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0" r:id="rId4"/>
    <p:sldId id="283" r:id="rId5"/>
    <p:sldId id="285" r:id="rId6"/>
    <p:sldId id="273" r:id="rId7"/>
    <p:sldId id="260" r:id="rId8"/>
    <p:sldId id="266" r:id="rId9"/>
    <p:sldId id="261" r:id="rId10"/>
    <p:sldId id="262" r:id="rId11"/>
    <p:sldId id="289" r:id="rId12"/>
    <p:sldId id="290" r:id="rId13"/>
    <p:sldId id="286" r:id="rId14"/>
    <p:sldId id="284" r:id="rId15"/>
    <p:sldId id="287" r:id="rId16"/>
    <p:sldId id="282" r:id="rId17"/>
    <p:sldId id="270" r:id="rId18"/>
    <p:sldId id="269" r:id="rId19"/>
    <p:sldId id="271" r:id="rId20"/>
    <p:sldId id="279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A"/>
    <a:srgbClr val="3FC4F3"/>
    <a:srgbClr val="FFFFFF"/>
    <a:srgbClr val="ECECEC"/>
    <a:srgbClr val="2276B7"/>
    <a:srgbClr val="279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482" autoAdjust="0"/>
  </p:normalViewPr>
  <p:slideViewPr>
    <p:cSldViewPr snapToGrid="0">
      <p:cViewPr varScale="1">
        <p:scale>
          <a:sx n="70" d="100"/>
          <a:sy n="70" d="100"/>
        </p:scale>
        <p:origin x="1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66CD-F33A-4F8F-8CBD-70A5F0A5950A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5030-3AF3-4022-909C-485CAF294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3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5030-3AF3-4022-909C-485CAF2940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4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find out more about any of these apps then visit;</a:t>
            </a:r>
          </a:p>
          <a:p>
            <a:r>
              <a:rPr lang="en-GB" dirty="0"/>
              <a:t>www.commonsensemedia.org</a:t>
            </a:r>
            <a:r>
              <a:rPr lang="en-GB" baseline="0" dirty="0"/>
              <a:t> </a:t>
            </a:r>
          </a:p>
          <a:p>
            <a:r>
              <a:rPr lang="en-GB" dirty="0"/>
              <a:t>www.net-aware.org.uk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5030-3AF3-4022-909C-485CAF2940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39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F237-DDB2-4B9F-9AB2-284F18B5B747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0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A4BC-5993-42C4-A231-6783A9A9EF7A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2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9373-DB29-4BBC-9F0C-71D12EE20452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2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547D-A892-41A4-A1C4-FBB682985EBA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2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4201-4DE2-44F8-850E-77F0252D79A1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7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8E4E-BB4B-4724-BE1C-BD004B6EB6BC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63BB-0699-4D56-9CA7-94B743E4F829}" type="datetime1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467F-B12F-4C53-9321-6212790E7BAA}" type="datetime1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2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3515-F8B1-4E7D-8EF8-3326854C49E5}" type="datetime1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9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4E3F-459A-42C7-9BE4-741981E822A2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5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D604-080B-4DD9-8688-070B7A45B052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8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9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F894E-3E02-4898-9A68-6BDE8D20A079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CE1C-4E70-4734-9F3B-0E37D8754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1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3" y="1776371"/>
            <a:ext cx="7237993" cy="4266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0038" y="2640834"/>
            <a:ext cx="38894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Μάθημα</a:t>
            </a:r>
            <a:r>
              <a:rPr lang="en-GB" sz="3600" dirty="0">
                <a:solidFill>
                  <a:schemeClr val="bg1"/>
                </a:solidFill>
              </a:rPr>
              <a:t> 2</a:t>
            </a:r>
          </a:p>
          <a:p>
            <a:pPr algn="ctr"/>
            <a:r>
              <a:rPr lang="el-GR" sz="3600" dirty="0">
                <a:solidFill>
                  <a:schemeClr val="bg1"/>
                </a:solidFill>
              </a:rPr>
              <a:t>Διαδικτυακή </a:t>
            </a:r>
          </a:p>
          <a:p>
            <a:pPr algn="ctr"/>
            <a:r>
              <a:rPr lang="el-GR" sz="3600" dirty="0">
                <a:solidFill>
                  <a:schemeClr val="bg1"/>
                </a:solidFill>
              </a:rPr>
              <a:t>γνωριμία</a:t>
            </a:r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(9-11 </a:t>
            </a:r>
            <a:r>
              <a:rPr lang="el-GR" sz="2200" dirty="0">
                <a:solidFill>
                  <a:schemeClr val="bg1"/>
                </a:solidFill>
              </a:rPr>
              <a:t>ετών</a:t>
            </a:r>
            <a:r>
              <a:rPr lang="en-GB" sz="2200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38" y="6118695"/>
            <a:ext cx="5550582" cy="61466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3E9559C-1902-4D11-9F0A-239386C8F6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1" r="-1" b="14917"/>
          <a:stretch/>
        </p:blipFill>
        <p:spPr>
          <a:xfrm>
            <a:off x="2614564" y="-432868"/>
            <a:ext cx="3188182" cy="2892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925">
            <a:off x="1609570" y="814878"/>
            <a:ext cx="1093605" cy="986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3720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131216" y="1171651"/>
            <a:ext cx="6617617" cy="3089263"/>
          </a:xfrm>
          <a:prstGeom prst="wedgeRectCallout">
            <a:avLst>
              <a:gd name="adj1" fmla="val -38851"/>
              <a:gd name="adj2" fmla="val 1067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19727" y="1466365"/>
            <a:ext cx="624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chemeClr val="bg1"/>
                </a:solidFill>
              </a:rPr>
              <a:t>Μπορείς να βρεις το κίνητρο στα μηνύματα που ταξινόμησες πριν;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88592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0" y="3195873"/>
            <a:ext cx="4022004" cy="2874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69" y="1000072"/>
            <a:ext cx="4086694" cy="2585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5" y="442810"/>
            <a:ext cx="4405872" cy="234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7" y="3893378"/>
            <a:ext cx="4203677" cy="257533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534A5BB3-1762-4A91-9821-08046B7B7366}"/>
              </a:ext>
            </a:extLst>
          </p:cNvPr>
          <p:cNvSpPr/>
          <p:nvPr/>
        </p:nvSpPr>
        <p:spPr>
          <a:xfrm>
            <a:off x="4998357" y="1261241"/>
            <a:ext cx="3751918" cy="118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Ο/η 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BFF_Sam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σας κάλεσε να μπείτε στην ομάδα </a:t>
            </a:r>
            <a:r>
              <a:rPr lang="el-G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«Η καλύτερη χρονιά στο σχολείο» </a:t>
            </a:r>
            <a:endParaRPr lang="el-GR" b="1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EF5E22E9-994C-4E65-8375-9D17A339B067}"/>
              </a:ext>
            </a:extLst>
          </p:cNvPr>
          <p:cNvSpPr/>
          <p:nvPr/>
        </p:nvSpPr>
        <p:spPr>
          <a:xfrm>
            <a:off x="187336" y="442810"/>
            <a:ext cx="4405871" cy="818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Ποιο είναι το μυστικό για να έχεις φίλους;</a:t>
            </a:r>
          </a:p>
          <a:p>
            <a:r>
              <a:rPr lang="el-G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Μ. Παπαδόπουλος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l-G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Βρες συμβουλές στη σελίδα μου: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15E80F67-4534-4C52-BC57-80EEE82C0A55}"/>
              </a:ext>
            </a:extLst>
          </p:cNvPr>
          <p:cNvSpPr/>
          <p:nvPr/>
        </p:nvSpPr>
        <p:spPr>
          <a:xfrm>
            <a:off x="5542132" y="5159465"/>
            <a:ext cx="2822027" cy="671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Αν σου αρέσει αυτό το βίντεο θα λατρέψεις αυτό: </a:t>
            </a:r>
            <a:r>
              <a:rPr lang="en-GB" u="sng" dirty="0">
                <a:ln w="0"/>
                <a:solidFill>
                  <a:srgbClr val="3FC4F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funny videos for you</a:t>
            </a:r>
            <a:endParaRPr lang="el-GR" u="sng" dirty="0">
              <a:solidFill>
                <a:srgbClr val="3FC4F3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23445E3-F213-4FDF-990F-28269E8D6FA9}"/>
              </a:ext>
            </a:extLst>
          </p:cNvPr>
          <p:cNvGrpSpPr/>
          <p:nvPr/>
        </p:nvGrpSpPr>
        <p:grpSpPr>
          <a:xfrm>
            <a:off x="1596849" y="1935823"/>
            <a:ext cx="2975151" cy="1015663"/>
            <a:chOff x="367407" y="2074015"/>
            <a:chExt cx="2975151" cy="10156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A15FE49-76BB-4CE9-ACE7-549F1F4C5B08}"/>
                </a:ext>
              </a:extLst>
            </p:cNvPr>
            <p:cNvSpPr/>
            <p:nvPr/>
          </p:nvSpPr>
          <p:spPr>
            <a:xfrm rot="21412771">
              <a:off x="367407" y="2108639"/>
              <a:ext cx="2647908" cy="964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398F5C7-1E50-4E07-BBA9-7037A7BE86F3}"/>
                </a:ext>
              </a:extLst>
            </p:cNvPr>
            <p:cNvSpPr txBox="1"/>
            <p:nvPr/>
          </p:nvSpPr>
          <p:spPr>
            <a:xfrm rot="21412771">
              <a:off x="490123" y="2074015"/>
              <a:ext cx="28524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Για να σε κάνουν να επισκεφθείς την ιστοσελίδα τους;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7F2EADC-48D2-4DE9-AD2E-656F889BBCB1}"/>
              </a:ext>
            </a:extLst>
          </p:cNvPr>
          <p:cNvGrpSpPr/>
          <p:nvPr/>
        </p:nvGrpSpPr>
        <p:grpSpPr>
          <a:xfrm>
            <a:off x="5004476" y="278119"/>
            <a:ext cx="3860242" cy="1021882"/>
            <a:chOff x="5004476" y="278119"/>
            <a:chExt cx="3860242" cy="102188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A214D10-8A0C-46A3-A59F-8871921FFAB1}"/>
                </a:ext>
              </a:extLst>
            </p:cNvPr>
            <p:cNvSpPr/>
            <p:nvPr/>
          </p:nvSpPr>
          <p:spPr>
            <a:xfrm rot="21412771">
              <a:off x="5004476" y="278119"/>
              <a:ext cx="3860242" cy="10218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6E27914-F542-4D0E-9B47-6871054F14EB}"/>
                </a:ext>
              </a:extLst>
            </p:cNvPr>
            <p:cNvSpPr txBox="1"/>
            <p:nvPr/>
          </p:nvSpPr>
          <p:spPr>
            <a:xfrm rot="21412771">
              <a:off x="5127256" y="433348"/>
              <a:ext cx="36271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 σε κάνουν να μπεις σε μια ομάδα με τους φίλους σου;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xmlns="" id="{EABD6650-C483-45FA-A071-BE827E726418}"/>
              </a:ext>
            </a:extLst>
          </p:cNvPr>
          <p:cNvGrpSpPr/>
          <p:nvPr/>
        </p:nvGrpSpPr>
        <p:grpSpPr>
          <a:xfrm>
            <a:off x="1937905" y="3211819"/>
            <a:ext cx="2975416" cy="964230"/>
            <a:chOff x="1937905" y="3211819"/>
            <a:chExt cx="2975416" cy="964230"/>
          </a:xfrm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xmlns="" id="{5B3E9E8C-7E4C-483D-9EF6-1354D0B7A240}"/>
                </a:ext>
              </a:extLst>
            </p:cNvPr>
            <p:cNvSpPr/>
            <p:nvPr/>
          </p:nvSpPr>
          <p:spPr>
            <a:xfrm rot="290870">
              <a:off x="1937905" y="3211819"/>
              <a:ext cx="2796050" cy="964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D3F41D-2FDB-42A7-93BE-02B3F5B7A3FF}"/>
                </a:ext>
              </a:extLst>
            </p:cNvPr>
            <p:cNvSpPr txBox="1"/>
            <p:nvPr/>
          </p:nvSpPr>
          <p:spPr>
            <a:xfrm rot="290870">
              <a:off x="2060886" y="3324823"/>
              <a:ext cx="2852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Για να έχει πρόσβαση στις πληροφορίες σου;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xmlns="" id="{B4C8365A-0C8F-45CD-988D-546509019A6F}"/>
              </a:ext>
            </a:extLst>
          </p:cNvPr>
          <p:cNvGrpSpPr/>
          <p:nvPr/>
        </p:nvGrpSpPr>
        <p:grpSpPr>
          <a:xfrm>
            <a:off x="6493066" y="5892697"/>
            <a:ext cx="2974987" cy="883857"/>
            <a:chOff x="6148509" y="5828410"/>
            <a:chExt cx="2974987" cy="964230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xmlns="" id="{945A151F-1AF3-4958-98A6-4B49323BAE43}"/>
                </a:ext>
              </a:extLst>
            </p:cNvPr>
            <p:cNvSpPr/>
            <p:nvPr/>
          </p:nvSpPr>
          <p:spPr>
            <a:xfrm rot="21412771">
              <a:off x="6148509" y="5828410"/>
              <a:ext cx="2427594" cy="964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5933270-1FD8-4EA3-9DA9-A16DA81266DC}"/>
                </a:ext>
              </a:extLst>
            </p:cNvPr>
            <p:cNvSpPr txBox="1"/>
            <p:nvPr/>
          </p:nvSpPr>
          <p:spPr>
            <a:xfrm rot="21412771">
              <a:off x="6271061" y="5941678"/>
              <a:ext cx="2852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Για να προτείνει;</a:t>
              </a:r>
            </a:p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 διαφημίσει;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5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13" y="242160"/>
            <a:ext cx="3858210" cy="2062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10" y="2011571"/>
            <a:ext cx="2122129" cy="2826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" y="2856321"/>
            <a:ext cx="4049278" cy="3675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08" y="4925085"/>
            <a:ext cx="3957704" cy="1833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306924"/>
            <a:ext cx="4089793" cy="2083191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610946FE-A71E-44C5-A485-E513D8C66BE2}"/>
              </a:ext>
            </a:extLst>
          </p:cNvPr>
          <p:cNvSpPr/>
          <p:nvPr/>
        </p:nvSpPr>
        <p:spPr>
          <a:xfrm>
            <a:off x="954158" y="3398144"/>
            <a:ext cx="2703443" cy="2462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dirty="0"/>
              <a:t>Άλλαξε τον κωδικό σου τώρα!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19BC0EE2-1380-492F-B675-E6CDBA9E9CD1}"/>
              </a:ext>
            </a:extLst>
          </p:cNvPr>
          <p:cNvSpPr/>
          <p:nvPr/>
        </p:nvSpPr>
        <p:spPr>
          <a:xfrm>
            <a:off x="394640" y="4586246"/>
            <a:ext cx="4041506" cy="11627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dirty="0"/>
              <a:t>Γειά σου χρήστη, </a:t>
            </a:r>
          </a:p>
          <a:p>
            <a:r>
              <a:rPr lang="el-GR" sz="1400" dirty="0"/>
              <a:t>Πιστεύουμε ότι ο λογαριασμός σου έχει παραβιαστεί. Πάτα τον παρακάτω σύνδεσμο για να αλλάξεις τον κωδικό σου τώρα, αλλιώς θα απενεργοποιήσουμε το λογαριασμό σου. 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xmlns="" id="{87741F1E-A732-47BC-A7A3-64CF62026B4A}"/>
              </a:ext>
            </a:extLst>
          </p:cNvPr>
          <p:cNvGrpSpPr/>
          <p:nvPr/>
        </p:nvGrpSpPr>
        <p:grpSpPr>
          <a:xfrm>
            <a:off x="1866375" y="1688846"/>
            <a:ext cx="2555102" cy="700327"/>
            <a:chOff x="1308026" y="1689390"/>
            <a:chExt cx="2907327" cy="96423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xmlns="" id="{90393336-2F71-4E6E-98A4-5BA148E62B24}"/>
                </a:ext>
              </a:extLst>
            </p:cNvPr>
            <p:cNvSpPr/>
            <p:nvPr/>
          </p:nvSpPr>
          <p:spPr>
            <a:xfrm rot="21412771">
              <a:off x="1308026" y="1689390"/>
              <a:ext cx="2812150" cy="964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C22C354-E80B-4A8F-A385-F6D55EA8CF1E}"/>
                </a:ext>
              </a:extLst>
            </p:cNvPr>
            <p:cNvSpPr txBox="1"/>
            <p:nvPr/>
          </p:nvSpPr>
          <p:spPr>
            <a:xfrm rot="21412771">
              <a:off x="1430915" y="1968862"/>
              <a:ext cx="2784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Για να πάρει δώρο;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xmlns="" id="{C18C396E-E30E-4BC4-9575-0ED07BF6DEAB}"/>
              </a:ext>
            </a:extLst>
          </p:cNvPr>
          <p:cNvGrpSpPr/>
          <p:nvPr/>
        </p:nvGrpSpPr>
        <p:grpSpPr>
          <a:xfrm>
            <a:off x="6959670" y="1981312"/>
            <a:ext cx="2023501" cy="1323439"/>
            <a:chOff x="6957854" y="2067684"/>
            <a:chExt cx="2023501" cy="1323439"/>
          </a:xfrm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A21F0A7D-97A3-4323-8081-1DD4A72C8C40}"/>
                </a:ext>
              </a:extLst>
            </p:cNvPr>
            <p:cNvSpPr/>
            <p:nvPr/>
          </p:nvSpPr>
          <p:spPr>
            <a:xfrm rot="21412771">
              <a:off x="6957854" y="2080167"/>
              <a:ext cx="2023501" cy="12985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E3A0145-3691-4BE0-9849-9771440DB4DC}"/>
                </a:ext>
              </a:extLst>
            </p:cNvPr>
            <p:cNvSpPr txBox="1"/>
            <p:nvPr/>
          </p:nvSpPr>
          <p:spPr>
            <a:xfrm rot="21412771">
              <a:off x="7080727" y="2067684"/>
              <a:ext cx="1787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 σε ξεγελάσει για να μπεις στην ιστοσελίδα;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xmlns="" id="{FCA00305-13C4-45F4-A165-E2504E418A45}"/>
              </a:ext>
            </a:extLst>
          </p:cNvPr>
          <p:cNvGrpSpPr/>
          <p:nvPr/>
        </p:nvGrpSpPr>
        <p:grpSpPr>
          <a:xfrm>
            <a:off x="163354" y="4009167"/>
            <a:ext cx="2623807" cy="1284765"/>
            <a:chOff x="169086" y="4166137"/>
            <a:chExt cx="2623807" cy="1284765"/>
          </a:xfrm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xmlns="" id="{903B1BB5-266C-4D30-97B3-CAD80C82A273}"/>
                </a:ext>
              </a:extLst>
            </p:cNvPr>
            <p:cNvSpPr/>
            <p:nvPr/>
          </p:nvSpPr>
          <p:spPr>
            <a:xfrm rot="21412771">
              <a:off x="169086" y="4166137"/>
              <a:ext cx="2623807" cy="12847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D4843DC-A260-42CA-8446-C15FF3044C9C}"/>
                </a:ext>
              </a:extLst>
            </p:cNvPr>
            <p:cNvSpPr txBox="1"/>
            <p:nvPr/>
          </p:nvSpPr>
          <p:spPr>
            <a:xfrm rot="21412771">
              <a:off x="290752" y="4281398"/>
              <a:ext cx="21744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 σε ξεγελάσει για να δώσεις τον κωδικό σου;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xmlns="" id="{3EAE5FD8-AA10-4BE5-8B03-7F4E68FC430C}"/>
              </a:ext>
            </a:extLst>
          </p:cNvPr>
          <p:cNvGrpSpPr/>
          <p:nvPr/>
        </p:nvGrpSpPr>
        <p:grpSpPr>
          <a:xfrm>
            <a:off x="6412648" y="3731624"/>
            <a:ext cx="2479348" cy="633692"/>
            <a:chOff x="6399396" y="3758128"/>
            <a:chExt cx="2479348" cy="633692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xmlns="" id="{DA2912A8-F152-4342-A206-E797B5A35E9F}"/>
                </a:ext>
              </a:extLst>
            </p:cNvPr>
            <p:cNvSpPr/>
            <p:nvPr/>
          </p:nvSpPr>
          <p:spPr>
            <a:xfrm rot="21412771">
              <a:off x="6399396" y="3758128"/>
              <a:ext cx="2479348" cy="6336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0671B95-AFE6-457B-8146-A778ED277610}"/>
                </a:ext>
              </a:extLst>
            </p:cNvPr>
            <p:cNvSpPr txBox="1"/>
            <p:nvPr/>
          </p:nvSpPr>
          <p:spPr>
            <a:xfrm rot="21412771">
              <a:off x="6492185" y="3874253"/>
              <a:ext cx="2374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Για να γίνετε φίλοι;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xmlns="" id="{44ED7494-0967-429E-8938-E9A2C89F7806}"/>
              </a:ext>
            </a:extLst>
          </p:cNvPr>
          <p:cNvGrpSpPr/>
          <p:nvPr/>
        </p:nvGrpSpPr>
        <p:grpSpPr>
          <a:xfrm>
            <a:off x="4435515" y="4898581"/>
            <a:ext cx="2546045" cy="760944"/>
            <a:chOff x="4387873" y="4996149"/>
            <a:chExt cx="2013891" cy="760944"/>
          </a:xfrm>
        </p:grpSpPr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7B6C7F99-2CE4-4485-9DA8-E7B578AB2E5A}"/>
                </a:ext>
              </a:extLst>
            </p:cNvPr>
            <p:cNvSpPr/>
            <p:nvPr/>
          </p:nvSpPr>
          <p:spPr>
            <a:xfrm rot="21412771">
              <a:off x="4387873" y="4996149"/>
              <a:ext cx="1969598" cy="5694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83B349-B266-41BF-A978-D280D40CB9B2}"/>
                </a:ext>
              </a:extLst>
            </p:cNvPr>
            <p:cNvSpPr txBox="1"/>
            <p:nvPr/>
          </p:nvSpPr>
          <p:spPr>
            <a:xfrm rot="21412771">
              <a:off x="4459319" y="5049207"/>
              <a:ext cx="19424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 σε βοηθήσει;</a:t>
              </a:r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F952C89C-3BAC-404E-A8B8-43DE8389B85F}"/>
              </a:ext>
            </a:extLst>
          </p:cNvPr>
          <p:cNvSpPr/>
          <p:nvPr/>
        </p:nvSpPr>
        <p:spPr>
          <a:xfrm>
            <a:off x="4996878" y="5576250"/>
            <a:ext cx="2529739" cy="996462"/>
          </a:xfrm>
          <a:prstGeom prst="rect">
            <a:avLst/>
          </a:prstGeom>
          <a:solidFill>
            <a:srgbClr val="E5E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Μπες εδώ </a:t>
            </a:r>
            <a:r>
              <a:rPr lang="en-GB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www.homework.gr/123 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Τελείωσα την εργασία 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6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1447804">
            <a:off x="1499800" y="531338"/>
            <a:ext cx="6368344" cy="707886"/>
            <a:chOff x="1611985" y="651964"/>
            <a:chExt cx="6368344" cy="707886"/>
          </a:xfrm>
        </p:grpSpPr>
        <p:sp>
          <p:nvSpPr>
            <p:cNvPr id="4" name="Rectangle 3"/>
            <p:cNvSpPr/>
            <p:nvPr/>
          </p:nvSpPr>
          <p:spPr>
            <a:xfrm>
              <a:off x="1611985" y="651964"/>
              <a:ext cx="6368344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99370" y="651964"/>
              <a:ext cx="55935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000" dirty="0">
                  <a:solidFill>
                    <a:schemeClr val="bg1"/>
                  </a:solidFill>
                </a:rPr>
                <a:t>Τι πρέπει να προσέξουμε;</a:t>
              </a:r>
              <a:endParaRPr lang="en-GB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7639" y="2658297"/>
            <a:ext cx="2377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Πως γνωρίζεις ότι ένα μήνυμα είναι αξιόπιστο;</a:t>
            </a:r>
            <a:endParaRPr lang="en-GB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3" y="407905"/>
            <a:ext cx="1193476" cy="119509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471187" y="1201184"/>
            <a:ext cx="1395804" cy="1360375"/>
            <a:chOff x="7288307" y="1216227"/>
            <a:chExt cx="1395804" cy="13603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42" y="1216227"/>
              <a:ext cx="1015985" cy="101598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88307" y="2176492"/>
              <a:ext cx="1395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 minutes 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60139" y="2472542"/>
            <a:ext cx="55068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>
                <a:solidFill>
                  <a:schemeClr val="bg1"/>
                </a:solidFill>
              </a:rPr>
              <a:t>Δραστηριότητα</a:t>
            </a:r>
            <a:r>
              <a:rPr lang="en-GB" sz="2800" b="1" u="sng" dirty="0">
                <a:solidFill>
                  <a:schemeClr val="bg1"/>
                </a:solidFill>
              </a:rPr>
              <a:t> – </a:t>
            </a:r>
            <a:r>
              <a:rPr lang="el-GR" sz="2800" b="1" u="sng" dirty="0">
                <a:solidFill>
                  <a:schemeClr val="bg1"/>
                </a:solidFill>
              </a:rPr>
              <a:t>Τι πρέπει να προσέξουμε; </a:t>
            </a:r>
            <a:endParaRPr lang="en-GB" sz="2800" b="1" u="sng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Γράψε μια λίστα όσων στοιχείων πρέπει να προσέξεις για να καταλάβεις αν ένα μήνυμα είναι αξιόπιστο. </a:t>
            </a:r>
            <a:endParaRPr lang="en-GB" sz="2800" b="1" u="sng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720564" y="4512596"/>
            <a:ext cx="1233998" cy="1873452"/>
            <a:chOff x="3738319" y="4564325"/>
            <a:chExt cx="1233998" cy="1873452"/>
          </a:xfrm>
        </p:grpSpPr>
        <p:grpSp>
          <p:nvGrpSpPr>
            <p:cNvPr id="23" name="Group 22"/>
            <p:cNvGrpSpPr/>
            <p:nvPr/>
          </p:nvGrpSpPr>
          <p:grpSpPr>
            <a:xfrm>
              <a:off x="3738319" y="4564325"/>
              <a:ext cx="1233998" cy="1831896"/>
              <a:chOff x="568169" y="3776957"/>
              <a:chExt cx="1233998" cy="183189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68171" y="3877655"/>
                <a:ext cx="302299" cy="286219"/>
              </a:xfrm>
              <a:prstGeom prst="rect">
                <a:avLst/>
              </a:prstGeom>
              <a:noFill/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793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50735" y="3776957"/>
                <a:ext cx="665001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50734" y="4491449"/>
                <a:ext cx="8514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50733" y="5208743"/>
                <a:ext cx="72714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68170" y="4561232"/>
                <a:ext cx="302299" cy="286219"/>
              </a:xfrm>
              <a:prstGeom prst="rect">
                <a:avLst/>
              </a:prstGeom>
              <a:noFill/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793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8169" y="5322634"/>
                <a:ext cx="302299" cy="286219"/>
              </a:xfrm>
              <a:prstGeom prst="rect">
                <a:avLst/>
              </a:prstGeom>
              <a:noFill/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79375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38319" y="46150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38319" y="53020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8319" y="60684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2" name="Oval Callout 31"/>
          <p:cNvSpPr/>
          <p:nvPr/>
        </p:nvSpPr>
        <p:spPr>
          <a:xfrm>
            <a:off x="118581" y="2378022"/>
            <a:ext cx="2995995" cy="2376433"/>
          </a:xfrm>
          <a:prstGeom prst="wedgeEllipseCallout">
            <a:avLst>
              <a:gd name="adj1" fmla="val 41291"/>
              <a:gd name="adj2" fmla="val 6156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49824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05637" y="1449659"/>
            <a:ext cx="7228490" cy="4722468"/>
            <a:chOff x="1005637" y="1079242"/>
            <a:chExt cx="7228490" cy="4722468"/>
          </a:xfrm>
        </p:grpSpPr>
        <p:sp>
          <p:nvSpPr>
            <p:cNvPr id="6" name="Oval 5"/>
            <p:cNvSpPr/>
            <p:nvPr/>
          </p:nvSpPr>
          <p:spPr>
            <a:xfrm>
              <a:off x="1005637" y="1650124"/>
              <a:ext cx="4797972" cy="41515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5975" y="1099754"/>
              <a:ext cx="16291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/>
                <a:t>Ιδιωτικά</a:t>
              </a:r>
              <a:endParaRPr lang="en-GB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5256" y="1079242"/>
              <a:ext cx="1676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/>
                <a:t>Δημόσια</a:t>
              </a:r>
              <a:endParaRPr lang="en-GB" sz="32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436155" y="1650124"/>
              <a:ext cx="4797972" cy="41515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1736" y="4573669"/>
              <a:ext cx="1128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Share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9932" y="2079496"/>
              <a:ext cx="12709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/>
                <a:t>Σχόλιο</a:t>
              </a:r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8776" y="4215218"/>
              <a:ext cx="19983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/>
                <a:t>Απευθείας μήνυμα</a:t>
              </a:r>
              <a:endParaRPr lang="en-GB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15432" y="4792914"/>
              <a:ext cx="12722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Forum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4846" y="1913389"/>
              <a:ext cx="16357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/>
                <a:t>Ψίθυρος</a:t>
              </a:r>
              <a:endParaRPr lang="en-GB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9234" y="2758421"/>
              <a:ext cx="17347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/>
                <a:t>Ανώνυμο</a:t>
              </a:r>
              <a:endParaRPr lang="en-GB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4073" y="2605537"/>
              <a:ext cx="1947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/>
                <a:t>Φωνητικά </a:t>
              </a:r>
              <a:endParaRPr lang="en-GB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83274" y="3187283"/>
              <a:ext cx="18991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/>
                <a:t>Ομαδική </a:t>
              </a:r>
            </a:p>
            <a:p>
              <a:r>
                <a:rPr lang="el-GR" sz="3200" dirty="0"/>
                <a:t>συνομιλία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90534" y="3538390"/>
              <a:ext cx="1932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/>
                <a:t>Ακουστικά</a:t>
              </a:r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31619" y="3656540"/>
              <a:ext cx="1263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/>
                <a:t>Βίντεο</a:t>
              </a:r>
              <a:endParaRPr lang="en-GB" sz="3200" dirty="0"/>
            </a:p>
          </p:txBody>
        </p:sp>
      </p:grp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xmlns="" id="{CBF233AB-32A7-4AA4-92D4-A4D419F4183F}"/>
              </a:ext>
            </a:extLst>
          </p:cNvPr>
          <p:cNvSpPr/>
          <p:nvPr/>
        </p:nvSpPr>
        <p:spPr>
          <a:xfrm rot="21422619">
            <a:off x="1108094" y="351334"/>
            <a:ext cx="5660349" cy="537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/>
              <a:t>Διαδικτυακή συνομιλία</a:t>
            </a:r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xmlns="" id="{345FF2C7-99D9-47BB-907A-CDF6373F9C8B}"/>
              </a:ext>
            </a:extLst>
          </p:cNvPr>
          <p:cNvSpPr/>
          <p:nvPr/>
        </p:nvSpPr>
        <p:spPr>
          <a:xfrm rot="21422619">
            <a:off x="1905899" y="830642"/>
            <a:ext cx="6295862" cy="537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Με πόσους τρόπους γίνεται;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2" y="287277"/>
            <a:ext cx="1067109" cy="1068557"/>
          </a:xfrm>
          <a:prstGeom prst="rect">
            <a:avLst/>
          </a:prstGeom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xmlns="" id="{F5D78624-A708-4AFF-A7CB-7B84DD86D0DB}"/>
              </a:ext>
            </a:extLst>
          </p:cNvPr>
          <p:cNvSpPr/>
          <p:nvPr/>
        </p:nvSpPr>
        <p:spPr>
          <a:xfrm rot="21422619">
            <a:off x="1478266" y="5900804"/>
            <a:ext cx="6295862" cy="537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Αλλά ποιο είναι το κίνητρο;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90115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801" y="2812015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Ιδιωτική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15877" y="2812015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Δημόσια</a:t>
            </a:r>
            <a:endParaRPr lang="en-GB" sz="32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7533412" y="1201184"/>
            <a:ext cx="1395804" cy="1416095"/>
            <a:chOff x="7361042" y="1216227"/>
            <a:chExt cx="1395804" cy="14160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42" y="1216227"/>
              <a:ext cx="1015985" cy="101598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361042" y="2232212"/>
              <a:ext cx="1395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</a:t>
              </a:r>
              <a:r>
                <a:rPr lang="el-GR" sz="2000" dirty="0"/>
                <a:t>λεπτά</a:t>
              </a:r>
              <a:r>
                <a:rPr lang="en-GB" sz="2000" dirty="0"/>
                <a:t> 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89538" y="3047146"/>
            <a:ext cx="4881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>
                <a:solidFill>
                  <a:schemeClr val="bg1"/>
                </a:solidFill>
              </a:rPr>
              <a:t>Δραστηριότητα</a:t>
            </a:r>
            <a:r>
              <a:rPr lang="en-GB" sz="2800" b="1" u="sng" dirty="0">
                <a:solidFill>
                  <a:schemeClr val="bg1"/>
                </a:solidFill>
              </a:rPr>
              <a:t> – </a:t>
            </a:r>
            <a:r>
              <a:rPr lang="el-GR" sz="2800" b="1" u="sng" dirty="0">
                <a:solidFill>
                  <a:schemeClr val="bg1"/>
                </a:solidFill>
              </a:rPr>
              <a:t>Δημόσια ή ιδιωτική συνομιλία </a:t>
            </a:r>
            <a:endParaRPr lang="en-GB" sz="2800" b="1" u="sng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Κατέγραψε τους λόγους για πραγματοποίηση δημόσιας ή ιδιωτικής συνομιλίας. Αναρωτήσου γιατί κάποιος μπορεί να διαλέξει αυτό τον τρόπο συνομιλίας. 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65" y="3212125"/>
            <a:ext cx="931986" cy="19765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92087" y="3212124"/>
            <a:ext cx="931986" cy="19765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2C185056-F74B-47CC-AB5B-6DA29167A1B4}"/>
              </a:ext>
            </a:extLst>
          </p:cNvPr>
          <p:cNvSpPr/>
          <p:nvPr/>
        </p:nvSpPr>
        <p:spPr>
          <a:xfrm rot="21422619">
            <a:off x="1199745" y="662759"/>
            <a:ext cx="5660349" cy="537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/>
              <a:t>Δημόσιο ή ιδιωτικό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2" y="600755"/>
            <a:ext cx="1067109" cy="10685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60291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813">
            <a:off x="4997860" y="3080208"/>
            <a:ext cx="3985181" cy="3985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197417">
            <a:off x="6325169" y="4185623"/>
            <a:ext cx="222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Arial Black" panose="020B0A04020102020204" pitchFamily="34" charset="0"/>
              </a:rPr>
              <a:t>ΒΟΗΘΕΙΑ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917" y="2361152"/>
            <a:ext cx="4443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chemeClr val="bg1"/>
                </a:solidFill>
              </a:rPr>
              <a:t>Αυτό σημαίνει ότι όλοι στο διαδίκτυο έχουν κακόβουλο κίνητρο;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94137" y="1838514"/>
            <a:ext cx="5137099" cy="3291344"/>
          </a:xfrm>
          <a:prstGeom prst="wedgeEllipseCallout">
            <a:avLst>
              <a:gd name="adj1" fmla="val 41291"/>
              <a:gd name="adj2" fmla="val 6156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14F38389-0D2F-4C8F-BDE3-1D1044103832}"/>
              </a:ext>
            </a:extLst>
          </p:cNvPr>
          <p:cNvSpPr/>
          <p:nvPr/>
        </p:nvSpPr>
        <p:spPr>
          <a:xfrm rot="21422619">
            <a:off x="1462650" y="841832"/>
            <a:ext cx="3937288" cy="5372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/>
              <a:t>Ώρα για σκέψη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2" y="687111"/>
            <a:ext cx="1039621" cy="1041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36350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776" y="137992"/>
            <a:ext cx="7509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 για Μιλάω</a:t>
            </a:r>
            <a:endParaRPr lang="en-GB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125" y="2078327"/>
            <a:ext cx="512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 νιώθεις άβολα ή ανησυχείς για κάτι πρέπει να </a:t>
            </a:r>
            <a:r>
              <a:rPr lang="el-G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μιλήσεις</a:t>
            </a:r>
            <a:r>
              <a:rPr lang="el-GR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σε κάποιον! </a:t>
            </a:r>
            <a:endParaRPr lang="en-GB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58" y="2545236"/>
            <a:ext cx="3011657" cy="4152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89727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3749" y="465162"/>
            <a:ext cx="624406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</a:rPr>
              <a:t>Σε ποιον μπορείς να μιλήσεις;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2" y="137269"/>
            <a:ext cx="1314427" cy="1316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8011" y="1649896"/>
            <a:ext cx="418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Σε κάποιον στο σπίτι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3" y="1511268"/>
            <a:ext cx="922337" cy="923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7251" y="2208756"/>
            <a:ext cx="215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Δάσκαλο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70" y="2070752"/>
            <a:ext cx="922337" cy="922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011" y="2993089"/>
            <a:ext cx="366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Παππούδες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3" y="2855086"/>
            <a:ext cx="922337" cy="92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3948" y="3635530"/>
            <a:ext cx="324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Κάνε αναφορά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95" y="3497526"/>
            <a:ext cx="921087" cy="9223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8011" y="4484581"/>
            <a:ext cx="366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Θεία ή θείο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8" y="4346578"/>
            <a:ext cx="921087" cy="9223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53948" y="5054690"/>
            <a:ext cx="324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Γονείς φίλους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95" y="4916686"/>
            <a:ext cx="921087" cy="9223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8010" y="5874447"/>
            <a:ext cx="7434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Μεγαλύτερο αδερφό/αδερφή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8" y="5736444"/>
            <a:ext cx="921087" cy="9223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5604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3" y="217070"/>
            <a:ext cx="7364924" cy="5660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5812" y="5961307"/>
            <a:ext cx="6749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www.kidsmart.org.uk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4414" y="6023728"/>
            <a:ext cx="2121030" cy="704429"/>
            <a:chOff x="6476214" y="103695"/>
            <a:chExt cx="2582945" cy="857839"/>
          </a:xfrm>
        </p:grpSpPr>
        <p:sp>
          <p:nvSpPr>
            <p:cNvPr id="6" name="Rectangle 5"/>
            <p:cNvSpPr/>
            <p:nvPr/>
          </p:nvSpPr>
          <p:spPr>
            <a:xfrm>
              <a:off x="6476214" y="103695"/>
              <a:ext cx="2582945" cy="857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628" y="187924"/>
              <a:ext cx="2432115" cy="68938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402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547" y="2116002"/>
            <a:ext cx="7836195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Αναγνωρίζω ότι είναι δική μου επιλογή να αποδεχτώ κάτι στο διαδίκτυο.</a:t>
            </a:r>
            <a:r>
              <a:rPr lang="en-GB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Αναγνωρίζω τρόπους με τους οποίους κάποιοι στο διαδίκτυο μπορεί να προσπαθήσουν να με πείσουν για κάτι.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Γνωρίζω τι να κάνω αν ανησυχώ για κάτι στο διαδίκτυο.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6195" y="411755"/>
            <a:ext cx="6211612" cy="9659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9258" y="479246"/>
            <a:ext cx="652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chemeClr val="bg1"/>
                </a:solidFill>
              </a:rPr>
              <a:t>Αντικείμενο μαθήματος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5" y="2207337"/>
            <a:ext cx="713173" cy="640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4" y="3571058"/>
            <a:ext cx="713173" cy="640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8" y="5251531"/>
            <a:ext cx="713173" cy="640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14849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62" y="4681619"/>
            <a:ext cx="5550582" cy="614662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382739" y="6212663"/>
            <a:ext cx="6302375" cy="539750"/>
            <a:chOff x="107203565" y="114830941"/>
            <a:chExt cx="6303010" cy="538480"/>
          </a:xfrm>
        </p:grpSpPr>
        <p:pic>
          <p:nvPicPr>
            <p:cNvPr id="10" name="Picture 2" descr="Creative commons licen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3565" y="114830941"/>
              <a:ext cx="1351915" cy="47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8629775" y="114890043"/>
              <a:ext cx="4876800" cy="47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Trust Me</a:t>
              </a:r>
              <a:r>
                <a:rPr kumimoji="0" lang="en-GB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 by </a:t>
              </a:r>
              <a:r>
                <a:rPr kumimoji="0" lang="en-GB" alt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Childnet International </a:t>
              </a:r>
              <a:r>
                <a:rPr kumimoji="0" lang="en-GB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is licensed under a</a:t>
              </a:r>
              <a:br>
                <a:rPr kumimoji="0" lang="en-GB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</a:br>
              <a:r>
                <a:rPr kumimoji="0" lang="en-GB" altLang="en-US" sz="1000" b="0" i="0" u="sng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Creative Commons Attribution-NonCommercial-ShareAlike 4.0 International License.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70186" y="1981267"/>
            <a:ext cx="7432499" cy="302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4400" b="1" u="sng" kern="1400" dirty="0">
                <a:solidFill>
                  <a:schemeClr val="bg1"/>
                </a:solidFill>
                <a:latin typeface="Arial" panose="020B0604020202020204" pitchFamily="34" charset="0"/>
              </a:rPr>
              <a:t>Available from:</a:t>
            </a:r>
            <a:endParaRPr lang="en-GB" sz="54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4400" b="1" kern="1400" dirty="0">
                <a:solidFill>
                  <a:srgbClr val="FF6600"/>
                </a:solidFill>
                <a:latin typeface="Arial" panose="020B0604020202020204" pitchFamily="34" charset="0"/>
              </a:rPr>
              <a:t>www.childnet.com/trustme</a:t>
            </a:r>
            <a:endParaRPr lang="en-GB" sz="5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GB" sz="4400" b="1" kern="1400" dirty="0">
                <a:solidFill>
                  <a:srgbClr val="C00000"/>
                </a:solidFill>
                <a:latin typeface="Arial" panose="020B0604020202020204" pitchFamily="34" charset="0"/>
              </a:rPr>
              <a:t>trustme.lgfl.net</a:t>
            </a:r>
            <a:endParaRPr lang="en-GB" sz="5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293">
            <a:off x="1867460" y="445365"/>
            <a:ext cx="3662816" cy="1046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5" y="298664"/>
            <a:ext cx="1680323" cy="1682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59" y="5517858"/>
            <a:ext cx="3818647" cy="532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01" y="150388"/>
            <a:ext cx="1793112" cy="112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7028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" y="812850"/>
            <a:ext cx="9172133" cy="19485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029"/>
            <a:ext cx="9144000" cy="1425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85"/>
            <a:ext cx="9144000" cy="1463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40582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8" y="2797239"/>
            <a:ext cx="1377648" cy="13254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00" y="2818549"/>
            <a:ext cx="1304152" cy="1254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09" y="4212818"/>
            <a:ext cx="1640143" cy="1640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86" y="2609532"/>
            <a:ext cx="1616087" cy="16160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97" y="4331728"/>
            <a:ext cx="1270325" cy="1270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51" y="2841686"/>
            <a:ext cx="1823001" cy="12929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8" y="4266255"/>
            <a:ext cx="1424334" cy="142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68" y="4387043"/>
            <a:ext cx="1206817" cy="1206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72148" y="1869646"/>
            <a:ext cx="243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Εφαρμογές μηνυμάτων;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0886" y="1869677"/>
            <a:ext cx="2230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Συνομιλία μέσα </a:t>
            </a:r>
          </a:p>
          <a:p>
            <a:r>
              <a:rPr lang="el-GR" sz="2400" dirty="0">
                <a:solidFill>
                  <a:schemeClr val="bg1"/>
                </a:solidFill>
              </a:rPr>
              <a:t>σε παιχνίδι;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1109" y="1874703"/>
            <a:ext cx="347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Μέσω εφαρμογών βίντεο;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xmlns="" id="{97F41C83-1A44-4B42-A548-951CE6B6CD28}"/>
              </a:ext>
            </a:extLst>
          </p:cNvPr>
          <p:cNvSpPr/>
          <p:nvPr/>
        </p:nvSpPr>
        <p:spPr>
          <a:xfrm rot="21422619">
            <a:off x="1183997" y="663183"/>
            <a:ext cx="7348358" cy="65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Πως </a:t>
            </a:r>
            <a:r>
              <a:rPr lang="el-GR" sz="4000" b="1" dirty="0"/>
              <a:t>επικοινωνείς</a:t>
            </a:r>
            <a:r>
              <a:rPr lang="el-GR" sz="4000" dirty="0"/>
              <a:t> στο διαδίκτυο;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2" y="716537"/>
            <a:ext cx="908065" cy="8420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72253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05326" y="2310329"/>
            <a:ext cx="7533032" cy="4519703"/>
            <a:chOff x="1024011" y="2338297"/>
            <a:chExt cx="7533032" cy="4519703"/>
          </a:xfrm>
        </p:grpSpPr>
        <p:sp>
          <p:nvSpPr>
            <p:cNvPr id="3" name="Rectangular Callout 2"/>
            <p:cNvSpPr/>
            <p:nvPr/>
          </p:nvSpPr>
          <p:spPr>
            <a:xfrm>
              <a:off x="6228316" y="2624128"/>
              <a:ext cx="2253530" cy="931825"/>
            </a:xfrm>
            <a:prstGeom prst="wedgeRectCallout">
              <a:avLst>
                <a:gd name="adj1" fmla="val -57549"/>
                <a:gd name="adj2" fmla="val 13035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765" y="2805777"/>
              <a:ext cx="2413550" cy="4052223"/>
            </a:xfrm>
            <a:prstGeom prst="rect">
              <a:avLst/>
            </a:prstGeom>
          </p:spPr>
        </p:pic>
        <p:sp>
          <p:nvSpPr>
            <p:cNvPr id="7" name="Rectangular Callout 6"/>
            <p:cNvSpPr/>
            <p:nvPr/>
          </p:nvSpPr>
          <p:spPr>
            <a:xfrm>
              <a:off x="1024011" y="2348703"/>
              <a:ext cx="2391851" cy="1569660"/>
            </a:xfrm>
            <a:prstGeom prst="wedgeRectCallout">
              <a:avLst>
                <a:gd name="adj1" fmla="val 69289"/>
                <a:gd name="adj2" fmla="val 9846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1209505" y="5498707"/>
              <a:ext cx="2316383" cy="830997"/>
            </a:xfrm>
            <a:prstGeom prst="wedgeRectCallout">
              <a:avLst>
                <a:gd name="adj1" fmla="val 73885"/>
                <a:gd name="adj2" fmla="val -12568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1590" y="2338297"/>
              <a:ext cx="273317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u="sng" dirty="0">
                  <a:solidFill>
                    <a:schemeClr val="bg1"/>
                  </a:solidFill>
                </a:rPr>
                <a:t>Γιατί</a:t>
              </a:r>
              <a:r>
                <a:rPr lang="el-GR" sz="2400" dirty="0">
                  <a:solidFill>
                    <a:schemeClr val="bg1"/>
                  </a:solidFill>
                </a:rPr>
                <a:t> μπορεί κάποιος να επικοινωνήσει </a:t>
              </a:r>
            </a:p>
            <a:p>
              <a:r>
                <a:rPr lang="el-GR" sz="2400" dirty="0">
                  <a:solidFill>
                    <a:schemeClr val="bg1"/>
                  </a:solidFill>
                </a:rPr>
                <a:t>μαζί σου;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9506" y="5498707"/>
              <a:ext cx="23198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u="sng" dirty="0">
                  <a:solidFill>
                    <a:schemeClr val="bg1"/>
                  </a:solidFill>
                </a:rPr>
                <a:t>Τι</a:t>
              </a:r>
              <a:r>
                <a:rPr lang="el-GR" sz="2400" dirty="0">
                  <a:solidFill>
                    <a:schemeClr val="bg1"/>
                  </a:solidFill>
                </a:rPr>
                <a:t> μπορεί να σου στείλει;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37199" y="2634638"/>
              <a:ext cx="23198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u="sng" dirty="0">
                  <a:solidFill>
                    <a:schemeClr val="bg1"/>
                  </a:solidFill>
                </a:rPr>
                <a:t>Πως</a:t>
              </a:r>
              <a:r>
                <a:rPr lang="el-GR" sz="2400" dirty="0">
                  <a:solidFill>
                    <a:schemeClr val="bg1"/>
                  </a:solidFill>
                </a:rPr>
                <a:t> μπορεί να επικοινωνήσει;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xmlns="" id="{209A6D40-9D69-449A-89F9-47147B39202A}"/>
              </a:ext>
            </a:extLst>
          </p:cNvPr>
          <p:cNvSpPr/>
          <p:nvPr/>
        </p:nvSpPr>
        <p:spPr>
          <a:xfrm rot="21422619">
            <a:off x="1658145" y="369637"/>
            <a:ext cx="5570402" cy="65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/>
              <a:t>Διαδικτυακή συνομιλία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2A462250-5FE9-4D44-B795-E9CF5D0989BA}"/>
              </a:ext>
            </a:extLst>
          </p:cNvPr>
          <p:cNvSpPr/>
          <p:nvPr/>
        </p:nvSpPr>
        <p:spPr>
          <a:xfrm rot="21422619">
            <a:off x="3429729" y="947848"/>
            <a:ext cx="4406798" cy="65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Πόσα γνωρίζεις;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6" y="332834"/>
            <a:ext cx="1039621" cy="10410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8500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0007" y="2740175"/>
            <a:ext cx="5457310" cy="339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>
                <a:solidFill>
                  <a:schemeClr val="bg1"/>
                </a:solidFill>
              </a:rPr>
              <a:t>Δραστηριότητα </a:t>
            </a:r>
            <a:r>
              <a:rPr lang="en-GB" sz="2800" b="1" u="sng" dirty="0">
                <a:solidFill>
                  <a:schemeClr val="bg1"/>
                </a:solidFill>
              </a:rPr>
              <a:t> – A </a:t>
            </a:r>
            <a:r>
              <a:rPr lang="el-GR" sz="2800" b="1" u="sng" dirty="0">
                <a:solidFill>
                  <a:schemeClr val="bg1"/>
                </a:solidFill>
              </a:rPr>
              <a:t>για Αποδοχή</a:t>
            </a:r>
            <a:endParaRPr lang="en-GB" sz="2800" b="1" u="sng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την ομάδα σου τοποθέτησε τα 9 μηνύματα σε σχήμα διαμαντιού από το περισσότερο </a:t>
            </a: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αξιόπιστο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 λιγότερο. Έπειτα, μπορείς να εξηγήσεις γιατί τα ταξινόμησες με αυτόν τον τρόπο; </a:t>
            </a:r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71187" y="1379800"/>
            <a:ext cx="1395804" cy="1360375"/>
            <a:chOff x="7288307" y="1216227"/>
            <a:chExt cx="1395804" cy="13603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42" y="1216227"/>
              <a:ext cx="1015985" cy="10159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88307" y="2176492"/>
              <a:ext cx="1395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 </a:t>
              </a:r>
              <a:r>
                <a:rPr lang="el-GR" sz="2000" dirty="0"/>
                <a:t>λεπτά</a:t>
              </a:r>
              <a:r>
                <a:rPr lang="en-GB" sz="2000" dirty="0"/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5781" y="2854816"/>
            <a:ext cx="2370958" cy="2318894"/>
            <a:chOff x="5368958" y="1286155"/>
            <a:chExt cx="3060022" cy="3067636"/>
          </a:xfrm>
        </p:grpSpPr>
        <p:sp>
          <p:nvSpPr>
            <p:cNvPr id="13" name="Rectangle 12"/>
            <p:cNvSpPr/>
            <p:nvPr/>
          </p:nvSpPr>
          <p:spPr>
            <a:xfrm rot="2700000">
              <a:off x="6495070" y="1286155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5935549" y="1852747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2700000">
              <a:off x="6502140" y="2419335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2700000">
              <a:off x="7061117" y="1852744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 rot="2700000">
              <a:off x="7627702" y="2419335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 rot="2700000">
              <a:off x="5368958" y="2419334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5935547" y="2985925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 rot="2700000">
              <a:off x="7061116" y="2985924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 rot="2700000">
              <a:off x="6494526" y="3552513"/>
              <a:ext cx="801278" cy="801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1221" y="2861972"/>
            <a:ext cx="2155886" cy="627241"/>
            <a:chOff x="2951974" y="192902"/>
            <a:chExt cx="2863902" cy="924826"/>
          </a:xfrm>
        </p:grpSpPr>
        <p:sp>
          <p:nvSpPr>
            <p:cNvPr id="23" name="Rectangle 22"/>
            <p:cNvSpPr/>
            <p:nvPr/>
          </p:nvSpPr>
          <p:spPr>
            <a:xfrm rot="21412771">
              <a:off x="2951974" y="245201"/>
              <a:ext cx="2811180" cy="872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 rot="21412771">
              <a:off x="3018618" y="192902"/>
              <a:ext cx="2797258" cy="8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>
                  <a:solidFill>
                    <a:schemeClr val="bg1"/>
                  </a:solidFill>
                </a:rPr>
                <a:t>Διαμάντι</a:t>
              </a:r>
              <a:r>
                <a:rPr lang="en-GB" sz="3200" dirty="0">
                  <a:solidFill>
                    <a:schemeClr val="bg1"/>
                  </a:solidFill>
                </a:rPr>
                <a:t> 9</a:t>
              </a:r>
            </a:p>
          </p:txBody>
        </p:sp>
      </p:grp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xmlns="" id="{558C2B81-F48B-4B83-9714-FBF3FDB8D03B}"/>
              </a:ext>
            </a:extLst>
          </p:cNvPr>
          <p:cNvSpPr/>
          <p:nvPr/>
        </p:nvSpPr>
        <p:spPr>
          <a:xfrm rot="21422619">
            <a:off x="1422411" y="682485"/>
            <a:ext cx="5570402" cy="65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Πόσο </a:t>
            </a:r>
            <a:r>
              <a:rPr lang="el-GR" sz="4000" b="1" dirty="0"/>
              <a:t>αξιόπιστο </a:t>
            </a:r>
            <a:r>
              <a:rPr lang="el-GR" sz="4000" dirty="0"/>
              <a:t>είναι;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2" y="594096"/>
            <a:ext cx="1193476" cy="11950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74453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2" y="443061"/>
            <a:ext cx="2758412" cy="2749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03733" y="3649746"/>
            <a:ext cx="2758412" cy="2749066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563332" y="360947"/>
            <a:ext cx="5171594" cy="2831180"/>
          </a:xfrm>
          <a:prstGeom prst="wedgeRectCallout">
            <a:avLst>
              <a:gd name="adj1" fmla="val 42630"/>
              <a:gd name="adj2" fmla="val 1134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49732" y="540104"/>
            <a:ext cx="4798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chemeClr val="bg1"/>
                </a:solidFill>
              </a:rPr>
              <a:t>Ποια από αυτά τα μηνύματα θα δεχόσασταν ή θα εμπιστευόσασταν;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15641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0" y="3195873"/>
            <a:ext cx="4022004" cy="2874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69" y="1000072"/>
            <a:ext cx="4086694" cy="2585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5" y="442810"/>
            <a:ext cx="4405872" cy="234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07" y="3893378"/>
            <a:ext cx="4203677" cy="257533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534A5BB3-1762-4A91-9821-08046B7B7366}"/>
              </a:ext>
            </a:extLst>
          </p:cNvPr>
          <p:cNvSpPr/>
          <p:nvPr/>
        </p:nvSpPr>
        <p:spPr>
          <a:xfrm>
            <a:off x="4998357" y="1261241"/>
            <a:ext cx="3751918" cy="118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Ο/η 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BFF_Sam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σας κάλεσε να μπείτε στην ομάδα </a:t>
            </a:r>
            <a:r>
              <a:rPr lang="el-G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«Η καλύτερη χρονιά στο σχολείο» </a:t>
            </a:r>
            <a:endParaRPr lang="el-GR" b="1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EF5E22E9-994C-4E65-8375-9D17A339B067}"/>
              </a:ext>
            </a:extLst>
          </p:cNvPr>
          <p:cNvSpPr/>
          <p:nvPr/>
        </p:nvSpPr>
        <p:spPr>
          <a:xfrm>
            <a:off x="187336" y="442810"/>
            <a:ext cx="4405871" cy="8184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Ποιο είναι το μυστικό για να έχεις φίλους;</a:t>
            </a:r>
          </a:p>
          <a:p>
            <a:r>
              <a:rPr lang="el-G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Μ. Παπαδόπουλος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l-G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Βρες συμβουλές στη σελίδα μου: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15E80F67-4534-4C52-BC57-80EEE82C0A55}"/>
              </a:ext>
            </a:extLst>
          </p:cNvPr>
          <p:cNvSpPr/>
          <p:nvPr/>
        </p:nvSpPr>
        <p:spPr>
          <a:xfrm>
            <a:off x="5542132" y="5159465"/>
            <a:ext cx="2822027" cy="671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Αν σου αρέσει αυτό το βίντεο θα λατρέψεις αυτό: </a:t>
            </a:r>
            <a:r>
              <a:rPr lang="en-GB" u="sng" dirty="0">
                <a:ln w="0"/>
                <a:solidFill>
                  <a:srgbClr val="3FC4F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funny videos for you</a:t>
            </a:r>
            <a:endParaRPr lang="el-GR" u="sng" dirty="0">
              <a:solidFill>
                <a:srgbClr val="3FC4F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35772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13" y="242160"/>
            <a:ext cx="3858210" cy="2062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10" y="2011571"/>
            <a:ext cx="2122129" cy="2826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" y="2856321"/>
            <a:ext cx="4049278" cy="3675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08" y="4925085"/>
            <a:ext cx="3957704" cy="1833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306924"/>
            <a:ext cx="4089793" cy="2083191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610946FE-A71E-44C5-A485-E513D8C66BE2}"/>
              </a:ext>
            </a:extLst>
          </p:cNvPr>
          <p:cNvSpPr/>
          <p:nvPr/>
        </p:nvSpPr>
        <p:spPr>
          <a:xfrm>
            <a:off x="954158" y="3398144"/>
            <a:ext cx="2703443" cy="2462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dirty="0"/>
              <a:t>Άλλαξε τον κωδικό σου τώρα!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19BC0EE2-1380-492F-B675-E6CDBA9E9CD1}"/>
              </a:ext>
            </a:extLst>
          </p:cNvPr>
          <p:cNvSpPr/>
          <p:nvPr/>
        </p:nvSpPr>
        <p:spPr>
          <a:xfrm>
            <a:off x="394640" y="4586246"/>
            <a:ext cx="4041506" cy="11627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dirty="0"/>
              <a:t>Γειά σου χρήστη, </a:t>
            </a:r>
          </a:p>
          <a:p>
            <a:r>
              <a:rPr lang="el-GR" sz="1400" dirty="0"/>
              <a:t>Πιστεύουμε ότι ο λογαριασμός σου έχει παραβιαστεί. Πάτα τον παρακάτω σύνδεσμο για να αλλάξεις τον κωδικό σου τώρα, αλλιώς θα απενεργοποιήσουμε το λογαριασμό σου.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A6D418F7-88E6-4761-AE39-80510F8A6283}"/>
              </a:ext>
            </a:extLst>
          </p:cNvPr>
          <p:cNvSpPr/>
          <p:nvPr/>
        </p:nvSpPr>
        <p:spPr>
          <a:xfrm>
            <a:off x="4996878" y="5576250"/>
            <a:ext cx="2529739" cy="996462"/>
          </a:xfrm>
          <a:prstGeom prst="rect">
            <a:avLst/>
          </a:prstGeom>
          <a:solidFill>
            <a:srgbClr val="E5E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Μπες εδώ </a:t>
            </a:r>
            <a:r>
              <a:rPr lang="en-GB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www.homework.gr/123 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Τελείωσα την εργασία 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90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303" y="1274437"/>
            <a:ext cx="780539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Συνήθως υπάρχει κάποιος λόγος για τον οποίο οι άνθρωποι λένε ή κάνουν πράγματα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5360" y="174262"/>
            <a:ext cx="2084458" cy="769441"/>
            <a:chOff x="1316101" y="76640"/>
            <a:chExt cx="2084458" cy="769441"/>
          </a:xfrm>
        </p:grpSpPr>
        <p:sp>
          <p:nvSpPr>
            <p:cNvPr id="3" name="Rectangle 2"/>
            <p:cNvSpPr/>
            <p:nvPr/>
          </p:nvSpPr>
          <p:spPr>
            <a:xfrm rot="21412771">
              <a:off x="1316101" y="195811"/>
              <a:ext cx="2009018" cy="6474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 rot="21412771">
              <a:off x="1319367" y="76640"/>
              <a:ext cx="20811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dirty="0">
                  <a:solidFill>
                    <a:schemeClr val="bg1"/>
                  </a:solidFill>
                </a:rPr>
                <a:t>Κίνητρα</a:t>
              </a:r>
              <a:endParaRPr lang="en-GB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0721" y="2538626"/>
            <a:ext cx="780539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Μπορεί να αναγνωρίσεις το παρακάτω…</a:t>
            </a:r>
            <a:endParaRPr lang="en-GB" sz="3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899" y="3532639"/>
            <a:ext cx="8199798" cy="3049159"/>
            <a:chOff x="303178" y="3396004"/>
            <a:chExt cx="8199798" cy="3049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78" y="3396004"/>
              <a:ext cx="4268822" cy="3049159"/>
            </a:xfrm>
            <a:prstGeom prst="rect">
              <a:avLst/>
            </a:prstGeom>
          </p:spPr>
        </p:pic>
        <p:sp>
          <p:nvSpPr>
            <p:cNvPr id="8" name="Rectangular Callout 7"/>
            <p:cNvSpPr/>
            <p:nvPr/>
          </p:nvSpPr>
          <p:spPr>
            <a:xfrm>
              <a:off x="2320610" y="3594131"/>
              <a:ext cx="1889476" cy="1283191"/>
            </a:xfrm>
            <a:prstGeom prst="wedgeRectCallout">
              <a:avLst>
                <a:gd name="adj1" fmla="val -51664"/>
                <a:gd name="adj2" fmla="val 8315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1823" y="3629696"/>
              <a:ext cx="16822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chemeClr val="bg1"/>
                  </a:solidFill>
                </a:rPr>
                <a:t>Παρακαλώ, μπορώ να έχω…;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95313" y="3594131"/>
              <a:ext cx="3607663" cy="2703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3200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Όταν αγκαλιάζεις τους γονείς σου με σκοπό να ζητήσεις μια χάρη σε αντάλλαγμα!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0" y="260503"/>
            <a:ext cx="931900" cy="9331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2156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678</Words>
  <Application>Microsoft Office PowerPoint</Application>
  <PresentationFormat>On-screen Show (4:3)</PresentationFormat>
  <Paragraphs>157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Edwards</dc:creator>
  <cp:lastModifiedBy>fragopou</cp:lastModifiedBy>
  <cp:revision>76</cp:revision>
  <dcterms:created xsi:type="dcterms:W3CDTF">2016-03-21T14:41:03Z</dcterms:created>
  <dcterms:modified xsi:type="dcterms:W3CDTF">2018-02-02T08:00:06Z</dcterms:modified>
</cp:coreProperties>
</file>