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74" r:id="rId5"/>
    <p:sldId id="275" r:id="rId6"/>
    <p:sldId id="286" r:id="rId7"/>
    <p:sldId id="277" r:id="rId8"/>
    <p:sldId id="278" r:id="rId9"/>
    <p:sldId id="279" r:id="rId10"/>
    <p:sldId id="280" r:id="rId11"/>
    <p:sldId id="281" r:id="rId12"/>
    <p:sldId id="282" r:id="rId13"/>
    <p:sldId id="260" r:id="rId14"/>
    <p:sldId id="287" r:id="rId15"/>
    <p:sldId id="261" r:id="rId16"/>
    <p:sldId id="264" r:id="rId17"/>
    <p:sldId id="263" r:id="rId18"/>
    <p:sldId id="285" r:id="rId19"/>
    <p:sldId id="265" r:id="rId20"/>
    <p:sldId id="288" r:id="rId21"/>
    <p:sldId id="289" r:id="rId22"/>
  </p:sldIdLst>
  <p:sldSz cx="9144000" cy="6858000" type="screen4x3"/>
  <p:notesSz cx="9874250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6B7"/>
    <a:srgbClr val="279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2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10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7822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4077" y="1"/>
            <a:ext cx="4277822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17DC5-A82E-45CD-B2FE-533B9E9BE7F3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277822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4077" y="6456378"/>
            <a:ext cx="4277822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95097-04E4-48F7-A247-CB5E3086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0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4" y="0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80C1B-02ED-4F8C-B545-DAFF41A28D7C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08363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6" y="3271382"/>
            <a:ext cx="7899399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4" y="645661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4BDB6-94DE-429C-83C4-9F7D1E90F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070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4BDB6-94DE-429C-83C4-9F7D1E90F7E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953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4BDB6-94DE-429C-83C4-9F7D1E90F7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005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find out more about any of these apps then visit;</a:t>
            </a:r>
          </a:p>
          <a:p>
            <a:r>
              <a:rPr lang="en-GB" dirty="0"/>
              <a:t>www.commonsensemedia.org</a:t>
            </a:r>
            <a:r>
              <a:rPr lang="en-GB" baseline="0" dirty="0"/>
              <a:t> </a:t>
            </a:r>
          </a:p>
          <a:p>
            <a:r>
              <a:rPr lang="en-GB" dirty="0"/>
              <a:t>www.net-aware.org.uk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4BDB6-94DE-429C-83C4-9F7D1E90F7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50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4BDB6-94DE-429C-83C4-9F7D1E90F7E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383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4BDB6-94DE-429C-83C4-9F7D1E90F7E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7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6082-7F5E-4F2A-9F29-6B5D0CB0755D}" type="datetime1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9D1A-343F-4ED6-9A36-2391663CB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54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2731-429B-4D8F-8A76-F1847AD9CDE2}" type="datetime1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9D1A-343F-4ED6-9A36-2391663CB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91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64EB-08C8-4CAD-B13C-08DE724392A3}" type="datetime1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9D1A-343F-4ED6-9A36-2391663CB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03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32A7-AA64-4879-9267-4029DFAFFC7C}" type="datetime1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9D1A-343F-4ED6-9A36-2391663CB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58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C8A7-F023-421D-83B6-203276DED1A4}" type="datetime1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9D1A-343F-4ED6-9A36-2391663CB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99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F6E-7E78-442E-925D-961DB2E5A376}" type="datetime1">
              <a:rPr lang="en-GB" smtClean="0"/>
              <a:t>02/02/2018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9D1A-343F-4ED6-9A36-2391663CB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1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DF52-5A31-4B27-86C3-093A326E589B}" type="datetime1">
              <a:rPr lang="en-GB" smtClean="0"/>
              <a:t>02/02/2018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9D1A-343F-4ED6-9A36-2391663CB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1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EB08-A8F9-46F2-8001-DFFEB326A6FE}" type="datetime1">
              <a:rPr lang="en-GB" smtClean="0"/>
              <a:t>02/02/2018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9D1A-343F-4ED6-9A36-2391663CB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61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A732-666B-4424-8329-5A83B5B277D7}" type="datetime1">
              <a:rPr lang="en-GB" smtClean="0"/>
              <a:t>02/02/2018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9D1A-343F-4ED6-9A36-2391663CB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4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A58D-815D-4DD8-812A-5B4B349FA27F}" type="datetime1">
              <a:rPr lang="en-GB" smtClean="0"/>
              <a:t>02/02/2018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9D1A-343F-4ED6-9A36-2391663CB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89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E66A-E122-4744-B519-5360D2AEC5E9}" type="datetime1">
              <a:rPr lang="en-GB" smtClean="0"/>
              <a:t>02/02/2018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9D1A-343F-4ED6-9A36-2391663CB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84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9D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CA825-9C55-4197-A3B8-29E34D4614CF}" type="datetime1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9D1A-343F-4ED6-9A36-2391663CB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2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20" y="1709184"/>
            <a:ext cx="7998053" cy="42558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20109" y="2393402"/>
            <a:ext cx="41470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>
                <a:solidFill>
                  <a:schemeClr val="bg1"/>
                </a:solidFill>
              </a:rPr>
              <a:t>Μάθημα</a:t>
            </a:r>
            <a:r>
              <a:rPr lang="en-GB" sz="4800" dirty="0">
                <a:solidFill>
                  <a:schemeClr val="bg1"/>
                </a:solidFill>
              </a:rPr>
              <a:t> 1</a:t>
            </a:r>
          </a:p>
          <a:p>
            <a:pPr algn="ctr"/>
            <a:r>
              <a:rPr lang="el-GR" sz="4800" dirty="0">
                <a:solidFill>
                  <a:schemeClr val="bg1"/>
                </a:solidFill>
              </a:rPr>
              <a:t>Διαδικτυακό Περιεχόμενο</a:t>
            </a:r>
            <a:endParaRPr lang="en-GB" sz="4800" dirty="0">
              <a:solidFill>
                <a:schemeClr val="bg1"/>
              </a:solidFill>
            </a:endParaRPr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(9-11 </a:t>
            </a:r>
            <a:r>
              <a:rPr lang="el-GR" sz="2200" dirty="0">
                <a:solidFill>
                  <a:schemeClr val="bg1"/>
                </a:solidFill>
              </a:rPr>
              <a:t>χρόνων</a:t>
            </a:r>
            <a:r>
              <a:rPr lang="en-GB" sz="22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38" y="6118695"/>
            <a:ext cx="5550582" cy="614662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1C2D6D70-5116-4DD4-86C8-479096957A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7" y="-489958"/>
            <a:ext cx="4742704" cy="3352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2284" y="-6339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3298725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6244" y="188538"/>
            <a:ext cx="1187778" cy="1178349"/>
            <a:chOff x="292232" y="226245"/>
            <a:chExt cx="1187778" cy="1178349"/>
          </a:xfrm>
        </p:grpSpPr>
        <p:sp>
          <p:nvSpPr>
            <p:cNvPr id="11" name="Oval 10"/>
            <p:cNvSpPr/>
            <p:nvPr/>
          </p:nvSpPr>
          <p:spPr>
            <a:xfrm>
              <a:off x="292232" y="235672"/>
              <a:ext cx="1131216" cy="11689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8476" y="226245"/>
              <a:ext cx="9615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40265" y="428483"/>
            <a:ext cx="727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</a:rPr>
              <a:t>Διαδικτυακά μηνύματα και σχόλια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B665D3A0-C97F-4035-AE22-BE1800B9A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32" y="1841715"/>
            <a:ext cx="6915535" cy="4587802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5FEB870C-E191-48A4-8509-7E1047AE55C1}"/>
              </a:ext>
            </a:extLst>
          </p:cNvPr>
          <p:cNvSpPr/>
          <p:nvPr/>
        </p:nvSpPr>
        <p:spPr>
          <a:xfrm>
            <a:off x="2009274" y="5474368"/>
            <a:ext cx="2045368" cy="204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7222284" y="-6339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1281366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6244" y="188538"/>
            <a:ext cx="1187778" cy="1178349"/>
            <a:chOff x="292232" y="226245"/>
            <a:chExt cx="1187778" cy="1178349"/>
          </a:xfrm>
        </p:grpSpPr>
        <p:sp>
          <p:nvSpPr>
            <p:cNvPr id="11" name="Oval 10"/>
            <p:cNvSpPr/>
            <p:nvPr/>
          </p:nvSpPr>
          <p:spPr>
            <a:xfrm>
              <a:off x="292232" y="235672"/>
              <a:ext cx="1131216" cy="11689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8476" y="226245"/>
              <a:ext cx="9615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40265" y="428483"/>
            <a:ext cx="7136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</a:rPr>
              <a:t>Μια ιστοσελίδα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DFBF8AE1-04B7-4090-A827-38636A325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252"/>
            <a:ext cx="9144000" cy="3631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22284" y="-6339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59743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6244" y="188538"/>
            <a:ext cx="1187778" cy="1178349"/>
            <a:chOff x="292232" y="226245"/>
            <a:chExt cx="1187778" cy="1178349"/>
          </a:xfrm>
        </p:grpSpPr>
        <p:sp>
          <p:nvSpPr>
            <p:cNvPr id="11" name="Oval 10"/>
            <p:cNvSpPr/>
            <p:nvPr/>
          </p:nvSpPr>
          <p:spPr>
            <a:xfrm>
              <a:off x="292232" y="235672"/>
              <a:ext cx="1131216" cy="11689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8476" y="226245"/>
              <a:ext cx="9615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40265" y="428483"/>
            <a:ext cx="7142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</a:rPr>
              <a:t>Μια κριτική σε βίντεο 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EC5E5A29-6167-447D-ABC2-6A64430AA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53" y="1523317"/>
            <a:ext cx="7750693" cy="490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22284" y="-6339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1517477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91543" y="2648586"/>
            <a:ext cx="23778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Πως βρίσκω </a:t>
            </a:r>
            <a:r>
              <a:rPr lang="el-GR" sz="2800" b="1" dirty="0"/>
              <a:t>αξιόπιστες</a:t>
            </a:r>
            <a:r>
              <a:rPr lang="el-GR" sz="2800" dirty="0"/>
              <a:t> πληροφορίες στο διαδίκτυο;</a:t>
            </a:r>
            <a:endParaRPr lang="en-GB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7471187" y="1201184"/>
            <a:ext cx="1395804" cy="1360375"/>
            <a:chOff x="7288307" y="1216227"/>
            <a:chExt cx="1395804" cy="136037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1042" y="1216227"/>
              <a:ext cx="1015985" cy="101598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88307" y="2176492"/>
              <a:ext cx="1395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 </a:t>
              </a:r>
              <a:r>
                <a:rPr lang="el-GR" sz="2000" dirty="0"/>
                <a:t>λεπτά</a:t>
              </a:r>
              <a:r>
                <a:rPr lang="en-GB" sz="2000" dirty="0"/>
                <a:t> 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16572" y="2692352"/>
            <a:ext cx="55068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u="sng" dirty="0">
                <a:solidFill>
                  <a:schemeClr val="bg1"/>
                </a:solidFill>
              </a:rPr>
              <a:t>Δραστηριότητα</a:t>
            </a:r>
            <a:r>
              <a:rPr lang="en-GB" sz="2800" b="1" u="sng" dirty="0">
                <a:solidFill>
                  <a:schemeClr val="bg1"/>
                </a:solidFill>
              </a:rPr>
              <a:t> – </a:t>
            </a:r>
            <a:r>
              <a:rPr lang="el-GR" sz="2800" b="1" u="sng" dirty="0">
                <a:solidFill>
                  <a:schemeClr val="bg1"/>
                </a:solidFill>
              </a:rPr>
              <a:t>Τι ψάχνουμε;</a:t>
            </a:r>
            <a:endParaRPr lang="en-GB" sz="2800" b="1" u="sng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Γράψτε μια λίστα με πράγματα που θα ψάξετε για να κρίνετε αν κάτι στο διαδίκτυο είναι έμπιστο. </a:t>
            </a:r>
            <a:endParaRPr lang="en-GB" sz="2800" b="1" u="sng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720564" y="4512596"/>
            <a:ext cx="1233998" cy="1873452"/>
            <a:chOff x="3738319" y="4564325"/>
            <a:chExt cx="1233998" cy="1873452"/>
          </a:xfrm>
        </p:grpSpPr>
        <p:grpSp>
          <p:nvGrpSpPr>
            <p:cNvPr id="23" name="Group 22"/>
            <p:cNvGrpSpPr/>
            <p:nvPr/>
          </p:nvGrpSpPr>
          <p:grpSpPr>
            <a:xfrm>
              <a:off x="3738319" y="4564325"/>
              <a:ext cx="1233998" cy="1831896"/>
              <a:chOff x="568169" y="3776957"/>
              <a:chExt cx="1233998" cy="1831896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68171" y="3877655"/>
                <a:ext cx="302299" cy="286219"/>
              </a:xfrm>
              <a:prstGeom prst="rect">
                <a:avLst/>
              </a:prstGeom>
              <a:noFill/>
              <a:ln w="603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793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50735" y="3776957"/>
                <a:ext cx="665001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000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50734" y="4491449"/>
                <a:ext cx="8514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000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50733" y="5208743"/>
                <a:ext cx="72714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000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68170" y="4561232"/>
                <a:ext cx="302299" cy="286219"/>
              </a:xfrm>
              <a:prstGeom prst="rect">
                <a:avLst/>
              </a:prstGeom>
              <a:noFill/>
              <a:ln w="603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793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68169" y="5322634"/>
                <a:ext cx="302299" cy="286219"/>
              </a:xfrm>
              <a:prstGeom prst="rect">
                <a:avLst/>
              </a:prstGeom>
              <a:noFill/>
              <a:ln w="603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79375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738319" y="46150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38319" y="530200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38319" y="60684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32" name="Oval Callout 31"/>
          <p:cNvSpPr/>
          <p:nvPr/>
        </p:nvSpPr>
        <p:spPr>
          <a:xfrm>
            <a:off x="118581" y="2378022"/>
            <a:ext cx="2995995" cy="2376433"/>
          </a:xfrm>
          <a:prstGeom prst="wedgeEllipseCallout">
            <a:avLst>
              <a:gd name="adj1" fmla="val 41291"/>
              <a:gd name="adj2" fmla="val 6156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Ορθογώνιο 32">
            <a:extLst>
              <a:ext uri="{FF2B5EF4-FFF2-40B4-BE49-F238E27FC236}">
                <a16:creationId xmlns:a16="http://schemas.microsoft.com/office/drawing/2014/main" xmlns="" id="{0A3BA157-E8E6-4D11-9B8F-73E88C4B8899}"/>
              </a:ext>
            </a:extLst>
          </p:cNvPr>
          <p:cNvSpPr/>
          <p:nvPr/>
        </p:nvSpPr>
        <p:spPr>
          <a:xfrm rot="21406631">
            <a:off x="1316851" y="588578"/>
            <a:ext cx="5496657" cy="6514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Τι πρέπει να ψάξουμε;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20" y="405477"/>
            <a:ext cx="1193476" cy="11950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22284" y="-6339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3039763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0012" y="2460131"/>
            <a:ext cx="53519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u="sng" dirty="0">
                <a:solidFill>
                  <a:schemeClr val="bg1"/>
                </a:solidFill>
              </a:rPr>
              <a:t>Δραστηριότητα</a:t>
            </a:r>
            <a:r>
              <a:rPr lang="en-GB" sz="2800" b="1" u="sng" dirty="0">
                <a:solidFill>
                  <a:schemeClr val="bg1"/>
                </a:solidFill>
              </a:rPr>
              <a:t> – </a:t>
            </a:r>
            <a:r>
              <a:rPr lang="el-GR" sz="2800" b="1" u="sng" dirty="0">
                <a:solidFill>
                  <a:schemeClr val="bg1"/>
                </a:solidFill>
              </a:rPr>
              <a:t>Αναζητώντας την αλήθεια </a:t>
            </a:r>
            <a:endParaRPr lang="en-GB" sz="2800" b="1" u="sng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Δείτε τα παρακάτω αποτελέσματα αναζήτησης για τη λήψη του </a:t>
            </a:r>
            <a:r>
              <a:rPr lang="en-GB" sz="2400" dirty="0">
                <a:solidFill>
                  <a:schemeClr val="bg1"/>
                </a:solidFill>
              </a:rPr>
              <a:t>Toy Story </a:t>
            </a:r>
            <a:r>
              <a:rPr lang="el-GR" sz="2400" dirty="0">
                <a:solidFill>
                  <a:schemeClr val="bg1"/>
                </a:solidFill>
              </a:rPr>
              <a:t>και αποφασίστε σε ποιο σύνδεσμο να μπεις. Σκέψου:</a:t>
            </a:r>
            <a:endParaRPr lang="en-GB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Ποιος σύνδεσμος θα σε αφήσει να κατεβάσεις την ταινία;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Θα κοστίσει χρήματα;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Υπάρχουν ιστοσελίδες που δε θα εμπιστευόσουν;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Πως ταξινομήθηκαν οι ιστοσελίδες;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GB" sz="2800" b="1" u="sng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96137" y="1054948"/>
            <a:ext cx="1395804" cy="1360375"/>
            <a:chOff x="7288307" y="1216227"/>
            <a:chExt cx="1395804" cy="13603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1042" y="1216227"/>
              <a:ext cx="1015985" cy="101598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288307" y="2176492"/>
              <a:ext cx="1395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 </a:t>
              </a:r>
              <a:r>
                <a:rPr lang="el-GR" sz="2000" dirty="0"/>
                <a:t>λεπτά</a:t>
              </a:r>
              <a:r>
                <a:rPr lang="en-GB" sz="2000" dirty="0"/>
                <a:t>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327320" y="2340065"/>
            <a:ext cx="3842382" cy="3842382"/>
            <a:chOff x="-290536" y="2222259"/>
            <a:chExt cx="3842382" cy="38423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89361" flipH="1">
              <a:off x="-290536" y="2222259"/>
              <a:ext cx="3842382" cy="384238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033917" y="2491478"/>
              <a:ext cx="193089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2000" dirty="0"/>
                <a:t>Θέλω να </a:t>
              </a:r>
              <a:r>
                <a:rPr lang="el-GR" sz="2000" b="1" dirty="0"/>
                <a:t>κατεβάσω</a:t>
              </a:r>
              <a:r>
                <a:rPr lang="el-GR" sz="2000" dirty="0"/>
                <a:t> και να δω το</a:t>
              </a:r>
              <a:r>
                <a:rPr lang="en-GB" sz="2000" dirty="0"/>
                <a:t> </a:t>
              </a:r>
              <a:r>
                <a:rPr lang="el-GR" sz="2000" dirty="0"/>
                <a:t>«</a:t>
              </a:r>
              <a:r>
                <a:rPr lang="en-GB" sz="2000" dirty="0"/>
                <a:t>Toy Story</a:t>
              </a:r>
              <a:r>
                <a:rPr lang="el-GR" sz="2000" dirty="0"/>
                <a:t>»</a:t>
              </a:r>
              <a:r>
                <a:rPr lang="en-GB" sz="2000" dirty="0"/>
                <a:t>! </a:t>
              </a:r>
              <a:r>
                <a:rPr lang="el-GR" sz="2000" dirty="0"/>
                <a:t>Σε ποιο </a:t>
              </a:r>
              <a:r>
                <a:rPr lang="el-GR" sz="2000" b="1" dirty="0"/>
                <a:t>σύνδεσμο</a:t>
              </a:r>
              <a:r>
                <a:rPr lang="el-GR" sz="2000" dirty="0"/>
                <a:t> να πατήσω;</a:t>
              </a:r>
              <a:endParaRPr lang="en-GB" sz="2000" dirty="0"/>
            </a:p>
          </p:txBody>
        </p:sp>
      </p:grp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xmlns="" id="{67E4B633-D26A-45CE-A979-F940063E6B3D}"/>
              </a:ext>
            </a:extLst>
          </p:cNvPr>
          <p:cNvSpPr/>
          <p:nvPr/>
        </p:nvSpPr>
        <p:spPr>
          <a:xfrm rot="21283312">
            <a:off x="1251269" y="465424"/>
            <a:ext cx="5545452" cy="7577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Πόσο </a:t>
            </a:r>
            <a:r>
              <a:rPr lang="el-GR" sz="4000" b="1" dirty="0"/>
              <a:t>αξιόπιστο</a:t>
            </a:r>
            <a:r>
              <a:rPr lang="el-GR" sz="4000" dirty="0"/>
              <a:t> είναι;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5" y="561481"/>
            <a:ext cx="1193476" cy="11950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22284" y="-6339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3858979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1447804">
            <a:off x="1849673" y="95785"/>
            <a:ext cx="5862947" cy="666116"/>
            <a:chOff x="1611985" y="631798"/>
            <a:chExt cx="7092801" cy="728052"/>
          </a:xfrm>
        </p:grpSpPr>
        <p:sp>
          <p:nvSpPr>
            <p:cNvPr id="5" name="Rectangle 4"/>
            <p:cNvSpPr/>
            <p:nvPr/>
          </p:nvSpPr>
          <p:spPr>
            <a:xfrm>
              <a:off x="1611985" y="651964"/>
              <a:ext cx="6368344" cy="7078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29535" y="631798"/>
              <a:ext cx="6975251" cy="706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3600" dirty="0">
                  <a:solidFill>
                    <a:schemeClr val="bg1"/>
                  </a:solidFill>
                </a:rPr>
                <a:t>Αναζητώντας την αλήθεια</a:t>
              </a:r>
              <a:endParaRPr lang="en-GB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2578" y="903445"/>
            <a:ext cx="8154186" cy="5954555"/>
            <a:chOff x="452578" y="903445"/>
            <a:chExt cx="8154186" cy="5954555"/>
          </a:xfrm>
        </p:grpSpPr>
        <p:grpSp>
          <p:nvGrpSpPr>
            <p:cNvPr id="11" name="Group 10"/>
            <p:cNvGrpSpPr/>
            <p:nvPr/>
          </p:nvGrpSpPr>
          <p:grpSpPr>
            <a:xfrm>
              <a:off x="452578" y="903445"/>
              <a:ext cx="8154186" cy="5954555"/>
              <a:chOff x="452578" y="903445"/>
              <a:chExt cx="8154186" cy="595455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52578" y="903445"/>
                <a:ext cx="8154186" cy="5954555"/>
                <a:chOff x="452578" y="903445"/>
                <a:chExt cx="8154186" cy="5954555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2578" y="903445"/>
                  <a:ext cx="8154186" cy="5954555"/>
                </a:xfrm>
                <a:prstGeom prst="rect">
                  <a:avLst/>
                </a:prstGeom>
              </p:spPr>
            </p:pic>
            <p:sp>
              <p:nvSpPr>
                <p:cNvPr id="2" name="Rounded Rectangle 1"/>
                <p:cNvSpPr/>
                <p:nvPr/>
              </p:nvSpPr>
              <p:spPr>
                <a:xfrm>
                  <a:off x="1388395" y="2239347"/>
                  <a:ext cx="141825" cy="100771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sz="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Rounded Rectangle 7"/>
                <p:cNvSpPr/>
                <p:nvPr/>
              </p:nvSpPr>
              <p:spPr>
                <a:xfrm>
                  <a:off x="1388395" y="3194180"/>
                  <a:ext cx="141825" cy="100771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sz="5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1320862" y="2197399"/>
                <a:ext cx="284354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" b="1" dirty="0">
                    <a:solidFill>
                      <a:schemeClr val="bg1"/>
                    </a:solidFill>
                  </a:rPr>
                  <a:t>Ad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324691" y="3156860"/>
              <a:ext cx="28435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solidFill>
                    <a:schemeClr val="bg1"/>
                  </a:solidFill>
                </a:rPr>
                <a:t>Ad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222284" y="-6339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3976063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21447804">
            <a:off x="1508291" y="416294"/>
            <a:ext cx="6368344" cy="707886"/>
            <a:chOff x="1611985" y="651964"/>
            <a:chExt cx="6368344" cy="707886"/>
          </a:xfrm>
        </p:grpSpPr>
        <p:sp>
          <p:nvSpPr>
            <p:cNvPr id="4" name="Rectangle 3"/>
            <p:cNvSpPr/>
            <p:nvPr/>
          </p:nvSpPr>
          <p:spPr>
            <a:xfrm>
              <a:off x="1611985" y="651964"/>
              <a:ext cx="6368344" cy="7078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99370" y="651964"/>
              <a:ext cx="559358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4000" dirty="0">
                  <a:solidFill>
                    <a:schemeClr val="bg1"/>
                  </a:solidFill>
                </a:rPr>
                <a:t>Τι πρέπει να προσέξουμε;</a:t>
              </a:r>
              <a:endParaRPr lang="en-GB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5" y="1281900"/>
            <a:ext cx="4882854" cy="55760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8396" y="2994655"/>
            <a:ext cx="42438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Υπάρχει κάτι που μπορούμε να προσθέσουμε στη λίστα μας για να βεβαιωθούμε ότι θα </a:t>
            </a:r>
            <a:r>
              <a:rPr lang="el-GR" sz="3200" dirty="0" smtClean="0"/>
              <a:t>κάνουμε κλικ </a:t>
            </a:r>
            <a:r>
              <a:rPr lang="el-GR" sz="3200" dirty="0"/>
              <a:t>στο πιο αξιόπιστο αποτέλεσμα;</a:t>
            </a:r>
            <a:endParaRPr lang="en-GB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4236156" y="2116743"/>
            <a:ext cx="671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ym typeface="Wingdings" panose="05000000000000000000" pitchFamily="2" charset="2"/>
              </a:rPr>
              <a:t></a:t>
            </a:r>
            <a:endParaRPr lang="en-GB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7222284" y="6327803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3376149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97775" y="392352"/>
            <a:ext cx="9595341" cy="783915"/>
            <a:chOff x="3430270" y="1071081"/>
            <a:chExt cx="6483337" cy="783915"/>
          </a:xfrm>
        </p:grpSpPr>
        <p:sp>
          <p:nvSpPr>
            <p:cNvPr id="5" name="Rectangle 4"/>
            <p:cNvSpPr/>
            <p:nvPr/>
          </p:nvSpPr>
          <p:spPr>
            <a:xfrm rot="21447804">
              <a:off x="3430270" y="1147110"/>
              <a:ext cx="4396096" cy="7078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 rot="21447804">
              <a:off x="3488065" y="1071081"/>
              <a:ext cx="642554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4000" dirty="0">
                  <a:solidFill>
                    <a:schemeClr val="bg1"/>
                  </a:solidFill>
                </a:rPr>
                <a:t>Πως μπορούμε να ελέγξουμε;</a:t>
              </a:r>
              <a:endParaRPr lang="en-GB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9" y="283287"/>
            <a:ext cx="1331603" cy="133341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929888" y="3327648"/>
            <a:ext cx="2716660" cy="2796115"/>
            <a:chOff x="5929888" y="3327648"/>
            <a:chExt cx="2716660" cy="2796115"/>
          </a:xfrm>
        </p:grpSpPr>
        <p:sp>
          <p:nvSpPr>
            <p:cNvPr id="10" name="TextBox 9"/>
            <p:cNvSpPr txBox="1"/>
            <p:nvPr/>
          </p:nvSpPr>
          <p:spPr>
            <a:xfrm>
              <a:off x="5929888" y="4923434"/>
              <a:ext cx="27166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chemeClr val="bg1"/>
                  </a:solidFill>
                </a:rPr>
                <a:t>Μίλα σε κάποιον για αυτό που βρήκες. 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383245" y="3327648"/>
              <a:ext cx="1809946" cy="1156713"/>
              <a:chOff x="2276761" y="1420957"/>
              <a:chExt cx="4330408" cy="1305320"/>
            </a:xfrm>
          </p:grpSpPr>
          <p:sp>
            <p:nvSpPr>
              <p:cNvPr id="13" name="Rectangular Callout 12"/>
              <p:cNvSpPr/>
              <p:nvPr/>
            </p:nvSpPr>
            <p:spPr>
              <a:xfrm>
                <a:off x="2276761" y="1473115"/>
                <a:ext cx="4330408" cy="1253162"/>
              </a:xfrm>
              <a:prstGeom prst="wedgeRectCallout">
                <a:avLst>
                  <a:gd name="adj1" fmla="val 43849"/>
                  <a:gd name="adj2" fmla="val 91805"/>
                </a:avLst>
              </a:prstGeom>
              <a:solidFill>
                <a:schemeClr val="tx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538572" y="1420957"/>
                <a:ext cx="38067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200" b="1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2980560" y="3311828"/>
            <a:ext cx="3092508" cy="2442603"/>
            <a:chOff x="2980560" y="3311828"/>
            <a:chExt cx="3092508" cy="2442603"/>
          </a:xfrm>
        </p:grpSpPr>
        <p:sp>
          <p:nvSpPr>
            <p:cNvPr id="11" name="TextBox 10"/>
            <p:cNvSpPr txBox="1"/>
            <p:nvPr/>
          </p:nvSpPr>
          <p:spPr>
            <a:xfrm>
              <a:off x="2980560" y="4923434"/>
              <a:ext cx="30925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chemeClr val="bg1"/>
                  </a:solidFill>
                </a:rPr>
                <a:t>Εξακρίβωσέ το </a:t>
              </a:r>
            </a:p>
            <a:p>
              <a:pPr algn="ctr"/>
              <a:r>
                <a:rPr lang="el-GR" sz="2400" dirty="0">
                  <a:solidFill>
                    <a:schemeClr val="bg1"/>
                  </a:solidFill>
                </a:rPr>
                <a:t>σε ένα βιβλίο.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713" y="3311828"/>
              <a:ext cx="1492201" cy="1492201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67554" y="3311828"/>
            <a:ext cx="2432354" cy="3181265"/>
            <a:chOff x="467554" y="3311828"/>
            <a:chExt cx="2432354" cy="3181265"/>
          </a:xfrm>
        </p:grpSpPr>
        <p:sp>
          <p:nvSpPr>
            <p:cNvPr id="9" name="TextBox 8"/>
            <p:cNvSpPr txBox="1"/>
            <p:nvPr/>
          </p:nvSpPr>
          <p:spPr>
            <a:xfrm>
              <a:off x="467554" y="4923433"/>
              <a:ext cx="24323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chemeClr val="bg1"/>
                  </a:solidFill>
                </a:rPr>
                <a:t>Έλεγξε το σε τουλάχιστο τρεις διαφορετικές ιστοσελίδες.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937" y="3311828"/>
              <a:ext cx="1460598" cy="1460598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322590" y="2029266"/>
            <a:ext cx="6945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Βρήκα κάτι στο διαδίκτυο που νομίζω ότι είναι αξιόπιστο, αλλά πως μπορώ να το ελέγξω;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073560" y="1985255"/>
            <a:ext cx="6531181" cy="901512"/>
          </a:xfrm>
          <a:prstGeom prst="wedgeRoundRectCallout">
            <a:avLst>
              <a:gd name="adj1" fmla="val -6867"/>
              <a:gd name="adj2" fmla="val -127531"/>
              <a:gd name="adj3" fmla="val 16667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7222284" y="6327803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285331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813">
            <a:off x="4997860" y="3080208"/>
            <a:ext cx="3985181" cy="39851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197417">
            <a:off x="6249972" y="4123118"/>
            <a:ext cx="222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Arial Black" panose="020B0A04020102020204" pitchFamily="34" charset="0"/>
              </a:rPr>
              <a:t>ΒΟΗΘΕΙΑ</a:t>
            </a:r>
            <a:endParaRPr lang="en-GB" sz="2800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020" y="2416960"/>
            <a:ext cx="4964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>
                <a:solidFill>
                  <a:schemeClr val="bg1"/>
                </a:solidFill>
              </a:rPr>
              <a:t>Αυτό σημαίνει ότι </a:t>
            </a:r>
          </a:p>
          <a:p>
            <a:pPr algn="ctr"/>
            <a:r>
              <a:rPr lang="el-GR" sz="3600" dirty="0">
                <a:solidFill>
                  <a:schemeClr val="bg1"/>
                </a:solidFill>
              </a:rPr>
              <a:t>δεν μπορούμε να εμπιστευτούμε τίποτα </a:t>
            </a:r>
          </a:p>
          <a:p>
            <a:pPr algn="ctr"/>
            <a:r>
              <a:rPr lang="el-GR" sz="3600" dirty="0">
                <a:solidFill>
                  <a:schemeClr val="bg1"/>
                </a:solidFill>
              </a:rPr>
              <a:t>στο διαδίκτυο;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71612" y="1989056"/>
            <a:ext cx="4826524" cy="2970708"/>
          </a:xfrm>
          <a:prstGeom prst="wedgeEllipseCallout">
            <a:avLst>
              <a:gd name="adj1" fmla="val 41291"/>
              <a:gd name="adj2" fmla="val 61560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xmlns="" id="{72C24D12-90E0-4473-A03A-73295943F34D}"/>
              </a:ext>
            </a:extLst>
          </p:cNvPr>
          <p:cNvGrpSpPr/>
          <p:nvPr/>
        </p:nvGrpSpPr>
        <p:grpSpPr>
          <a:xfrm rot="21447804">
            <a:off x="1487669" y="680386"/>
            <a:ext cx="4119988" cy="697972"/>
            <a:chOff x="1611985" y="596980"/>
            <a:chExt cx="6368344" cy="762870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xmlns="" id="{455C1356-66F9-4A5E-A544-677AA056676C}"/>
                </a:ext>
              </a:extLst>
            </p:cNvPr>
            <p:cNvSpPr/>
            <p:nvPr/>
          </p:nvSpPr>
          <p:spPr>
            <a:xfrm>
              <a:off x="1611985" y="651964"/>
              <a:ext cx="6368344" cy="7078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C97AB593-95F4-4EB5-99D8-4469B6E0CBB0}"/>
                </a:ext>
              </a:extLst>
            </p:cNvPr>
            <p:cNvSpPr/>
            <p:nvPr/>
          </p:nvSpPr>
          <p:spPr>
            <a:xfrm>
              <a:off x="2087214" y="596980"/>
              <a:ext cx="4540741" cy="7064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3600" dirty="0">
                  <a:solidFill>
                    <a:schemeClr val="bg1"/>
                  </a:solidFill>
                </a:rPr>
                <a:t>Ώρα να σκεφτούμε</a:t>
              </a:r>
              <a:endParaRPr lang="en-GB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4" y="654825"/>
            <a:ext cx="1039621" cy="10410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22284" y="-6339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1318958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3" y="217070"/>
            <a:ext cx="7364924" cy="56605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9788" y="5971629"/>
            <a:ext cx="5123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www.kidsmart.org.uk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6515" y="6004136"/>
            <a:ext cx="2121030" cy="704429"/>
            <a:chOff x="6476214" y="103695"/>
            <a:chExt cx="2582945" cy="857839"/>
          </a:xfrm>
        </p:grpSpPr>
        <p:sp>
          <p:nvSpPr>
            <p:cNvPr id="6" name="Rectangle 5"/>
            <p:cNvSpPr/>
            <p:nvPr/>
          </p:nvSpPr>
          <p:spPr>
            <a:xfrm>
              <a:off x="6476214" y="103695"/>
              <a:ext cx="2582945" cy="857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628" y="187924"/>
              <a:ext cx="2432115" cy="68938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222284" y="6327803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132971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3157" y="2164135"/>
            <a:ext cx="7430479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Γνωρίζω ότι δεν είναι </a:t>
            </a:r>
            <a:r>
              <a:rPr lang="el-GR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αξιόπιστο </a:t>
            </a: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οτιδήποτε συναντώ στο διαδίκτυο. </a:t>
            </a:r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l-GR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Αναγνωρίζω  κάποιες βασικές διαφορέ</a:t>
            </a: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ς ανάμεσα σε ένα γεγονός και μια άποψη.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l-GR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Μπορώ να αποφασίσω τι θα </a:t>
            </a: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πιστέψω χρησιμοποιώντας στοιχεία. </a:t>
            </a:r>
            <a:endParaRPr lang="en-GB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7149" y="411755"/>
            <a:ext cx="6286652" cy="9659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257148" y="546739"/>
            <a:ext cx="6629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>
                <a:solidFill>
                  <a:schemeClr val="bg1"/>
                </a:solidFill>
              </a:rPr>
              <a:t>Αντικείμενο Μαθήματος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4" y="2344697"/>
            <a:ext cx="713173" cy="640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3" y="3695491"/>
            <a:ext cx="713173" cy="640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2" y="5046285"/>
            <a:ext cx="713173" cy="6400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22284" y="6327803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3053270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62" y="4681619"/>
            <a:ext cx="5550582" cy="614662"/>
          </a:xfrm>
          <a:prstGeom prst="rect">
            <a:avLst/>
          </a:prstGeom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1382739" y="6212663"/>
            <a:ext cx="6302375" cy="539750"/>
            <a:chOff x="107203565" y="114830941"/>
            <a:chExt cx="6303010" cy="538480"/>
          </a:xfrm>
        </p:grpSpPr>
        <p:pic>
          <p:nvPicPr>
            <p:cNvPr id="10" name="Picture 2" descr="Creative commons licen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03565" y="114830941"/>
              <a:ext cx="1351915" cy="473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08629775" y="114890043"/>
              <a:ext cx="4876800" cy="47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Trust Me</a:t>
              </a:r>
              <a:r>
                <a:rPr kumimoji="0" lang="en-GB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 by </a:t>
              </a:r>
              <a:r>
                <a:rPr kumimoji="0" lang="en-GB" altLang="en-US" sz="1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Childnet International </a:t>
              </a:r>
              <a:r>
                <a:rPr kumimoji="0" lang="en-GB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is licensed under a</a:t>
              </a:r>
              <a:br>
                <a:rPr kumimoji="0" lang="en-GB" altLang="en-US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</a:br>
              <a:r>
                <a:rPr kumimoji="0" lang="en-GB" altLang="en-US" sz="1000" b="0" i="0" u="sng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Creative Commons Attribution-NonCommercial-ShareAlike 4.0 International License.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70186" y="1981267"/>
            <a:ext cx="7432499" cy="3021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l-GR" sz="4400" b="1" u="sng" kern="1400" dirty="0">
                <a:solidFill>
                  <a:schemeClr val="bg1"/>
                </a:solidFill>
                <a:latin typeface="Arial" panose="020B0604020202020204" pitchFamily="34" charset="0"/>
              </a:rPr>
              <a:t>Βασισμένο στο:</a:t>
            </a:r>
            <a:endParaRPr lang="en-GB" sz="5400" kern="1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GB" sz="4400" b="1" kern="1400" dirty="0">
                <a:solidFill>
                  <a:srgbClr val="FF6600"/>
                </a:solidFill>
                <a:latin typeface="Arial" panose="020B0604020202020204" pitchFamily="34" charset="0"/>
              </a:rPr>
              <a:t>www.childnet.com/trustme</a:t>
            </a:r>
            <a:endParaRPr lang="en-GB" sz="5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GB" sz="4400" b="1" kern="1400" dirty="0">
                <a:solidFill>
                  <a:srgbClr val="C00000"/>
                </a:solidFill>
                <a:latin typeface="Arial" panose="020B0604020202020204" pitchFamily="34" charset="0"/>
              </a:rPr>
              <a:t>trustme.lgfl.net</a:t>
            </a:r>
            <a:endParaRPr lang="en-GB" sz="5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293">
            <a:off x="1867460" y="445365"/>
            <a:ext cx="3662816" cy="1046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5" y="298664"/>
            <a:ext cx="1680323" cy="1682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59" y="5517858"/>
            <a:ext cx="3818647" cy="532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01" y="150388"/>
            <a:ext cx="1793112" cy="1123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7222284" y="6327803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554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76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21</a:t>
            </a:fld>
            <a:endParaRPr lang="en-GB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5" y="812850"/>
            <a:ext cx="9172133" cy="194856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3029"/>
            <a:ext cx="9144000" cy="142578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5085"/>
            <a:ext cx="9144000" cy="1463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2284" y="-6339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405825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4808894" y="2987195"/>
            <a:ext cx="3891516" cy="1983750"/>
          </a:xfrm>
          <a:prstGeom prst="wedgeRoundRectCallout">
            <a:avLst>
              <a:gd name="adj1" fmla="val -40150"/>
              <a:gd name="adj2" fmla="val -83781"/>
              <a:gd name="adj3" fmla="val 16667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880256" y="3121200"/>
            <a:ext cx="3679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</a:rPr>
              <a:t>Εμπιστοσύνη είναι…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6066" y="3889596"/>
            <a:ext cx="2716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</a:rPr>
              <a:t>Εμπιστοσύνη είναι…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83357" y="3568840"/>
            <a:ext cx="3235842" cy="2708148"/>
          </a:xfrm>
          <a:prstGeom prst="wedgeRoundRectCallout">
            <a:avLst>
              <a:gd name="adj1" fmla="val 34504"/>
              <a:gd name="adj2" fmla="val -88077"/>
              <a:gd name="adj3" fmla="val 16667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36066" y="3446585"/>
            <a:ext cx="7717610" cy="2228116"/>
            <a:chOff x="1036066" y="3446585"/>
            <a:chExt cx="7717610" cy="2228116"/>
          </a:xfrm>
        </p:grpSpPr>
        <p:sp>
          <p:nvSpPr>
            <p:cNvPr id="12" name="Rectangle 11"/>
            <p:cNvSpPr/>
            <p:nvPr/>
          </p:nvSpPr>
          <p:spPr>
            <a:xfrm>
              <a:off x="1036066" y="4289706"/>
              <a:ext cx="280334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800" dirty="0">
                  <a:solidFill>
                    <a:schemeClr val="bg1"/>
                  </a:solidFill>
                </a:rPr>
                <a:t>Να μπορείς να στηριχτείς σε κάποιον ή κάτι.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62160" y="3446585"/>
              <a:ext cx="389151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800" dirty="0">
                  <a:solidFill>
                    <a:schemeClr val="bg1"/>
                  </a:solidFill>
                </a:rPr>
                <a:t>Να μπορείς να πιστέψεις ότι κάποιος ή κάτι σου λέει την αλήθεια. 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5B0568C0-B3BF-44D2-AD21-E9C79F789D2C}"/>
              </a:ext>
            </a:extLst>
          </p:cNvPr>
          <p:cNvSpPr/>
          <p:nvPr/>
        </p:nvSpPr>
        <p:spPr>
          <a:xfrm rot="21307202">
            <a:off x="2100878" y="916872"/>
            <a:ext cx="5038476" cy="11447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Τι είναι </a:t>
            </a:r>
            <a:r>
              <a:rPr lang="el-GR" sz="4000" b="1" dirty="0"/>
              <a:t>εμπιστοσύνη</a:t>
            </a:r>
            <a:r>
              <a:rPr lang="el-GR" sz="4000" dirty="0"/>
              <a:t>;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7" y="1036091"/>
            <a:ext cx="1526553" cy="12868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22284" y="-6339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427233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65749" y="2511494"/>
            <a:ext cx="6973260" cy="3293440"/>
            <a:chOff x="1524879" y="2699419"/>
            <a:chExt cx="5637192" cy="26356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879" y="2856686"/>
              <a:ext cx="1301528" cy="1301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373" y="2856686"/>
              <a:ext cx="1218276" cy="121827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543" y="4329237"/>
              <a:ext cx="1788106" cy="100581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829" y="2699419"/>
              <a:ext cx="1408242" cy="14082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4615" y="2839509"/>
              <a:ext cx="1212705" cy="121663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4615" y="4259065"/>
              <a:ext cx="2045593" cy="1075982"/>
            </a:xfrm>
            <a:prstGeom prst="rect">
              <a:avLst/>
            </a:prstGeom>
          </p:spPr>
        </p:pic>
      </p:grpSp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2EEFC50F-1A9D-463F-964B-FEE2E1167C35}"/>
              </a:ext>
            </a:extLst>
          </p:cNvPr>
          <p:cNvSpPr/>
          <p:nvPr/>
        </p:nvSpPr>
        <p:spPr>
          <a:xfrm rot="21283312">
            <a:off x="1620007" y="573382"/>
            <a:ext cx="3635909" cy="6514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Που συναντάς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xmlns="" id="{0F5F853F-9B4D-409C-97D8-C64A317D0B37}"/>
              </a:ext>
            </a:extLst>
          </p:cNvPr>
          <p:cNvSpPr/>
          <p:nvPr/>
        </p:nvSpPr>
        <p:spPr>
          <a:xfrm rot="21283312">
            <a:off x="2199383" y="1082147"/>
            <a:ext cx="5832575" cy="6618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/>
              <a:t>διαδικτυακό περιεχόμενο;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2" y="579462"/>
            <a:ext cx="1095336" cy="10685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22284" y="6327803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43912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828" y="2141992"/>
            <a:ext cx="6652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>
                <a:solidFill>
                  <a:schemeClr val="bg1"/>
                </a:solidFill>
              </a:rPr>
              <a:t>Δραστηριότητα</a:t>
            </a:r>
            <a:endParaRPr lang="en-GB" b="1" u="sng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Ταξινόμησε όλα  αυτά που μπορεί να συναντήσεις στο διαδίκτυο στον παρακάτω πίνακα </a:t>
            </a:r>
            <a:r>
              <a:rPr lang="el-GR" dirty="0" smtClean="0">
                <a:solidFill>
                  <a:schemeClr val="bg1"/>
                </a:solidFill>
              </a:rPr>
              <a:t>βασιζόμενος/η </a:t>
            </a:r>
            <a:r>
              <a:rPr lang="el-GR" dirty="0">
                <a:solidFill>
                  <a:schemeClr val="bg1"/>
                </a:solidFill>
              </a:rPr>
              <a:t>στο αν μπορείς να τα εμπιστευτείς ή όχι. 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55334" y="3333624"/>
            <a:ext cx="6010183" cy="1272226"/>
            <a:chOff x="1547489" y="2855890"/>
            <a:chExt cx="6010183" cy="127222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547489" y="3426782"/>
              <a:ext cx="6010183" cy="2663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338177" y="3001630"/>
              <a:ext cx="3196" cy="112648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47924" y="3001630"/>
              <a:ext cx="3196" cy="112648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820672" y="2855890"/>
              <a:ext cx="7360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b="1" dirty="0">
                  <a:solidFill>
                    <a:schemeClr val="bg1"/>
                  </a:solidFill>
                </a:rPr>
                <a:t>Ναι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17260" y="2862048"/>
              <a:ext cx="6912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b="1" dirty="0">
                  <a:solidFill>
                    <a:schemeClr val="bg1"/>
                  </a:solidFill>
                </a:rPr>
                <a:t>Όχι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73683" y="2879726"/>
              <a:ext cx="880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b="1" dirty="0">
                  <a:solidFill>
                    <a:schemeClr val="bg1"/>
                  </a:solidFill>
                </a:rPr>
                <a:t>Ίσως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21773" y="4789980"/>
            <a:ext cx="7172316" cy="1704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177468" y="5003017"/>
            <a:ext cx="98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279DDA"/>
                </a:solidFill>
              </a:rPr>
              <a:t>Εικόνες</a:t>
            </a:r>
            <a:endParaRPr lang="en-GB" b="1" dirty="0">
              <a:solidFill>
                <a:srgbClr val="279DDA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69279" y="5608636"/>
            <a:ext cx="98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279DDA"/>
                </a:solidFill>
              </a:rPr>
              <a:t>Βίντεο</a:t>
            </a:r>
            <a:endParaRPr lang="en-GB" b="1" dirty="0">
              <a:solidFill>
                <a:srgbClr val="279DDA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23280" y="4857652"/>
            <a:ext cx="139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279DDA"/>
                </a:solidFill>
              </a:rPr>
              <a:t>Σχόλια</a:t>
            </a:r>
            <a:endParaRPr lang="en-GB" b="1" dirty="0">
              <a:solidFill>
                <a:srgbClr val="279DDA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78143" y="5760748"/>
            <a:ext cx="149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279DDA"/>
                </a:solidFill>
              </a:rPr>
              <a:t>Ιστοσελίδες</a:t>
            </a:r>
            <a:endParaRPr lang="en-GB" b="1" dirty="0">
              <a:solidFill>
                <a:srgbClr val="279DDA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9344" y="5306296"/>
            <a:ext cx="111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79DDA"/>
                </a:solidFill>
              </a:rPr>
              <a:t>Hashtags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39349" y="4936964"/>
            <a:ext cx="98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79DDA"/>
                </a:solidFill>
              </a:rPr>
              <a:t>Blogs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19530" y="5372349"/>
            <a:ext cx="116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279DDA"/>
                </a:solidFill>
              </a:rPr>
              <a:t>Γεγονότα</a:t>
            </a:r>
            <a:endParaRPr lang="en-GB" b="1" dirty="0">
              <a:solidFill>
                <a:srgbClr val="279DDA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81529" y="5997839"/>
            <a:ext cx="231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279DDA"/>
                </a:solidFill>
              </a:rPr>
              <a:t>Μηχανές αναζήτησης</a:t>
            </a:r>
            <a:endParaRPr lang="en-GB" b="1" dirty="0">
              <a:solidFill>
                <a:srgbClr val="279DDA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1578" y="5707843"/>
            <a:ext cx="98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279DDA"/>
                </a:solidFill>
              </a:rPr>
              <a:t>Χάρτες</a:t>
            </a:r>
            <a:endParaRPr lang="en-GB" b="1" dirty="0">
              <a:solidFill>
                <a:srgbClr val="279DDA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39306" y="4916686"/>
            <a:ext cx="118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279DDA"/>
                </a:solidFill>
              </a:rPr>
              <a:t>Ειδήσεις</a:t>
            </a:r>
            <a:r>
              <a:rPr lang="en-GB" b="1" dirty="0">
                <a:solidFill>
                  <a:srgbClr val="279DDA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813" y="5405707"/>
            <a:ext cx="98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79DDA"/>
                </a:solidFill>
              </a:rPr>
              <a:t>Quizzes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1112" y="6149147"/>
            <a:ext cx="715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>
                <a:solidFill>
                  <a:srgbClr val="279DDA"/>
                </a:solidFill>
              </a:rPr>
              <a:t>Πρόκληση: Μπορείτε να σκεφτείτε κάτι άλλο;</a:t>
            </a:r>
            <a:endParaRPr lang="en-GB" u="sng" dirty="0">
              <a:solidFill>
                <a:srgbClr val="279DDA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81361" y="5213497"/>
            <a:ext cx="139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279DDA"/>
                </a:solidFill>
              </a:rPr>
              <a:t>Συνδέσμους</a:t>
            </a:r>
            <a:endParaRPr lang="en-GB" b="1" dirty="0">
              <a:solidFill>
                <a:srgbClr val="279DDA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625313" y="1386623"/>
            <a:ext cx="1128924" cy="1391054"/>
            <a:chOff x="7361042" y="1216227"/>
            <a:chExt cx="1128924" cy="139105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1042" y="1216227"/>
              <a:ext cx="1015985" cy="1015985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401246" y="2207171"/>
              <a:ext cx="1088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5 </a:t>
              </a:r>
              <a:r>
                <a:rPr lang="el-GR" sz="2000" dirty="0"/>
                <a:t>λεπτά</a:t>
              </a:r>
              <a:r>
                <a:rPr lang="en-GB" sz="2000" dirty="0"/>
                <a:t> </a:t>
              </a:r>
            </a:p>
          </p:txBody>
        </p:sp>
      </p:grpSp>
      <p:sp>
        <p:nvSpPr>
          <p:cNvPr id="34" name="Ορθογώνιο 33">
            <a:extLst>
              <a:ext uri="{FF2B5EF4-FFF2-40B4-BE49-F238E27FC236}">
                <a16:creationId xmlns:a16="http://schemas.microsoft.com/office/drawing/2014/main" xmlns="" id="{96CEB05D-79BF-4F63-885D-D155505341D6}"/>
              </a:ext>
            </a:extLst>
          </p:cNvPr>
          <p:cNvSpPr/>
          <p:nvPr/>
        </p:nvSpPr>
        <p:spPr>
          <a:xfrm rot="21283312">
            <a:off x="1243885" y="411487"/>
            <a:ext cx="6723037" cy="6514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Μπορούμε να εμπιστευτούμε</a:t>
            </a:r>
          </a:p>
        </p:txBody>
      </p:sp>
      <p:sp>
        <p:nvSpPr>
          <p:cNvPr id="35" name="Ορθογώνιο 34">
            <a:extLst>
              <a:ext uri="{FF2B5EF4-FFF2-40B4-BE49-F238E27FC236}">
                <a16:creationId xmlns:a16="http://schemas.microsoft.com/office/drawing/2014/main" xmlns="" id="{279BAD50-A0C4-4738-BEB6-91221254A0B9}"/>
              </a:ext>
            </a:extLst>
          </p:cNvPr>
          <p:cNvSpPr/>
          <p:nvPr/>
        </p:nvSpPr>
        <p:spPr>
          <a:xfrm rot="21283312">
            <a:off x="1127215" y="1004678"/>
            <a:ext cx="7473796" cy="6618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όλα όσα </a:t>
            </a:r>
            <a:r>
              <a:rPr lang="el-GR" sz="4000" b="1" dirty="0"/>
              <a:t>βλέπουμε στο διαδίκτυο</a:t>
            </a:r>
            <a:r>
              <a:rPr lang="el-GR" sz="4000" dirty="0"/>
              <a:t>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8" y="473542"/>
            <a:ext cx="1193476" cy="119509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222284" y="6327803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281532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3077" y="2854816"/>
            <a:ext cx="53519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u="sng" dirty="0">
                <a:solidFill>
                  <a:schemeClr val="bg1"/>
                </a:solidFill>
              </a:rPr>
              <a:t>Δραστηριότητα</a:t>
            </a:r>
            <a:r>
              <a:rPr lang="en-GB" sz="2800" b="1" u="sng" dirty="0">
                <a:solidFill>
                  <a:schemeClr val="bg1"/>
                </a:solidFill>
              </a:rPr>
              <a:t> –</a:t>
            </a:r>
            <a:r>
              <a:rPr lang="el-GR" sz="2800" b="1" u="sng" dirty="0">
                <a:solidFill>
                  <a:schemeClr val="bg1"/>
                </a:solidFill>
              </a:rPr>
              <a:t> Καλό παιχνίδι;</a:t>
            </a:r>
            <a:endParaRPr lang="en-GB" sz="2800" b="1" u="sng" dirty="0">
              <a:solidFill>
                <a:schemeClr val="bg1"/>
              </a:solidFill>
            </a:endParaRPr>
          </a:p>
          <a:p>
            <a:r>
              <a:rPr lang="el-GR" sz="2800" dirty="0">
                <a:solidFill>
                  <a:schemeClr val="bg1"/>
                </a:solidFill>
              </a:rPr>
              <a:t>Βαθμολόγησε τις επόμενες 5 πηγές πληροφόρησης και αποφάσισε ποια είναι περισσότερο αξιόπιστη. </a:t>
            </a:r>
          </a:p>
          <a:p>
            <a:r>
              <a:rPr lang="en-GB" sz="2800" dirty="0">
                <a:solidFill>
                  <a:schemeClr val="bg1"/>
                </a:solidFill>
              </a:rPr>
              <a:t> </a:t>
            </a:r>
          </a:p>
          <a:p>
            <a:r>
              <a:rPr lang="en-GB" sz="2800" dirty="0">
                <a:solidFill>
                  <a:schemeClr val="bg1"/>
                </a:solidFill>
              </a:rPr>
              <a:t>- </a:t>
            </a:r>
            <a:r>
              <a:rPr lang="el-GR" sz="2800" dirty="0">
                <a:solidFill>
                  <a:schemeClr val="bg1"/>
                </a:solidFill>
              </a:rPr>
              <a:t>Ποια πηγή δίνει την καλύτερη και πιο ακριβή περιγραφή του παιχνιδιού; </a:t>
            </a:r>
            <a:endParaRPr lang="en-GB" sz="28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43922" y="1379800"/>
            <a:ext cx="1398329" cy="1345755"/>
            <a:chOff x="7361042" y="1216227"/>
            <a:chExt cx="1398329" cy="13457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1042" y="1216227"/>
              <a:ext cx="1015985" cy="101598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363567" y="2161872"/>
              <a:ext cx="1395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 </a:t>
              </a:r>
              <a:r>
                <a:rPr lang="el-GR" sz="2000" dirty="0"/>
                <a:t>λεπτά</a:t>
              </a:r>
              <a:r>
                <a:rPr lang="en-GB" sz="2000" dirty="0"/>
                <a:t> 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1" y="3158157"/>
            <a:ext cx="2983800" cy="2807208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xmlns="" id="{A0321022-9407-4849-9217-E7DCF7A4DC5E}"/>
              </a:ext>
            </a:extLst>
          </p:cNvPr>
          <p:cNvSpPr/>
          <p:nvPr/>
        </p:nvSpPr>
        <p:spPr>
          <a:xfrm rot="21307202">
            <a:off x="1420556" y="741013"/>
            <a:ext cx="5038476" cy="8600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Πόσο </a:t>
            </a:r>
            <a:r>
              <a:rPr lang="el-GR" sz="4000" b="1" dirty="0"/>
              <a:t>έμπιστο</a:t>
            </a:r>
            <a:r>
              <a:rPr lang="el-GR" sz="4000" dirty="0"/>
              <a:t> είναι;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2" y="692696"/>
            <a:ext cx="1193476" cy="11950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22284" y="-6339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157189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F30CC20F-72A3-41DA-8B14-437FA8114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375" y="228238"/>
            <a:ext cx="3880779" cy="21843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01116" y="2412562"/>
            <a:ext cx="3900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</a:rPr>
              <a:t>Ποιο δημοσίευμα θα εμπιστευόσασταν; Γιατί;</a:t>
            </a:r>
            <a:endParaRPr lang="en-GB" sz="2000" dirty="0">
              <a:solidFill>
                <a:schemeClr val="bg1"/>
              </a:solidFill>
            </a:endParaRPr>
          </a:p>
          <a:p>
            <a:r>
              <a:rPr lang="el-GR" sz="2000" dirty="0">
                <a:solidFill>
                  <a:schemeClr val="bg1"/>
                </a:solidFill>
              </a:rPr>
              <a:t>Βάλτε τα σε σειρά ανάλογα </a:t>
            </a:r>
          </a:p>
          <a:p>
            <a:r>
              <a:rPr lang="el-GR" sz="2000" dirty="0">
                <a:solidFill>
                  <a:schemeClr val="bg1"/>
                </a:solidFill>
              </a:rPr>
              <a:t>με την αξιοπιστία τους. 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6DB5030C-E6FA-404D-9DE9-BAAFE16CE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" y="4335232"/>
            <a:ext cx="3366222" cy="2233169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xmlns="" id="{5B122225-EC44-4F2E-84F7-5C96C3D62C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7" y="228238"/>
            <a:ext cx="4370533" cy="229453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xmlns="" id="{C13B6290-BC54-456D-8244-320D14F16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07" y="3736001"/>
            <a:ext cx="4780147" cy="3025840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xmlns="" id="{99AFF447-2D94-4355-BBD8-8928DC8CE0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" y="2190787"/>
            <a:ext cx="5399649" cy="2144445"/>
          </a:xfrm>
          <a:prstGeom prst="rect">
            <a:avLst/>
          </a:prstGeom>
        </p:spPr>
      </p:pic>
      <p:sp>
        <p:nvSpPr>
          <p:cNvPr id="19" name="Ορθογώνιο 18">
            <a:extLst>
              <a:ext uri="{FF2B5EF4-FFF2-40B4-BE49-F238E27FC236}">
                <a16:creationId xmlns:a16="http://schemas.microsoft.com/office/drawing/2014/main" xmlns="" id="{EBE92A7E-1DB3-49F8-A9E1-5E7B0B5374D4}"/>
              </a:ext>
            </a:extLst>
          </p:cNvPr>
          <p:cNvSpPr/>
          <p:nvPr/>
        </p:nvSpPr>
        <p:spPr>
          <a:xfrm>
            <a:off x="481263" y="6124074"/>
            <a:ext cx="99862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905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6244" y="188538"/>
            <a:ext cx="1187778" cy="1178349"/>
            <a:chOff x="292232" y="226245"/>
            <a:chExt cx="1187778" cy="1178349"/>
          </a:xfrm>
        </p:grpSpPr>
        <p:sp>
          <p:nvSpPr>
            <p:cNvPr id="5" name="Oval 4"/>
            <p:cNvSpPr/>
            <p:nvPr/>
          </p:nvSpPr>
          <p:spPr>
            <a:xfrm>
              <a:off x="292232" y="235672"/>
              <a:ext cx="1131216" cy="11689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476" y="226245"/>
              <a:ext cx="9615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47654" y="452487"/>
            <a:ext cx="4769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</a:rPr>
              <a:t>Ένα ανεπίσημο </a:t>
            </a:r>
            <a:r>
              <a:rPr lang="en-GB" sz="4000" dirty="0">
                <a:solidFill>
                  <a:schemeClr val="bg1"/>
                </a:solidFill>
              </a:rPr>
              <a:t>forum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35CB9CCB-35BF-4D61-8184-E20533C2E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913"/>
            <a:ext cx="9144000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22284" y="-6339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126920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6244" y="188538"/>
            <a:ext cx="1187778" cy="1178349"/>
            <a:chOff x="292232" y="226245"/>
            <a:chExt cx="1187778" cy="1178349"/>
          </a:xfrm>
        </p:grpSpPr>
        <p:sp>
          <p:nvSpPr>
            <p:cNvPr id="11" name="Oval 10"/>
            <p:cNvSpPr/>
            <p:nvPr/>
          </p:nvSpPr>
          <p:spPr>
            <a:xfrm>
              <a:off x="292232" y="235672"/>
              <a:ext cx="1131216" cy="11689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8476" y="226245"/>
              <a:ext cx="9615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40266" y="428483"/>
            <a:ext cx="4383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bg1"/>
                </a:solidFill>
              </a:rPr>
              <a:t>Μια διαφήμιση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E0932DDB-03F1-4919-8633-0DE2DDFD7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4" y="1627562"/>
            <a:ext cx="8531392" cy="4801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22284" y="-6339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/>
              <a:t>Μετάφραση</a:t>
            </a:r>
          </a:p>
          <a:p>
            <a:pPr algn="ctr"/>
            <a:r>
              <a:rPr lang="en-GB" sz="1600" b="1" u="sng" dirty="0" smtClean="0"/>
              <a:t>SaferInternet4Kids.gr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3926296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9395</TotalTime>
  <Words>497</Words>
  <Application>Microsoft Office PowerPoint</Application>
  <PresentationFormat>On-screen Show (4:3)</PresentationFormat>
  <Paragraphs>149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Edwards</dc:creator>
  <cp:lastModifiedBy>fragopou</cp:lastModifiedBy>
  <cp:revision>78</cp:revision>
  <cp:lastPrinted>2018-01-22T09:58:32Z</cp:lastPrinted>
  <dcterms:created xsi:type="dcterms:W3CDTF">2016-03-17T14:51:52Z</dcterms:created>
  <dcterms:modified xsi:type="dcterms:W3CDTF">2018-02-02T07:59:46Z</dcterms:modified>
</cp:coreProperties>
</file>