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88" r:id="rId3"/>
    <p:sldId id="286" r:id="rId4"/>
    <p:sldId id="285" r:id="rId5"/>
    <p:sldId id="289" r:id="rId6"/>
    <p:sldId id="283" r:id="rId7"/>
    <p:sldId id="273" r:id="rId8"/>
    <p:sldId id="284" r:id="rId9"/>
    <p:sldId id="280" r:id="rId10"/>
    <p:sldId id="282" r:id="rId11"/>
    <p:sldId id="281" r:id="rId12"/>
    <p:sldId id="279" r:id="rId13"/>
    <p:sldId id="278" r:id="rId14"/>
    <p:sldId id="27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eth Cort" initials="GC" lastIdx="3" clrIdx="0"/>
  <p:cmAuthor id="1" name="Ellie Proffitt" initials="EP"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E0"/>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564" autoAdjust="0"/>
  </p:normalViewPr>
  <p:slideViewPr>
    <p:cSldViewPr snapToGrid="0" snapToObjects="1">
      <p:cViewPr varScale="1">
        <p:scale>
          <a:sx n="71" d="100"/>
          <a:sy n="71" d="100"/>
        </p:scale>
        <p:origin x="1140" y="4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CBCBE-7894-4ACE-98E6-503B3A7A1E58}" type="datetimeFigureOut">
              <a:rPr lang="en-US" smtClean="0"/>
              <a:t>1/11/2017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4E9FE0-6A59-4447-A69A-D72409B55169}" type="slidenum">
              <a:rPr lang="en-US" smtClean="0"/>
              <a:t>‹#›</a:t>
            </a:fld>
            <a:endParaRPr lang="en-US"/>
          </a:p>
        </p:txBody>
      </p:sp>
    </p:spTree>
    <p:extLst>
      <p:ext uri="{BB962C8B-B14F-4D97-AF65-F5344CB8AC3E}">
        <p14:creationId xmlns:p14="http://schemas.microsoft.com/office/powerpoint/2010/main" val="126656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Και φέτος στις 7 Φεβρουαρίου</a:t>
            </a:r>
            <a:r>
              <a:rPr lang="el-GR" baseline="0" dirty="0" smtClean="0"/>
              <a:t> γιορτάζουμε την Ημέρα Ασφαλούς Διαδικτύου. </a:t>
            </a:r>
            <a:endParaRPr lang="en-US" dirty="0"/>
          </a:p>
        </p:txBody>
      </p:sp>
      <p:sp>
        <p:nvSpPr>
          <p:cNvPr id="4" name="Slide Number Placeholder 3"/>
          <p:cNvSpPr>
            <a:spLocks noGrp="1"/>
          </p:cNvSpPr>
          <p:nvPr>
            <p:ph type="sldNum" sz="quarter" idx="10"/>
          </p:nvPr>
        </p:nvSpPr>
        <p:spPr/>
        <p:txBody>
          <a:bodyPr/>
          <a:lstStyle/>
          <a:p>
            <a:fld id="{F34E9FE0-6A59-4447-A69A-D72409B55169}" type="slidenum">
              <a:rPr lang="en-US" smtClean="0"/>
              <a:t>1</a:t>
            </a:fld>
            <a:endParaRPr lang="en-US"/>
          </a:p>
        </p:txBody>
      </p:sp>
    </p:spTree>
    <p:extLst>
      <p:ext uri="{BB962C8B-B14F-4D97-AF65-F5344CB8AC3E}">
        <p14:creationId xmlns:p14="http://schemas.microsoft.com/office/powerpoint/2010/main" val="3155604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Ένα γεύμα.</a:t>
            </a:r>
          </a:p>
          <a:p>
            <a:r>
              <a:rPr lang="el-GR" dirty="0" smtClean="0"/>
              <a:t>Μπορούν να το κοινοποιήσουν. Δεν αποκαλύπτει προσωπικές πληροφορίες.</a:t>
            </a:r>
            <a:endParaRPr lang="en-US" dirty="0"/>
          </a:p>
        </p:txBody>
      </p:sp>
      <p:sp>
        <p:nvSpPr>
          <p:cNvPr id="4" name="Slide Number Placeholder 3"/>
          <p:cNvSpPr>
            <a:spLocks noGrp="1"/>
          </p:cNvSpPr>
          <p:nvPr>
            <p:ph type="sldNum" sz="quarter" idx="10"/>
          </p:nvPr>
        </p:nvSpPr>
        <p:spPr/>
        <p:txBody>
          <a:bodyPr/>
          <a:lstStyle/>
          <a:p>
            <a:fld id="{F34E9FE0-6A59-4447-A69A-D72409B55169}" type="slidenum">
              <a:rPr lang="en-US" smtClean="0"/>
              <a:t>10</a:t>
            </a:fld>
            <a:endParaRPr lang="en-US"/>
          </a:p>
        </p:txBody>
      </p:sp>
    </p:spTree>
    <p:extLst>
      <p:ext uri="{BB962C8B-B14F-4D97-AF65-F5344CB8AC3E}">
        <p14:creationId xmlns:p14="http://schemas.microsoft.com/office/powerpoint/2010/main" val="305531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Τη διεύθυνσή</a:t>
            </a:r>
            <a:r>
              <a:rPr lang="el-GR" baseline="0" dirty="0" smtClean="0"/>
              <a:t> τους. </a:t>
            </a:r>
          </a:p>
          <a:p>
            <a:r>
              <a:rPr lang="el-GR" baseline="0" dirty="0" smtClean="0"/>
              <a:t>Είναι επικίνδυνο να κοινοποιήσουν μια τέτοια φωτογραφία. Δεν πρέπει να ξέρει ο οποιοσδήποτε το που μένουν.</a:t>
            </a:r>
            <a:endParaRPr lang="en-US" dirty="0"/>
          </a:p>
        </p:txBody>
      </p:sp>
      <p:sp>
        <p:nvSpPr>
          <p:cNvPr id="4" name="Slide Number Placeholder 3"/>
          <p:cNvSpPr>
            <a:spLocks noGrp="1"/>
          </p:cNvSpPr>
          <p:nvPr>
            <p:ph type="sldNum" sz="quarter" idx="10"/>
          </p:nvPr>
        </p:nvSpPr>
        <p:spPr/>
        <p:txBody>
          <a:bodyPr/>
          <a:lstStyle/>
          <a:p>
            <a:fld id="{F34E9FE0-6A59-4447-A69A-D72409B55169}" type="slidenum">
              <a:rPr lang="en-US" smtClean="0"/>
              <a:t>11</a:t>
            </a:fld>
            <a:endParaRPr lang="en-US"/>
          </a:p>
        </p:txBody>
      </p:sp>
    </p:spTree>
    <p:extLst>
      <p:ext uri="{BB962C8B-B14F-4D97-AF65-F5344CB8AC3E}">
        <p14:creationId xmlns:p14="http://schemas.microsoft.com/office/powerpoint/2010/main" val="931099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Είναι επικίνδυνο να κοινοποιήσουν</a:t>
            </a:r>
            <a:r>
              <a:rPr lang="el-GR" baseline="0" dirty="0" smtClean="0"/>
              <a:t> αυτήν τη φωτογραφία. Τα παιδιά φορούν τη σχολική στολή άρα ο οποιοσδήποτε μπορεί να ανακαλύψει το σχολείο που πηγαίνουν. Εκτός των άλλων απεικονίζονται πολλά πρόσωπα από τα οποία θα πρέπει πρώτα να πάρουν την άδεια πριν την κοινοποιήσουν.</a:t>
            </a:r>
            <a:endParaRPr lang="en-US" dirty="0"/>
          </a:p>
        </p:txBody>
      </p:sp>
      <p:sp>
        <p:nvSpPr>
          <p:cNvPr id="4" name="Slide Number Placeholder 3"/>
          <p:cNvSpPr>
            <a:spLocks noGrp="1"/>
          </p:cNvSpPr>
          <p:nvPr>
            <p:ph type="sldNum" sz="quarter" idx="10"/>
          </p:nvPr>
        </p:nvSpPr>
        <p:spPr/>
        <p:txBody>
          <a:bodyPr/>
          <a:lstStyle/>
          <a:p>
            <a:fld id="{F34E9FE0-6A59-4447-A69A-D72409B55169}" type="slidenum">
              <a:rPr lang="en-US" smtClean="0"/>
              <a:t>12</a:t>
            </a:fld>
            <a:endParaRPr lang="en-US"/>
          </a:p>
        </p:txBody>
      </p:sp>
    </p:spTree>
    <p:extLst>
      <p:ext uri="{BB962C8B-B14F-4D97-AF65-F5344CB8AC3E}">
        <p14:creationId xmlns:p14="http://schemas.microsoft.com/office/powerpoint/2010/main" val="1830931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Το σημαντικότερο</a:t>
            </a:r>
            <a:r>
              <a:rPr lang="el-GR" baseline="0" dirty="0" smtClean="0"/>
              <a:t> που πρέπει να μάθουν τα παιδιά είναι να σκέφτονται πριν κοινοποιήσουν οτιδήποτε στο διαδίκτυο. Αν κάποιος ή κάτι διαδικτυακά  τα κάνει να νιώσουν άβολα θα πρέπει να το πουν σε έναν ενήλικα.</a:t>
            </a:r>
            <a:endParaRPr lang="en-US" dirty="0"/>
          </a:p>
        </p:txBody>
      </p:sp>
      <p:sp>
        <p:nvSpPr>
          <p:cNvPr id="4" name="Slide Number Placeholder 3"/>
          <p:cNvSpPr>
            <a:spLocks noGrp="1"/>
          </p:cNvSpPr>
          <p:nvPr>
            <p:ph type="sldNum" sz="quarter" idx="10"/>
          </p:nvPr>
        </p:nvSpPr>
        <p:spPr/>
        <p:txBody>
          <a:bodyPr/>
          <a:lstStyle/>
          <a:p>
            <a:fld id="{F34E9FE0-6A59-4447-A69A-D72409B55169}" type="slidenum">
              <a:rPr lang="en-US" smtClean="0"/>
              <a:t>13</a:t>
            </a:fld>
            <a:endParaRPr lang="en-US"/>
          </a:p>
        </p:txBody>
      </p:sp>
    </p:spTree>
    <p:extLst>
      <p:ext uri="{BB962C8B-B14F-4D97-AF65-F5344CB8AC3E}">
        <p14:creationId xmlns:p14="http://schemas.microsoft.com/office/powerpoint/2010/main" val="2236028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Με αφορμή αυτήν την εικόνα μπορείτε να συζητήσετε για τις</a:t>
            </a:r>
            <a:r>
              <a:rPr lang="el-GR" baseline="0" dirty="0" smtClean="0"/>
              <a:t> αγαπημένες διαδικτυακές δραστηριότητες των παιδιών. Επικεντρωθείτε στους διαφορετικούς τρόπους που μπορεί κάποιος να χρησιμοποιήσει το διαδίκτυο ποιοτικά. Αναφέρετε παραδείγματα.</a:t>
            </a:r>
            <a:endParaRPr lang="en-US" dirty="0"/>
          </a:p>
        </p:txBody>
      </p:sp>
      <p:sp>
        <p:nvSpPr>
          <p:cNvPr id="4" name="Slide Number Placeholder 3"/>
          <p:cNvSpPr>
            <a:spLocks noGrp="1"/>
          </p:cNvSpPr>
          <p:nvPr>
            <p:ph type="sldNum" sz="quarter" idx="10"/>
          </p:nvPr>
        </p:nvSpPr>
        <p:spPr/>
        <p:txBody>
          <a:bodyPr/>
          <a:lstStyle/>
          <a:p>
            <a:fld id="{F34E9FE0-6A59-4447-A69A-D72409B55169}" type="slidenum">
              <a:rPr lang="en-US" smtClean="0"/>
              <a:t>2</a:t>
            </a:fld>
            <a:endParaRPr lang="en-US"/>
          </a:p>
        </p:txBody>
      </p:sp>
    </p:spTree>
    <p:extLst>
      <p:ext uri="{BB962C8B-B14F-4D97-AF65-F5344CB8AC3E}">
        <p14:creationId xmlns:p14="http://schemas.microsoft.com/office/powerpoint/2010/main" val="1232873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Ένα μεγάλο κομμάτι τις διαδικτυακής δραστηριότητας των παιδιών είναι η κοινοποίηση φωτογραφιών και βίντεο. Στην ασφαλή</a:t>
            </a:r>
            <a:r>
              <a:rPr lang="el-GR" baseline="0" dirty="0" smtClean="0"/>
              <a:t> κοινοποίηση φωτογραφιών άλλωστε</a:t>
            </a:r>
            <a:r>
              <a:rPr lang="el-GR" dirty="0" smtClean="0"/>
              <a:t> επικεντρώνεται και</a:t>
            </a:r>
            <a:r>
              <a:rPr lang="el-GR" baseline="0" dirty="0" smtClean="0"/>
              <a:t> η φετινή Ημέρα Ασφαλούς Διαδικτύου. </a:t>
            </a:r>
            <a:endParaRPr lang="en-US" dirty="0"/>
          </a:p>
        </p:txBody>
      </p:sp>
      <p:sp>
        <p:nvSpPr>
          <p:cNvPr id="4" name="Slide Number Placeholder 3"/>
          <p:cNvSpPr>
            <a:spLocks noGrp="1"/>
          </p:cNvSpPr>
          <p:nvPr>
            <p:ph type="sldNum" sz="quarter" idx="10"/>
          </p:nvPr>
        </p:nvSpPr>
        <p:spPr/>
        <p:txBody>
          <a:bodyPr/>
          <a:lstStyle/>
          <a:p>
            <a:fld id="{F34E9FE0-6A59-4447-A69A-D72409B55169}" type="slidenum">
              <a:rPr lang="en-US" smtClean="0"/>
              <a:t>3</a:t>
            </a:fld>
            <a:endParaRPr lang="en-US"/>
          </a:p>
        </p:txBody>
      </p:sp>
    </p:spTree>
    <p:extLst>
      <p:ext uri="{BB962C8B-B14F-4D97-AF65-F5344CB8AC3E}">
        <p14:creationId xmlns:p14="http://schemas.microsoft.com/office/powerpoint/2010/main" val="324862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Χρησιμοποιήστε μια φωτογραφική μηχανή ή ένα κινητό για να βγάλετε φωτογραφία</a:t>
            </a:r>
            <a:r>
              <a:rPr lang="el-GR" baseline="0" dirty="0" smtClean="0"/>
              <a:t> κάποιων μαθητών. Είναι πολύ σημαντικό να μάθουν τα παιδιά ότι για να τραβήξεις κάποιον μια φωτογραφία ή να την κοινοποιήσεις στο διαδίκτυο θα πρέπει ΠΑΝΤΑ να έχεις τη σύμφωνη γνώμη εκείνου που απεικονίζεται. Και θα πρέπει να μάθουν να δέχονται και να σέβονται το «όχι» ως απάντηση.</a:t>
            </a:r>
            <a:endParaRPr lang="en-US" dirty="0"/>
          </a:p>
        </p:txBody>
      </p:sp>
      <p:sp>
        <p:nvSpPr>
          <p:cNvPr id="4" name="Slide Number Placeholder 3"/>
          <p:cNvSpPr>
            <a:spLocks noGrp="1"/>
          </p:cNvSpPr>
          <p:nvPr>
            <p:ph type="sldNum" sz="quarter" idx="10"/>
          </p:nvPr>
        </p:nvSpPr>
        <p:spPr/>
        <p:txBody>
          <a:bodyPr/>
          <a:lstStyle/>
          <a:p>
            <a:fld id="{F34E9FE0-6A59-4447-A69A-D72409B55169}" type="slidenum">
              <a:rPr lang="en-US" smtClean="0"/>
              <a:t>4</a:t>
            </a:fld>
            <a:endParaRPr lang="en-US"/>
          </a:p>
        </p:txBody>
      </p:sp>
    </p:spTree>
    <p:extLst>
      <p:ext uri="{BB962C8B-B14F-4D97-AF65-F5344CB8AC3E}">
        <p14:creationId xmlns:p14="http://schemas.microsoft.com/office/powerpoint/2010/main" val="2672685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Είναι</a:t>
            </a:r>
            <a:r>
              <a:rPr lang="el-GR" baseline="0" dirty="0" smtClean="0"/>
              <a:t> πολύ σημαντικό επίσης να μάθουν τα παιδιά  να σκέφτονται ποιοι άλλοι μπορούν να δουν τις φωτογραφίες που κοινοποίησαν. Αυτό που χρειάζεται να καταλάβουν είναι ότι όταν κοινοποιούν μια φωτογραφία θα πρέπει να το κάνουν μόνο σε ανθρώπους που εμπιστεύονται. Ακόμα και αν στείλουν μια φωτογραφία σε ένα μόνο φίλο τους εκείνος μπορεί να τη στείλει σε κάποιον άλλο και ο άλλος σε κάποιον άλλο και τελικά πρόσβαση στη φωτογραφία να έχουν πολλοί περισσότεροι άνθρωποι από όσους επιθυμούν. </a:t>
            </a:r>
            <a:endParaRPr lang="en-US" dirty="0"/>
          </a:p>
        </p:txBody>
      </p:sp>
      <p:sp>
        <p:nvSpPr>
          <p:cNvPr id="4" name="Slide Number Placeholder 3"/>
          <p:cNvSpPr>
            <a:spLocks noGrp="1"/>
          </p:cNvSpPr>
          <p:nvPr>
            <p:ph type="sldNum" sz="quarter" idx="10"/>
          </p:nvPr>
        </p:nvSpPr>
        <p:spPr/>
        <p:txBody>
          <a:bodyPr/>
          <a:lstStyle/>
          <a:p>
            <a:fld id="{F34E9FE0-6A59-4447-A69A-D72409B55169}" type="slidenum">
              <a:rPr lang="en-US" smtClean="0"/>
              <a:t>5</a:t>
            </a:fld>
            <a:endParaRPr lang="en-US"/>
          </a:p>
        </p:txBody>
      </p:sp>
    </p:spTree>
    <p:extLst>
      <p:ext uri="{BB962C8B-B14F-4D97-AF65-F5344CB8AC3E}">
        <p14:creationId xmlns:p14="http://schemas.microsoft.com/office/powerpoint/2010/main" val="3286143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Πολλές φορές μπορεί να αποκαλύπτουμε προσωπικά</a:t>
            </a:r>
            <a:r>
              <a:rPr lang="el-GR" baseline="0" dirty="0" smtClean="0"/>
              <a:t> μας στοιχεία μέσω μιας φωτογραφίας χωρίς να το συνειδητοποιούμε. Στις παραπάνω φωτογραφίες κάποιος μπορεί να διαπιστώσει το σχολείο που πηγαίνουν τα παιδιά από τη στολή που φοράνε ή να μάθει την ηλικία του κοριτσιού που έχει γενέθλια μετρώντας τα κεράκια στην τούρτα. Επίσης αποκαλύπτεται η εμφάνισή τους και το αν είναι αγόρια ή κορίτσια. Όλα αυτά και πολλά άλλα (το οποία μπορείτε να συζητήσετε) ονομάζονται προσωπικές πληροφορίες. Τα παιδιά πρέπει να μάθουν να κρατούν τις προσωπικές τους πληροφορίες ασφαλείς. Αν κάποιος στο διαδίκτυο τους ζητήσει προσωπικές πληροφορίες ή φωτογραφία ή βίντεο, να πουν όχι και να ζητήσουν τη βοήθεια ενός ενήλικα. </a:t>
            </a:r>
            <a:endParaRPr lang="en-US" dirty="0"/>
          </a:p>
        </p:txBody>
      </p:sp>
      <p:sp>
        <p:nvSpPr>
          <p:cNvPr id="4" name="Slide Number Placeholder 3"/>
          <p:cNvSpPr>
            <a:spLocks noGrp="1"/>
          </p:cNvSpPr>
          <p:nvPr>
            <p:ph type="sldNum" sz="quarter" idx="10"/>
          </p:nvPr>
        </p:nvSpPr>
        <p:spPr/>
        <p:txBody>
          <a:bodyPr/>
          <a:lstStyle/>
          <a:p>
            <a:fld id="{F34E9FE0-6A59-4447-A69A-D72409B55169}" type="slidenum">
              <a:rPr lang="en-US" smtClean="0"/>
              <a:t>6</a:t>
            </a:fld>
            <a:endParaRPr lang="en-US"/>
          </a:p>
        </p:txBody>
      </p:sp>
    </p:spTree>
    <p:extLst>
      <p:ext uri="{BB962C8B-B14F-4D97-AF65-F5344CB8AC3E}">
        <p14:creationId xmlns:p14="http://schemas.microsoft.com/office/powerpoint/2010/main" val="3174951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Ξεκινήστε μια συζήτηση για το αν</a:t>
            </a:r>
            <a:r>
              <a:rPr lang="el-GR" baseline="0" dirty="0" smtClean="0"/>
              <a:t> είναι σωστό ή όχι να μοιραζόμαστε προσωπικές πληροφορίες στο διαδίκτυο. Δεν μπορούμε να ξέρουμε τις προθέσεις όλων όσων δουν τις φωτογραφίες μας στο διαδίκτυο και είναι επικίνδυνο να αποκαλύπτουμε στοιχεία για τον εαυτό μας. Δώστε παραδείγματα για το τι μπορεί να «μαρτυράει» προσωπικές πληροφορίες σε μια φωτογραφία. </a:t>
            </a:r>
            <a:endParaRPr lang="en-US" dirty="0"/>
          </a:p>
        </p:txBody>
      </p:sp>
      <p:sp>
        <p:nvSpPr>
          <p:cNvPr id="4" name="Slide Number Placeholder 3"/>
          <p:cNvSpPr>
            <a:spLocks noGrp="1"/>
          </p:cNvSpPr>
          <p:nvPr>
            <p:ph type="sldNum" sz="quarter" idx="10"/>
          </p:nvPr>
        </p:nvSpPr>
        <p:spPr/>
        <p:txBody>
          <a:bodyPr/>
          <a:lstStyle/>
          <a:p>
            <a:fld id="{F34E9FE0-6A59-4447-A69A-D72409B55169}" type="slidenum">
              <a:rPr lang="en-US" smtClean="0"/>
              <a:t>7</a:t>
            </a:fld>
            <a:endParaRPr lang="en-US"/>
          </a:p>
        </p:txBody>
      </p:sp>
    </p:spTree>
    <p:extLst>
      <p:ext uri="{BB962C8B-B14F-4D97-AF65-F5344CB8AC3E}">
        <p14:creationId xmlns:p14="http://schemas.microsoft.com/office/powerpoint/2010/main" val="1793546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Εσύ με τη σχολική σου στολή.</a:t>
            </a:r>
          </a:p>
          <a:p>
            <a:r>
              <a:rPr lang="el-GR" dirty="0" smtClean="0"/>
              <a:t>Μπορεί</a:t>
            </a:r>
            <a:r>
              <a:rPr lang="el-GR" baseline="0" dirty="0" smtClean="0"/>
              <a:t> να είναι επικίνδυνο να κοινοποιήσουν τα παιδιά στο διαδίκτυο τη συγκεκριμένη φωτογραφία. Μπορούν όμως να τη μοιραστούν με την οικογένειά τους.</a:t>
            </a:r>
            <a:endParaRPr lang="en-US" dirty="0"/>
          </a:p>
        </p:txBody>
      </p:sp>
      <p:sp>
        <p:nvSpPr>
          <p:cNvPr id="4" name="Slide Number Placeholder 3"/>
          <p:cNvSpPr>
            <a:spLocks noGrp="1"/>
          </p:cNvSpPr>
          <p:nvPr>
            <p:ph type="sldNum" sz="quarter" idx="10"/>
          </p:nvPr>
        </p:nvSpPr>
        <p:spPr/>
        <p:txBody>
          <a:bodyPr/>
          <a:lstStyle/>
          <a:p>
            <a:fld id="{F34E9FE0-6A59-4447-A69A-D72409B55169}" type="slidenum">
              <a:rPr lang="en-US" smtClean="0"/>
              <a:t>8</a:t>
            </a:fld>
            <a:endParaRPr lang="en-US"/>
          </a:p>
        </p:txBody>
      </p:sp>
    </p:spTree>
    <p:extLst>
      <p:ext uri="{BB962C8B-B14F-4D97-AF65-F5344CB8AC3E}">
        <p14:creationId xmlns:p14="http://schemas.microsoft.com/office/powerpoint/2010/main" val="66225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Ένα ηλιοβασίλεμα. </a:t>
            </a:r>
          </a:p>
          <a:p>
            <a:r>
              <a:rPr lang="el-GR" dirty="0" smtClean="0"/>
              <a:t>Μπορούν</a:t>
            </a:r>
            <a:r>
              <a:rPr lang="el-GR" baseline="0" dirty="0" smtClean="0"/>
              <a:t> να το κοινοποιήσουν. Δεν αποκαλύπτει προσωπικές πληροφορίες. </a:t>
            </a:r>
            <a:endParaRPr lang="en-US" dirty="0"/>
          </a:p>
        </p:txBody>
      </p:sp>
      <p:sp>
        <p:nvSpPr>
          <p:cNvPr id="4" name="Slide Number Placeholder 3"/>
          <p:cNvSpPr>
            <a:spLocks noGrp="1"/>
          </p:cNvSpPr>
          <p:nvPr>
            <p:ph type="sldNum" sz="quarter" idx="10"/>
          </p:nvPr>
        </p:nvSpPr>
        <p:spPr/>
        <p:txBody>
          <a:bodyPr/>
          <a:lstStyle/>
          <a:p>
            <a:fld id="{F34E9FE0-6A59-4447-A69A-D72409B55169}" type="slidenum">
              <a:rPr lang="en-US" smtClean="0"/>
              <a:t>9</a:t>
            </a:fld>
            <a:endParaRPr lang="en-US"/>
          </a:p>
        </p:txBody>
      </p:sp>
    </p:spTree>
    <p:extLst>
      <p:ext uri="{BB962C8B-B14F-4D97-AF65-F5344CB8AC3E}">
        <p14:creationId xmlns:p14="http://schemas.microsoft.com/office/powerpoint/2010/main" val="38866736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3355" y="2268965"/>
            <a:ext cx="7772400" cy="1470025"/>
          </a:xfrm>
        </p:spPr>
        <p:txBody>
          <a:bodyPr/>
          <a:lstStyle>
            <a:lvl1pPr algn="l">
              <a:defRPr>
                <a:solidFill>
                  <a:schemeClr val="bg1"/>
                </a:solidFill>
                <a:latin typeface="Arial"/>
                <a:cs typeface="Arial"/>
              </a:defRPr>
            </a:lvl1pPr>
          </a:lstStyle>
          <a:p>
            <a:r>
              <a:rPr lang="en-GB" dirty="0" smtClean="0"/>
              <a:t>Click to edit Master title style</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71921" y="6247738"/>
            <a:ext cx="1208503" cy="231478"/>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 y="5339140"/>
            <a:ext cx="4952995" cy="1518857"/>
          </a:xfrm>
          <a:prstGeom prst="rect">
            <a:avLst/>
          </a:prstGeom>
        </p:spPr>
      </p:pic>
      <p:pic>
        <p:nvPicPr>
          <p:cNvPr id="6" name="Picture 5" descr="logo-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98394" y="271314"/>
            <a:ext cx="1543061" cy="689597"/>
          </a:xfrm>
          <a:prstGeom prst="rect">
            <a:avLst/>
          </a:prstGeom>
        </p:spPr>
      </p:pic>
      <p:pic>
        <p:nvPicPr>
          <p:cNvPr id="8" name="Picture 7" descr="SID-logo.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89180" y="172735"/>
            <a:ext cx="2901773" cy="1732378"/>
          </a:xfrm>
          <a:prstGeom prst="rect">
            <a:avLst/>
          </a:prstGeom>
        </p:spPr>
      </p:pic>
      <p:grpSp>
        <p:nvGrpSpPr>
          <p:cNvPr id="7" name="Group 6"/>
          <p:cNvGrpSpPr/>
          <p:nvPr userDrawn="1"/>
        </p:nvGrpSpPr>
        <p:grpSpPr>
          <a:xfrm>
            <a:off x="389180" y="5806862"/>
            <a:ext cx="2026025" cy="672354"/>
            <a:chOff x="309893" y="5838946"/>
            <a:chExt cx="2026025" cy="672354"/>
          </a:xfrm>
        </p:grpSpPr>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l="9627" t="18779" r="9789" b="33679"/>
            <a:stretch/>
          </p:blipFill>
          <p:spPr>
            <a:xfrm>
              <a:off x="309893" y="5838946"/>
              <a:ext cx="2026025" cy="672354"/>
            </a:xfrm>
            <a:prstGeom prst="rect">
              <a:avLst/>
            </a:prstGeom>
          </p:spPr>
        </p:pic>
        <p:sp>
          <p:nvSpPr>
            <p:cNvPr id="10" name="TextBox 2"/>
            <p:cNvSpPr txBox="1"/>
            <p:nvPr userDrawn="1"/>
          </p:nvSpPr>
          <p:spPr>
            <a:xfrm>
              <a:off x="883883" y="5890528"/>
              <a:ext cx="986873"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l-GR" sz="1200" b="0" dirty="0" smtClean="0"/>
                <a:t>Μετάφραση</a:t>
              </a:r>
              <a:endParaRPr lang="en-US" sz="1200" b="0" dirty="0"/>
            </a:p>
          </p:txBody>
        </p:sp>
      </p:grpSp>
    </p:spTree>
    <p:extLst>
      <p:ext uri="{BB962C8B-B14F-4D97-AF65-F5344CB8AC3E}">
        <p14:creationId xmlns:p14="http://schemas.microsoft.com/office/powerpoint/2010/main" val="145866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C27AB-B4C3-014F-9161-8F150AC05DEC}" type="datetimeFigureOut">
              <a:rPr lang="en-US" smtClean="0"/>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417768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1CC27AB-B4C3-014F-9161-8F150AC05DEC}"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1274966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1CC27AB-B4C3-014F-9161-8F150AC05DEC}"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3084876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1CC27AB-B4C3-014F-9161-8F150AC05DEC}"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1741268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1CC27AB-B4C3-014F-9161-8F150AC05DEC}"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344858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17253"/>
            <a:ext cx="8229600" cy="1143000"/>
          </a:xfrm>
        </p:spPr>
        <p:txBody>
          <a:bodyPr/>
          <a:lstStyle>
            <a:lvl1pPr algn="l">
              <a:defRPr>
                <a:solidFill>
                  <a:srgbClr val="009DE0"/>
                </a:solidFill>
                <a:latin typeface="Arial"/>
                <a:cs typeface="Aria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42815"/>
            <a:ext cx="8229600" cy="3583709"/>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5" name="Picture 4" descr="logo-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5239" y="271315"/>
            <a:ext cx="902963" cy="403536"/>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8108" y="6411611"/>
            <a:ext cx="886415" cy="169785"/>
          </a:xfrm>
          <a:prstGeom prst="rect">
            <a:avLst/>
          </a:prstGeom>
        </p:spPr>
      </p:pic>
    </p:spTree>
    <p:extLst>
      <p:ext uri="{BB962C8B-B14F-4D97-AF65-F5344CB8AC3E}">
        <p14:creationId xmlns:p14="http://schemas.microsoft.com/office/powerpoint/2010/main" val="2309998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817253"/>
            <a:ext cx="8229600" cy="3583709"/>
          </a:xfrm>
        </p:spPr>
        <p:txBody>
          <a:bodyPr/>
          <a:lstStyle>
            <a:lvl1pPr algn="ctr">
              <a:defRPr>
                <a:latin typeface="Arial"/>
                <a:cs typeface="Arial"/>
              </a:defRPr>
            </a:lvl1pPr>
            <a:lvl2pPr algn="ctr">
              <a:defRPr>
                <a:latin typeface="Arial"/>
                <a:cs typeface="Arial"/>
              </a:defRPr>
            </a:lvl2pPr>
            <a:lvl3pPr algn="ctr">
              <a:defRPr>
                <a:latin typeface="Arial"/>
                <a:cs typeface="Arial"/>
              </a:defRPr>
            </a:lvl3pPr>
            <a:lvl4pPr algn="ctr">
              <a:defRPr>
                <a:latin typeface="Arial"/>
                <a:cs typeface="Arial"/>
              </a:defRPr>
            </a:lvl4pPr>
            <a:lvl5pPr algn="ctr">
              <a:defRPr>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4" name="Picture 3" descr="logo-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5239" y="271315"/>
            <a:ext cx="902963" cy="403536"/>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8108" y="6411611"/>
            <a:ext cx="886415" cy="169785"/>
          </a:xfrm>
          <a:prstGeom prst="rect">
            <a:avLst/>
          </a:prstGeom>
        </p:spPr>
      </p:pic>
    </p:spTree>
    <p:extLst>
      <p:ext uri="{BB962C8B-B14F-4D97-AF65-F5344CB8AC3E}">
        <p14:creationId xmlns:p14="http://schemas.microsoft.com/office/powerpoint/2010/main" val="186879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009DE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17253"/>
            <a:ext cx="8229600" cy="1143000"/>
          </a:xfrm>
        </p:spPr>
        <p:txBody>
          <a:bodyPr/>
          <a:lstStyle>
            <a:lvl1pPr algn="l">
              <a:defRPr>
                <a:solidFill>
                  <a:schemeClr val="bg1"/>
                </a:solidFill>
                <a:latin typeface="Arial"/>
                <a:cs typeface="Aria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42815"/>
            <a:ext cx="8229600" cy="3583709"/>
          </a:xfrm>
        </p:spPr>
        <p:txBody>
          <a:bodyPr/>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5240" y="271315"/>
            <a:ext cx="902961" cy="403536"/>
          </a:xfrm>
          <a:prstGeom prst="rect">
            <a:avLst/>
          </a:prstGeom>
        </p:spPr>
      </p:pic>
      <p:pic>
        <p:nvPicPr>
          <p:cNvPr id="6" name="Picture 5" descr="SID-w.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8108" y="6411611"/>
            <a:ext cx="886415" cy="169786"/>
          </a:xfrm>
          <a:prstGeom prst="rect">
            <a:avLst/>
          </a:prstGeom>
        </p:spPr>
      </p:pic>
    </p:spTree>
    <p:extLst>
      <p:ext uri="{BB962C8B-B14F-4D97-AF65-F5344CB8AC3E}">
        <p14:creationId xmlns:p14="http://schemas.microsoft.com/office/powerpoint/2010/main" val="2882870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9DE0"/>
        </a:solid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817253"/>
            <a:ext cx="8229600" cy="3583709"/>
          </a:xfrm>
        </p:spPr>
        <p:txBody>
          <a:bodyPr/>
          <a:lstStyle>
            <a:lvl1pPr algn="ctr">
              <a:defRPr>
                <a:solidFill>
                  <a:srgbClr val="FFFFFF"/>
                </a:solidFill>
                <a:latin typeface="Arial"/>
                <a:cs typeface="Arial"/>
              </a:defRPr>
            </a:lvl1pPr>
            <a:lvl2pPr algn="ctr">
              <a:defRPr>
                <a:solidFill>
                  <a:srgbClr val="FFFFFF"/>
                </a:solidFill>
                <a:latin typeface="Arial"/>
                <a:cs typeface="Arial"/>
              </a:defRPr>
            </a:lvl2pPr>
            <a:lvl3pPr algn="ctr">
              <a:defRPr>
                <a:solidFill>
                  <a:srgbClr val="FFFFFF"/>
                </a:solidFill>
                <a:latin typeface="Arial"/>
                <a:cs typeface="Arial"/>
              </a:defRPr>
            </a:lvl3pPr>
            <a:lvl4pPr algn="ctr">
              <a:defRPr>
                <a:solidFill>
                  <a:srgbClr val="FFFFFF"/>
                </a:solidFill>
                <a:latin typeface="Arial"/>
                <a:cs typeface="Arial"/>
              </a:defRPr>
            </a:lvl4pPr>
            <a:lvl5pPr algn="ctr">
              <a:defRPr>
                <a:solidFill>
                  <a:srgbClr val="FFFFFF"/>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5240" y="271315"/>
            <a:ext cx="902961" cy="403536"/>
          </a:xfrm>
          <a:prstGeom prst="rect">
            <a:avLst/>
          </a:prstGeom>
        </p:spPr>
      </p:pic>
      <p:pic>
        <p:nvPicPr>
          <p:cNvPr id="6" name="Picture 5" descr="SID-w.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8108" y="6411611"/>
            <a:ext cx="886415" cy="169786"/>
          </a:xfrm>
          <a:prstGeom prst="rect">
            <a:avLst/>
          </a:prstGeom>
        </p:spPr>
      </p:pic>
    </p:spTree>
    <p:extLst>
      <p:ext uri="{BB962C8B-B14F-4D97-AF65-F5344CB8AC3E}">
        <p14:creationId xmlns:p14="http://schemas.microsoft.com/office/powerpoint/2010/main" val="1133028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1CC27AB-B4C3-014F-9161-8F150AC05DEC}"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243491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1CC27AB-B4C3-014F-9161-8F150AC05DEC}"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210482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1CC27AB-B4C3-014F-9161-8F150AC05DEC}" type="datetimeFigureOut">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3099673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1CC27AB-B4C3-014F-9161-8F150AC05DEC}"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410612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C27AB-B4C3-014F-9161-8F150AC05DEC}" type="datetimeFigureOut">
              <a:rPr lang="en-US" smtClean="0"/>
              <a:t>1/11/2017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25D16-AE2E-F647-B954-D274E59E4C0D}" type="slidenum">
              <a:rPr lang="en-US" smtClean="0"/>
              <a:t>‹#›</a:t>
            </a:fld>
            <a:endParaRPr lang="en-US"/>
          </a:p>
        </p:txBody>
      </p:sp>
    </p:spTree>
    <p:extLst>
      <p:ext uri="{BB962C8B-B14F-4D97-AF65-F5344CB8AC3E}">
        <p14:creationId xmlns:p14="http://schemas.microsoft.com/office/powerpoint/2010/main" val="3370729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9" Type="http://schemas.openxmlformats.org/officeDocument/2006/relationships/image" Target="../media/image50.png"/><Relationship Id="rId21" Type="http://schemas.openxmlformats.org/officeDocument/2006/relationships/image" Target="../media/image32.png"/><Relationship Id="rId34" Type="http://schemas.openxmlformats.org/officeDocument/2006/relationships/image" Target="../media/image45.png"/><Relationship Id="rId42" Type="http://schemas.openxmlformats.org/officeDocument/2006/relationships/image" Target="../media/image53.png"/><Relationship Id="rId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41"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e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png"/><Relationship Id="rId40" Type="http://schemas.openxmlformats.org/officeDocument/2006/relationships/image" Target="../media/image51.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36" Type="http://schemas.openxmlformats.org/officeDocument/2006/relationships/image" Target="../media/image47.png"/><Relationship Id="rId10" Type="http://schemas.openxmlformats.org/officeDocument/2006/relationships/image" Target="../media/image21.png"/><Relationship Id="rId19" Type="http://schemas.openxmlformats.org/officeDocument/2006/relationships/image" Target="../media/image30.jpeg"/><Relationship Id="rId31"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 Id="rId8" Type="http://schemas.openxmlformats.org/officeDocument/2006/relationships/image" Target="../media/image19.png"/><Relationship Id="rId3" Type="http://schemas.openxmlformats.org/officeDocument/2006/relationships/image" Target="../media/image14.png"/><Relationship Id="rId12" Type="http://schemas.openxmlformats.org/officeDocument/2006/relationships/image" Target="../media/image23.jp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62.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7" y="1994023"/>
            <a:ext cx="6245697" cy="976213"/>
          </a:xfrm>
          <a:prstGeom prst="rect">
            <a:avLst/>
          </a:prstGeom>
        </p:spPr>
      </p:pic>
      <p:sp>
        <p:nvSpPr>
          <p:cNvPr id="6" name="Title 1"/>
          <p:cNvSpPr>
            <a:spLocks noGrp="1"/>
          </p:cNvSpPr>
          <p:nvPr>
            <p:ph type="ctrTitle"/>
          </p:nvPr>
        </p:nvSpPr>
        <p:spPr>
          <a:xfrm>
            <a:off x="472662" y="1673742"/>
            <a:ext cx="7772400" cy="1470025"/>
          </a:xfrm>
        </p:spPr>
        <p:txBody>
          <a:bodyPr>
            <a:normAutofit/>
          </a:bodyPr>
          <a:lstStyle/>
          <a:p>
            <a:r>
              <a:rPr lang="el-GR" sz="4000" dirty="0" smtClean="0"/>
              <a:t>Η δύναμη της εικόνας</a:t>
            </a:r>
            <a:endParaRPr lang="en-US" sz="4000" dirty="0"/>
          </a:p>
        </p:txBody>
      </p:sp>
      <p:grpSp>
        <p:nvGrpSpPr>
          <p:cNvPr id="2" name="Group 2"/>
          <p:cNvGrpSpPr>
            <a:grpSpLocks/>
          </p:cNvGrpSpPr>
          <p:nvPr/>
        </p:nvGrpSpPr>
        <p:grpSpPr bwMode="auto">
          <a:xfrm>
            <a:off x="2154728" y="3290517"/>
            <a:ext cx="4967288" cy="2433638"/>
            <a:chOff x="107115803" y="110464600"/>
            <a:chExt cx="4967141" cy="2432959"/>
          </a:xfrm>
        </p:grpSpPr>
        <p:sp>
          <p:nvSpPr>
            <p:cNvPr id="3" name="Rectangle 3"/>
            <p:cNvSpPr>
              <a:spLocks noChangeArrowheads="1"/>
            </p:cNvSpPr>
            <p:nvPr/>
          </p:nvSpPr>
          <p:spPr bwMode="auto">
            <a:xfrm rot="-618943">
              <a:off x="107115803" y="110744697"/>
              <a:ext cx="1967526" cy="1977015"/>
            </a:xfrm>
            <a:prstGeom prst="rect">
              <a:avLst/>
            </a:prstGeom>
            <a:solidFill>
              <a:srgbClr val="FFFFFF"/>
            </a:solidFill>
            <a:ln w="31750" algn="ctr">
              <a:solidFill>
                <a:srgbClr val="5B9BD5"/>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1028" name="Picture 4" descr="198_35716_150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618943">
              <a:off x="107192740" y="110845354"/>
              <a:ext cx="1756718" cy="1524091"/>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4" name="Rectangle 5"/>
            <p:cNvSpPr>
              <a:spLocks noChangeArrowheads="1"/>
            </p:cNvSpPr>
            <p:nvPr/>
          </p:nvSpPr>
          <p:spPr bwMode="auto">
            <a:xfrm>
              <a:off x="108713983" y="110464600"/>
              <a:ext cx="1967526" cy="1977015"/>
            </a:xfrm>
            <a:prstGeom prst="rect">
              <a:avLst/>
            </a:prstGeom>
            <a:solidFill>
              <a:srgbClr val="FFFFFF"/>
            </a:solidFill>
            <a:ln w="31750" algn="ctr">
              <a:solidFill>
                <a:srgbClr val="ED7D31"/>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1030" name="Picture 6" descr="290_35762_150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814892" y="110582537"/>
              <a:ext cx="1754749" cy="1534421"/>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7" name="Rectangle 7"/>
            <p:cNvSpPr>
              <a:spLocks noChangeArrowheads="1"/>
            </p:cNvSpPr>
            <p:nvPr/>
          </p:nvSpPr>
          <p:spPr bwMode="auto">
            <a:xfrm rot="336466">
              <a:off x="110115418" y="110920544"/>
              <a:ext cx="1967526" cy="1977015"/>
            </a:xfrm>
            <a:prstGeom prst="rect">
              <a:avLst/>
            </a:prstGeom>
            <a:solidFill>
              <a:srgbClr val="FFFFFF"/>
            </a:solidFill>
            <a:ln w="31750" algn="ctr">
              <a:solidFill>
                <a:srgbClr val="5B9BD5"/>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1032" name="Picture 8" descr="173_35704_full"/>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336466">
              <a:off x="110229785" y="111014166"/>
              <a:ext cx="1759545" cy="1596014"/>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grpSp>
    </p:spTree>
    <p:extLst>
      <p:ext uri="{BB962C8B-B14F-4D97-AF65-F5344CB8AC3E}">
        <p14:creationId xmlns:p14="http://schemas.microsoft.com/office/powerpoint/2010/main" val="4159233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427270"/>
            <a:ext cx="9144000" cy="7450769"/>
            <a:chOff x="0" y="-427270"/>
            <a:chExt cx="9144000" cy="7450769"/>
          </a:xfrm>
        </p:grpSpPr>
        <p:pic>
          <p:nvPicPr>
            <p:cNvPr id="10" name="Picture 9" descr="C:\Users\elliep\Downloads\food-1648767_1920.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427270"/>
              <a:ext cx="9144000" cy="7450769"/>
            </a:xfrm>
            <a:prstGeom prst="rect">
              <a:avLst/>
            </a:prstGeom>
            <a:noFill/>
            <a:ln>
              <a:noFill/>
            </a:ln>
          </p:spPr>
        </p:pic>
        <p:sp>
          <p:nvSpPr>
            <p:cNvPr id="2" name="Rectangle 1"/>
            <p:cNvSpPr/>
            <p:nvPr/>
          </p:nvSpPr>
          <p:spPr>
            <a:xfrm>
              <a:off x="0" y="6093823"/>
              <a:ext cx="9144000" cy="76417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5" name="TextBox 4"/>
          <p:cNvSpPr txBox="1"/>
          <p:nvPr/>
        </p:nvSpPr>
        <p:spPr>
          <a:xfrm rot="19867577">
            <a:off x="509840" y="351686"/>
            <a:ext cx="3413156" cy="646331"/>
          </a:xfrm>
          <a:prstGeom prst="rect">
            <a:avLst/>
          </a:prstGeom>
          <a:noFill/>
        </p:spPr>
        <p:txBody>
          <a:bodyPr wrap="square" rtlCol="0">
            <a:spAutoFit/>
          </a:bodyPr>
          <a:lstStyle/>
          <a:p>
            <a:r>
              <a:rPr lang="el-GR" sz="3600" dirty="0" smtClean="0">
                <a:solidFill>
                  <a:srgbClr val="009DE0"/>
                </a:solidFill>
                <a:latin typeface="Arial"/>
                <a:cs typeface="Arial"/>
              </a:rPr>
              <a:t>Το γεύμα σου</a:t>
            </a:r>
            <a:endParaRPr lang="en-GB" sz="3600" dirty="0">
              <a:solidFill>
                <a:srgbClr val="009DE0"/>
              </a:solidFill>
              <a:latin typeface="Arial"/>
              <a:cs typeface="Arial"/>
            </a:endParaRPr>
          </a:p>
        </p:txBody>
      </p:sp>
      <p:sp>
        <p:nvSpPr>
          <p:cNvPr id="6" name="TextBox 5"/>
          <p:cNvSpPr txBox="1"/>
          <p:nvPr/>
        </p:nvSpPr>
        <p:spPr>
          <a:xfrm>
            <a:off x="108442" y="6521975"/>
            <a:ext cx="5477347" cy="230832"/>
          </a:xfrm>
          <a:prstGeom prst="rect">
            <a:avLst/>
          </a:prstGeom>
          <a:noFill/>
        </p:spPr>
        <p:txBody>
          <a:bodyPr wrap="square" rtlCol="0">
            <a:spAutoFit/>
          </a:bodyPr>
          <a:lstStyle/>
          <a:p>
            <a:r>
              <a:rPr lang="en-GB" sz="900" dirty="0">
                <a:latin typeface="Arial"/>
                <a:cs typeface="Arial"/>
              </a:rPr>
              <a:t>© </a:t>
            </a:r>
            <a:r>
              <a:rPr lang="en-GB" sz="900" b="1" dirty="0" err="1">
                <a:latin typeface="Arial"/>
                <a:cs typeface="Arial"/>
              </a:rPr>
              <a:t>catiam</a:t>
            </a:r>
            <a:r>
              <a:rPr lang="en-GB" sz="900" dirty="0">
                <a:latin typeface="Arial"/>
                <a:cs typeface="Arial"/>
              </a:rPr>
              <a:t> licensed under CC0</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68108" y="6411611"/>
            <a:ext cx="886415" cy="169785"/>
          </a:xfrm>
          <a:prstGeom prst="rect">
            <a:avLst/>
          </a:prstGeom>
        </p:spPr>
      </p:pic>
      <p:pic>
        <p:nvPicPr>
          <p:cNvPr id="11" name="Picture 10" descr="logo-b.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95239" y="271315"/>
            <a:ext cx="902963" cy="403536"/>
          </a:xfrm>
          <a:prstGeom prst="rect">
            <a:avLst/>
          </a:prstGeom>
        </p:spPr>
      </p:pic>
    </p:spTree>
    <p:extLst>
      <p:ext uri="{BB962C8B-B14F-4D97-AF65-F5344CB8AC3E}">
        <p14:creationId xmlns:p14="http://schemas.microsoft.com/office/powerpoint/2010/main" val="1540264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elliep\Downloads\iStock_19068161_LARGE.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237130"/>
            <a:ext cx="9144000" cy="6330953"/>
          </a:xfrm>
          <a:prstGeom prst="rect">
            <a:avLst/>
          </a:prstGeom>
          <a:noFill/>
          <a:ln>
            <a:noFill/>
          </a:ln>
        </p:spPr>
      </p:pic>
      <p:sp>
        <p:nvSpPr>
          <p:cNvPr id="5" name="TextBox 4"/>
          <p:cNvSpPr txBox="1"/>
          <p:nvPr/>
        </p:nvSpPr>
        <p:spPr>
          <a:xfrm rot="20811862">
            <a:off x="323343" y="3937252"/>
            <a:ext cx="4254519" cy="707886"/>
          </a:xfrm>
          <a:prstGeom prst="rect">
            <a:avLst/>
          </a:prstGeom>
          <a:noFill/>
        </p:spPr>
        <p:txBody>
          <a:bodyPr wrap="square" rtlCol="0">
            <a:spAutoFit/>
          </a:bodyPr>
          <a:lstStyle/>
          <a:p>
            <a:r>
              <a:rPr lang="el-GR" sz="4000" dirty="0" smtClean="0">
                <a:solidFill>
                  <a:schemeClr val="bg1"/>
                </a:solidFill>
                <a:latin typeface="Arial"/>
                <a:cs typeface="Arial"/>
              </a:rPr>
              <a:t>Η διεύθυνσή σου</a:t>
            </a:r>
            <a:endParaRPr lang="en-GB" sz="4000" dirty="0">
              <a:solidFill>
                <a:schemeClr val="bg1"/>
              </a:solidFill>
              <a:latin typeface="Arial"/>
              <a:cs typeface="Arial"/>
            </a:endParaRPr>
          </a:p>
        </p:txBody>
      </p:sp>
      <p:sp>
        <p:nvSpPr>
          <p:cNvPr id="6" name="TextBox 5"/>
          <p:cNvSpPr txBox="1"/>
          <p:nvPr/>
        </p:nvSpPr>
        <p:spPr>
          <a:xfrm>
            <a:off x="108442" y="6521975"/>
            <a:ext cx="5477347" cy="230832"/>
          </a:xfrm>
          <a:prstGeom prst="rect">
            <a:avLst/>
          </a:prstGeom>
          <a:noFill/>
        </p:spPr>
        <p:txBody>
          <a:bodyPr wrap="square" rtlCol="0">
            <a:spAutoFit/>
          </a:bodyPr>
          <a:lstStyle/>
          <a:p>
            <a:r>
              <a:rPr lang="en-GB" sz="900" dirty="0">
                <a:latin typeface="Arial"/>
                <a:cs typeface="Arial"/>
              </a:rPr>
              <a:t>© </a:t>
            </a:r>
            <a:r>
              <a:rPr lang="en-GB" sz="900" b="1" dirty="0">
                <a:latin typeface="Arial"/>
                <a:cs typeface="Arial"/>
              </a:rPr>
              <a:t>George Clerk </a:t>
            </a:r>
            <a:r>
              <a:rPr lang="en-GB" sz="900" dirty="0">
                <a:latin typeface="Arial"/>
                <a:cs typeface="Arial"/>
              </a:rPr>
              <a:t>licensed under </a:t>
            </a:r>
            <a:r>
              <a:rPr lang="en-GB" sz="900" dirty="0" err="1">
                <a:latin typeface="Arial"/>
                <a:cs typeface="Arial"/>
              </a:rPr>
              <a:t>iStock</a:t>
            </a:r>
            <a:r>
              <a:rPr lang="en-GB" sz="900" dirty="0">
                <a:latin typeface="Arial"/>
                <a:cs typeface="Arial"/>
              </a:rPr>
              <a:t> standard license</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68108" y="6411611"/>
            <a:ext cx="886415" cy="169785"/>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95240" y="271315"/>
            <a:ext cx="902961" cy="403536"/>
          </a:xfrm>
          <a:prstGeom prst="rect">
            <a:avLst/>
          </a:prstGeom>
        </p:spPr>
      </p:pic>
    </p:spTree>
    <p:extLst>
      <p:ext uri="{BB962C8B-B14F-4D97-AF65-F5344CB8AC3E}">
        <p14:creationId xmlns:p14="http://schemas.microsoft.com/office/powerpoint/2010/main" val="1066505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093823"/>
          </a:xfrm>
          <a:prstGeom prst="rect">
            <a:avLst/>
          </a:prstGeom>
        </p:spPr>
      </p:pic>
      <p:sp>
        <p:nvSpPr>
          <p:cNvPr id="5" name="TextBox 4"/>
          <p:cNvSpPr txBox="1"/>
          <p:nvPr/>
        </p:nvSpPr>
        <p:spPr>
          <a:xfrm rot="20924422">
            <a:off x="204799" y="4676541"/>
            <a:ext cx="3413156" cy="707886"/>
          </a:xfrm>
          <a:prstGeom prst="rect">
            <a:avLst/>
          </a:prstGeom>
          <a:noFill/>
        </p:spPr>
        <p:txBody>
          <a:bodyPr wrap="square" rtlCol="0">
            <a:spAutoFit/>
          </a:bodyPr>
          <a:lstStyle/>
          <a:p>
            <a:r>
              <a:rPr lang="el-GR" sz="4000" dirty="0" smtClean="0">
                <a:solidFill>
                  <a:schemeClr val="bg1"/>
                </a:solidFill>
                <a:latin typeface="Arial"/>
                <a:cs typeface="Arial"/>
              </a:rPr>
              <a:t>Η παρέα σου</a:t>
            </a:r>
            <a:endParaRPr lang="en-GB" sz="4000" dirty="0">
              <a:solidFill>
                <a:schemeClr val="bg1"/>
              </a:solidFill>
              <a:latin typeface="Arial"/>
              <a:cs typeface="Arial"/>
            </a:endParaRPr>
          </a:p>
        </p:txBody>
      </p:sp>
      <p:sp>
        <p:nvSpPr>
          <p:cNvPr id="6" name="TextBox 5"/>
          <p:cNvSpPr txBox="1"/>
          <p:nvPr/>
        </p:nvSpPr>
        <p:spPr>
          <a:xfrm>
            <a:off x="108442" y="6521975"/>
            <a:ext cx="5477347" cy="230832"/>
          </a:xfrm>
          <a:prstGeom prst="rect">
            <a:avLst/>
          </a:prstGeom>
          <a:noFill/>
        </p:spPr>
        <p:txBody>
          <a:bodyPr wrap="square" rtlCol="0">
            <a:spAutoFit/>
          </a:bodyPr>
          <a:lstStyle/>
          <a:p>
            <a:r>
              <a:rPr lang="en-GB" sz="900" dirty="0">
                <a:latin typeface="Arial"/>
                <a:cs typeface="Arial"/>
              </a:rPr>
              <a:t>© </a:t>
            </a:r>
            <a:r>
              <a:rPr lang="en-GB" sz="900" b="1" dirty="0">
                <a:latin typeface="Arial"/>
                <a:cs typeface="Arial"/>
              </a:rPr>
              <a:t>Heidi van der </a:t>
            </a:r>
            <a:r>
              <a:rPr lang="en-GB" sz="900" b="1" dirty="0" err="1">
                <a:latin typeface="Arial"/>
                <a:cs typeface="Arial"/>
              </a:rPr>
              <a:t>Westhui</a:t>
            </a:r>
            <a:r>
              <a:rPr lang="en-GB" sz="900" b="1" dirty="0">
                <a:latin typeface="Arial"/>
                <a:cs typeface="Arial"/>
              </a:rPr>
              <a:t> </a:t>
            </a:r>
            <a:r>
              <a:rPr lang="en-GB" sz="900" dirty="0">
                <a:latin typeface="Arial"/>
                <a:cs typeface="Arial"/>
              </a:rPr>
              <a:t>licensed under </a:t>
            </a:r>
            <a:r>
              <a:rPr lang="en-GB" sz="900" dirty="0" err="1">
                <a:latin typeface="Arial"/>
                <a:cs typeface="Arial"/>
              </a:rPr>
              <a:t>iStock</a:t>
            </a:r>
            <a:r>
              <a:rPr lang="en-GB" sz="900" dirty="0">
                <a:latin typeface="Arial"/>
                <a:cs typeface="Arial"/>
              </a:rPr>
              <a:t> standard license </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68108" y="6411611"/>
            <a:ext cx="886415" cy="169785"/>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95240" y="271315"/>
            <a:ext cx="902961" cy="403536"/>
          </a:xfrm>
          <a:prstGeom prst="rect">
            <a:avLst/>
          </a:prstGeom>
        </p:spPr>
      </p:pic>
    </p:spTree>
    <p:extLst>
      <p:ext uri="{BB962C8B-B14F-4D97-AF65-F5344CB8AC3E}">
        <p14:creationId xmlns:p14="http://schemas.microsoft.com/office/powerpoint/2010/main" val="384940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p:cNvSpPr/>
          <p:nvPr/>
        </p:nvSpPr>
        <p:spPr>
          <a:xfrm>
            <a:off x="-1009290" y="2046943"/>
            <a:ext cx="9540815" cy="2897694"/>
          </a:xfrm>
          <a:prstGeom prst="parallelogram">
            <a:avLst/>
          </a:prstGeom>
          <a:solidFill>
            <a:srgbClr val="009D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276045" y="343023"/>
            <a:ext cx="8163087" cy="1332184"/>
          </a:xfrm>
        </p:spPr>
        <p:txBody>
          <a:bodyPr>
            <a:normAutofit/>
          </a:bodyPr>
          <a:lstStyle/>
          <a:p>
            <a:r>
              <a:rPr lang="el-GR" sz="3200" dirty="0" smtClean="0"/>
              <a:t>Πως μπορούμε να είμαστε σίγουροι ότι κοινοποιούμε φωτογραφίες με ασφάλεια;</a:t>
            </a:r>
            <a:endParaRPr lang="en-US" sz="3200" dirty="0"/>
          </a:p>
        </p:txBody>
      </p:sp>
      <p:sp>
        <p:nvSpPr>
          <p:cNvPr id="5" name="Content Placeholder 4"/>
          <p:cNvSpPr>
            <a:spLocks noGrp="1"/>
          </p:cNvSpPr>
          <p:nvPr>
            <p:ph idx="1"/>
          </p:nvPr>
        </p:nvSpPr>
        <p:spPr>
          <a:xfrm>
            <a:off x="276045" y="2206710"/>
            <a:ext cx="8042317" cy="2758883"/>
          </a:xfrm>
        </p:spPr>
        <p:txBody>
          <a:bodyPr>
            <a:normAutofit fontScale="92500" lnSpcReduction="20000"/>
          </a:bodyPr>
          <a:lstStyle/>
          <a:p>
            <a:r>
              <a:rPr lang="el-GR" sz="2400" dirty="0" smtClean="0">
                <a:solidFill>
                  <a:schemeClr val="bg1"/>
                </a:solidFill>
              </a:rPr>
              <a:t>Πριν κοινοποιήσεις μια φωτογραφία σκέψου και ρώτα τον εαυτό σου…</a:t>
            </a:r>
            <a:endParaRPr lang="en-US" sz="2400" dirty="0">
              <a:solidFill>
                <a:schemeClr val="bg1"/>
              </a:solidFill>
            </a:endParaRPr>
          </a:p>
          <a:p>
            <a:pPr marL="457200" indent="-457200">
              <a:buFont typeface="+mj-lt"/>
              <a:buAutoNum type="arabicPeriod"/>
            </a:pPr>
            <a:endParaRPr lang="en-US" sz="2400" dirty="0">
              <a:solidFill>
                <a:schemeClr val="bg1"/>
              </a:solidFill>
            </a:endParaRPr>
          </a:p>
          <a:p>
            <a:pPr marL="457200" indent="-457200">
              <a:buFont typeface="+mj-lt"/>
              <a:buAutoNum type="arabicPeriod"/>
            </a:pPr>
            <a:r>
              <a:rPr lang="el-GR" sz="2400" dirty="0" smtClean="0">
                <a:solidFill>
                  <a:schemeClr val="bg1"/>
                </a:solidFill>
              </a:rPr>
              <a:t>Με ποιον τη μοιράζομαι;</a:t>
            </a:r>
            <a:endParaRPr lang="en-US" sz="2400" dirty="0">
              <a:solidFill>
                <a:schemeClr val="bg1"/>
              </a:solidFill>
            </a:endParaRPr>
          </a:p>
          <a:p>
            <a:pPr marL="457200" indent="-457200">
              <a:buFont typeface="+mj-lt"/>
              <a:buAutoNum type="arabicPeriod"/>
            </a:pPr>
            <a:r>
              <a:rPr lang="el-GR" sz="2400" dirty="0" smtClean="0">
                <a:solidFill>
                  <a:schemeClr val="bg1"/>
                </a:solidFill>
              </a:rPr>
              <a:t>Ποιος άλλος μπορεί να τη δει;</a:t>
            </a:r>
            <a:endParaRPr lang="en-US" sz="2400" dirty="0">
              <a:solidFill>
                <a:schemeClr val="bg1"/>
              </a:solidFill>
            </a:endParaRPr>
          </a:p>
          <a:p>
            <a:pPr marL="457200" indent="-457200">
              <a:buFont typeface="+mj-lt"/>
              <a:buAutoNum type="arabicPeriod"/>
            </a:pPr>
            <a:r>
              <a:rPr lang="el-GR" sz="2400" dirty="0" smtClean="0">
                <a:solidFill>
                  <a:schemeClr val="bg1"/>
                </a:solidFill>
              </a:rPr>
              <a:t>Εκείνοι που θα τη δουν τι θα μάθουν για μένα;</a:t>
            </a:r>
            <a:endParaRPr lang="en-US" sz="2400" dirty="0">
              <a:solidFill>
                <a:schemeClr val="bg1"/>
              </a:solidFill>
            </a:endParaRPr>
          </a:p>
          <a:p>
            <a:pPr marL="457200" indent="-457200">
              <a:buFont typeface="+mj-lt"/>
              <a:buAutoNum type="arabicPeriod"/>
            </a:pPr>
            <a:r>
              <a:rPr lang="el-GR" sz="2400" dirty="0" smtClean="0">
                <a:solidFill>
                  <a:schemeClr val="bg1"/>
                </a:solidFill>
              </a:rPr>
              <a:t>Εκείνοι που θα τη δουν τι θα μάθουν για τους υπόλοιπους που απεικονίζονται στη φωτογραφία;</a:t>
            </a:r>
            <a:endParaRPr lang="en-US" sz="2400" dirty="0">
              <a:solidFill>
                <a:schemeClr val="bg1"/>
              </a:solidFill>
            </a:endParaRPr>
          </a:p>
          <a:p>
            <a:pPr marL="457200" indent="-457200">
              <a:buFont typeface="+mj-lt"/>
              <a:buAutoNum type="arabicPeriod"/>
            </a:pPr>
            <a:endParaRPr lang="en-US" sz="2000" dirty="0"/>
          </a:p>
        </p:txBody>
      </p:sp>
      <p:sp>
        <p:nvSpPr>
          <p:cNvPr id="2" name="Hexagon 1"/>
          <p:cNvSpPr/>
          <p:nvPr/>
        </p:nvSpPr>
        <p:spPr>
          <a:xfrm>
            <a:off x="5414107" y="5054298"/>
            <a:ext cx="2339118" cy="2016480"/>
          </a:xfrm>
          <a:prstGeom prst="hexagon">
            <a:avLst/>
          </a:prstGeom>
          <a:solidFill>
            <a:srgbClr val="F5822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Content Placeholder 3"/>
          <p:cNvSpPr txBox="1">
            <a:spLocks/>
          </p:cNvSpPr>
          <p:nvPr/>
        </p:nvSpPr>
        <p:spPr>
          <a:xfrm>
            <a:off x="5556715" y="5172371"/>
            <a:ext cx="2171458" cy="1072150"/>
          </a:xfrm>
          <a:prstGeom prst="rect">
            <a:avLst/>
          </a:prstGeom>
          <a:noFill/>
        </p:spPr>
        <p:txBody>
          <a:bodyPr vert="horz" lIns="91440" tIns="45720" rIns="91440" bIns="45720" rtlCol="0">
            <a:noAutofit/>
          </a:bodyPr>
          <a:lst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l-GR" sz="2400" dirty="0" smtClean="0">
                <a:solidFill>
                  <a:srgbClr val="FFFFFF"/>
                </a:solidFill>
              </a:rPr>
              <a:t>ΠΡΙΝ</a:t>
            </a:r>
          </a:p>
          <a:p>
            <a:pPr algn="ctr"/>
            <a:r>
              <a:rPr lang="el-GR" sz="2400" dirty="0" smtClean="0">
                <a:solidFill>
                  <a:srgbClr val="FFFFFF"/>
                </a:solidFill>
              </a:rPr>
              <a:t>ΠΟΣΤΑΡΕΙΣ…</a:t>
            </a:r>
          </a:p>
          <a:p>
            <a:pPr algn="ctr"/>
            <a:r>
              <a:rPr lang="el-GR" sz="2400" dirty="0" smtClean="0">
                <a:solidFill>
                  <a:srgbClr val="FFFFFF"/>
                </a:solidFill>
              </a:rPr>
              <a:t>ΣΚΕΨΟΥ</a:t>
            </a:r>
            <a:endParaRPr lang="en-US" sz="2400" dirty="0">
              <a:solidFill>
                <a:srgbClr val="FFFFFF"/>
              </a:solidFill>
            </a:endParaRPr>
          </a:p>
        </p:txBody>
      </p:sp>
    </p:spTree>
    <p:extLst>
      <p:ext uri="{BB962C8B-B14F-4D97-AF65-F5344CB8AC3E}">
        <p14:creationId xmlns:p14="http://schemas.microsoft.com/office/powerpoint/2010/main" val="4277641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8008" y="4379274"/>
            <a:ext cx="9252720" cy="2478726"/>
          </a:xfrm>
          <a:prstGeom prst="rect">
            <a:avLst/>
          </a:prstGeom>
        </p:spPr>
      </p:pic>
      <p:sp>
        <p:nvSpPr>
          <p:cNvPr id="5" name="TextBox 4"/>
          <p:cNvSpPr txBox="1"/>
          <p:nvPr/>
        </p:nvSpPr>
        <p:spPr>
          <a:xfrm>
            <a:off x="884029" y="609096"/>
            <a:ext cx="7286160" cy="492443"/>
          </a:xfrm>
          <a:prstGeom prst="rect">
            <a:avLst/>
          </a:prstGeom>
          <a:noFill/>
        </p:spPr>
        <p:txBody>
          <a:bodyPr wrap="square" rtlCol="0">
            <a:spAutoFit/>
          </a:bodyPr>
          <a:lstStyle/>
          <a:p>
            <a:pPr algn="ctr"/>
            <a:r>
              <a:rPr lang="el-GR" sz="2600" dirty="0" smtClean="0">
                <a:solidFill>
                  <a:srgbClr val="009DE0"/>
                </a:solidFill>
                <a:latin typeface="Arial"/>
                <a:cs typeface="Arial"/>
              </a:rPr>
              <a:t>Γιορτάζουμε την Ημέρα Ασφαλούς Διαδικτύου</a:t>
            </a:r>
            <a:endParaRPr lang="en-GB" sz="2600" dirty="0">
              <a:latin typeface="Arial"/>
              <a:cs typeface="Arial"/>
            </a:endParaRPr>
          </a:p>
        </p:txBody>
      </p:sp>
      <p:sp>
        <p:nvSpPr>
          <p:cNvPr id="6" name="TextBox 5"/>
          <p:cNvSpPr txBox="1"/>
          <p:nvPr/>
        </p:nvSpPr>
        <p:spPr>
          <a:xfrm>
            <a:off x="-308008" y="4652832"/>
            <a:ext cx="8831580" cy="2215991"/>
          </a:xfrm>
          <a:prstGeom prst="rect">
            <a:avLst/>
          </a:prstGeom>
          <a:noFill/>
        </p:spPr>
        <p:txBody>
          <a:bodyPr wrap="square" rtlCol="0">
            <a:spAutoFit/>
          </a:bodyPr>
          <a:lstStyle/>
          <a:p>
            <a:pPr algn="ctr"/>
            <a:r>
              <a:rPr lang="el-GR" sz="2200" dirty="0" smtClean="0">
                <a:solidFill>
                  <a:schemeClr val="bg1"/>
                </a:solidFill>
                <a:latin typeface="Arial"/>
                <a:cs typeface="Arial"/>
              </a:rPr>
              <a:t>Συζήτησε με την οικογένειά σου και τους φίλους σου για τις φωτογραφίες που κοινοποιούν και δίδαξέ τους όσα έμαθες.</a:t>
            </a:r>
            <a:endParaRPr lang="el-GR" sz="2000" dirty="0">
              <a:solidFill>
                <a:schemeClr val="bg1"/>
              </a:solidFill>
              <a:latin typeface="Arial"/>
              <a:cs typeface="Arial"/>
            </a:endParaRPr>
          </a:p>
          <a:p>
            <a:pPr algn="ctr"/>
            <a:endParaRPr lang="el-GR" sz="2200" dirty="0" smtClean="0">
              <a:solidFill>
                <a:schemeClr val="bg1"/>
              </a:solidFill>
              <a:latin typeface="Arial"/>
              <a:cs typeface="Arial"/>
            </a:endParaRPr>
          </a:p>
          <a:p>
            <a:pPr algn="ctr"/>
            <a:r>
              <a:rPr lang="el-GR" sz="2400" dirty="0" smtClean="0">
                <a:solidFill>
                  <a:schemeClr val="bg1"/>
                </a:solidFill>
                <a:latin typeface="Arial"/>
                <a:cs typeface="Arial"/>
              </a:rPr>
              <a:t>   Τι είναι σωστό και τι δεν είναι σωστό να κοινοποιείς στο διαδίκτυο</a:t>
            </a:r>
            <a:endParaRPr lang="en-GB" sz="2400" dirty="0" smtClean="0">
              <a:solidFill>
                <a:schemeClr val="bg1"/>
              </a:solidFill>
              <a:latin typeface="Arial"/>
              <a:cs typeface="Arial"/>
            </a:endParaRPr>
          </a:p>
          <a:p>
            <a:pPr algn="ctr"/>
            <a:endParaRPr lang="en-GB" sz="2400" dirty="0">
              <a:solidFill>
                <a:schemeClr val="bg1"/>
              </a:solidFill>
              <a:latin typeface="Arial"/>
              <a:cs typeface="Arial"/>
            </a:endParaRPr>
          </a:p>
        </p:txBody>
      </p:sp>
      <p:pic>
        <p:nvPicPr>
          <p:cNvPr id="8" name="Picture 7" descr="SID-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8467" y="2336224"/>
            <a:ext cx="3380932" cy="2018438"/>
          </a:xfrm>
          <a:prstGeom prst="rect">
            <a:avLst/>
          </a:prstGeom>
        </p:spPr>
      </p:pic>
    </p:spTree>
    <p:extLst>
      <p:ext uri="{BB962C8B-B14F-4D97-AF65-F5344CB8AC3E}">
        <p14:creationId xmlns:p14="http://schemas.microsoft.com/office/powerpoint/2010/main" val="3468313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6944">
            <a:off x="7864902" y="53521"/>
            <a:ext cx="1212175" cy="121217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832167">
            <a:off x="6714233" y="101497"/>
            <a:ext cx="1373884" cy="1159265"/>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64102">
            <a:off x="7313982" y="5909510"/>
            <a:ext cx="1828799" cy="929898"/>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272396">
            <a:off x="7187100" y="3303314"/>
            <a:ext cx="2082565" cy="937154"/>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04291" y="1568131"/>
            <a:ext cx="1073389" cy="1136778"/>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81339" y="108173"/>
            <a:ext cx="999127" cy="1146998"/>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449869" y="1366707"/>
            <a:ext cx="1400974" cy="560390"/>
          </a:xfrm>
          <a:prstGeom prst="rect">
            <a:avLst/>
          </a:prstGeom>
        </p:spPr>
      </p:pic>
      <p:pic>
        <p:nvPicPr>
          <p:cNvPr id="13" name="Picture 1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403708">
            <a:off x="251355" y="47276"/>
            <a:ext cx="2035102" cy="1804457"/>
          </a:xfrm>
          <a:prstGeom prst="rect">
            <a:avLst/>
          </a:prstGeom>
        </p:spPr>
      </p:pic>
      <p:pic>
        <p:nvPicPr>
          <p:cNvPr id="14" name="Picture 1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21039005">
            <a:off x="2373085" y="769597"/>
            <a:ext cx="1300867" cy="609781"/>
          </a:xfrm>
          <a:prstGeom prst="rect">
            <a:avLst/>
          </a:prstGeom>
        </p:spPr>
      </p:pic>
      <p:pic>
        <p:nvPicPr>
          <p:cNvPr id="15" name="Picture 1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945666">
            <a:off x="2386810" y="4427835"/>
            <a:ext cx="1508557" cy="873948"/>
          </a:xfrm>
          <a:prstGeom prst="rect">
            <a:avLst/>
          </a:prstGeom>
        </p:spPr>
      </p:pic>
      <p:pic>
        <p:nvPicPr>
          <p:cNvPr id="16" name="Picture 15"/>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47943" y="4124673"/>
            <a:ext cx="1025056" cy="1025056"/>
          </a:xfrm>
          <a:prstGeom prst="rect">
            <a:avLst/>
          </a:prstGeom>
        </p:spPr>
      </p:pic>
      <p:pic>
        <p:nvPicPr>
          <p:cNvPr id="18" name="Picture 1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07179" y="2370083"/>
            <a:ext cx="813446" cy="813446"/>
          </a:xfrm>
          <a:prstGeom prst="rect">
            <a:avLst/>
          </a:prstGeom>
        </p:spPr>
      </p:pic>
      <p:pic>
        <p:nvPicPr>
          <p:cNvPr id="19" name="Picture 18"/>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961369" y="1413228"/>
            <a:ext cx="1275063" cy="743787"/>
          </a:xfrm>
          <a:prstGeom prst="rect">
            <a:avLst/>
          </a:prstGeom>
        </p:spPr>
      </p:pic>
      <p:pic>
        <p:nvPicPr>
          <p:cNvPr id="20" name="Picture 19"/>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rot="197692">
            <a:off x="2492519" y="2293583"/>
            <a:ext cx="2095940" cy="327338"/>
          </a:xfrm>
          <a:prstGeom prst="rect">
            <a:avLst/>
          </a:prstGeom>
        </p:spPr>
      </p:pic>
      <p:pic>
        <p:nvPicPr>
          <p:cNvPr id="22" name="Picture 21"/>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rot="380734">
            <a:off x="7375671" y="4168610"/>
            <a:ext cx="1837917" cy="1837917"/>
          </a:xfrm>
          <a:prstGeom prst="rect">
            <a:avLst/>
          </a:prstGeom>
        </p:spPr>
      </p:pic>
      <p:pic>
        <p:nvPicPr>
          <p:cNvPr id="24" name="Picture 23"/>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rot="21171735">
            <a:off x="1467215" y="5462928"/>
            <a:ext cx="2108686" cy="305760"/>
          </a:xfrm>
          <a:prstGeom prst="rect">
            <a:avLst/>
          </a:prstGeom>
        </p:spPr>
      </p:pic>
      <p:pic>
        <p:nvPicPr>
          <p:cNvPr id="26" name="Picture 25"/>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471060" y="4213662"/>
            <a:ext cx="861132" cy="636489"/>
          </a:xfrm>
          <a:prstGeom prst="rect">
            <a:avLst/>
          </a:prstGeom>
        </p:spPr>
      </p:pic>
      <p:pic>
        <p:nvPicPr>
          <p:cNvPr id="28" name="Picture 27"/>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358409" y="2314428"/>
            <a:ext cx="943759" cy="943759"/>
          </a:xfrm>
          <a:prstGeom prst="rect">
            <a:avLst/>
          </a:prstGeom>
        </p:spPr>
      </p:pic>
      <p:pic>
        <p:nvPicPr>
          <p:cNvPr id="29" name="Picture 28"/>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rot="465845">
            <a:off x="6353627" y="3833574"/>
            <a:ext cx="894180" cy="533291"/>
          </a:xfrm>
          <a:prstGeom prst="rect">
            <a:avLst/>
          </a:prstGeom>
        </p:spPr>
      </p:pic>
      <p:pic>
        <p:nvPicPr>
          <p:cNvPr id="31" name="Picture 30"/>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rot="786392">
            <a:off x="6125737" y="4803452"/>
            <a:ext cx="1645691" cy="281003"/>
          </a:xfrm>
          <a:prstGeom prst="rect">
            <a:avLst/>
          </a:prstGeom>
        </p:spPr>
      </p:pic>
      <p:pic>
        <p:nvPicPr>
          <p:cNvPr id="32" name="Picture 31"/>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3244783" y="6033007"/>
            <a:ext cx="1700358" cy="822151"/>
          </a:xfrm>
          <a:prstGeom prst="rect">
            <a:avLst/>
          </a:prstGeom>
        </p:spPr>
      </p:pic>
      <p:pic>
        <p:nvPicPr>
          <p:cNvPr id="35" name="Picture 34"/>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4521700" y="1445407"/>
            <a:ext cx="1110012" cy="722895"/>
          </a:xfrm>
          <a:prstGeom prst="rect">
            <a:avLst/>
          </a:prstGeom>
        </p:spPr>
      </p:pic>
      <p:pic>
        <p:nvPicPr>
          <p:cNvPr id="36" name="Picture 35"/>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4611023" y="4246025"/>
            <a:ext cx="1575162" cy="900093"/>
          </a:xfrm>
          <a:prstGeom prst="rect">
            <a:avLst/>
          </a:prstGeom>
        </p:spPr>
      </p:pic>
      <p:pic>
        <p:nvPicPr>
          <p:cNvPr id="2" name="Picture 1"/>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7883848" y="1352301"/>
            <a:ext cx="1012063" cy="1015066"/>
          </a:xfrm>
          <a:prstGeom prst="rect">
            <a:avLst/>
          </a:prstGeom>
        </p:spPr>
      </p:pic>
      <p:pic>
        <p:nvPicPr>
          <p:cNvPr id="37" name="Picture 36"/>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2191700" y="83914"/>
            <a:ext cx="692991" cy="699422"/>
          </a:xfrm>
          <a:prstGeom prst="rect">
            <a:avLst/>
          </a:prstGeom>
        </p:spPr>
      </p:pic>
      <p:pic>
        <p:nvPicPr>
          <p:cNvPr id="38" name="Picture 37"/>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3867883" y="224842"/>
            <a:ext cx="703329" cy="703329"/>
          </a:xfrm>
          <a:prstGeom prst="rect">
            <a:avLst/>
          </a:prstGeom>
        </p:spPr>
      </p:pic>
      <p:pic>
        <p:nvPicPr>
          <p:cNvPr id="39" name="Picture 38"/>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4746826" y="533905"/>
            <a:ext cx="658898" cy="658898"/>
          </a:xfrm>
          <a:prstGeom prst="rect">
            <a:avLst/>
          </a:prstGeom>
        </p:spPr>
      </p:pic>
      <p:pic>
        <p:nvPicPr>
          <p:cNvPr id="1026" name="Picture 2" descr="http://vignette3.wikia.nocookie.net/terraria/images/c/c9/Logo.png/revision/latest?cb=20110503204225"/>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281958" y="1563886"/>
            <a:ext cx="2056680" cy="598923"/>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40"/>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rot="20966856">
            <a:off x="2173129" y="3260984"/>
            <a:ext cx="779332" cy="870881"/>
          </a:xfrm>
          <a:prstGeom prst="rect">
            <a:avLst/>
          </a:prstGeom>
        </p:spPr>
      </p:pic>
      <p:pic>
        <p:nvPicPr>
          <p:cNvPr id="42" name="Picture 41"/>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1338638" y="5845450"/>
            <a:ext cx="1852473" cy="1058018"/>
          </a:xfrm>
          <a:prstGeom prst="rect">
            <a:avLst/>
          </a:prstGeom>
        </p:spPr>
      </p:pic>
      <p:pic>
        <p:nvPicPr>
          <p:cNvPr id="43" name="Picture 42"/>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247943" y="6014484"/>
            <a:ext cx="691669" cy="688344"/>
          </a:xfrm>
          <a:prstGeom prst="rect">
            <a:avLst/>
          </a:prstGeom>
        </p:spPr>
      </p:pic>
      <p:pic>
        <p:nvPicPr>
          <p:cNvPr id="44" name="Picture 43"/>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170695" y="3429305"/>
            <a:ext cx="1899859" cy="607397"/>
          </a:xfrm>
          <a:prstGeom prst="rect">
            <a:avLst/>
          </a:prstGeom>
        </p:spPr>
      </p:pic>
      <p:pic>
        <p:nvPicPr>
          <p:cNvPr id="45" name="Picture 44"/>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1373748" y="4864809"/>
            <a:ext cx="950461" cy="733967"/>
          </a:xfrm>
          <a:prstGeom prst="rect">
            <a:avLst/>
          </a:prstGeom>
        </p:spPr>
      </p:pic>
      <p:pic>
        <p:nvPicPr>
          <p:cNvPr id="46" name="Picture 45"/>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196661" y="5198206"/>
            <a:ext cx="1104149" cy="767801"/>
          </a:xfrm>
          <a:prstGeom prst="rect">
            <a:avLst/>
          </a:prstGeom>
        </p:spPr>
      </p:pic>
      <p:pic>
        <p:nvPicPr>
          <p:cNvPr id="47" name="Picture 46"/>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3788492" y="5516134"/>
            <a:ext cx="1874205" cy="382377"/>
          </a:xfrm>
          <a:prstGeom prst="rect">
            <a:avLst/>
          </a:prstGeom>
        </p:spPr>
      </p:pic>
      <p:pic>
        <p:nvPicPr>
          <p:cNvPr id="48" name="Picture 47"/>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rot="238580">
            <a:off x="5906796" y="5346498"/>
            <a:ext cx="1310733" cy="655367"/>
          </a:xfrm>
          <a:prstGeom prst="rect">
            <a:avLst/>
          </a:prstGeom>
        </p:spPr>
      </p:pic>
      <p:pic>
        <p:nvPicPr>
          <p:cNvPr id="49" name="Picture 48"/>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6948582" y="2719950"/>
            <a:ext cx="1674725" cy="549189"/>
          </a:xfrm>
          <a:prstGeom prst="rect">
            <a:avLst/>
          </a:prstGeom>
        </p:spPr>
      </p:pic>
      <p:pic>
        <p:nvPicPr>
          <p:cNvPr id="50" name="Picture 49"/>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6660356" y="2244822"/>
            <a:ext cx="1399829" cy="352254"/>
          </a:xfrm>
          <a:prstGeom prst="rect">
            <a:avLst/>
          </a:prstGeom>
        </p:spPr>
      </p:pic>
      <p:pic>
        <p:nvPicPr>
          <p:cNvPr id="51" name="Picture 50"/>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5405724" y="5983113"/>
            <a:ext cx="1683188" cy="751085"/>
          </a:xfrm>
          <a:prstGeom prst="rect">
            <a:avLst/>
          </a:prstGeom>
        </p:spPr>
      </p:pic>
      <p:pic>
        <p:nvPicPr>
          <p:cNvPr id="52" name="Picture 51"/>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3831044" y="4677643"/>
            <a:ext cx="850852" cy="850852"/>
          </a:xfrm>
          <a:prstGeom prst="rect">
            <a:avLst/>
          </a:prstGeom>
        </p:spPr>
      </p:pic>
      <p:sp>
        <p:nvSpPr>
          <p:cNvPr id="53" name="Title 3"/>
          <p:cNvSpPr>
            <a:spLocks noGrp="1"/>
          </p:cNvSpPr>
          <p:nvPr>
            <p:ph type="title"/>
          </p:nvPr>
        </p:nvSpPr>
        <p:spPr>
          <a:xfrm>
            <a:off x="2995409" y="2850708"/>
            <a:ext cx="3706212" cy="1157193"/>
          </a:xfrm>
        </p:spPr>
        <p:txBody>
          <a:bodyPr>
            <a:noAutofit/>
          </a:bodyPr>
          <a:lstStyle/>
          <a:p>
            <a:pPr algn="ctr"/>
            <a:r>
              <a:rPr lang="el-GR" sz="2800" b="1" dirty="0" smtClean="0"/>
              <a:t>Τι κάνεις όταν βρίσκεσαι στο διαδίκτυο;</a:t>
            </a:r>
            <a:endParaRPr lang="en-US" sz="2800" b="1" dirty="0"/>
          </a:p>
        </p:txBody>
      </p:sp>
    </p:spTree>
    <p:extLst>
      <p:ext uri="{BB962C8B-B14F-4D97-AF65-F5344CB8AC3E}">
        <p14:creationId xmlns:p14="http://schemas.microsoft.com/office/powerpoint/2010/main" val="4107017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07716"/>
            <a:ext cx="4678222" cy="1157193"/>
          </a:xfrm>
        </p:spPr>
        <p:txBody>
          <a:bodyPr>
            <a:normAutofit/>
          </a:bodyPr>
          <a:lstStyle/>
          <a:p>
            <a:r>
              <a:rPr lang="el-GR" dirty="0" smtClean="0"/>
              <a:t>Ποιος έχει</a:t>
            </a:r>
            <a:r>
              <a:rPr lang="mr-IN" dirty="0" smtClean="0"/>
              <a:t>…</a:t>
            </a:r>
            <a:endParaRPr lang="en-US" dirty="0"/>
          </a:p>
        </p:txBody>
      </p:sp>
      <p:pic>
        <p:nvPicPr>
          <p:cNvPr id="2" name="Picture 1" descr="hand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4996" y="4384242"/>
            <a:ext cx="5294008" cy="2508106"/>
          </a:xfrm>
          <a:prstGeom prst="rect">
            <a:avLst/>
          </a:prstGeom>
        </p:spPr>
      </p:pic>
      <p:sp>
        <p:nvSpPr>
          <p:cNvPr id="6" name="TextBox 5"/>
          <p:cNvSpPr txBox="1"/>
          <p:nvPr/>
        </p:nvSpPr>
        <p:spPr>
          <a:xfrm>
            <a:off x="707366" y="1826603"/>
            <a:ext cx="4374403" cy="523220"/>
          </a:xfrm>
          <a:prstGeom prst="rect">
            <a:avLst/>
          </a:prstGeom>
          <a:noFill/>
        </p:spPr>
        <p:txBody>
          <a:bodyPr wrap="none" rtlCol="0">
            <a:spAutoFit/>
          </a:bodyPr>
          <a:lstStyle/>
          <a:p>
            <a:r>
              <a:rPr lang="el-GR" sz="2800" dirty="0" smtClean="0">
                <a:solidFill>
                  <a:srgbClr val="009DE0"/>
                </a:solidFill>
                <a:latin typeface="Arial"/>
                <a:cs typeface="Arial"/>
              </a:rPr>
              <a:t>Τραβήξει μια φωτογραφία;</a:t>
            </a:r>
            <a:endParaRPr lang="en-GB" sz="2800" dirty="0">
              <a:solidFill>
                <a:srgbClr val="009DE0"/>
              </a:solidFill>
              <a:latin typeface="Arial"/>
              <a:cs typeface="Arial"/>
            </a:endParaRPr>
          </a:p>
        </p:txBody>
      </p:sp>
      <p:sp>
        <p:nvSpPr>
          <p:cNvPr id="7" name="TextBox 6"/>
          <p:cNvSpPr txBox="1"/>
          <p:nvPr/>
        </p:nvSpPr>
        <p:spPr>
          <a:xfrm>
            <a:off x="726527" y="2366381"/>
            <a:ext cx="3257623" cy="523220"/>
          </a:xfrm>
          <a:prstGeom prst="rect">
            <a:avLst/>
          </a:prstGeom>
          <a:noFill/>
        </p:spPr>
        <p:txBody>
          <a:bodyPr wrap="none" rtlCol="0">
            <a:spAutoFit/>
          </a:bodyPr>
          <a:lstStyle/>
          <a:p>
            <a:r>
              <a:rPr lang="el-GR" sz="2800" dirty="0" smtClean="0">
                <a:solidFill>
                  <a:srgbClr val="009DE0"/>
                </a:solidFill>
                <a:latin typeface="Arial"/>
                <a:cs typeface="Arial"/>
              </a:rPr>
              <a:t>Τραβήξει μια </a:t>
            </a:r>
            <a:r>
              <a:rPr lang="en-US" sz="2800" dirty="0" smtClean="0">
                <a:solidFill>
                  <a:srgbClr val="009DE0"/>
                </a:solidFill>
                <a:latin typeface="Arial"/>
                <a:cs typeface="Arial"/>
              </a:rPr>
              <a:t>selfie</a:t>
            </a:r>
            <a:r>
              <a:rPr lang="el-GR" sz="2800" dirty="0" smtClean="0">
                <a:solidFill>
                  <a:srgbClr val="009DE0"/>
                </a:solidFill>
                <a:latin typeface="Arial"/>
                <a:cs typeface="Arial"/>
              </a:rPr>
              <a:t>;</a:t>
            </a:r>
            <a:endParaRPr lang="en-GB" sz="2800" dirty="0">
              <a:solidFill>
                <a:srgbClr val="009DE0"/>
              </a:solidFill>
              <a:latin typeface="Arial"/>
              <a:cs typeface="Arial"/>
            </a:endParaRPr>
          </a:p>
        </p:txBody>
      </p:sp>
      <p:sp>
        <p:nvSpPr>
          <p:cNvPr id="8" name="TextBox 7"/>
          <p:cNvSpPr txBox="1"/>
          <p:nvPr/>
        </p:nvSpPr>
        <p:spPr>
          <a:xfrm>
            <a:off x="726527" y="2950466"/>
            <a:ext cx="7254678" cy="523220"/>
          </a:xfrm>
          <a:prstGeom prst="rect">
            <a:avLst/>
          </a:prstGeom>
          <a:noFill/>
        </p:spPr>
        <p:txBody>
          <a:bodyPr wrap="none" rtlCol="0">
            <a:spAutoFit/>
          </a:bodyPr>
          <a:lstStyle/>
          <a:p>
            <a:r>
              <a:rPr lang="el-GR" sz="2800" dirty="0" smtClean="0">
                <a:solidFill>
                  <a:srgbClr val="009DE0"/>
                </a:solidFill>
                <a:latin typeface="Arial"/>
                <a:cs typeface="Arial"/>
              </a:rPr>
              <a:t>Κοινοποιήσει μια φωτογραφία στο διαδίκτυο;</a:t>
            </a:r>
            <a:endParaRPr lang="en-GB" sz="2800" dirty="0">
              <a:solidFill>
                <a:srgbClr val="009DE0"/>
              </a:solidFill>
              <a:latin typeface="Arial"/>
              <a:cs typeface="Arial"/>
            </a:endParaRPr>
          </a:p>
        </p:txBody>
      </p:sp>
      <p:sp>
        <p:nvSpPr>
          <p:cNvPr id="9" name="TextBox 8"/>
          <p:cNvSpPr txBox="1"/>
          <p:nvPr/>
        </p:nvSpPr>
        <p:spPr>
          <a:xfrm>
            <a:off x="726527" y="3549394"/>
            <a:ext cx="6667659" cy="523220"/>
          </a:xfrm>
          <a:prstGeom prst="rect">
            <a:avLst/>
          </a:prstGeom>
          <a:noFill/>
        </p:spPr>
        <p:txBody>
          <a:bodyPr wrap="none" rtlCol="0">
            <a:spAutoFit/>
          </a:bodyPr>
          <a:lstStyle/>
          <a:p>
            <a:r>
              <a:rPr lang="el-GR" sz="2800" dirty="0" smtClean="0">
                <a:solidFill>
                  <a:srgbClr val="009DE0"/>
                </a:solidFill>
                <a:latin typeface="Arial"/>
                <a:cs typeface="Arial"/>
              </a:rPr>
              <a:t>Επεξεργαστεί ή αλλάξει μια φωτογραφία;</a:t>
            </a:r>
            <a:endParaRPr lang="en-GB" sz="2800" dirty="0">
              <a:solidFill>
                <a:srgbClr val="009DE0"/>
              </a:solidFill>
              <a:latin typeface="Arial"/>
              <a:cs typeface="Arial"/>
            </a:endParaRPr>
          </a:p>
        </p:txBody>
      </p:sp>
    </p:spTree>
    <p:extLst>
      <p:ext uri="{BB962C8B-B14F-4D97-AF65-F5344CB8AC3E}">
        <p14:creationId xmlns:p14="http://schemas.microsoft.com/office/powerpoint/2010/main" val="62158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78610"/>
            <a:ext cx="5865777" cy="2181508"/>
          </a:xfrm>
          <a:prstGeom prst="rect">
            <a:avLst/>
          </a:prstGeom>
          <a:solidFill>
            <a:srgbClr val="009DE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2">
                  <a:lumMod val="25000"/>
                </a:schemeClr>
              </a:solidFill>
            </a:endParaRPr>
          </a:p>
        </p:txBody>
      </p:sp>
      <p:sp>
        <p:nvSpPr>
          <p:cNvPr id="3" name="Content Placeholder 2"/>
          <p:cNvSpPr>
            <a:spLocks noGrp="1"/>
          </p:cNvSpPr>
          <p:nvPr>
            <p:ph idx="1"/>
          </p:nvPr>
        </p:nvSpPr>
        <p:spPr>
          <a:xfrm>
            <a:off x="457200" y="1592867"/>
            <a:ext cx="5408577" cy="1523513"/>
          </a:xfrm>
        </p:spPr>
        <p:txBody>
          <a:bodyPr>
            <a:normAutofit/>
          </a:bodyPr>
          <a:lstStyle/>
          <a:p>
            <a:r>
              <a:rPr lang="el-GR" sz="2400" b="1" dirty="0" smtClean="0">
                <a:solidFill>
                  <a:schemeClr val="bg1"/>
                </a:solidFill>
              </a:rPr>
              <a:t>Ήρθε η ώρα για μια φωτογραφία!</a:t>
            </a:r>
          </a:p>
          <a:p>
            <a:r>
              <a:rPr lang="el-GR" sz="2400" b="1" dirty="0" smtClean="0">
                <a:solidFill>
                  <a:schemeClr val="bg1"/>
                </a:solidFill>
              </a:rPr>
              <a:t>Ποια είναι η καλύτερη σου πόζα;</a:t>
            </a:r>
            <a:endParaRPr lang="en-US" sz="2400"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65777" y="1278610"/>
            <a:ext cx="3278223" cy="2181508"/>
          </a:xfrm>
          <a:prstGeom prst="rect">
            <a:avLst/>
          </a:prstGeom>
        </p:spPr>
      </p:pic>
      <p:sp>
        <p:nvSpPr>
          <p:cNvPr id="14" name="Isosceles Triangle 13"/>
          <p:cNvSpPr/>
          <p:nvPr/>
        </p:nvSpPr>
        <p:spPr>
          <a:xfrm rot="5400000">
            <a:off x="5502798" y="2119331"/>
            <a:ext cx="1108028" cy="539183"/>
          </a:xfrm>
          <a:prstGeom prst="triangle">
            <a:avLst/>
          </a:prstGeom>
          <a:solidFill>
            <a:srgbClr val="009DE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5" name="Group 4"/>
          <p:cNvGrpSpPr/>
          <p:nvPr/>
        </p:nvGrpSpPr>
        <p:grpSpPr>
          <a:xfrm>
            <a:off x="-26184" y="3433930"/>
            <a:ext cx="9170185" cy="2181508"/>
            <a:chOff x="-26184" y="3433930"/>
            <a:chExt cx="9170185" cy="2181508"/>
          </a:xfrm>
        </p:grpSpPr>
        <p:grpSp>
          <p:nvGrpSpPr>
            <p:cNvPr id="4" name="Group 3"/>
            <p:cNvGrpSpPr/>
            <p:nvPr/>
          </p:nvGrpSpPr>
          <p:grpSpPr>
            <a:xfrm>
              <a:off x="-26184" y="3433930"/>
              <a:ext cx="9170185" cy="2181508"/>
              <a:chOff x="-26184" y="3433930"/>
              <a:chExt cx="9170185" cy="2181508"/>
            </a:xfrm>
          </p:grpSpPr>
          <p:grpSp>
            <p:nvGrpSpPr>
              <p:cNvPr id="2" name="Group 1"/>
              <p:cNvGrpSpPr/>
              <p:nvPr/>
            </p:nvGrpSpPr>
            <p:grpSpPr>
              <a:xfrm>
                <a:off x="-26184" y="3433930"/>
                <a:ext cx="9170185" cy="2181508"/>
                <a:chOff x="-26184" y="3433930"/>
                <a:chExt cx="9170185" cy="2181508"/>
              </a:xfrm>
            </p:grpSpPr>
            <p:sp>
              <p:nvSpPr>
                <p:cNvPr id="16" name="Rectangle 15"/>
                <p:cNvSpPr/>
                <p:nvPr/>
              </p:nvSpPr>
              <p:spPr>
                <a:xfrm>
                  <a:off x="-26184" y="3433930"/>
                  <a:ext cx="3761608" cy="218150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2">
                        <a:lumMod val="25000"/>
                      </a:schemeClr>
                    </a:solidFill>
                  </a:endParaRPr>
                </a:p>
              </p:txBody>
            </p:sp>
            <p:sp>
              <p:nvSpPr>
                <p:cNvPr id="9" name="Rectangle 8"/>
                <p:cNvSpPr/>
                <p:nvPr/>
              </p:nvSpPr>
              <p:spPr>
                <a:xfrm>
                  <a:off x="3497580" y="3433930"/>
                  <a:ext cx="5646420" cy="2181508"/>
                </a:xfrm>
                <a:prstGeom prst="rect">
                  <a:avLst/>
                </a:prstGeom>
                <a:solidFill>
                  <a:srgbClr val="009DE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2">
                        <a:lumMod val="25000"/>
                      </a:schemeClr>
                    </a:solidFill>
                  </a:endParaRPr>
                </a:p>
              </p:txBody>
            </p:sp>
            <p:sp>
              <p:nvSpPr>
                <p:cNvPr id="10" name="Content Placeholder 2"/>
                <p:cNvSpPr txBox="1">
                  <a:spLocks/>
                </p:cNvSpPr>
                <p:nvPr/>
              </p:nvSpPr>
              <p:spPr>
                <a:xfrm>
                  <a:off x="3735424" y="3575800"/>
                  <a:ext cx="5408577" cy="1867251"/>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l-GR" sz="2000" dirty="0" smtClean="0">
                      <a:solidFill>
                        <a:schemeClr val="bg1"/>
                      </a:solidFill>
                    </a:rPr>
                    <a:t>Θα μου άρεσε να </a:t>
                  </a:r>
                  <a:r>
                    <a:rPr lang="el-GR" sz="2200" dirty="0" smtClean="0">
                      <a:solidFill>
                        <a:schemeClr val="bg1"/>
                      </a:solidFill>
                    </a:rPr>
                    <a:t>κοινοποιήσω</a:t>
                  </a:r>
                  <a:r>
                    <a:rPr lang="el-GR" sz="2000" dirty="0" smtClean="0">
                      <a:solidFill>
                        <a:schemeClr val="bg1"/>
                      </a:solidFill>
                    </a:rPr>
                    <a:t> αυτήν την καταπληκτική φωτογραφία στην ιστοσελίδα</a:t>
                  </a:r>
                  <a:r>
                    <a:rPr lang="en-US" sz="2000" dirty="0" smtClean="0">
                      <a:solidFill>
                        <a:schemeClr val="bg1"/>
                      </a:solidFill>
                    </a:rPr>
                    <a:t> </a:t>
                  </a:r>
                  <a:r>
                    <a:rPr lang="el-GR" sz="2000" dirty="0" smtClean="0">
                      <a:solidFill>
                        <a:schemeClr val="bg1"/>
                      </a:solidFill>
                    </a:rPr>
                    <a:t>του σχολείου.</a:t>
                  </a:r>
                  <a:endParaRPr lang="en-US" sz="2000" dirty="0">
                    <a:solidFill>
                      <a:schemeClr val="bg1"/>
                    </a:solidFill>
                  </a:endParaRPr>
                </a:p>
                <a:p>
                  <a:endParaRPr lang="en-US" sz="2000" dirty="0">
                    <a:solidFill>
                      <a:schemeClr val="bg1"/>
                    </a:solidFill>
                  </a:endParaRPr>
                </a:p>
                <a:p>
                  <a:r>
                    <a:rPr lang="el-GR" sz="2000" dirty="0" smtClean="0">
                      <a:solidFill>
                        <a:schemeClr val="bg1"/>
                      </a:solidFill>
                    </a:rPr>
                    <a:t>Τι πρέπει να ρωτήσω πριν το κάνω αυτό;</a:t>
                  </a:r>
                  <a:endParaRPr lang="en-US" sz="2000" dirty="0">
                    <a:solidFill>
                      <a:schemeClr val="bg1"/>
                    </a:solidFill>
                  </a:endParaRPr>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8613" y="3577965"/>
                <a:ext cx="1819104" cy="1819104"/>
              </a:xfrm>
              <a:prstGeom prst="rect">
                <a:avLst/>
              </a:prstGeom>
            </p:spPr>
          </p:pic>
        </p:grpSp>
        <p:sp>
          <p:nvSpPr>
            <p:cNvPr id="15" name="Isosceles Triangle 14"/>
            <p:cNvSpPr/>
            <p:nvPr/>
          </p:nvSpPr>
          <p:spPr>
            <a:xfrm rot="16200000">
              <a:off x="2546269" y="4371506"/>
              <a:ext cx="1108028" cy="539183"/>
            </a:xfrm>
            <a:prstGeom prst="triangle">
              <a:avLst/>
            </a:prstGeom>
            <a:solidFill>
              <a:srgbClr val="009DE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51486" y="870038"/>
            <a:ext cx="991058" cy="991058"/>
          </a:xfrm>
          <a:prstGeom prst="rect">
            <a:avLst/>
          </a:prstGeom>
        </p:spPr>
      </p:pic>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107" y="5080627"/>
            <a:ext cx="991058" cy="991058"/>
          </a:xfrm>
          <a:prstGeom prst="rect">
            <a:avLst/>
          </a:prstGeom>
        </p:spPr>
      </p:pic>
    </p:spTree>
    <p:extLst>
      <p:ext uri="{BB962C8B-B14F-4D97-AF65-F5344CB8AC3E}">
        <p14:creationId xmlns:p14="http://schemas.microsoft.com/office/powerpoint/2010/main" val="182527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4891"/>
            <a:ext cx="8229600" cy="1143000"/>
          </a:xfrm>
        </p:spPr>
        <p:txBody>
          <a:bodyPr>
            <a:normAutofit/>
          </a:bodyPr>
          <a:lstStyle/>
          <a:p>
            <a:r>
              <a:rPr lang="el-GR" dirty="0" smtClean="0"/>
              <a:t>Ποιος θα τη δει…;</a:t>
            </a:r>
            <a:endParaRPr lang="en-US" dirty="0"/>
          </a:p>
        </p:txBody>
      </p:sp>
      <p:sp>
        <p:nvSpPr>
          <p:cNvPr id="5" name="Content Placeholder 4"/>
          <p:cNvSpPr>
            <a:spLocks noGrp="1"/>
          </p:cNvSpPr>
          <p:nvPr>
            <p:ph idx="1"/>
          </p:nvPr>
        </p:nvSpPr>
        <p:spPr>
          <a:xfrm>
            <a:off x="457200" y="2003041"/>
            <a:ext cx="8229600" cy="3583709"/>
          </a:xfrm>
        </p:spPr>
        <p:txBody>
          <a:bodyPr>
            <a:normAutofit lnSpcReduction="10000"/>
          </a:bodyPr>
          <a:lstStyle/>
          <a:p>
            <a:pPr marL="457200" indent="-457200">
              <a:buFont typeface="+mj-lt"/>
              <a:buAutoNum type="arabicPeriod"/>
            </a:pPr>
            <a:r>
              <a:rPr lang="el-GR" sz="2400" dirty="0" smtClean="0"/>
              <a:t>Αν δείξω αυτή τη φωτογραφία από το κινητό μου στο δάσκαλο, ποιος θα τη δει;</a:t>
            </a:r>
            <a:r>
              <a:rPr lang="en-US" sz="2400" dirty="0" smtClean="0"/>
              <a:t/>
            </a:r>
            <a:br>
              <a:rPr lang="en-US" sz="2400" dirty="0" smtClean="0"/>
            </a:br>
            <a:r>
              <a:rPr lang="en-US" sz="1800" b="1" dirty="0" smtClean="0"/>
              <a:t/>
            </a:r>
            <a:br>
              <a:rPr lang="en-US" sz="1800" b="1" dirty="0" smtClean="0"/>
            </a:br>
            <a:endParaRPr lang="en-US" sz="1800" b="1" dirty="0" smtClean="0"/>
          </a:p>
          <a:p>
            <a:pPr marL="457200" indent="-457200">
              <a:buFont typeface="+mj-lt"/>
              <a:buAutoNum type="arabicPeriod"/>
            </a:pPr>
            <a:r>
              <a:rPr lang="el-GR" sz="2400" dirty="0" smtClean="0"/>
              <a:t>Αν στείλω αυτή τη φωτογραφία με μήνυμα στο δάσκαλο, ποιος θα τη δει;</a:t>
            </a:r>
            <a:r>
              <a:rPr lang="en-US" sz="2400" b="1" dirty="0" smtClean="0"/>
              <a:t/>
            </a:r>
            <a:br>
              <a:rPr lang="en-US" sz="2400" b="1" dirty="0" smtClean="0"/>
            </a:br>
            <a:r>
              <a:rPr lang="en-US" sz="1800" b="1" dirty="0" smtClean="0"/>
              <a:t/>
            </a:r>
            <a:br>
              <a:rPr lang="en-US" sz="1800" b="1" dirty="0" smtClean="0"/>
            </a:br>
            <a:endParaRPr lang="en-US" sz="2400" b="1" dirty="0"/>
          </a:p>
          <a:p>
            <a:pPr marL="457200" indent="-457200">
              <a:buFont typeface="+mj-lt"/>
              <a:buAutoNum type="arabicPeriod"/>
            </a:pPr>
            <a:r>
              <a:rPr lang="el-GR" sz="2400" dirty="0" smtClean="0"/>
              <a:t>Αν κοινοποιήσω αυτή τη φωτογραφία στο διαδίκτυο ποιος θα τη δει;</a:t>
            </a:r>
            <a:r>
              <a:rPr lang="en-US" sz="2400" dirty="0" smtClean="0"/>
              <a:t/>
            </a:r>
            <a:br>
              <a:rPr lang="en-US" sz="2400" dirty="0" smtClean="0"/>
            </a:br>
            <a:endParaRPr lang="en-US" sz="1800" b="1" dirty="0"/>
          </a:p>
        </p:txBody>
      </p:sp>
      <p:grpSp>
        <p:nvGrpSpPr>
          <p:cNvPr id="8" name="Group 7"/>
          <p:cNvGrpSpPr/>
          <p:nvPr/>
        </p:nvGrpSpPr>
        <p:grpSpPr>
          <a:xfrm>
            <a:off x="1155133" y="2761968"/>
            <a:ext cx="2448462" cy="400110"/>
            <a:chOff x="1235455" y="2774839"/>
            <a:chExt cx="2448462" cy="400110"/>
          </a:xfrm>
        </p:grpSpPr>
        <p:sp>
          <p:nvSpPr>
            <p:cNvPr id="7" name="Rectangle 6"/>
            <p:cNvSpPr/>
            <p:nvPr/>
          </p:nvSpPr>
          <p:spPr>
            <a:xfrm>
              <a:off x="1306343" y="2774839"/>
              <a:ext cx="2377574" cy="400110"/>
            </a:xfrm>
            <a:prstGeom prst="rect">
              <a:avLst/>
            </a:prstGeom>
            <a:solidFill>
              <a:srgbClr val="F582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1235455" y="2774839"/>
              <a:ext cx="1732718" cy="400110"/>
            </a:xfrm>
            <a:prstGeom prst="rect">
              <a:avLst/>
            </a:prstGeom>
          </p:spPr>
          <p:txBody>
            <a:bodyPr wrap="none">
              <a:spAutoFit/>
            </a:bodyPr>
            <a:lstStyle/>
            <a:p>
              <a:r>
                <a:rPr lang="el-GR" sz="2000" b="1" dirty="0" smtClean="0">
                  <a:solidFill>
                    <a:schemeClr val="bg1"/>
                  </a:solidFill>
                  <a:latin typeface="Arial"/>
                  <a:cs typeface="Arial"/>
                </a:rPr>
                <a:t> Ο δάσκαλος</a:t>
              </a:r>
              <a:endParaRPr lang="en-GB" sz="2000" dirty="0">
                <a:solidFill>
                  <a:schemeClr val="bg1"/>
                </a:solidFill>
                <a:latin typeface="Arial"/>
                <a:cs typeface="Arial"/>
              </a:endParaRPr>
            </a:p>
          </p:txBody>
        </p:sp>
      </p:grpSp>
      <p:grpSp>
        <p:nvGrpSpPr>
          <p:cNvPr id="12" name="Group 11"/>
          <p:cNvGrpSpPr/>
          <p:nvPr/>
        </p:nvGrpSpPr>
        <p:grpSpPr>
          <a:xfrm>
            <a:off x="1226021" y="4046801"/>
            <a:ext cx="6673091" cy="420793"/>
            <a:chOff x="1306342" y="5678456"/>
            <a:chExt cx="6673091" cy="420793"/>
          </a:xfrm>
        </p:grpSpPr>
        <p:sp>
          <p:nvSpPr>
            <p:cNvPr id="10" name="Rectangle 9"/>
            <p:cNvSpPr/>
            <p:nvPr/>
          </p:nvSpPr>
          <p:spPr>
            <a:xfrm>
              <a:off x="1306342" y="5699139"/>
              <a:ext cx="6673091" cy="400110"/>
            </a:xfrm>
            <a:prstGeom prst="rect">
              <a:avLst/>
            </a:prstGeom>
            <a:solidFill>
              <a:srgbClr val="F582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1306343" y="5678456"/>
              <a:ext cx="5246180" cy="400110"/>
            </a:xfrm>
            <a:prstGeom prst="rect">
              <a:avLst/>
            </a:prstGeom>
          </p:spPr>
          <p:txBody>
            <a:bodyPr wrap="none">
              <a:spAutoFit/>
            </a:bodyPr>
            <a:lstStyle/>
            <a:p>
              <a:r>
                <a:rPr lang="el-GR" sz="2000" b="1" dirty="0" smtClean="0">
                  <a:solidFill>
                    <a:schemeClr val="bg1"/>
                  </a:solidFill>
                  <a:latin typeface="Arial"/>
                  <a:cs typeface="Arial"/>
                </a:rPr>
                <a:t>Ο δάσκαλος και σε όποιον αυτός τη δείξει</a:t>
              </a:r>
              <a:endParaRPr lang="en-GB" sz="2000" dirty="0">
                <a:solidFill>
                  <a:schemeClr val="bg1"/>
                </a:solidFill>
                <a:latin typeface="Arial"/>
                <a:cs typeface="Arial"/>
              </a:endParaRPr>
            </a:p>
          </p:txBody>
        </p:sp>
      </p:grpSp>
      <p:grpSp>
        <p:nvGrpSpPr>
          <p:cNvPr id="16" name="Group 15"/>
          <p:cNvGrpSpPr/>
          <p:nvPr/>
        </p:nvGrpSpPr>
        <p:grpSpPr>
          <a:xfrm>
            <a:off x="1230534" y="5373001"/>
            <a:ext cx="5430056" cy="413804"/>
            <a:chOff x="1489451" y="6010163"/>
            <a:chExt cx="5430056" cy="413804"/>
          </a:xfrm>
        </p:grpSpPr>
        <p:sp>
          <p:nvSpPr>
            <p:cNvPr id="14" name="Rectangle 13"/>
            <p:cNvSpPr/>
            <p:nvPr/>
          </p:nvSpPr>
          <p:spPr>
            <a:xfrm>
              <a:off x="1494371" y="6023857"/>
              <a:ext cx="5425136" cy="400110"/>
            </a:xfrm>
            <a:prstGeom prst="rect">
              <a:avLst/>
            </a:prstGeom>
            <a:solidFill>
              <a:srgbClr val="F582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p:cNvSpPr/>
            <p:nvPr/>
          </p:nvSpPr>
          <p:spPr>
            <a:xfrm>
              <a:off x="1489451" y="6010163"/>
              <a:ext cx="5294013" cy="400110"/>
            </a:xfrm>
            <a:prstGeom prst="rect">
              <a:avLst/>
            </a:prstGeom>
          </p:spPr>
          <p:txBody>
            <a:bodyPr wrap="none">
              <a:spAutoFit/>
            </a:bodyPr>
            <a:lstStyle/>
            <a:p>
              <a:r>
                <a:rPr lang="el-GR" sz="2000" b="1" dirty="0" smtClean="0">
                  <a:solidFill>
                    <a:schemeClr val="bg1"/>
                  </a:solidFill>
                  <a:latin typeface="Arial"/>
                  <a:cs typeface="Arial"/>
                </a:rPr>
                <a:t>Οποιοσδήποτε χρησιμοποιεί το διαδίκτυο</a:t>
              </a:r>
              <a:endParaRPr lang="en-GB" sz="2000" dirty="0">
                <a:solidFill>
                  <a:schemeClr val="bg1"/>
                </a:solidFill>
                <a:latin typeface="Arial"/>
                <a:cs typeface="Arial"/>
              </a:endParaRPr>
            </a:p>
          </p:txBody>
        </p:sp>
      </p:grpSp>
    </p:spTree>
    <p:extLst>
      <p:ext uri="{BB962C8B-B14F-4D97-AF65-F5344CB8AC3E}">
        <p14:creationId xmlns:p14="http://schemas.microsoft.com/office/powerpoint/2010/main" val="311577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p:cNvSpPr/>
          <p:nvPr/>
        </p:nvSpPr>
        <p:spPr>
          <a:xfrm>
            <a:off x="-330687" y="4913677"/>
            <a:ext cx="8959755" cy="1131902"/>
          </a:xfrm>
          <a:prstGeom prst="parallelogram">
            <a:avLst/>
          </a:prstGeom>
          <a:solidFill>
            <a:srgbClr val="009D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526056" y="4496030"/>
            <a:ext cx="3623135" cy="230832"/>
          </a:xfrm>
          <a:prstGeom prst="rect">
            <a:avLst/>
          </a:prstGeom>
          <a:noFill/>
        </p:spPr>
        <p:txBody>
          <a:bodyPr wrap="square" rtlCol="0">
            <a:spAutoFit/>
          </a:bodyPr>
          <a:lstStyle/>
          <a:p>
            <a:pPr algn="ctr"/>
            <a:r>
              <a:rPr lang="en-GB" sz="900" dirty="0">
                <a:latin typeface="Arial"/>
                <a:cs typeface="Arial"/>
              </a:rPr>
              <a:t>© </a:t>
            </a:r>
            <a:r>
              <a:rPr lang="en-GB" sz="900" b="1" dirty="0" err="1">
                <a:latin typeface="Arial"/>
                <a:cs typeface="Arial"/>
              </a:rPr>
              <a:t>IPGGutenbergUKLtd</a:t>
            </a:r>
            <a:r>
              <a:rPr lang="en-GB" sz="900" dirty="0">
                <a:latin typeface="Arial"/>
                <a:cs typeface="Arial"/>
              </a:rPr>
              <a:t>  licensed under </a:t>
            </a:r>
            <a:r>
              <a:rPr lang="en-GB" sz="900" dirty="0" err="1">
                <a:latin typeface="Arial"/>
                <a:cs typeface="Arial"/>
              </a:rPr>
              <a:t>iStock</a:t>
            </a:r>
            <a:r>
              <a:rPr lang="en-GB" sz="900" dirty="0">
                <a:latin typeface="Arial"/>
                <a:cs typeface="Arial"/>
              </a:rPr>
              <a:t> standard license</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8108" y="6411611"/>
            <a:ext cx="886415" cy="169785"/>
          </a:xfrm>
          <a:prstGeom prst="rect">
            <a:avLst/>
          </a:prstGeom>
        </p:spPr>
      </p:pic>
      <p:pic>
        <p:nvPicPr>
          <p:cNvPr id="11" name="Picture 10" descr="logo-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95239" y="271315"/>
            <a:ext cx="902963" cy="403536"/>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34" y="981876"/>
            <a:ext cx="4586651" cy="3442677"/>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0442" y="981876"/>
            <a:ext cx="5164017" cy="3442677"/>
          </a:xfrm>
          <a:prstGeom prst="rect">
            <a:avLst/>
          </a:prstGeom>
        </p:spPr>
      </p:pic>
      <p:sp>
        <p:nvSpPr>
          <p:cNvPr id="15" name="TextBox 14"/>
          <p:cNvSpPr txBox="1"/>
          <p:nvPr/>
        </p:nvSpPr>
        <p:spPr>
          <a:xfrm>
            <a:off x="5017443" y="4496030"/>
            <a:ext cx="3623135" cy="230832"/>
          </a:xfrm>
          <a:prstGeom prst="rect">
            <a:avLst/>
          </a:prstGeom>
          <a:noFill/>
        </p:spPr>
        <p:txBody>
          <a:bodyPr wrap="square" rtlCol="0">
            <a:spAutoFit/>
          </a:bodyPr>
          <a:lstStyle/>
          <a:p>
            <a:pPr algn="ctr"/>
            <a:r>
              <a:rPr lang="en-GB" sz="900" dirty="0">
                <a:latin typeface="Arial"/>
                <a:cs typeface="Arial"/>
              </a:rPr>
              <a:t>© </a:t>
            </a:r>
            <a:r>
              <a:rPr lang="en-GB" sz="900" b="1" dirty="0">
                <a:latin typeface="Arial"/>
                <a:cs typeface="Arial"/>
              </a:rPr>
              <a:t>kali69</a:t>
            </a:r>
            <a:r>
              <a:rPr lang="en-GB" sz="900" dirty="0">
                <a:latin typeface="Arial"/>
                <a:cs typeface="Arial"/>
              </a:rPr>
              <a:t> licensed under </a:t>
            </a:r>
            <a:r>
              <a:rPr lang="en-GB" sz="900" dirty="0" err="1">
                <a:latin typeface="Arial"/>
                <a:cs typeface="Arial"/>
              </a:rPr>
              <a:t>iStock</a:t>
            </a:r>
            <a:r>
              <a:rPr lang="en-GB" sz="900" dirty="0">
                <a:latin typeface="Arial"/>
                <a:cs typeface="Arial"/>
              </a:rPr>
              <a:t> standard license</a:t>
            </a:r>
          </a:p>
        </p:txBody>
      </p:sp>
      <p:sp>
        <p:nvSpPr>
          <p:cNvPr id="19" name="TextBox 18"/>
          <p:cNvSpPr txBox="1"/>
          <p:nvPr/>
        </p:nvSpPr>
        <p:spPr>
          <a:xfrm>
            <a:off x="526056" y="4987829"/>
            <a:ext cx="8114522" cy="461665"/>
          </a:xfrm>
          <a:prstGeom prst="rect">
            <a:avLst/>
          </a:prstGeom>
          <a:noFill/>
        </p:spPr>
        <p:txBody>
          <a:bodyPr wrap="square" rtlCol="0">
            <a:spAutoFit/>
          </a:bodyPr>
          <a:lstStyle/>
          <a:p>
            <a:pPr algn="ctr"/>
            <a:r>
              <a:rPr lang="el-GR" sz="2400" dirty="0" smtClean="0">
                <a:solidFill>
                  <a:schemeClr val="bg1"/>
                </a:solidFill>
                <a:latin typeface="Arial"/>
                <a:cs typeface="Arial"/>
              </a:rPr>
              <a:t>Τι πληροφορίες μας δίνουν αυτές οι φωτογραφίες;</a:t>
            </a:r>
            <a:endParaRPr lang="en-GB" sz="2400" dirty="0" smtClean="0">
              <a:solidFill>
                <a:schemeClr val="bg1"/>
              </a:solidFill>
              <a:latin typeface="Arial"/>
              <a:cs typeface="Arial"/>
            </a:endParaRPr>
          </a:p>
        </p:txBody>
      </p:sp>
      <p:sp>
        <p:nvSpPr>
          <p:cNvPr id="20" name="TextBox 19"/>
          <p:cNvSpPr txBox="1"/>
          <p:nvPr/>
        </p:nvSpPr>
        <p:spPr>
          <a:xfrm>
            <a:off x="291517" y="5458146"/>
            <a:ext cx="8349061" cy="461665"/>
          </a:xfrm>
          <a:prstGeom prst="rect">
            <a:avLst/>
          </a:prstGeom>
          <a:noFill/>
        </p:spPr>
        <p:txBody>
          <a:bodyPr wrap="square" rtlCol="0">
            <a:spAutoFit/>
          </a:bodyPr>
          <a:lstStyle/>
          <a:p>
            <a:pPr algn="ctr"/>
            <a:r>
              <a:rPr lang="el-GR" sz="2400" dirty="0" smtClean="0">
                <a:solidFill>
                  <a:schemeClr val="bg1"/>
                </a:solidFill>
                <a:latin typeface="Arial"/>
                <a:cs typeface="Arial"/>
              </a:rPr>
              <a:t>Πώς ονομάζουμε αυτού του είδους τις πληροφορίες;</a:t>
            </a:r>
            <a:endParaRPr lang="en-GB" sz="2400" dirty="0">
              <a:solidFill>
                <a:schemeClr val="bg1"/>
              </a:solidFill>
              <a:latin typeface="Arial"/>
              <a:cs typeface="Arial"/>
            </a:endParaRPr>
          </a:p>
        </p:txBody>
      </p:sp>
      <p:sp>
        <p:nvSpPr>
          <p:cNvPr id="21" name="TextBox 20"/>
          <p:cNvSpPr txBox="1"/>
          <p:nvPr/>
        </p:nvSpPr>
        <p:spPr>
          <a:xfrm>
            <a:off x="1661161" y="6106709"/>
            <a:ext cx="5459136" cy="830997"/>
          </a:xfrm>
          <a:prstGeom prst="rect">
            <a:avLst/>
          </a:prstGeom>
          <a:noFill/>
        </p:spPr>
        <p:txBody>
          <a:bodyPr wrap="square" rtlCol="0">
            <a:spAutoFit/>
          </a:bodyPr>
          <a:lstStyle/>
          <a:p>
            <a:pPr algn="ctr"/>
            <a:r>
              <a:rPr lang="el-GR" sz="2400" b="1" dirty="0" smtClean="0">
                <a:solidFill>
                  <a:srgbClr val="009DE0"/>
                </a:solidFill>
                <a:latin typeface="Arial"/>
                <a:cs typeface="Arial"/>
              </a:rPr>
              <a:t>Προσωπικές πληροφορίες</a:t>
            </a:r>
          </a:p>
          <a:p>
            <a:pPr algn="ctr"/>
            <a:endParaRPr lang="en-GB" sz="2400" b="1" dirty="0">
              <a:solidFill>
                <a:srgbClr val="009DE0"/>
              </a:solidFill>
              <a:latin typeface="Arial"/>
              <a:cs typeface="Arial"/>
            </a:endParaRPr>
          </a:p>
        </p:txBody>
      </p:sp>
    </p:spTree>
    <p:extLst>
      <p:ext uri="{BB962C8B-B14F-4D97-AF65-F5344CB8AC3E}">
        <p14:creationId xmlns:p14="http://schemas.microsoft.com/office/powerpoint/2010/main" val="353291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8193"/>
            <a:ext cx="8229600" cy="1143000"/>
          </a:xfrm>
        </p:spPr>
        <p:txBody>
          <a:bodyPr>
            <a:normAutofit fontScale="90000"/>
          </a:bodyPr>
          <a:lstStyle/>
          <a:p>
            <a:pPr algn="ctr"/>
            <a:r>
              <a:rPr lang="el-GR" sz="3600" dirty="0" smtClean="0"/>
              <a:t>Κάποιες από τις φωτογραφίες σου μπορεί να «μαρτυρούν» προσωπικές πληροφορίες</a:t>
            </a:r>
            <a:endParaRPr lang="en-US" dirty="0"/>
          </a:p>
        </p:txBody>
      </p:sp>
      <p:sp>
        <p:nvSpPr>
          <p:cNvPr id="3" name="Content Placeholder 2"/>
          <p:cNvSpPr>
            <a:spLocks noGrp="1"/>
          </p:cNvSpPr>
          <p:nvPr>
            <p:ph idx="1"/>
          </p:nvPr>
        </p:nvSpPr>
        <p:spPr>
          <a:xfrm>
            <a:off x="1353515" y="2627296"/>
            <a:ext cx="6436970" cy="2348438"/>
          </a:xfrm>
        </p:spPr>
        <p:txBody>
          <a:bodyPr>
            <a:normAutofit lnSpcReduction="10000"/>
          </a:bodyPr>
          <a:lstStyle/>
          <a:p>
            <a:pPr algn="ctr"/>
            <a:r>
              <a:rPr lang="el-GR" dirty="0" smtClean="0"/>
              <a:t>Είναι σωστό αυτά τα στοιχεία να τα δει οποιοσδήποτε στο διαδίκτυο;</a:t>
            </a:r>
            <a:endParaRPr lang="en-US" dirty="0" smtClean="0"/>
          </a:p>
          <a:p>
            <a:pPr algn="ctr"/>
            <a:endParaRPr lang="en-US" sz="1400" dirty="0"/>
          </a:p>
          <a:p>
            <a:pPr algn="ctr"/>
            <a:r>
              <a:rPr lang="el-GR" dirty="0" smtClean="0"/>
              <a:t>Γιατί ναι και γιατί όχι.</a:t>
            </a:r>
            <a:endParaRPr lang="en-US" dirty="0"/>
          </a:p>
        </p:txBody>
      </p:sp>
      <p:grpSp>
        <p:nvGrpSpPr>
          <p:cNvPr id="5" name="Group 4"/>
          <p:cNvGrpSpPr/>
          <p:nvPr/>
        </p:nvGrpSpPr>
        <p:grpSpPr>
          <a:xfrm>
            <a:off x="3385327" y="5250707"/>
            <a:ext cx="2445228" cy="1070438"/>
            <a:chOff x="2966343" y="5250707"/>
            <a:chExt cx="2445228" cy="1070438"/>
          </a:xfrm>
        </p:grpSpPr>
        <p:pic>
          <p:nvPicPr>
            <p:cNvPr id="4" name="Picture 3" descr="lik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66343" y="5250707"/>
              <a:ext cx="1070438" cy="1070438"/>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41133" y="5250707"/>
              <a:ext cx="1070438" cy="1070438"/>
            </a:xfrm>
            <a:prstGeom prst="rect">
              <a:avLst/>
            </a:prstGeom>
          </p:spPr>
        </p:pic>
      </p:grpSp>
    </p:spTree>
    <p:extLst>
      <p:ext uri="{BB962C8B-B14F-4D97-AF65-F5344CB8AC3E}">
        <p14:creationId xmlns:p14="http://schemas.microsoft.com/office/powerpoint/2010/main" val="2942140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8442" y="6521975"/>
            <a:ext cx="5477347" cy="230832"/>
          </a:xfrm>
          <a:prstGeom prst="rect">
            <a:avLst/>
          </a:prstGeom>
          <a:noFill/>
        </p:spPr>
        <p:txBody>
          <a:bodyPr wrap="square" rtlCol="0">
            <a:spAutoFit/>
          </a:bodyPr>
          <a:lstStyle/>
          <a:p>
            <a:r>
              <a:rPr lang="en-GB" sz="900" dirty="0">
                <a:latin typeface="Arial"/>
                <a:cs typeface="Arial"/>
              </a:rPr>
              <a:t>© </a:t>
            </a:r>
            <a:r>
              <a:rPr lang="en-GB" sz="900" b="1" dirty="0" err="1">
                <a:latin typeface="Arial"/>
                <a:cs typeface="Arial"/>
              </a:rPr>
              <a:t>Hongqi</a:t>
            </a:r>
            <a:r>
              <a:rPr lang="en-GB" sz="900" b="1" dirty="0">
                <a:latin typeface="Arial"/>
                <a:cs typeface="Arial"/>
              </a:rPr>
              <a:t> Zhang</a:t>
            </a:r>
            <a:r>
              <a:rPr lang="en-GB" sz="900" dirty="0">
                <a:latin typeface="Arial"/>
                <a:cs typeface="Arial"/>
              </a:rPr>
              <a:t> licensed under </a:t>
            </a:r>
            <a:r>
              <a:rPr lang="en-GB" sz="900" dirty="0" err="1">
                <a:latin typeface="Arial"/>
                <a:cs typeface="Arial"/>
              </a:rPr>
              <a:t>iStock</a:t>
            </a:r>
            <a:r>
              <a:rPr lang="en-GB" sz="900" dirty="0">
                <a:latin typeface="Arial"/>
                <a:cs typeface="Arial"/>
              </a:rPr>
              <a:t> standard license</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8108" y="6411611"/>
            <a:ext cx="886415" cy="169785"/>
          </a:xfrm>
          <a:prstGeom prst="rect">
            <a:avLst/>
          </a:prstGeom>
        </p:spPr>
      </p:pic>
      <p:pic>
        <p:nvPicPr>
          <p:cNvPr id="11" name="Picture 10" descr="logo-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95239" y="271315"/>
            <a:ext cx="902963" cy="403536"/>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50879" y="0"/>
            <a:ext cx="4037071" cy="6055605"/>
          </a:xfrm>
          <a:prstGeom prst="rect">
            <a:avLst/>
          </a:prstGeom>
        </p:spPr>
      </p:pic>
      <p:sp>
        <p:nvSpPr>
          <p:cNvPr id="5" name="TextBox 4"/>
          <p:cNvSpPr txBox="1"/>
          <p:nvPr/>
        </p:nvSpPr>
        <p:spPr>
          <a:xfrm rot="20048136">
            <a:off x="177443" y="1404060"/>
            <a:ext cx="3639586" cy="461665"/>
          </a:xfrm>
          <a:prstGeom prst="rect">
            <a:avLst/>
          </a:prstGeom>
          <a:noFill/>
        </p:spPr>
        <p:txBody>
          <a:bodyPr wrap="square" rtlCol="0">
            <a:spAutoFit/>
          </a:bodyPr>
          <a:lstStyle/>
          <a:p>
            <a:r>
              <a:rPr lang="el-GR" sz="2400" dirty="0" smtClean="0">
                <a:solidFill>
                  <a:srgbClr val="009DE0"/>
                </a:solidFill>
                <a:latin typeface="Arial"/>
                <a:cs typeface="Arial"/>
              </a:rPr>
              <a:t>Εσύ με τη σχολική στολή</a:t>
            </a:r>
            <a:endParaRPr lang="en-GB" sz="2400" dirty="0">
              <a:solidFill>
                <a:srgbClr val="009DE0"/>
              </a:solidFill>
              <a:latin typeface="Arial"/>
              <a:cs typeface="Arial"/>
            </a:endParaRPr>
          </a:p>
        </p:txBody>
      </p:sp>
    </p:spTree>
    <p:extLst>
      <p:ext uri="{BB962C8B-B14F-4D97-AF65-F5344CB8AC3E}">
        <p14:creationId xmlns:p14="http://schemas.microsoft.com/office/powerpoint/2010/main" val="3293687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096001"/>
          </a:xfrm>
          <a:prstGeom prst="rect">
            <a:avLst/>
          </a:prstGeom>
        </p:spPr>
      </p:pic>
      <p:sp>
        <p:nvSpPr>
          <p:cNvPr id="2" name="Rectangle 1"/>
          <p:cNvSpPr/>
          <p:nvPr/>
        </p:nvSpPr>
        <p:spPr>
          <a:xfrm>
            <a:off x="0" y="6093823"/>
            <a:ext cx="9144000" cy="76417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Box 4"/>
          <p:cNvSpPr txBox="1"/>
          <p:nvPr/>
        </p:nvSpPr>
        <p:spPr>
          <a:xfrm rot="20921679">
            <a:off x="548191" y="284048"/>
            <a:ext cx="3413156" cy="584775"/>
          </a:xfrm>
          <a:prstGeom prst="rect">
            <a:avLst/>
          </a:prstGeom>
          <a:noFill/>
        </p:spPr>
        <p:txBody>
          <a:bodyPr wrap="square" rtlCol="0">
            <a:spAutoFit/>
          </a:bodyPr>
          <a:lstStyle/>
          <a:p>
            <a:r>
              <a:rPr lang="el-GR" sz="3200" dirty="0" smtClean="0">
                <a:solidFill>
                  <a:schemeClr val="bg1"/>
                </a:solidFill>
                <a:latin typeface="Arial"/>
                <a:cs typeface="Arial"/>
              </a:rPr>
              <a:t>Το ηλιοβασίλεμα</a:t>
            </a:r>
            <a:endParaRPr lang="en-GB" sz="3200" dirty="0">
              <a:solidFill>
                <a:schemeClr val="bg1"/>
              </a:solidFill>
              <a:latin typeface="Arial"/>
              <a:cs typeface="Arial"/>
            </a:endParaRPr>
          </a:p>
        </p:txBody>
      </p:sp>
      <p:sp>
        <p:nvSpPr>
          <p:cNvPr id="6" name="TextBox 5"/>
          <p:cNvSpPr txBox="1"/>
          <p:nvPr/>
        </p:nvSpPr>
        <p:spPr>
          <a:xfrm>
            <a:off x="108442" y="6521975"/>
            <a:ext cx="5477347" cy="230832"/>
          </a:xfrm>
          <a:prstGeom prst="rect">
            <a:avLst/>
          </a:prstGeom>
          <a:noFill/>
        </p:spPr>
        <p:txBody>
          <a:bodyPr wrap="square" rtlCol="0">
            <a:spAutoFit/>
          </a:bodyPr>
          <a:lstStyle/>
          <a:p>
            <a:r>
              <a:rPr lang="en-GB" sz="900" dirty="0">
                <a:latin typeface="Arial"/>
                <a:cs typeface="Arial"/>
              </a:rPr>
              <a:t>© </a:t>
            </a:r>
            <a:r>
              <a:rPr lang="en-GB" sz="900" b="1" dirty="0" err="1">
                <a:latin typeface="Arial"/>
                <a:cs typeface="Arial"/>
              </a:rPr>
              <a:t>beba</a:t>
            </a:r>
            <a:r>
              <a:rPr lang="en-GB" sz="900" dirty="0">
                <a:latin typeface="Arial"/>
                <a:cs typeface="Arial"/>
              </a:rPr>
              <a:t> licensed under CC0</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68108" y="6411611"/>
            <a:ext cx="886415" cy="169785"/>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95240" y="271315"/>
            <a:ext cx="902961" cy="403536"/>
          </a:xfrm>
          <a:prstGeom prst="rect">
            <a:avLst/>
          </a:prstGeom>
          <a:effectLst>
            <a:outerShdw blurRad="111125" dist="38100" dir="19500000" algn="tl" rotWithShape="0">
              <a:srgbClr val="800000">
                <a:alpha val="40000"/>
              </a:srgbClr>
            </a:outerShdw>
          </a:effectLst>
        </p:spPr>
      </p:pic>
    </p:spTree>
    <p:extLst>
      <p:ext uri="{BB962C8B-B14F-4D97-AF65-F5344CB8AC3E}">
        <p14:creationId xmlns:p14="http://schemas.microsoft.com/office/powerpoint/2010/main" val="2637738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TotalTime>
  <Words>887</Words>
  <Application>Microsoft Office PowerPoint</Application>
  <PresentationFormat>On-screen Show (4:3)</PresentationFormat>
  <Paragraphs>82</Paragraphs>
  <Slides>14</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Η δύναμη της εικόνας</vt:lpstr>
      <vt:lpstr>Τι κάνεις όταν βρίσκεσαι στο διαδίκτυο;</vt:lpstr>
      <vt:lpstr>Ποιος έχει…</vt:lpstr>
      <vt:lpstr>PowerPoint Presentation</vt:lpstr>
      <vt:lpstr>Ποιος θα τη δει…;</vt:lpstr>
      <vt:lpstr>PowerPoint Presentation</vt:lpstr>
      <vt:lpstr>Κάποιες από τις φωτογραφίες σου μπορεί να «μαρτυρούν» προσωπικές πληροφορίες</vt:lpstr>
      <vt:lpstr>PowerPoint Presentation</vt:lpstr>
      <vt:lpstr>PowerPoint Presentation</vt:lpstr>
      <vt:lpstr>PowerPoint Presentation</vt:lpstr>
      <vt:lpstr>PowerPoint Presentation</vt:lpstr>
      <vt:lpstr>PowerPoint Presentation</vt:lpstr>
      <vt:lpstr>Πως μπορούμε να είμαστε σίγουροι ότι κοινοποιούμε φωτογραφίες με ασφάλεια;</vt:lpstr>
      <vt:lpstr>PowerPoint Presentation</vt:lpstr>
    </vt:vector>
  </TitlesOfParts>
  <Company>Contrapositive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Image</dc:title>
  <dc:creator>Julian Thomas</dc:creator>
  <cp:lastModifiedBy>fragopou</cp:lastModifiedBy>
  <cp:revision>75</cp:revision>
  <dcterms:created xsi:type="dcterms:W3CDTF">2016-12-02T13:04:14Z</dcterms:created>
  <dcterms:modified xsi:type="dcterms:W3CDTF">2017-01-11T11:10:59Z</dcterms:modified>
</cp:coreProperties>
</file>