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EE0FA-27A0-4F8F-BCAE-52836A4AE5C1}" type="datetimeFigureOut">
              <a:rPr lang="el-GR" smtClean="0"/>
              <a:pPr/>
              <a:t>2/12/2020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DC6667-741A-42EA-99F3-F02078FDF6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EE0FA-27A0-4F8F-BCAE-52836A4AE5C1}" type="datetimeFigureOut">
              <a:rPr lang="el-GR" smtClean="0"/>
              <a:pPr/>
              <a:t>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C6667-741A-42EA-99F3-F02078FDF6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EE0FA-27A0-4F8F-BCAE-52836A4AE5C1}" type="datetimeFigureOut">
              <a:rPr lang="el-GR" smtClean="0"/>
              <a:pPr/>
              <a:t>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C6667-741A-42EA-99F3-F02078FDF6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EE0FA-27A0-4F8F-BCAE-52836A4AE5C1}" type="datetimeFigureOut">
              <a:rPr lang="el-GR" smtClean="0"/>
              <a:pPr/>
              <a:t>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C6667-741A-42EA-99F3-F02078FDF67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EE0FA-27A0-4F8F-BCAE-52836A4AE5C1}" type="datetimeFigureOut">
              <a:rPr lang="el-GR" smtClean="0"/>
              <a:pPr/>
              <a:t>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C6667-741A-42EA-99F3-F02078FDF67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EE0FA-27A0-4F8F-BCAE-52836A4AE5C1}" type="datetimeFigureOut">
              <a:rPr lang="el-GR" smtClean="0"/>
              <a:pPr/>
              <a:t>2/12/2020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C6667-741A-42EA-99F3-F02078FDF67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EE0FA-27A0-4F8F-BCAE-52836A4AE5C1}" type="datetimeFigureOut">
              <a:rPr lang="el-GR" smtClean="0"/>
              <a:pPr/>
              <a:t>2/12/2020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C6667-741A-42EA-99F3-F02078FDF6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EE0FA-27A0-4F8F-BCAE-52836A4AE5C1}" type="datetimeFigureOut">
              <a:rPr lang="el-GR" smtClean="0"/>
              <a:pPr/>
              <a:t>2/12/2020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C6667-741A-42EA-99F3-F02078FDF67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EE0FA-27A0-4F8F-BCAE-52836A4AE5C1}" type="datetimeFigureOut">
              <a:rPr lang="el-GR" smtClean="0"/>
              <a:pPr/>
              <a:t>2/12/2020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C6667-741A-42EA-99F3-F02078FDF6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EE0FA-27A0-4F8F-BCAE-52836A4AE5C1}" type="datetimeFigureOut">
              <a:rPr lang="el-GR" smtClean="0"/>
              <a:pPr/>
              <a:t>2/12/2020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C6667-741A-42EA-99F3-F02078FDF6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EE0FA-27A0-4F8F-BCAE-52836A4AE5C1}" type="datetimeFigureOut">
              <a:rPr lang="el-GR" smtClean="0"/>
              <a:pPr/>
              <a:t>2/12/2020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DC6667-741A-42EA-99F3-F02078FDF67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EE0FA-27A0-4F8F-BCAE-52836A4AE5C1}" type="datetimeFigureOut">
              <a:rPr lang="el-GR" smtClean="0"/>
              <a:pPr/>
              <a:t>2/12/2020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DC6667-741A-42EA-99F3-F02078FDF67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Countable – uncountable Nouns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τα ουσιαστικά που μπορούν να μετρηθούν και που έχουν Ενικό και Πληθυντικό αριθμό.</a:t>
            </a:r>
          </a:p>
          <a:p>
            <a:endParaRPr lang="en-US" dirty="0" smtClean="0"/>
          </a:p>
          <a:p>
            <a:r>
              <a:rPr lang="el-GR" dirty="0" smtClean="0"/>
              <a:t>Στον Ενικό αριθμό παίρνουν </a:t>
            </a:r>
            <a:r>
              <a:rPr lang="en-US" dirty="0" smtClean="0">
                <a:solidFill>
                  <a:srgbClr val="FF0000"/>
                </a:solidFill>
              </a:rPr>
              <a:t>a/an.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+ consonant sound (</a:t>
            </a:r>
            <a:r>
              <a:rPr lang="el-GR" dirty="0" smtClean="0">
                <a:solidFill>
                  <a:srgbClr val="FF0000"/>
                </a:solidFill>
              </a:rPr>
              <a:t>σύμφωνο)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 + vowel sound (</a:t>
            </a:r>
            <a:r>
              <a:rPr lang="el-GR" dirty="0" smtClean="0">
                <a:solidFill>
                  <a:srgbClr val="FF0000"/>
                </a:solidFill>
              </a:rPr>
              <a:t>φωνήεν)</a:t>
            </a:r>
          </a:p>
          <a:p>
            <a:r>
              <a:rPr lang="en-US" dirty="0" smtClean="0"/>
              <a:t>e.g. a lemon  -  an apple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Countable Nouns</a:t>
            </a:r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τα ουσιαστικά που </a:t>
            </a:r>
            <a:r>
              <a:rPr lang="el-GR" dirty="0" smtClean="0">
                <a:solidFill>
                  <a:srgbClr val="FF0000"/>
                </a:solidFill>
              </a:rPr>
              <a:t>δεν μπορούν να μετρηθούν</a:t>
            </a:r>
            <a:r>
              <a:rPr lang="el-GR" dirty="0" smtClean="0"/>
              <a:t> και που δεν έχουν πληθυντικό αριθμό. Τέτοια ουσιαστικά είναι </a:t>
            </a:r>
            <a:r>
              <a:rPr lang="en-US" dirty="0" smtClean="0"/>
              <a:t>:</a:t>
            </a:r>
          </a:p>
          <a:p>
            <a:r>
              <a:rPr lang="el-GR" dirty="0" smtClean="0">
                <a:solidFill>
                  <a:srgbClr val="00B050"/>
                </a:solidFill>
              </a:rPr>
              <a:t>είδη τροφής</a:t>
            </a:r>
            <a:r>
              <a:rPr lang="en-US" dirty="0" smtClean="0"/>
              <a:t>: </a:t>
            </a:r>
            <a:r>
              <a:rPr lang="en-US" b="1" dirty="0" smtClean="0"/>
              <a:t>cheese, meat, salt, pepper, butter, bread, etc</a:t>
            </a:r>
          </a:p>
          <a:p>
            <a:r>
              <a:rPr lang="el-GR" b="1" dirty="0" smtClean="0">
                <a:solidFill>
                  <a:srgbClr val="00B050"/>
                </a:solidFill>
              </a:rPr>
              <a:t>υγρά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: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coffee, milk, water, tea, etc</a:t>
            </a:r>
          </a:p>
          <a:p>
            <a:r>
              <a:rPr lang="el-GR" b="1" dirty="0" smtClean="0">
                <a:solidFill>
                  <a:srgbClr val="00B050"/>
                </a:solidFill>
              </a:rPr>
              <a:t>υλικά </a:t>
            </a:r>
            <a:r>
              <a:rPr lang="en-US" b="1" dirty="0" smtClean="0"/>
              <a:t>: gold, iron, glass, silver, paper, wood</a:t>
            </a:r>
          </a:p>
          <a:p>
            <a:r>
              <a:rPr lang="el-GR" b="1" dirty="0" smtClean="0">
                <a:solidFill>
                  <a:srgbClr val="00B050"/>
                </a:solidFill>
              </a:rPr>
              <a:t>αφηρημένα ουσιαστικά</a:t>
            </a:r>
            <a:r>
              <a:rPr lang="en-US" b="1" dirty="0" smtClean="0"/>
              <a:t>: love, information, beauty, happiness, knowledge, etc</a:t>
            </a:r>
          </a:p>
          <a:p>
            <a:r>
              <a:rPr lang="el-GR" b="1" dirty="0" smtClean="0">
                <a:solidFill>
                  <a:srgbClr val="00B050"/>
                </a:solidFill>
              </a:rPr>
              <a:t>Διάφορα άλλα</a:t>
            </a:r>
            <a:r>
              <a:rPr lang="en-US" b="1" dirty="0" smtClean="0"/>
              <a:t>: money, news, hair, advice…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Uncountable Nouns</a:t>
            </a:r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 χρησιμοποιούνται με το αόριστο άρθρο. Μπορούν να χρησιμοποιηθούν με το </a:t>
            </a:r>
            <a:r>
              <a:rPr lang="en-US" dirty="0" smtClean="0">
                <a:solidFill>
                  <a:srgbClr val="FF0000"/>
                </a:solidFill>
              </a:rPr>
              <a:t>some. </a:t>
            </a:r>
            <a:r>
              <a:rPr lang="en-US" dirty="0" smtClean="0"/>
              <a:t>To some </a:t>
            </a:r>
            <a:r>
              <a:rPr lang="el-GR" dirty="0" smtClean="0"/>
              <a:t>χρησιμοποιείται και με </a:t>
            </a:r>
            <a:r>
              <a:rPr lang="en-US" dirty="0" smtClean="0">
                <a:solidFill>
                  <a:srgbClr val="FF0000"/>
                </a:solidFill>
              </a:rPr>
              <a:t>countable nouns </a:t>
            </a:r>
            <a:r>
              <a:rPr lang="el-GR" dirty="0" smtClean="0"/>
              <a:t>στον πληθυντικό.</a:t>
            </a:r>
          </a:p>
          <a:p>
            <a:endParaRPr lang="en-US" dirty="0" smtClean="0"/>
          </a:p>
          <a:p>
            <a:r>
              <a:rPr lang="en-US" dirty="0" smtClean="0"/>
              <a:t>e.g. There is </a:t>
            </a:r>
            <a:r>
              <a:rPr lang="en-US" dirty="0" smtClean="0">
                <a:solidFill>
                  <a:srgbClr val="FF0000"/>
                </a:solidFill>
              </a:rPr>
              <a:t>some</a:t>
            </a:r>
            <a:r>
              <a:rPr lang="en-US" dirty="0" smtClean="0"/>
              <a:t> cheese in the fridge.</a:t>
            </a:r>
          </a:p>
          <a:p>
            <a:r>
              <a:rPr lang="en-US" dirty="0" smtClean="0"/>
              <a:t>       There are </a:t>
            </a:r>
            <a:r>
              <a:rPr lang="en-US" dirty="0" smtClean="0">
                <a:solidFill>
                  <a:srgbClr val="FF0000"/>
                </a:solidFill>
              </a:rPr>
              <a:t>some </a:t>
            </a:r>
            <a:r>
              <a:rPr lang="en-US" dirty="0" smtClean="0"/>
              <a:t>books on the table.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Τα </a:t>
            </a:r>
            <a:r>
              <a:rPr lang="en-US" dirty="0" smtClean="0">
                <a:solidFill>
                  <a:srgbClr val="0070C0"/>
                </a:solidFill>
              </a:rPr>
              <a:t>uncountable nouns </a:t>
            </a:r>
            <a:r>
              <a:rPr lang="el-GR" dirty="0" smtClean="0">
                <a:solidFill>
                  <a:srgbClr val="0070C0"/>
                </a:solidFill>
              </a:rPr>
              <a:t>παίρνουν ρήμα ΜΟΝΟ ενικού αριθμού.</a:t>
            </a:r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a can </a:t>
            </a:r>
            <a:r>
              <a:rPr lang="en-US" sz="2400" dirty="0" smtClean="0"/>
              <a:t>– a can of coke</a:t>
            </a:r>
          </a:p>
          <a:p>
            <a:r>
              <a:rPr lang="en-US" sz="2400" b="1" dirty="0" smtClean="0"/>
              <a:t>a bottle </a:t>
            </a:r>
            <a:r>
              <a:rPr lang="en-US" sz="2400" dirty="0" smtClean="0"/>
              <a:t>– a bottle of wine</a:t>
            </a:r>
          </a:p>
          <a:p>
            <a:r>
              <a:rPr lang="en-US" sz="2400" b="1" dirty="0" smtClean="0"/>
              <a:t>a glass </a:t>
            </a:r>
            <a:r>
              <a:rPr lang="en-US" sz="2400" dirty="0" smtClean="0"/>
              <a:t>– a glass of water</a:t>
            </a:r>
          </a:p>
          <a:p>
            <a:r>
              <a:rPr lang="en-US" sz="2400" b="1" dirty="0" smtClean="0"/>
              <a:t>a carton </a:t>
            </a:r>
            <a:r>
              <a:rPr lang="en-US" sz="2400" dirty="0" smtClean="0"/>
              <a:t>– a carton of milk</a:t>
            </a:r>
          </a:p>
          <a:p>
            <a:r>
              <a:rPr lang="en-US" sz="2400" b="1" dirty="0" smtClean="0"/>
              <a:t>a cup </a:t>
            </a:r>
            <a:r>
              <a:rPr lang="en-US" sz="2400" dirty="0" smtClean="0"/>
              <a:t>– a cup of coffee</a:t>
            </a:r>
          </a:p>
          <a:p>
            <a:r>
              <a:rPr lang="en-US" sz="2400" b="1" dirty="0" smtClean="0"/>
              <a:t>a bowl </a:t>
            </a:r>
            <a:r>
              <a:rPr lang="en-US" sz="2400" dirty="0" smtClean="0"/>
              <a:t>– a bowl of rice</a:t>
            </a:r>
          </a:p>
          <a:p>
            <a:r>
              <a:rPr lang="en-US" sz="2400" b="1" dirty="0" smtClean="0"/>
              <a:t>a packet </a:t>
            </a:r>
            <a:r>
              <a:rPr lang="en-US" sz="2400" dirty="0" smtClean="0"/>
              <a:t>– a packet of spaghetti</a:t>
            </a:r>
          </a:p>
          <a:p>
            <a:r>
              <a:rPr lang="en-US" sz="2400" b="1" dirty="0" smtClean="0"/>
              <a:t>a slice </a:t>
            </a:r>
            <a:r>
              <a:rPr lang="en-US" sz="2400" dirty="0" smtClean="0"/>
              <a:t>– a slice of cheese</a:t>
            </a:r>
          </a:p>
          <a:p>
            <a:r>
              <a:rPr lang="en-US" sz="2400" b="1" dirty="0" smtClean="0"/>
              <a:t>a loaf </a:t>
            </a:r>
            <a:r>
              <a:rPr lang="en-US" sz="2400" dirty="0" smtClean="0"/>
              <a:t>– a loaf of bread</a:t>
            </a:r>
          </a:p>
          <a:p>
            <a:r>
              <a:rPr lang="en-US" sz="2400" b="1" dirty="0" smtClean="0"/>
              <a:t>a kilo </a:t>
            </a:r>
            <a:r>
              <a:rPr lang="en-US" sz="2400" dirty="0" smtClean="0"/>
              <a:t>– a kilo of sugar</a:t>
            </a:r>
          </a:p>
          <a:p>
            <a:r>
              <a:rPr lang="en-US" sz="2400" b="1" dirty="0" smtClean="0"/>
              <a:t>a lump </a:t>
            </a:r>
            <a:r>
              <a:rPr lang="en-US" sz="2400" dirty="0" smtClean="0"/>
              <a:t>– a lump of sugar</a:t>
            </a:r>
          </a:p>
          <a:p>
            <a:r>
              <a:rPr lang="en-US" sz="2400" b="1" dirty="0" smtClean="0"/>
              <a:t>a bar </a:t>
            </a:r>
            <a:r>
              <a:rPr lang="en-US" sz="2400" dirty="0" smtClean="0"/>
              <a:t>– a bar of chocolate</a:t>
            </a:r>
          </a:p>
          <a:p>
            <a:r>
              <a:rPr lang="en-US" sz="2400" b="1" dirty="0" smtClean="0"/>
              <a:t>a piece </a:t>
            </a:r>
            <a:r>
              <a:rPr lang="en-US" sz="2400" dirty="0" smtClean="0"/>
              <a:t>– a piece of information</a:t>
            </a:r>
          </a:p>
          <a:p>
            <a:endParaRPr lang="el-GR" sz="18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0070C0"/>
                </a:solidFill>
              </a:rPr>
              <a:t>Χρησιμοποιούμε αυτά με </a:t>
            </a:r>
            <a:r>
              <a:rPr lang="en-US" sz="3200" dirty="0" smtClean="0">
                <a:solidFill>
                  <a:srgbClr val="0070C0"/>
                </a:solidFill>
              </a:rPr>
              <a:t>uncountable nouns </a:t>
            </a:r>
            <a:r>
              <a:rPr lang="el-GR" sz="3200" dirty="0" smtClean="0">
                <a:solidFill>
                  <a:srgbClr val="0070C0"/>
                </a:solidFill>
              </a:rPr>
              <a:t>όταν μιλάμε για ποσότητα</a:t>
            </a:r>
            <a:r>
              <a:rPr lang="en-US" sz="3200" dirty="0" smtClean="0">
                <a:solidFill>
                  <a:srgbClr val="0070C0"/>
                </a:solidFill>
              </a:rPr>
              <a:t>:</a:t>
            </a:r>
            <a:endParaRPr lang="el-GR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People, police, clothes, stairs, government, etc.    </a:t>
            </a:r>
            <a:r>
              <a:rPr lang="en-US" dirty="0" smtClean="0">
                <a:solidFill>
                  <a:srgbClr val="0070C0"/>
                </a:solidFill>
              </a:rPr>
              <a:t>E.g. The </a:t>
            </a:r>
            <a:r>
              <a:rPr lang="en-US" b="1" dirty="0" smtClean="0">
                <a:solidFill>
                  <a:srgbClr val="0070C0"/>
                </a:solidFill>
              </a:rPr>
              <a:t>police are looking </a:t>
            </a:r>
            <a:r>
              <a:rPr lang="en-US" dirty="0" smtClean="0">
                <a:solidFill>
                  <a:srgbClr val="0070C0"/>
                </a:solidFill>
              </a:rPr>
              <a:t>for the criminal.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Trousers, shorts, shoes, gloves,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pyjamas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tights, glasses, earrings, socks, scissors, etc </a:t>
            </a:r>
            <a:r>
              <a:rPr lang="en-US" dirty="0" smtClean="0">
                <a:solidFill>
                  <a:srgbClr val="0070C0"/>
                </a:solidFill>
              </a:rPr>
              <a:t>E.g. His </a:t>
            </a:r>
            <a:r>
              <a:rPr lang="en-US" b="1" dirty="0" smtClean="0">
                <a:solidFill>
                  <a:srgbClr val="0070C0"/>
                </a:solidFill>
              </a:rPr>
              <a:t>shoes are </a:t>
            </a:r>
            <a:r>
              <a:rPr lang="en-US" dirty="0" smtClean="0">
                <a:solidFill>
                  <a:srgbClr val="0070C0"/>
                </a:solidFill>
              </a:rPr>
              <a:t>too small. He needs a new pair.</a:t>
            </a:r>
          </a:p>
          <a:p>
            <a:r>
              <a:rPr lang="el-GR" dirty="0" smtClean="0"/>
              <a:t>Αλλιώς, ρήμα στον </a:t>
            </a:r>
            <a:r>
              <a:rPr lang="el-GR" b="1" dirty="0" smtClean="0"/>
              <a:t>ενικ</a:t>
            </a:r>
            <a:r>
              <a:rPr lang="el-GR" dirty="0" smtClean="0"/>
              <a:t>ό και τη φράση </a:t>
            </a:r>
            <a:r>
              <a:rPr lang="en-US" b="1" dirty="0" smtClean="0"/>
              <a:t>a pair of… </a:t>
            </a:r>
            <a:r>
              <a:rPr lang="el-GR" dirty="0" smtClean="0"/>
              <a:t>με τα παραπάνω αντικείμενα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Plural Nouns: a group of people or things – only in the plural</a:t>
            </a:r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374</Words>
  <Application>Microsoft Office PowerPoint</Application>
  <PresentationFormat>Προβολή στην οθόνη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Συγκέντρωση</vt:lpstr>
      <vt:lpstr>Countable – uncountable Nouns</vt:lpstr>
      <vt:lpstr>Countable Nouns</vt:lpstr>
      <vt:lpstr>Uncountable Nouns</vt:lpstr>
      <vt:lpstr>Τα uncountable nouns παίρνουν ρήμα ΜΟΝΟ ενικού αριθμού.</vt:lpstr>
      <vt:lpstr>Χρησιμοποιούμε αυτά με uncountable nouns όταν μιλάμε για ποσότητα:</vt:lpstr>
      <vt:lpstr>Plural Nouns: a group of people or things – only in the plural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Countable – uncountable Nouns</dc:title>
  <dc:creator>Χρήστης των Windows</dc:creator>
  <cp:lastModifiedBy>Χρήστης των Windows</cp:lastModifiedBy>
  <cp:revision>7</cp:revision>
  <dcterms:created xsi:type="dcterms:W3CDTF">2020-11-24T10:48:43Z</dcterms:created>
  <dcterms:modified xsi:type="dcterms:W3CDTF">2020-12-02T11:23:07Z</dcterms:modified>
</cp:coreProperties>
</file>