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D1AAA9-B6FD-4CEA-8557-5E43B8D4A896}" type="datetimeFigureOut">
              <a:rPr lang="el-GR" smtClean="0"/>
              <a:t>9/2/2021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2A950EC-EE0E-4045-8A66-97CA71435E5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Comparative and Superlative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Comparative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Χρησιμοποιούμε </a:t>
            </a:r>
            <a:r>
              <a:rPr lang="en-US" b="1" dirty="0" smtClean="0"/>
              <a:t>Comparative degree </a:t>
            </a:r>
            <a:r>
              <a:rPr lang="el-GR" dirty="0" smtClean="0"/>
              <a:t>για να συγκρίνουμε </a:t>
            </a:r>
            <a:r>
              <a:rPr lang="el-GR" b="1" dirty="0" smtClean="0"/>
              <a:t>δύο πρόσωπα, ζώα, πράγματα κλπ μεταξύ τους. </a:t>
            </a:r>
            <a:r>
              <a:rPr lang="el-GR" dirty="0" smtClean="0"/>
              <a:t>Συχνά μετά τα επίθετα σε </a:t>
            </a:r>
            <a:r>
              <a:rPr lang="en-US" b="1" dirty="0" smtClean="0"/>
              <a:t>comparative degree</a:t>
            </a:r>
            <a:r>
              <a:rPr lang="en-US" dirty="0" smtClean="0"/>
              <a:t> </a:t>
            </a:r>
            <a:r>
              <a:rPr lang="el-GR" dirty="0" smtClean="0"/>
              <a:t>ακολουθεί η λέξη </a:t>
            </a:r>
            <a:r>
              <a:rPr lang="en-US" b="1" dirty="0" smtClean="0"/>
              <a:t>than.</a:t>
            </a:r>
          </a:p>
          <a:p>
            <a:endParaRPr lang="en-US" b="1" dirty="0" smtClean="0"/>
          </a:p>
          <a:p>
            <a:r>
              <a:rPr lang="en-US" dirty="0" smtClean="0"/>
              <a:t>Emma is </a:t>
            </a:r>
            <a:r>
              <a:rPr lang="en-US" b="1" dirty="0" smtClean="0"/>
              <a:t>taller than </a:t>
            </a:r>
            <a:r>
              <a:rPr lang="en-US" dirty="0" smtClean="0"/>
              <a:t>Beth.</a:t>
            </a:r>
          </a:p>
          <a:p>
            <a:endParaRPr lang="en-US" dirty="0" smtClean="0"/>
          </a:p>
          <a:p>
            <a:r>
              <a:rPr lang="en-US" dirty="0" smtClean="0"/>
              <a:t>Bananas are </a:t>
            </a:r>
            <a:r>
              <a:rPr lang="en-US" b="1" dirty="0" smtClean="0"/>
              <a:t>sweeter than</a:t>
            </a:r>
            <a:r>
              <a:rPr lang="en-US" dirty="0" smtClean="0"/>
              <a:t> oranges.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Superlative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Χρησιμοποιούμε </a:t>
            </a:r>
            <a:r>
              <a:rPr lang="en-US" b="1" dirty="0" smtClean="0"/>
              <a:t>Superlative degree </a:t>
            </a:r>
            <a:r>
              <a:rPr lang="el-GR" dirty="0" smtClean="0"/>
              <a:t>για να δείξουμε ότι </a:t>
            </a:r>
            <a:r>
              <a:rPr lang="el-GR" b="1" dirty="0" smtClean="0"/>
              <a:t>ένα πρόσωπο, ζώο ή πράγμα κλπ έχει ένα χαρακτηριστικό</a:t>
            </a:r>
            <a:r>
              <a:rPr lang="el-GR" dirty="0" smtClean="0"/>
              <a:t> </a:t>
            </a:r>
            <a:r>
              <a:rPr lang="el-GR" b="1" dirty="0" smtClean="0"/>
              <a:t>σε μεγαλύτερο βαθμό από όλα τα άλλα όμοιά του. </a:t>
            </a:r>
            <a:r>
              <a:rPr lang="el-GR" dirty="0" smtClean="0"/>
              <a:t>Πριν από το επίθετο σε </a:t>
            </a:r>
            <a:r>
              <a:rPr lang="en-US" b="1" dirty="0" smtClean="0"/>
              <a:t>Superlative degree </a:t>
            </a:r>
            <a:r>
              <a:rPr lang="el-GR" dirty="0" smtClean="0"/>
              <a:t>βάζουμε το άρθρο </a:t>
            </a:r>
            <a:r>
              <a:rPr lang="en-US" b="1" dirty="0" smtClean="0"/>
              <a:t>the</a:t>
            </a:r>
            <a:r>
              <a:rPr lang="el-GR" dirty="0" smtClean="0"/>
              <a:t>  και συχνά ακολουθούν ο προθέσεις </a:t>
            </a:r>
            <a:r>
              <a:rPr lang="en-US" b="1" dirty="0" smtClean="0"/>
              <a:t>in</a:t>
            </a:r>
            <a:r>
              <a:rPr lang="el-GR" dirty="0" smtClean="0"/>
              <a:t> ή </a:t>
            </a:r>
            <a:r>
              <a:rPr lang="en-US" b="1" dirty="0" smtClean="0"/>
              <a:t>of.</a:t>
            </a:r>
          </a:p>
          <a:p>
            <a:endParaRPr lang="en-US" b="1" dirty="0" smtClean="0"/>
          </a:p>
          <a:p>
            <a:r>
              <a:rPr lang="en-US" dirty="0" smtClean="0"/>
              <a:t>Emma is </a:t>
            </a:r>
            <a:r>
              <a:rPr lang="en-US" b="1" dirty="0" smtClean="0"/>
              <a:t>the tallest</a:t>
            </a:r>
            <a:r>
              <a:rPr lang="en-US" dirty="0" smtClean="0"/>
              <a:t> student </a:t>
            </a:r>
            <a:r>
              <a:rPr lang="en-US" b="1" dirty="0" smtClean="0"/>
              <a:t>in </a:t>
            </a:r>
            <a:r>
              <a:rPr lang="en-US" dirty="0" smtClean="0"/>
              <a:t>my class.</a:t>
            </a:r>
          </a:p>
          <a:p>
            <a:endParaRPr lang="en-US" dirty="0" smtClean="0"/>
          </a:p>
          <a:p>
            <a:r>
              <a:rPr lang="en-US" dirty="0" smtClean="0"/>
              <a:t>Bananas are </a:t>
            </a:r>
            <a:r>
              <a:rPr lang="en-US" b="1" dirty="0" smtClean="0"/>
              <a:t>the sweetest </a:t>
            </a:r>
            <a:r>
              <a:rPr lang="en-US" dirty="0" smtClean="0"/>
              <a:t>fruit </a:t>
            </a:r>
            <a:r>
              <a:rPr lang="en-US" b="1" dirty="0" smtClean="0"/>
              <a:t>of</a:t>
            </a:r>
            <a:r>
              <a:rPr lang="en-US" dirty="0" smtClean="0"/>
              <a:t> all.</a:t>
            </a:r>
            <a:r>
              <a:rPr lang="en-US" b="1" dirty="0" smtClean="0"/>
              <a:t> 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Spelling rules (-</a:t>
            </a:r>
            <a:r>
              <a:rPr lang="en-US" dirty="0" err="1" smtClean="0"/>
              <a:t>er</a:t>
            </a:r>
            <a:r>
              <a:rPr lang="en-US" dirty="0" smtClean="0"/>
              <a:t> /-</a:t>
            </a:r>
            <a:r>
              <a:rPr lang="en-US" dirty="0" err="1" smtClean="0"/>
              <a:t>est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Στα περισσότερα μονοσύλλαβα επίθετα προσθέτουμε την κατάληξη </a:t>
            </a:r>
            <a:r>
              <a:rPr lang="en-US" b="1" dirty="0" smtClean="0"/>
              <a:t>–</a:t>
            </a:r>
            <a:r>
              <a:rPr lang="en-US" b="1" dirty="0" err="1" smtClean="0"/>
              <a:t>er</a:t>
            </a:r>
            <a:r>
              <a:rPr lang="en-US" b="1" dirty="0" smtClean="0"/>
              <a:t> /-</a:t>
            </a:r>
            <a:r>
              <a:rPr lang="en-US" b="1" dirty="0" err="1" smtClean="0"/>
              <a:t>est</a:t>
            </a:r>
            <a:endParaRPr lang="en-US" b="1" dirty="0" smtClean="0"/>
          </a:p>
          <a:p>
            <a:r>
              <a:rPr lang="en-US" b="1" dirty="0" smtClean="0"/>
              <a:t>Small – smaller – the smallest</a:t>
            </a:r>
          </a:p>
          <a:p>
            <a:r>
              <a:rPr lang="el-GR" dirty="0" smtClean="0"/>
              <a:t>Αν το μονοσύλλαβο επίθετο τελειώνει σε </a:t>
            </a:r>
            <a:r>
              <a:rPr lang="en-US" b="1" dirty="0" smtClean="0"/>
              <a:t>–e, </a:t>
            </a:r>
            <a:r>
              <a:rPr lang="el-GR" dirty="0" smtClean="0"/>
              <a:t>διώχνουμε το  </a:t>
            </a:r>
            <a:r>
              <a:rPr lang="en-US" b="1" dirty="0" smtClean="0"/>
              <a:t>-e</a:t>
            </a:r>
            <a:r>
              <a:rPr lang="el-GR" dirty="0" smtClean="0"/>
              <a:t>   και βάζουμε </a:t>
            </a:r>
            <a:r>
              <a:rPr lang="en-US" dirty="0" smtClean="0"/>
              <a:t> </a:t>
            </a:r>
            <a:r>
              <a:rPr lang="en-US" b="1" dirty="0" smtClean="0"/>
              <a:t>-</a:t>
            </a:r>
            <a:r>
              <a:rPr lang="en-US" b="1" dirty="0" err="1" smtClean="0"/>
              <a:t>er</a:t>
            </a:r>
            <a:r>
              <a:rPr lang="en-US" b="1" dirty="0" smtClean="0"/>
              <a:t> / -</a:t>
            </a:r>
            <a:r>
              <a:rPr lang="en-US" b="1" dirty="0" err="1" smtClean="0"/>
              <a:t>est</a:t>
            </a:r>
            <a:endParaRPr lang="en-US" b="1" dirty="0" smtClean="0"/>
          </a:p>
          <a:p>
            <a:r>
              <a:rPr lang="en-US" b="1" dirty="0" smtClean="0"/>
              <a:t>Nice – nicer – the nicest</a:t>
            </a:r>
          </a:p>
          <a:p>
            <a:r>
              <a:rPr lang="el-GR" b="1" dirty="0" smtClean="0"/>
              <a:t>Σύμφωνο-φωνήεν-σύμφωνο, διπλασιάζουμε το τελικό σύμφωνο </a:t>
            </a:r>
            <a:r>
              <a:rPr lang="el-GR" dirty="0" smtClean="0"/>
              <a:t>και προσθέτουμε </a:t>
            </a:r>
            <a:r>
              <a:rPr lang="en-US" b="1" dirty="0" smtClean="0"/>
              <a:t>–</a:t>
            </a:r>
            <a:r>
              <a:rPr lang="en-US" b="1" dirty="0" err="1" smtClean="0"/>
              <a:t>er</a:t>
            </a:r>
            <a:r>
              <a:rPr lang="en-US" b="1" dirty="0" smtClean="0"/>
              <a:t>/</a:t>
            </a:r>
            <a:r>
              <a:rPr lang="en-US" b="1" dirty="0" err="1" smtClean="0"/>
              <a:t>est</a:t>
            </a:r>
            <a:endParaRPr lang="en-US" b="1" dirty="0" smtClean="0"/>
          </a:p>
          <a:p>
            <a:r>
              <a:rPr lang="en-US" b="1" dirty="0" smtClean="0"/>
              <a:t>Thin – thinner – the thinnest</a:t>
            </a:r>
            <a:endParaRPr lang="el-GR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Αν το επίθετο τελειώνει σε </a:t>
            </a:r>
            <a:r>
              <a:rPr lang="el-GR" b="1" dirty="0" smtClean="0"/>
              <a:t>σύμφωνο + -</a:t>
            </a:r>
            <a:r>
              <a:rPr lang="en-US" b="1" dirty="0" smtClean="0"/>
              <a:t>y,</a:t>
            </a:r>
            <a:r>
              <a:rPr lang="en-US" dirty="0" smtClean="0"/>
              <a:t> </a:t>
            </a:r>
            <a:r>
              <a:rPr lang="el-GR" dirty="0" smtClean="0"/>
              <a:t>βγάζουμε το </a:t>
            </a:r>
            <a:r>
              <a:rPr lang="en-US" b="1" dirty="0" smtClean="0"/>
              <a:t>-y</a:t>
            </a:r>
            <a:r>
              <a:rPr lang="el-GR" b="1" dirty="0" smtClean="0"/>
              <a:t> </a:t>
            </a:r>
            <a:r>
              <a:rPr lang="el-GR" dirty="0" smtClean="0"/>
              <a:t>και βάζουμε </a:t>
            </a:r>
            <a:r>
              <a:rPr lang="en-US" b="1" dirty="0" smtClean="0"/>
              <a:t>–</a:t>
            </a:r>
            <a:r>
              <a:rPr lang="en-US" b="1" dirty="0" err="1" smtClean="0"/>
              <a:t>ier</a:t>
            </a:r>
            <a:r>
              <a:rPr lang="en-US" b="1" dirty="0" smtClean="0"/>
              <a:t> / -</a:t>
            </a:r>
            <a:r>
              <a:rPr lang="en-US" b="1" dirty="0" err="1" smtClean="0"/>
              <a:t>iest</a:t>
            </a:r>
            <a:endParaRPr lang="en-US" b="1" dirty="0" smtClean="0"/>
          </a:p>
          <a:p>
            <a:r>
              <a:rPr lang="en-US" b="1" dirty="0" smtClean="0"/>
              <a:t>Happy – happier – the happiest</a:t>
            </a:r>
          </a:p>
          <a:p>
            <a:endParaRPr lang="en-US" b="1" dirty="0" smtClean="0"/>
          </a:p>
          <a:p>
            <a:r>
              <a:rPr lang="el-GR" dirty="0" smtClean="0"/>
              <a:t>Αν το επίθετο έχει </a:t>
            </a:r>
            <a:r>
              <a:rPr lang="el-GR" b="1" dirty="0" smtClean="0"/>
              <a:t>πάνω από δύο συλλαβές </a:t>
            </a:r>
            <a:r>
              <a:rPr lang="el-GR" dirty="0" smtClean="0"/>
              <a:t>(</a:t>
            </a:r>
            <a:r>
              <a:rPr lang="el-GR" b="1" dirty="0" smtClean="0"/>
              <a:t>πολυσύλλαβο</a:t>
            </a:r>
            <a:r>
              <a:rPr lang="el-GR" dirty="0" smtClean="0"/>
              <a:t>) ΔΕΝ προσθέτουμε </a:t>
            </a:r>
            <a:r>
              <a:rPr lang="en-US" b="1" dirty="0" smtClean="0"/>
              <a:t>–</a:t>
            </a:r>
            <a:r>
              <a:rPr lang="en-US" b="1" dirty="0" err="1" smtClean="0"/>
              <a:t>er</a:t>
            </a:r>
            <a:r>
              <a:rPr lang="en-US" b="1" dirty="0" smtClean="0"/>
              <a:t> /-</a:t>
            </a:r>
            <a:r>
              <a:rPr lang="en-US" b="1" dirty="0" err="1" smtClean="0"/>
              <a:t>est</a:t>
            </a:r>
            <a:r>
              <a:rPr lang="el-GR" dirty="0" smtClean="0"/>
              <a:t> αλλά βάζουμε </a:t>
            </a:r>
            <a:r>
              <a:rPr lang="en-US" b="1" dirty="0" smtClean="0"/>
              <a:t>more / the most </a:t>
            </a:r>
            <a:r>
              <a:rPr lang="el-GR" dirty="0" smtClean="0"/>
              <a:t>πριν το επίθετο.</a:t>
            </a:r>
          </a:p>
          <a:p>
            <a:r>
              <a:rPr lang="en-US" b="1" dirty="0" smtClean="0"/>
              <a:t>Comfortable – more comfortable - the most comfortable </a:t>
            </a:r>
            <a:endParaRPr lang="el-GR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Irregular adjectives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Κάποια επίθετα σχηματίζουν τον </a:t>
            </a:r>
            <a:r>
              <a:rPr lang="en-US" b="1" dirty="0" smtClean="0"/>
              <a:t>comparative/superlative </a:t>
            </a:r>
            <a:r>
              <a:rPr lang="el-GR" b="1" dirty="0" smtClean="0"/>
              <a:t>με το δικό τους ξεχωριστό τρόπο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Good – better – the best</a:t>
            </a:r>
          </a:p>
          <a:p>
            <a:r>
              <a:rPr lang="en-US" b="1" dirty="0" smtClean="0"/>
              <a:t>Bad – worse – the worst</a:t>
            </a:r>
          </a:p>
          <a:p>
            <a:r>
              <a:rPr lang="en-US" b="1" dirty="0" smtClean="0"/>
              <a:t>Many – more – the most</a:t>
            </a:r>
          </a:p>
          <a:p>
            <a:r>
              <a:rPr lang="en-US" b="1" dirty="0" smtClean="0"/>
              <a:t>Much – more – the most</a:t>
            </a:r>
          </a:p>
          <a:p>
            <a:r>
              <a:rPr lang="en-US" b="1" dirty="0" smtClean="0"/>
              <a:t>Little – less – the least</a:t>
            </a:r>
          </a:p>
          <a:p>
            <a:r>
              <a:rPr lang="en-US" b="1" dirty="0" smtClean="0"/>
              <a:t>Far – farther – the farthest</a:t>
            </a:r>
          </a:p>
          <a:p>
            <a:r>
              <a:rPr lang="en-US" b="1" dirty="0" smtClean="0"/>
              <a:t>Far – further – the furthest</a:t>
            </a:r>
            <a:endParaRPr lang="el-GR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61</TotalTime>
  <Words>295</Words>
  <Application>Microsoft Office PowerPoint</Application>
  <PresentationFormat>Προβολή στην οθόνη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Δικαιοσύνη</vt:lpstr>
      <vt:lpstr>Comparative and Superlative</vt:lpstr>
      <vt:lpstr>The Comparative</vt:lpstr>
      <vt:lpstr>The Superlative</vt:lpstr>
      <vt:lpstr>Spelling rules (-er /-est)</vt:lpstr>
      <vt:lpstr>Διαφάνεια 5</vt:lpstr>
      <vt:lpstr>Irregular adjectives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and Superlative</dc:title>
  <dc:creator>Χρήστης των Windows</dc:creator>
  <cp:lastModifiedBy>Χρήστης των Windows</cp:lastModifiedBy>
  <cp:revision>7</cp:revision>
  <dcterms:created xsi:type="dcterms:W3CDTF">2021-02-09T20:40:39Z</dcterms:created>
  <dcterms:modified xsi:type="dcterms:W3CDTF">2021-02-09T21:41:52Z</dcterms:modified>
</cp:coreProperties>
</file>