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F9790-5FBC-4629-9621-008DE2216F89}" type="datetimeFigureOut">
              <a:rPr lang="el-GR" smtClean="0"/>
              <a:pPr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3BB5-BADC-436E-BFC7-045DCC2A17C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Past Simple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Let’s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talk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about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the pas</a:t>
            </a:r>
            <a:r>
              <a:rPr lang="en-US" dirty="0" smtClean="0">
                <a:latin typeface="Comic Sans MS" pitchFamily="66" charset="0"/>
              </a:rPr>
              <a:t>t</a:t>
            </a:r>
            <a:endParaRPr lang="el-G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Χρήση</a:t>
            </a:r>
            <a:r>
              <a:rPr lang="en-US" b="1" dirty="0" smtClean="0"/>
              <a:t>: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Όταν μιλάμε για μια πράξη που έγινε στο παρελθόν, ολοκληρώθηκε και δεν έχει καμία σχέση με το παρόν</a:t>
            </a:r>
            <a:r>
              <a:rPr lang="el-GR" b="1" dirty="0" smtClean="0">
                <a:latin typeface="Comic Sans MS" pitchFamily="66" charset="0"/>
              </a:rPr>
              <a:t>.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l-GR" b="1" dirty="0" smtClean="0">
                <a:latin typeface="Comic Sans MS" pitchFamily="66" charset="0"/>
              </a:rPr>
              <a:t>Όταν μιλάμε για διαδοχικές πράξεις, δηλαδή για πράξεις που έγιναν η μία μετά την άλλη στο παρελθόν.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Comic Sans MS" pitchFamily="66" charset="0"/>
              </a:rPr>
              <a:t>Τα ρήματα στον </a:t>
            </a:r>
            <a:r>
              <a:rPr lang="en-US" dirty="0" smtClean="0">
                <a:latin typeface="Comic Sans MS" pitchFamily="66" charset="0"/>
              </a:rPr>
              <a:t>Past Simple </a:t>
            </a:r>
            <a:r>
              <a:rPr lang="el-GR" dirty="0" smtClean="0">
                <a:latin typeface="Comic Sans MS" pitchFamily="66" charset="0"/>
              </a:rPr>
              <a:t>είναι</a:t>
            </a:r>
            <a:r>
              <a:rPr lang="en-US" dirty="0" smtClean="0">
                <a:latin typeface="Comic Sans MS" pitchFamily="66" charset="0"/>
              </a:rPr>
              <a:t>: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ομαλά</a:t>
            </a:r>
          </a:p>
          <a:p>
            <a:endParaRPr lang="el-GR" b="1" dirty="0" smtClean="0">
              <a:latin typeface="Comic Sans MS" pitchFamily="66" charset="0"/>
            </a:endParaRPr>
          </a:p>
          <a:p>
            <a:r>
              <a:rPr lang="el-GR" b="1" dirty="0" smtClean="0">
                <a:latin typeface="Comic Sans MS" pitchFamily="66" charset="0"/>
              </a:rPr>
              <a:t>ανώμαλα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Ομαλά ρήματα –</a:t>
            </a:r>
            <a:r>
              <a:rPr lang="en-US" dirty="0" smtClean="0">
                <a:latin typeface="Comic Sans MS" pitchFamily="66" charset="0"/>
              </a:rPr>
              <a:t> Regular Verbs</a:t>
            </a:r>
            <a:r>
              <a:rPr lang="el-GR" dirty="0" smtClean="0">
                <a:latin typeface="Comic Sans MS" pitchFamily="66" charset="0"/>
              </a:rPr>
              <a:t> 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Το κοινό χαρακτηριστικό τους είναι ότι στην Κατάφαση όλα έχουν ένα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στο τέλος.</a:t>
            </a:r>
          </a:p>
          <a:p>
            <a:endParaRPr lang="el-GR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Play :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Walk : walk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Follow : follow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r>
              <a:rPr lang="en-US" b="1" dirty="0" smtClean="0">
                <a:latin typeface="Comic Sans MS" pitchFamily="66" charset="0"/>
              </a:rPr>
              <a:t> 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Προσοχή στην ορθογραφία</a:t>
            </a:r>
            <a:r>
              <a:rPr lang="en-US" dirty="0" smtClean="0">
                <a:latin typeface="Comic Sans MS" pitchFamily="66" charset="0"/>
              </a:rPr>
              <a:t>:</a:t>
            </a:r>
            <a:endParaRPr lang="el-GR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Τα ρήματα σε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σύμφωνο +</a:t>
            </a:r>
            <a:r>
              <a:rPr lang="el-GR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–y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l-GR" dirty="0" smtClean="0">
                <a:latin typeface="Comic Sans MS" pitchFamily="66" charset="0"/>
              </a:rPr>
              <a:t>διώχνουν το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–y</a:t>
            </a:r>
            <a:r>
              <a:rPr lang="el-GR" dirty="0" smtClean="0">
                <a:latin typeface="Comic Sans MS" pitchFamily="66" charset="0"/>
              </a:rPr>
              <a:t> και γίνεται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ied</a:t>
            </a:r>
            <a:r>
              <a:rPr lang="en-US" dirty="0" smtClean="0">
                <a:latin typeface="Comic Sans MS" pitchFamily="66" charset="0"/>
              </a:rPr>
              <a:t>.  </a:t>
            </a:r>
            <a:r>
              <a:rPr lang="en-US" b="1" dirty="0" smtClean="0">
                <a:latin typeface="Comic Sans MS" pitchFamily="66" charset="0"/>
              </a:rPr>
              <a:t>Cr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US" b="1" dirty="0" smtClean="0">
                <a:latin typeface="Comic Sans MS" pitchFamily="66" charset="0"/>
              </a:rPr>
              <a:t> : cr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ied</a:t>
            </a:r>
            <a:r>
              <a:rPr lang="en-US" b="1" dirty="0" smtClean="0">
                <a:latin typeface="Comic Sans MS" pitchFamily="66" charset="0"/>
              </a:rPr>
              <a:t> 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l-GR" dirty="0" smtClean="0">
                <a:latin typeface="Comic Sans MS" pitchFamily="66" charset="0"/>
              </a:rPr>
              <a:t>Τα ρήματα σε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φωνήεν + -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l-GR" dirty="0" smtClean="0">
                <a:latin typeface="Comic Sans MS" pitchFamily="66" charset="0"/>
              </a:rPr>
              <a:t>παραμένουν όπως είναι και μπαίνει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r>
              <a:rPr lang="en-US" b="1" dirty="0" smtClean="0">
                <a:latin typeface="Comic Sans MS" pitchFamily="66" charset="0"/>
              </a:rPr>
              <a:t>. Pla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n-US" b="1" dirty="0" smtClean="0">
                <a:latin typeface="Comic Sans MS" pitchFamily="66" charset="0"/>
              </a:rPr>
              <a:t> : play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Comic Sans MS" pitchFamily="66" charset="0"/>
              </a:rPr>
              <a:t>Τα ρήματα που τελειώνουν σε σύμφωνο και πριν από αυτό υπάρχει </a:t>
            </a:r>
            <a:r>
              <a:rPr lang="el-GR" dirty="0" smtClean="0">
                <a:solidFill>
                  <a:srgbClr val="00B050"/>
                </a:solidFill>
                <a:latin typeface="Comic Sans MS" pitchFamily="66" charset="0"/>
              </a:rPr>
              <a:t>ΜΟΝΟ</a:t>
            </a:r>
            <a:r>
              <a:rPr lang="el-GR" dirty="0" smtClean="0">
                <a:latin typeface="Comic Sans MS" pitchFamily="66" charset="0"/>
              </a:rPr>
              <a:t> ένα φωνήεν που τονίζεται, διπλασιάζουν το τελικό σύμφωνο και μπαίνει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–ed</a:t>
            </a:r>
            <a:r>
              <a:rPr lang="en-US" dirty="0" smtClean="0">
                <a:latin typeface="Comic Sans MS" pitchFamily="66" charset="0"/>
              </a:rPr>
              <a:t>. </a:t>
            </a:r>
            <a:r>
              <a:rPr lang="en-US" b="1" dirty="0" smtClean="0">
                <a:latin typeface="Comic Sans MS" pitchFamily="66" charset="0"/>
              </a:rPr>
              <a:t>Stop: sto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pped</a:t>
            </a:r>
          </a:p>
          <a:p>
            <a:r>
              <a:rPr lang="el-GR" dirty="0" smtClean="0">
                <a:latin typeface="Comic Sans MS" pitchFamily="66" charset="0"/>
              </a:rPr>
              <a:t>Αν υπάρχουν </a:t>
            </a:r>
            <a:r>
              <a:rPr lang="el-GR" dirty="0" smtClean="0">
                <a:solidFill>
                  <a:srgbClr val="00B050"/>
                </a:solidFill>
                <a:latin typeface="Comic Sans MS" pitchFamily="66" charset="0"/>
              </a:rPr>
              <a:t>2 φωνήεντα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l-GR" dirty="0" smtClean="0">
                <a:latin typeface="Comic Sans MS" pitchFamily="66" charset="0"/>
              </a:rPr>
              <a:t>τότε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latin typeface="Comic Sans MS" pitchFamily="66" charset="0"/>
              </a:rPr>
              <a:t>look : look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</a:p>
          <a:p>
            <a:r>
              <a:rPr lang="el-GR" dirty="0" smtClean="0">
                <a:latin typeface="Comic Sans MS" pitchFamily="66" charset="0"/>
              </a:rPr>
              <a:t>Αν υπάρχει ένα φωνήεν που δεν τονίζεται, τότε</a:t>
            </a:r>
            <a:r>
              <a:rPr lang="en-US" dirty="0" smtClean="0">
                <a:latin typeface="Comic Sans MS" pitchFamily="66" charset="0"/>
              </a:rPr>
              <a:t>    </a:t>
            </a:r>
            <a:r>
              <a:rPr lang="el-GR" b="1" dirty="0" smtClean="0">
                <a:latin typeface="Comic Sans MS" pitchFamily="66" charset="0"/>
              </a:rPr>
              <a:t>ο</a:t>
            </a:r>
            <a:r>
              <a:rPr lang="en-US" b="1" dirty="0" smtClean="0">
                <a:latin typeface="Comic Sans MS" pitchFamily="66" charset="0"/>
              </a:rPr>
              <a:t>pen: open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endParaRPr lang="el-G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Comic Sans MS" pitchFamily="66" charset="0"/>
              </a:rPr>
              <a:t>Εξαίρεση</a:t>
            </a:r>
            <a:endParaRPr lang="el-GR" b="1" dirty="0">
              <a:latin typeface="Comic Sans MS" pitchFamily="66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Αν το ρήμα τελειώνει σε </a:t>
            </a:r>
            <a:r>
              <a:rPr lang="en-US" dirty="0" smtClean="0">
                <a:latin typeface="Comic Sans MS" pitchFamily="66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l-GR" dirty="0" smtClean="0">
                <a:latin typeface="Comic Sans MS" pitchFamily="66" charset="0"/>
              </a:rPr>
              <a:t> είτε τονίζεται είτε όχι διπλασιάζεται το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l </a:t>
            </a:r>
            <a:r>
              <a:rPr lang="el-GR" dirty="0" smtClean="0">
                <a:latin typeface="Comic Sans MS" pitchFamily="66" charset="0"/>
              </a:rPr>
              <a:t>και μπαίνει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–ed</a:t>
            </a:r>
            <a:r>
              <a:rPr lang="en-US" dirty="0" smtClean="0">
                <a:latin typeface="Comic Sans MS" pitchFamily="66" charset="0"/>
              </a:rPr>
              <a:t>.       </a:t>
            </a:r>
            <a:r>
              <a:rPr lang="en-US" b="1" dirty="0" smtClean="0">
                <a:latin typeface="Comic Sans MS" pitchFamily="66" charset="0"/>
              </a:rPr>
              <a:t>Travel : trave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lled</a:t>
            </a:r>
            <a:endParaRPr lang="el-G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Comic Sans MS" pitchFamily="66" charset="0"/>
              </a:rPr>
              <a:t>Τα ρήματα που τελειώνουν σε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-e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l-GR" dirty="0" smtClean="0">
                <a:latin typeface="Comic Sans MS" pitchFamily="66" charset="0"/>
              </a:rPr>
              <a:t>διώχνουν το </a:t>
            </a:r>
            <a:r>
              <a:rPr lang="el-GR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και τότε παίρνουν το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–</a:t>
            </a:r>
            <a:r>
              <a:rPr lang="en-US" dirty="0" err="1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l-GR" dirty="0" smtClean="0">
                <a:latin typeface="Comic Sans MS" pitchFamily="66" charset="0"/>
              </a:rPr>
              <a:t>του </a:t>
            </a:r>
            <a:r>
              <a:rPr lang="en-US" dirty="0" smtClean="0">
                <a:latin typeface="Comic Sans MS" pitchFamily="66" charset="0"/>
              </a:rPr>
              <a:t>Past Simple. Dance : danc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ed</a:t>
            </a:r>
            <a:endParaRPr lang="en-US" dirty="0" smtClean="0">
              <a:latin typeface="Comic Sans MS" pitchFamily="66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230</Words>
  <Application>Microsoft Office PowerPoint</Application>
  <PresentationFormat>Προβολή στην οθόνη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Past Simple</vt:lpstr>
      <vt:lpstr>Χρήση:</vt:lpstr>
      <vt:lpstr>Τα ρήματα στον Past Simple είναι:</vt:lpstr>
      <vt:lpstr>Ομαλά ρήματα – Regular Verbs </vt:lpstr>
      <vt:lpstr>Προσοχή στην ορθογραφία:</vt:lpstr>
      <vt:lpstr>Διαφάνεια 6</vt:lpstr>
      <vt:lpstr>Εξαίρεση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</dc:title>
  <dc:creator>Χρήστης των Windows</dc:creator>
  <cp:lastModifiedBy>Χρήστης των Windows</cp:lastModifiedBy>
  <cp:revision>7</cp:revision>
  <dcterms:created xsi:type="dcterms:W3CDTF">2020-11-11T15:47:47Z</dcterms:created>
  <dcterms:modified xsi:type="dcterms:W3CDTF">2021-03-05T15:39:44Z</dcterms:modified>
</cp:coreProperties>
</file>