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6121400" cy="6121400"/>
  <p:notesSz cx="6858000" cy="9144000"/>
  <p:defaultTextStyle>
    <a:defPPr>
      <a:defRPr lang="el-GR"/>
    </a:defPPr>
    <a:lvl1pPr marL="0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9758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9516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9274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9032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8790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8548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48306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98064" algn="l" defTabSz="6995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2448" y="84"/>
      </p:cViewPr>
      <p:guideLst>
        <p:guide orient="horz" pos="1928"/>
        <p:guide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9105" y="1901602"/>
            <a:ext cx="5203190" cy="13121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18210" y="3468793"/>
            <a:ext cx="4284980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8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438015" y="245140"/>
            <a:ext cx="1377315" cy="522302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6070" y="245140"/>
            <a:ext cx="4029922" cy="522302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85" y="4284968"/>
            <a:ext cx="4431215" cy="50586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884" y="612141"/>
            <a:ext cx="4431216" cy="32496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33844" indent="0">
              <a:buNone/>
              <a:defRPr sz="1200"/>
            </a:lvl2pPr>
            <a:lvl3pPr marL="667689" indent="0">
              <a:buNone/>
              <a:defRPr sz="1200"/>
            </a:lvl3pPr>
            <a:lvl4pPr marL="1001533" indent="0">
              <a:buNone/>
              <a:defRPr sz="1200"/>
            </a:lvl4pPr>
            <a:lvl5pPr marL="1335379" indent="0">
              <a:buNone/>
              <a:defRPr sz="1200"/>
            </a:lvl5pPr>
            <a:lvl6pPr marL="1669224" indent="0">
              <a:buNone/>
              <a:defRPr sz="1200"/>
            </a:lvl6pPr>
            <a:lvl7pPr marL="2003068" indent="0">
              <a:buNone/>
              <a:defRPr sz="1200"/>
            </a:lvl7pPr>
            <a:lvl8pPr marL="2336913" indent="0">
              <a:buNone/>
              <a:defRPr sz="1200"/>
            </a:lvl8pPr>
            <a:lvl9pPr marL="2670758" indent="0">
              <a:buNone/>
              <a:defRPr sz="12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885" y="4790834"/>
            <a:ext cx="4431215" cy="4406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3844" indent="0">
              <a:buNone/>
              <a:defRPr sz="900"/>
            </a:lvl2pPr>
            <a:lvl3pPr marL="667689" indent="0">
              <a:buNone/>
              <a:defRPr sz="700"/>
            </a:lvl3pPr>
            <a:lvl4pPr marL="1001533" indent="0">
              <a:buNone/>
              <a:defRPr sz="700"/>
            </a:lvl4pPr>
            <a:lvl5pPr marL="1335379" indent="0">
              <a:buNone/>
              <a:defRPr sz="700"/>
            </a:lvl5pPr>
            <a:lvl6pPr marL="1669224" indent="0">
              <a:buNone/>
              <a:defRPr sz="700"/>
            </a:lvl6pPr>
            <a:lvl7pPr marL="2003068" indent="0">
              <a:buNone/>
              <a:defRPr sz="700"/>
            </a:lvl7pPr>
            <a:lvl8pPr marL="2336913" indent="0">
              <a:buNone/>
              <a:defRPr sz="700"/>
            </a:lvl8pPr>
            <a:lvl9pPr marL="2670758" indent="0">
              <a:buNone/>
              <a:defRPr sz="7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1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3548" y="3933567"/>
            <a:ext cx="5203190" cy="1215778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83548" y="2594511"/>
            <a:ext cx="5203190" cy="13390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9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9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92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90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87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85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483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98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6070" y="1428327"/>
            <a:ext cx="2703618" cy="40398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111712" y="1428327"/>
            <a:ext cx="2703618" cy="40398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6070" y="1370230"/>
            <a:ext cx="2704681" cy="5710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9758" indent="0">
              <a:buNone/>
              <a:defRPr sz="1500" b="1"/>
            </a:lvl2pPr>
            <a:lvl3pPr marL="699516" indent="0">
              <a:buNone/>
              <a:defRPr sz="1400" b="1"/>
            </a:lvl3pPr>
            <a:lvl4pPr marL="1049274" indent="0">
              <a:buNone/>
              <a:defRPr sz="1200" b="1"/>
            </a:lvl4pPr>
            <a:lvl5pPr marL="1399032" indent="0">
              <a:buNone/>
              <a:defRPr sz="1200" b="1"/>
            </a:lvl5pPr>
            <a:lvl6pPr marL="1748790" indent="0">
              <a:buNone/>
              <a:defRPr sz="1200" b="1"/>
            </a:lvl6pPr>
            <a:lvl7pPr marL="2098548" indent="0">
              <a:buNone/>
              <a:defRPr sz="1200" b="1"/>
            </a:lvl7pPr>
            <a:lvl8pPr marL="2448306" indent="0">
              <a:buNone/>
              <a:defRPr sz="1200" b="1"/>
            </a:lvl8pPr>
            <a:lvl9pPr marL="2798064" indent="0">
              <a:buNone/>
              <a:defRPr sz="1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06070" y="1941278"/>
            <a:ext cx="2704681" cy="3526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109586" y="1370230"/>
            <a:ext cx="2705744" cy="5710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9758" indent="0">
              <a:buNone/>
              <a:defRPr sz="1500" b="1"/>
            </a:lvl2pPr>
            <a:lvl3pPr marL="699516" indent="0">
              <a:buNone/>
              <a:defRPr sz="1400" b="1"/>
            </a:lvl3pPr>
            <a:lvl4pPr marL="1049274" indent="0">
              <a:buNone/>
              <a:defRPr sz="1200" b="1"/>
            </a:lvl4pPr>
            <a:lvl5pPr marL="1399032" indent="0">
              <a:buNone/>
              <a:defRPr sz="1200" b="1"/>
            </a:lvl5pPr>
            <a:lvl6pPr marL="1748790" indent="0">
              <a:buNone/>
              <a:defRPr sz="1200" b="1"/>
            </a:lvl6pPr>
            <a:lvl7pPr marL="2098548" indent="0">
              <a:buNone/>
              <a:defRPr sz="1200" b="1"/>
            </a:lvl7pPr>
            <a:lvl8pPr marL="2448306" indent="0">
              <a:buNone/>
              <a:defRPr sz="1200" b="1"/>
            </a:lvl8pPr>
            <a:lvl9pPr marL="2798064" indent="0">
              <a:buNone/>
              <a:defRPr sz="1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109586" y="1941278"/>
            <a:ext cx="2705744" cy="3526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6071" y="243723"/>
            <a:ext cx="2013898" cy="10372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393297" y="243723"/>
            <a:ext cx="3422033" cy="52244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6071" y="1280960"/>
            <a:ext cx="2013898" cy="4187208"/>
          </a:xfrm>
        </p:spPr>
        <p:txBody>
          <a:bodyPr/>
          <a:lstStyle>
            <a:lvl1pPr marL="0" indent="0">
              <a:buNone/>
              <a:defRPr sz="1100"/>
            </a:lvl1pPr>
            <a:lvl2pPr marL="349758" indent="0">
              <a:buNone/>
              <a:defRPr sz="900"/>
            </a:lvl2pPr>
            <a:lvl3pPr marL="699516" indent="0">
              <a:buNone/>
              <a:defRPr sz="800"/>
            </a:lvl3pPr>
            <a:lvl4pPr marL="1049274" indent="0">
              <a:buNone/>
              <a:defRPr sz="700"/>
            </a:lvl4pPr>
            <a:lvl5pPr marL="1399032" indent="0">
              <a:buNone/>
              <a:defRPr sz="700"/>
            </a:lvl5pPr>
            <a:lvl6pPr marL="1748790" indent="0">
              <a:buNone/>
              <a:defRPr sz="700"/>
            </a:lvl6pPr>
            <a:lvl7pPr marL="2098548" indent="0">
              <a:buNone/>
              <a:defRPr sz="700"/>
            </a:lvl7pPr>
            <a:lvl8pPr marL="2448306" indent="0">
              <a:buNone/>
              <a:defRPr sz="700"/>
            </a:lvl8pPr>
            <a:lvl9pPr marL="2798064" indent="0">
              <a:buNone/>
              <a:defRPr sz="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99837" y="4284980"/>
            <a:ext cx="3672840" cy="50586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99837" y="546958"/>
            <a:ext cx="3672840" cy="3672840"/>
          </a:xfrm>
        </p:spPr>
        <p:txBody>
          <a:bodyPr/>
          <a:lstStyle>
            <a:lvl1pPr marL="0" indent="0">
              <a:buNone/>
              <a:defRPr sz="2400"/>
            </a:lvl1pPr>
            <a:lvl2pPr marL="349758" indent="0">
              <a:buNone/>
              <a:defRPr sz="2100"/>
            </a:lvl2pPr>
            <a:lvl3pPr marL="699516" indent="0">
              <a:buNone/>
              <a:defRPr sz="1800"/>
            </a:lvl3pPr>
            <a:lvl4pPr marL="1049274" indent="0">
              <a:buNone/>
              <a:defRPr sz="1500"/>
            </a:lvl4pPr>
            <a:lvl5pPr marL="1399032" indent="0">
              <a:buNone/>
              <a:defRPr sz="1500"/>
            </a:lvl5pPr>
            <a:lvl6pPr marL="1748790" indent="0">
              <a:buNone/>
              <a:defRPr sz="1500"/>
            </a:lvl6pPr>
            <a:lvl7pPr marL="2098548" indent="0">
              <a:buNone/>
              <a:defRPr sz="1500"/>
            </a:lvl7pPr>
            <a:lvl8pPr marL="2448306" indent="0">
              <a:buNone/>
              <a:defRPr sz="1500"/>
            </a:lvl8pPr>
            <a:lvl9pPr marL="2798064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99837" y="4790846"/>
            <a:ext cx="3672840" cy="718414"/>
          </a:xfrm>
        </p:spPr>
        <p:txBody>
          <a:bodyPr/>
          <a:lstStyle>
            <a:lvl1pPr marL="0" indent="0">
              <a:buNone/>
              <a:defRPr sz="1100"/>
            </a:lvl1pPr>
            <a:lvl2pPr marL="349758" indent="0">
              <a:buNone/>
              <a:defRPr sz="900"/>
            </a:lvl2pPr>
            <a:lvl3pPr marL="699516" indent="0">
              <a:buNone/>
              <a:defRPr sz="800"/>
            </a:lvl3pPr>
            <a:lvl4pPr marL="1049274" indent="0">
              <a:buNone/>
              <a:defRPr sz="700"/>
            </a:lvl4pPr>
            <a:lvl5pPr marL="1399032" indent="0">
              <a:buNone/>
              <a:defRPr sz="700"/>
            </a:lvl5pPr>
            <a:lvl6pPr marL="1748790" indent="0">
              <a:buNone/>
              <a:defRPr sz="700"/>
            </a:lvl6pPr>
            <a:lvl7pPr marL="2098548" indent="0">
              <a:buNone/>
              <a:defRPr sz="700"/>
            </a:lvl7pPr>
            <a:lvl8pPr marL="2448306" indent="0">
              <a:buNone/>
              <a:defRPr sz="700"/>
            </a:lvl8pPr>
            <a:lvl9pPr marL="2798064" indent="0">
              <a:buNone/>
              <a:defRPr sz="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6070" y="245140"/>
            <a:ext cx="5509260" cy="1020233"/>
          </a:xfrm>
          <a:prstGeom prst="rect">
            <a:avLst/>
          </a:prstGeom>
        </p:spPr>
        <p:txBody>
          <a:bodyPr vert="horz" lIns="69952" tIns="34976" rIns="69952" bIns="34976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6070" y="1428327"/>
            <a:ext cx="5509260" cy="4039841"/>
          </a:xfrm>
          <a:prstGeom prst="rect">
            <a:avLst/>
          </a:prstGeom>
        </p:spPr>
        <p:txBody>
          <a:bodyPr vert="horz" lIns="69952" tIns="34976" rIns="69952" bIns="34976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06070" y="5673631"/>
            <a:ext cx="1428327" cy="325908"/>
          </a:xfrm>
          <a:prstGeom prst="rect">
            <a:avLst/>
          </a:prstGeom>
        </p:spPr>
        <p:txBody>
          <a:bodyPr vert="horz" lIns="69952" tIns="34976" rIns="69952" bIns="3497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4801F-D4A2-441A-A605-730B433F5847}" type="datetimeFigureOut">
              <a:rPr lang="el-GR" smtClean="0"/>
              <a:pPr/>
              <a:t>21/11/2021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091479" y="5673631"/>
            <a:ext cx="1938443" cy="325908"/>
          </a:xfrm>
          <a:prstGeom prst="rect">
            <a:avLst/>
          </a:prstGeom>
        </p:spPr>
        <p:txBody>
          <a:bodyPr vert="horz" lIns="69952" tIns="34976" rIns="69952" bIns="3497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87003" y="5673631"/>
            <a:ext cx="1428327" cy="325908"/>
          </a:xfrm>
          <a:prstGeom prst="rect">
            <a:avLst/>
          </a:prstGeom>
        </p:spPr>
        <p:txBody>
          <a:bodyPr vert="horz" lIns="69952" tIns="34976" rIns="69952" bIns="3497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47A2-948D-45C3-BE54-7567D774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995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319" indent="-262319" algn="l" defTabSz="699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57" indent="-218599" algn="l" defTabSz="6995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4395" indent="-174879" algn="l" defTabSz="6995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153" indent="-174879" algn="l" defTabSz="6995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3911" indent="-174879" algn="l" defTabSz="6995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3669" indent="-174879" algn="l" defTabSz="6995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427" indent="-174879" algn="l" defTabSz="6995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185" indent="-174879" algn="l" defTabSz="6995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943" indent="-174879" algn="l" defTabSz="6995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758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516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274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9032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790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548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06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8064" algn="l" defTabSz="6995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1400" cy="61214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0724" y="188685"/>
            <a:ext cx="5707154" cy="1074058"/>
          </a:xfrm>
        </p:spPr>
        <p:txBody>
          <a:bodyPr>
            <a:normAutofit/>
          </a:bodyPr>
          <a:lstStyle/>
          <a:p>
            <a:pPr algn="ctr"/>
            <a:r>
              <a:rPr lang="el-GR" sz="2900" dirty="0"/>
              <a:t/>
            </a:r>
            <a:br>
              <a:rPr lang="el-GR" sz="2900" dirty="0"/>
            </a:br>
            <a:endParaRPr lang="el-GR" sz="2900" dirty="0"/>
          </a:p>
        </p:txBody>
      </p:sp>
      <p:sp>
        <p:nvSpPr>
          <p:cNvPr id="8" name="7 - Επεξήγηση με στρογγυλεμένο παραλληλόγραμμο"/>
          <p:cNvSpPr/>
          <p:nvPr/>
        </p:nvSpPr>
        <p:spPr>
          <a:xfrm>
            <a:off x="1581665" y="148281"/>
            <a:ext cx="2990335" cy="725615"/>
          </a:xfrm>
          <a:prstGeom prst="wedgeRoundRectCallout">
            <a:avLst>
              <a:gd name="adj1" fmla="val -50133"/>
              <a:gd name="adj2" fmla="val -17634"/>
              <a:gd name="adj3" fmla="val 16667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600" b="1" dirty="0">
                <a:solidFill>
                  <a:schemeClr val="tx2">
                    <a:lumMod val="50000"/>
                    <a:alpha val="80000"/>
                  </a:schemeClr>
                </a:solidFill>
                <a:latin typeface="Century Gothic" pitchFamily="34" charset="0"/>
              </a:rPr>
              <a:t>Η ΓΕΝΝΗΣΗ ΤΟΥ ΧΡΙΣΤΟΥ</a:t>
            </a:r>
            <a:br>
              <a:rPr lang="el-GR" sz="1600" b="1" dirty="0">
                <a:solidFill>
                  <a:schemeClr val="tx2">
                    <a:lumMod val="50000"/>
                    <a:alpha val="80000"/>
                  </a:schemeClr>
                </a:solidFill>
                <a:latin typeface="Century Gothic" pitchFamily="34" charset="0"/>
              </a:rPr>
            </a:br>
            <a:r>
              <a:rPr lang="el-GR" sz="1100" dirty="0">
                <a:solidFill>
                  <a:schemeClr val="tx2">
                    <a:lumMod val="50000"/>
                    <a:alpha val="80000"/>
                  </a:schemeClr>
                </a:solidFill>
                <a:latin typeface="Century Gothic" pitchFamily="34" charset="0"/>
              </a:rPr>
              <a:t>όπως την έζησαν τα ζωάκια</a:t>
            </a:r>
          </a:p>
        </p:txBody>
      </p:sp>
    </p:spTree>
    <p:extLst>
      <p:ext uri="{BB962C8B-B14F-4D97-AF65-F5344CB8AC3E}">
        <p14:creationId xmlns:p14="http://schemas.microsoft.com/office/powerpoint/2010/main" val="4018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14791" y="5184949"/>
            <a:ext cx="4289898" cy="672155"/>
          </a:xfrm>
          <a:prstGeom prst="wedgeRoundRectCallout">
            <a:avLst>
              <a:gd name="adj1" fmla="val -56357"/>
              <a:gd name="adj2" fmla="val -6785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000" dirty="0">
                <a:latin typeface="Century Gothic" pitchFamily="34" charset="0"/>
              </a:rPr>
              <a:t>Μαζί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μας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ερχόταν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και δυο κοκκινολαίμηδες που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είχαν μείνει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ξάγρυπνοι όλη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τη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νύχτα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έκπληκτοι 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όσα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συνέβαιναν</a:t>
            </a:r>
            <a:r>
              <a:rPr lang="en-US" sz="1000" dirty="0">
                <a:latin typeface="Century Gothic" pitchFamily="34" charset="0"/>
              </a:rPr>
              <a:t>. «</a:t>
            </a:r>
            <a:r>
              <a:rPr lang="el-GR" sz="1000" dirty="0">
                <a:latin typeface="Century Gothic" pitchFamily="34" charset="0"/>
              </a:rPr>
              <a:t>Τσίου,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θα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έρθουμε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εμείς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μαζί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σας</a:t>
            </a:r>
            <a:r>
              <a:rPr lang="en-US" sz="1000" dirty="0">
                <a:latin typeface="Century Gothic" pitchFamily="34" charset="0"/>
              </a:rPr>
              <a:t>» </a:t>
            </a:r>
            <a:r>
              <a:rPr lang="el-GR" sz="1000" dirty="0">
                <a:latin typeface="Century Gothic" pitchFamily="34" charset="0"/>
              </a:rPr>
              <a:t>είπαν.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50" y="488932"/>
            <a:ext cx="4320791" cy="438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4775212"/>
            <a:ext cx="1524701" cy="12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2549288" y="4709689"/>
            <a:ext cx="3117982" cy="1279129"/>
          </a:xfrm>
          <a:prstGeom prst="wedgeRoundRectCallout">
            <a:avLst>
              <a:gd name="adj1" fmla="val -64903"/>
              <a:gd name="adj2" fmla="val -12355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endParaRPr lang="el-GR" sz="1000" i="1" dirty="0"/>
          </a:p>
          <a:p>
            <a:pPr algn="ctr"/>
            <a:r>
              <a:rPr lang="el-GR" sz="1100" dirty="0">
                <a:latin typeface="Century Gothic" pitchFamily="34" charset="0"/>
              </a:rPr>
              <a:t>Καθώς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προχωρούσαμε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κάποια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στιγμή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κατάλαβα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ότι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ήταν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κοντά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μου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ένας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γκριζωπός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λύκος</a:t>
            </a:r>
            <a:r>
              <a:rPr lang="en-US" sz="1100" dirty="0">
                <a:latin typeface="Century Gothic" pitchFamily="34" charset="0"/>
              </a:rPr>
              <a:t>. </a:t>
            </a:r>
            <a:r>
              <a:rPr lang="el-GR" sz="1100" dirty="0">
                <a:latin typeface="Century Gothic" pitchFamily="34" charset="0"/>
              </a:rPr>
              <a:t>Πρώτη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φορά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έβλεπα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λύκο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από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τόσο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κοντά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για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κάποιο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περίεργο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λόγο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δεν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τρόμαξα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  <a:p>
            <a:endParaRPr lang="el-GR" sz="1200" dirty="0"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84"/>
          <a:stretch>
            <a:fillRect/>
          </a:stretch>
        </p:blipFill>
        <p:spPr bwMode="auto">
          <a:xfrm flipH="1">
            <a:off x="1831900" y="408958"/>
            <a:ext cx="3754042" cy="386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31742" y="4489460"/>
            <a:ext cx="1750514" cy="146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2088356" y="5136799"/>
            <a:ext cx="3408319" cy="698921"/>
          </a:xfrm>
          <a:prstGeom prst="wedgeRoundRectCallout">
            <a:avLst>
              <a:gd name="adj1" fmla="val -68133"/>
              <a:gd name="adj2" fmla="val -21116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/>
              <a:t>Περπατούσε</a:t>
            </a:r>
            <a:r>
              <a:rPr lang="en-US" sz="1100" dirty="0"/>
              <a:t> </a:t>
            </a:r>
            <a:r>
              <a:rPr lang="el-GR" sz="1100" dirty="0"/>
              <a:t>ήσυχος</a:t>
            </a:r>
            <a:r>
              <a:rPr lang="en-US" sz="1100" dirty="0"/>
              <a:t>, </a:t>
            </a:r>
            <a:r>
              <a:rPr lang="el-GR" sz="1100" dirty="0"/>
              <a:t>μαγεμένος</a:t>
            </a:r>
            <a:r>
              <a:rPr lang="en-US" sz="1100" dirty="0"/>
              <a:t> </a:t>
            </a:r>
            <a:endParaRPr lang="el-GR" sz="1100" dirty="0"/>
          </a:p>
          <a:p>
            <a:pPr algn="ctr"/>
            <a:r>
              <a:rPr lang="el-GR" sz="1100" dirty="0"/>
              <a:t>από</a:t>
            </a:r>
            <a:r>
              <a:rPr lang="en-US" sz="1100" dirty="0"/>
              <a:t> </a:t>
            </a:r>
            <a:r>
              <a:rPr lang="el-GR" sz="1100" dirty="0"/>
              <a:t>την</a:t>
            </a:r>
            <a:r>
              <a:rPr lang="en-US" sz="1100" dirty="0"/>
              <a:t> </a:t>
            </a:r>
            <a:r>
              <a:rPr lang="el-GR" sz="1100" dirty="0"/>
              <a:t>υπέροχη</a:t>
            </a:r>
            <a:r>
              <a:rPr lang="en-US" sz="1100" dirty="0"/>
              <a:t> </a:t>
            </a:r>
            <a:r>
              <a:rPr lang="el-GR" sz="1100" dirty="0"/>
              <a:t>νύχτα</a:t>
            </a:r>
            <a:r>
              <a:rPr lang="en-US" sz="1100" dirty="0"/>
              <a:t> </a:t>
            </a:r>
            <a:endParaRPr lang="el-GR" sz="1100" dirty="0"/>
          </a:p>
          <a:p>
            <a:pPr algn="ctr"/>
            <a:r>
              <a:rPr lang="el-GR" sz="1100" dirty="0"/>
              <a:t>και</a:t>
            </a:r>
            <a:r>
              <a:rPr lang="en-US" sz="1100" dirty="0"/>
              <a:t> </a:t>
            </a:r>
            <a:r>
              <a:rPr lang="el-GR" sz="1100" dirty="0"/>
              <a:t>δεν</a:t>
            </a:r>
            <a:r>
              <a:rPr lang="en-US" sz="1100" dirty="0"/>
              <a:t> </a:t>
            </a:r>
            <a:r>
              <a:rPr lang="el-GR" sz="1100" dirty="0"/>
              <a:t>έμοιαζε</a:t>
            </a:r>
            <a:r>
              <a:rPr lang="en-US" sz="1100" dirty="0"/>
              <a:t> </a:t>
            </a:r>
            <a:r>
              <a:rPr lang="el-GR" sz="1100" dirty="0"/>
              <a:t>καθόλου</a:t>
            </a:r>
            <a:r>
              <a:rPr lang="en-US" sz="1100" dirty="0"/>
              <a:t> </a:t>
            </a:r>
            <a:r>
              <a:rPr lang="el-GR" sz="1100" dirty="0"/>
              <a:t>απειλητικός</a:t>
            </a:r>
            <a:r>
              <a:rPr lang="en-US" sz="1100" dirty="0"/>
              <a:t>. </a:t>
            </a:r>
            <a:endParaRPr lang="el-GR" sz="1100" dirty="0"/>
          </a:p>
        </p:txBody>
      </p:sp>
      <p:grpSp>
        <p:nvGrpSpPr>
          <p:cNvPr id="2" name="14 - Ομάδα"/>
          <p:cNvGrpSpPr/>
          <p:nvPr/>
        </p:nvGrpSpPr>
        <p:grpSpPr>
          <a:xfrm>
            <a:off x="0" y="1"/>
            <a:ext cx="6121400" cy="4705564"/>
            <a:chOff x="856292" y="470899"/>
            <a:chExt cx="4238904" cy="423466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flipH="1">
              <a:off x="856292" y="470899"/>
              <a:ext cx="4238904" cy="4234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2947704" y="684035"/>
              <a:ext cx="576332" cy="6049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12 - Εικόνα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03180" y="4846650"/>
            <a:ext cx="1294814" cy="108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1560502" y="2989262"/>
            <a:ext cx="2005451" cy="139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36" y="346056"/>
            <a:ext cx="468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31940" y="5393654"/>
            <a:ext cx="3929090" cy="442067"/>
          </a:xfrm>
          <a:prstGeom prst="wedgeRoundRectCallout">
            <a:avLst>
              <a:gd name="adj1" fmla="val -56727"/>
              <a:gd name="adj2" fmla="val -11643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latin typeface="Century Gothic" pitchFamily="34" charset="0"/>
              </a:rPr>
              <a:t>Ύστερα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από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λίγη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ώρα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αστέρι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στάθηκε</a:t>
            </a:r>
            <a:r>
              <a:rPr lang="en-US" sz="1100" dirty="0">
                <a:latin typeface="Century Gothic" pitchFamily="34" charset="0"/>
              </a:rPr>
              <a:t> </a:t>
            </a:r>
            <a:endParaRPr lang="el-GR" sz="1100" dirty="0" smtClean="0">
              <a:latin typeface="Century Gothic" pitchFamily="34" charset="0"/>
            </a:endParaRPr>
          </a:p>
          <a:p>
            <a:pPr algn="ctr"/>
            <a:r>
              <a:rPr lang="el-GR" sz="1100" dirty="0" smtClean="0">
                <a:latin typeface="Century Gothic" pitchFamily="34" charset="0"/>
              </a:rPr>
              <a:t>πάνω</a:t>
            </a:r>
            <a:r>
              <a:rPr lang="en-US" sz="1100" dirty="0" smtClean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από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ένα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στάβλο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</p:txBody>
      </p:sp>
      <p:pic>
        <p:nvPicPr>
          <p:cNvPr id="9" name="8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40103"/>
            <a:ext cx="1294814" cy="108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36" y="274618"/>
            <a:ext cx="468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35339" y="5249816"/>
            <a:ext cx="3984625" cy="642552"/>
          </a:xfrm>
          <a:prstGeom prst="wedgeRoundRectCallout">
            <a:avLst>
              <a:gd name="adj1" fmla="val -56451"/>
              <a:gd name="adj2" fmla="val 7055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latin typeface="Century Gothic" pitchFamily="34" charset="0"/>
              </a:rPr>
              <a:t>Από μακριά είδα να έρχονται τρία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μεγαλόσωμα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ζώα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καμπούρα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στην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πλάτη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πολύ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μακρύ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λαιμό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74" y="274618"/>
            <a:ext cx="4670564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25065" y="5147074"/>
            <a:ext cx="4150279" cy="771145"/>
          </a:xfrm>
          <a:prstGeom prst="wedgeRoundRectCallout">
            <a:avLst>
              <a:gd name="adj1" fmla="val -56193"/>
              <a:gd name="adj2" fmla="val -1039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endParaRPr lang="el-GR" sz="1000" dirty="0"/>
          </a:p>
          <a:p>
            <a:pPr algn="ctr"/>
            <a:r>
              <a:rPr lang="el-GR" sz="1000" dirty="0" smtClean="0">
                <a:latin typeface="Century Gothic" pitchFamily="34" charset="0"/>
              </a:rPr>
              <a:t>Είδα</a:t>
            </a:r>
            <a:r>
              <a:rPr lang="en-US" sz="1000" dirty="0" smtClean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μωρό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που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χαμογελούσε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και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έλαμπε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περισσότερο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από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φως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των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αστεριών</a:t>
            </a:r>
            <a:r>
              <a:rPr lang="en-US" sz="1000" dirty="0">
                <a:latin typeface="Century Gothic" pitchFamily="34" charset="0"/>
              </a:rPr>
              <a:t>. </a:t>
            </a:r>
            <a:r>
              <a:rPr lang="el-GR" sz="1000" dirty="0">
                <a:latin typeface="Century Gothic" pitchFamily="34" charset="0"/>
              </a:rPr>
              <a:t>Κοντά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του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κάθονταν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χαρούμενοι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η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μαμά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του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και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μπαμπάς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του κι εμείς τα προβατάκια προσπαθούσαμε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να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ζεστάνουμε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τις ανάσες μας</a:t>
            </a:r>
            <a:r>
              <a:rPr lang="en-US" sz="1000" dirty="0">
                <a:latin typeface="Century Gothic" pitchFamily="34" charset="0"/>
              </a:rPr>
              <a:t>. </a:t>
            </a:r>
            <a:endParaRPr lang="el-GR" sz="1000" dirty="0">
              <a:latin typeface="Century Gothic" pitchFamily="34" charset="0"/>
            </a:endParaRPr>
          </a:p>
          <a:p>
            <a:endParaRPr lang="el-GR" sz="1000" dirty="0">
              <a:latin typeface="Century Gothic" pitchFamily="34" charset="0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74" y="346056"/>
            <a:ext cx="468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846254" y="5275278"/>
            <a:ext cx="3786214" cy="699707"/>
          </a:xfrm>
          <a:prstGeom prst="wedgeRoundRectCallout">
            <a:avLst>
              <a:gd name="adj1" fmla="val -62459"/>
              <a:gd name="adj2" fmla="val -6604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latin typeface="Century Gothic" pitchFamily="34" charset="0"/>
              </a:rPr>
              <a:t>Πρώτη φορά είδα τους βοσκούς τόσο συγκινημένους. Προσκύνησαν το </a:t>
            </a:r>
            <a:r>
              <a:rPr lang="el-GR" sz="1100" dirty="0" smtClean="0">
                <a:latin typeface="Century Gothic" pitchFamily="34" charset="0"/>
              </a:rPr>
              <a:t>μικρό Χριστό </a:t>
            </a:r>
            <a:r>
              <a:rPr lang="el-GR" sz="1100" dirty="0">
                <a:latin typeface="Century Gothic" pitchFamily="34" charset="0"/>
              </a:rPr>
              <a:t>και του πρόσφεραν </a:t>
            </a:r>
            <a:r>
              <a:rPr lang="el-GR" sz="1100" dirty="0" smtClean="0">
                <a:latin typeface="Century Gothic" pitchFamily="34" charset="0"/>
              </a:rPr>
              <a:t>ένα προβατάκι, δηλαδή εμένα! </a:t>
            </a:r>
            <a:endParaRPr lang="el-GR" sz="1100" dirty="0">
              <a:latin typeface="Century Gothic" pitchFamily="34" charset="0"/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1874" y="274618"/>
            <a:ext cx="4687994" cy="479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14791" y="5362832"/>
            <a:ext cx="4017677" cy="642552"/>
          </a:xfrm>
          <a:prstGeom prst="wedgeRoundRectCallout">
            <a:avLst>
              <a:gd name="adj1" fmla="val -57169"/>
              <a:gd name="adj2" fmla="val -24924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latin typeface="Century Gothic" pitchFamily="34" charset="0"/>
              </a:rPr>
              <a:t>Οι τρεις άνδρες που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φορούσαν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κορώνες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μακριές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κάπες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του πρόσφεραν πολύτιμα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 smtClean="0">
                <a:latin typeface="Century Gothic" pitchFamily="34" charset="0"/>
              </a:rPr>
              <a:t>δώρα.</a:t>
            </a:r>
            <a:endParaRPr lang="el-GR" sz="1100" dirty="0">
              <a:latin typeface="Century Gothic" pitchFamily="34" charset="0"/>
            </a:endParaRPr>
          </a:p>
          <a:p>
            <a:pPr algn="ctr"/>
            <a:r>
              <a:rPr lang="el-GR" sz="1100" b="1" dirty="0">
                <a:latin typeface="Century Gothic" pitchFamily="34" charset="0"/>
              </a:rPr>
              <a:t>ΣΜΥΡΝΑ, </a:t>
            </a:r>
            <a:r>
              <a:rPr lang="el-GR" sz="1100" b="1" dirty="0" smtClean="0">
                <a:latin typeface="Century Gothic" pitchFamily="34" charset="0"/>
              </a:rPr>
              <a:t>ΛΙΒΑΝΙ, </a:t>
            </a:r>
            <a:r>
              <a:rPr lang="el-GR" sz="1100" b="1" dirty="0">
                <a:latin typeface="Century Gothic" pitchFamily="34" charset="0"/>
              </a:rPr>
              <a:t>ΧΡΥΣΟ</a:t>
            </a: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4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55888" y="5334000"/>
            <a:ext cx="3690828" cy="594188"/>
          </a:xfrm>
          <a:prstGeom prst="wedgeRoundRectCallout">
            <a:avLst>
              <a:gd name="adj1" fmla="val -56362"/>
              <a:gd name="adj2" fmla="val -21993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endParaRPr lang="el-GR" sz="1100" dirty="0"/>
          </a:p>
          <a:p>
            <a:pPr algn="ctr"/>
            <a:r>
              <a:rPr lang="el-GR" sz="1100" dirty="0">
                <a:latin typeface="Century Gothic" pitchFamily="34" charset="0"/>
              </a:rPr>
              <a:t>Τους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άκουσα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μάλιστα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να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λένε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πως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αυτό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παιδί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θα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άλλαζε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όλο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κόσμο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για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πάντα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  <a:p>
            <a:endParaRPr lang="el-GR" sz="1000" dirty="0"/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12" y="631808"/>
            <a:ext cx="392909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88" y="631808"/>
            <a:ext cx="3829888" cy="3837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76436" y="5270365"/>
            <a:ext cx="3813156" cy="642552"/>
          </a:xfrm>
          <a:prstGeom prst="wedgeRoundRectCallout">
            <a:avLst>
              <a:gd name="adj1" fmla="val -57169"/>
              <a:gd name="adj2" fmla="val -24924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b="1" dirty="0">
                <a:latin typeface="Century Gothic" pitchFamily="34" charset="0"/>
              </a:rPr>
              <a:t>ΓΑΛΗΝΗ</a:t>
            </a:r>
            <a:r>
              <a:rPr lang="en-US" sz="1100" b="1" dirty="0">
                <a:latin typeface="Century Gothic" pitchFamily="34" charset="0"/>
              </a:rPr>
              <a:t>, </a:t>
            </a:r>
            <a:r>
              <a:rPr lang="el-GR" sz="1100" b="1" dirty="0">
                <a:latin typeface="Century Gothic" pitchFamily="34" charset="0"/>
              </a:rPr>
              <a:t>ΧΑΡΑ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και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l-GR" sz="1100" b="1" dirty="0">
                <a:latin typeface="Century Gothic" pitchFamily="34" charset="0"/>
              </a:rPr>
              <a:t>ΖΕΣΤΑΣΙΑ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μας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είχε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σκεπάσει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όλους</a:t>
            </a:r>
            <a:r>
              <a:rPr lang="en-US" sz="1100" dirty="0">
                <a:latin typeface="Century Gothic" pitchFamily="34" charset="0"/>
              </a:rPr>
              <a:t>.</a:t>
            </a:r>
            <a:endParaRPr lang="el-GR" sz="1100" dirty="0">
              <a:latin typeface="Century Gothic" pitchFamily="34" charset="0"/>
            </a:endParaRPr>
          </a:p>
          <a:p>
            <a:pPr algn="ctr"/>
            <a:r>
              <a:rPr lang="el-GR" sz="1100" dirty="0">
                <a:latin typeface="Century Gothic" pitchFamily="34" charset="0"/>
              </a:rPr>
              <a:t>Ήταν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πιο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b="1" dirty="0">
                <a:latin typeface="Century Gothic" pitchFamily="34" charset="0"/>
              </a:rPr>
              <a:t>ΟΜΟΡΦΗ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νύχτα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της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ζωής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μου.</a:t>
            </a: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18087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74" y="274618"/>
            <a:ext cx="468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89527"/>
            <a:ext cx="1355378" cy="113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614791" y="5231027"/>
            <a:ext cx="4160553" cy="725615"/>
          </a:xfrm>
          <a:prstGeom prst="wedgeRoundRectCallout">
            <a:avLst>
              <a:gd name="adj1" fmla="val -57074"/>
              <a:gd name="adj2" fmla="val -832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Ήταν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χειμώνας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Ο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αέρας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φυσούσε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με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όλη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του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τη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δύναμη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κι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έκανε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πολύ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κρύο</a:t>
            </a:r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el-GR" sz="1100" dirty="0">
                <a:solidFill>
                  <a:schemeClr val="bg1"/>
                </a:solidFill>
                <a:latin typeface="Century Gothic" pitchFamily="34" charset="0"/>
              </a:rPr>
              <a:t> Τα προβατάκια ήμασταν ξαπλωμένα το ένα κοντά στο άλλο για να μην κρυώνουμε. </a:t>
            </a:r>
            <a:endParaRPr lang="el-G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ransition advTm="24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εικόνας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31959" y="3545203"/>
            <a:ext cx="1440000" cy="1440000"/>
          </a:xfrm>
        </p:spPr>
      </p:pic>
      <p:pic>
        <p:nvPicPr>
          <p:cNvPr id="7" name="5 - Θέση εικόνας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171" y="3546203"/>
            <a:ext cx="1440000" cy="14388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5 - Θέση εικόνας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208" y="1219200"/>
            <a:ext cx="1440000" cy="144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5 - Θέση εικόνας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5533" y="1211692"/>
            <a:ext cx="1439334" cy="144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2301561" y="2778419"/>
            <a:ext cx="1252152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ΕΙΡΗΝΗ</a:t>
            </a:r>
          </a:p>
        </p:txBody>
      </p:sp>
      <p:sp>
        <p:nvSpPr>
          <p:cNvPr id="11" name="10 - Επεξήγηση με στρογγυλεμένο παραλληλόγραμμο"/>
          <p:cNvSpPr/>
          <p:nvPr/>
        </p:nvSpPr>
        <p:spPr>
          <a:xfrm>
            <a:off x="3937000" y="2756680"/>
            <a:ext cx="1684866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ΠΡΟΣΦΟΡΑ</a:t>
            </a: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2330621" y="5268991"/>
            <a:ext cx="1252152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ΕΛΠΙΔΑ</a:t>
            </a:r>
          </a:p>
        </p:txBody>
      </p:sp>
      <p:sp>
        <p:nvSpPr>
          <p:cNvPr id="13" name="12 - Επεξήγηση με στρογγυλεμένο παραλληλόγραμμο"/>
          <p:cNvSpPr/>
          <p:nvPr/>
        </p:nvSpPr>
        <p:spPr>
          <a:xfrm>
            <a:off x="3917956" y="5275278"/>
            <a:ext cx="1647566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ΑΙΣΙΟΔΟΞΙΑ</a:t>
            </a:r>
          </a:p>
        </p:txBody>
      </p:sp>
      <p:sp>
        <p:nvSpPr>
          <p:cNvPr id="14" name="13 - Επεξήγηση με στρογγυλεμένο παραλληλόγραμμο"/>
          <p:cNvSpPr/>
          <p:nvPr/>
        </p:nvSpPr>
        <p:spPr>
          <a:xfrm>
            <a:off x="514866" y="2767663"/>
            <a:ext cx="1252152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cs typeface="Tahoma" pitchFamily="34" charset="0"/>
              </a:rPr>
              <a:t>ΑΓΑΠΗ</a:t>
            </a:r>
          </a:p>
        </p:txBody>
      </p:sp>
      <p:sp>
        <p:nvSpPr>
          <p:cNvPr id="15" name="14 - Επεξήγηση με στρογγυλεμένο παραλληλόγραμμο"/>
          <p:cNvSpPr/>
          <p:nvPr/>
        </p:nvSpPr>
        <p:spPr>
          <a:xfrm>
            <a:off x="362465" y="5262127"/>
            <a:ext cx="1614616" cy="409626"/>
          </a:xfrm>
          <a:prstGeom prst="wedgeRoundRectCallout">
            <a:avLst>
              <a:gd name="adj1" fmla="val -50064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ΠΙΣΤΗ</a:t>
            </a:r>
          </a:p>
        </p:txBody>
      </p:sp>
      <p:pic>
        <p:nvPicPr>
          <p:cNvPr id="16" name="5 - Θέση εικόνας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795" y="1207536"/>
            <a:ext cx="1440000" cy="144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5 - Θέση εικόνας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2984" y="3573188"/>
            <a:ext cx="1440000" cy="144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- Επεξήγηση με στρογγυλεμένο παραλληλόγραμμο"/>
          <p:cNvSpPr/>
          <p:nvPr/>
        </p:nvSpPr>
        <p:spPr>
          <a:xfrm>
            <a:off x="617839" y="105240"/>
            <a:ext cx="4744994" cy="642552"/>
          </a:xfrm>
          <a:prstGeom prst="wedgeRoundRectCallout">
            <a:avLst>
              <a:gd name="adj1" fmla="val -57169"/>
              <a:gd name="adj2" fmla="val -2492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2000" dirty="0">
                <a:latin typeface="Century Gothic" pitchFamily="34" charset="0"/>
              </a:rPr>
              <a:t>Το μήνυμα των Χριστουγέννων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1874" y="346056"/>
            <a:ext cx="4603062" cy="460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560502" y="5132402"/>
            <a:ext cx="4143404" cy="890373"/>
          </a:xfrm>
          <a:prstGeom prst="wedgeRoundRectCallout">
            <a:avLst>
              <a:gd name="adj1" fmla="val -55396"/>
              <a:gd name="adj2" fmla="val -8831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endParaRPr lang="el-GR" sz="1100" dirty="0"/>
          </a:p>
          <a:p>
            <a:pPr algn="ctr"/>
            <a:r>
              <a:rPr lang="el-GR" sz="1000" dirty="0">
                <a:latin typeface="Century Gothic" pitchFamily="34" charset="0"/>
              </a:rPr>
              <a:t>Λίγο πιο κάτω οι βοσκοί που μας φύλαγαν είχαν ανάψει φωτιά για να ζεσταθούν. Ο ουρανός ήταν ξάστερος και το σκοτάδι είχε απλωθεί παντού. Μόλις είχε αρχίσει να με παίρνει ο ύπνος όταν ο ουρανός άρχισε να γεμίζει μικρά-μικρά πανέμορφα αστεράκια. </a:t>
            </a:r>
          </a:p>
          <a:p>
            <a:pPr algn="ctr"/>
            <a:endParaRPr lang="el-GR" sz="1000" dirty="0"/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46650" y="4203708"/>
            <a:ext cx="653604" cy="6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ransition advTm="343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1475085" y="5169413"/>
            <a:ext cx="4157383" cy="743579"/>
          </a:xfrm>
          <a:prstGeom prst="wedgeRoundRectCallout">
            <a:avLst>
              <a:gd name="adj1" fmla="val -53385"/>
              <a:gd name="adj2" fmla="val 1193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100" dirty="0">
                <a:latin typeface="Century Gothic" pitchFamily="34" charset="0"/>
              </a:rPr>
              <a:t>Οι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βοσκοί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κοιτούσαν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έκπληκτοι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λαμπερό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ουρανό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  <a:p>
            <a:pPr algn="ctr"/>
            <a:r>
              <a:rPr lang="el-GR" sz="1100" dirty="0">
                <a:latin typeface="Century Gothic" pitchFamily="34" charset="0"/>
              </a:rPr>
              <a:t>Τα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αστεράκια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ξαφνικά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ενώθηκαν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σε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ένα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μεγάλο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φωτεινό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αστέρι</a:t>
            </a:r>
            <a:r>
              <a:rPr lang="en-US" sz="1100" dirty="0">
                <a:latin typeface="Century Gothic" pitchFamily="34" charset="0"/>
              </a:rPr>
              <a:t>. </a:t>
            </a:r>
            <a:r>
              <a:rPr lang="el-GR" sz="1100" dirty="0">
                <a:latin typeface="Century Gothic" pitchFamily="34" charset="0"/>
              </a:rPr>
              <a:t>Κανείς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μας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δεν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είχε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ξαναδεί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κάτι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παρόμοιο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</p:txBody>
      </p:sp>
      <p:pic>
        <p:nvPicPr>
          <p:cNvPr id="53" name="5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36" y="274618"/>
            <a:ext cx="4680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53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89527"/>
            <a:ext cx="1355378" cy="113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14791" y="5362833"/>
            <a:ext cx="4089115" cy="543697"/>
          </a:xfrm>
          <a:prstGeom prst="wedgeRoundRectCallout">
            <a:avLst>
              <a:gd name="adj1" fmla="val -57148"/>
              <a:gd name="adj2" fmla="val -14747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just"/>
            <a:endParaRPr lang="el-GR" sz="1000" dirty="0"/>
          </a:p>
          <a:p>
            <a:pPr algn="ctr"/>
            <a:r>
              <a:rPr lang="el-GR" sz="1100" dirty="0">
                <a:latin typeface="Century Gothic" pitchFamily="34" charset="0"/>
              </a:rPr>
              <a:t>Μαζί του εμφανίστηκε κι ένας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πελώριος άγγελος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άσπρα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φτερά</a:t>
            </a:r>
            <a:r>
              <a:rPr lang="en-US" sz="1100" dirty="0">
                <a:latin typeface="Century Gothic" pitchFamily="34" charset="0"/>
              </a:rPr>
              <a:t>. «</a:t>
            </a:r>
            <a:r>
              <a:rPr lang="el-GR" sz="1100" dirty="0">
                <a:latin typeface="Century Gothic" pitchFamily="34" charset="0"/>
              </a:rPr>
              <a:t>Μη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φοβάστε</a:t>
            </a:r>
            <a:r>
              <a:rPr lang="en-US" sz="1100" dirty="0">
                <a:latin typeface="Century Gothic" pitchFamily="34" charset="0"/>
              </a:rPr>
              <a:t>», </a:t>
            </a:r>
            <a:r>
              <a:rPr lang="el-GR" sz="1100" dirty="0">
                <a:latin typeface="Century Gothic" pitchFamily="34" charset="0"/>
              </a:rPr>
              <a:t>μας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είπε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  <a:p>
            <a:endParaRPr lang="el-GR" sz="1200" dirty="0"/>
          </a:p>
        </p:txBody>
      </p:sp>
      <p:pic>
        <p:nvPicPr>
          <p:cNvPr id="17" name="16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36" y="203180"/>
            <a:ext cx="475143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18089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74" y="846122"/>
            <a:ext cx="442915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- Επεξήγηση με στρογγυλεμένο παραλληλόγραμμο"/>
          <p:cNvSpPr/>
          <p:nvPr/>
        </p:nvSpPr>
        <p:spPr>
          <a:xfrm>
            <a:off x="988998" y="131742"/>
            <a:ext cx="4572032" cy="571503"/>
          </a:xfrm>
          <a:prstGeom prst="wedgeRoundRectCallout">
            <a:avLst>
              <a:gd name="adj1" fmla="val -2842"/>
              <a:gd name="adj2" fmla="val 105171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r>
              <a:rPr lang="el-GR" sz="1050" dirty="0" smtClean="0">
                <a:latin typeface="Century Gothic" pitchFamily="34" charset="0"/>
              </a:rPr>
              <a:t>- Μη</a:t>
            </a:r>
            <a:r>
              <a:rPr lang="en-US" sz="1050" dirty="0" smtClean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φοβάστε. Σας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φέρνω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καλά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νέα</a:t>
            </a:r>
            <a:r>
              <a:rPr lang="en-US" sz="1050" dirty="0">
                <a:latin typeface="Century Gothic" pitchFamily="34" charset="0"/>
              </a:rPr>
              <a:t>. </a:t>
            </a:r>
            <a:r>
              <a:rPr lang="el-GR" sz="1050" dirty="0">
                <a:latin typeface="Century Gothic" pitchFamily="34" charset="0"/>
              </a:rPr>
              <a:t>Σήμερα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γεννήθηκε</a:t>
            </a:r>
            <a:r>
              <a:rPr lang="en-US" sz="1050" dirty="0">
                <a:latin typeface="Century Gothic" pitchFamily="34" charset="0"/>
              </a:rPr>
              <a:t> </a:t>
            </a:r>
            <a:endParaRPr lang="el-GR" sz="1050" dirty="0">
              <a:latin typeface="Century Gothic" pitchFamily="34" charset="0"/>
            </a:endParaRPr>
          </a:p>
          <a:p>
            <a:pPr algn="ctr"/>
            <a:r>
              <a:rPr lang="el-GR" sz="1050" dirty="0">
                <a:latin typeface="Century Gothic" pitchFamily="34" charset="0"/>
              </a:rPr>
              <a:t>ένα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μωρό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που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θα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γίνει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ο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σωτήρας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του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κόσμου</a:t>
            </a:r>
            <a:r>
              <a:rPr lang="en-US" sz="1050" dirty="0">
                <a:latin typeface="Century Gothic" pitchFamily="34" charset="0"/>
              </a:rPr>
              <a:t>. </a:t>
            </a:r>
            <a:endParaRPr lang="el-GR" sz="1050" dirty="0">
              <a:latin typeface="Century Gothic" pitchFamily="34" charset="0"/>
            </a:endParaRPr>
          </a:p>
          <a:p>
            <a:pPr algn="ctr"/>
            <a:r>
              <a:rPr lang="el-GR" sz="1050" dirty="0">
                <a:latin typeface="Century Gothic" pitchFamily="34" charset="0"/>
              </a:rPr>
              <a:t>Ακολουθήστε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το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αστέρι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και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θα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βρείτε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το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βρέφος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μέσα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σε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μια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l-GR" sz="1050" dirty="0">
                <a:latin typeface="Century Gothic" pitchFamily="34" charset="0"/>
              </a:rPr>
              <a:t>φάτνη</a:t>
            </a:r>
            <a:r>
              <a:rPr lang="en-US" sz="1050" dirty="0">
                <a:latin typeface="Century Gothic" pitchFamily="34" charset="0"/>
              </a:rPr>
              <a:t>.</a:t>
            </a:r>
            <a:endParaRPr lang="el-GR" sz="1050" dirty="0">
              <a:latin typeface="Century Gothic" pitchFamily="34" charset="0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132402"/>
            <a:ext cx="1184290" cy="98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560502" y="5561031"/>
            <a:ext cx="2143140" cy="428628"/>
          </a:xfrm>
          <a:prstGeom prst="wedgeRoundRectCallout">
            <a:avLst>
              <a:gd name="adj1" fmla="val -70433"/>
              <a:gd name="adj2" fmla="val -33477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just"/>
            <a:endParaRPr lang="el-GR" sz="1000" dirty="0"/>
          </a:p>
          <a:p>
            <a:pPr algn="ctr"/>
            <a:r>
              <a:rPr lang="el-GR" sz="1100" dirty="0" smtClean="0">
                <a:latin typeface="Century Gothic" pitchFamily="34" charset="0"/>
              </a:rPr>
              <a:t>Κι αμέσως μετά…</a:t>
            </a:r>
            <a:endParaRPr lang="el-GR" sz="1100" dirty="0">
              <a:latin typeface="Century Gothic" pitchFamily="34" charset="0"/>
            </a:endParaRPr>
          </a:p>
          <a:p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6" y="203180"/>
            <a:ext cx="442157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854831" y="5407370"/>
            <a:ext cx="2563192" cy="466209"/>
          </a:xfrm>
          <a:prstGeom prst="wedgeRoundRectCallout">
            <a:avLst>
              <a:gd name="adj1" fmla="val -66532"/>
              <a:gd name="adj2" fmla="val -27152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just"/>
            <a:endParaRPr lang="el-GR" sz="1000" dirty="0"/>
          </a:p>
          <a:p>
            <a:pPr algn="ctr"/>
            <a:r>
              <a:rPr lang="el-GR" sz="1100" dirty="0" smtClean="0">
                <a:latin typeface="Century Gothic" pitchFamily="34" charset="0"/>
              </a:rPr>
              <a:t>…μια</a:t>
            </a:r>
            <a:r>
              <a:rPr lang="en-US" sz="1100" dirty="0" smtClean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γλυκιά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μελωδία</a:t>
            </a:r>
            <a:r>
              <a:rPr lang="en-US" sz="1100" dirty="0">
                <a:latin typeface="Century Gothic" pitchFamily="34" charset="0"/>
              </a:rPr>
              <a:t> </a:t>
            </a:r>
            <a:endParaRPr lang="el-GR" sz="1100" dirty="0">
              <a:latin typeface="Century Gothic" pitchFamily="34" charset="0"/>
            </a:endParaRPr>
          </a:p>
          <a:p>
            <a:pPr algn="ctr"/>
            <a:r>
              <a:rPr lang="el-GR" sz="1100" dirty="0">
                <a:latin typeface="Century Gothic" pitchFamily="34" charset="0"/>
              </a:rPr>
              <a:t>ακούστηκε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από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 smtClean="0">
                <a:latin typeface="Century Gothic" pitchFamily="34" charset="0"/>
              </a:rPr>
              <a:t>Ουρανό</a:t>
            </a:r>
            <a:r>
              <a:rPr lang="en-US" sz="1100" dirty="0">
                <a:latin typeface="Century Gothic" pitchFamily="34" charset="0"/>
              </a:rPr>
              <a:t>. </a:t>
            </a:r>
            <a:endParaRPr lang="el-GR" sz="1100" dirty="0">
              <a:latin typeface="Century Gothic" pitchFamily="34" charset="0"/>
            </a:endParaRPr>
          </a:p>
          <a:p>
            <a:endParaRPr lang="el-GR" sz="1200" dirty="0">
              <a:latin typeface="Century Gothic" pitchFamily="34" charset="0"/>
            </a:endParaRPr>
          </a:p>
        </p:txBody>
      </p:sp>
      <p:pic>
        <p:nvPicPr>
          <p:cNvPr id="15" name="14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91000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Εικόν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12" y="560370"/>
            <a:ext cx="4039281" cy="3990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1705408" y="5341468"/>
            <a:ext cx="3927060" cy="532111"/>
          </a:xfrm>
          <a:prstGeom prst="wedgeRoundRectCallout">
            <a:avLst>
              <a:gd name="adj1" fmla="val -58058"/>
              <a:gd name="adj2" fmla="val -34213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pPr algn="ctr"/>
            <a:endParaRPr lang="el-GR" sz="1000" dirty="0"/>
          </a:p>
          <a:p>
            <a:pPr algn="ctr"/>
            <a:r>
              <a:rPr lang="el-GR" sz="1100" dirty="0">
                <a:latin typeface="Century Gothic" pitchFamily="34" charset="0"/>
              </a:rPr>
              <a:t>Πολλά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αγγελάκια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μαζί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έψαλαν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ύμνους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για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το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νεογέννητο</a:t>
            </a:r>
            <a:r>
              <a:rPr lang="en-US" sz="1100" dirty="0">
                <a:latin typeface="Century Gothic" pitchFamily="34" charset="0"/>
              </a:rPr>
              <a:t> </a:t>
            </a:r>
            <a:r>
              <a:rPr lang="el-GR" sz="1100" dirty="0">
                <a:latin typeface="Century Gothic" pitchFamily="34" charset="0"/>
              </a:rPr>
              <a:t>μωρό</a:t>
            </a:r>
            <a:r>
              <a:rPr lang="en-US" sz="1100" dirty="0"/>
              <a:t>. </a:t>
            </a:r>
            <a:endParaRPr lang="el-GR" sz="1100" dirty="0"/>
          </a:p>
          <a:p>
            <a:pPr algn="ctr"/>
            <a:endParaRPr lang="el-GR" sz="1200" dirty="0"/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918087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πεξήγηση με στρογγυλεμένο παραλληλόγραμμο"/>
          <p:cNvSpPr/>
          <p:nvPr/>
        </p:nvSpPr>
        <p:spPr>
          <a:xfrm>
            <a:off x="1614791" y="5184949"/>
            <a:ext cx="4289898" cy="672155"/>
          </a:xfrm>
          <a:prstGeom prst="wedgeRoundRectCallout">
            <a:avLst>
              <a:gd name="adj1" fmla="val -57169"/>
              <a:gd name="adj2" fmla="val -24924"/>
              <a:gd name="adj3" fmla="val 16667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769" tIns="33384" rIns="66769" bIns="33384" rtlCol="0" anchor="ctr"/>
          <a:lstStyle/>
          <a:p>
            <a:endParaRPr lang="el-GR" sz="1200" dirty="0"/>
          </a:p>
          <a:p>
            <a:pPr algn="ctr"/>
            <a:r>
              <a:rPr lang="el-GR" sz="1000" dirty="0">
                <a:latin typeface="Century Gothic" pitchFamily="34" charset="0"/>
              </a:rPr>
              <a:t>Όταν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οι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άγγελοι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έφυγαν</a:t>
            </a:r>
            <a:r>
              <a:rPr lang="en-US" sz="1000" dirty="0">
                <a:latin typeface="Century Gothic" pitchFamily="34" charset="0"/>
              </a:rPr>
              <a:t>, </a:t>
            </a:r>
            <a:r>
              <a:rPr lang="el-GR" sz="1000" dirty="0">
                <a:latin typeface="Century Gothic" pitchFamily="34" charset="0"/>
              </a:rPr>
              <a:t>οι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βοσκοί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σηκώθηκαν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και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άρχισαν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να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προχωρούν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μέσα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στη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νύχτα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οδηγό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το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φωτεινό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αστέρι</a:t>
            </a:r>
            <a:r>
              <a:rPr lang="en-US" sz="1000" dirty="0">
                <a:latin typeface="Century Gothic" pitchFamily="34" charset="0"/>
              </a:rPr>
              <a:t>. </a:t>
            </a:r>
            <a:endParaRPr lang="el-GR" sz="1000" dirty="0">
              <a:latin typeface="Century Gothic" pitchFamily="34" charset="0"/>
            </a:endParaRPr>
          </a:p>
          <a:p>
            <a:pPr algn="ctr"/>
            <a:r>
              <a:rPr lang="el-GR" sz="1000" dirty="0">
                <a:latin typeface="Century Gothic" pitchFamily="34" charset="0"/>
              </a:rPr>
              <a:t>Πίσω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ακολουθούσαμε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εμείς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τα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l-GR" sz="1000" dirty="0">
                <a:latin typeface="Century Gothic" pitchFamily="34" charset="0"/>
              </a:rPr>
              <a:t>προβατάκια</a:t>
            </a:r>
            <a:r>
              <a:rPr lang="en-US" sz="1000" dirty="0">
                <a:latin typeface="Century Gothic" pitchFamily="34" charset="0"/>
              </a:rPr>
              <a:t>.</a:t>
            </a:r>
            <a:endParaRPr lang="el-GR" sz="1000" dirty="0">
              <a:latin typeface="Century Gothic" pitchFamily="34" charset="0"/>
            </a:endParaRPr>
          </a:p>
          <a:p>
            <a:endParaRPr lang="el-GR" sz="1200" dirty="0"/>
          </a:p>
        </p:txBody>
      </p:sp>
      <p:pic>
        <p:nvPicPr>
          <p:cNvPr id="19" name="18 - Εικόν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918087"/>
            <a:ext cx="1353613" cy="11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36" y="203180"/>
            <a:ext cx="4680000" cy="465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431</Words>
  <Application>Microsoft Office PowerPoint</Application>
  <PresentationFormat>Προσαρμογή</PresentationFormat>
  <Paragraphs>47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Θέμα του Office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Nikoleta</dc:creator>
  <cp:lastModifiedBy>Admin</cp:lastModifiedBy>
  <cp:revision>23</cp:revision>
  <dcterms:created xsi:type="dcterms:W3CDTF">2020-12-15T16:06:49Z</dcterms:created>
  <dcterms:modified xsi:type="dcterms:W3CDTF">2021-11-21T16:41:03Z</dcterms:modified>
</cp:coreProperties>
</file>