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410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2610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77386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14041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4002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881945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41633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49898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6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29601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0962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0137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2862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1403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10172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40722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0167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7/10/2017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4793943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Ορθογώνιο 3"/>
          <p:cNvSpPr/>
          <p:nvPr/>
        </p:nvSpPr>
        <p:spPr>
          <a:xfrm>
            <a:off x="1610230" y="2708920"/>
            <a:ext cx="59235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l-GR" sz="5400" b="1" cap="none" spc="0" dirty="0" smtClean="0">
                <a:ln w="11430"/>
                <a:solidFill>
                  <a:srgbClr val="FFC000"/>
                </a:solidFill>
                <a:latin typeface="Calibri" panose="020F0502020204030204" pitchFamily="34" charset="0"/>
              </a:rPr>
              <a:t>Ο κύκλος του νερού</a:t>
            </a:r>
            <a:endParaRPr lang="el-GR" sz="5400" b="1" cap="none" spc="0" dirty="0">
              <a:ln w="11430"/>
              <a:solidFill>
                <a:srgbClr val="FFC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069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484984"/>
          </a:xfrm>
        </p:spPr>
        <p:txBody>
          <a:bodyPr/>
          <a:lstStyle/>
          <a:p>
            <a:pPr marL="137160" indent="0">
              <a:buNone/>
            </a:pPr>
            <a:r>
              <a:rPr lang="el-GR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Τι είναι ο υδρολογικός </a:t>
            </a:r>
            <a:r>
              <a:rPr lang="el-GR" sz="2800" b="1" dirty="0" smtClean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κύκλος ή κύκλος του νερού;</a:t>
            </a: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spc="-10" dirty="0" err="1">
                <a:solidFill>
                  <a:schemeClr val="tx2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Yδρολογικός</a:t>
            </a:r>
            <a:r>
              <a:rPr lang="el-GR" sz="2800" b="1" spc="-10" dirty="0">
                <a:solidFill>
                  <a:schemeClr val="tx2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 κύκλος </a:t>
            </a:r>
            <a:r>
              <a:rPr lang="el-GR" sz="2800" b="1" spc="-10" dirty="0">
                <a:latin typeface="Calibri" panose="020F0502020204030204" pitchFamily="34" charset="0"/>
                <a:ea typeface="Times New Roman"/>
                <a:cs typeface="Times New Roman"/>
              </a:rPr>
              <a:t>είναι η σταθερή και αδιάκοπη κίνηση του νερού από την ατμόσφαιρα στην επιφάνεια της Γης, στο υπέδαφος και πάλι στην ατμόσφαιρα. </a:t>
            </a:r>
            <a:endParaRPr lang="el-GR" sz="2800" b="1" dirty="0"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marL="13716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61544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 descr="hydrocycl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208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264696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r>
              <a:rPr lang="el-GR" sz="2800" b="1" dirty="0" smtClean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Με </a:t>
            </a:r>
            <a:r>
              <a:rPr lang="el-GR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ποιες διαδικασίες </a:t>
            </a:r>
            <a:r>
              <a:rPr lang="el-GR" sz="2800" b="1" dirty="0" smtClean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επιτυγχάνεται ο κύκλος του νερού;</a:t>
            </a: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spc="-5" dirty="0">
                <a:latin typeface="Calibri" panose="020F0502020204030204" pitchFamily="34" charset="0"/>
                <a:ea typeface="Times New Roman"/>
                <a:cs typeface="Times New Roman"/>
              </a:rPr>
              <a:t>Το νερό φτάνει στη Γη από την ατμόσφαιρα με τα ατμοσφαιρικά κατακρημνίσματα </a:t>
            </a:r>
            <a:r>
              <a:rPr lang="el-GR" sz="2800" b="1" spc="-20" dirty="0">
                <a:latin typeface="Calibri" panose="020F0502020204030204" pitchFamily="34" charset="0"/>
                <a:ea typeface="Times New Roman"/>
                <a:cs typeface="Times New Roman"/>
              </a:rPr>
              <a:t>(χιόνι, χαλάζι, βροχή, δροσιά κτλ.) και ένα μέρος με την απορροή κινείται στην επιφάνεια του εδάφους με τη μορφή ρυακιών, ποταμών, χειμάρρων, ένα άλλο μέρος </a:t>
            </a:r>
            <a:r>
              <a:rPr lang="el-GR" sz="2800" b="1" spc="-15" dirty="0" err="1">
                <a:latin typeface="Calibri" panose="020F0502020204030204" pitchFamily="34" charset="0"/>
                <a:ea typeface="Times New Roman"/>
                <a:cs typeface="Times New Roman"/>
              </a:rPr>
              <a:t>κατεισδύει</a:t>
            </a:r>
            <a:r>
              <a:rPr lang="el-GR" sz="2800" b="1" spc="-15" dirty="0">
                <a:latin typeface="Calibri" panose="020F0502020204030204" pitchFamily="34" charset="0"/>
                <a:ea typeface="Times New Roman"/>
                <a:cs typeface="Times New Roman"/>
              </a:rPr>
              <a:t> (δηλαδή εισέρχεται) στη Γη από τους πόρους ή τις ρωγμές των διάφορων </a:t>
            </a:r>
            <a:r>
              <a:rPr lang="el-GR" sz="2800" b="1" spc="-10" dirty="0">
                <a:latin typeface="Calibri" panose="020F0502020204030204" pitchFamily="34" charset="0"/>
                <a:ea typeface="Times New Roman"/>
                <a:cs typeface="Times New Roman"/>
              </a:rPr>
              <a:t>πετρωμάτων και από τα ρήγματα της Γης (υπόγεια νερά). </a:t>
            </a:r>
            <a:endParaRPr lang="el-GR" sz="2800" b="1" spc="-10" dirty="0" smtClean="0"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spc="-10" dirty="0" smtClean="0">
                <a:latin typeface="Calibri" panose="020F0502020204030204" pitchFamily="34" charset="0"/>
                <a:ea typeface="Times New Roman"/>
                <a:cs typeface="Times New Roman"/>
              </a:rPr>
              <a:t>Το </a:t>
            </a:r>
            <a:r>
              <a:rPr lang="el-GR" sz="2800" b="1" spc="-10" dirty="0">
                <a:latin typeface="Calibri" panose="020F0502020204030204" pitchFamily="34" charset="0"/>
                <a:ea typeface="Times New Roman"/>
                <a:cs typeface="Times New Roman"/>
              </a:rPr>
              <a:t>νερό επανέρχεται στην </a:t>
            </a:r>
            <a:r>
              <a:rPr lang="el-GR" sz="2800" b="1" spc="-15" dirty="0">
                <a:latin typeface="Calibri" panose="020F0502020204030204" pitchFamily="34" charset="0"/>
                <a:ea typeface="Times New Roman"/>
                <a:cs typeface="Times New Roman"/>
              </a:rPr>
              <a:t>ατμόσφαιρα με την εξάτμιση δηλ. τη μεταβολή του νερού της επιφάνειας της Γης </a:t>
            </a:r>
            <a:r>
              <a:rPr lang="el-GR" sz="2800" b="1" spc="-10" dirty="0">
                <a:latin typeface="Calibri" panose="020F0502020204030204" pitchFamily="34" charset="0"/>
                <a:ea typeface="Times New Roman"/>
                <a:cs typeface="Times New Roman"/>
              </a:rPr>
              <a:t>(ωκεανών, λιμνών, ποταμών) σε ατμό με την επίδραση της θερμότητας και τη </a:t>
            </a:r>
            <a:r>
              <a:rPr lang="el-GR" sz="2800" b="1" spc="-15" dirty="0">
                <a:latin typeface="Calibri" panose="020F0502020204030204" pitchFamily="34" charset="0"/>
                <a:ea typeface="Times New Roman"/>
                <a:cs typeface="Times New Roman"/>
              </a:rPr>
              <a:t>διαπνοή μέσα από τα στόματα των φύλλων των φυτών. </a:t>
            </a:r>
            <a:endParaRPr lang="el-GR" sz="2800" b="1" dirty="0"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marL="13716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31528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2764904"/>
          </a:xfrm>
        </p:spPr>
        <p:txBody>
          <a:bodyPr/>
          <a:lstStyle/>
          <a:p>
            <a:pPr marL="137160" indent="0">
              <a:lnSpc>
                <a:spcPct val="115000"/>
              </a:lnSpc>
              <a:spcAft>
                <a:spcPts val="0"/>
              </a:spcAft>
              <a:buNone/>
              <a:tabLst>
                <a:tab pos="1371600" algn="l"/>
              </a:tabLst>
            </a:pPr>
            <a:r>
              <a:rPr lang="el-GR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Τι είναι η εξάτμιση; </a:t>
            </a:r>
            <a:endParaRPr lang="el-GR" sz="2800" dirty="0">
              <a:solidFill>
                <a:srgbClr val="FFFF00"/>
              </a:solidFill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spc="-20" dirty="0" smtClean="0">
                <a:solidFill>
                  <a:schemeClr val="tx2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Εξάτμιση</a:t>
            </a:r>
            <a:r>
              <a:rPr lang="el-GR" sz="2800" b="1" spc="-20" dirty="0" smtClean="0">
                <a:latin typeface="Calibri" panose="020F0502020204030204" pitchFamily="34" charset="0"/>
                <a:ea typeface="Times New Roman"/>
                <a:cs typeface="Times New Roman"/>
              </a:rPr>
              <a:t> </a:t>
            </a:r>
            <a:r>
              <a:rPr lang="el-GR" sz="2800" b="1" spc="-20" dirty="0">
                <a:latin typeface="Calibri" panose="020F0502020204030204" pitchFamily="34" charset="0"/>
                <a:ea typeface="Times New Roman"/>
                <a:cs typeface="Times New Roman"/>
              </a:rPr>
              <a:t>είναι  η μεταβολή του νερού της επιφάνειας της Γης (ωκεανών, λιμνών, </a:t>
            </a:r>
            <a:r>
              <a:rPr lang="el-GR" sz="2800" b="1" spc="-25" dirty="0">
                <a:latin typeface="Calibri" panose="020F0502020204030204" pitchFamily="34" charset="0"/>
                <a:ea typeface="Times New Roman"/>
                <a:cs typeface="Times New Roman"/>
              </a:rPr>
              <a:t>ποταμών) σε ατμό με την επίδραση της θερμότητας. </a:t>
            </a:r>
            <a:endParaRPr lang="el-GR" sz="2800" b="1" dirty="0">
              <a:latin typeface="Calibri" panose="020F0502020204030204" pitchFamily="34" charset="0"/>
              <a:ea typeface="Times New Roman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544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3124944"/>
          </a:xfrm>
        </p:spPr>
        <p:txBody>
          <a:bodyPr/>
          <a:lstStyle/>
          <a:p>
            <a:pPr marL="137160" indent="0">
              <a:lnSpc>
                <a:spcPct val="115000"/>
              </a:lnSpc>
              <a:spcAft>
                <a:spcPts val="0"/>
              </a:spcAft>
              <a:buNone/>
              <a:tabLst>
                <a:tab pos="1371600" algn="l"/>
              </a:tabLst>
            </a:pPr>
            <a:r>
              <a:rPr lang="el-GR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Τι είναι η διαπνοή; </a:t>
            </a:r>
            <a:endParaRPr lang="el-GR" sz="2800" dirty="0">
              <a:solidFill>
                <a:srgbClr val="FFFF00"/>
              </a:solidFill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spc="-10" dirty="0" smtClean="0">
                <a:latin typeface="Calibri" panose="020F0502020204030204" pitchFamily="34" charset="0"/>
                <a:ea typeface="Times New Roman"/>
                <a:cs typeface="Times New Roman"/>
              </a:rPr>
              <a:t>Κάθε </a:t>
            </a:r>
            <a:r>
              <a:rPr lang="el-GR" sz="2800" b="1" spc="-10" dirty="0">
                <a:latin typeface="Calibri" panose="020F0502020204030204" pitchFamily="34" charset="0"/>
                <a:ea typeface="Times New Roman"/>
                <a:cs typeface="Times New Roman"/>
              </a:rPr>
              <a:t>φυτό μοιάζει με μια αντλία που παίρνει νερό από το έδαφος και το στέλνει στην </a:t>
            </a:r>
            <a:r>
              <a:rPr lang="el-GR" sz="2800" b="1" spc="-20" dirty="0">
                <a:latin typeface="Calibri" panose="020F0502020204030204" pitchFamily="34" charset="0"/>
                <a:ea typeface="Times New Roman"/>
                <a:cs typeface="Times New Roman"/>
              </a:rPr>
              <a:t>ατμόσφαιρα, μέσα από τα στόματα του φυλλώματος του, με μια διαδικασία που </a:t>
            </a:r>
            <a:r>
              <a:rPr lang="el-GR" sz="2800" b="1" spc="-25" dirty="0">
                <a:latin typeface="Calibri" panose="020F0502020204030204" pitchFamily="34" charset="0"/>
                <a:ea typeface="Times New Roman"/>
                <a:cs typeface="Times New Roman"/>
              </a:rPr>
              <a:t>λέγεται </a:t>
            </a:r>
            <a:r>
              <a:rPr lang="el-GR" sz="2800" b="1" spc="-25" dirty="0">
                <a:solidFill>
                  <a:schemeClr val="tx2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διαπνοή</a:t>
            </a:r>
            <a:r>
              <a:rPr lang="el-GR" sz="2800" b="1" spc="-25" dirty="0">
                <a:latin typeface="Calibri" panose="020F0502020204030204" pitchFamily="34" charset="0"/>
                <a:ea typeface="Times New Roman"/>
                <a:cs typeface="Times New Roman"/>
              </a:rPr>
              <a:t>. </a:t>
            </a:r>
            <a:endParaRPr lang="el-GR" sz="2800" b="1" dirty="0">
              <a:latin typeface="Calibri" panose="020F0502020204030204" pitchFamily="34" charset="0"/>
              <a:ea typeface="Times New Roman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9533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2204864"/>
            <a:ext cx="8301608" cy="2548880"/>
          </a:xfrm>
        </p:spPr>
        <p:txBody>
          <a:bodyPr/>
          <a:lstStyle/>
          <a:p>
            <a:pPr marL="137160" indent="0">
              <a:lnSpc>
                <a:spcPct val="115000"/>
              </a:lnSpc>
              <a:spcAft>
                <a:spcPts val="0"/>
              </a:spcAft>
              <a:buNone/>
              <a:tabLst>
                <a:tab pos="1371600" algn="l"/>
              </a:tabLst>
            </a:pPr>
            <a:r>
              <a:rPr lang="el-GR" sz="2800" b="1" dirty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Τι είναι τα ατμοσφαιρικά κατακρημνίσματα;</a:t>
            </a:r>
            <a:endParaRPr lang="el-GR" sz="2800" dirty="0">
              <a:solidFill>
                <a:srgbClr val="FFFF00"/>
              </a:solidFill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spc="-10" dirty="0" smtClean="0">
                <a:solidFill>
                  <a:schemeClr val="tx2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Ατμοσφαιρικά </a:t>
            </a:r>
            <a:r>
              <a:rPr lang="el-GR" sz="2800" b="1" spc="-10" dirty="0">
                <a:solidFill>
                  <a:schemeClr val="tx2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κατακρημνίσματα </a:t>
            </a:r>
            <a:r>
              <a:rPr lang="el-GR" sz="2800" b="1" spc="-10" dirty="0">
                <a:latin typeface="Calibri" panose="020F0502020204030204" pitchFamily="34" charset="0"/>
                <a:ea typeface="Times New Roman"/>
                <a:cs typeface="Times New Roman"/>
              </a:rPr>
              <a:t>είναι οι μορφές με τις οποίες το νερό πέφτει στη Γη </a:t>
            </a:r>
            <a:r>
              <a:rPr lang="el-GR" sz="2800" b="1" spc="-25" dirty="0">
                <a:latin typeface="Calibri" panose="020F0502020204030204" pitchFamily="34" charset="0"/>
                <a:ea typeface="Times New Roman"/>
                <a:cs typeface="Times New Roman"/>
              </a:rPr>
              <a:t>(χιόνι, χαλάζι, βροχή, δροσιά κτλ.). </a:t>
            </a:r>
            <a:endParaRPr lang="el-GR" sz="2800" b="1" dirty="0">
              <a:latin typeface="Calibri" panose="020F0502020204030204" pitchFamily="34" charset="0"/>
              <a:ea typeface="Times New Roman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5777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2348880"/>
            <a:ext cx="8517632" cy="2476872"/>
          </a:xfrm>
        </p:spPr>
        <p:txBody>
          <a:bodyPr/>
          <a:lstStyle/>
          <a:p>
            <a:pPr marL="137160" indent="0">
              <a:lnSpc>
                <a:spcPct val="115000"/>
              </a:lnSpc>
              <a:spcAft>
                <a:spcPts val="0"/>
              </a:spcAft>
              <a:buNone/>
              <a:tabLst>
                <a:tab pos="1371600" algn="l"/>
              </a:tabLst>
            </a:pPr>
            <a:r>
              <a:rPr lang="el-GR" sz="2800" b="1" spc="-5" dirty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Τι είναι η απορροή;</a:t>
            </a:r>
            <a:endParaRPr lang="el-GR" sz="2800" dirty="0">
              <a:solidFill>
                <a:srgbClr val="FFFF00"/>
              </a:solidFill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 smtClean="0">
                <a:solidFill>
                  <a:schemeClr val="tx2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Απορροή</a:t>
            </a:r>
            <a:r>
              <a:rPr lang="el-GR" sz="2800" b="1" dirty="0" smtClean="0">
                <a:latin typeface="Calibri" panose="020F0502020204030204" pitchFamily="34" charset="0"/>
                <a:ea typeface="Times New Roman"/>
                <a:cs typeface="Times New Roman"/>
              </a:rPr>
              <a:t> </a:t>
            </a:r>
            <a:r>
              <a:rPr lang="el-GR" sz="2800" b="1" dirty="0">
                <a:latin typeface="Calibri" panose="020F0502020204030204" pitchFamily="34" charset="0"/>
                <a:ea typeface="Times New Roman"/>
                <a:cs typeface="Times New Roman"/>
              </a:rPr>
              <a:t>είναι η κίνηση του νερού στην επιφάνεια του εδάφους με τη μορφή </a:t>
            </a:r>
            <a:r>
              <a:rPr lang="el-GR" sz="2800" b="1" spc="-5" dirty="0">
                <a:latin typeface="Calibri" panose="020F0502020204030204" pitchFamily="34" charset="0"/>
                <a:ea typeface="Times New Roman"/>
                <a:cs typeface="Times New Roman"/>
              </a:rPr>
              <a:t>ρυακιών, ποταμών, χειμάρρων.</a:t>
            </a:r>
            <a:endParaRPr lang="el-GR" sz="2800" b="1" dirty="0">
              <a:latin typeface="Calibri" panose="020F0502020204030204" pitchFamily="34" charset="0"/>
              <a:ea typeface="Times New Roman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0316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88840"/>
            <a:ext cx="9036496" cy="3701008"/>
          </a:xfrm>
        </p:spPr>
        <p:txBody>
          <a:bodyPr/>
          <a:lstStyle/>
          <a:p>
            <a:pPr marL="137160" indent="0">
              <a:lnSpc>
                <a:spcPct val="115000"/>
              </a:lnSpc>
              <a:spcAft>
                <a:spcPts val="0"/>
              </a:spcAft>
              <a:buNone/>
              <a:tabLst>
                <a:tab pos="1371600" algn="l"/>
              </a:tabLst>
            </a:pPr>
            <a:r>
              <a:rPr lang="el-GR" sz="2800" b="1" spc="-5" dirty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Τι είναι η </a:t>
            </a:r>
            <a:r>
              <a:rPr lang="el-GR" sz="2800" b="1" spc="-5" dirty="0" err="1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κατείσδυση</a:t>
            </a:r>
            <a:r>
              <a:rPr lang="el-GR" sz="2800" b="1" spc="-5" dirty="0">
                <a:solidFill>
                  <a:srgbClr val="FFFF00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;</a:t>
            </a:r>
            <a:endParaRPr lang="el-GR" sz="2800" dirty="0">
              <a:solidFill>
                <a:srgbClr val="FFFF00"/>
              </a:solidFill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 smtClean="0">
                <a:latin typeface="Calibri" panose="020F0502020204030204" pitchFamily="34" charset="0"/>
                <a:ea typeface="Times New Roman"/>
                <a:cs typeface="Times New Roman"/>
              </a:rPr>
              <a:t>Ένα </a:t>
            </a:r>
            <a:r>
              <a:rPr lang="el-GR" sz="2800" b="1" dirty="0">
                <a:latin typeface="Calibri" panose="020F0502020204030204" pitchFamily="34" charset="0"/>
                <a:ea typeface="Times New Roman"/>
                <a:cs typeface="Times New Roman"/>
              </a:rPr>
              <a:t>μέρος του νερού </a:t>
            </a:r>
            <a:r>
              <a:rPr lang="el-GR" sz="2800" b="1" dirty="0">
                <a:solidFill>
                  <a:schemeClr val="tx2"/>
                </a:solidFill>
                <a:latin typeface="Calibri" panose="020F0502020204030204" pitchFamily="34" charset="0"/>
                <a:ea typeface="Times New Roman"/>
                <a:cs typeface="Times New Roman"/>
              </a:rPr>
              <a:t>κατεισδύει</a:t>
            </a:r>
            <a:r>
              <a:rPr lang="el-GR" sz="2800" b="1" dirty="0">
                <a:latin typeface="Calibri" panose="020F0502020204030204" pitchFamily="34" charset="0"/>
                <a:ea typeface="Times New Roman"/>
                <a:cs typeface="Times New Roman"/>
              </a:rPr>
              <a:t> </a:t>
            </a:r>
            <a:r>
              <a:rPr lang="el-GR" sz="2800" b="1" dirty="0" smtClean="0">
                <a:latin typeface="Calibri" panose="020F0502020204030204" pitchFamily="34" charset="0"/>
                <a:ea typeface="Times New Roman"/>
                <a:cs typeface="Times New Roman"/>
              </a:rPr>
              <a:t>(</a:t>
            </a:r>
            <a:r>
              <a:rPr lang="el-GR" sz="2800" b="1" dirty="0">
                <a:latin typeface="Calibri" panose="020F0502020204030204" pitchFamily="34" charset="0"/>
                <a:ea typeface="Times New Roman"/>
                <a:cs typeface="Times New Roman"/>
              </a:rPr>
              <a:t>δηλαδή εισέρχεται) στη Γη από τους πόρους ή </a:t>
            </a:r>
            <a:r>
              <a:rPr lang="el-GR" sz="2800" b="1" dirty="0" smtClean="0">
                <a:latin typeface="Calibri" panose="020F0502020204030204" pitchFamily="34" charset="0"/>
                <a:ea typeface="Times New Roman"/>
                <a:cs typeface="Times New Roman"/>
              </a:rPr>
              <a:t>τις ρωγμές </a:t>
            </a:r>
            <a:r>
              <a:rPr lang="el-GR" sz="2800" b="1" dirty="0">
                <a:latin typeface="Calibri" panose="020F0502020204030204" pitchFamily="34" charset="0"/>
                <a:ea typeface="Times New Roman"/>
                <a:cs typeface="Times New Roman"/>
              </a:rPr>
              <a:t>των διάφορων πετρωμάτων και από τα ρήγματα της Γης. </a:t>
            </a:r>
          </a:p>
          <a:p>
            <a:pPr marL="13716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el-GR" sz="2800" b="1" dirty="0">
                <a:latin typeface="Calibri" panose="020F0502020204030204" pitchFamily="34" charset="0"/>
                <a:ea typeface="Times New Roman"/>
                <a:cs typeface="Times New Roman"/>
              </a:rPr>
              <a:t>Αυτά είναι τα </a:t>
            </a:r>
            <a:r>
              <a:rPr lang="el-GR" sz="2800" b="1" spc="-5" dirty="0">
                <a:latin typeface="Calibri" panose="020F0502020204030204" pitchFamily="34" charset="0"/>
                <a:ea typeface="Times New Roman"/>
                <a:cs typeface="Times New Roman"/>
              </a:rPr>
              <a:t>λεγόμενα υπόγεια νερά.</a:t>
            </a:r>
            <a:endParaRPr lang="el-GR" sz="2800" b="1" dirty="0">
              <a:latin typeface="Calibri" panose="020F0502020204030204" pitchFamily="34" charset="0"/>
              <a:ea typeface="Times New Roman"/>
              <a:cs typeface="Times New Roman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6759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11</TotalTime>
  <Words>323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Bookman Old Style</vt:lpstr>
      <vt:lpstr>Calibri</vt:lpstr>
      <vt:lpstr>Rockwell</vt:lpstr>
      <vt:lpstr>Times New Roman</vt:lpstr>
      <vt:lpstr>Damask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Dimitris</dc:creator>
  <cp:lastModifiedBy>Dimitris Karg</cp:lastModifiedBy>
  <cp:revision>4</cp:revision>
  <dcterms:created xsi:type="dcterms:W3CDTF">2016-01-24T15:42:10Z</dcterms:created>
  <dcterms:modified xsi:type="dcterms:W3CDTF">2017-10-07T08:39:44Z</dcterms:modified>
</cp:coreProperties>
</file>