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3" r:id="rId5"/>
    <p:sldId id="259" r:id="rId6"/>
    <p:sldId id="276" r:id="rId7"/>
    <p:sldId id="260" r:id="rId8"/>
    <p:sldId id="278" r:id="rId9"/>
    <p:sldId id="279" r:id="rId10"/>
    <p:sldId id="261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</p:sldIdLst>
  <p:sldSz cx="14630400" cy="8229600"/>
  <p:notesSz cx="8229600" cy="14630400"/>
  <p:embeddedFontLst>
    <p:embeddedFont>
      <p:font typeface="Libre Baskerville" charset="0"/>
      <p:regular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Open Sans" charset="0"/>
      <p:regular r:id="rId26"/>
    </p:embeddedFont>
    <p:embeddedFont>
      <p:font typeface="Georgia" pitchFamily="18" charset="0"/>
      <p:regular r:id="rId27"/>
      <p:bold r:id="rId28"/>
      <p:italic r:id="rId29"/>
      <p:boldItalic r:id="rId30"/>
    </p:embeddedFont>
  </p:embeddedFont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9" d="100"/>
          <a:sy n="59" d="100"/>
        </p:scale>
        <p:origin x="-660" y="-13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FC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FC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FC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93852"/>
            <a:ext cx="7556421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l-GR" sz="4450" dirty="0" smtClean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ΘΕ 3.2 </a:t>
            </a:r>
            <a:r>
              <a:rPr lang="en-US" sz="4450" dirty="0" smtClean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Η </a:t>
            </a:r>
            <a:r>
              <a:rPr lang="el-GR" sz="4450" dirty="0" smtClean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Πρόταση της Ορθόδοξης Χριστιανικής Παράδοσης για την υπέρβαση των στερεοτύπων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469130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smtClean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Σήμερα θα εξερευνήσουμε την πρόταση της Ορθόδοξης παράδοσης για την υπέρβαση των στερεοτύπων. Θα αναλύσουμε πώς η πίστη μας μάς καλεί να δούμε πέρα από τις προκαταλήψεις και να αγκαλιάσουμε την αγάπη και την αποδοχή.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6555700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6756440" y="6538793"/>
            <a:ext cx="3583543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10670" y="991892"/>
            <a:ext cx="721923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Κλείσιμο &amp; Αναστοχασμός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200759"/>
            <a:ext cx="7556421" cy="7904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000" b="1" dirty="0" err="1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Ας</a:t>
            </a:r>
            <a:r>
              <a:rPr lang="en-US" sz="200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000" b="1" dirty="0" err="1" smtClean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θυμόμαστε</a:t>
            </a:r>
            <a:r>
              <a:rPr lang="el-GR" sz="200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l-GR" sz="2000" b="1" dirty="0" smtClean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όσα αναφέρει η </a:t>
            </a:r>
            <a:r>
              <a:rPr lang="el-GR" sz="200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Αγία Γραφή για τα στερεότυπα</a:t>
            </a:r>
            <a:r>
              <a:rPr lang="el-GR" sz="1750" dirty="0" smtClean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:</a:t>
            </a:r>
          </a:p>
          <a:p>
            <a:pPr algn="ctr"/>
            <a:endParaRPr lang="el-GR" sz="1750" dirty="0">
              <a:solidFill>
                <a:srgbClr val="49495A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el-GR" sz="1750" dirty="0" smtClean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«</a:t>
            </a:r>
            <a:endParaRPr lang="el-GR" sz="1750" dirty="0">
              <a:solidFill>
                <a:srgbClr val="49495A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ctr">
              <a:lnSpc>
                <a:spcPts val="2850"/>
              </a:lnSpc>
              <a:buNone/>
            </a:pPr>
            <a:endParaRPr lang="el-GR" sz="1750" dirty="0" smtClean="0">
              <a:solidFill>
                <a:srgbClr val="49495A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>
              <a:lnSpc>
                <a:spcPts val="2850"/>
              </a:lnSpc>
            </a:pPr>
            <a:r>
              <a:rPr lang="el-GR" sz="1750" dirty="0" smtClean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Δεν υπάρχει πια Ιουδαίος και ειδωλολάτρης, δεν υπάρχει δούλος και ελεύθερος, δεν υπάρχει άντρας και </a:t>
            </a:r>
            <a:r>
              <a:rPr lang="el-GR" sz="1750" dirty="0" err="1" smtClean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γυναίκα∙</a:t>
            </a:r>
            <a:r>
              <a:rPr lang="el-GR" sz="1750" dirty="0" smtClean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όλοι σας είστε ένας, χάρη στον Ιησού Χριστό» (</a:t>
            </a:r>
            <a:r>
              <a:rPr lang="el-GR" sz="1750" dirty="0" err="1" smtClean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Γαλ</a:t>
            </a:r>
            <a:r>
              <a:rPr lang="el-GR" sz="1750" dirty="0" smtClean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3, 28.)</a:t>
            </a:r>
          </a:p>
          <a:p>
            <a:pPr>
              <a:lnSpc>
                <a:spcPts val="2850"/>
              </a:lnSpc>
            </a:pPr>
            <a:endParaRPr lang="el-GR" sz="1750" dirty="0" smtClean="0">
              <a:solidFill>
                <a:srgbClr val="49495A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algn="ctr">
              <a:lnSpc>
                <a:spcPts val="2850"/>
              </a:lnSpc>
            </a:pPr>
            <a:r>
              <a:rPr lang="en-US" sz="1750" dirty="0" smtClean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«Όλα όσα θέλετε να σας κάνουν οι άλλοι, αυτά να τους κάνετε κι εσείς» (Ματθ. 7, 12). </a:t>
            </a:r>
            <a:endParaRPr lang="el-GR" sz="1750" dirty="0" smtClean="0">
              <a:solidFill>
                <a:srgbClr val="49495A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algn="ctr">
              <a:lnSpc>
                <a:spcPts val="2850"/>
              </a:lnSpc>
            </a:pPr>
            <a:endParaRPr lang="el-GR" sz="1750" dirty="0" smtClean="0">
              <a:solidFill>
                <a:srgbClr val="49495A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algn="ctr">
              <a:lnSpc>
                <a:spcPts val="2850"/>
              </a:lnSpc>
            </a:pPr>
            <a:r>
              <a:rPr lang="en-US" sz="1750" dirty="0" err="1" smtClean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Γράψτε</a:t>
            </a:r>
            <a:r>
              <a:rPr lang="en-US" sz="1750" dirty="0" smtClean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μια φράση που σας εντυπωσίασε και κολλήστε την σε έναν «τοίχο σκέψεων». Ας γίνουμε πρεσβευτές αγάπης και αποδοχής.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80190" y="4874538"/>
            <a:ext cx="30480" cy="1236107"/>
          </a:xfrm>
          <a:prstGeom prst="rect">
            <a:avLst/>
          </a:prstGeom>
          <a:solidFill>
            <a:srgbClr val="403CCF"/>
          </a:solidFill>
          <a:ln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0812" y="2539008"/>
            <a:ext cx="5577721" cy="697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b="1" kern="0" spc="-132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Τεστ Αξιολόγησης</a:t>
            </a:r>
            <a:endParaRPr lang="en-US" sz="4350" dirty="0"/>
          </a:p>
        </p:txBody>
      </p:sp>
      <p:sp>
        <p:nvSpPr>
          <p:cNvPr id="3" name="Text 1"/>
          <p:cNvSpPr/>
          <p:nvPr/>
        </p:nvSpPr>
        <p:spPr>
          <a:xfrm>
            <a:off x="780812" y="3459242"/>
            <a:ext cx="6262211" cy="22312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b="1" kern="0" spc="-105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Ενότητα: Η Πρόταση της Ορθόδοξης Χριστιανικής Παράδοσης για την Υπέρβαση των Στερεοτύπων</a:t>
            </a:r>
            <a:endParaRPr lang="en-US" sz="35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997" y="865823"/>
            <a:ext cx="4029908" cy="55777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594997" y="6694527"/>
            <a:ext cx="5577721" cy="697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endParaRPr lang="en-US" sz="43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bg1">
              <a:alpha val="85000"/>
            </a:scheme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2161580"/>
            <a:ext cx="876866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l-GR" sz="4450" b="1" kern="0" spc="-134" dirty="0" smtClean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Ερωτήσεις </a:t>
            </a:r>
            <a:r>
              <a:rPr lang="en-US" sz="4450" b="1" kern="0" spc="-134" dirty="0" smtClean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Σωστό ή Λάθος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321052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Ο Ιησούς δίδασκε ότι πρέπει να αποφεύγουμε τους αμαρτωλούς και να μην συναναστρεφόμαστε μαζί τους. (Σ/Λ)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3652718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2"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Η παραβολή του Καλού Σαμαρείτη δείχνει ότι η αγάπη και η φροντίδα πρέπει να δίνονται σε όλους, ανεξαρτήτως φυλής ή θρησκείας. (Σ/Λ)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445781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3"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Ο Φαρισαίος στην παραβολή του Τελώνη και του Φαρισαίου ταπεινώθηκε μπροστά στον Θεό. (Σ/Λ)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93790" y="490001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4"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Ο Ιησούς αρνήθηκε να συνομιλήσει με τη Σαμαρείτισσα, διότι ήταν γυναίκα και αλλόθρησκη. (Σ/Λ)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93790" y="534221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5"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Σύμφωνα με τον απόστολο Παύλο, όλοι οι άνθρωποι είναι ίσοι ανεξάρτητα από την κοινωνική ή εθνοτική τους καταγωγή. (Σ/Λ)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67689"/>
            <a:ext cx="807851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l-GR" sz="4450" b="1" kern="0" spc="-134" dirty="0" smtClean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Ερώτηση </a:t>
            </a:r>
            <a:r>
              <a:rPr lang="en-US" sz="4450" b="1" kern="0" spc="-134" dirty="0" err="1" smtClean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Συμπλήρωση</a:t>
            </a:r>
            <a:r>
              <a:rPr lang="en-US" sz="4450" b="1" kern="0" spc="-134" dirty="0" smtClean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Κενών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63009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Ο Ιησούς είπε ότι όποιος __________ τον εαυτό του, θα υψωθεί.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07229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2"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Στην παραβολή του Καλού Σαμαρείτη, ο Ιησούς δίδαξε ότι πλησίον μας είναι όποιος δείχνει __________.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51449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3"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Οι Φαρισαίοι επέκριναν τον Ιησού επειδή έτρωγε μαζί με __________ και αμαρτωλούς.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95669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4"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Ο Ιησούς συγχώρησε μια __________ γυναίκα που του έπλυνε τα πόδια με τα δάκρυά της.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39888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5"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«Όλα όσα θέλετε να σας κάνουν οι άλλοι άνθρωποι, αυτά να τους __________ κι εσείς» (Ματθ. 7, 12).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70616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1.Ποιος χαρακτήρας στην παραβολή του Καλού Σαμαρείτη βοήθησε τον πληγωμένο άνθρωπο; 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94180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α) Ιερέας 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55985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β) Λευίτης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17790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γ) Σαμαρείτης 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79596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δ) Ρωμαίος στρατιώτης</a:t>
            </a:r>
            <a:endParaRPr lang="en-US" sz="1750" dirty="0"/>
          </a:p>
        </p:txBody>
      </p:sp>
      <p:sp>
        <p:nvSpPr>
          <p:cNvPr id="8" name="Text 2"/>
          <p:cNvSpPr/>
          <p:nvPr/>
        </p:nvSpPr>
        <p:spPr>
          <a:xfrm>
            <a:off x="2343620" y="852407"/>
            <a:ext cx="928010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l-GR" sz="4450" b="1" kern="0" spc="-134" dirty="0" smtClean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Ερωτήσεις</a:t>
            </a:r>
            <a:r>
              <a:rPr lang="en-US" sz="4450" b="1" kern="0" spc="-134" dirty="0" smtClean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Πολλαπλής Επιλογής</a:t>
            </a:r>
            <a:endParaRPr lang="en-US" sz="44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16286"/>
            <a:ext cx="130428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2.Σύμφωνα με τον Ιησού, ποιο χαρακτηριστικό είναι απαραίτητο για να εισέλθει κάποιος στη Βασιλεία του Θεού; 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29625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α) Πλούτος 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91430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β) Ταπεινότητα 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53235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γ) Κοινωνική θέση 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615041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δ) Μορφωτικό επίπεδο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70616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3. Ποια ήταν η στάση του Ιησού απέναντι στα παιδιά; 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94180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α) Τα αγνόησε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55985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β) Τα ευλόγησε 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17790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γ) Τα έδιωξε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79596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δ) Τα απέτρεψε από το να τον πλησιάσουν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16286"/>
            <a:ext cx="130428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3. Στην παραβολή του Τελώνη και του Φαρισαίου, ποιος από τους δύο δικαιώθηκε από τον Θεό;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29625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α) Ο Φαρισαίος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91430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β) Ο Τελώνης 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53235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γ) Και οι δύο 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615041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δ) Κανένας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70616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4.Τι έδειξε η συνομιλία του Ιησού με τη Σαμαρείτισσα; 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94180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α) Ότι ο Ιησούς δε μιλούσε σε γυναίκες 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55985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β) Ότι η σωτηρία αφορά όλους, ανεξαρτήτως καταγωγής 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17790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γ) Ότι μόνο οι Ιουδαίοι μπορούν να σωθούν 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79596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δ) Ότι οι Σαμαρείτες είναι κατώτεροι από τους Ιουδαίους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46873"/>
            <a:ext cx="623018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 smtClean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Στόχοι</a:t>
            </a:r>
            <a:r>
              <a:rPr lang="en-US" sz="4450" dirty="0" smtClean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</a:t>
            </a:r>
            <a:r>
              <a:rPr lang="en-US" sz="4450" dirty="0" err="1" smtClean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του</a:t>
            </a:r>
            <a:r>
              <a:rPr lang="en-US" sz="4450" dirty="0" smtClean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</a:t>
            </a:r>
            <a:r>
              <a:rPr lang="en-US" sz="4450" dirty="0" err="1" smtClean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Μαθήματος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95096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AE8F3"/>
          </a:solidFill>
          <a:ln/>
        </p:spPr>
      </p:sp>
      <p:sp>
        <p:nvSpPr>
          <p:cNvPr id="5" name="Text 2"/>
          <p:cNvSpPr/>
          <p:nvPr/>
        </p:nvSpPr>
        <p:spPr>
          <a:xfrm>
            <a:off x="1530906" y="2950964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530906" y="3795713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28337" y="314932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AE8F3"/>
          </a:solidFill>
          <a:ln/>
        </p:spPr>
      </p:sp>
      <p:sp>
        <p:nvSpPr>
          <p:cNvPr id="9" name="Text 6"/>
          <p:cNvSpPr/>
          <p:nvPr/>
        </p:nvSpPr>
        <p:spPr>
          <a:xfrm>
            <a:off x="5176434" y="6460880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283488" y="295096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AE8F3"/>
          </a:solidFill>
          <a:ln/>
        </p:spPr>
      </p:sp>
      <p:sp>
        <p:nvSpPr>
          <p:cNvPr id="11" name="Text 8"/>
          <p:cNvSpPr/>
          <p:nvPr/>
        </p:nvSpPr>
        <p:spPr>
          <a:xfrm>
            <a:off x="1530906" y="536638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530906" y="5856803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0"/>
            <a:endParaRPr lang="en-US" sz="1750" dirty="0"/>
          </a:p>
        </p:txBody>
      </p:sp>
      <p:sp>
        <p:nvSpPr>
          <p:cNvPr id="14" name="13 - Ορθογώνιο"/>
          <p:cNvSpPr/>
          <p:nvPr/>
        </p:nvSpPr>
        <p:spPr>
          <a:xfrm>
            <a:off x="538639" y="2950964"/>
            <a:ext cx="804742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sz="2400" dirty="0"/>
          </a:p>
          <a:p>
            <a:pPr lvl="0"/>
            <a:r>
              <a:rPr lang="el-GR" sz="2400" dirty="0" smtClean="0"/>
              <a:t>1.  Να μπορούμε να αναγνωρίζουμε </a:t>
            </a:r>
            <a:r>
              <a:rPr lang="el-GR" sz="2400" dirty="0"/>
              <a:t>τα στερεότυπα και τις προκαταλήψεις στην καθημερινότητα.</a:t>
            </a:r>
          </a:p>
          <a:p>
            <a:pPr lvl="0"/>
            <a:endParaRPr lang="el-GR" sz="2400" dirty="0" smtClean="0"/>
          </a:p>
          <a:p>
            <a:pPr lvl="0"/>
            <a:r>
              <a:rPr lang="el-GR" sz="2400" dirty="0" smtClean="0"/>
              <a:t>2. Να </a:t>
            </a:r>
            <a:r>
              <a:rPr lang="el-GR" sz="2400" dirty="0"/>
              <a:t>κατανοήσουν πώς η διδασκαλία του Χριστού αμφισβητεί τα στερεότυπα.</a:t>
            </a:r>
          </a:p>
          <a:p>
            <a:pPr lvl="0"/>
            <a:endParaRPr lang="el-GR" sz="2400" dirty="0" smtClean="0"/>
          </a:p>
          <a:p>
            <a:pPr lvl="0"/>
            <a:r>
              <a:rPr lang="el-GR" sz="2400" dirty="0" smtClean="0"/>
              <a:t>3. Να συνδέσουμε τις </a:t>
            </a:r>
            <a:r>
              <a:rPr lang="el-GR" sz="2400" dirty="0"/>
              <a:t>βιβλικές παραβολές με σύγχρονα κοινωνικά ζητήματα.</a:t>
            </a:r>
          </a:p>
          <a:p>
            <a:pPr lvl="0"/>
            <a:endParaRPr lang="el-GR" sz="2400" dirty="0" smtClean="0"/>
          </a:p>
          <a:p>
            <a:pPr lvl="0"/>
            <a:r>
              <a:rPr lang="el-GR" sz="2400" dirty="0" smtClean="0"/>
              <a:t>4. Να προβληματιστούμε για </a:t>
            </a:r>
            <a:r>
              <a:rPr lang="el-GR" sz="2400" dirty="0"/>
              <a:t>τον ρόλο της Εκκλησίας σήμερα στην καταπολέμηση των διακρίσεων.</a:t>
            </a:r>
          </a:p>
          <a:p>
            <a:pPr marL="342900" lvl="0" indent="-342900"/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464949"/>
            <a:ext cx="7556421" cy="11933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Εισαγωγή και Προβληματισμός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6664271"/>
            <a:ext cx="6120516" cy="1162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smtClean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Τι στερεότυπα βλέπετε; </a:t>
            </a:r>
            <a:endParaRPr lang="el-GR" sz="1750" dirty="0" smtClean="0">
              <a:solidFill>
                <a:srgbClr val="49495A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 smtClean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Έχετε</a:t>
            </a:r>
            <a:r>
              <a:rPr lang="en-US" sz="1750" dirty="0" smtClean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βιώσει </a:t>
            </a:r>
            <a:r>
              <a:rPr lang="en-US" sz="1750" dirty="0" err="1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κάποια</a:t>
            </a: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 smtClean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προκατάληψη</a:t>
            </a:r>
            <a:r>
              <a:rPr lang="el-GR" sz="1750" dirty="0" smtClean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;</a:t>
            </a:r>
          </a:p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4912281" y="51524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2" name="11 - Ορθογώνιο"/>
          <p:cNvSpPr/>
          <p:nvPr/>
        </p:nvSpPr>
        <p:spPr>
          <a:xfrm>
            <a:off x="7101174" y="6664271"/>
            <a:ext cx="6816304" cy="9763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Ας παρακολουθήσουμε το παρακάτω οπτικοακουστικό υλικό.</a:t>
            </a:r>
          </a:p>
          <a:p>
            <a:pPr algn="ctr"/>
            <a:r>
              <a:rPr lang="el-GR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Ποιο είναι το θέμα του;</a:t>
            </a:r>
          </a:p>
          <a:p>
            <a:pPr algn="ctr"/>
            <a:r>
              <a:rPr lang="el-GR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endParaRPr lang="el-GR" dirty="0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790" y="1270861"/>
            <a:ext cx="11356881" cy="505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1471714" y="1518833"/>
            <a:ext cx="11871702" cy="39210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274E13"/>
                </a:solidFill>
                <a:effectLst/>
                <a:latin typeface="Georgia" pitchFamily="18" charset="0"/>
                <a:cs typeface="Arial" pitchFamily="34" charset="0"/>
              </a:rPr>
              <a:t>Ου δέχομαι </a:t>
            </a:r>
            <a:r>
              <a:rPr kumimoji="0" lang="el-GR" sz="2000" b="1" i="0" u="none" strike="noStrike" cap="none" normalizeH="0" baseline="0" dirty="0" err="1" smtClean="0">
                <a:ln>
                  <a:noFill/>
                </a:ln>
                <a:solidFill>
                  <a:srgbClr val="274E13"/>
                </a:solidFill>
                <a:effectLst/>
                <a:latin typeface="Georgia" pitchFamily="18" charset="0"/>
                <a:cs typeface="Arial" pitchFamily="34" charset="0"/>
              </a:rPr>
              <a:t>ταύτην</a:t>
            </a: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274E13"/>
                </a:solidFill>
                <a:effectLst/>
                <a:latin typeface="Georgia" pitchFamily="18" charset="0"/>
                <a:cs typeface="Arial" pitchFamily="34" charset="0"/>
              </a:rPr>
              <a:t> την </a:t>
            </a:r>
            <a:r>
              <a:rPr kumimoji="0" lang="el-GR" sz="2000" b="1" i="0" u="none" strike="noStrike" cap="none" normalizeH="0" baseline="0" dirty="0" err="1" smtClean="0">
                <a:ln>
                  <a:noFill/>
                </a:ln>
                <a:solidFill>
                  <a:srgbClr val="274E13"/>
                </a:solidFill>
                <a:effectLst/>
                <a:latin typeface="Georgia" pitchFamily="18" charset="0"/>
                <a:cs typeface="Arial" pitchFamily="34" charset="0"/>
              </a:rPr>
              <a:t>νομοθεσίαν</a:t>
            </a: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274E13"/>
                </a:solidFill>
                <a:effectLst/>
                <a:latin typeface="Georgia" pitchFamily="18" charset="0"/>
                <a:cs typeface="Arial" pitchFamily="34" charset="0"/>
              </a:rPr>
              <a:t>, ουκ επαινώ την </a:t>
            </a:r>
            <a:r>
              <a:rPr kumimoji="0" lang="el-GR" sz="2000" b="1" i="0" u="none" strike="noStrike" cap="none" normalizeH="0" baseline="0" dirty="0" err="1" smtClean="0">
                <a:ln>
                  <a:noFill/>
                </a:ln>
                <a:solidFill>
                  <a:srgbClr val="274E13"/>
                </a:solidFill>
                <a:effectLst/>
                <a:latin typeface="Georgia" pitchFamily="18" charset="0"/>
                <a:cs typeface="Arial" pitchFamily="34" charset="0"/>
              </a:rPr>
              <a:t>συνήθειαν</a:t>
            </a: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274E13"/>
                </a:solidFill>
                <a:effectLst/>
                <a:latin typeface="Georgia" pitchFamily="18" charset="0"/>
                <a:cs typeface="Arial" pitchFamily="34" charset="0"/>
              </a:rPr>
              <a:t>. Άνδρες ήσαν οι νομοθετούντες, διά τούτο κατά γυναικών η νομοθεσία»</a:t>
            </a:r>
            <a:endParaRPr kumimoji="0" 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l-GR" sz="20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  <a:cs typeface="Arial" pitchFamily="34" charset="0"/>
              </a:rPr>
              <a:t>Άγιος Γρηγόριος  ο Θεολόγος, Λόγος 37</a:t>
            </a: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  <a:cs typeface="Arial" pitchFamily="34" charset="0"/>
              </a:rPr>
              <a:t>.</a:t>
            </a:r>
            <a:endParaRPr kumimoji="0" 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  <a:cs typeface="Arial" pitchFamily="34" charset="0"/>
              </a:rPr>
              <a:t/>
            </a:r>
            <a:b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  <a:cs typeface="Arial" pitchFamily="34" charset="0"/>
              </a:rPr>
            </a:br>
            <a:endParaRPr kumimoji="0" 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0C343D"/>
                </a:solidFill>
                <a:effectLst/>
                <a:latin typeface="Georgia" pitchFamily="18" charset="0"/>
                <a:cs typeface="Arial" pitchFamily="34" charset="0"/>
              </a:rPr>
              <a:t>«Ελάτε όπως είστε. Και με τα πανταλόνια σας και τις κοντές φούστες σας, ακόμη ελάτε και με τα σκουλαρίκια σας».</a:t>
            </a:r>
            <a:endParaRPr kumimoji="0" 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l-GR" sz="20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  <a:cs typeface="Arial" pitchFamily="34" charset="0"/>
              </a:rPr>
              <a:t>Χριστόδουλος </a:t>
            </a:r>
            <a:r>
              <a:rPr kumimoji="0" lang="el-GR" sz="2000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  <a:cs typeface="Arial" pitchFamily="34" charset="0"/>
              </a:rPr>
              <a:t>Παρασκευαΐδης</a:t>
            </a:r>
            <a:r>
              <a:rPr kumimoji="0" lang="el-GR" sz="20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  <a:cs typeface="Arial" pitchFamily="34" charset="0"/>
              </a:rPr>
              <a:t>, Αρχιεπίσκοπος Αθηνών απευθυνόμενος σε μαθητές και μαθήτριες Λυκείου.</a:t>
            </a:r>
            <a:endParaRPr kumimoji="0" 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ctr"/>
            <a:endParaRPr lang="el-GR" dirty="0"/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7222834" y="-184666"/>
            <a:ext cx="184731" cy="369332"/>
          </a:xfrm>
          <a:prstGeom prst="rect">
            <a:avLst/>
          </a:prstGeom>
          <a:solidFill>
            <a:srgbClr val="FFF9EE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1657694" y="6013341"/>
            <a:ext cx="11685722" cy="13483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800" dirty="0" smtClean="0">
                <a:solidFill>
                  <a:schemeClr val="tx1"/>
                </a:solidFill>
              </a:rPr>
              <a:t>Στα παραπάνω  κείμενα:</a:t>
            </a:r>
          </a:p>
          <a:p>
            <a:r>
              <a:rPr lang="el-GR" sz="2800" dirty="0" smtClean="0">
                <a:solidFill>
                  <a:schemeClr val="tx1"/>
                </a:solidFill>
              </a:rPr>
              <a:t> 1. Ποια στερεότυπα  στον χώρο της θρησκείας παρουσιάζονται;</a:t>
            </a:r>
          </a:p>
          <a:p>
            <a:r>
              <a:rPr lang="el-GR" sz="2800" dirty="0" smtClean="0">
                <a:solidFill>
                  <a:schemeClr val="tx1"/>
                </a:solidFill>
              </a:rPr>
              <a:t>2. Πού εντοπίζονται τα αίτια και οι συνέπειες;</a:t>
            </a:r>
            <a:endParaRPr lang="el-GR" sz="2800" dirty="0">
              <a:solidFill>
                <a:schemeClr val="tx1"/>
              </a:solidFill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1471714" y="184666"/>
            <a:ext cx="11871702" cy="1070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smtClean="0">
                <a:solidFill>
                  <a:schemeClr val="tx1"/>
                </a:solidFill>
              </a:rPr>
              <a:t>Στερεότυπα στον χώρο της θρησκείας;</a:t>
            </a:r>
            <a:endParaRPr lang="el-GR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4"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6141" y="267614"/>
            <a:ext cx="13971122" cy="7087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l-GR" sz="3200" dirty="0" smtClean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</a:t>
            </a:r>
            <a:r>
              <a:rPr lang="el-GR" sz="3600" dirty="0" smtClean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Ο Χριστός απέναντι στα στερεότυπα της εποχής του</a:t>
            </a:r>
            <a:endParaRPr lang="el-GR" sz="3600" dirty="0" smtClean="0">
              <a:solidFill>
                <a:srgbClr val="403CCF"/>
              </a:solidFill>
              <a:latin typeface="Libre Baskerville" pitchFamily="34" charset="0"/>
              <a:ea typeface="Libre Baskerville" pitchFamily="34" charset="-122"/>
              <a:cs typeface="Libre Baskerville" pitchFamily="34" charset="-120"/>
            </a:endParaRPr>
          </a:p>
          <a:p>
            <a:pPr marL="0" indent="0" algn="ctr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573073" y="11535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Ο </a:t>
            </a:r>
            <a:r>
              <a:rPr lang="en-US" sz="2200" dirty="0" err="1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Καλός</a:t>
            </a:r>
            <a:r>
              <a:rPr lang="en-US" sz="220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</a:t>
            </a:r>
            <a:r>
              <a:rPr lang="en-US" sz="2200" dirty="0" err="1" smtClean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Σαμαρείτης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573073" y="1614220"/>
            <a:ext cx="23561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(Λουκ. 10, 25-37</a:t>
            </a:r>
            <a:r>
              <a:rPr lang="en-US" sz="1750" dirty="0" smtClean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)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4288193" y="1153558"/>
            <a:ext cx="35063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Ο Τελώνης &amp; ο </a:t>
            </a:r>
            <a:r>
              <a:rPr lang="en-US" sz="2200" dirty="0" err="1" smtClean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Φαρισαίος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4288193" y="1512174"/>
            <a:ext cx="212683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smtClean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(</a:t>
            </a:r>
            <a:r>
              <a:rPr lang="en-US" sz="1750" dirty="0" err="1" smtClean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Λουκ</a:t>
            </a:r>
            <a:r>
              <a:rPr lang="en-US" sz="1750" dirty="0" smtClean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18, 9-14)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9259913" y="1357782"/>
            <a:ext cx="3978116" cy="354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Ο Ιησούς &amp; η αμαρτωλή γυναίκα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10214759" y="1712112"/>
            <a:ext cx="2197362" cy="325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(Λουκ. 7, 36-50)</a:t>
            </a:r>
            <a:endParaRPr lang="en-US" sz="1750" dirty="0"/>
          </a:p>
        </p:txBody>
      </p:sp>
      <p:sp>
        <p:nvSpPr>
          <p:cNvPr id="13" name="12 - Ορθογώνιο"/>
          <p:cNvSpPr/>
          <p:nvPr/>
        </p:nvSpPr>
        <p:spPr>
          <a:xfrm>
            <a:off x="226141" y="6865748"/>
            <a:ext cx="9033772" cy="11003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400" dirty="0" smtClean="0">
                <a:solidFill>
                  <a:schemeClr val="tx1"/>
                </a:solidFill>
              </a:rPr>
              <a:t>1</a:t>
            </a:r>
            <a:r>
              <a:rPr lang="el-GR" sz="2400" baseline="30000" dirty="0" smtClean="0">
                <a:solidFill>
                  <a:schemeClr val="tx1"/>
                </a:solidFill>
              </a:rPr>
              <a:t>η</a:t>
            </a:r>
            <a:r>
              <a:rPr lang="el-GR" sz="2400" dirty="0" smtClean="0">
                <a:solidFill>
                  <a:schemeClr val="tx1"/>
                </a:solidFill>
              </a:rPr>
              <a:t> Δραστηριότητα: Διαβάζουμε τις αντίστοιχες περικοπές , (από το </a:t>
            </a:r>
            <a:r>
              <a:rPr lang="el-GR" sz="2400" smtClean="0">
                <a:solidFill>
                  <a:schemeClr val="tx1"/>
                </a:solidFill>
              </a:rPr>
              <a:t>σχολικό μας εγχειρίδιο </a:t>
            </a:r>
            <a:r>
              <a:rPr lang="el-GR" sz="2400" dirty="0" smtClean="0">
                <a:solidFill>
                  <a:schemeClr val="tx1"/>
                </a:solidFill>
              </a:rPr>
              <a:t>ή από την Καινή Διαθήκη), συμπληρώνουμε το φύλλο εργασίας και ανακοινώνουμε τα συμπεράσματά μας. </a:t>
            </a:r>
            <a:endParaRPr lang="el-GR" sz="2400" dirty="0">
              <a:solidFill>
                <a:schemeClr val="tx1"/>
              </a:solidFill>
            </a:endParaRPr>
          </a:p>
        </p:txBody>
      </p:sp>
      <p:sp>
        <p:nvSpPr>
          <p:cNvPr id="15" name="14 - Ορθογώνιο"/>
          <p:cNvSpPr/>
          <p:nvPr/>
        </p:nvSpPr>
        <p:spPr>
          <a:xfrm>
            <a:off x="213410" y="4298018"/>
            <a:ext cx="36576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200" dirty="0" smtClean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Ιησούς τρώει με τελώνες και αμαρτωλούς </a:t>
            </a:r>
            <a:r>
              <a:rPr lang="el-GR" dirty="0" smtClean="0">
                <a:solidFill>
                  <a:prstClr val="black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(</a:t>
            </a:r>
            <a:r>
              <a:rPr lang="el-GR" dirty="0" err="1" smtClean="0">
                <a:solidFill>
                  <a:prstClr val="black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Μτ</a:t>
            </a:r>
            <a:r>
              <a:rPr lang="el-GR" dirty="0" smtClean="0">
                <a:solidFill>
                  <a:prstClr val="black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9, 10-13) </a:t>
            </a:r>
            <a:endParaRPr lang="el-GR" sz="1750" dirty="0" smtClean="0">
              <a:solidFill>
                <a:prstClr val="black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lvl="0"/>
            <a:endParaRPr lang="el-GR" dirty="0" smtClean="0">
              <a:solidFill>
                <a:prstClr val="black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</p:txBody>
      </p:sp>
      <p:sp>
        <p:nvSpPr>
          <p:cNvPr id="16" name="15 - Ορθογώνιο"/>
          <p:cNvSpPr/>
          <p:nvPr/>
        </p:nvSpPr>
        <p:spPr>
          <a:xfrm>
            <a:off x="4519907" y="4113352"/>
            <a:ext cx="3657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l-GR" sz="2200" dirty="0" smtClean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Ο Ιησούς συναντά τον τυφλό </a:t>
            </a:r>
            <a:r>
              <a:rPr lang="el-GR" dirty="0" smtClean="0">
                <a:solidFill>
                  <a:prstClr val="black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(</a:t>
            </a:r>
            <a:r>
              <a:rPr lang="el-GR" dirty="0" err="1" smtClean="0">
                <a:solidFill>
                  <a:prstClr val="black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Ιω</a:t>
            </a:r>
            <a:r>
              <a:rPr lang="el-GR" dirty="0" smtClean="0">
                <a:solidFill>
                  <a:prstClr val="black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9, 13), </a:t>
            </a:r>
          </a:p>
        </p:txBody>
      </p:sp>
      <p:sp>
        <p:nvSpPr>
          <p:cNvPr id="17" name="16 - Ορθογώνιο"/>
          <p:cNvSpPr/>
          <p:nvPr/>
        </p:nvSpPr>
        <p:spPr>
          <a:xfrm>
            <a:off x="9717437" y="4445950"/>
            <a:ext cx="3657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l-GR" sz="2200" dirty="0" smtClean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Ο Ιησούς ευλογεί </a:t>
            </a:r>
            <a:r>
              <a:rPr lang="el-GR" sz="2200" dirty="0" smtClean="0">
                <a:solidFill>
                  <a:prstClr val="black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τα </a:t>
            </a:r>
            <a:r>
              <a:rPr lang="el-GR" dirty="0" smtClean="0">
                <a:solidFill>
                  <a:prstClr val="black"/>
                </a:solidFill>
              </a:rPr>
              <a:t>παιδιά (</a:t>
            </a:r>
            <a:r>
              <a:rPr lang="el-GR" dirty="0" err="1" smtClean="0">
                <a:solidFill>
                  <a:prstClr val="black"/>
                </a:solidFill>
              </a:rPr>
              <a:t>Μκ</a:t>
            </a:r>
            <a:r>
              <a:rPr lang="el-GR" dirty="0" smtClean="0">
                <a:solidFill>
                  <a:prstClr val="black"/>
                </a:solidFill>
              </a:rPr>
              <a:t> 10, 1316)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56322" name="AutoShape 2" descr="Ο Καλός Σαμαρείτης: Αγάπη πάνω από διαιρέσεις - Pemptous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6324" name="AutoShape 4" descr="Ο Καλός Σαμαρείτης: Αγάπη πάνω από διαιρέσεις - Pemptous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6326" name="AutoShape 6" descr="Ο Καλός Σαμαρείτης: Αγάπη πάνω από διαιρέσεις - Pemptous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6328" name="AutoShape 8" descr="A biblical scene depicting the Parable of the Good Samaritan. A wounded traveler lies on the ground, injured and weak, while a kind Samaritan kneels beside him, offering help. The setting is a dusty road in an ancient Middle Eastern landscape, with warm sunlight casting long shadows. In the background, a priest and a Levite walk past, avoiding the injured man. The Samaritan has a caring expression as he tends to the wounds of the traveler. The painting style resembles classical religious artwork, with rich colors and detailed character expression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6330" name="AutoShape 10" descr="A biblical scene depicting the Parable of the Good Samaritan. A wounded traveler lies on the ground, injured and weak, while a kind Samaritan kneels beside him, offering help. The setting is a dusty road in an ancient Middle Eastern landscape, with warm sunlight casting long shadows. In the background, a priest and a Levite walk past, avoiding the injured man. The Samaritan has a caring expression as he tends to the wounds of the traveler. The painting style resembles classical religious artwork, with rich colors and detailed character expression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6332" name="AutoShape 12" descr="A biblical scene depicting the Parable of the Good Samaritan. A wounded traveler lies on the ground, injured and weak, while a kind Samaritan kneels beside him, offering help. The setting is a dusty road in an ancient Middle Eastern landscape, with warm sunlight casting long shadows. In the background, a priest and a Levite walk past, avoiding the injured man. The Samaritan has a caring expression as he tends to the wounds of the traveler. The painting style resembles classical religious artwork, with rich colors and detailed character expression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56335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7437" y="5344458"/>
            <a:ext cx="3657600" cy="2296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36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1280" y="1977123"/>
            <a:ext cx="22479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37" name="Picture 17"/>
          <p:cNvPicPr>
            <a:picLocks noChangeAspect="1" noChangeArrowheads="1"/>
          </p:cNvPicPr>
          <p:nvPr/>
        </p:nvPicPr>
        <p:blipFill>
          <a:blip r:embed="rId5"/>
          <a:srcRect l="17941" t="36606" r="57307" b="11476"/>
          <a:stretch>
            <a:fillRect/>
          </a:stretch>
        </p:blipFill>
        <p:spPr bwMode="auto">
          <a:xfrm>
            <a:off x="4519907" y="1977122"/>
            <a:ext cx="3274677" cy="2025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44450"/>
          </a:sp3d>
        </p:spPr>
      </p:pic>
      <p:pic>
        <p:nvPicPr>
          <p:cNvPr id="56338" name="Picture 18"/>
          <p:cNvPicPr>
            <a:picLocks noChangeAspect="1" noChangeArrowheads="1"/>
          </p:cNvPicPr>
          <p:nvPr/>
        </p:nvPicPr>
        <p:blipFill>
          <a:blip r:embed="rId6"/>
          <a:srcRect l="68344" t="31250" r="17720" b="33138"/>
          <a:stretch>
            <a:fillRect/>
          </a:stretch>
        </p:blipFill>
        <p:spPr bwMode="auto">
          <a:xfrm>
            <a:off x="9259913" y="2158575"/>
            <a:ext cx="4115124" cy="2181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39" name="Picture 19"/>
          <p:cNvPicPr>
            <a:picLocks noChangeAspect="1" noChangeArrowheads="1"/>
          </p:cNvPicPr>
          <p:nvPr/>
        </p:nvPicPr>
        <p:blipFill>
          <a:blip r:embed="rId7"/>
          <a:srcRect l="67272" t="27860" r="16886" b="33138"/>
          <a:stretch>
            <a:fillRect/>
          </a:stretch>
        </p:blipFill>
        <p:spPr bwMode="auto">
          <a:xfrm>
            <a:off x="4519907" y="4799893"/>
            <a:ext cx="3384229" cy="2065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40" name="Picture 20"/>
          <p:cNvPicPr>
            <a:picLocks noChangeAspect="1" noChangeArrowheads="1"/>
          </p:cNvPicPr>
          <p:nvPr/>
        </p:nvPicPr>
        <p:blipFill>
          <a:blip r:embed="rId8"/>
          <a:srcRect l="32490" t="23258" r="39799" b="32521"/>
          <a:stretch>
            <a:fillRect/>
          </a:stretch>
        </p:blipFill>
        <p:spPr bwMode="auto">
          <a:xfrm>
            <a:off x="742599" y="5193195"/>
            <a:ext cx="2665709" cy="167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743919" y="325464"/>
            <a:ext cx="1260012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600" b="1" dirty="0" smtClean="0"/>
              <a:t>Συμπεράσματα από τις παραβολές</a:t>
            </a:r>
          </a:p>
          <a:p>
            <a:endParaRPr lang="el-GR" b="1" dirty="0" smtClean="0"/>
          </a:p>
          <a:p>
            <a:r>
              <a:rPr lang="el-GR" sz="2400" b="1" dirty="0" smtClean="0"/>
              <a:t>Ο Καλός Σαμαρείτης:</a:t>
            </a:r>
            <a:r>
              <a:rPr lang="el-GR" sz="2400" dirty="0" smtClean="0"/>
              <a:t> Η αληθινή αγάπη και βοήθεια προς τον πλησίον δεν γνωρίζει σύνορα και προέρχεται από την καρδιά, ανεξάρτητα από φυλή ή θρησκεία.</a:t>
            </a:r>
          </a:p>
          <a:p>
            <a:r>
              <a:rPr lang="el-GR" sz="2400" b="1" dirty="0" smtClean="0"/>
              <a:t>Ο Τελώνης &amp; ο Φαρισαίος:</a:t>
            </a:r>
            <a:r>
              <a:rPr lang="el-GR" sz="2400" dirty="0" smtClean="0"/>
              <a:t> Ο Θεός εκτιμά την ταπεινότητα και την ειλικρινή μετάνοια, όχι την αλαζονεία και την επίδειξη θρησκευτικότητας.</a:t>
            </a:r>
          </a:p>
          <a:p>
            <a:r>
              <a:rPr lang="el-GR" sz="2400" b="1" dirty="0" smtClean="0"/>
              <a:t>Ιησούς τρώει με τελώνες και αμαρτωλούς:</a:t>
            </a:r>
            <a:r>
              <a:rPr lang="el-GR" sz="2400" dirty="0" smtClean="0"/>
              <a:t> Ο Ιησούς ήρθε για να σώσει τους αμαρτωλούς, όχι να τους απορρίψει. Η αγάπη Του αγκαλιάζει όλους όσους επιθυμούν να αλλάξουν.</a:t>
            </a:r>
          </a:p>
          <a:p>
            <a:r>
              <a:rPr lang="el-GR" sz="2400" b="1" dirty="0" smtClean="0"/>
              <a:t>Ο Ιησούς συναντά τον τυφλό:</a:t>
            </a:r>
            <a:r>
              <a:rPr lang="el-GR" sz="2400" dirty="0" smtClean="0"/>
              <a:t> Η πίστη οδηγεί στο θαύμα. Ο Ιησούς θεραπεύει όχι μόνο το σώμα αλλά και την ψυχή.</a:t>
            </a:r>
          </a:p>
          <a:p>
            <a:r>
              <a:rPr lang="el-GR" sz="2400" b="1" dirty="0" smtClean="0"/>
              <a:t>Ο Ιησούς και η αμαρτωλή γυναίκα:</a:t>
            </a:r>
            <a:r>
              <a:rPr lang="el-GR" sz="2400" dirty="0" smtClean="0"/>
              <a:t> Η μετάνοια φέρνει συγχώρεση. Ο Ιησούς διδάσκει ότι η αγάπη και η πίστη είναι ανώτερες από την καταδίκη και την απόρριψη.</a:t>
            </a:r>
          </a:p>
          <a:p>
            <a:r>
              <a:rPr lang="el-GR" sz="2400" b="1" dirty="0" smtClean="0"/>
              <a:t>Ο Ιησούς ευλογεί τα παιδιά:</a:t>
            </a:r>
            <a:r>
              <a:rPr lang="el-GR" sz="2400" dirty="0" smtClean="0"/>
              <a:t> Η αγνότητα και η απλότητα της παιδικής πίστης είναι πολύτιμες στα μάτια του Θεού.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743920" y="5680776"/>
            <a:ext cx="12925586" cy="2021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 smtClean="0"/>
              <a:t>Γενικά, όλες αυτές οι παραβολές υπογραμμίζουν τη σημασία της αγάπης, της ταπεινότητας και της συγχώρεσης στη χριστιανική ζωή.</a:t>
            </a:r>
            <a:endParaRPr lang="el-G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1115879" y="1343621"/>
            <a:ext cx="12876824" cy="6711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 smtClean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400" dirty="0"/>
          </a:p>
        </p:txBody>
      </p:sp>
      <p:sp>
        <p:nvSpPr>
          <p:cNvPr id="6" name="Text 2"/>
          <p:cNvSpPr/>
          <p:nvPr/>
        </p:nvSpPr>
        <p:spPr>
          <a:xfrm>
            <a:off x="7308294" y="2605088"/>
            <a:ext cx="2277547" cy="284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sz="1750" dirty="0"/>
          </a:p>
        </p:txBody>
      </p:sp>
      <p:sp>
        <p:nvSpPr>
          <p:cNvPr id="10" name="Text 4"/>
          <p:cNvSpPr/>
          <p:nvPr/>
        </p:nvSpPr>
        <p:spPr>
          <a:xfrm>
            <a:off x="7308294" y="4791551"/>
            <a:ext cx="2277547" cy="284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sz="1750" dirty="0"/>
          </a:p>
        </p:txBody>
      </p:sp>
      <p:sp>
        <p:nvSpPr>
          <p:cNvPr id="13" name="12 - Ορθογώνιο"/>
          <p:cNvSpPr/>
          <p:nvPr/>
        </p:nvSpPr>
        <p:spPr>
          <a:xfrm>
            <a:off x="1070160" y="2014781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098" name="AutoShape 2" descr="Φάρος του κόσμου – My Little Sto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100" name="AutoShape 4" descr="Φάρος του κόσμου – My Little Sto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3"/>
          <a:srcRect l="4379" t="29362" r="35587" b="30397"/>
          <a:stretch>
            <a:fillRect/>
          </a:stretch>
        </p:blipFill>
        <p:spPr bwMode="auto">
          <a:xfrm>
            <a:off x="692850" y="4791551"/>
            <a:ext cx="4995028" cy="2943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14 - Ορθογώνιο"/>
          <p:cNvSpPr/>
          <p:nvPr/>
        </p:nvSpPr>
        <p:spPr>
          <a:xfrm>
            <a:off x="1070160" y="371959"/>
            <a:ext cx="12521854" cy="1193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smtClean="0"/>
              <a:t>Αγώνες για την υπέρβαση των στερεοτύπων  στον Σύγχρονο Κόσμο.</a:t>
            </a:r>
          </a:p>
          <a:p>
            <a:pPr algn="ctr"/>
            <a:r>
              <a:rPr lang="el-GR" sz="2800" b="1" dirty="0" smtClean="0"/>
              <a:t>Οι περιπτώσεις του </a:t>
            </a:r>
            <a:r>
              <a:rPr lang="el-GR" sz="2800" b="1" dirty="0" err="1" smtClean="0"/>
              <a:t>Martin</a:t>
            </a:r>
            <a:r>
              <a:rPr lang="el-GR" sz="2800" b="1" dirty="0" smtClean="0"/>
              <a:t> </a:t>
            </a:r>
            <a:r>
              <a:rPr lang="el-GR" sz="2800" b="1" dirty="0" err="1" smtClean="0"/>
              <a:t>Luther</a:t>
            </a:r>
            <a:r>
              <a:rPr lang="el-GR" sz="2800" b="1" dirty="0" smtClean="0"/>
              <a:t> </a:t>
            </a:r>
            <a:r>
              <a:rPr lang="el-GR" sz="2800" b="1" dirty="0" err="1" smtClean="0"/>
              <a:t>King</a:t>
            </a:r>
            <a:r>
              <a:rPr lang="el-GR" sz="2800" b="1" dirty="0" smtClean="0"/>
              <a:t>  και του π. Αθηναγόρα </a:t>
            </a:r>
            <a:r>
              <a:rPr lang="el-GR" sz="2800" b="1" dirty="0" err="1" smtClean="0"/>
              <a:t>Λουκατάρη</a:t>
            </a:r>
            <a:r>
              <a:rPr lang="el-GR" sz="2800" dirty="0" smtClean="0"/>
              <a:t>.</a:t>
            </a:r>
            <a:r>
              <a:rPr lang="el-GR" dirty="0" smtClean="0"/>
              <a:t> 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/>
          <a:srcRect l="67452" t="25529" r="3187" b="33581"/>
          <a:stretch>
            <a:fillRect/>
          </a:stretch>
        </p:blipFill>
        <p:spPr bwMode="auto">
          <a:xfrm>
            <a:off x="692850" y="1800378"/>
            <a:ext cx="4778051" cy="299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17 - Ορθογώνιο"/>
          <p:cNvSpPr/>
          <p:nvPr/>
        </p:nvSpPr>
        <p:spPr>
          <a:xfrm>
            <a:off x="5889356" y="1735515"/>
            <a:ext cx="8497645" cy="63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/>
              <a:t>Δύο σύγχρονοι αγωνιστές της κοινωνικής δικαιοσύνης: </a:t>
            </a:r>
            <a:r>
              <a:rPr lang="el-GR" sz="2000" b="1" dirty="0" smtClean="0"/>
              <a:t>ο </a:t>
            </a:r>
            <a:r>
              <a:rPr lang="el-GR" sz="2000" b="1" dirty="0" err="1" smtClean="0"/>
              <a:t>Martin</a:t>
            </a:r>
            <a:r>
              <a:rPr lang="el-GR" sz="2000" b="1" dirty="0" smtClean="0"/>
              <a:t> </a:t>
            </a:r>
            <a:r>
              <a:rPr lang="el-GR" sz="2000" b="1" dirty="0" err="1" smtClean="0"/>
              <a:t>Luther</a:t>
            </a:r>
            <a:r>
              <a:rPr lang="el-GR" sz="2000" b="1" dirty="0" smtClean="0"/>
              <a:t> </a:t>
            </a:r>
            <a:r>
              <a:rPr lang="el-GR" sz="2000" b="1" dirty="0" err="1" smtClean="0"/>
              <a:t>King</a:t>
            </a:r>
            <a:r>
              <a:rPr lang="el-GR" sz="2000" b="1" dirty="0" smtClean="0"/>
              <a:t> </a:t>
            </a:r>
            <a:r>
              <a:rPr lang="el-GR" sz="2000" b="1" dirty="0" err="1" smtClean="0"/>
              <a:t>Jr</a:t>
            </a:r>
            <a:r>
              <a:rPr lang="el-GR" sz="2000" b="1" dirty="0" smtClean="0"/>
              <a:t>. και ο π. Αθηναγόρα </a:t>
            </a:r>
            <a:r>
              <a:rPr lang="el-GR" sz="2000" b="1" dirty="0" err="1" smtClean="0"/>
              <a:t>Λουκατάρη</a:t>
            </a:r>
            <a:r>
              <a:rPr lang="el-GR" sz="2000" dirty="0" smtClean="0"/>
              <a:t>. Και οι δύο αφιέρωσαν τη ζωή τους στην υποστήριξη των αδύναμων και στην καταπολέμηση των κοινωνικών στερεοτύπων και των διακρίσεων.</a:t>
            </a:r>
          </a:p>
          <a:p>
            <a:r>
              <a:rPr lang="el-GR" sz="2000" b="1" dirty="0" smtClean="0"/>
              <a:t>Ο </a:t>
            </a:r>
            <a:r>
              <a:rPr lang="el-GR" sz="2000" b="1" dirty="0" err="1" smtClean="0"/>
              <a:t>Martin</a:t>
            </a:r>
            <a:r>
              <a:rPr lang="el-GR" sz="2000" b="1" dirty="0" smtClean="0"/>
              <a:t> </a:t>
            </a:r>
            <a:r>
              <a:rPr lang="el-GR" sz="2000" b="1" dirty="0" err="1" smtClean="0"/>
              <a:t>Luther</a:t>
            </a:r>
            <a:r>
              <a:rPr lang="el-GR" sz="2000" b="1" dirty="0" smtClean="0"/>
              <a:t> </a:t>
            </a:r>
            <a:r>
              <a:rPr lang="el-GR" sz="2000" b="1" dirty="0" err="1" smtClean="0"/>
              <a:t>King</a:t>
            </a:r>
            <a:r>
              <a:rPr lang="el-GR" sz="2000" b="1" dirty="0" smtClean="0"/>
              <a:t> </a:t>
            </a:r>
            <a:endParaRPr lang="el-GR" sz="2000" dirty="0" smtClean="0"/>
          </a:p>
          <a:p>
            <a:pPr lvl="1"/>
            <a:r>
              <a:rPr lang="el-GR" sz="2000" dirty="0" smtClean="0"/>
              <a:t>Αγωνίστηκε για τα δικαιώματα των </a:t>
            </a:r>
            <a:r>
              <a:rPr lang="el-GR" sz="2000" dirty="0" err="1" smtClean="0"/>
              <a:t>Αφροαμερικανών</a:t>
            </a:r>
            <a:r>
              <a:rPr lang="el-GR" sz="2000" dirty="0" smtClean="0"/>
              <a:t> και την εξάλειψη του ρατσισμού μέσω ειρηνικών διαμαρτυριών.</a:t>
            </a:r>
          </a:p>
          <a:p>
            <a:pPr lvl="1"/>
            <a:r>
              <a:rPr lang="el-GR" sz="2000" dirty="0" smtClean="0"/>
              <a:t>Το όραμά του για έναν κόσμο ισότητας («Έχω ένα όνειρο») ενέπνευσε εκατομμύρια ανθρώπους.</a:t>
            </a:r>
          </a:p>
          <a:p>
            <a:pPr lvl="1"/>
            <a:r>
              <a:rPr lang="el-GR" sz="2000" dirty="0" smtClean="0"/>
              <a:t>Δίδαξε ότι η αγάπη και η μη βία είναι οι πιο ισχυροί τρόποι να αλλάξει η κοινωνία.</a:t>
            </a:r>
          </a:p>
          <a:p>
            <a:r>
              <a:rPr lang="el-GR" sz="2000" b="1" dirty="0" smtClean="0"/>
              <a:t>Ο π. Αθηναγόρας </a:t>
            </a:r>
            <a:r>
              <a:rPr lang="el-GR" sz="2000" b="1" dirty="0" err="1" smtClean="0"/>
              <a:t>Λουκατάρης</a:t>
            </a:r>
            <a:endParaRPr lang="el-GR" sz="2000" dirty="0" smtClean="0"/>
          </a:p>
          <a:p>
            <a:pPr lvl="1"/>
            <a:r>
              <a:rPr lang="el-GR" sz="2000" dirty="0" smtClean="0"/>
              <a:t>Στηρίζει παιδιά από περιθωριοποιημένες κοινότητες, δίνοντάς τους ευκαιρίες για ένα καλύτερο μέλλον.</a:t>
            </a:r>
          </a:p>
          <a:p>
            <a:pPr lvl="1"/>
            <a:r>
              <a:rPr lang="el-GR" sz="2000" dirty="0" smtClean="0"/>
              <a:t>Δείχνει πως η Εκκλησία μπορεί να παίξει ενεργό ρόλο στην κοινωνική ένταξη και την αγάπη προς όλους.</a:t>
            </a:r>
          </a:p>
          <a:p>
            <a:pPr lvl="1"/>
            <a:r>
              <a:rPr lang="el-GR" sz="2000" dirty="0" smtClean="0"/>
              <a:t>Πιστεύει πως όλοι οι άνθρωποι αξίζουν μια δεύτερη ευκαιρία, ανεξάρτητα από το παρελθόν τους. </a:t>
            </a:r>
            <a:br>
              <a:rPr lang="el-GR" sz="2000" dirty="0" smtClean="0"/>
            </a:br>
            <a:r>
              <a:rPr lang="el-GR" sz="2000" dirty="0" smtClean="0"/>
              <a:t>Ο «Φάρος του κόσμου» και οι δραστηριότητες του ξεκίνησαν το 2004 όταν </a:t>
            </a:r>
            <a:r>
              <a:rPr lang="el-GR" sz="2000" b="1" dirty="0" smtClean="0"/>
              <a:t>ο πατέρας Αθηναγόρας </a:t>
            </a:r>
            <a:r>
              <a:rPr lang="el-GR" sz="2000" b="1" dirty="0" err="1" smtClean="0"/>
              <a:t>Λουκατάρης</a:t>
            </a:r>
            <a:r>
              <a:rPr lang="el-GR" sz="2000" dirty="0" smtClean="0"/>
              <a:t> βρέθηκε στον </a:t>
            </a:r>
            <a:r>
              <a:rPr lang="el-GR" sz="2000" dirty="0" err="1" smtClean="0"/>
              <a:t>Δενδροπόταμο</a:t>
            </a:r>
            <a:r>
              <a:rPr lang="el-GR" sz="2000" dirty="0" smtClean="0"/>
              <a:t>.</a:t>
            </a:r>
            <a:endParaRPr lang="el-G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460375" y="3642102"/>
            <a:ext cx="13532328" cy="420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rgbClr val="49495A"/>
                </a:solidFill>
                <a:latin typeface="Georgia" pitchFamily="18" charset="0"/>
                <a:ea typeface="Open Sans" pitchFamily="34" charset="-122"/>
                <a:cs typeface="Calibri" pitchFamily="34" charset="0"/>
              </a:rPr>
              <a:t>Ας</a:t>
            </a:r>
            <a:r>
              <a:rPr lang="el-GR" sz="2400" dirty="0" smtClean="0">
                <a:solidFill>
                  <a:srgbClr val="49495A"/>
                </a:solidFill>
                <a:latin typeface="Georgia" pitchFamily="18" charset="0"/>
                <a:ea typeface="Open Sans" pitchFamily="34" charset="-122"/>
                <a:cs typeface="Calibri" pitchFamily="34" charset="0"/>
              </a:rPr>
              <a:t> </a:t>
            </a:r>
            <a:r>
              <a:rPr lang="en-US" sz="2400" dirty="0" smtClean="0">
                <a:solidFill>
                  <a:srgbClr val="49495A"/>
                </a:solidFill>
                <a:latin typeface="Georgia" pitchFamily="18" charset="0"/>
                <a:ea typeface="Open Sans" pitchFamily="34" charset="-122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49495A"/>
                </a:solidFill>
                <a:latin typeface="Georgia" pitchFamily="18" charset="0"/>
                <a:ea typeface="Open Sans" pitchFamily="34" charset="-122"/>
                <a:cs typeface="Calibri" pitchFamily="34" charset="0"/>
              </a:rPr>
              <a:t>εμπνευστούμε</a:t>
            </a:r>
            <a:r>
              <a:rPr lang="en-US" sz="2400" dirty="0" smtClean="0">
                <a:solidFill>
                  <a:srgbClr val="49495A"/>
                </a:solidFill>
                <a:latin typeface="Georgia" pitchFamily="18" charset="0"/>
                <a:ea typeface="Open Sans" pitchFamily="34" charset="-122"/>
                <a:cs typeface="Calibri" pitchFamily="34" charset="0"/>
              </a:rPr>
              <a:t> </a:t>
            </a:r>
            <a:r>
              <a:rPr lang="el-GR" sz="2400" dirty="0" smtClean="0">
                <a:solidFill>
                  <a:srgbClr val="49495A"/>
                </a:solidFill>
                <a:latin typeface="Georgia" pitchFamily="18" charset="0"/>
                <a:ea typeface="Open Sans" pitchFamily="34" charset="-122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49495A"/>
                </a:solidFill>
                <a:latin typeface="Georgia" pitchFamily="18" charset="0"/>
                <a:ea typeface="Open Sans" pitchFamily="34" charset="-122"/>
                <a:cs typeface="Calibri" pitchFamily="34" charset="0"/>
              </a:rPr>
              <a:t>από</a:t>
            </a:r>
            <a:r>
              <a:rPr lang="en-US" sz="2400" dirty="0" smtClean="0">
                <a:solidFill>
                  <a:srgbClr val="49495A"/>
                </a:solidFill>
                <a:latin typeface="Georgia" pitchFamily="18" charset="0"/>
                <a:ea typeface="Open Sans" pitchFamily="34" charset="-122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49495A"/>
                </a:solidFill>
                <a:latin typeface="Georgia" pitchFamily="18" charset="0"/>
                <a:ea typeface="Open Sans" pitchFamily="34" charset="-122"/>
                <a:cs typeface="Calibri" pitchFamily="34" charset="0"/>
              </a:rPr>
              <a:t>αυτούς</a:t>
            </a:r>
            <a:r>
              <a:rPr lang="el-GR" sz="2400" dirty="0" smtClean="0">
                <a:solidFill>
                  <a:srgbClr val="49495A"/>
                </a:solidFill>
                <a:latin typeface="Georgia" pitchFamily="18" charset="0"/>
                <a:ea typeface="Open Sans" pitchFamily="34" charset="-122"/>
                <a:cs typeface="Calibri" pitchFamily="34" charset="0"/>
              </a:rPr>
              <a:t> </a:t>
            </a:r>
            <a:r>
              <a:rPr lang="en-US" sz="2400" dirty="0" smtClean="0">
                <a:solidFill>
                  <a:srgbClr val="49495A"/>
                </a:solidFill>
                <a:latin typeface="Georgia" pitchFamily="18" charset="0"/>
                <a:ea typeface="Open Sans" pitchFamily="34" charset="-122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49495A"/>
                </a:solidFill>
                <a:latin typeface="Georgia" pitchFamily="18" charset="0"/>
                <a:ea typeface="Open Sans" pitchFamily="34" charset="-122"/>
                <a:cs typeface="Calibri" pitchFamily="34" charset="0"/>
              </a:rPr>
              <a:t>τους</a:t>
            </a:r>
            <a:r>
              <a:rPr lang="en-US" sz="2400" dirty="0" smtClean="0">
                <a:solidFill>
                  <a:srgbClr val="49495A"/>
                </a:solidFill>
                <a:latin typeface="Georgia" pitchFamily="18" charset="0"/>
                <a:ea typeface="Open Sans" pitchFamily="34" charset="-122"/>
                <a:cs typeface="Calibri" pitchFamily="34" charset="0"/>
              </a:rPr>
              <a:t> </a:t>
            </a:r>
            <a:r>
              <a:rPr lang="el-GR" sz="2400" dirty="0" smtClean="0">
                <a:solidFill>
                  <a:srgbClr val="49495A"/>
                </a:solidFill>
                <a:latin typeface="Georgia" pitchFamily="18" charset="0"/>
                <a:ea typeface="Open Sans" pitchFamily="34" charset="-122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49495A"/>
                </a:solidFill>
                <a:latin typeface="Georgia" pitchFamily="18" charset="0"/>
                <a:ea typeface="Open Sans" pitchFamily="34" charset="-122"/>
                <a:cs typeface="Calibri" pitchFamily="34" charset="0"/>
              </a:rPr>
              <a:t>ανθρώπους</a:t>
            </a:r>
            <a:r>
              <a:rPr lang="en-US" sz="2400" dirty="0" smtClean="0">
                <a:solidFill>
                  <a:srgbClr val="49495A"/>
                </a:solidFill>
                <a:latin typeface="Georgia" pitchFamily="18" charset="0"/>
                <a:ea typeface="Open Sans" pitchFamily="34" charset="-122"/>
                <a:cs typeface="Calibri" pitchFamily="34" charset="0"/>
              </a:rPr>
              <a:t> </a:t>
            </a:r>
            <a:r>
              <a:rPr lang="el-GR" sz="2400" dirty="0" smtClean="0">
                <a:solidFill>
                  <a:srgbClr val="49495A"/>
                </a:solidFill>
                <a:latin typeface="Georgia" pitchFamily="18" charset="0"/>
                <a:ea typeface="Open Sans" pitchFamily="34" charset="-122"/>
                <a:cs typeface="Calibri" pitchFamily="34" charset="0"/>
              </a:rPr>
              <a:t> και ας απαντήσουμε στο φύλλο εργασίας μας τις ερωτήσεις της Δραστηριότητα 2</a:t>
            </a:r>
            <a:r>
              <a:rPr lang="el-GR" sz="2400" dirty="0" smtClean="0">
                <a:solidFill>
                  <a:schemeClr val="tx1"/>
                </a:solidFill>
                <a:latin typeface="Georgia" pitchFamily="18" charset="0"/>
                <a:cs typeface="Calibri" pitchFamily="34" charset="0"/>
              </a:rPr>
              <a:t>.</a:t>
            </a:r>
          </a:p>
          <a:p>
            <a:r>
              <a:rPr lang="el-GR" sz="2400" dirty="0" smtClean="0">
                <a:solidFill>
                  <a:schemeClr val="tx1"/>
                </a:solidFill>
                <a:latin typeface="Georgia" pitchFamily="18" charset="0"/>
                <a:cs typeface="Calibri" pitchFamily="34" charset="0"/>
              </a:rPr>
              <a:t> Στη συνέχεια θα ανακοινώσουμε τα αποτελέσματα στην ολομέλεια της τάξης</a:t>
            </a:r>
          </a:p>
          <a:p>
            <a:r>
              <a:rPr lang="el-GR" sz="2400" dirty="0" smtClean="0">
                <a:solidFill>
                  <a:schemeClr val="tx1"/>
                </a:solidFill>
                <a:latin typeface="Georgia" pitchFamily="18" charset="0"/>
                <a:cs typeface="Calibri" pitchFamily="34" charset="0"/>
              </a:rPr>
              <a:t>Ερωτήσεις:</a:t>
            </a:r>
            <a:endParaRPr lang="el-GR" sz="2400" dirty="0">
              <a:solidFill>
                <a:schemeClr val="tx1"/>
              </a:solidFill>
              <a:latin typeface="Georgia" pitchFamily="18" charset="0"/>
              <a:cs typeface="Calibri" pitchFamily="34" charset="0"/>
            </a:endParaRPr>
          </a:p>
          <a:p>
            <a:pPr lvl="0"/>
            <a:r>
              <a:rPr lang="el-GR" sz="2400" dirty="0">
                <a:solidFill>
                  <a:schemeClr val="tx1"/>
                </a:solidFill>
                <a:latin typeface="Georgia" pitchFamily="18" charset="0"/>
                <a:cs typeface="Calibri" pitchFamily="34" charset="0"/>
              </a:rPr>
              <a:t>Πώς μπορούμε να συμβάλλουμε στην καταπολέμηση των στερεοτύπων στην καθημερινότητά μας;</a:t>
            </a:r>
          </a:p>
          <a:p>
            <a:pPr lvl="0"/>
            <a:r>
              <a:rPr lang="el-GR" sz="2400" dirty="0">
                <a:solidFill>
                  <a:schemeClr val="tx1"/>
                </a:solidFill>
                <a:latin typeface="Georgia" pitchFamily="18" charset="0"/>
                <a:cs typeface="Calibri" pitchFamily="34" charset="0"/>
              </a:rPr>
              <a:t>Πρέπει οι χριστιανοί να αγωνίζονται κατά των στερεοτύπων;</a:t>
            </a:r>
          </a:p>
          <a:p>
            <a:pPr algn="ctr"/>
            <a:endParaRPr lang="el-GR" sz="24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3 - Εικόνα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309" y="679561"/>
            <a:ext cx="4000052" cy="2670439"/>
          </a:xfrm>
          <a:prstGeom prst="rect">
            <a:avLst/>
          </a:prstGeom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/>
          <a:srcRect l="27368" t="39480" r="51191" b="27436"/>
          <a:stretch>
            <a:fillRect/>
          </a:stretch>
        </p:blipFill>
        <p:spPr bwMode="auto">
          <a:xfrm>
            <a:off x="836908" y="278969"/>
            <a:ext cx="5548394" cy="3071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770021" y="1188600"/>
            <a:ext cx="13058273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Συμβάλλουμε στην καταπολέμηση των στερεοτύπων στην καθημερινότητά μας</a:t>
            </a:r>
            <a:r>
              <a:rPr kumimoji="0" lang="el-GR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: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Με το να σεβόμαστε και να αποδεχόμαστε τους ανθρώπους χωρίς προκαταλήψεις.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Με το να ενημερωνόμαστε και να μιλάμε ενάντια στην αδικία και τις διακρίσεις.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Με το να βοηθάμε όσους βρίσκονται σε ανάγκη, χωρίς να τους κρίνουμε.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2400" b="1" dirty="0" smtClean="0">
                <a:latin typeface="Arial" charset="0"/>
                <a:cs typeface="Arial" charset="0"/>
              </a:rPr>
              <a:t>Ο</a:t>
            </a:r>
            <a:r>
              <a:rPr kumimoji="0" lang="el-G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ι χριστιανοί πρέπει να αγωνίζονται κατά των στερεοτύπων: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Γιατί η χριστιανική πίστη διδάσκει την αγάπη, τη δικαιοσύνη και την ισότητα.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Ο Ιησούς Χριστός έδωσε το παράδειγμα αγκαλιάζοντας τους κοινωνικά αποκλεισμένους (τελώνες, αμαρτωλούς, λεπρούς).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Η αληθινή πίστη δεν περιορίζεται σε λόγια, αλλά φαίνεται μέσα από πράξεις αγάπης και δικαιοσύνης.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2975675" y="325464"/>
            <a:ext cx="8028122" cy="8871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 smtClean="0">
                <a:latin typeface="Arial" pitchFamily="34" charset="0"/>
                <a:cs typeface="Arial" pitchFamily="34" charset="0"/>
              </a:rPr>
              <a:t>Συμπερασματικά θα λέγαμε ότι:</a:t>
            </a:r>
            <a:endParaRPr lang="el-GR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770021" y="5920354"/>
            <a:ext cx="13410928" cy="2061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Οι σύγχρονοι αγωνιστές, όπως ο </a:t>
            </a:r>
            <a:r>
              <a:rPr lang="el-GR" sz="240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Martin</a:t>
            </a:r>
            <a:r>
              <a:rPr lang="el-GR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l-GR" sz="240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Luther</a:t>
            </a:r>
            <a:r>
              <a:rPr lang="el-GR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l-GR" sz="240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King</a:t>
            </a:r>
            <a:r>
              <a:rPr lang="el-GR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και ο π. Αθηναγόρας, μας δείχνουν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ότι ο κόσμος αλλάζει όταν άνθρωποι με αγάπη και θάρρος υπερασπίζονται τους αδύναμους.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Ως κοινωνία και ως χριστιανοί, έχουμε την ευθύνη να προάγουμε τη δικαιοσύνη και να εξαλείφουμε τις διακρίσεις.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1369</Words>
  <Application>Microsoft Office PowerPoint</Application>
  <PresentationFormat>Προσαρμογή</PresentationFormat>
  <Paragraphs>141</Paragraphs>
  <Slides>18</Slides>
  <Notes>14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18</vt:i4>
      </vt:variant>
    </vt:vector>
  </HeadingPairs>
  <TitlesOfParts>
    <vt:vector size="26" baseType="lpstr">
      <vt:lpstr>Arial</vt:lpstr>
      <vt:lpstr>Libre Baskerville</vt:lpstr>
      <vt:lpstr>Calibri</vt:lpstr>
      <vt:lpstr>Open Sans</vt:lpstr>
      <vt:lpstr>Georgia</vt:lpstr>
      <vt:lpstr>Inter Bold</vt:lpstr>
      <vt:lpstr>Inter</vt:lpstr>
      <vt:lpstr>Office Theme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User</cp:lastModifiedBy>
  <cp:revision>12</cp:revision>
  <dcterms:created xsi:type="dcterms:W3CDTF">2025-03-30T17:41:22Z</dcterms:created>
  <dcterms:modified xsi:type="dcterms:W3CDTF">2025-03-31T23:12:17Z</dcterms:modified>
</cp:coreProperties>
</file>