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F_7FD16D79.xml" ContentType="application/vnd.ms-powerpoint.comments+xml"/>
  <Override PartName="/ppt/notesSlides/notesSlide8.xml" ContentType="application/vnd.openxmlformats-officedocument.presentationml.notesSlide+xml"/>
  <Override PartName="/ppt/comments/modernComment_107_7E40624F.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0D_9429EB66.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08_E3D71304.xml" ContentType="application/vnd.ms-powerpoint.comments+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20"/>
  </p:notesMasterIdLst>
  <p:sldIdLst>
    <p:sldId id="267" r:id="rId2"/>
    <p:sldId id="256" r:id="rId3"/>
    <p:sldId id="257" r:id="rId4"/>
    <p:sldId id="259" r:id="rId5"/>
    <p:sldId id="260" r:id="rId6"/>
    <p:sldId id="258" r:id="rId7"/>
    <p:sldId id="271" r:id="rId8"/>
    <p:sldId id="263" r:id="rId9"/>
    <p:sldId id="272" r:id="rId10"/>
    <p:sldId id="261" r:id="rId11"/>
    <p:sldId id="262" r:id="rId12"/>
    <p:sldId id="273" r:id="rId13"/>
    <p:sldId id="269" r:id="rId14"/>
    <p:sldId id="270" r:id="rId15"/>
    <p:sldId id="268" r:id="rId16"/>
    <p:sldId id="265" r:id="rId17"/>
    <p:sldId id="264" r:id="rId18"/>
    <p:sldId id="266" r:id="rId1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664603-D948-3AC2-39D4-EAC6A424AE57}" name="Επισκέπτης" initials="Επ" userId="Επισκέπτης"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FF4"/>
    <a:srgbClr val="FF66FF"/>
    <a:srgbClr val="FF9900"/>
    <a:srgbClr val="33CC33"/>
    <a:srgbClr val="66FF66"/>
    <a:srgbClr val="66FF33"/>
    <a:srgbClr val="00FF00"/>
    <a:srgbClr val="83C937"/>
    <a:srgbClr val="006C31"/>
    <a:srgbClr val="004C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8CA7D1-BDFF-AB55-EEE4-3420F3C2DFE6}" v="18" dt="2025-12-07T19:07:25.897"/>
    <p1510:client id="{42C1DEB7-85EC-349E-CE5C-BB9558AA6ABF}" v="457" dt="2025-12-06T18:09:43.196"/>
    <p1510:client id="{75329DE9-6094-F5F9-CE16-F28B10630461}" v="11" dt="2025-12-07T21:09:50.536"/>
    <p1510:client id="{89923A16-33A2-AE29-1447-527254AFF285}" v="16" dt="2025-12-07T20:20:04.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modernComment_107_7E40624F.xml><?xml version="1.0" encoding="utf-8"?>
<p188:cmLst xmlns:a="http://schemas.openxmlformats.org/drawingml/2006/main" xmlns:r="http://schemas.openxmlformats.org/officeDocument/2006/relationships" xmlns:p188="http://schemas.microsoft.com/office/powerpoint/2018/8/main">
  <p188:cm id="{D31CA23F-D0B6-4025-A06F-59BADC73FD7F}" authorId="{63664603-D948-3AC2-39D4-EAC6A424AE57}" created="2025-12-06T17:56:01.105">
    <ac:deMkLst xmlns:ac="http://schemas.microsoft.com/office/drawing/2013/main/command">
      <pc:docMk xmlns:pc="http://schemas.microsoft.com/office/powerpoint/2013/main/command"/>
      <pc:sldMk xmlns:pc="http://schemas.microsoft.com/office/powerpoint/2013/main/command" cId="2118148687" sldId="263"/>
      <ac:picMk id="5" creationId="{00000000-0000-0000-0000-000000000000}"/>
    </ac:deMkLst>
    <p188:txBody>
      <a:bodyPr/>
      <a:lstStyle/>
      <a:p>
        <a:r>
          <a:rPr lang="el-GR"/>
          <a:t>στις δρασεις του μυλου θα πουμε αναφορικα... φιλανθρωπιες, θεατρο, χορο</a:t>
        </a:r>
      </a:p>
    </p188:txBody>
  </p188:cm>
</p188:cmLst>
</file>

<file path=ppt/comments/modernComment_108_E3D71304.xml><?xml version="1.0" encoding="utf-8"?>
<p188:cmLst xmlns:a="http://schemas.openxmlformats.org/drawingml/2006/main" xmlns:r="http://schemas.openxmlformats.org/officeDocument/2006/relationships" xmlns:p188="http://schemas.microsoft.com/office/powerpoint/2018/8/main">
  <p188:cm id="{4A10CA37-1B6D-4C52-86DF-EE3AC17F4E59}" authorId="{63664603-D948-3AC2-39D4-EAC6A424AE57}" created="2025-12-05T16:54:26.274">
    <ac:deMkLst xmlns:ac="http://schemas.microsoft.com/office/drawing/2013/main/command">
      <pc:docMk xmlns:pc="http://schemas.microsoft.com/office/powerpoint/2013/main/command"/>
      <pc:sldMk xmlns:pc="http://schemas.microsoft.com/office/powerpoint/2013/main/command" cId="3822523140" sldId="264"/>
      <ac:spMk id="4" creationId="{00000000-0000-0000-0000-000000000000}"/>
    </ac:deMkLst>
    <p188:txBody>
      <a:bodyPr/>
      <a:lstStyle/>
      <a:p>
        <a:r>
          <a:rPr lang="el-GR"/>
          <a:t> mountain trails ....perfect for hiking and exploration​</a:t>
        </a:r>
      </a:p>
    </p188:txBody>
  </p188:cm>
  <p188:cm id="{F6EF09FA-C73A-4ABD-BDC8-0EC7477A281E}" authorId="{63664603-D948-3AC2-39D4-EAC6A424AE57}" created="2025-12-05T16:55:14.252">
    <ac:deMkLst xmlns:ac="http://schemas.microsoft.com/office/drawing/2013/main/command">
      <pc:docMk xmlns:pc="http://schemas.microsoft.com/office/powerpoint/2013/main/command"/>
      <pc:sldMk xmlns:pc="http://schemas.microsoft.com/office/powerpoint/2013/main/command" cId="3822523140" sldId="264"/>
      <ac:spMk id="4" creationId="{00000000-0000-0000-0000-000000000000}"/>
    </ac:deMkLst>
    <p188:txBody>
      <a:bodyPr/>
      <a:lstStyle/>
      <a:p>
        <a:r>
          <a:rPr lang="el-GR"/>
          <a:t>stone bridges .....that showcase the region’s rich heritage</a:t>
        </a:r>
      </a:p>
    </p188:txBody>
  </p188:cm>
  <p188:cm id="{9955588C-D6EE-469F-AD2D-C1C383701A5B}" authorId="{63664603-D948-3AC2-39D4-EAC6A424AE57}" created="2025-12-05T16:55:26.301">
    <ac:deMkLst xmlns:ac="http://schemas.microsoft.com/office/drawing/2013/main/command">
      <pc:docMk xmlns:pc="http://schemas.microsoft.com/office/powerpoint/2013/main/command"/>
      <pc:sldMk xmlns:pc="http://schemas.microsoft.com/office/powerpoint/2013/main/command" cId="3822523140" sldId="264"/>
      <ac:spMk id="4" creationId="{00000000-0000-0000-0000-000000000000}"/>
    </ac:deMkLst>
    <p188:txBody>
      <a:bodyPr/>
      <a:lstStyle/>
      <a:p>
        <a:r>
          <a:rPr lang="el-GR"/>
          <a:t>Palaiokaria Waterfall...., a landmark of natural beauty​</a:t>
        </a:r>
      </a:p>
    </p188:txBody>
  </p188:cm>
  <p188:cm id="{23DA73A0-6B33-4020-9CA9-8AFBA6924BC0}" authorId="{63664603-D948-3AC2-39D4-EAC6A424AE57}" created="2025-12-05T16:56:11.621">
    <ac:deMkLst xmlns:ac="http://schemas.microsoft.com/office/drawing/2013/main/command">
      <pc:docMk xmlns:pc="http://schemas.microsoft.com/office/powerpoint/2013/main/command"/>
      <pc:sldMk xmlns:pc="http://schemas.microsoft.com/office/powerpoint/2013/main/command" cId="3822523140" sldId="264"/>
      <ac:spMk id="4" creationId="{00000000-0000-0000-0000-000000000000}"/>
    </ac:deMkLst>
    <p188:txBody>
      <a:bodyPr/>
      <a:lstStyle/>
      <a:p>
        <a:r>
          <a:rPr lang="el-GR"/>
          <a:t>Pertouli meadows....ideal for nature lovers​</a:t>
        </a:r>
      </a:p>
    </p188:txBody>
  </p188:cm>
  <p188:cm id="{65682385-20E8-48B4-B3D0-07D4BE491213}" authorId="{63664603-D948-3AC2-39D4-EAC6A424AE57}" created="2025-12-05T16:56:56.878">
    <pc:sldMkLst xmlns:pc="http://schemas.microsoft.com/office/powerpoint/2013/main/command">
      <pc:docMk/>
      <pc:sldMk cId="3822523140" sldId="264"/>
    </pc:sldMkLst>
    <p188:txBody>
      <a:bodyPr/>
      <a:lstStyle/>
      <a:p>
        <a:r>
          <a:rPr lang="el-GR"/>
          <a:t>Pertouli Ski Center – a popular winter destination​</a:t>
        </a:r>
      </a:p>
    </p188:txBody>
  </p188:cm>
</p188:cmLst>
</file>

<file path=ppt/comments/modernComment_10D_9429EB66.xml><?xml version="1.0" encoding="utf-8"?>
<p188:cmLst xmlns:a="http://schemas.openxmlformats.org/drawingml/2006/main" xmlns:r="http://schemas.openxmlformats.org/officeDocument/2006/relationships" xmlns:p188="http://schemas.microsoft.com/office/powerpoint/2018/8/main">
  <p188:cm id="{524D8E29-A376-45C2-A6A1-5FED4B6EE56D}" authorId="{63664603-D948-3AC2-39D4-EAC6A424AE57}" created="2025-12-06T17:45:08.068">
    <ac:deMkLst xmlns:ac="http://schemas.microsoft.com/office/drawing/2013/main/command">
      <pc:docMk xmlns:pc="http://schemas.microsoft.com/office/powerpoint/2013/main/command"/>
      <pc:sldMk xmlns:pc="http://schemas.microsoft.com/office/powerpoint/2013/main/command" cId="2485775206" sldId="269"/>
      <ac:spMk id="2" creationId="{3447E1A2-1F98-A781-A4F7-F531EC0517A3}"/>
    </ac:deMkLst>
    <p188:txBody>
      <a:bodyPr/>
      <a:lstStyle/>
      <a:p>
        <a:r>
          <a:rPr lang="el-GR"/>
          <a:t>αναφορα σε υπ ψηφ διακυβ</a:t>
        </a:r>
      </a:p>
    </p188:txBody>
  </p188:cm>
</p188:cmLst>
</file>

<file path=ppt/comments/modernComment_10F_7FD16D79.xml><?xml version="1.0" encoding="utf-8"?>
<p188:cmLst xmlns:a="http://schemas.openxmlformats.org/drawingml/2006/main" xmlns:r="http://schemas.openxmlformats.org/officeDocument/2006/relationships" xmlns:p188="http://schemas.microsoft.com/office/powerpoint/2018/8/main">
  <p188:cm id="{C2A2EF2A-A910-40A9-AAE6-15967734D720}" authorId="{63664603-D948-3AC2-39D4-EAC6A424AE57}" created="2025-12-06T18:01:01.894">
    <ac:txMkLst xmlns:ac="http://schemas.microsoft.com/office/drawing/2013/main/command">
      <pc:docMk xmlns:pc="http://schemas.microsoft.com/office/powerpoint/2013/main/command"/>
      <pc:sldMk xmlns:pc="http://schemas.microsoft.com/office/powerpoint/2013/main/command" cId="2144431481" sldId="271"/>
      <ac:spMk id="2" creationId="{37FDDDC8-B6ED-5D19-B757-7C8B38D0FC60}"/>
      <ac:txMk cp="28" len="1">
        <ac:context len="41" hash="2735726357"/>
      </ac:txMk>
    </ac:txMkLst>
    <p188:pos x="4342481" y="504939"/>
    <p188:txBody>
      <a:bodyPr/>
      <a:lstStyle/>
      <a:p>
        <a:r>
          <a:rPr lang="el-GR"/>
          <a:t> 13 bridges link up its watersides</a:t>
        </a:r>
      </a:p>
    </p188:txBody>
  </p188:cm>
  <p188:cm id="{91A87278-736E-4D06-95A6-B8F86876B1AD}" authorId="{63664603-D948-3AC2-39D4-EAC6A424AE57}" created="2025-12-06T18:01:20.567">
    <ac:txMkLst xmlns:ac="http://schemas.microsoft.com/office/drawing/2013/main/command">
      <pc:docMk xmlns:pc="http://schemas.microsoft.com/office/powerpoint/2013/main/command"/>
      <pc:sldMk xmlns:pc="http://schemas.microsoft.com/office/powerpoint/2013/main/command" cId="2144431481" sldId="271"/>
      <ac:spMk id="2" creationId="{37FDDDC8-B6ED-5D19-B757-7C8B38D0FC60}"/>
      <ac:txMk cp="28" len="1">
        <ac:context len="41" hash="2735726357"/>
      </ac:txMk>
    </ac:txMkLst>
    <p188:pos x="4342481" y="504939"/>
    <p188:txBody>
      <a:bodyPr/>
      <a:lstStyle/>
      <a:p>
        <a:r>
          <a:rPr lang="el-GR"/>
          <a:t>η γεφυρα ειχε καταρεψει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2C2FC-1537-4650-B657-2E7EF972976E}" type="datetimeFigureOut">
              <a:rPr lang="el-GR" smtClean="0"/>
              <a:t>4/5/2026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94FC7-DBC1-4484-8B74-6903BE6CC4BB}" type="slidenum">
              <a:rPr lang="el-GR" smtClean="0"/>
              <a:t>‹#›</a:t>
            </a:fld>
            <a:endParaRPr lang="el-GR"/>
          </a:p>
        </p:txBody>
      </p:sp>
    </p:spTree>
    <p:extLst>
      <p:ext uri="{BB962C8B-B14F-4D97-AF65-F5344CB8AC3E}">
        <p14:creationId xmlns:p14="http://schemas.microsoft.com/office/powerpoint/2010/main" val="3963690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Welcome everyone to our school </a:t>
            </a:r>
            <a:endParaRPr lang="el-GR"/>
          </a:p>
          <a:p>
            <a:r>
              <a:rPr lang="en-US" dirty="0"/>
              <a:t>Today we will present you our town, Trikala one of the most innovative cities in Greece</a:t>
            </a:r>
            <a:endParaRPr lang="el-GR"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1</a:t>
            </a:fld>
            <a:endParaRPr lang="el-GR"/>
          </a:p>
        </p:txBody>
      </p:sp>
    </p:spTree>
    <p:extLst>
      <p:ext uri="{BB962C8B-B14F-4D97-AF65-F5344CB8AC3E}">
        <p14:creationId xmlns:p14="http://schemas.microsoft.com/office/powerpoint/2010/main" val="2590095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a:t>The river runs through the center of Trikala.</a:t>
            </a:r>
            <a:endParaRPr lang="el-GR"/>
          </a:p>
          <a:p>
            <a:pPr marL="285750" indent="-285750">
              <a:buFont typeface="Arial"/>
              <a:buChar char="•"/>
            </a:pPr>
            <a:r>
              <a:rPr lang="en-US" dirty="0"/>
              <a:t>It’s ideal for walking, cycling</a:t>
            </a:r>
            <a:endParaRPr lang="el-GR" dirty="0"/>
          </a:p>
          <a:p>
            <a:pPr marL="285750" indent="-285750">
              <a:buFont typeface="Arial"/>
              <a:buChar char="•"/>
            </a:pPr>
            <a:r>
              <a:rPr lang="en-US" dirty="0"/>
              <a:t>During summer and spring you can take boat ride </a:t>
            </a:r>
            <a:endParaRPr lang="el-GR" dirty="0"/>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10</a:t>
            </a:fld>
            <a:endParaRPr lang="el-GR"/>
          </a:p>
        </p:txBody>
      </p:sp>
    </p:spTree>
    <p:extLst>
      <p:ext uri="{BB962C8B-B14F-4D97-AF65-F5344CB8AC3E}">
        <p14:creationId xmlns:p14="http://schemas.microsoft.com/office/powerpoint/2010/main" val="2061868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a:buChar char="•"/>
            </a:pPr>
            <a:r>
              <a:rPr lang="el-GR" dirty="0" err="1"/>
              <a:t>This</a:t>
            </a:r>
            <a:r>
              <a:rPr lang="el-GR" dirty="0"/>
              <a:t> </a:t>
            </a:r>
            <a:r>
              <a:rPr lang="el-GR" dirty="0" err="1"/>
              <a:t>museum</a:t>
            </a:r>
            <a:r>
              <a:rPr lang="el-GR" dirty="0"/>
              <a:t> </a:t>
            </a:r>
            <a:r>
              <a:rPr lang="el-GR" dirty="0" err="1"/>
              <a:t>is</a:t>
            </a:r>
            <a:r>
              <a:rPr lang="el-GR" dirty="0"/>
              <a:t> </a:t>
            </a:r>
            <a:r>
              <a:rPr lang="el-GR" dirty="0" err="1"/>
              <a:t>dedicated</a:t>
            </a:r>
            <a:r>
              <a:rPr lang="el-GR" dirty="0"/>
              <a:t> </a:t>
            </a:r>
            <a:r>
              <a:rPr lang="el-GR" dirty="0" err="1"/>
              <a:t>to</a:t>
            </a:r>
            <a:r>
              <a:rPr lang="el-GR" dirty="0"/>
              <a:t> </a:t>
            </a:r>
            <a:r>
              <a:rPr lang="el-GR" dirty="0" err="1"/>
              <a:t>Vasilis</a:t>
            </a:r>
            <a:r>
              <a:rPr lang="el-GR" dirty="0"/>
              <a:t> </a:t>
            </a:r>
            <a:r>
              <a:rPr lang="el-GR" dirty="0" err="1"/>
              <a:t>Tsitsanis</a:t>
            </a:r>
            <a:r>
              <a:rPr lang="el-GR" dirty="0"/>
              <a:t>, a </a:t>
            </a:r>
            <a:r>
              <a:rPr lang="el-GR" dirty="0" err="1"/>
              <a:t>famous</a:t>
            </a:r>
            <a:r>
              <a:rPr lang="el-GR" dirty="0"/>
              <a:t> Greek </a:t>
            </a:r>
            <a:r>
              <a:rPr lang="el-GR" dirty="0" err="1"/>
              <a:t>songwriter</a:t>
            </a:r>
            <a:r>
              <a:rPr lang="el-GR" dirty="0"/>
              <a:t> </a:t>
            </a:r>
            <a:r>
              <a:rPr lang="el-GR" dirty="0" err="1"/>
              <a:t>born</a:t>
            </a:r>
            <a:r>
              <a:rPr lang="el-GR" dirty="0"/>
              <a:t> in </a:t>
            </a:r>
            <a:r>
              <a:rPr lang="el-GR" dirty="0" err="1"/>
              <a:t>Trikala</a:t>
            </a:r>
            <a:r>
              <a:rPr lang="el-GR" dirty="0"/>
              <a:t>.</a:t>
            </a:r>
          </a:p>
          <a:p>
            <a:pPr marL="171450" indent="-171450">
              <a:buFont typeface="Arial"/>
              <a:buChar char="•"/>
            </a:pPr>
            <a:r>
              <a:rPr lang="el-GR" err="1"/>
              <a:t>He</a:t>
            </a:r>
            <a:r>
              <a:rPr lang="el-GR" dirty="0"/>
              <a:t> </a:t>
            </a:r>
            <a:r>
              <a:rPr lang="el-GR" err="1"/>
              <a:t>was</a:t>
            </a:r>
            <a:r>
              <a:rPr lang="el-GR" dirty="0"/>
              <a:t> </a:t>
            </a:r>
            <a:r>
              <a:rPr lang="el-GR" err="1"/>
              <a:t>one</a:t>
            </a:r>
            <a:r>
              <a:rPr lang="el-GR" dirty="0"/>
              <a:t> of the </a:t>
            </a:r>
            <a:r>
              <a:rPr lang="el-GR" err="1"/>
              <a:t>most</a:t>
            </a:r>
            <a:r>
              <a:rPr lang="el-GR" dirty="0"/>
              <a:t> </a:t>
            </a:r>
            <a:r>
              <a:rPr lang="el-GR" err="1"/>
              <a:t>important</a:t>
            </a:r>
            <a:r>
              <a:rPr lang="el-GR" dirty="0"/>
              <a:t> </a:t>
            </a:r>
            <a:r>
              <a:rPr lang="el-GR" err="1"/>
              <a:t>figures</a:t>
            </a:r>
            <a:r>
              <a:rPr lang="el-GR" dirty="0"/>
              <a:t> in </a:t>
            </a:r>
            <a:r>
              <a:rPr lang="el-GR" err="1"/>
              <a:t>rebetiko</a:t>
            </a:r>
            <a:r>
              <a:rPr lang="el-GR" dirty="0"/>
              <a:t> </a:t>
            </a:r>
            <a:r>
              <a:rPr lang="el-GR" err="1"/>
              <a:t>music</a:t>
            </a:r>
            <a:r>
              <a:rPr lang="el-GR" dirty="0"/>
              <a:t>.</a:t>
            </a:r>
            <a:endParaRPr lang="el-GR" dirty="0">
              <a:ea typeface="Calibri"/>
              <a:cs typeface="Calibri"/>
            </a:endParaRPr>
          </a:p>
          <a:p>
            <a:pPr marL="171450" indent="-171450">
              <a:buFont typeface="Arial"/>
              <a:buChar char="•"/>
            </a:pPr>
            <a:r>
              <a:rPr lang="en-US" dirty="0"/>
              <a:t> He composed more </a:t>
            </a:r>
            <a:endParaRPr lang="el-GR" dirty="0"/>
          </a:p>
          <a:p>
            <a:pPr marL="171450" indent="-171450">
              <a:buFont typeface="Arial"/>
              <a:buChar char="•"/>
            </a:pPr>
            <a:r>
              <a:rPr lang="en-US" dirty="0"/>
              <a:t>In the same building you can find </a:t>
            </a:r>
            <a:r>
              <a:rPr lang="el-GR" dirty="0"/>
              <a:t>the </a:t>
            </a:r>
            <a:r>
              <a:rPr lang="el-GR" dirty="0" err="1"/>
              <a:t>old</a:t>
            </a:r>
            <a:r>
              <a:rPr lang="el-GR" dirty="0"/>
              <a:t> </a:t>
            </a:r>
            <a:r>
              <a:rPr lang="el-GR" dirty="0" err="1"/>
              <a:t>Ottoman</a:t>
            </a:r>
            <a:r>
              <a:rPr lang="el-GR" dirty="0"/>
              <a:t> </a:t>
            </a:r>
            <a:r>
              <a:rPr lang="el-GR" dirty="0" err="1"/>
              <a:t>baths</a:t>
            </a:r>
            <a:r>
              <a:rPr lang="el-GR" dirty="0"/>
              <a:t> and the </a:t>
            </a:r>
            <a:r>
              <a:rPr lang="el-GR" dirty="0" err="1"/>
              <a:t>old</a:t>
            </a:r>
            <a:r>
              <a:rPr lang="el-GR" dirty="0"/>
              <a:t> </a:t>
            </a:r>
            <a:r>
              <a:rPr lang="el-GR" dirty="0" err="1"/>
              <a:t>city</a:t>
            </a:r>
            <a:r>
              <a:rPr lang="el-GR" dirty="0"/>
              <a:t> </a:t>
            </a:r>
            <a:r>
              <a:rPr lang="el-GR" dirty="0" err="1"/>
              <a:t>prison</a:t>
            </a:r>
            <a:r>
              <a:rPr lang="el-GR" dirty="0"/>
              <a:t>.</a:t>
            </a:r>
            <a:endParaRPr lang="el-GR">
              <a:ea typeface="Calibri"/>
              <a:cs typeface="Calibri"/>
            </a:endParaRPr>
          </a:p>
          <a:p>
            <a:endParaRPr lang="el-GR" dirty="0">
              <a:ea typeface="Calibri"/>
              <a:cs typeface="Calibri"/>
            </a:endParaRPr>
          </a:p>
        </p:txBody>
      </p:sp>
      <p:sp>
        <p:nvSpPr>
          <p:cNvPr id="4" name="Θέση αριθμού διαφάνειας 3"/>
          <p:cNvSpPr>
            <a:spLocks noGrp="1"/>
          </p:cNvSpPr>
          <p:nvPr>
            <p:ph type="sldNum" sz="quarter" idx="10"/>
          </p:nvPr>
        </p:nvSpPr>
        <p:spPr/>
        <p:txBody>
          <a:bodyPr/>
          <a:lstStyle/>
          <a:p>
            <a:fld id="{F8B94FC7-DBC1-4484-8B74-6903BE6CC4BB}" type="slidenum">
              <a:rPr lang="el-GR" smtClean="0"/>
              <a:t>11</a:t>
            </a:fld>
            <a:endParaRPr lang="el-GR"/>
          </a:p>
        </p:txBody>
      </p:sp>
    </p:spTree>
    <p:extLst>
      <p:ext uri="{BB962C8B-B14F-4D97-AF65-F5344CB8AC3E}">
        <p14:creationId xmlns:p14="http://schemas.microsoft.com/office/powerpoint/2010/main" val="1082813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a:t>A 16th-century mosque designed by Mimar Sinan, the most famous Ottoman architect.</a:t>
            </a:r>
            <a:endParaRPr lang="el-GR"/>
          </a:p>
          <a:p>
            <a:pPr marL="285750" indent="-285750">
              <a:buFont typeface="Arial"/>
              <a:buChar char="•"/>
            </a:pPr>
            <a:r>
              <a:rPr lang="en-US" dirty="0"/>
              <a:t>It is the only building by Sinan that still survives in Greece.</a:t>
            </a:r>
            <a:endParaRPr lang="el-GR" dirty="0"/>
          </a:p>
          <a:p>
            <a:pPr marL="285750" indent="-285750">
              <a:buFont typeface="Arial"/>
              <a:buChar char="•"/>
            </a:pPr>
            <a:r>
              <a:rPr lang="en-US" dirty="0"/>
              <a:t>It has a distinctive lead-covered dome.</a:t>
            </a:r>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12</a:t>
            </a:fld>
            <a:endParaRPr lang="el-GR"/>
          </a:p>
        </p:txBody>
      </p:sp>
    </p:spTree>
    <p:extLst>
      <p:ext uri="{BB962C8B-B14F-4D97-AF65-F5344CB8AC3E}">
        <p14:creationId xmlns:p14="http://schemas.microsoft.com/office/powerpoint/2010/main" val="344795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dirty="0"/>
              <a:t>Trikala is one of the first and most successful smart cities in Greece.</a:t>
            </a:r>
            <a:endParaRPr lang="el-GR" dirty="0"/>
          </a:p>
          <a:p>
            <a:pPr marL="285750" indent="-285750">
              <a:buFont typeface="Arial"/>
              <a:buChar char="•"/>
            </a:pPr>
            <a:r>
              <a:rPr lang="en-US" dirty="0"/>
              <a:t>There are e-bikes, smart bus stops with solar power, and free public </a:t>
            </a:r>
            <a:r>
              <a:rPr lang="en-US" dirty="0" err="1"/>
              <a:t>WiFi</a:t>
            </a:r>
            <a:r>
              <a:rPr lang="en-US" dirty="0"/>
              <a:t>.</a:t>
            </a:r>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13</a:t>
            </a:fld>
            <a:endParaRPr lang="el-GR"/>
          </a:p>
        </p:txBody>
      </p:sp>
    </p:spTree>
    <p:extLst>
      <p:ext uri="{BB962C8B-B14F-4D97-AF65-F5344CB8AC3E}">
        <p14:creationId xmlns:p14="http://schemas.microsoft.com/office/powerpoint/2010/main" val="156263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a:t>This is the newly renovated main square of the city.</a:t>
            </a:r>
            <a:endParaRPr lang="el-GR"/>
          </a:p>
          <a:p>
            <a:pPr marL="285750" indent="-285750">
              <a:buFont typeface="Arial"/>
              <a:buChar char="•"/>
            </a:pPr>
            <a:r>
              <a:rPr lang="en-US"/>
              <a:t>It is designed to be modern, accessible, and eco-friendly.</a:t>
            </a:r>
            <a:endParaRPr lang="el-G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14</a:t>
            </a:fld>
            <a:endParaRPr lang="el-GR"/>
          </a:p>
        </p:txBody>
      </p:sp>
    </p:spTree>
    <p:extLst>
      <p:ext uri="{BB962C8B-B14F-4D97-AF65-F5344CB8AC3E}">
        <p14:creationId xmlns:p14="http://schemas.microsoft.com/office/powerpoint/2010/main" val="1355063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dirty="0"/>
              <a:t>Trikala was the first city in Greece to test autonomous public transport.</a:t>
            </a:r>
            <a:endParaRPr lang="el-GR" dirty="0"/>
          </a:p>
          <a:p>
            <a:pPr marL="285750" indent="-285750">
              <a:buFont typeface="Arial"/>
              <a:buChar char="•"/>
            </a:pPr>
            <a:r>
              <a:rPr lang="en-US" dirty="0"/>
              <a:t>From 2015 to 2016, 3 driverless buses operated in the city.</a:t>
            </a:r>
            <a:endParaRPr lang="el-GR" dirty="0"/>
          </a:p>
          <a:p>
            <a:pPr marL="285750" indent="-285750">
              <a:buFont typeface="Arial"/>
              <a:buChar char="•"/>
            </a:pPr>
            <a:r>
              <a:rPr lang="en-US" dirty="0"/>
              <a:t>Over 12,000 passengers were transported.</a:t>
            </a:r>
            <a:endParaRPr lang="el-GR" dirty="0"/>
          </a:p>
          <a:p>
            <a:pPr marL="285750" indent="-285750">
              <a:buFont typeface="Arial"/>
              <a:buChar char="•"/>
            </a:pPr>
            <a:r>
              <a:rPr lang="en-US" dirty="0"/>
              <a:t>It was a successful experiment and a big step for smart </a:t>
            </a:r>
            <a:r>
              <a:rPr lang="en-US" dirty="0" err="1"/>
              <a:t>mobilit</a:t>
            </a:r>
            <a:endParaRPr lang="el-GR" dirty="0" err="1"/>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15</a:t>
            </a:fld>
            <a:endParaRPr lang="el-GR"/>
          </a:p>
        </p:txBody>
      </p:sp>
    </p:spTree>
    <p:extLst>
      <p:ext uri="{BB962C8B-B14F-4D97-AF65-F5344CB8AC3E}">
        <p14:creationId xmlns:p14="http://schemas.microsoft.com/office/powerpoint/2010/main" val="3050387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a:t>Meteora is one of the most impressive places in the world, located only 20 km from Trikala.</a:t>
            </a:r>
            <a:endParaRPr lang="el-GR"/>
          </a:p>
          <a:p>
            <a:pPr marL="285750" indent="-285750">
              <a:buFont typeface="Arial"/>
              <a:buChar char="•"/>
            </a:pPr>
            <a:r>
              <a:rPr lang="en-US"/>
              <a:t>The huge rock formations and monasteries are part of UNESCO World Heritage.</a:t>
            </a:r>
            <a:endParaRPr lang="el-GR"/>
          </a:p>
          <a:p>
            <a:pPr marL="285750" indent="-285750">
              <a:buFont typeface="Arial"/>
              <a:buChar char="•"/>
            </a:pPr>
            <a:r>
              <a:rPr lang="en-US" dirty="0"/>
              <a:t>Monastic life began there in the 12th century.</a:t>
            </a:r>
            <a:endParaRPr lang="el-GR" dirty="0"/>
          </a:p>
          <a:p>
            <a:pPr marL="285750" indent="-285750">
              <a:buFont typeface="Arial"/>
              <a:buChar char="•"/>
            </a:pPr>
            <a:r>
              <a:rPr lang="en-US" dirty="0"/>
              <a:t>Today, 6 monasteries remain active.</a:t>
            </a:r>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16</a:t>
            </a:fld>
            <a:endParaRPr lang="el-GR"/>
          </a:p>
        </p:txBody>
      </p:sp>
    </p:spTree>
    <p:extLst>
      <p:ext uri="{BB962C8B-B14F-4D97-AF65-F5344CB8AC3E}">
        <p14:creationId xmlns:p14="http://schemas.microsoft.com/office/powerpoint/2010/main" val="2706884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a:buChar char="•"/>
            </a:pPr>
            <a:r>
              <a:rPr lang="en-US"/>
              <a:t>The region around Trikala is surrounded by the Pindos mountains, making it perfect for year-round nature activities.</a:t>
            </a:r>
            <a:endParaRPr lang="el-GR"/>
          </a:p>
          <a:p>
            <a:pPr marL="171450" indent="-171450">
              <a:buFont typeface="Arial"/>
              <a:buChar char="•"/>
            </a:pPr>
            <a:r>
              <a:rPr lang="en-US" b="1" err="1"/>
              <a:t>Pertouli</a:t>
            </a:r>
            <a:r>
              <a:rPr lang="en-US" b="1" dirty="0"/>
              <a:t> Ski Center</a:t>
            </a:r>
            <a:r>
              <a:rPr lang="en-US"/>
              <a:t> is a popular winter destination</a:t>
            </a:r>
            <a:endParaRPr lang="en-US" dirty="0"/>
          </a:p>
          <a:p>
            <a:pPr marL="171450" indent="-171450">
              <a:buFont typeface="Arial"/>
              <a:buChar char="•"/>
            </a:pPr>
            <a:r>
              <a:rPr lang="en-US" dirty="0"/>
              <a:t>The </a:t>
            </a:r>
            <a:r>
              <a:rPr lang="en-US" b="1" dirty="0" err="1"/>
              <a:t>Pertouli</a:t>
            </a:r>
            <a:r>
              <a:rPr lang="en-US" b="1" dirty="0"/>
              <a:t> meadows</a:t>
            </a:r>
            <a:r>
              <a:rPr lang="en-US" dirty="0"/>
              <a:t> are ideal for nature lovers </a:t>
            </a:r>
            <a:endParaRPr lang="en-US" dirty="0">
              <a:ea typeface="Calibri"/>
              <a:cs typeface="Calibri"/>
            </a:endParaRPr>
          </a:p>
          <a:p>
            <a:pPr marL="171450" indent="-171450">
              <a:buFont typeface="Arial"/>
              <a:buChar char="•"/>
            </a:pPr>
            <a:r>
              <a:rPr lang="en-US" dirty="0"/>
              <a:t>The area offers many </a:t>
            </a:r>
            <a:r>
              <a:rPr lang="en-US" b="1" dirty="0"/>
              <a:t>mountain trails</a:t>
            </a:r>
            <a:r>
              <a:rPr lang="en-US" dirty="0"/>
              <a:t>, perfect for hiking, exploring, and enjoying the natural landscape.</a:t>
            </a:r>
            <a:endParaRPr lang="en-US" dirty="0">
              <a:ea typeface="Calibri"/>
              <a:cs typeface="Calibri"/>
            </a:endParaRPr>
          </a:p>
          <a:p>
            <a:pPr marL="171450" indent="-171450">
              <a:buFont typeface="Arial"/>
              <a:buChar char="•"/>
            </a:pPr>
            <a:r>
              <a:rPr lang="en-US" dirty="0"/>
              <a:t>There are also </a:t>
            </a:r>
            <a:r>
              <a:rPr lang="en-US" b="1" dirty="0"/>
              <a:t>traditional stone bridges</a:t>
            </a:r>
            <a:r>
              <a:rPr lang="en-US" dirty="0"/>
              <a:t> that showcase the region’s rich cultural heritage.</a:t>
            </a:r>
            <a:endParaRPr lang="en-US" dirty="0">
              <a:ea typeface="Calibri"/>
              <a:cs typeface="Calibri"/>
            </a:endParaRPr>
          </a:p>
          <a:p>
            <a:pPr marL="171450" indent="-171450">
              <a:buFont typeface="Arial"/>
              <a:buChar char="•"/>
            </a:pPr>
            <a:r>
              <a:rPr lang="en-US" dirty="0"/>
              <a:t>One of the most famous sights is the </a:t>
            </a:r>
            <a:r>
              <a:rPr lang="en-US" b="1" dirty="0" err="1"/>
              <a:t>Palaiokaria</a:t>
            </a:r>
            <a:r>
              <a:rPr lang="en-US" b="1" dirty="0"/>
              <a:t> Waterfall</a:t>
            </a:r>
            <a:r>
              <a:rPr lang="en-US" dirty="0"/>
              <a:t>, a landmark of natural beauty and a great place for photos.</a:t>
            </a:r>
            <a:endParaRPr lang="en-US" dirty="0">
              <a:ea typeface="Calibri"/>
              <a:cs typeface="Calibri"/>
            </a:endParaRPr>
          </a:p>
          <a:p>
            <a:pPr marL="171450" indent="-171450">
              <a:buFont typeface="Arial"/>
              <a:buChar char="•"/>
            </a:pPr>
            <a:endParaRPr lang="en-US" dirty="0">
              <a:ea typeface="Calibri"/>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17</a:t>
            </a:fld>
            <a:endParaRPr lang="el-GR"/>
          </a:p>
        </p:txBody>
      </p:sp>
    </p:spTree>
    <p:extLst>
      <p:ext uri="{BB962C8B-B14F-4D97-AF65-F5344CB8AC3E}">
        <p14:creationId xmlns:p14="http://schemas.microsoft.com/office/powerpoint/2010/main" val="1289256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Thank</a:t>
            </a:r>
            <a:r>
              <a:rPr lang="el-GR" dirty="0"/>
              <a:t> </a:t>
            </a:r>
            <a:r>
              <a:rPr lang="el-GR" dirty="0" err="1"/>
              <a:t>you</a:t>
            </a:r>
            <a:r>
              <a:rPr lang="el-GR" dirty="0"/>
              <a:t> for </a:t>
            </a:r>
            <a:r>
              <a:rPr lang="el-GR" dirty="0" err="1"/>
              <a:t>listening</a:t>
            </a:r>
            <a:r>
              <a:rPr lang="el-GR" dirty="0"/>
              <a:t> </a:t>
            </a:r>
            <a:r>
              <a:rPr lang="el-GR" dirty="0" err="1"/>
              <a:t>carefully</a:t>
            </a:r>
            <a:r>
              <a:rPr lang="el-GR" dirty="0"/>
              <a:t> </a:t>
            </a:r>
            <a:r>
              <a:rPr lang="el-GR" dirty="0" err="1"/>
              <a:t>to</a:t>
            </a:r>
            <a:r>
              <a:rPr lang="el-GR" dirty="0"/>
              <a:t> </a:t>
            </a:r>
            <a:r>
              <a:rPr lang="el-GR" dirty="0" err="1"/>
              <a:t>our</a:t>
            </a:r>
            <a:r>
              <a:rPr lang="el-GR" dirty="0"/>
              <a:t> </a:t>
            </a:r>
            <a:r>
              <a:rPr lang="el-GR" dirty="0" err="1"/>
              <a:t>presentation</a:t>
            </a:r>
            <a:r>
              <a:rPr lang="el-GR" dirty="0"/>
              <a:t>!</a:t>
            </a:r>
            <a:endParaRPr lang="en-US" dirty="0"/>
          </a:p>
          <a:p>
            <a:r>
              <a:rPr lang="el-GR" b="1" i="1" dirty="0" err="1"/>
              <a:t>We</a:t>
            </a:r>
            <a:r>
              <a:rPr lang="el-GR" b="1" i="1" dirty="0"/>
              <a:t> </a:t>
            </a:r>
            <a:r>
              <a:rPr lang="el-GR" b="1" i="1" dirty="0" err="1"/>
              <a:t>hope</a:t>
            </a:r>
            <a:r>
              <a:rPr lang="el-GR" b="1" i="1" dirty="0"/>
              <a:t> </a:t>
            </a:r>
            <a:r>
              <a:rPr lang="el-GR" b="1" i="1" dirty="0" err="1"/>
              <a:t>you</a:t>
            </a:r>
            <a:r>
              <a:rPr lang="el-GR" b="1" i="1" dirty="0"/>
              <a:t> </a:t>
            </a:r>
            <a:r>
              <a:rPr lang="el-GR" b="1" i="1" dirty="0" err="1"/>
              <a:t>enjoy</a:t>
            </a:r>
            <a:r>
              <a:rPr lang="el-GR" b="1" i="1" dirty="0"/>
              <a:t> </a:t>
            </a:r>
            <a:r>
              <a:rPr lang="el-GR" b="1" i="1" dirty="0" err="1"/>
              <a:t>our</a:t>
            </a:r>
            <a:r>
              <a:rPr lang="el-GR" b="1" i="1" dirty="0"/>
              <a:t> </a:t>
            </a:r>
            <a:r>
              <a:rPr lang="el-GR" b="1" i="1" dirty="0" err="1"/>
              <a:t>city</a:t>
            </a:r>
            <a:r>
              <a:rPr lang="el-GR" b="1" i="1" dirty="0"/>
              <a:t> and </a:t>
            </a:r>
            <a:r>
              <a:rPr lang="el-GR" b="1" i="1" dirty="0" err="1"/>
              <a:t>everything</a:t>
            </a:r>
            <a:r>
              <a:rPr lang="el-GR" b="1" i="1" dirty="0"/>
              <a:t> </a:t>
            </a:r>
            <a:r>
              <a:rPr lang="el-GR" b="1" i="1" dirty="0" err="1"/>
              <a:t>it</a:t>
            </a:r>
            <a:r>
              <a:rPr lang="el-GR" b="1" i="1" dirty="0"/>
              <a:t> </a:t>
            </a:r>
            <a:r>
              <a:rPr lang="el-GR" b="1" i="1" dirty="0" err="1"/>
              <a:t>has</a:t>
            </a:r>
            <a:r>
              <a:rPr lang="el-GR" b="1" i="1" dirty="0"/>
              <a:t> </a:t>
            </a:r>
            <a:r>
              <a:rPr lang="el-GR" b="1" i="1" dirty="0" err="1"/>
              <a:t>to</a:t>
            </a:r>
            <a:r>
              <a:rPr lang="el-GR" b="1" i="1" dirty="0"/>
              <a:t> </a:t>
            </a:r>
            <a:r>
              <a:rPr lang="el-GR" b="1" i="1" dirty="0" err="1"/>
              <a:t>offer</a:t>
            </a:r>
            <a:r>
              <a:rPr lang="el-GR" b="1" i="1" dirty="0"/>
              <a:t>.</a:t>
            </a:r>
            <a:endParaRPr lang="en-US"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18</a:t>
            </a:fld>
            <a:endParaRPr lang="el-GR"/>
          </a:p>
        </p:txBody>
      </p:sp>
    </p:spTree>
    <p:extLst>
      <p:ext uri="{BB962C8B-B14F-4D97-AF65-F5344CB8AC3E}">
        <p14:creationId xmlns:p14="http://schemas.microsoft.com/office/powerpoint/2010/main" val="271649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Trikala is located in central Greece, in the region of Thessaly.</a:t>
            </a:r>
            <a:endParaRPr lang="el-GR" dirty="0"/>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2</a:t>
            </a:fld>
            <a:endParaRPr lang="el-GR"/>
          </a:p>
        </p:txBody>
      </p:sp>
    </p:spTree>
    <p:extLst>
      <p:ext uri="{BB962C8B-B14F-4D97-AF65-F5344CB8AC3E}">
        <p14:creationId xmlns:p14="http://schemas.microsoft.com/office/powerpoint/2010/main" val="426434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a:t>Trikala traces its origins back to ancient Trikka, around 3000 BC.</a:t>
            </a:r>
            <a:endParaRPr lang="el-GR"/>
          </a:p>
          <a:p>
            <a:pPr marL="285750" indent="-285750">
              <a:buFont typeface="Arial"/>
              <a:buChar char="•"/>
            </a:pPr>
            <a:r>
              <a:rPr lang="en-US" dirty="0"/>
              <a:t>It was named after the nymph </a:t>
            </a:r>
            <a:r>
              <a:rPr lang="en-US" dirty="0" err="1"/>
              <a:t>Trikki</a:t>
            </a:r>
            <a:r>
              <a:rPr lang="en-US" dirty="0"/>
              <a:t>.</a:t>
            </a:r>
            <a:endParaRPr lang="el-GR" dirty="0"/>
          </a:p>
          <a:p>
            <a:pPr marL="285750" indent="-285750">
              <a:buFont typeface="Arial"/>
              <a:buChar char="•"/>
            </a:pPr>
            <a:r>
              <a:rPr lang="en-US" dirty="0"/>
              <a:t>It’s also known as the birthplace of Asclepius, the ancient Greek god of medicine.</a:t>
            </a:r>
            <a:endParaRPr lang="el-GR" dirty="0"/>
          </a:p>
          <a:p>
            <a:pPr marL="285750" indent="-285750">
              <a:buFont typeface="Arial"/>
              <a:buChar char="•"/>
            </a:pPr>
            <a:r>
              <a:rPr lang="en-US" dirty="0"/>
              <a:t>Archaeological findings in the city center show its continuous history through thousands of years.</a:t>
            </a:r>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3</a:t>
            </a:fld>
            <a:endParaRPr lang="el-GR"/>
          </a:p>
        </p:txBody>
      </p:sp>
    </p:spTree>
    <p:extLst>
      <p:ext uri="{BB962C8B-B14F-4D97-AF65-F5344CB8AC3E}">
        <p14:creationId xmlns:p14="http://schemas.microsoft.com/office/powerpoint/2010/main" val="476544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a:t>The Byzantine Fortress was built in the 6th century by Emperor Justinian.</a:t>
            </a:r>
            <a:endParaRPr lang="el-GR"/>
          </a:p>
          <a:p>
            <a:pPr marL="285750" indent="-285750">
              <a:buFont typeface="Arial"/>
              <a:buChar char="•"/>
            </a:pPr>
            <a:r>
              <a:rPr lang="en-US"/>
              <a:t>It was constructed on top of the ancient acropolis.</a:t>
            </a:r>
            <a:endParaRPr lang="el-GR"/>
          </a:p>
          <a:p>
            <a:pPr marL="285750" indent="-285750">
              <a:buFont typeface="Arial"/>
              <a:buChar char="•"/>
            </a:pPr>
            <a:r>
              <a:rPr lang="en-US"/>
              <a:t>Next to it is Varousi, the old town, known for its traditional houses and many Byzantine churches.</a:t>
            </a:r>
            <a:endParaRPr lang="el-GR"/>
          </a:p>
          <a:p>
            <a:pPr marL="285750" indent="-285750">
              <a:buFont typeface="Arial"/>
              <a:buChar char="•"/>
            </a:pPr>
            <a:r>
              <a:rPr lang="en-US" dirty="0"/>
              <a:t>It’s one of the most picturesque areas in Trikala.</a:t>
            </a:r>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4</a:t>
            </a:fld>
            <a:endParaRPr lang="el-GR"/>
          </a:p>
        </p:txBody>
      </p:sp>
    </p:spTree>
    <p:extLst>
      <p:ext uri="{BB962C8B-B14F-4D97-AF65-F5344CB8AC3E}">
        <p14:creationId xmlns:p14="http://schemas.microsoft.com/office/powerpoint/2010/main" val="18986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This hill is right behind the fortress and offers one of the best views of the city.</a:t>
            </a: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5</a:t>
            </a:fld>
            <a:endParaRPr lang="el-GR"/>
          </a:p>
        </p:txBody>
      </p:sp>
    </p:spTree>
    <p:extLst>
      <p:ext uri="{BB962C8B-B14F-4D97-AF65-F5344CB8AC3E}">
        <p14:creationId xmlns:p14="http://schemas.microsoft.com/office/powerpoint/2010/main" val="374278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dirty="0"/>
              <a:t>The clock tower is one of the symbols of Trikala.</a:t>
            </a:r>
            <a:endParaRPr lang="el-GR" dirty="0"/>
          </a:p>
          <a:p>
            <a:pPr marL="285750" indent="-285750">
              <a:buFont typeface="Arial"/>
              <a:buChar char="•"/>
            </a:pPr>
            <a:r>
              <a:rPr lang="en-US" dirty="0"/>
              <a:t>The original town constructed at 1648 but it was destroyed in the 1920s and rebuilt in 1936.</a:t>
            </a:r>
            <a:endParaRPr lang="el-GR" dirty="0"/>
          </a:p>
          <a:p>
            <a:pPr marL="285750" indent="-285750">
              <a:buFont typeface="Arial"/>
              <a:buChar char="•"/>
            </a:pPr>
            <a:r>
              <a:rPr lang="en-US" dirty="0"/>
              <a:t>It’s visible from many parts of the city.</a:t>
            </a:r>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6</a:t>
            </a:fld>
            <a:endParaRPr lang="el-GR"/>
          </a:p>
        </p:txBody>
      </p:sp>
    </p:spTree>
    <p:extLst>
      <p:ext uri="{BB962C8B-B14F-4D97-AF65-F5344CB8AC3E}">
        <p14:creationId xmlns:p14="http://schemas.microsoft.com/office/powerpoint/2010/main" val="910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dirty="0"/>
              <a:t>there are 13 bridges that link up its watersides</a:t>
            </a:r>
          </a:p>
          <a:p>
            <a:pPr marL="285750" indent="-285750">
              <a:buFont typeface="Arial"/>
              <a:buChar char="•"/>
            </a:pPr>
            <a:r>
              <a:rPr lang="en-US" dirty="0"/>
              <a:t>The central bridge is the most famous bridge in Trikala and connects the two sides of the city.</a:t>
            </a:r>
            <a:endParaRPr lang="el-GR" dirty="0">
              <a:ea typeface="Calibri"/>
              <a:cs typeface="Calibri"/>
            </a:endParaRPr>
          </a:p>
          <a:p>
            <a:pPr marL="285750" indent="-285750">
              <a:buFont typeface="Arial"/>
              <a:buChar char="•"/>
            </a:pPr>
            <a:r>
              <a:rPr lang="en-US" dirty="0"/>
              <a:t>It’s a popular meeting point for both locals and visitors.</a:t>
            </a:r>
            <a:endParaRPr lang="el-GR" dirty="0"/>
          </a:p>
          <a:p>
            <a:pPr marL="285750" indent="-285750">
              <a:buFont typeface="Arial"/>
              <a:buChar char="•"/>
            </a:pPr>
            <a:r>
              <a:rPr lang="en-US" dirty="0"/>
              <a:t>It is one of the main landmarks of the city center.</a:t>
            </a:r>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7</a:t>
            </a:fld>
            <a:endParaRPr lang="el-GR"/>
          </a:p>
        </p:txBody>
      </p:sp>
    </p:spTree>
    <p:extLst>
      <p:ext uri="{BB962C8B-B14F-4D97-AF65-F5344CB8AC3E}">
        <p14:creationId xmlns:p14="http://schemas.microsoft.com/office/powerpoint/2010/main" val="2484656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dirty="0"/>
              <a:t>The largest Christmas-themed park in Greece, and very famous nationwide.</a:t>
            </a:r>
            <a:endParaRPr lang="el-GR" dirty="0"/>
          </a:p>
          <a:p>
            <a:pPr marL="285750" indent="-285750">
              <a:buFont typeface="Arial"/>
              <a:buChar char="•"/>
            </a:pPr>
            <a:r>
              <a:rPr lang="en-US" dirty="0"/>
              <a:t>Every year it attracts thousands of visitors.</a:t>
            </a:r>
            <a:endParaRPr lang="el-GR" dirty="0"/>
          </a:p>
          <a:p>
            <a:pPr marL="285750" indent="-285750">
              <a:buFont typeface="Arial"/>
              <a:buChar char="•"/>
            </a:pPr>
            <a:r>
              <a:rPr lang="en-US"/>
              <a:t>There are activities like workshops, crafts, Santa’s house, an ice rink, and a big Christmas market.</a:t>
            </a:r>
            <a:endParaRPr lang="en-US">
              <a:ea typeface="Calibri"/>
              <a:cs typeface="Calibri"/>
            </a:endParaRPr>
          </a:p>
          <a:p>
            <a:pPr marL="285750" indent="-285750">
              <a:buFont typeface="Arial"/>
              <a:buChar char="•"/>
            </a:pPr>
            <a:r>
              <a:rPr lang="en-US" dirty="0">
                <a:ea typeface="Calibri"/>
                <a:cs typeface="Calibri"/>
              </a:rPr>
              <a:t>Theatre performances and musical  ensembles are presented daily on the central stage</a:t>
            </a:r>
            <a:endParaRPr lang="en-US" dirty="0"/>
          </a:p>
          <a:p>
            <a:pPr marL="285750" indent="-285750">
              <a:buFont typeface="Arial"/>
              <a:buChar char="•"/>
            </a:pPr>
            <a:r>
              <a:rPr lang="en-US" dirty="0"/>
              <a:t>It takes place in the old mill of the city.</a:t>
            </a:r>
            <a:endParaRPr lang="el-GR" dirty="0"/>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8</a:t>
            </a:fld>
            <a:endParaRPr lang="el-GR"/>
          </a:p>
        </p:txBody>
      </p:sp>
    </p:spTree>
    <p:extLst>
      <p:ext uri="{BB962C8B-B14F-4D97-AF65-F5344CB8AC3E}">
        <p14:creationId xmlns:p14="http://schemas.microsoft.com/office/powerpoint/2010/main" val="3105980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85750" indent="-285750">
              <a:buFont typeface="Arial"/>
              <a:buChar char="•"/>
            </a:pPr>
            <a:r>
              <a:rPr lang="en-US" dirty="0"/>
              <a:t>Last year, the 13th Mill of Elves opened with the show “Christmas with Cats.” performed by the Art Clubs of our school</a:t>
            </a:r>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fld id="{F8B94FC7-DBC1-4484-8B74-6903BE6CC4BB}" type="slidenum">
              <a:rPr lang="el-GR" smtClean="0"/>
              <a:t>9</a:t>
            </a:fld>
            <a:endParaRPr lang="el-GR"/>
          </a:p>
        </p:txBody>
      </p:sp>
    </p:spTree>
    <p:extLst>
      <p:ext uri="{BB962C8B-B14F-4D97-AF65-F5344CB8AC3E}">
        <p14:creationId xmlns:p14="http://schemas.microsoft.com/office/powerpoint/2010/main" val="2128566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AE384E07-B73A-45FB-A1D0-51AB723B02F2}" type="datetimeFigureOut">
              <a:rPr lang="el-GR" smtClean="0"/>
              <a:t>4/5/2026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355497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E384E07-B73A-45FB-A1D0-51AB723B02F2}" type="datetimeFigureOut">
              <a:rPr lang="el-GR" smtClean="0"/>
              <a:t>4/5/2026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1493374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E384E07-B73A-45FB-A1D0-51AB723B02F2}" type="datetimeFigureOut">
              <a:rPr lang="el-GR" smtClean="0"/>
              <a:t>4/5/2026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2842239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E384E07-B73A-45FB-A1D0-51AB723B02F2}" type="datetimeFigureOut">
              <a:rPr lang="el-GR" smtClean="0"/>
              <a:t>4/5/2026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80805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AE384E07-B73A-45FB-A1D0-51AB723B02F2}" type="datetimeFigureOut">
              <a:rPr lang="el-GR" smtClean="0"/>
              <a:t>4/5/2026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186104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AE384E07-B73A-45FB-A1D0-51AB723B02F2}" type="datetimeFigureOut">
              <a:rPr lang="el-GR" smtClean="0"/>
              <a:t>4/5/2026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248280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AE384E07-B73A-45FB-A1D0-51AB723B02F2}" type="datetimeFigureOut">
              <a:rPr lang="el-GR" smtClean="0"/>
              <a:t>4/5/2026</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242309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AE384E07-B73A-45FB-A1D0-51AB723B02F2}" type="datetimeFigureOut">
              <a:rPr lang="el-GR" smtClean="0"/>
              <a:t>4/5/2026</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386207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E384E07-B73A-45FB-A1D0-51AB723B02F2}" type="datetimeFigureOut">
              <a:rPr lang="el-GR" smtClean="0"/>
              <a:t>4/5/2026</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238506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AE384E07-B73A-45FB-A1D0-51AB723B02F2}" type="datetimeFigureOut">
              <a:rPr lang="el-GR" smtClean="0"/>
              <a:t>4/5/2026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1420679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AE384E07-B73A-45FB-A1D0-51AB723B02F2}" type="datetimeFigureOut">
              <a:rPr lang="el-GR" smtClean="0"/>
              <a:t>4/5/2026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4052A791-6D01-4545-A30B-8E7EC027D8EA}" type="slidenum">
              <a:rPr lang="el-GR" smtClean="0"/>
              <a:t>‹#›</a:t>
            </a:fld>
            <a:endParaRPr lang="el-GR"/>
          </a:p>
        </p:txBody>
      </p:sp>
    </p:spTree>
    <p:extLst>
      <p:ext uri="{BB962C8B-B14F-4D97-AF65-F5344CB8AC3E}">
        <p14:creationId xmlns:p14="http://schemas.microsoft.com/office/powerpoint/2010/main" val="3703714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84E07-B73A-45FB-A1D0-51AB723B02F2}" type="datetimeFigureOut">
              <a:rPr lang="el-GR" smtClean="0"/>
              <a:t>4/5/2026</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52A791-6D01-4545-A30B-8E7EC027D8EA}" type="slidenum">
              <a:rPr lang="el-GR" smtClean="0"/>
              <a:t>‹#›</a:t>
            </a:fld>
            <a:endParaRPr lang="el-GR"/>
          </a:p>
        </p:txBody>
      </p:sp>
    </p:spTree>
    <p:extLst>
      <p:ext uri="{BB962C8B-B14F-4D97-AF65-F5344CB8AC3E}">
        <p14:creationId xmlns:p14="http://schemas.microsoft.com/office/powerpoint/2010/main" val="406336927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D_9429EB66.xml"/><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08_E3D71304.xml"/><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F_7FD16D79.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07_7E40624F.xm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Ορθογώνιο 3"/>
          <p:cNvSpPr/>
          <p:nvPr/>
        </p:nvSpPr>
        <p:spPr>
          <a:xfrm>
            <a:off x="6151294" y="486184"/>
            <a:ext cx="5397237" cy="1325563"/>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spcBef>
                <a:spcPct val="0"/>
              </a:spcBef>
              <a:spcAft>
                <a:spcPts val="600"/>
              </a:spcAft>
            </a:pPr>
            <a:endParaRPr lang="en-US" sz="4400">
              <a:ln w="11430"/>
              <a:effectLst>
                <a:outerShdw blurRad="50800" dist="39000" dir="5460000" algn="tl">
                  <a:srgbClr val="000000">
                    <a:alpha val="38000"/>
                  </a:srgbClr>
                </a:outerShdw>
              </a:effectLst>
              <a:latin typeface="Calibri Light"/>
              <a:ea typeface="Calibri Light"/>
              <a:cs typeface="Calibri Light"/>
            </a:endParaRPr>
          </a:p>
        </p:txBody>
      </p:sp>
      <p:pic>
        <p:nvPicPr>
          <p:cNvPr id="8" name="Imagine 3"/>
          <p:cNvPicPr/>
          <p:nvPr/>
        </p:nvPicPr>
        <p:blipFill>
          <a:blip r:embed="rId3" cstate="print">
            <a:extLst>
              <a:ext uri="{28A0092B-C50C-407E-A947-70E740481C1C}">
                <a14:useLocalDpi xmlns:a14="http://schemas.microsoft.com/office/drawing/2010/main" val="0"/>
              </a:ext>
            </a:extLst>
          </a:blip>
          <a:stretch>
            <a:fillRect/>
          </a:stretch>
        </p:blipFill>
        <p:spPr bwMode="auto">
          <a:xfrm>
            <a:off x="294806" y="1804847"/>
            <a:ext cx="4555700" cy="1305992"/>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p:spPr>
      </p:pic>
      <p:sp>
        <p:nvSpPr>
          <p:cNvPr id="15" name="Freeform: Shape 14">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Τίτλος 1"/>
          <p:cNvSpPr txBox="1">
            <a:spLocks/>
          </p:cNvSpPr>
          <p:nvPr/>
        </p:nvSpPr>
        <p:spPr>
          <a:xfrm>
            <a:off x="5679382" y="2167856"/>
            <a:ext cx="6183049" cy="38953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800">
                <a:latin typeface="Trebuchet MS"/>
                <a:ea typeface="Verdana"/>
                <a:cs typeface="Angsana New"/>
              </a:rPr>
              <a:t>4</a:t>
            </a:r>
            <a:r>
              <a:rPr lang="en-US" sz="2800" baseline="30000">
                <a:latin typeface="Trebuchet MS"/>
                <a:ea typeface="Verdana"/>
                <a:cs typeface="Angsana New"/>
              </a:rPr>
              <a:t>th </a:t>
            </a:r>
            <a:r>
              <a:rPr lang="en-US" sz="2800">
                <a:latin typeface="Trebuchet MS"/>
                <a:ea typeface="Verdana"/>
                <a:cs typeface="Angsana New"/>
              </a:rPr>
              <a:t>Experimental High School of Trikala " Alexandros </a:t>
            </a:r>
            <a:r>
              <a:rPr lang="en-US" sz="2800" err="1">
                <a:latin typeface="Trebuchet MS"/>
                <a:ea typeface="Verdana"/>
                <a:cs typeface="Angsana New"/>
              </a:rPr>
              <a:t>Papadiamantis</a:t>
            </a:r>
            <a:r>
              <a:rPr lang="en-US" sz="2800">
                <a:latin typeface="Trebuchet MS"/>
                <a:ea typeface="Verdana"/>
                <a:cs typeface="Angsana New"/>
              </a:rPr>
              <a:t> "</a:t>
            </a:r>
            <a:endParaRPr lang="el-GR" sz="2800">
              <a:latin typeface="Trebuchet MS"/>
              <a:ea typeface="Verdana"/>
              <a:cs typeface="Angsana New"/>
            </a:endParaRPr>
          </a:p>
        </p:txBody>
      </p:sp>
      <p:sp>
        <p:nvSpPr>
          <p:cNvPr id="17" name="Arc 16">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Εικόνα 5" descr="Αλέξανδρος Παπαδιαμάντης - Μεταίχμιο">
            <a:extLst>
              <a:ext uri="{FF2B5EF4-FFF2-40B4-BE49-F238E27FC236}">
                <a16:creationId xmlns:a16="http://schemas.microsoft.com/office/drawing/2014/main" id="{B8E23FEC-B8DF-1703-8EB2-E7E6496DBCDE}"/>
              </a:ext>
            </a:extLst>
          </p:cNvPr>
          <p:cNvPicPr>
            <a:picLocks noChangeAspect="1"/>
          </p:cNvPicPr>
          <p:nvPr/>
        </p:nvPicPr>
        <p:blipFill>
          <a:blip r:embed="rId4"/>
          <a:stretch>
            <a:fillRect/>
          </a:stretch>
        </p:blipFill>
        <p:spPr>
          <a:xfrm>
            <a:off x="7389277" y="3736467"/>
            <a:ext cx="2760232" cy="2731395"/>
          </a:xfrm>
          <a:prstGeom prst="ellipse">
            <a:avLst/>
          </a:prstGeom>
        </p:spPr>
      </p:pic>
      <p:sp>
        <p:nvSpPr>
          <p:cNvPr id="7" name="TextBox 6">
            <a:extLst>
              <a:ext uri="{FF2B5EF4-FFF2-40B4-BE49-F238E27FC236}">
                <a16:creationId xmlns:a16="http://schemas.microsoft.com/office/drawing/2014/main" id="{94436AD6-FB02-2556-D296-0F5AFE8D5C31}"/>
              </a:ext>
            </a:extLst>
          </p:cNvPr>
          <p:cNvSpPr txBox="1"/>
          <p:nvPr/>
        </p:nvSpPr>
        <p:spPr>
          <a:xfrm>
            <a:off x="5238045" y="390397"/>
            <a:ext cx="707472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cs" sz="4000" b="1" dirty="0">
                <a:latin typeface="Book Antiqua"/>
                <a:ea typeface="Calibri"/>
                <a:cs typeface="Arial"/>
              </a:rPr>
              <a:t>Sport </a:t>
            </a:r>
            <a:r>
              <a:rPr lang="cs" sz="4000" b="1" err="1">
                <a:latin typeface="Book Antiqua"/>
                <a:ea typeface="Calibri"/>
                <a:cs typeface="Arial"/>
              </a:rPr>
              <a:t>Makes</a:t>
            </a:r>
            <a:r>
              <a:rPr lang="cs" sz="4000" b="1" dirty="0">
                <a:latin typeface="Book Antiqua"/>
                <a:ea typeface="Calibri"/>
                <a:cs typeface="Arial"/>
              </a:rPr>
              <a:t> </a:t>
            </a:r>
            <a:r>
              <a:rPr lang="cs" sz="4000" b="1" err="1">
                <a:latin typeface="Book Antiqua"/>
                <a:ea typeface="Calibri"/>
                <a:cs typeface="Arial"/>
              </a:rPr>
              <a:t>History</a:t>
            </a:r>
            <a:r>
              <a:rPr lang="cs" sz="4000" b="1" dirty="0">
                <a:latin typeface="Book Antiqua"/>
                <a:ea typeface="Calibri"/>
                <a:cs typeface="Arial"/>
              </a:rPr>
              <a:t>: </a:t>
            </a:r>
            <a:r>
              <a:rPr lang="cs" sz="4000" b="1" err="1">
                <a:latin typeface="Book Antiqua"/>
                <a:ea typeface="Calibri"/>
                <a:cs typeface="Arial"/>
              </a:rPr>
              <a:t>Athletes</a:t>
            </a:r>
            <a:r>
              <a:rPr lang="cs" sz="4000" b="1" dirty="0">
                <a:latin typeface="Book Antiqua"/>
                <a:ea typeface="Calibri"/>
                <a:cs typeface="Arial"/>
              </a:rPr>
              <a:t> </a:t>
            </a:r>
            <a:r>
              <a:rPr lang="cs" sz="4000" b="1" err="1">
                <a:latin typeface="Book Antiqua"/>
                <a:ea typeface="Calibri"/>
                <a:cs typeface="Arial"/>
              </a:rPr>
              <a:t>Against</a:t>
            </a:r>
            <a:r>
              <a:rPr lang="cs" sz="4000" b="1" dirty="0">
                <a:latin typeface="Book Antiqua"/>
                <a:ea typeface="Calibri"/>
                <a:cs typeface="Arial"/>
              </a:rPr>
              <a:t> </a:t>
            </a:r>
            <a:r>
              <a:rPr lang="cs" sz="4000" b="1" err="1">
                <a:latin typeface="Book Antiqua"/>
                <a:ea typeface="Calibri"/>
                <a:cs typeface="Arial"/>
              </a:rPr>
              <a:t>Injustice</a:t>
            </a:r>
            <a:endParaRPr lang="cs" sz="4000">
              <a:latin typeface="Book Antiqua"/>
              <a:cs typeface="Arial"/>
            </a:endParaRPr>
          </a:p>
        </p:txBody>
      </p:sp>
      <p:sp>
        <p:nvSpPr>
          <p:cNvPr id="2" name="TextBox 1">
            <a:extLst>
              <a:ext uri="{FF2B5EF4-FFF2-40B4-BE49-F238E27FC236}">
                <a16:creationId xmlns:a16="http://schemas.microsoft.com/office/drawing/2014/main" id="{A63A37C3-1481-A419-B475-3035B81E7302}"/>
              </a:ext>
            </a:extLst>
          </p:cNvPr>
          <p:cNvSpPr txBox="1"/>
          <p:nvPr/>
        </p:nvSpPr>
        <p:spPr>
          <a:xfrm>
            <a:off x="1000477" y="3593238"/>
            <a:ext cx="20287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2800" dirty="0">
                <a:latin typeface="Bookman Old Style"/>
                <a:ea typeface="Calibri"/>
                <a:cs typeface="Calibri"/>
              </a:rPr>
              <a:t>ΚΑ1</a:t>
            </a:r>
            <a:endParaRPr lang="el-GR" sz="2800">
              <a:latin typeface="Bookman Old Style"/>
              <a:ea typeface="Calibri"/>
              <a:cs typeface="Calibri"/>
            </a:endParaRPr>
          </a:p>
        </p:txBody>
      </p:sp>
    </p:spTree>
    <p:extLst>
      <p:ext uri="{BB962C8B-B14F-4D97-AF65-F5344CB8AC3E}">
        <p14:creationId xmlns:p14="http://schemas.microsoft.com/office/powerpoint/2010/main" val="327714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1" y="345810"/>
            <a:ext cx="4960945" cy="1325563"/>
          </a:xfrm>
        </p:spPr>
        <p:txBody>
          <a:bodyPr vert="horz" lIns="91440" tIns="45720" rIns="91440" bIns="45720" rtlCol="0" anchor="ctr">
            <a:normAutofit/>
          </a:bodyPr>
          <a:lstStyle/>
          <a:p>
            <a:r>
              <a:rPr lang="en-US" b="1" i="1" kern="1200">
                <a:solidFill>
                  <a:schemeClr val="tx1"/>
                </a:solidFill>
                <a:latin typeface="+mj-lt"/>
                <a:ea typeface="+mj-ea"/>
                <a:cs typeface="+mj-cs"/>
              </a:rPr>
              <a:t>Lithaios river: city’ s landmark</a:t>
            </a:r>
          </a:p>
        </p:txBody>
      </p:sp>
      <p:sp>
        <p:nvSpPr>
          <p:cNvPr id="12" name="Θέση περιεχομένου 11"/>
          <p:cNvSpPr>
            <a:spLocks noGrp="1"/>
          </p:cNvSpPr>
          <p:nvPr>
            <p:ph sz="half" idx="1"/>
          </p:nvPr>
        </p:nvSpPr>
        <p:spPr>
          <a:xfrm>
            <a:off x="838201" y="1825625"/>
            <a:ext cx="4933462" cy="4351338"/>
          </a:xfrm>
        </p:spPr>
        <p:txBody>
          <a:bodyPr vert="horz" lIns="91440" tIns="45720" rIns="91440" bIns="45720" rtlCol="0" anchor="t">
            <a:normAutofit/>
          </a:bodyPr>
          <a:lstStyle/>
          <a:p>
            <a:r>
              <a:rPr lang="en-US" sz="2600" dirty="0">
                <a:latin typeface="Trebuchet MS"/>
              </a:rPr>
              <a:t> Crosses the city</a:t>
            </a:r>
          </a:p>
          <a:p>
            <a:endParaRPr lang="en-US" sz="2600">
              <a:latin typeface="Trebuchet MS"/>
            </a:endParaRPr>
          </a:p>
          <a:p>
            <a:r>
              <a:rPr lang="en-US" sz="2600" dirty="0">
                <a:latin typeface="Trebuchet MS"/>
              </a:rPr>
              <a:t> Promenades</a:t>
            </a:r>
          </a:p>
          <a:p>
            <a:endParaRPr lang="en-US" sz="2600">
              <a:latin typeface="Trebuchet MS"/>
            </a:endParaRPr>
          </a:p>
          <a:p>
            <a:r>
              <a:rPr lang="en-US" sz="2600" dirty="0">
                <a:latin typeface="Trebuchet MS"/>
              </a:rPr>
              <a:t> Bicycling  alongside</a:t>
            </a:r>
          </a:p>
          <a:p>
            <a:endParaRPr lang="en-US" sz="2600">
              <a:latin typeface="Trebuchet MS"/>
            </a:endParaRPr>
          </a:p>
          <a:p>
            <a:r>
              <a:rPr lang="en-US" sz="2600" dirty="0">
                <a:latin typeface="Trebuchet MS"/>
              </a:rPr>
              <a:t> Boat ride</a:t>
            </a:r>
          </a:p>
          <a:p>
            <a:endParaRPr lang="en-US" sz="2600">
              <a:latin typeface="Trebuchet MS"/>
            </a:endParaRPr>
          </a:p>
          <a:p>
            <a:endParaRPr lang="en-US" sz="2600" dirty="0">
              <a:latin typeface="Trebuchet MS"/>
            </a:endParaRPr>
          </a:p>
        </p:txBody>
      </p:sp>
      <p:pic>
        <p:nvPicPr>
          <p:cNvPr id="10" name="Εικόνα 9"/>
          <p:cNvPicPr>
            <a:picLocks noChangeAspect="1"/>
          </p:cNvPicPr>
          <p:nvPr/>
        </p:nvPicPr>
        <p:blipFill>
          <a:blip r:embed="rId3" cstate="print">
            <a:extLst>
              <a:ext uri="{28A0092B-C50C-407E-A947-70E740481C1C}">
                <a14:useLocalDpi xmlns:a14="http://schemas.microsoft.com/office/drawing/2010/main" val="0"/>
              </a:ext>
            </a:extLst>
          </a:blip>
          <a:srcRect l="10725" r="14446"/>
          <a:stretch>
            <a:fillRect/>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9" name="Arc 1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Θέση περιεχομένου 8"/>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r="12245" b="-4"/>
          <a:stretch>
            <a:fillRect/>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1" name="Εικόνα 10"/>
          <p:cNvPicPr>
            <a:picLocks noChangeAspect="1"/>
          </p:cNvPicPr>
          <p:nvPr/>
        </p:nvPicPr>
        <p:blipFill>
          <a:blip r:embed="rId5"/>
          <a:srcRect l="36251" r="23880"/>
          <a:stretch>
            <a:fillRect/>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8991836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1" y="345810"/>
            <a:ext cx="5120561" cy="1325563"/>
          </a:xfrm>
        </p:spPr>
        <p:txBody>
          <a:bodyPr vert="horz" lIns="91440" tIns="45720" rIns="91440" bIns="45720" rtlCol="0" anchor="ctr">
            <a:normAutofit/>
          </a:bodyPr>
          <a:lstStyle/>
          <a:p>
            <a:r>
              <a:rPr lang="en-US" sz="4400" b="1" i="1" err="1">
                <a:latin typeface="Trebuchet MS"/>
                <a:ea typeface="+mj-lt"/>
                <a:cs typeface="+mj-lt"/>
              </a:rPr>
              <a:t>Tsitsanis</a:t>
            </a:r>
            <a:r>
              <a:rPr lang="en-US" sz="4400" b="1" i="1">
                <a:latin typeface="Trebuchet MS"/>
                <a:ea typeface="+mj-lt"/>
                <a:cs typeface="+mj-lt"/>
              </a:rPr>
              <a:t> museum</a:t>
            </a:r>
            <a:endParaRPr lang="el-GR">
              <a:latin typeface="Trebuchet MS"/>
            </a:endParaRPr>
          </a:p>
        </p:txBody>
      </p:sp>
      <p:sp>
        <p:nvSpPr>
          <p:cNvPr id="10" name="Θέση κειμένου 9"/>
          <p:cNvSpPr>
            <a:spLocks noGrp="1"/>
          </p:cNvSpPr>
          <p:nvPr>
            <p:ph type="body" sz="half" idx="2"/>
          </p:nvPr>
        </p:nvSpPr>
        <p:spPr>
          <a:xfrm>
            <a:off x="838201" y="1825625"/>
            <a:ext cx="5092194" cy="4351338"/>
          </a:xfrm>
        </p:spPr>
        <p:txBody>
          <a:bodyPr vert="horz" lIns="91440" tIns="45720" rIns="91440" bIns="45720" rtlCol="0" anchor="t">
            <a:normAutofit/>
          </a:bodyPr>
          <a:lstStyle/>
          <a:p>
            <a:pPr marL="285750" indent="-228600">
              <a:buFont typeface="Arial" panose="020B0604020202020204" pitchFamily="34" charset="0"/>
              <a:buChar char="•"/>
            </a:pPr>
            <a:r>
              <a:rPr lang="en-US" sz="1800" dirty="0">
                <a:latin typeface="Trebuchet MS"/>
              </a:rPr>
              <a:t> Song writer and bouzouki player</a:t>
            </a:r>
          </a:p>
          <a:p>
            <a:pPr marL="285750" indent="-228600">
              <a:buFont typeface="Arial" panose="020B0604020202020204" pitchFamily="34" charset="0"/>
              <a:buChar char="•"/>
            </a:pPr>
            <a:r>
              <a:rPr lang="en-US" sz="1800" dirty="0">
                <a:latin typeface="Trebuchet MS"/>
              </a:rPr>
              <a:t> born and raised in Trikala</a:t>
            </a:r>
          </a:p>
          <a:p>
            <a:pPr marL="285750" indent="-228600">
              <a:buFont typeface="Arial" panose="020B0604020202020204" pitchFamily="34" charset="0"/>
              <a:buChar char="•"/>
            </a:pPr>
            <a:r>
              <a:rPr lang="en-US" sz="1800" dirty="0">
                <a:latin typeface="Trebuchet MS"/>
              </a:rPr>
              <a:t>one of the founders of modern </a:t>
            </a:r>
            <a:r>
              <a:rPr lang="en-US" sz="1800" b="1" dirty="0">
                <a:latin typeface="Trebuchet MS"/>
              </a:rPr>
              <a:t>rebetiko</a:t>
            </a:r>
            <a:r>
              <a:rPr lang="en-US" sz="1800" dirty="0">
                <a:latin typeface="Trebuchet MS"/>
              </a:rPr>
              <a:t> music</a:t>
            </a:r>
          </a:p>
          <a:p>
            <a:pPr marL="285750" indent="-228600">
              <a:buFont typeface="Arial" panose="020B0604020202020204" pitchFamily="34" charset="0"/>
              <a:buChar char="•"/>
            </a:pPr>
            <a:r>
              <a:rPr lang="en-US" sz="1800" dirty="0">
                <a:latin typeface="Trebuchet MS"/>
              </a:rPr>
              <a:t> multitalented: composed more than 500 songs</a:t>
            </a:r>
          </a:p>
          <a:p>
            <a:pPr marL="285750" indent="-228600">
              <a:buFont typeface="Arial" panose="020B0604020202020204" pitchFamily="34" charset="0"/>
              <a:buChar char="•"/>
            </a:pPr>
            <a:r>
              <a:rPr lang="en-US" sz="1800" dirty="0">
                <a:ea typeface="+mn-lt"/>
                <a:cs typeface="+mn-lt"/>
              </a:rPr>
              <a:t>There you can find the old Ottoman baths</a:t>
            </a:r>
          </a:p>
          <a:p>
            <a:pPr marL="285750" indent="-228600">
              <a:buFont typeface="Arial" panose="020B0604020202020204" pitchFamily="34" charset="0"/>
              <a:buChar char="•"/>
            </a:pPr>
            <a:r>
              <a:rPr lang="en-US" sz="1800" dirty="0">
                <a:latin typeface="Trebuchet MS"/>
              </a:rPr>
              <a:t> the </a:t>
            </a:r>
            <a:r>
              <a:rPr lang="en-US" sz="1800" dirty="0" err="1">
                <a:latin typeface="Trebuchet MS"/>
              </a:rPr>
              <a:t>Tsitsanis</a:t>
            </a:r>
            <a:r>
              <a:rPr lang="en-US" sz="1800" dirty="0">
                <a:latin typeface="Trebuchet MS"/>
              </a:rPr>
              <a:t> museum provides  an interactive approach of his personality enriched with archival material</a:t>
            </a:r>
          </a:p>
          <a:p>
            <a:pPr marL="285750" indent="-228600">
              <a:buFont typeface="Arial" panose="020B0604020202020204" pitchFamily="34" charset="0"/>
              <a:buChar char="•"/>
            </a:pPr>
            <a:r>
              <a:rPr lang="en-US" sz="1800" dirty="0">
                <a:latin typeface="Trebuchet MS"/>
              </a:rPr>
              <a:t> the museum is rebuilt on the old prison of the city </a:t>
            </a:r>
          </a:p>
        </p:txBody>
      </p:sp>
      <p:sp>
        <p:nvSpPr>
          <p:cNvPr id="19" name="Oval 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Θέση περιεχομένου 11"/>
          <p:cNvPicPr>
            <a:picLocks noGrp="1" noChangeAspect="1"/>
          </p:cNvPicPr>
          <p:nvPr>
            <p:ph idx="1"/>
          </p:nvPr>
        </p:nvPicPr>
        <p:blipFill>
          <a:blip r:embed="rId3">
            <a:extLst>
              <a:ext uri="{28A0092B-C50C-407E-A947-70E740481C1C}">
                <a14:useLocalDpi xmlns:a14="http://schemas.microsoft.com/office/drawing/2010/main" val="0"/>
              </a:ext>
            </a:extLst>
          </a:blip>
          <a:srcRect l="12437" t="-2788" r="12183" b="3136"/>
          <a:stretch>
            <a:fillRect/>
          </a:stretch>
        </p:blipFill>
        <p:spPr>
          <a:xfrm>
            <a:off x="7901259" y="2727729"/>
            <a:ext cx="4264847" cy="411596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1" name="Arc 2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Θέση περιεχομένου 7"/>
          <p:cNvPicPr>
            <a:picLocks noGrp="1" noChangeAspect="1"/>
          </p:cNvPicPr>
          <p:nvPr>
            <p:ph sz="half" idx="4294967295"/>
          </p:nvPr>
        </p:nvPicPr>
        <p:blipFill>
          <a:blip r:embed="rId4">
            <a:extLst>
              <a:ext uri="{28A0092B-C50C-407E-A947-70E740481C1C}">
                <a14:useLocalDpi xmlns:a14="http://schemas.microsoft.com/office/drawing/2010/main" val="0"/>
              </a:ext>
            </a:extLst>
          </a:blip>
          <a:srcRect l="733" r="11513" b="-4"/>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885903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63" y="1467136"/>
            <a:ext cx="4429266" cy="5404512"/>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Εικόνα 5" descr="Image">
            <a:extLst>
              <a:ext uri="{FF2B5EF4-FFF2-40B4-BE49-F238E27FC236}">
                <a16:creationId xmlns:a16="http://schemas.microsoft.com/office/drawing/2014/main" id="{8CD15144-B8FB-3FCF-6565-577E888E4E2C}"/>
              </a:ext>
            </a:extLst>
          </p:cNvPr>
          <p:cNvPicPr>
            <a:picLocks noChangeAspect="1"/>
          </p:cNvPicPr>
          <p:nvPr/>
        </p:nvPicPr>
        <p:blipFill>
          <a:blip r:embed="rId3"/>
          <a:srcRect l="25484" r="20266" b="-2"/>
          <a:stretch>
            <a:fillRect/>
          </a:stretch>
        </p:blipFill>
        <p:spPr>
          <a:xfrm>
            <a:off x="-7" y="1676463"/>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sp>
        <p:nvSpPr>
          <p:cNvPr id="16" name="Freeform: Shape 15">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9458" y="-13648"/>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Τίτλος 1">
            <a:extLst>
              <a:ext uri="{FF2B5EF4-FFF2-40B4-BE49-F238E27FC236}">
                <a16:creationId xmlns:a16="http://schemas.microsoft.com/office/drawing/2014/main" id="{AFA6FCA1-F8EF-E241-76C7-C1F1CF750A3D}"/>
              </a:ext>
            </a:extLst>
          </p:cNvPr>
          <p:cNvSpPr>
            <a:spLocks noGrp="1"/>
          </p:cNvSpPr>
          <p:nvPr>
            <p:ph type="title"/>
          </p:nvPr>
        </p:nvSpPr>
        <p:spPr>
          <a:xfrm>
            <a:off x="4959350" y="3268639"/>
            <a:ext cx="5729985" cy="1038979"/>
          </a:xfrm>
        </p:spPr>
        <p:txBody>
          <a:bodyPr vert="horz" lIns="91440" tIns="45720" rIns="91440" bIns="45720" rtlCol="0" anchor="b">
            <a:normAutofit/>
          </a:bodyPr>
          <a:lstStyle/>
          <a:p>
            <a:r>
              <a:rPr lang="en-US" sz="3300" kern="1200">
                <a:solidFill>
                  <a:schemeClr val="tx1"/>
                </a:solidFill>
                <a:latin typeface="+mj-lt"/>
                <a:ea typeface="+mj-ea"/>
                <a:cs typeface="+mj-cs"/>
              </a:rPr>
              <a:t>Kursum Mosque (Osman Shah Mosque)</a:t>
            </a:r>
          </a:p>
        </p:txBody>
      </p:sp>
      <p:sp>
        <p:nvSpPr>
          <p:cNvPr id="22" name="Freeform: Shape 21">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189"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Θέση περιεχομένου 4" descr="Image">
            <a:extLst>
              <a:ext uri="{FF2B5EF4-FFF2-40B4-BE49-F238E27FC236}">
                <a16:creationId xmlns:a16="http://schemas.microsoft.com/office/drawing/2014/main" id="{9B125679-94E5-10FB-62AF-DC1EFD480620}"/>
              </a:ext>
            </a:extLst>
          </p:cNvPr>
          <p:cNvPicPr>
            <a:picLocks noGrp="1" noChangeAspect="1"/>
          </p:cNvPicPr>
          <p:nvPr>
            <p:ph idx="1"/>
          </p:nvPr>
        </p:nvPicPr>
        <p:blipFill>
          <a:blip r:embed="rId4"/>
          <a:srcRect l="16182" r="-2" b="-2"/>
          <a:stretch>
            <a:fillRect/>
          </a:stretch>
        </p:blipFill>
        <p:spPr>
          <a:xfrm>
            <a:off x="3332189" y="1"/>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p:spPr>
      </p:pic>
      <p:pic>
        <p:nvPicPr>
          <p:cNvPr id="7" name="Εικόνα 6" descr="Image">
            <a:extLst>
              <a:ext uri="{FF2B5EF4-FFF2-40B4-BE49-F238E27FC236}">
                <a16:creationId xmlns:a16="http://schemas.microsoft.com/office/drawing/2014/main" id="{DDE091D5-E863-8E07-94DE-5FA9FB3B4A46}"/>
              </a:ext>
            </a:extLst>
          </p:cNvPr>
          <p:cNvPicPr>
            <a:picLocks noChangeAspect="1"/>
          </p:cNvPicPr>
          <p:nvPr/>
        </p:nvPicPr>
        <p:blipFill>
          <a:blip r:embed="rId5"/>
          <a:srcRect l="15208" r="5351"/>
          <a:stretch>
            <a:fillRect/>
          </a:stretch>
        </p:blipFill>
        <p:spPr>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sp>
        <p:nvSpPr>
          <p:cNvPr id="24" name="Freeform: Shape 23">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Θέση κειμένου 3">
            <a:extLst>
              <a:ext uri="{FF2B5EF4-FFF2-40B4-BE49-F238E27FC236}">
                <a16:creationId xmlns:a16="http://schemas.microsoft.com/office/drawing/2014/main" id="{27183FDE-8474-6420-12B4-9CE7E1106810}"/>
              </a:ext>
            </a:extLst>
          </p:cNvPr>
          <p:cNvSpPr>
            <a:spLocks noGrp="1"/>
          </p:cNvSpPr>
          <p:nvPr>
            <p:ph type="body" sz="half" idx="2"/>
          </p:nvPr>
        </p:nvSpPr>
        <p:spPr>
          <a:xfrm>
            <a:off x="4959350" y="4444778"/>
            <a:ext cx="5729985" cy="1773142"/>
          </a:xfrm>
        </p:spPr>
        <p:txBody>
          <a:bodyPr vert="horz" lIns="91440" tIns="45720" rIns="91440" bIns="45720" rtlCol="0">
            <a:normAutofit/>
          </a:bodyPr>
          <a:lstStyle/>
          <a:p>
            <a:pPr marL="285750" indent="-228600">
              <a:buFont typeface="Arial" panose="020B0604020202020204" pitchFamily="34" charset="0"/>
              <a:buChar char="•"/>
            </a:pPr>
            <a:r>
              <a:rPr lang="en-US" sz="2000" b="1"/>
              <a:t>16th-century Ottoman architecture</a:t>
            </a:r>
          </a:p>
          <a:p>
            <a:pPr marL="285750" indent="-228600">
              <a:buFont typeface="Arial" panose="020B0604020202020204" pitchFamily="34" charset="0"/>
              <a:buChar char="•"/>
            </a:pPr>
            <a:r>
              <a:rPr lang="en-US" sz="2000" b="1"/>
              <a:t>Lead-covered dom</a:t>
            </a:r>
          </a:p>
          <a:p>
            <a:pPr marL="285750" indent="-228600">
              <a:buFont typeface="Arial" panose="020B0604020202020204" pitchFamily="34" charset="0"/>
              <a:buChar char="•"/>
            </a:pPr>
            <a:r>
              <a:rPr lang="en-US" sz="2000" b="1"/>
              <a:t>The only surviving mosque by Mimar Sinan in Greece</a:t>
            </a:r>
          </a:p>
        </p:txBody>
      </p:sp>
    </p:spTree>
    <p:extLst>
      <p:ext uri="{BB962C8B-B14F-4D97-AF65-F5344CB8AC3E}">
        <p14:creationId xmlns:p14="http://schemas.microsoft.com/office/powerpoint/2010/main" val="36184263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A5A43CD-B8A9-49DF-A7B3-058B6CEEA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30" name="Freeform: Shape 29">
            <a:extLst>
              <a:ext uri="{FF2B5EF4-FFF2-40B4-BE49-F238E27FC236}">
                <a16:creationId xmlns:a16="http://schemas.microsoft.com/office/drawing/2014/main" id="{C77DEC3A-5EAB-410D-B312-9B3880B08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800" y="-1792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1C0E6BBD-8793-4948-9A3C-F7F772174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6" y="3108079"/>
            <a:ext cx="6052740" cy="3784041"/>
          </a:xfrm>
          <a:custGeom>
            <a:avLst/>
            <a:gdLst>
              <a:gd name="connsiteX0" fmla="*/ 2954750 w 6052740"/>
              <a:gd name="connsiteY0" fmla="*/ 237 h 3784041"/>
              <a:gd name="connsiteX1" fmla="*/ 3975695 w 6052740"/>
              <a:gd name="connsiteY1" fmla="*/ 219797 h 3784041"/>
              <a:gd name="connsiteX2" fmla="*/ 5300448 w 6052740"/>
              <a:gd name="connsiteY2" fmla="*/ 1818803 h 3784041"/>
              <a:gd name="connsiteX3" fmla="*/ 5434695 w 6052740"/>
              <a:gd name="connsiteY3" fmla="*/ 2080860 h 3784041"/>
              <a:gd name="connsiteX4" fmla="*/ 5997936 w 6052740"/>
              <a:gd name="connsiteY4" fmla="*/ 3391139 h 3784041"/>
              <a:gd name="connsiteX5" fmla="*/ 6039411 w 6052740"/>
              <a:gd name="connsiteY5" fmla="*/ 3607947 h 3784041"/>
              <a:gd name="connsiteX6" fmla="*/ 6052740 w 6052740"/>
              <a:gd name="connsiteY6" fmla="*/ 3784041 h 3784041"/>
              <a:gd name="connsiteX7" fmla="*/ 0 w 6052740"/>
              <a:gd name="connsiteY7" fmla="*/ 3784041 h 3784041"/>
              <a:gd name="connsiteX8" fmla="*/ 0 w 6052740"/>
              <a:gd name="connsiteY8" fmla="*/ 1688687 h 3784041"/>
              <a:gd name="connsiteX9" fmla="*/ 35506 w 6052740"/>
              <a:gd name="connsiteY9" fmla="*/ 1628754 h 3784041"/>
              <a:gd name="connsiteX10" fmla="*/ 816825 w 6052740"/>
              <a:gd name="connsiteY10" fmla="*/ 959488 h 3784041"/>
              <a:gd name="connsiteX11" fmla="*/ 1197981 w 6052740"/>
              <a:gd name="connsiteY11" fmla="*/ 695851 h 3784041"/>
              <a:gd name="connsiteX12" fmla="*/ 2954750 w 6052740"/>
              <a:gd name="connsiteY12" fmla="*/ 237 h 378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52740" h="3784041">
                <a:moveTo>
                  <a:pt x="2954750" y="237"/>
                </a:moveTo>
                <a:cubicBezTo>
                  <a:pt x="3290840" y="-4755"/>
                  <a:pt x="3626137" y="69294"/>
                  <a:pt x="3975695" y="219797"/>
                </a:cubicBezTo>
                <a:cubicBezTo>
                  <a:pt x="4587470" y="483198"/>
                  <a:pt x="4897381" y="1023969"/>
                  <a:pt x="5300448" y="1818803"/>
                </a:cubicBezTo>
                <a:cubicBezTo>
                  <a:pt x="5345474" y="1907612"/>
                  <a:pt x="5390785" y="1995708"/>
                  <a:pt x="5434695" y="2080860"/>
                </a:cubicBezTo>
                <a:cubicBezTo>
                  <a:pt x="5672552" y="2542761"/>
                  <a:pt x="5897143" y="2979045"/>
                  <a:pt x="5997936" y="3391139"/>
                </a:cubicBezTo>
                <a:cubicBezTo>
                  <a:pt x="6016006" y="3465005"/>
                  <a:pt x="6029843" y="3537092"/>
                  <a:pt x="6039411" y="3607947"/>
                </a:cubicBezTo>
                <a:lnTo>
                  <a:pt x="6052740" y="3784041"/>
                </a:lnTo>
                <a:lnTo>
                  <a:pt x="0" y="3784041"/>
                </a:lnTo>
                <a:lnTo>
                  <a:pt x="0" y="1688687"/>
                </a:lnTo>
                <a:lnTo>
                  <a:pt x="35506" y="1628754"/>
                </a:lnTo>
                <a:cubicBezTo>
                  <a:pt x="201384" y="1382172"/>
                  <a:pt x="437288" y="1215376"/>
                  <a:pt x="816825" y="959488"/>
                </a:cubicBezTo>
                <a:cubicBezTo>
                  <a:pt x="938904" y="877217"/>
                  <a:pt x="1065168" y="792069"/>
                  <a:pt x="1197981" y="695851"/>
                </a:cubicBezTo>
                <a:cubicBezTo>
                  <a:pt x="1832245" y="236438"/>
                  <a:pt x="2394600" y="8558"/>
                  <a:pt x="2954750" y="2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Εικόνα 7" descr="Κι όμως, αυτή η στάση είναι στα Τρίκαλα!">
            <a:extLst>
              <a:ext uri="{FF2B5EF4-FFF2-40B4-BE49-F238E27FC236}">
                <a16:creationId xmlns:a16="http://schemas.microsoft.com/office/drawing/2014/main" id="{5A79112C-4078-313C-8718-DEAADFBB6923}"/>
              </a:ext>
            </a:extLst>
          </p:cNvPr>
          <p:cNvPicPr>
            <a:picLocks noChangeAspect="1"/>
          </p:cNvPicPr>
          <p:nvPr/>
        </p:nvPicPr>
        <p:blipFill>
          <a:blip r:embed="rId4"/>
          <a:srcRect l="15626" r="10251" b="-2"/>
          <a:stretch>
            <a:fillRect/>
          </a:stretch>
        </p:blipFill>
        <p:spPr>
          <a:xfrm>
            <a:off x="20" y="3272810"/>
            <a:ext cx="5745687" cy="3585182"/>
          </a:xfrm>
          <a:custGeom>
            <a:avLst/>
            <a:gdLst/>
            <a:ahLst/>
            <a:cxnLst/>
            <a:rect l="l" t="t" r="r" b="b"/>
            <a:pathLst>
              <a:path w="5745707" h="3585182">
                <a:moveTo>
                  <a:pt x="2926451" y="215"/>
                </a:moveTo>
                <a:cubicBezTo>
                  <a:pt x="3232053" y="-4312"/>
                  <a:pt x="3536934" y="62841"/>
                  <a:pt x="3854783" y="199329"/>
                </a:cubicBezTo>
                <a:cubicBezTo>
                  <a:pt x="4411062" y="438201"/>
                  <a:pt x="4692860" y="928614"/>
                  <a:pt x="5059364" y="1649431"/>
                </a:cubicBezTo>
                <a:cubicBezTo>
                  <a:pt x="5100306" y="1729970"/>
                  <a:pt x="5141506" y="1809862"/>
                  <a:pt x="5181433" y="1887084"/>
                </a:cubicBezTo>
                <a:cubicBezTo>
                  <a:pt x="5397713" y="2305972"/>
                  <a:pt x="5601931" y="2701628"/>
                  <a:pt x="5693581" y="3075346"/>
                </a:cubicBezTo>
                <a:cubicBezTo>
                  <a:pt x="5726442" y="3209322"/>
                  <a:pt x="5743911" y="3336841"/>
                  <a:pt x="5745707" y="3461881"/>
                </a:cubicBezTo>
                <a:lnTo>
                  <a:pt x="5742296" y="3585182"/>
                </a:lnTo>
                <a:lnTo>
                  <a:pt x="252483" y="3585182"/>
                </a:lnTo>
                <a:lnTo>
                  <a:pt x="41523" y="3585182"/>
                </a:lnTo>
                <a:lnTo>
                  <a:pt x="0" y="3585182"/>
                </a:lnTo>
                <a:lnTo>
                  <a:pt x="0" y="3381173"/>
                </a:lnTo>
                <a:lnTo>
                  <a:pt x="0" y="3325874"/>
                </a:lnTo>
                <a:lnTo>
                  <a:pt x="0" y="2216622"/>
                </a:lnTo>
                <a:lnTo>
                  <a:pt x="41502" y="2023225"/>
                </a:lnTo>
                <a:cubicBezTo>
                  <a:pt x="68783" y="1923742"/>
                  <a:pt x="101601" y="1826103"/>
                  <a:pt x="139935" y="1730491"/>
                </a:cubicBezTo>
                <a:cubicBezTo>
                  <a:pt x="294359" y="1345325"/>
                  <a:pt x="522318" y="1179549"/>
                  <a:pt x="982463" y="870138"/>
                </a:cubicBezTo>
                <a:cubicBezTo>
                  <a:pt x="1093468" y="795528"/>
                  <a:pt x="1208278" y="718309"/>
                  <a:pt x="1329043" y="631051"/>
                </a:cubicBezTo>
                <a:cubicBezTo>
                  <a:pt x="1905771" y="214420"/>
                  <a:pt x="2417113" y="7761"/>
                  <a:pt x="2926451" y="215"/>
                </a:cubicBezTo>
                <a:close/>
              </a:path>
            </a:pathLst>
          </a:custGeom>
        </p:spPr>
      </p:pic>
      <p:sp>
        <p:nvSpPr>
          <p:cNvPr id="34" name="Freeform: Shape 33">
            <a:extLst>
              <a:ext uri="{FF2B5EF4-FFF2-40B4-BE49-F238E27FC236}">
                <a16:creationId xmlns:a16="http://schemas.microsoft.com/office/drawing/2014/main" id="{CA70EFFE-F930-4125-919D-2F04E1A80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6076" y="406400"/>
            <a:ext cx="2930526" cy="308609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Τίτλος 1">
            <a:extLst>
              <a:ext uri="{FF2B5EF4-FFF2-40B4-BE49-F238E27FC236}">
                <a16:creationId xmlns:a16="http://schemas.microsoft.com/office/drawing/2014/main" id="{3447E1A2-1F98-A781-A4F7-F531EC0517A3}"/>
              </a:ext>
            </a:extLst>
          </p:cNvPr>
          <p:cNvSpPr>
            <a:spLocks noGrp="1"/>
          </p:cNvSpPr>
          <p:nvPr>
            <p:ph type="title"/>
          </p:nvPr>
        </p:nvSpPr>
        <p:spPr>
          <a:xfrm>
            <a:off x="5982179" y="3297831"/>
            <a:ext cx="5340114" cy="1146946"/>
          </a:xfrm>
        </p:spPr>
        <p:txBody>
          <a:bodyPr vert="horz" lIns="91440" tIns="45720" rIns="91440" bIns="45720" rtlCol="0" anchor="b">
            <a:normAutofit fontScale="90000"/>
          </a:bodyPr>
          <a:lstStyle/>
          <a:p>
            <a:br>
              <a:rPr lang="en-US" sz="3600" kern="1200" dirty="0"/>
            </a:br>
            <a:r>
              <a:rPr lang="en-US" sz="5400" kern="1200" dirty="0">
                <a:latin typeface="Angsana New"/>
                <a:cs typeface="Angsana New"/>
              </a:rPr>
              <a:t>THE SMART CITY</a:t>
            </a:r>
          </a:p>
        </p:txBody>
      </p:sp>
      <p:sp>
        <p:nvSpPr>
          <p:cNvPr id="36" name="Freeform: Shape 35">
            <a:extLst>
              <a:ext uri="{FF2B5EF4-FFF2-40B4-BE49-F238E27FC236}">
                <a16:creationId xmlns:a16="http://schemas.microsoft.com/office/drawing/2014/main" id="{A28DD5A3-69CE-4072-B49C-A9C37D580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65262" cy="2866416"/>
          </a:xfrm>
          <a:custGeom>
            <a:avLst/>
            <a:gdLst>
              <a:gd name="connsiteX0" fmla="*/ 179896 w 3365262"/>
              <a:gd name="connsiteY0" fmla="*/ 0 h 2866416"/>
              <a:gd name="connsiteX1" fmla="*/ 38591 w 3365262"/>
              <a:gd name="connsiteY1" fmla="*/ 0 h 2866416"/>
              <a:gd name="connsiteX2" fmla="*/ 35588 w 3365262"/>
              <a:gd name="connsiteY2" fmla="*/ 9070 h 2866416"/>
              <a:gd name="connsiteX3" fmla="*/ 6767 w 3365262"/>
              <a:gd name="connsiteY3" fmla="*/ 186324 h 2866416"/>
              <a:gd name="connsiteX4" fmla="*/ 73079 w 3365262"/>
              <a:gd name="connsiteY4" fmla="*/ 1065127 h 2866416"/>
              <a:gd name="connsiteX5" fmla="*/ 99021 w 3365262"/>
              <a:gd name="connsiteY5" fmla="*/ 1245398 h 2866416"/>
              <a:gd name="connsiteX6" fmla="*/ 554072 w 3365262"/>
              <a:gd name="connsiteY6" fmla="*/ 2450912 h 2866416"/>
              <a:gd name="connsiteX7" fmla="*/ 2280486 w 3365262"/>
              <a:gd name="connsiteY7" fmla="*/ 2754207 h 2866416"/>
              <a:gd name="connsiteX8" fmla="*/ 2557384 w 3365262"/>
              <a:gd name="connsiteY8" fmla="*/ 2680610 h 2866416"/>
              <a:gd name="connsiteX9" fmla="*/ 3292601 w 3365262"/>
              <a:gd name="connsiteY9" fmla="*/ 2322881 h 2866416"/>
              <a:gd name="connsiteX10" fmla="*/ 3365262 w 3365262"/>
              <a:gd name="connsiteY10" fmla="*/ 2229725 h 2866416"/>
              <a:gd name="connsiteX11" fmla="*/ 3365262 w 3365262"/>
              <a:gd name="connsiteY11" fmla="*/ 1904916 h 2866416"/>
              <a:gd name="connsiteX12" fmla="*/ 3272989 w 3365262"/>
              <a:gd name="connsiteY12" fmla="*/ 2055688 h 2866416"/>
              <a:gd name="connsiteX13" fmla="*/ 3153914 w 3365262"/>
              <a:gd name="connsiteY13" fmla="*/ 2208123 h 2866416"/>
              <a:gd name="connsiteX14" fmla="*/ 2474637 w 3365262"/>
              <a:gd name="connsiteY14" fmla="*/ 2539754 h 2866416"/>
              <a:gd name="connsiteX15" fmla="*/ 2218936 w 3365262"/>
              <a:gd name="connsiteY15" fmla="*/ 2608259 h 2866416"/>
              <a:gd name="connsiteX16" fmla="*/ 626296 w 3365262"/>
              <a:gd name="connsiteY16" fmla="*/ 2332284 h 2866416"/>
              <a:gd name="connsiteX17" fmla="*/ 208885 w 3365262"/>
              <a:gd name="connsiteY17" fmla="*/ 1221197 h 2866416"/>
              <a:gd name="connsiteX18" fmla="*/ 185325 w 3365262"/>
              <a:gd name="connsiteY18" fmla="*/ 1054955 h 2866416"/>
              <a:gd name="connsiteX19" fmla="*/ 125985 w 3365262"/>
              <a:gd name="connsiteY19" fmla="*/ 244401 h 2866416"/>
              <a:gd name="connsiteX20" fmla="*/ 152959 w 3365262"/>
              <a:gd name="connsiteY20" fmla="*/ 80820 h 286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5262" h="2866416">
                <a:moveTo>
                  <a:pt x="179896" y="0"/>
                </a:moveTo>
                <a:lnTo>
                  <a:pt x="38591" y="0"/>
                </a:lnTo>
                <a:lnTo>
                  <a:pt x="35588" y="9070"/>
                </a:lnTo>
                <a:cubicBezTo>
                  <a:pt x="21993" y="65235"/>
                  <a:pt x="12491" y="124075"/>
                  <a:pt x="6767" y="186324"/>
                </a:cubicBezTo>
                <a:cubicBezTo>
                  <a:pt x="-17191" y="446775"/>
                  <a:pt x="26635" y="747125"/>
                  <a:pt x="73079" y="1065127"/>
                </a:cubicBezTo>
                <a:cubicBezTo>
                  <a:pt x="81679" y="1123764"/>
                  <a:pt x="90506" y="1184404"/>
                  <a:pt x="99021" y="1245398"/>
                </a:cubicBezTo>
                <a:cubicBezTo>
                  <a:pt x="175283" y="1791308"/>
                  <a:pt x="248115" y="2170172"/>
                  <a:pt x="554072" y="2450912"/>
                </a:cubicBezTo>
                <a:cubicBezTo>
                  <a:pt x="1020254" y="2878670"/>
                  <a:pt x="1536570" y="2969399"/>
                  <a:pt x="2280486" y="2754207"/>
                </a:cubicBezTo>
                <a:cubicBezTo>
                  <a:pt x="2377848" y="2726031"/>
                  <a:pt x="2469133" y="2702923"/>
                  <a:pt x="2557384" y="2680610"/>
                </a:cubicBezTo>
                <a:cubicBezTo>
                  <a:pt x="2923230" y="2588039"/>
                  <a:pt x="3107251" y="2534175"/>
                  <a:pt x="3292601" y="2322881"/>
                </a:cubicBezTo>
                <a:lnTo>
                  <a:pt x="3365262" y="2229725"/>
                </a:lnTo>
                <a:lnTo>
                  <a:pt x="3365262" y="1904916"/>
                </a:lnTo>
                <a:lnTo>
                  <a:pt x="3272989" y="2055688"/>
                </a:lnTo>
                <a:cubicBezTo>
                  <a:pt x="3236196" y="2108790"/>
                  <a:pt x="3196487" y="2159636"/>
                  <a:pt x="3153914" y="2208123"/>
                </a:cubicBezTo>
                <a:cubicBezTo>
                  <a:pt x="2982412" y="2403450"/>
                  <a:pt x="2812466" y="2453548"/>
                  <a:pt x="2474637" y="2539754"/>
                </a:cubicBezTo>
                <a:cubicBezTo>
                  <a:pt x="2393145" y="2560533"/>
                  <a:pt x="2308850" y="2582052"/>
                  <a:pt x="2218936" y="2608259"/>
                </a:cubicBezTo>
                <a:cubicBezTo>
                  <a:pt x="1531933" y="2808419"/>
                  <a:pt x="1055624" y="2725862"/>
                  <a:pt x="626296" y="2332284"/>
                </a:cubicBezTo>
                <a:cubicBezTo>
                  <a:pt x="344527" y="2073977"/>
                  <a:pt x="278113" y="1724633"/>
                  <a:pt x="208885" y="1221197"/>
                </a:cubicBezTo>
                <a:cubicBezTo>
                  <a:pt x="201156" y="1164950"/>
                  <a:pt x="193137" y="1109029"/>
                  <a:pt x="185325" y="1054955"/>
                </a:cubicBezTo>
                <a:cubicBezTo>
                  <a:pt x="143135" y="761698"/>
                  <a:pt x="103325" y="484721"/>
                  <a:pt x="125985" y="244401"/>
                </a:cubicBezTo>
                <a:cubicBezTo>
                  <a:pt x="131401" y="186965"/>
                  <a:pt x="140293" y="132664"/>
                  <a:pt x="152959" y="8082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Θέση περιεχομένου 4" descr="Εικόνα που περιέχει τροχός, ελαστικό, Τροχός ποδηλάτου, δίτροχα&#10;&#10;Το περιεχόμενο που δημιουργείται από ΑΙ μπορεί να μην είναι σωστό.">
            <a:extLst>
              <a:ext uri="{FF2B5EF4-FFF2-40B4-BE49-F238E27FC236}">
                <a16:creationId xmlns:a16="http://schemas.microsoft.com/office/drawing/2014/main" id="{4BE591C9-255E-B421-3D7C-EF154FF40D78}"/>
              </a:ext>
            </a:extLst>
          </p:cNvPr>
          <p:cNvPicPr>
            <a:picLocks noGrp="1" noChangeAspect="1"/>
          </p:cNvPicPr>
          <p:nvPr>
            <p:ph idx="1"/>
          </p:nvPr>
        </p:nvPicPr>
        <p:blipFill>
          <a:blip r:embed="rId5"/>
          <a:srcRect r="7924" b="5"/>
          <a:stretch>
            <a:fillRect/>
          </a:stretch>
        </p:blipFill>
        <p:spPr>
          <a:xfrm>
            <a:off x="20" y="-12"/>
            <a:ext cx="3365241" cy="2866416"/>
          </a:xfrm>
          <a:custGeom>
            <a:avLst/>
            <a:gdLst/>
            <a:ahLst/>
            <a:cxnLst/>
            <a:rect l="l" t="t" r="r" b="b"/>
            <a:pathLst>
              <a:path w="3365261" h="2866416">
                <a:moveTo>
                  <a:pt x="0" y="0"/>
                </a:moveTo>
                <a:lnTo>
                  <a:pt x="3326672" y="0"/>
                </a:lnTo>
                <a:lnTo>
                  <a:pt x="3329674" y="9070"/>
                </a:lnTo>
                <a:cubicBezTo>
                  <a:pt x="3343270" y="65235"/>
                  <a:pt x="3352771" y="124075"/>
                  <a:pt x="3358496" y="186324"/>
                </a:cubicBezTo>
                <a:cubicBezTo>
                  <a:pt x="3382453" y="446775"/>
                  <a:pt x="3338627" y="747125"/>
                  <a:pt x="3292183" y="1065127"/>
                </a:cubicBezTo>
                <a:cubicBezTo>
                  <a:pt x="3283584" y="1123764"/>
                  <a:pt x="3274756" y="1184404"/>
                  <a:pt x="3266242" y="1245398"/>
                </a:cubicBezTo>
                <a:cubicBezTo>
                  <a:pt x="3189979" y="1791308"/>
                  <a:pt x="3117147" y="2170172"/>
                  <a:pt x="2811190" y="2450912"/>
                </a:cubicBezTo>
                <a:cubicBezTo>
                  <a:pt x="2345008" y="2878670"/>
                  <a:pt x="1828692" y="2969399"/>
                  <a:pt x="1084777" y="2754207"/>
                </a:cubicBezTo>
                <a:cubicBezTo>
                  <a:pt x="987414" y="2726031"/>
                  <a:pt x="896129" y="2702923"/>
                  <a:pt x="807878" y="2680610"/>
                </a:cubicBezTo>
                <a:cubicBezTo>
                  <a:pt x="442033" y="2588039"/>
                  <a:pt x="258011" y="2534175"/>
                  <a:pt x="72661" y="2322881"/>
                </a:cubicBezTo>
                <a:lnTo>
                  <a:pt x="0" y="2229725"/>
                </a:lnTo>
                <a:close/>
              </a:path>
            </a:pathLst>
          </a:custGeom>
        </p:spPr>
      </p:pic>
      <p:pic>
        <p:nvPicPr>
          <p:cNvPr id="6" name="Εικόνα 5" descr="e-Trikala - rurbanive-project.eu">
            <a:extLst>
              <a:ext uri="{FF2B5EF4-FFF2-40B4-BE49-F238E27FC236}">
                <a16:creationId xmlns:a16="http://schemas.microsoft.com/office/drawing/2014/main" id="{812D8180-03F0-DE27-5836-4D9E76262001}"/>
              </a:ext>
            </a:extLst>
          </p:cNvPr>
          <p:cNvPicPr>
            <a:picLocks noChangeAspect="1"/>
          </p:cNvPicPr>
          <p:nvPr/>
        </p:nvPicPr>
        <p:blipFill>
          <a:blip r:embed="rId6"/>
          <a:srcRect r="28577"/>
          <a:stretch>
            <a:fillRect/>
          </a:stretch>
        </p:blipFill>
        <p:spPr>
          <a:xfrm>
            <a:off x="3849371" y="605105"/>
            <a:ext cx="2687154" cy="2687367"/>
          </a:xfrm>
          <a:custGeom>
            <a:avLst/>
            <a:gdLst/>
            <a:ahLst/>
            <a:cxnLst/>
            <a:rect l="l" t="t" r="r" b="b"/>
            <a:pathLst>
              <a:path w="2687154" h="2687367">
                <a:moveTo>
                  <a:pt x="1454785" y="1063"/>
                </a:moveTo>
                <a:cubicBezTo>
                  <a:pt x="1693423" y="9010"/>
                  <a:pt x="1914118" y="61442"/>
                  <a:pt x="2099467" y="156432"/>
                </a:cubicBezTo>
                <a:cubicBezTo>
                  <a:pt x="2244525" y="230806"/>
                  <a:pt x="2365442" y="329654"/>
                  <a:pt x="2458804" y="450248"/>
                </a:cubicBezTo>
                <a:cubicBezTo>
                  <a:pt x="2558369" y="578936"/>
                  <a:pt x="2626417" y="732204"/>
                  <a:pt x="2660972" y="905889"/>
                </a:cubicBezTo>
                <a:cubicBezTo>
                  <a:pt x="2697613" y="1090060"/>
                  <a:pt x="2695800" y="1283803"/>
                  <a:pt x="2655506" y="1481541"/>
                </a:cubicBezTo>
                <a:cubicBezTo>
                  <a:pt x="2616405" y="1674071"/>
                  <a:pt x="2540272" y="1864400"/>
                  <a:pt x="2435396" y="2032054"/>
                </a:cubicBezTo>
                <a:cubicBezTo>
                  <a:pt x="2328740" y="2202615"/>
                  <a:pt x="2197165" y="2345340"/>
                  <a:pt x="2044455" y="2456196"/>
                </a:cubicBezTo>
                <a:cubicBezTo>
                  <a:pt x="1888342" y="2569490"/>
                  <a:pt x="1716998" y="2643732"/>
                  <a:pt x="1535162" y="2676769"/>
                </a:cubicBezTo>
                <a:cubicBezTo>
                  <a:pt x="1352034" y="2710042"/>
                  <a:pt x="1231880" y="2663095"/>
                  <a:pt x="998745" y="2562316"/>
                </a:cubicBezTo>
                <a:cubicBezTo>
                  <a:pt x="942516" y="2537996"/>
                  <a:pt x="884339" y="2512855"/>
                  <a:pt x="820897" y="2487849"/>
                </a:cubicBezTo>
                <a:cubicBezTo>
                  <a:pt x="336177" y="2296751"/>
                  <a:pt x="94710" y="2040959"/>
                  <a:pt x="13464" y="1632596"/>
                </a:cubicBezTo>
                <a:cubicBezTo>
                  <a:pt x="-39858" y="1364587"/>
                  <a:pt x="70857" y="1140721"/>
                  <a:pt x="245794" y="829771"/>
                </a:cubicBezTo>
                <a:cubicBezTo>
                  <a:pt x="265343" y="795032"/>
                  <a:pt x="284584" y="760348"/>
                  <a:pt x="303156" y="726784"/>
                </a:cubicBezTo>
                <a:cubicBezTo>
                  <a:pt x="403973" y="544832"/>
                  <a:pt x="499217" y="372996"/>
                  <a:pt x="615094" y="249099"/>
                </a:cubicBezTo>
                <a:cubicBezTo>
                  <a:pt x="725868" y="130651"/>
                  <a:pt x="847530" y="64671"/>
                  <a:pt x="1009614" y="35223"/>
                </a:cubicBezTo>
                <a:cubicBezTo>
                  <a:pt x="1161959" y="7543"/>
                  <a:pt x="1311603" y="-3704"/>
                  <a:pt x="1454785" y="1063"/>
                </a:cubicBezTo>
                <a:close/>
              </a:path>
            </a:pathLst>
          </a:custGeom>
        </p:spPr>
      </p:pic>
      <p:sp>
        <p:nvSpPr>
          <p:cNvPr id="38" name="Freeform: Shape 37">
            <a:extLst>
              <a:ext uri="{FF2B5EF4-FFF2-40B4-BE49-F238E27FC236}">
                <a16:creationId xmlns:a16="http://schemas.microsoft.com/office/drawing/2014/main" id="{31503D0D-7DB7-42FE-AA0C-455F4D8D7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21829" y="623454"/>
            <a:ext cx="2687155" cy="2687367"/>
          </a:xfrm>
          <a:custGeom>
            <a:avLst/>
            <a:gdLst>
              <a:gd name="connsiteX0" fmla="*/ 1379411 w 2687155"/>
              <a:gd name="connsiteY0" fmla="*/ 125092 h 2687367"/>
              <a:gd name="connsiteX1" fmla="*/ 1653453 w 2687155"/>
              <a:gd name="connsiteY1" fmla="*/ 155353 h 2687367"/>
              <a:gd name="connsiteX2" fmla="*/ 2013867 w 2687155"/>
              <a:gd name="connsiteY2" fmla="*/ 348128 h 2687367"/>
              <a:gd name="connsiteX3" fmla="*/ 2298841 w 2687155"/>
              <a:gd name="connsiteY3" fmla="*/ 778686 h 2687367"/>
              <a:gd name="connsiteX4" fmla="*/ 2351241 w 2687155"/>
              <a:gd name="connsiteY4" fmla="*/ 871513 h 2687367"/>
              <a:gd name="connsiteX5" fmla="*/ 2563486 w 2687155"/>
              <a:gd name="connsiteY5" fmla="*/ 1595136 h 2687367"/>
              <a:gd name="connsiteX6" fmla="*/ 1825856 w 2687155"/>
              <a:gd name="connsiteY6" fmla="*/ 2366012 h 2687367"/>
              <a:gd name="connsiteX7" fmla="*/ 1663382 w 2687155"/>
              <a:gd name="connsiteY7" fmla="*/ 2433131 h 2687367"/>
              <a:gd name="connsiteX8" fmla="*/ 1173337 w 2687155"/>
              <a:gd name="connsiteY8" fmla="*/ 2536294 h 2687367"/>
              <a:gd name="connsiteX9" fmla="*/ 708072 w 2687155"/>
              <a:gd name="connsiteY9" fmla="*/ 2337480 h 2687367"/>
              <a:gd name="connsiteX10" fmla="*/ 350926 w 2687155"/>
              <a:gd name="connsiteY10" fmla="*/ 1955183 h 2687367"/>
              <a:gd name="connsiteX11" fmla="*/ 149846 w 2687155"/>
              <a:gd name="connsiteY11" fmla="*/ 1458983 h 2687367"/>
              <a:gd name="connsiteX12" fmla="*/ 144852 w 2687155"/>
              <a:gd name="connsiteY12" fmla="*/ 940122 h 2687367"/>
              <a:gd name="connsiteX13" fmla="*/ 329542 w 2687155"/>
              <a:gd name="connsiteY13" fmla="*/ 529432 h 2687367"/>
              <a:gd name="connsiteX14" fmla="*/ 657816 w 2687155"/>
              <a:gd name="connsiteY14" fmla="*/ 264604 h 2687367"/>
              <a:gd name="connsiteX15" fmla="*/ 1379411 w 2687155"/>
              <a:gd name="connsiteY15" fmla="*/ 125092 h 2687367"/>
              <a:gd name="connsiteX16" fmla="*/ 1232370 w 2687155"/>
              <a:gd name="connsiteY16" fmla="*/ 1063 h 2687367"/>
              <a:gd name="connsiteX17" fmla="*/ 587688 w 2687155"/>
              <a:gd name="connsiteY17" fmla="*/ 156432 h 2687367"/>
              <a:gd name="connsiteX18" fmla="*/ 228351 w 2687155"/>
              <a:gd name="connsiteY18" fmla="*/ 450248 h 2687367"/>
              <a:gd name="connsiteX19" fmla="*/ 26183 w 2687155"/>
              <a:gd name="connsiteY19" fmla="*/ 905889 h 2687367"/>
              <a:gd name="connsiteX20" fmla="*/ 31650 w 2687155"/>
              <a:gd name="connsiteY20" fmla="*/ 1481541 h 2687367"/>
              <a:gd name="connsiteX21" fmla="*/ 251759 w 2687155"/>
              <a:gd name="connsiteY21" fmla="*/ 2032054 h 2687367"/>
              <a:gd name="connsiteX22" fmla="*/ 642700 w 2687155"/>
              <a:gd name="connsiteY22" fmla="*/ 2456196 h 2687367"/>
              <a:gd name="connsiteX23" fmla="*/ 1151993 w 2687155"/>
              <a:gd name="connsiteY23" fmla="*/ 2676769 h 2687367"/>
              <a:gd name="connsiteX24" fmla="*/ 1688410 w 2687155"/>
              <a:gd name="connsiteY24" fmla="*/ 2562316 h 2687367"/>
              <a:gd name="connsiteX25" fmla="*/ 1866259 w 2687155"/>
              <a:gd name="connsiteY25" fmla="*/ 2487849 h 2687367"/>
              <a:gd name="connsiteX26" fmla="*/ 2673692 w 2687155"/>
              <a:gd name="connsiteY26" fmla="*/ 1632596 h 2687367"/>
              <a:gd name="connsiteX27" fmla="*/ 2441361 w 2687155"/>
              <a:gd name="connsiteY27" fmla="*/ 829771 h 2687367"/>
              <a:gd name="connsiteX28" fmla="*/ 2383999 w 2687155"/>
              <a:gd name="connsiteY28" fmla="*/ 726784 h 2687367"/>
              <a:gd name="connsiteX29" fmla="*/ 2072061 w 2687155"/>
              <a:gd name="connsiteY29" fmla="*/ 249099 h 2687367"/>
              <a:gd name="connsiteX30" fmla="*/ 1677542 w 2687155"/>
              <a:gd name="connsiteY30" fmla="*/ 35223 h 2687367"/>
              <a:gd name="connsiteX31" fmla="*/ 1232370 w 2687155"/>
              <a:gd name="connsiteY31"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87155" h="2687367">
                <a:moveTo>
                  <a:pt x="1379411" y="125092"/>
                </a:moveTo>
                <a:cubicBezTo>
                  <a:pt x="1468984" y="128671"/>
                  <a:pt x="1560670" y="138721"/>
                  <a:pt x="1653453" y="155353"/>
                </a:cubicBezTo>
                <a:cubicBezTo>
                  <a:pt x="1801527" y="181896"/>
                  <a:pt x="1912668" y="241366"/>
                  <a:pt x="2013867" y="348128"/>
                </a:cubicBezTo>
                <a:cubicBezTo>
                  <a:pt x="2119726" y="459803"/>
                  <a:pt x="2206737" y="614685"/>
                  <a:pt x="2298841" y="778686"/>
                </a:cubicBezTo>
                <a:cubicBezTo>
                  <a:pt x="2315806" y="808940"/>
                  <a:pt x="2333384" y="840203"/>
                  <a:pt x="2351241" y="871513"/>
                </a:cubicBezTo>
                <a:cubicBezTo>
                  <a:pt x="2511056" y="1151785"/>
                  <a:pt x="2612199" y="1353567"/>
                  <a:pt x="2563486" y="1595136"/>
                </a:cubicBezTo>
                <a:cubicBezTo>
                  <a:pt x="2489264" y="1963210"/>
                  <a:pt x="2268671" y="2193766"/>
                  <a:pt x="1825856" y="2366012"/>
                </a:cubicBezTo>
                <a:cubicBezTo>
                  <a:pt x="1767898" y="2388550"/>
                  <a:pt x="1714751" y="2411212"/>
                  <a:pt x="1663382" y="2433131"/>
                </a:cubicBezTo>
                <a:cubicBezTo>
                  <a:pt x="1450402" y="2523968"/>
                  <a:pt x="1340635" y="2566284"/>
                  <a:pt x="1173337" y="2536294"/>
                </a:cubicBezTo>
                <a:cubicBezTo>
                  <a:pt x="1007221" y="2506516"/>
                  <a:pt x="850689" y="2439598"/>
                  <a:pt x="708072" y="2337480"/>
                </a:cubicBezTo>
                <a:cubicBezTo>
                  <a:pt x="568563" y="2237563"/>
                  <a:pt x="448362" y="2108917"/>
                  <a:pt x="350926" y="1955183"/>
                </a:cubicBezTo>
                <a:cubicBezTo>
                  <a:pt x="255118" y="1804070"/>
                  <a:pt x="185566" y="1632518"/>
                  <a:pt x="149846" y="1458983"/>
                </a:cubicBezTo>
                <a:cubicBezTo>
                  <a:pt x="113036" y="1280752"/>
                  <a:pt x="111378" y="1106123"/>
                  <a:pt x="144852" y="940122"/>
                </a:cubicBezTo>
                <a:cubicBezTo>
                  <a:pt x="176420" y="783572"/>
                  <a:pt x="238586" y="645425"/>
                  <a:pt x="329542" y="529432"/>
                </a:cubicBezTo>
                <a:cubicBezTo>
                  <a:pt x="414835" y="420736"/>
                  <a:pt x="525296" y="331640"/>
                  <a:pt x="657816" y="264604"/>
                </a:cubicBezTo>
                <a:cubicBezTo>
                  <a:pt x="861008" y="161861"/>
                  <a:pt x="1110695" y="114356"/>
                  <a:pt x="1379411" y="125092"/>
                </a:cubicBezTo>
                <a:close/>
                <a:moveTo>
                  <a:pt x="1232370" y="1063"/>
                </a:moveTo>
                <a:cubicBezTo>
                  <a:pt x="993732" y="9010"/>
                  <a:pt x="773038" y="61442"/>
                  <a:pt x="587688" y="156432"/>
                </a:cubicBezTo>
                <a:cubicBezTo>
                  <a:pt x="442630" y="230806"/>
                  <a:pt x="321713" y="329654"/>
                  <a:pt x="228351" y="450248"/>
                </a:cubicBezTo>
                <a:cubicBezTo>
                  <a:pt x="128786" y="578936"/>
                  <a:pt x="60739" y="732204"/>
                  <a:pt x="26183" y="905889"/>
                </a:cubicBezTo>
                <a:cubicBezTo>
                  <a:pt x="-10458" y="1090060"/>
                  <a:pt x="-8645" y="1283803"/>
                  <a:pt x="31650" y="1481541"/>
                </a:cubicBezTo>
                <a:cubicBezTo>
                  <a:pt x="70750" y="1674071"/>
                  <a:pt x="146884" y="1864400"/>
                  <a:pt x="251759" y="2032054"/>
                </a:cubicBezTo>
                <a:cubicBezTo>
                  <a:pt x="358415" y="2202615"/>
                  <a:pt x="489990" y="2345340"/>
                  <a:pt x="642700" y="2456196"/>
                </a:cubicBezTo>
                <a:cubicBezTo>
                  <a:pt x="798814" y="2569490"/>
                  <a:pt x="970158" y="2643732"/>
                  <a:pt x="1151993" y="2676769"/>
                </a:cubicBezTo>
                <a:cubicBezTo>
                  <a:pt x="1335121" y="2710042"/>
                  <a:pt x="1455276" y="2663095"/>
                  <a:pt x="1688410" y="2562316"/>
                </a:cubicBezTo>
                <a:cubicBezTo>
                  <a:pt x="1744639" y="2537996"/>
                  <a:pt x="1802816" y="2512855"/>
                  <a:pt x="1866259" y="2487849"/>
                </a:cubicBezTo>
                <a:cubicBezTo>
                  <a:pt x="2350978" y="2296751"/>
                  <a:pt x="2592445" y="2040959"/>
                  <a:pt x="2673692" y="1632596"/>
                </a:cubicBezTo>
                <a:cubicBezTo>
                  <a:pt x="2727013" y="1364587"/>
                  <a:pt x="2616299" y="1140721"/>
                  <a:pt x="2441361" y="829771"/>
                </a:cubicBezTo>
                <a:cubicBezTo>
                  <a:pt x="2421813" y="795032"/>
                  <a:pt x="2402572" y="760348"/>
                  <a:pt x="2383999" y="726784"/>
                </a:cubicBezTo>
                <a:cubicBezTo>
                  <a:pt x="2283182" y="544832"/>
                  <a:pt x="2187938" y="372996"/>
                  <a:pt x="2072061" y="249099"/>
                </a:cubicBezTo>
                <a:cubicBezTo>
                  <a:pt x="1961287" y="130651"/>
                  <a:pt x="1839626" y="64671"/>
                  <a:pt x="1677542" y="35223"/>
                </a:cubicBezTo>
                <a:cubicBezTo>
                  <a:pt x="1525197" y="7543"/>
                  <a:pt x="1375552" y="-3704"/>
                  <a:pt x="1232370"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D0B489A4-0D2D-4199-B24F-6F153885C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1931" y="-12440"/>
            <a:ext cx="4350361"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Εικόνα 6" descr="Novoville - Redefining civic engagement">
            <a:extLst>
              <a:ext uri="{FF2B5EF4-FFF2-40B4-BE49-F238E27FC236}">
                <a16:creationId xmlns:a16="http://schemas.microsoft.com/office/drawing/2014/main" id="{8BABB395-494D-1AEA-AD0B-A7FD8AE5DCC8}"/>
              </a:ext>
            </a:extLst>
          </p:cNvPr>
          <p:cNvPicPr>
            <a:picLocks noChangeAspect="1"/>
          </p:cNvPicPr>
          <p:nvPr/>
        </p:nvPicPr>
        <p:blipFill>
          <a:blip r:embed="rId7"/>
          <a:srcRect l="12604" r="10411" b="-3"/>
          <a:stretch>
            <a:fillRect/>
          </a:stretch>
        </p:blipFill>
        <p:spPr>
          <a:xfrm>
            <a:off x="7111608" y="12"/>
            <a:ext cx="4011734" cy="2646947"/>
          </a:xfrm>
          <a:custGeom>
            <a:avLst/>
            <a:gdLst/>
            <a:ahLst/>
            <a:cxnLst/>
            <a:rect l="l" t="t" r="r" b="b"/>
            <a:pathLst>
              <a:path w="4011734" h="2646947">
                <a:moveTo>
                  <a:pt x="169207" y="0"/>
                </a:moveTo>
                <a:lnTo>
                  <a:pt x="3717700" y="0"/>
                </a:lnTo>
                <a:lnTo>
                  <a:pt x="3722961" y="7075"/>
                </a:lnTo>
                <a:cubicBezTo>
                  <a:pt x="3759881" y="62336"/>
                  <a:pt x="3793606" y="118918"/>
                  <a:pt x="3824060" y="176721"/>
                </a:cubicBezTo>
                <a:cubicBezTo>
                  <a:pt x="3948545" y="413080"/>
                  <a:pt x="4011734" y="659312"/>
                  <a:pt x="4011734" y="908578"/>
                </a:cubicBezTo>
                <a:cubicBezTo>
                  <a:pt x="4011734" y="1159615"/>
                  <a:pt x="3910924" y="1306223"/>
                  <a:pt x="3701126" y="1588134"/>
                </a:cubicBezTo>
                <a:cubicBezTo>
                  <a:pt x="3650506" y="1656124"/>
                  <a:pt x="3598163" y="1726474"/>
                  <a:pt x="3544617" y="1803828"/>
                </a:cubicBezTo>
                <a:cubicBezTo>
                  <a:pt x="3135436" y="2394813"/>
                  <a:pt x="2696213" y="2646947"/>
                  <a:pt x="2076029" y="2646947"/>
                </a:cubicBezTo>
                <a:cubicBezTo>
                  <a:pt x="1669002" y="2646947"/>
                  <a:pt x="1370360" y="2441546"/>
                  <a:pt x="961179" y="2128254"/>
                </a:cubicBezTo>
                <a:cubicBezTo>
                  <a:pt x="915468" y="2093247"/>
                  <a:pt x="869754" y="2058662"/>
                  <a:pt x="825505" y="2025257"/>
                </a:cubicBezTo>
                <a:cubicBezTo>
                  <a:pt x="585662" y="1843981"/>
                  <a:pt x="359162" y="1672742"/>
                  <a:pt x="208421" y="1486825"/>
                </a:cubicBezTo>
                <a:cubicBezTo>
                  <a:pt x="64309" y="1309091"/>
                  <a:pt x="0" y="1130767"/>
                  <a:pt x="0" y="908578"/>
                </a:cubicBezTo>
                <a:cubicBezTo>
                  <a:pt x="0" y="630123"/>
                  <a:pt x="41538" y="365716"/>
                  <a:pt x="120793" y="126877"/>
                </a:cubicBezTo>
                <a:close/>
              </a:path>
            </a:pathLst>
          </a:custGeom>
        </p:spPr>
      </p:pic>
      <p:sp>
        <p:nvSpPr>
          <p:cNvPr id="42" name="Freeform: Shape 41">
            <a:extLst>
              <a:ext uri="{FF2B5EF4-FFF2-40B4-BE49-F238E27FC236}">
                <a16:creationId xmlns:a16="http://schemas.microsoft.com/office/drawing/2014/main" id="{CAB4EFC4-7E1F-4404-9835-FA919F098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11608" y="0"/>
            <a:ext cx="4011734" cy="2646947"/>
          </a:xfrm>
          <a:custGeom>
            <a:avLst/>
            <a:gdLst>
              <a:gd name="connsiteX0" fmla="*/ 3842527 w 4011734"/>
              <a:gd name="connsiteY0" fmla="*/ 0 h 2646947"/>
              <a:gd name="connsiteX1" fmla="*/ 3700720 w 4011734"/>
              <a:gd name="connsiteY1" fmla="*/ 0 h 2646947"/>
              <a:gd name="connsiteX2" fmla="*/ 3740093 w 4011734"/>
              <a:gd name="connsiteY2" fmla="*/ 75602 h 2646947"/>
              <a:gd name="connsiteX3" fmla="*/ 3916112 w 4011734"/>
              <a:gd name="connsiteY3" fmla="*/ 922354 h 2646947"/>
              <a:gd name="connsiteX4" fmla="*/ 3720190 w 4011734"/>
              <a:gd name="connsiteY4" fmla="*/ 1434599 h 2646947"/>
              <a:gd name="connsiteX5" fmla="*/ 3140113 w 4011734"/>
              <a:gd name="connsiteY5" fmla="*/ 1911574 h 2646947"/>
              <a:gd name="connsiteX6" fmla="*/ 3012574 w 4011734"/>
              <a:gd name="connsiteY6" fmla="*/ 2002816 h 2646947"/>
              <a:gd name="connsiteX7" fmla="*/ 1964580 w 4011734"/>
              <a:gd name="connsiteY7" fmla="*/ 2462305 h 2646947"/>
              <a:gd name="connsiteX8" fmla="*/ 584064 w 4011734"/>
              <a:gd name="connsiteY8" fmla="*/ 1715420 h 2646947"/>
              <a:gd name="connsiteX9" fmla="*/ 436941 w 4011734"/>
              <a:gd name="connsiteY9" fmla="*/ 1524345 h 2646947"/>
              <a:gd name="connsiteX10" fmla="*/ 144959 w 4011734"/>
              <a:gd name="connsiteY10" fmla="*/ 922354 h 2646947"/>
              <a:gd name="connsiteX11" fmla="*/ 321378 w 4011734"/>
              <a:gd name="connsiteY11" fmla="*/ 274033 h 2646947"/>
              <a:gd name="connsiteX12" fmla="*/ 416414 w 4011734"/>
              <a:gd name="connsiteY12" fmla="*/ 123749 h 2646947"/>
              <a:gd name="connsiteX13" fmla="*/ 514060 w 4011734"/>
              <a:gd name="connsiteY13" fmla="*/ 0 h 2646947"/>
              <a:gd name="connsiteX14" fmla="*/ 294034 w 4011734"/>
              <a:gd name="connsiteY14" fmla="*/ 0 h 2646947"/>
              <a:gd name="connsiteX15" fmla="*/ 288773 w 4011734"/>
              <a:gd name="connsiteY15" fmla="*/ 7075 h 2646947"/>
              <a:gd name="connsiteX16" fmla="*/ 187674 w 4011734"/>
              <a:gd name="connsiteY16" fmla="*/ 176721 h 2646947"/>
              <a:gd name="connsiteX17" fmla="*/ 0 w 4011734"/>
              <a:gd name="connsiteY17" fmla="*/ 908578 h 2646947"/>
              <a:gd name="connsiteX18" fmla="*/ 310608 w 4011734"/>
              <a:gd name="connsiteY18" fmla="*/ 1588134 h 2646947"/>
              <a:gd name="connsiteX19" fmla="*/ 467117 w 4011734"/>
              <a:gd name="connsiteY19" fmla="*/ 1803828 h 2646947"/>
              <a:gd name="connsiteX20" fmla="*/ 1935705 w 4011734"/>
              <a:gd name="connsiteY20" fmla="*/ 2646947 h 2646947"/>
              <a:gd name="connsiteX21" fmla="*/ 3050555 w 4011734"/>
              <a:gd name="connsiteY21" fmla="*/ 2128254 h 2646947"/>
              <a:gd name="connsiteX22" fmla="*/ 3186230 w 4011734"/>
              <a:gd name="connsiteY22" fmla="*/ 2025257 h 2646947"/>
              <a:gd name="connsiteX23" fmla="*/ 3803313 w 4011734"/>
              <a:gd name="connsiteY23" fmla="*/ 1486825 h 2646947"/>
              <a:gd name="connsiteX24" fmla="*/ 4011734 w 4011734"/>
              <a:gd name="connsiteY24" fmla="*/ 908578 h 2646947"/>
              <a:gd name="connsiteX25" fmla="*/ 3890941 w 4011734"/>
              <a:gd name="connsiteY25" fmla="*/ 126877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11734" h="2646947">
                <a:moveTo>
                  <a:pt x="3842527" y="0"/>
                </a:moveTo>
                <a:lnTo>
                  <a:pt x="3700720" y="0"/>
                </a:lnTo>
                <a:lnTo>
                  <a:pt x="3740093" y="75602"/>
                </a:lnTo>
                <a:cubicBezTo>
                  <a:pt x="3855101" y="325120"/>
                  <a:pt x="3916112" y="614016"/>
                  <a:pt x="3916112" y="922354"/>
                </a:cubicBezTo>
                <a:cubicBezTo>
                  <a:pt x="3916112" y="1119183"/>
                  <a:pt x="3855659" y="1277152"/>
                  <a:pt x="3720190" y="1434599"/>
                </a:cubicBezTo>
                <a:cubicBezTo>
                  <a:pt x="3578489" y="1599296"/>
                  <a:pt x="3365572" y="1750990"/>
                  <a:pt x="3140113" y="1911574"/>
                </a:cubicBezTo>
                <a:cubicBezTo>
                  <a:pt x="3098517" y="1941167"/>
                  <a:pt x="3055545" y="1971805"/>
                  <a:pt x="3012574" y="2002816"/>
                </a:cubicBezTo>
                <a:cubicBezTo>
                  <a:pt x="2627932" y="2280349"/>
                  <a:pt x="2347200" y="2462305"/>
                  <a:pt x="1964580" y="2462305"/>
                </a:cubicBezTo>
                <a:cubicBezTo>
                  <a:pt x="1381588" y="2462305"/>
                  <a:pt x="968706" y="2238951"/>
                  <a:pt x="584064" y="1715420"/>
                </a:cubicBezTo>
                <a:cubicBezTo>
                  <a:pt x="533728" y="1646896"/>
                  <a:pt x="484524" y="1584575"/>
                  <a:pt x="436941" y="1524345"/>
                </a:cubicBezTo>
                <a:cubicBezTo>
                  <a:pt x="239723" y="1274611"/>
                  <a:pt x="144959" y="1144738"/>
                  <a:pt x="144959" y="922354"/>
                </a:cubicBezTo>
                <a:cubicBezTo>
                  <a:pt x="144959" y="701540"/>
                  <a:pt x="204359" y="483414"/>
                  <a:pt x="321378" y="274033"/>
                </a:cubicBezTo>
                <a:cubicBezTo>
                  <a:pt x="350006" y="222828"/>
                  <a:pt x="381708" y="172704"/>
                  <a:pt x="416414" y="123749"/>
                </a:cubicBezTo>
                <a:lnTo>
                  <a:pt x="514060" y="0"/>
                </a:lnTo>
                <a:lnTo>
                  <a:pt x="294034" y="0"/>
                </a:lnTo>
                <a:lnTo>
                  <a:pt x="288773" y="7075"/>
                </a:lnTo>
                <a:cubicBezTo>
                  <a:pt x="251853" y="62336"/>
                  <a:pt x="218128" y="118918"/>
                  <a:pt x="187674" y="176721"/>
                </a:cubicBezTo>
                <a:cubicBezTo>
                  <a:pt x="63189" y="413080"/>
                  <a:pt x="0" y="659312"/>
                  <a:pt x="0" y="908578"/>
                </a:cubicBezTo>
                <a:cubicBezTo>
                  <a:pt x="0" y="1159615"/>
                  <a:pt x="100810" y="1306222"/>
                  <a:pt x="310608" y="1588134"/>
                </a:cubicBezTo>
                <a:cubicBezTo>
                  <a:pt x="361228" y="1656124"/>
                  <a:pt x="413571" y="1726474"/>
                  <a:pt x="467117" y="1803828"/>
                </a:cubicBezTo>
                <a:cubicBezTo>
                  <a:pt x="876298" y="2394813"/>
                  <a:pt x="1315521" y="2646947"/>
                  <a:pt x="1935705" y="2646947"/>
                </a:cubicBezTo>
                <a:cubicBezTo>
                  <a:pt x="2342732" y="2646947"/>
                  <a:pt x="2641374" y="2441546"/>
                  <a:pt x="3050555" y="2128254"/>
                </a:cubicBezTo>
                <a:cubicBezTo>
                  <a:pt x="3096266" y="2093247"/>
                  <a:pt x="3141980" y="2058662"/>
                  <a:pt x="3186230" y="2025257"/>
                </a:cubicBezTo>
                <a:cubicBezTo>
                  <a:pt x="3426072" y="1843981"/>
                  <a:pt x="3652572" y="1672742"/>
                  <a:pt x="3803313" y="1486825"/>
                </a:cubicBezTo>
                <a:cubicBezTo>
                  <a:pt x="3947426" y="1309091"/>
                  <a:pt x="4011734" y="1130767"/>
                  <a:pt x="4011734" y="908578"/>
                </a:cubicBezTo>
                <a:cubicBezTo>
                  <a:pt x="4011734" y="630123"/>
                  <a:pt x="3970196" y="365716"/>
                  <a:pt x="3890941" y="12687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 name="Θέση κειμένου 3">
            <a:extLst>
              <a:ext uri="{FF2B5EF4-FFF2-40B4-BE49-F238E27FC236}">
                <a16:creationId xmlns:a16="http://schemas.microsoft.com/office/drawing/2014/main" id="{878FCFE3-BD2F-6923-8232-F2965F08817C}"/>
              </a:ext>
            </a:extLst>
          </p:cNvPr>
          <p:cNvSpPr>
            <a:spLocks noGrp="1"/>
          </p:cNvSpPr>
          <p:nvPr>
            <p:ph type="body" sz="half" idx="2"/>
          </p:nvPr>
        </p:nvSpPr>
        <p:spPr>
          <a:xfrm>
            <a:off x="5982179" y="4521124"/>
            <a:ext cx="5340114" cy="1680138"/>
          </a:xfrm>
        </p:spPr>
        <p:txBody>
          <a:bodyPr vert="horz" lIns="91440" tIns="45720" rIns="91440" bIns="45720" rtlCol="0" anchor="t">
            <a:noAutofit/>
          </a:bodyPr>
          <a:lstStyle/>
          <a:p>
            <a:pPr indent="-228600">
              <a:buFont typeface="Arial" panose="020B0604020202020204" pitchFamily="34" charset="0"/>
              <a:buChar char="•"/>
            </a:pPr>
            <a:r>
              <a:rPr lang="en-US" dirty="0">
                <a:latin typeface="Bookman Old Style"/>
              </a:rPr>
              <a:t>new innovative central square</a:t>
            </a:r>
            <a:endParaRPr lang="en-US">
              <a:latin typeface="Bookman Old Style"/>
              <a:ea typeface="Calibri"/>
              <a:cs typeface="Calibri"/>
            </a:endParaRPr>
          </a:p>
          <a:p>
            <a:pPr indent="-228600">
              <a:buFont typeface="Arial" panose="020B0604020202020204" pitchFamily="34" charset="0"/>
              <a:buChar char="•"/>
            </a:pPr>
            <a:r>
              <a:rPr lang="en-US" dirty="0">
                <a:latin typeface="Bookman Old Style"/>
              </a:rPr>
              <a:t>E-bikes</a:t>
            </a:r>
            <a:endParaRPr lang="en-US">
              <a:latin typeface="Bookman Old Style"/>
              <a:ea typeface="Calibri"/>
              <a:cs typeface="Calibri"/>
            </a:endParaRPr>
          </a:p>
          <a:p>
            <a:pPr indent="-228600">
              <a:buFont typeface="Arial" panose="020B0604020202020204" pitchFamily="34" charset="0"/>
              <a:buChar char="•"/>
            </a:pPr>
            <a:r>
              <a:rPr lang="en-US" dirty="0">
                <a:latin typeface="Bookman Old Style"/>
              </a:rPr>
              <a:t>City ​​bus stops with solar energy chargers</a:t>
            </a:r>
            <a:endParaRPr lang="en-US">
              <a:latin typeface="Bookman Old Style"/>
              <a:ea typeface="Calibri"/>
              <a:cs typeface="Calibri"/>
            </a:endParaRPr>
          </a:p>
          <a:p>
            <a:pPr indent="-228600">
              <a:buFont typeface="Arial" panose="020B0604020202020204" pitchFamily="34" charset="0"/>
              <a:buChar char="•"/>
            </a:pPr>
            <a:r>
              <a:rPr lang="en-US" dirty="0">
                <a:latin typeface="Bookman Old Style"/>
              </a:rPr>
              <a:t>E-Trikala</a:t>
            </a:r>
            <a:endParaRPr lang="en-US">
              <a:latin typeface="Bookman Old Style"/>
              <a:ea typeface="Calibri"/>
              <a:cs typeface="Calibri"/>
            </a:endParaRPr>
          </a:p>
          <a:p>
            <a:pPr indent="-228600">
              <a:buFont typeface="Arial" panose="020B0604020202020204" pitchFamily="34" charset="0"/>
              <a:buChar char="•"/>
            </a:pPr>
            <a:r>
              <a:rPr lang="en-US" dirty="0">
                <a:latin typeface="Bookman Old Style"/>
              </a:rPr>
              <a:t>Free WIFI around the city</a:t>
            </a:r>
            <a:endParaRPr lang="en-US" dirty="0">
              <a:latin typeface="Bookman Old Style"/>
              <a:ea typeface="Calibri"/>
              <a:cs typeface="Calibri"/>
            </a:endParaRPr>
          </a:p>
        </p:txBody>
      </p:sp>
      <p:sp>
        <p:nvSpPr>
          <p:cNvPr id="44" name="Freeform: Shape 43">
            <a:extLst>
              <a:ext uri="{FF2B5EF4-FFF2-40B4-BE49-F238E27FC236}">
                <a16:creationId xmlns:a16="http://schemas.microsoft.com/office/drawing/2014/main" id="{89C1BF26-4E8B-4F40-A7F7-7421DA8E0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72818"/>
            <a:ext cx="5745707" cy="3585182"/>
          </a:xfrm>
          <a:custGeom>
            <a:avLst/>
            <a:gdLst>
              <a:gd name="connsiteX0" fmla="*/ 2681036 w 5745707"/>
              <a:gd name="connsiteY0" fmla="*/ 205773 h 3585182"/>
              <a:gd name="connsiteX1" fmla="*/ 4204914 w 5745707"/>
              <a:gd name="connsiteY1" fmla="*/ 727949 h 3585182"/>
              <a:gd name="connsiteX2" fmla="*/ 4539662 w 5745707"/>
              <a:gd name="connsiteY2" fmla="*/ 935341 h 3585182"/>
              <a:gd name="connsiteX3" fmla="*/ 5364672 w 5745707"/>
              <a:gd name="connsiteY3" fmla="*/ 1696466 h 3585182"/>
              <a:gd name="connsiteX4" fmla="*/ 5596067 w 5745707"/>
              <a:gd name="connsiteY4" fmla="*/ 2824431 h 3585182"/>
              <a:gd name="connsiteX5" fmla="*/ 5529216 w 5745707"/>
              <a:gd name="connsiteY5" fmla="*/ 3415690 h 3585182"/>
              <a:gd name="connsiteX6" fmla="*/ 5485002 w 5745707"/>
              <a:gd name="connsiteY6" fmla="*/ 3585181 h 3585182"/>
              <a:gd name="connsiteX7" fmla="*/ 183434 w 5745707"/>
              <a:gd name="connsiteY7" fmla="*/ 3585181 h 3585182"/>
              <a:gd name="connsiteX8" fmla="*/ 177419 w 5745707"/>
              <a:gd name="connsiteY8" fmla="*/ 3379484 h 3585182"/>
              <a:gd name="connsiteX9" fmla="*/ 209241 w 5745707"/>
              <a:gd name="connsiteY9" fmla="*/ 3138007 h 3585182"/>
              <a:gd name="connsiteX10" fmla="*/ 641778 w 5745707"/>
              <a:gd name="connsiteY10" fmla="*/ 2025377 h 3585182"/>
              <a:gd name="connsiteX11" fmla="*/ 746708 w 5745707"/>
              <a:gd name="connsiteY11" fmla="*/ 1802131 h 3585182"/>
              <a:gd name="connsiteX12" fmla="*/ 1818233 w 5745707"/>
              <a:gd name="connsiteY12" fmla="*/ 423089 h 3585182"/>
              <a:gd name="connsiteX13" fmla="*/ 2681036 w 5745707"/>
              <a:gd name="connsiteY13" fmla="*/ 205773 h 3585182"/>
              <a:gd name="connsiteX14" fmla="*/ 2819256 w 5745707"/>
              <a:gd name="connsiteY14" fmla="*/ 215 h 3585182"/>
              <a:gd name="connsiteX15" fmla="*/ 1890925 w 5745707"/>
              <a:gd name="connsiteY15" fmla="*/ 199329 h 3585182"/>
              <a:gd name="connsiteX16" fmla="*/ 686343 w 5745707"/>
              <a:gd name="connsiteY16" fmla="*/ 1649431 h 3585182"/>
              <a:gd name="connsiteX17" fmla="*/ 564274 w 5745707"/>
              <a:gd name="connsiteY17" fmla="*/ 1887084 h 3585182"/>
              <a:gd name="connsiteX18" fmla="*/ 52127 w 5745707"/>
              <a:gd name="connsiteY18" fmla="*/ 3075346 h 3585182"/>
              <a:gd name="connsiteX19" fmla="*/ 0 w 5745707"/>
              <a:gd name="connsiteY19" fmla="*/ 3461881 h 3585182"/>
              <a:gd name="connsiteX20" fmla="*/ 3411 w 5745707"/>
              <a:gd name="connsiteY20" fmla="*/ 3585182 h 3585182"/>
              <a:gd name="connsiteX21" fmla="*/ 5554638 w 5745707"/>
              <a:gd name="connsiteY21" fmla="*/ 3585182 h 3585182"/>
              <a:gd name="connsiteX22" fmla="*/ 5704185 w 5745707"/>
              <a:gd name="connsiteY22" fmla="*/ 3585182 h 3585182"/>
              <a:gd name="connsiteX23" fmla="*/ 5745707 w 5745707"/>
              <a:gd name="connsiteY23" fmla="*/ 3585182 h 3585182"/>
              <a:gd name="connsiteX24" fmla="*/ 5745707 w 5745707"/>
              <a:gd name="connsiteY24" fmla="*/ 3381173 h 3585182"/>
              <a:gd name="connsiteX25" fmla="*/ 5745707 w 5745707"/>
              <a:gd name="connsiteY25" fmla="*/ 3339523 h 3585182"/>
              <a:gd name="connsiteX26" fmla="*/ 5745707 w 5745707"/>
              <a:gd name="connsiteY26" fmla="*/ 2216622 h 3585182"/>
              <a:gd name="connsiteX27" fmla="*/ 5704206 w 5745707"/>
              <a:gd name="connsiteY27" fmla="*/ 2023225 h 3585182"/>
              <a:gd name="connsiteX28" fmla="*/ 5605772 w 5745707"/>
              <a:gd name="connsiteY28" fmla="*/ 1730491 h 3585182"/>
              <a:gd name="connsiteX29" fmla="*/ 4763244 w 5745707"/>
              <a:gd name="connsiteY29" fmla="*/ 870138 h 3585182"/>
              <a:gd name="connsiteX30" fmla="*/ 4416664 w 5745707"/>
              <a:gd name="connsiteY30" fmla="*/ 631051 h 3585182"/>
              <a:gd name="connsiteX31" fmla="*/ 2819256 w 5745707"/>
              <a:gd name="connsiteY31" fmla="*/ 215 h 358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45707" h="3585182">
                <a:moveTo>
                  <a:pt x="2681036" y="205773"/>
                </a:moveTo>
                <a:cubicBezTo>
                  <a:pt x="3159126" y="194053"/>
                  <a:pt x="3647122" y="365554"/>
                  <a:pt x="4204914" y="727949"/>
                </a:cubicBezTo>
                <a:cubicBezTo>
                  <a:pt x="4321714" y="803849"/>
                  <a:pt x="4432525" y="870727"/>
                  <a:pt x="4539662" y="935341"/>
                </a:cubicBezTo>
                <a:cubicBezTo>
                  <a:pt x="4983772" y="1203307"/>
                  <a:pt x="5204291" y="1347559"/>
                  <a:pt x="5364672" y="1696466"/>
                </a:cubicBezTo>
                <a:cubicBezTo>
                  <a:pt x="5523920" y="2042910"/>
                  <a:pt x="5601714" y="2422438"/>
                  <a:pt x="5596067" y="2824431"/>
                </a:cubicBezTo>
                <a:cubicBezTo>
                  <a:pt x="5593280" y="3021066"/>
                  <a:pt x="5570901" y="3218624"/>
                  <a:pt x="5529216" y="3415690"/>
                </a:cubicBezTo>
                <a:lnTo>
                  <a:pt x="5485002" y="3585181"/>
                </a:lnTo>
                <a:lnTo>
                  <a:pt x="183434" y="3585181"/>
                </a:lnTo>
                <a:lnTo>
                  <a:pt x="177419" y="3379484"/>
                </a:lnTo>
                <a:cubicBezTo>
                  <a:pt x="181642" y="3301162"/>
                  <a:pt x="192292" y="3221031"/>
                  <a:pt x="209241" y="3138007"/>
                </a:cubicBezTo>
                <a:cubicBezTo>
                  <a:pt x="280153" y="2790621"/>
                  <a:pt x="455777" y="2418912"/>
                  <a:pt x="641778" y="2025377"/>
                </a:cubicBezTo>
                <a:cubicBezTo>
                  <a:pt x="676120" y="1952827"/>
                  <a:pt x="711548" y="1877771"/>
                  <a:pt x="746708" y="1802131"/>
                </a:cubicBezTo>
                <a:cubicBezTo>
                  <a:pt x="1061459" y="1125148"/>
                  <a:pt x="1306038" y="663370"/>
                  <a:pt x="1818233" y="423089"/>
                </a:cubicBezTo>
                <a:cubicBezTo>
                  <a:pt x="2110892" y="285795"/>
                  <a:pt x="2394181" y="212804"/>
                  <a:pt x="2681036" y="205773"/>
                </a:cubicBezTo>
                <a:close/>
                <a:moveTo>
                  <a:pt x="2819256" y="215"/>
                </a:moveTo>
                <a:cubicBezTo>
                  <a:pt x="2513654" y="-4312"/>
                  <a:pt x="2208774" y="62841"/>
                  <a:pt x="1890925" y="199329"/>
                </a:cubicBezTo>
                <a:cubicBezTo>
                  <a:pt x="1334645" y="438201"/>
                  <a:pt x="1052847" y="928614"/>
                  <a:pt x="686343" y="1649431"/>
                </a:cubicBezTo>
                <a:cubicBezTo>
                  <a:pt x="645402" y="1729970"/>
                  <a:pt x="604201" y="1809862"/>
                  <a:pt x="564274" y="1887084"/>
                </a:cubicBezTo>
                <a:cubicBezTo>
                  <a:pt x="347995" y="2305972"/>
                  <a:pt x="143776" y="2701628"/>
                  <a:pt x="52127" y="3075346"/>
                </a:cubicBezTo>
                <a:cubicBezTo>
                  <a:pt x="19266" y="3209322"/>
                  <a:pt x="1796" y="3336841"/>
                  <a:pt x="0" y="3461881"/>
                </a:cubicBezTo>
                <a:lnTo>
                  <a:pt x="3411" y="3585182"/>
                </a:lnTo>
                <a:lnTo>
                  <a:pt x="5554638" y="3585182"/>
                </a:lnTo>
                <a:lnTo>
                  <a:pt x="5704185" y="3585182"/>
                </a:lnTo>
                <a:lnTo>
                  <a:pt x="5745707" y="3585182"/>
                </a:lnTo>
                <a:lnTo>
                  <a:pt x="5745707" y="3381173"/>
                </a:lnTo>
                <a:lnTo>
                  <a:pt x="5745707" y="3339523"/>
                </a:lnTo>
                <a:lnTo>
                  <a:pt x="5745707" y="2216622"/>
                </a:lnTo>
                <a:lnTo>
                  <a:pt x="5704206" y="2023225"/>
                </a:lnTo>
                <a:cubicBezTo>
                  <a:pt x="5676925" y="1923742"/>
                  <a:pt x="5644106" y="1826103"/>
                  <a:pt x="5605772" y="1730491"/>
                </a:cubicBezTo>
                <a:cubicBezTo>
                  <a:pt x="5451349" y="1345325"/>
                  <a:pt x="5223389" y="1179549"/>
                  <a:pt x="4763244" y="870138"/>
                </a:cubicBezTo>
                <a:cubicBezTo>
                  <a:pt x="4652240" y="795528"/>
                  <a:pt x="4537430" y="718309"/>
                  <a:pt x="4416664" y="631051"/>
                </a:cubicBezTo>
                <a:cubicBezTo>
                  <a:pt x="3839936" y="214420"/>
                  <a:pt x="3328594" y="7761"/>
                  <a:pt x="2819256" y="21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4857752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1" name="Rectangle 20">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Εικόνα 5" descr="Εικόνα που περιέχει δέντρο, κτίριο, εξωτερικός χώρος/ύπαιθρος, δάπεδο&#10;&#10;Το περιεχόμενο που δημιουργείται από ΑΙ μπορεί να μην είναι σωστό.">
            <a:extLst>
              <a:ext uri="{FF2B5EF4-FFF2-40B4-BE49-F238E27FC236}">
                <a16:creationId xmlns:a16="http://schemas.microsoft.com/office/drawing/2014/main" id="{EC307BCA-540D-5EA2-15F5-3CF04E9B7066}"/>
              </a:ext>
            </a:extLst>
          </p:cNvPr>
          <p:cNvPicPr>
            <a:picLocks noChangeAspect="1"/>
          </p:cNvPicPr>
          <p:nvPr/>
        </p:nvPicPr>
        <p:blipFill>
          <a:blip r:embed="rId4">
            <a:alphaModFix amt="60000"/>
          </a:blip>
          <a:srcRect l="2604" r="56063"/>
          <a:stretch>
            <a:fillRect/>
          </a:stretch>
        </p:blipFill>
        <p:spPr>
          <a:xfrm>
            <a:off x="20" y="10"/>
            <a:ext cx="6095980" cy="6857990"/>
          </a:xfrm>
          <a:prstGeom prst="rect">
            <a:avLst/>
          </a:prstGeom>
        </p:spPr>
      </p:pic>
      <p:pic>
        <p:nvPicPr>
          <p:cNvPr id="5" name="Θέση περιεχομένου 4" descr="Τα 5 ονόματα της Κεντρικής Πλατείας των Τρικάλων - TrikalaView">
            <a:extLst>
              <a:ext uri="{FF2B5EF4-FFF2-40B4-BE49-F238E27FC236}">
                <a16:creationId xmlns:a16="http://schemas.microsoft.com/office/drawing/2014/main" id="{481C1933-4B79-4BFF-0ECF-00F610F38DE6}"/>
              </a:ext>
            </a:extLst>
          </p:cNvPr>
          <p:cNvPicPr>
            <a:picLocks noChangeAspect="1"/>
          </p:cNvPicPr>
          <p:nvPr/>
        </p:nvPicPr>
        <p:blipFill>
          <a:blip r:embed="rId5">
            <a:alphaModFix amt="60000"/>
          </a:blip>
          <a:srcRect l="1380" r="9285"/>
          <a:stretch>
            <a:fillRect/>
          </a:stretch>
        </p:blipFill>
        <p:spPr>
          <a:xfrm>
            <a:off x="6085974" y="10"/>
            <a:ext cx="6096000" cy="6857990"/>
          </a:xfrm>
          <a:prstGeom prst="rect">
            <a:avLst/>
          </a:prstGeom>
        </p:spPr>
      </p:pic>
      <p:sp>
        <p:nvSpPr>
          <p:cNvPr id="2" name="Τίτλος 1">
            <a:extLst>
              <a:ext uri="{FF2B5EF4-FFF2-40B4-BE49-F238E27FC236}">
                <a16:creationId xmlns:a16="http://schemas.microsoft.com/office/drawing/2014/main" id="{CB5D563C-C929-5466-68F5-92F62048A49A}"/>
              </a:ext>
            </a:extLst>
          </p:cNvPr>
          <p:cNvSpPr>
            <a:spLocks noGrp="1"/>
          </p:cNvSpPr>
          <p:nvPr>
            <p:ph type="title"/>
          </p:nvPr>
        </p:nvSpPr>
        <p:spPr>
          <a:xfrm>
            <a:off x="600413" y="522728"/>
            <a:ext cx="10974932" cy="2790331"/>
          </a:xfrm>
        </p:spPr>
        <p:txBody>
          <a:bodyPr vert="horz" lIns="91440" tIns="45720" rIns="91440" bIns="45720" rtlCol="0" anchor="b">
            <a:normAutofit/>
          </a:bodyPr>
          <a:lstStyle/>
          <a:p>
            <a:pPr algn="ctr"/>
            <a:r>
              <a:rPr lang="en-US" sz="5400" dirty="0">
                <a:solidFill>
                  <a:srgbClr val="FFFFFF"/>
                </a:solidFill>
                <a:latin typeface="Bookman Old Style"/>
              </a:rPr>
              <a:t>New</a:t>
            </a:r>
            <a:r>
              <a:rPr lang="en-US" sz="5400" kern="1200" dirty="0">
                <a:solidFill>
                  <a:srgbClr val="FFFFFF"/>
                </a:solidFill>
                <a:latin typeface="Bookman Old Style"/>
              </a:rPr>
              <a:t> </a:t>
            </a:r>
            <a:r>
              <a:rPr lang="en-US" sz="5400" dirty="0">
                <a:solidFill>
                  <a:srgbClr val="FFFFFF"/>
                </a:solidFill>
                <a:latin typeface="Bookman Old Style"/>
              </a:rPr>
              <a:t>Innovative</a:t>
            </a:r>
            <a:r>
              <a:rPr lang="en-US" sz="5400" kern="1200" dirty="0">
                <a:solidFill>
                  <a:srgbClr val="FFFFFF"/>
                </a:solidFill>
                <a:latin typeface="Bookman Old Style"/>
              </a:rPr>
              <a:t> </a:t>
            </a:r>
            <a:r>
              <a:rPr lang="en-US" sz="5400" dirty="0">
                <a:solidFill>
                  <a:srgbClr val="FFFFFF"/>
                </a:solidFill>
                <a:latin typeface="Bookman Old Style"/>
              </a:rPr>
              <a:t>Central</a:t>
            </a:r>
            <a:r>
              <a:rPr lang="en-US" sz="5400" kern="1200" dirty="0">
                <a:solidFill>
                  <a:srgbClr val="FFFFFF"/>
                </a:solidFill>
                <a:latin typeface="Bookman Old Style"/>
              </a:rPr>
              <a:t> </a:t>
            </a:r>
            <a:r>
              <a:rPr lang="en-US" sz="5400" dirty="0">
                <a:solidFill>
                  <a:srgbClr val="FFFFFF"/>
                </a:solidFill>
                <a:latin typeface="Bookman Old Style"/>
              </a:rPr>
              <a:t>Square</a:t>
            </a:r>
            <a:endParaRPr lang="en-US" sz="5400" kern="1200" dirty="0">
              <a:solidFill>
                <a:srgbClr val="FFFFFF"/>
              </a:solidFill>
              <a:latin typeface="Bookman Old Style"/>
            </a:endParaRPr>
          </a:p>
        </p:txBody>
      </p:sp>
    </p:spTree>
    <p:extLst>
      <p:ext uri="{BB962C8B-B14F-4D97-AF65-F5344CB8AC3E}">
        <p14:creationId xmlns:p14="http://schemas.microsoft.com/office/powerpoint/2010/main" val="19253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Εικόνα 10" descr="TAC-450-340 Photonic Inertial Measurement Unit (IMU) (Non-ITAR) :: EMCORE  Corporation">
            <a:extLst>
              <a:ext uri="{FF2B5EF4-FFF2-40B4-BE49-F238E27FC236}">
                <a16:creationId xmlns:a16="http://schemas.microsoft.com/office/drawing/2014/main" id="{48DE0923-DE9D-F5FE-B8A3-97309D629BD3}"/>
              </a:ext>
            </a:extLst>
          </p:cNvPr>
          <p:cNvPicPr>
            <a:picLocks noChangeAspect="1"/>
          </p:cNvPicPr>
          <p:nvPr/>
        </p:nvPicPr>
        <p:blipFill>
          <a:blip r:embed="rId3"/>
          <a:srcRect t="17490" b="18346"/>
          <a:stretch>
            <a:fillRect/>
          </a:stretch>
        </p:blipFill>
        <p:spPr>
          <a:xfrm>
            <a:off x="2" y="100998"/>
            <a:ext cx="9669642" cy="6204381"/>
          </a:xfrm>
          <a:prstGeom prst="rect">
            <a:avLst/>
          </a:prstGeom>
        </p:spPr>
      </p:pic>
      <p:sp>
        <p:nvSpPr>
          <p:cNvPr id="55" name="Rectangle 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05DC4E-3181-06E3-5003-6E653CC8516A}"/>
              </a:ext>
            </a:extLst>
          </p:cNvPr>
          <p:cNvSpPr txBox="1"/>
          <p:nvPr/>
        </p:nvSpPr>
        <p:spPr>
          <a:xfrm>
            <a:off x="6999129" y="209053"/>
            <a:ext cx="5190115" cy="1505141"/>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Bef>
                <a:spcPct val="0"/>
              </a:spcBef>
              <a:spcAft>
                <a:spcPts val="600"/>
              </a:spcAft>
            </a:pPr>
            <a:r>
              <a:rPr lang="en-US" sz="3200">
                <a:latin typeface="Angsana New"/>
                <a:ea typeface="+mj-ea"/>
                <a:cs typeface="Angsana New"/>
              </a:rPr>
              <a:t>Leading the Future of Autonomous Urban Transport With The </a:t>
            </a:r>
            <a:r>
              <a:rPr lang="en-US" sz="3200" b="1">
                <a:latin typeface="Angsana New"/>
                <a:ea typeface="+mj-ea"/>
                <a:cs typeface="Angsana New"/>
              </a:rPr>
              <a:t>CityMobil2 pilot program</a:t>
            </a:r>
            <a:endParaRPr lang="en-US" sz="3200">
              <a:latin typeface="Angsana New"/>
              <a:ea typeface="Calibri Light"/>
              <a:cs typeface="Angsana New"/>
            </a:endParaRPr>
          </a:p>
        </p:txBody>
      </p:sp>
      <p:sp>
        <p:nvSpPr>
          <p:cNvPr id="7" name="TextBox 6">
            <a:extLst>
              <a:ext uri="{FF2B5EF4-FFF2-40B4-BE49-F238E27FC236}">
                <a16:creationId xmlns:a16="http://schemas.microsoft.com/office/drawing/2014/main" id="{C707A4D5-632F-FDE6-D9DF-F1E60C155F13}"/>
              </a:ext>
            </a:extLst>
          </p:cNvPr>
          <p:cNvSpPr txBox="1"/>
          <p:nvPr/>
        </p:nvSpPr>
        <p:spPr>
          <a:xfrm>
            <a:off x="6879780" y="2397477"/>
            <a:ext cx="5107489" cy="208105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800" b="1">
                <a:latin typeface="Angsana New"/>
                <a:cs typeface="Angsana New"/>
              </a:rPr>
              <a:t>September 1, 2015 – February 29, 2016</a:t>
            </a:r>
            <a:endParaRPr lang="en-US" sz="2800">
              <a:latin typeface="Angsana New"/>
              <a:ea typeface="Calibri"/>
              <a:cs typeface="Angsana New"/>
            </a:endParaRPr>
          </a:p>
          <a:p>
            <a:pPr marL="285750" indent="-228600">
              <a:lnSpc>
                <a:spcPct val="90000"/>
              </a:lnSpc>
              <a:spcAft>
                <a:spcPts val="600"/>
              </a:spcAft>
              <a:buFont typeface="Arial" panose="020B0604020202020204" pitchFamily="34" charset="0"/>
              <a:buChar char="•"/>
            </a:pPr>
            <a:r>
              <a:rPr lang="en-US" sz="2800" b="1">
                <a:latin typeface="Angsana New"/>
                <a:cs typeface="Angsana New"/>
              </a:rPr>
              <a:t>3 autonomous buses</a:t>
            </a:r>
            <a:r>
              <a:rPr lang="en-US" sz="2800">
                <a:latin typeface="Angsana New"/>
                <a:cs typeface="Angsana New"/>
              </a:rPr>
              <a:t> in operation</a:t>
            </a:r>
            <a:endParaRPr lang="en-US" sz="2800">
              <a:latin typeface="Angsana New"/>
              <a:ea typeface="Calibri"/>
              <a:cs typeface="Angsana New"/>
            </a:endParaRPr>
          </a:p>
          <a:p>
            <a:pPr marL="285750" indent="-228600">
              <a:lnSpc>
                <a:spcPct val="90000"/>
              </a:lnSpc>
              <a:spcAft>
                <a:spcPts val="600"/>
              </a:spcAft>
              <a:buFont typeface="Arial" panose="020B0604020202020204" pitchFamily="34" charset="0"/>
              <a:buChar char="•"/>
            </a:pPr>
            <a:r>
              <a:rPr lang="en-US" sz="2800" b="1">
                <a:latin typeface="Angsana New"/>
                <a:cs typeface="Angsana New"/>
              </a:rPr>
              <a:t>1,490 trips completed</a:t>
            </a:r>
            <a:endParaRPr lang="en-US" sz="2800">
              <a:latin typeface="Angsana New"/>
              <a:ea typeface="Calibri"/>
              <a:cs typeface="Angsana New"/>
            </a:endParaRPr>
          </a:p>
          <a:p>
            <a:pPr marL="285750" indent="-228600">
              <a:lnSpc>
                <a:spcPct val="90000"/>
              </a:lnSpc>
              <a:spcAft>
                <a:spcPts val="600"/>
              </a:spcAft>
              <a:buFont typeface="Arial" panose="020B0604020202020204" pitchFamily="34" charset="0"/>
              <a:buChar char="•"/>
            </a:pPr>
            <a:r>
              <a:rPr lang="en-US" sz="2800" b="1">
                <a:latin typeface="Angsana New"/>
                <a:cs typeface="Angsana New"/>
              </a:rPr>
              <a:t>12,138 passengers transported</a:t>
            </a:r>
            <a:endParaRPr lang="en-US" sz="2800">
              <a:latin typeface="Angsana New"/>
              <a:cs typeface="Angsana New"/>
            </a:endParaRPr>
          </a:p>
          <a:p>
            <a:pPr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167066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1" y="365125"/>
            <a:ext cx="3816095" cy="1938076"/>
          </a:xfrm>
        </p:spPr>
        <p:txBody>
          <a:bodyPr vert="horz" lIns="91440" tIns="45720" rIns="91440" bIns="45720" rtlCol="0" anchor="ctr">
            <a:normAutofit/>
          </a:bodyPr>
          <a:lstStyle/>
          <a:p>
            <a:r>
              <a:rPr lang="en-US" sz="4400" b="1" i="1" kern="1200">
                <a:latin typeface="Trebuchet MS"/>
              </a:rPr>
              <a:t>Meteora</a:t>
            </a:r>
          </a:p>
        </p:txBody>
      </p:sp>
      <p:sp>
        <p:nvSpPr>
          <p:cNvPr id="4" name="Θέση κειμένου 3"/>
          <p:cNvSpPr>
            <a:spLocks noGrp="1"/>
          </p:cNvSpPr>
          <p:nvPr>
            <p:ph type="body" sz="half" idx="2"/>
          </p:nvPr>
        </p:nvSpPr>
        <p:spPr>
          <a:xfrm>
            <a:off x="593272" y="1754689"/>
            <a:ext cx="3816096" cy="4728515"/>
          </a:xfrm>
        </p:spPr>
        <p:txBody>
          <a:bodyPr vert="horz" lIns="91440" tIns="45720" rIns="91440" bIns="45720" rtlCol="0" anchor="t">
            <a:noAutofit/>
          </a:bodyPr>
          <a:lstStyle/>
          <a:p>
            <a:pPr indent="-228600">
              <a:buFont typeface="Arial" panose="020B0604020202020204" pitchFamily="34" charset="0"/>
              <a:buChar char="•"/>
            </a:pPr>
            <a:r>
              <a:rPr lang="en-US">
                <a:latin typeface="Trebuchet MS"/>
              </a:rPr>
              <a:t>Rocks suspended on the air</a:t>
            </a:r>
          </a:p>
          <a:p>
            <a:pPr indent="-228600">
              <a:buFont typeface="Arial" panose="020B0604020202020204" pitchFamily="34" charset="0"/>
              <a:buChar char="•"/>
            </a:pPr>
            <a:r>
              <a:rPr lang="en-US">
                <a:latin typeface="Trebuchet MS"/>
              </a:rPr>
              <a:t>Unique for the sedimentary rock constituents deposited over </a:t>
            </a:r>
            <a:r>
              <a:rPr lang="en-US" err="1">
                <a:latin typeface="Trebuchet MS"/>
              </a:rPr>
              <a:t>million</a:t>
            </a:r>
            <a:r>
              <a:rPr lang="en-US">
                <a:latin typeface="Trebuchet MS"/>
              </a:rPr>
              <a:t> of years</a:t>
            </a:r>
          </a:p>
          <a:p>
            <a:pPr indent="-228600">
              <a:buFont typeface="Arial" panose="020B0604020202020204" pitchFamily="34" charset="0"/>
              <a:buChar char="•"/>
            </a:pPr>
            <a:r>
              <a:rPr lang="en-US">
                <a:latin typeface="Trebuchet MS"/>
              </a:rPr>
              <a:t>Stunning view – unquestionably a must visit</a:t>
            </a:r>
          </a:p>
          <a:p>
            <a:pPr indent="-228600">
              <a:buFont typeface="Arial" panose="020B0604020202020204" pitchFamily="34" charset="0"/>
              <a:buChar char="•"/>
            </a:pPr>
            <a:r>
              <a:rPr lang="en-US">
                <a:latin typeface="Trebuchet MS"/>
              </a:rPr>
              <a:t>Included on the UNESCO World Heritage List</a:t>
            </a:r>
          </a:p>
          <a:p>
            <a:pPr indent="-228600">
              <a:buFont typeface="Arial" panose="020B0604020202020204" pitchFamily="34" charset="0"/>
              <a:buChar char="•"/>
            </a:pPr>
            <a:r>
              <a:rPr lang="en-US">
                <a:latin typeface="Trebuchet MS"/>
              </a:rPr>
              <a:t>Location: </a:t>
            </a:r>
            <a:r>
              <a:rPr lang="en-US" err="1">
                <a:latin typeface="Trebuchet MS"/>
              </a:rPr>
              <a:t>Kalambaka</a:t>
            </a:r>
            <a:r>
              <a:rPr lang="en-US">
                <a:latin typeface="Trebuchet MS"/>
              </a:rPr>
              <a:t>, 20 km away from Trikala</a:t>
            </a:r>
          </a:p>
          <a:p>
            <a:pPr indent="-228600">
              <a:buFont typeface="Arial" panose="020B0604020202020204" pitchFamily="34" charset="0"/>
              <a:buChar char="•"/>
            </a:pPr>
            <a:r>
              <a:rPr lang="en-US">
                <a:latin typeface="Trebuchet MS"/>
              </a:rPr>
              <a:t>The Monasteries of Meteora: ascetic community since 12</a:t>
            </a:r>
            <a:r>
              <a:rPr lang="en-US" baseline="30000">
                <a:latin typeface="Trebuchet MS"/>
              </a:rPr>
              <a:t>th</a:t>
            </a:r>
            <a:r>
              <a:rPr lang="en-US">
                <a:latin typeface="Trebuchet MS"/>
              </a:rPr>
              <a:t> century (at least) – 24 monasteries at their peak in 16</a:t>
            </a:r>
            <a:r>
              <a:rPr lang="en-US" baseline="30000">
                <a:latin typeface="Trebuchet MS"/>
              </a:rPr>
              <a:t>th</a:t>
            </a:r>
            <a:r>
              <a:rPr lang="en-US">
                <a:latin typeface="Trebuchet MS"/>
              </a:rPr>
              <a:t> century</a:t>
            </a:r>
          </a:p>
          <a:p>
            <a:pPr indent="-228600">
              <a:buFont typeface="Arial" panose="020B0604020202020204" pitchFamily="34" charset="0"/>
              <a:buChar char="•"/>
            </a:pPr>
            <a:r>
              <a:rPr lang="en-US">
                <a:latin typeface="Trebuchet MS"/>
              </a:rPr>
              <a:t>Today: 6 monasteries still functioning</a:t>
            </a:r>
          </a:p>
          <a:p>
            <a:pPr indent="-228600">
              <a:buFont typeface="Arial" panose="020B0604020202020204" pitchFamily="34" charset="0"/>
              <a:buChar char="•"/>
            </a:pPr>
            <a:endParaRPr lang="en-US">
              <a:latin typeface="Trebuchet MS"/>
            </a:endParaRPr>
          </a:p>
        </p:txBody>
      </p:sp>
      <p:pic>
        <p:nvPicPr>
          <p:cNvPr id="4098" name="Picture 2" descr="Meteora | Trikala | Greece | AFAR"/>
          <p:cNvPicPr>
            <a:picLocks noChangeAspect="1" noChangeArrowheads="1"/>
          </p:cNvPicPr>
          <p:nvPr/>
        </p:nvPicPr>
        <p:blipFill>
          <a:blip r:embed="rId3">
            <a:extLst>
              <a:ext uri="{28A0092B-C50C-407E-A947-70E740481C1C}">
                <a14:useLocalDpi xmlns:a14="http://schemas.microsoft.com/office/drawing/2010/main" val="0"/>
              </a:ext>
            </a:extLst>
          </a:blip>
          <a:srcRect t="20987" r="-1" b="11646"/>
          <a:stretch>
            <a:fillRect/>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Θέση περιεχομένου 4"/>
          <p:cNvPicPr>
            <a:picLocks noGrp="1" noChangeAspect="1"/>
          </p:cNvPicPr>
          <p:nvPr>
            <p:ph idx="1"/>
          </p:nvPr>
        </p:nvPicPr>
        <p:blipFill>
          <a:blip r:embed="rId4" cstate="print">
            <a:extLst>
              <a:ext uri="{28A0092B-C50C-407E-A947-70E740481C1C}">
                <a14:useLocalDpi xmlns:a14="http://schemas.microsoft.com/office/drawing/2010/main" val="0"/>
              </a:ext>
            </a:extLst>
          </a:blip>
          <a:srcRect l="6843" r="823"/>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130839472"/>
      </p:ext>
    </p:extLst>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6248400" y="365125"/>
            <a:ext cx="5105400" cy="2579692"/>
          </a:xfrm>
        </p:spPr>
        <p:txBody>
          <a:bodyPr vert="horz" lIns="91440" tIns="45720" rIns="91440" bIns="45720" rtlCol="0" anchor="b">
            <a:normAutofit/>
          </a:bodyPr>
          <a:lstStyle/>
          <a:p>
            <a:r>
              <a:rPr lang="en-US" sz="4400" b="1" i="1" kern="1200">
                <a:latin typeface="Trebuchet MS"/>
              </a:rPr>
              <a:t>Mountain trips</a:t>
            </a:r>
            <a:br>
              <a:rPr lang="en-US" sz="4400" b="1" i="1" kern="1200">
                <a:latin typeface="Trebuchet MS"/>
              </a:rPr>
            </a:br>
            <a:r>
              <a:rPr lang="en-US" sz="4400" b="1" i="1" kern="1200">
                <a:latin typeface="Trebuchet MS"/>
              </a:rPr>
              <a:t>All season attraction</a:t>
            </a:r>
            <a:br>
              <a:rPr lang="en-US" sz="4400" b="1" kern="1200">
                <a:latin typeface="Trebuchet MS"/>
              </a:rPr>
            </a:br>
            <a:endParaRPr lang="en-US" sz="4400" b="1" kern="1200">
              <a:latin typeface="Trebuchet MS"/>
            </a:endParaRPr>
          </a:p>
        </p:txBody>
      </p:sp>
      <p:pic>
        <p:nvPicPr>
          <p:cNvPr id="6" name="Εικόνα 5"/>
          <p:cNvPicPr>
            <a:picLocks noChangeAspect="1"/>
          </p:cNvPicPr>
          <p:nvPr/>
        </p:nvPicPr>
        <p:blipFill>
          <a:blip r:embed="rId4">
            <a:extLst>
              <a:ext uri="{28A0092B-C50C-407E-A947-70E740481C1C}">
                <a14:useLocalDpi xmlns:a14="http://schemas.microsoft.com/office/drawing/2010/main" val="0"/>
              </a:ext>
            </a:extLst>
          </a:blip>
          <a:srcRect r="1" b="8455"/>
          <a:stretch>
            <a:fillRect/>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5" name="Θέση περιεχομένου 4"/>
          <p:cNvPicPr>
            <a:picLocks noGrp="1" noChangeAspect="1"/>
          </p:cNvPicPr>
          <p:nvPr>
            <p:ph idx="1"/>
          </p:nvPr>
        </p:nvPicPr>
        <p:blipFill>
          <a:blip r:embed="rId5">
            <a:extLst>
              <a:ext uri="{28A0092B-C50C-407E-A947-70E740481C1C}">
                <a14:useLocalDpi xmlns:a14="http://schemas.microsoft.com/office/drawing/2010/main" val="0"/>
              </a:ext>
            </a:extLst>
          </a:blip>
          <a:srcRect t="5541" r="-2" b="20761"/>
          <a:stretch>
            <a:fillRect/>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4" name="Θέση κειμένου 3"/>
          <p:cNvSpPr>
            <a:spLocks noGrp="1"/>
          </p:cNvSpPr>
          <p:nvPr>
            <p:ph type="body" sz="half" idx="2"/>
          </p:nvPr>
        </p:nvSpPr>
        <p:spPr>
          <a:xfrm>
            <a:off x="6248399" y="3124205"/>
            <a:ext cx="5105400" cy="3052757"/>
          </a:xfrm>
        </p:spPr>
        <p:txBody>
          <a:bodyPr vert="horz" lIns="91440" tIns="45720" rIns="91440" bIns="45720" rtlCol="0" anchor="t">
            <a:normAutofit/>
          </a:bodyPr>
          <a:lstStyle/>
          <a:p>
            <a:pPr>
              <a:buFont typeface="Arial" panose="020B0604020202020204" pitchFamily="34" charset="0"/>
              <a:buChar char="•"/>
            </a:pPr>
            <a:r>
              <a:rPr lang="en-US" sz="2000" dirty="0">
                <a:latin typeface="Trebuchet MS"/>
              </a:rPr>
              <a:t> </a:t>
            </a:r>
            <a:r>
              <a:rPr lang="en-US" sz="2000" dirty="0">
                <a:ea typeface="+mn-lt"/>
                <a:cs typeface="+mn-lt"/>
              </a:rPr>
              <a:t>The flatlands of Trikala embraced by the </a:t>
            </a:r>
            <a:r>
              <a:rPr lang="en-US" sz="2000" b="1" dirty="0">
                <a:ea typeface="+mn-lt"/>
                <a:cs typeface="+mn-lt"/>
              </a:rPr>
              <a:t>Pindos mountain range</a:t>
            </a:r>
            <a:endParaRPr lang="el-GR" dirty="0"/>
          </a:p>
          <a:p>
            <a:pPr>
              <a:buFont typeface="Arial" panose="020B0604020202020204" pitchFamily="34" charset="0"/>
              <a:buChar char="•"/>
            </a:pPr>
            <a:r>
              <a:rPr lang="en-US" sz="2000" b="1" err="1">
                <a:ea typeface="+mn-lt"/>
                <a:cs typeface="+mn-lt"/>
              </a:rPr>
              <a:t>Pertouli</a:t>
            </a:r>
            <a:r>
              <a:rPr lang="en-US" sz="2000" b="1" dirty="0">
                <a:ea typeface="+mn-lt"/>
                <a:cs typeface="+mn-lt"/>
              </a:rPr>
              <a:t> - </a:t>
            </a:r>
            <a:r>
              <a:rPr lang="en-US" sz="2000" dirty="0">
                <a:ea typeface="+mn-lt"/>
                <a:cs typeface="+mn-lt"/>
              </a:rPr>
              <a:t>Ski Center </a:t>
            </a:r>
            <a:endParaRPr lang="en-US" sz="2000" dirty="0">
              <a:ea typeface="Calibri"/>
              <a:cs typeface="Calibri"/>
            </a:endParaRPr>
          </a:p>
          <a:p>
            <a:pPr>
              <a:buFont typeface="Arial" panose="020B0604020202020204" pitchFamily="34" charset="0"/>
              <a:buChar char="•"/>
            </a:pPr>
            <a:r>
              <a:rPr lang="en-US" sz="2000" dirty="0">
                <a:ea typeface="+mn-lt"/>
                <a:cs typeface="+mn-lt"/>
              </a:rPr>
              <a:t> </a:t>
            </a:r>
            <a:r>
              <a:rPr lang="en-US" sz="2000" b="1" dirty="0" err="1">
                <a:ea typeface="+mn-lt"/>
                <a:cs typeface="+mn-lt"/>
              </a:rPr>
              <a:t>Elati</a:t>
            </a:r>
            <a:r>
              <a:rPr lang="en-US" sz="2000" b="1" dirty="0">
                <a:ea typeface="+mn-lt"/>
                <a:cs typeface="+mn-lt"/>
              </a:rPr>
              <a:t> </a:t>
            </a:r>
            <a:r>
              <a:rPr lang="en-US" sz="2000" dirty="0">
                <a:ea typeface="+mn-lt"/>
                <a:cs typeface="+mn-lt"/>
              </a:rPr>
              <a:t>- Mountain village.</a:t>
            </a:r>
          </a:p>
          <a:p>
            <a:pPr>
              <a:buFont typeface="Arial" panose="020B0604020202020204" pitchFamily="34" charset="0"/>
              <a:buChar char="•"/>
            </a:pPr>
            <a:r>
              <a:rPr lang="en-US" sz="2000" dirty="0">
                <a:ea typeface="+mn-lt"/>
                <a:cs typeface="+mn-lt"/>
              </a:rPr>
              <a:t>The scenic </a:t>
            </a:r>
            <a:r>
              <a:rPr lang="en-US" sz="2000" b="1" dirty="0" err="1">
                <a:ea typeface="+mn-lt"/>
                <a:cs typeface="+mn-lt"/>
              </a:rPr>
              <a:t>Pertouli</a:t>
            </a:r>
            <a:r>
              <a:rPr lang="en-US" sz="2000" b="1" dirty="0">
                <a:ea typeface="+mn-lt"/>
                <a:cs typeface="+mn-lt"/>
              </a:rPr>
              <a:t> meadows</a:t>
            </a:r>
            <a:endParaRPr lang="en-US" dirty="0">
              <a:ea typeface="+mn-lt"/>
              <a:cs typeface="+mn-lt"/>
            </a:endParaRPr>
          </a:p>
          <a:p>
            <a:pPr>
              <a:buFont typeface="Arial" panose="020B0604020202020204" pitchFamily="34" charset="0"/>
              <a:buChar char="•"/>
            </a:pPr>
            <a:r>
              <a:rPr lang="en-US" sz="2000" dirty="0">
                <a:ea typeface="+mn-lt"/>
                <a:cs typeface="+mn-lt"/>
              </a:rPr>
              <a:t>The stunning </a:t>
            </a:r>
            <a:r>
              <a:rPr lang="en-US" sz="2000" b="1" dirty="0" err="1">
                <a:ea typeface="+mn-lt"/>
                <a:cs typeface="+mn-lt"/>
              </a:rPr>
              <a:t>Palaiokaria</a:t>
            </a:r>
            <a:r>
              <a:rPr lang="en-US" sz="2000" b="1" dirty="0">
                <a:ea typeface="+mn-lt"/>
                <a:cs typeface="+mn-lt"/>
              </a:rPr>
              <a:t> Waterfall</a:t>
            </a:r>
            <a:endParaRPr lang="en-US" dirty="0">
              <a:ea typeface="+mn-lt"/>
              <a:cs typeface="+mn-lt"/>
            </a:endParaRPr>
          </a:p>
          <a:p>
            <a:pPr>
              <a:buFont typeface="Arial" panose="020B0604020202020204" pitchFamily="34" charset="0"/>
              <a:buChar char="•"/>
            </a:pPr>
            <a:r>
              <a:rPr lang="en-US" sz="2000" dirty="0">
                <a:ea typeface="+mn-lt"/>
                <a:cs typeface="+mn-lt"/>
              </a:rPr>
              <a:t>Numerous </a:t>
            </a:r>
            <a:r>
              <a:rPr lang="en-US" sz="2000" b="1" dirty="0">
                <a:ea typeface="+mn-lt"/>
                <a:cs typeface="+mn-lt"/>
              </a:rPr>
              <a:t>mountain trails</a:t>
            </a:r>
            <a:r>
              <a:rPr lang="en-US" sz="2000" dirty="0">
                <a:ea typeface="+mn-lt"/>
                <a:cs typeface="+mn-lt"/>
              </a:rPr>
              <a:t> </a:t>
            </a:r>
            <a:endParaRPr lang="en-US" dirty="0">
              <a:ea typeface="+mn-lt"/>
              <a:cs typeface="+mn-lt"/>
            </a:endParaRPr>
          </a:p>
          <a:p>
            <a:pPr>
              <a:buFont typeface="Arial" panose="020B0604020202020204" pitchFamily="34" charset="0"/>
              <a:buChar char="•"/>
            </a:pPr>
            <a:r>
              <a:rPr lang="en-US" sz="2000" dirty="0">
                <a:ea typeface="+mn-lt"/>
                <a:cs typeface="+mn-lt"/>
              </a:rPr>
              <a:t>Traditional </a:t>
            </a:r>
            <a:r>
              <a:rPr lang="en-US" sz="2000" b="1" dirty="0">
                <a:ea typeface="+mn-lt"/>
                <a:cs typeface="+mn-lt"/>
              </a:rPr>
              <a:t>stone bridges</a:t>
            </a:r>
            <a:r>
              <a:rPr lang="en-US" sz="2000" dirty="0">
                <a:ea typeface="+mn-lt"/>
                <a:cs typeface="+mn-lt"/>
              </a:rPr>
              <a:t> </a:t>
            </a:r>
            <a:endParaRPr lang="en-US" sz="2000" dirty="0">
              <a:ea typeface="Calibri"/>
              <a:cs typeface="Calibri"/>
            </a:endParaRPr>
          </a:p>
        </p:txBody>
      </p:sp>
    </p:spTree>
    <p:extLst>
      <p:ext uri="{BB962C8B-B14F-4D97-AF65-F5344CB8AC3E}">
        <p14:creationId xmlns:p14="http://schemas.microsoft.com/office/powerpoint/2010/main" val="382252314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9" name="Group 308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3090" name="Rectangle 308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309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 name="Rectangle 309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Rectangle 309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 name="Εικόνα 1" descr="Τρίκαλα: Πλήρης οδηγός για την cool πόλη της Ελλάδας - Που θα πάτε, τι θα  δείτε, που να μείνετε">
            <a:extLst>
              <a:ext uri="{FF2B5EF4-FFF2-40B4-BE49-F238E27FC236}">
                <a16:creationId xmlns:a16="http://schemas.microsoft.com/office/drawing/2014/main" id="{443EFE14-B4EB-024F-BD22-5877BBFC0531}"/>
              </a:ext>
            </a:extLst>
          </p:cNvPr>
          <p:cNvPicPr>
            <a:picLocks noChangeAspect="1"/>
          </p:cNvPicPr>
          <p:nvPr/>
        </p:nvPicPr>
        <p:blipFill>
          <a:blip r:embed="rId3">
            <a:alphaModFix amt="59000"/>
          </a:blip>
          <a:srcRect r="428" b="2"/>
          <a:stretch>
            <a:fillRect/>
          </a:stretch>
        </p:blipFill>
        <p:spPr>
          <a:xfrm>
            <a:off x="20" y="-7624"/>
            <a:ext cx="12191981" cy="6887365"/>
          </a:xfrm>
          <a:prstGeom prst="rect">
            <a:avLst/>
          </a:prstGeom>
        </p:spPr>
      </p:pic>
      <p:sp>
        <p:nvSpPr>
          <p:cNvPr id="5" name="Ορθογώνιο 4"/>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90000"/>
              </a:lnSpc>
              <a:spcBef>
                <a:spcPct val="0"/>
              </a:spcBef>
              <a:spcAft>
                <a:spcPts val="600"/>
              </a:spcAft>
            </a:pPr>
            <a:endParaRPr lang="en-US" sz="5200" b="1" i="1" cap="none" spc="0">
              <a:ln w="11430"/>
              <a:solidFill>
                <a:srgbClr val="FFFFFF"/>
              </a:solidFill>
              <a:effectLst>
                <a:outerShdw blurRad="38100" dist="38100" dir="2700000" algn="tl">
                  <a:srgbClr val="000000">
                    <a:alpha val="43137"/>
                  </a:srgbClr>
                </a:outerShdw>
              </a:effectLst>
              <a:latin typeface="Trebuchet MS"/>
              <a:ea typeface="+mj-ea"/>
              <a:cs typeface="+mj-cs"/>
            </a:endParaRPr>
          </a:p>
        </p:txBody>
      </p:sp>
      <p:sp>
        <p:nvSpPr>
          <p:cNvPr id="6" name="AutoShape 2" descr="Trikala, Greece's First Digital City - Article - The Yuan"/>
          <p:cNvSpPr>
            <a:spLocks noChangeAspect="1" noChangeArrowheads="1"/>
          </p:cNvSpPr>
          <p:nvPr/>
        </p:nvSpPr>
        <p:spPr bwMode="auto">
          <a:xfrm>
            <a:off x="155575" y="-784225"/>
            <a:ext cx="28003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TextBox 2">
            <a:extLst>
              <a:ext uri="{FF2B5EF4-FFF2-40B4-BE49-F238E27FC236}">
                <a16:creationId xmlns:a16="http://schemas.microsoft.com/office/drawing/2014/main" id="{64EF36F5-206A-2EF9-6E19-1A5B7FB3F513}"/>
              </a:ext>
            </a:extLst>
          </p:cNvPr>
          <p:cNvSpPr txBox="1"/>
          <p:nvPr/>
        </p:nvSpPr>
        <p:spPr>
          <a:xfrm>
            <a:off x="772025" y="1122946"/>
            <a:ext cx="111887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4000" dirty="0" err="1">
                <a:latin typeface="Bookman Old Style"/>
                <a:ea typeface="+mn-lt"/>
                <a:cs typeface="Angsana New"/>
              </a:rPr>
              <a:t>Thank</a:t>
            </a:r>
            <a:r>
              <a:rPr lang="el-GR" sz="4000" dirty="0">
                <a:latin typeface="Bookman Old Style"/>
                <a:ea typeface="+mn-lt"/>
                <a:cs typeface="Angsana New"/>
              </a:rPr>
              <a:t> </a:t>
            </a:r>
            <a:r>
              <a:rPr lang="el-GR" sz="4000" dirty="0" err="1">
                <a:latin typeface="Bookman Old Style"/>
                <a:ea typeface="+mn-lt"/>
                <a:cs typeface="Angsana New"/>
              </a:rPr>
              <a:t>you</a:t>
            </a:r>
            <a:r>
              <a:rPr lang="el-GR" sz="4000" dirty="0">
                <a:latin typeface="Bookman Old Style"/>
                <a:ea typeface="+mn-lt"/>
                <a:cs typeface="Angsana New"/>
              </a:rPr>
              <a:t> for </a:t>
            </a:r>
            <a:r>
              <a:rPr lang="en-US" sz="4000" dirty="0">
                <a:latin typeface="Bookman Old Style"/>
                <a:ea typeface="+mn-lt"/>
                <a:cs typeface="Angsana New"/>
              </a:rPr>
              <a:t>watching</a:t>
            </a:r>
            <a:r>
              <a:rPr lang="el-GR" sz="4000" dirty="0">
                <a:latin typeface="Bookman Old Style"/>
                <a:ea typeface="+mn-lt"/>
                <a:cs typeface="Angsana New"/>
              </a:rPr>
              <a:t> to </a:t>
            </a:r>
            <a:r>
              <a:rPr lang="el-GR" sz="4000" dirty="0" err="1">
                <a:latin typeface="Bookman Old Style"/>
                <a:ea typeface="+mn-lt"/>
                <a:cs typeface="Angsana New"/>
              </a:rPr>
              <a:t>our</a:t>
            </a:r>
            <a:r>
              <a:rPr lang="el-GR" sz="4000" dirty="0">
                <a:latin typeface="Bookman Old Style"/>
                <a:ea typeface="+mn-lt"/>
                <a:cs typeface="Angsana New"/>
              </a:rPr>
              <a:t> </a:t>
            </a:r>
            <a:r>
              <a:rPr lang="el-GR" sz="4000" dirty="0" err="1">
                <a:latin typeface="Bookman Old Style"/>
                <a:ea typeface="+mn-lt"/>
                <a:cs typeface="Angsana New"/>
              </a:rPr>
              <a:t>presentation</a:t>
            </a:r>
            <a:r>
              <a:rPr lang="el-GR" sz="4000" dirty="0">
                <a:latin typeface="Bookman Old Style"/>
                <a:ea typeface="+mn-lt"/>
                <a:cs typeface="Angsana New"/>
              </a:rPr>
              <a:t>!</a:t>
            </a:r>
            <a:endParaRPr lang="el-GR" sz="4000" dirty="0">
              <a:latin typeface="Bookman Old Style"/>
              <a:ea typeface="Calibri"/>
              <a:cs typeface="Angsana New"/>
            </a:endParaRPr>
          </a:p>
        </p:txBody>
      </p:sp>
      <p:sp>
        <p:nvSpPr>
          <p:cNvPr id="4" name="TextBox 3">
            <a:extLst>
              <a:ext uri="{FF2B5EF4-FFF2-40B4-BE49-F238E27FC236}">
                <a16:creationId xmlns:a16="http://schemas.microsoft.com/office/drawing/2014/main" id="{5007687C-CF74-7B39-6874-EAC4B7CD8F73}"/>
              </a:ext>
            </a:extLst>
          </p:cNvPr>
          <p:cNvSpPr txBox="1"/>
          <p:nvPr/>
        </p:nvSpPr>
        <p:spPr>
          <a:xfrm>
            <a:off x="6098778" y="5222503"/>
            <a:ext cx="566607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200" b="1" i="1" err="1">
                <a:latin typeface="Book Antiqua"/>
                <a:ea typeface="+mn-lt"/>
                <a:cs typeface="+mn-lt"/>
              </a:rPr>
              <a:t>We</a:t>
            </a:r>
            <a:r>
              <a:rPr lang="el-GR" sz="3200" b="1" i="1">
                <a:latin typeface="Book Antiqua"/>
                <a:ea typeface="+mn-lt"/>
                <a:cs typeface="+mn-lt"/>
              </a:rPr>
              <a:t> </a:t>
            </a:r>
            <a:r>
              <a:rPr lang="el-GR" sz="3200" b="1" i="1" err="1">
                <a:latin typeface="Book Antiqua"/>
                <a:ea typeface="+mn-lt"/>
                <a:cs typeface="+mn-lt"/>
              </a:rPr>
              <a:t>hope</a:t>
            </a:r>
            <a:r>
              <a:rPr lang="el-GR" sz="3200" b="1" i="1">
                <a:latin typeface="Book Antiqua"/>
                <a:ea typeface="+mn-lt"/>
                <a:cs typeface="+mn-lt"/>
              </a:rPr>
              <a:t> </a:t>
            </a:r>
            <a:r>
              <a:rPr lang="el-GR" sz="3200" b="1" i="1" err="1">
                <a:latin typeface="Book Antiqua"/>
                <a:ea typeface="+mn-lt"/>
                <a:cs typeface="+mn-lt"/>
              </a:rPr>
              <a:t>you</a:t>
            </a:r>
            <a:r>
              <a:rPr lang="el-GR" sz="3200" b="1" i="1">
                <a:latin typeface="Book Antiqua"/>
                <a:ea typeface="+mn-lt"/>
                <a:cs typeface="+mn-lt"/>
              </a:rPr>
              <a:t> </a:t>
            </a:r>
            <a:r>
              <a:rPr lang="el-GR" sz="3200" b="1" i="1" err="1">
                <a:latin typeface="Book Antiqua"/>
                <a:ea typeface="+mn-lt"/>
                <a:cs typeface="+mn-lt"/>
              </a:rPr>
              <a:t>enjoy</a:t>
            </a:r>
            <a:r>
              <a:rPr lang="el-GR" sz="3200" b="1" i="1">
                <a:latin typeface="Book Antiqua"/>
                <a:ea typeface="+mn-lt"/>
                <a:cs typeface="+mn-lt"/>
              </a:rPr>
              <a:t> </a:t>
            </a:r>
            <a:r>
              <a:rPr lang="el-GR" sz="3200" b="1" i="1" err="1">
                <a:latin typeface="Book Antiqua"/>
                <a:ea typeface="+mn-lt"/>
                <a:cs typeface="+mn-lt"/>
              </a:rPr>
              <a:t>our</a:t>
            </a:r>
            <a:r>
              <a:rPr lang="el-GR" sz="3200" b="1" i="1">
                <a:latin typeface="Book Antiqua"/>
                <a:ea typeface="+mn-lt"/>
                <a:cs typeface="+mn-lt"/>
              </a:rPr>
              <a:t> </a:t>
            </a:r>
            <a:r>
              <a:rPr lang="el-GR" sz="3200" b="1" i="1" err="1">
                <a:latin typeface="Book Antiqua"/>
                <a:ea typeface="+mn-lt"/>
                <a:cs typeface="+mn-lt"/>
              </a:rPr>
              <a:t>city</a:t>
            </a:r>
            <a:r>
              <a:rPr lang="el-GR" sz="3200" b="1" i="1">
                <a:latin typeface="Book Antiqua"/>
                <a:ea typeface="+mn-lt"/>
                <a:cs typeface="+mn-lt"/>
              </a:rPr>
              <a:t> and </a:t>
            </a:r>
            <a:r>
              <a:rPr lang="el-GR" sz="3200" b="1" i="1" err="1">
                <a:latin typeface="Book Antiqua"/>
                <a:ea typeface="+mn-lt"/>
                <a:cs typeface="+mn-lt"/>
              </a:rPr>
              <a:t>everything</a:t>
            </a:r>
            <a:r>
              <a:rPr lang="el-GR" sz="3200" b="1" i="1">
                <a:latin typeface="Book Antiqua"/>
                <a:ea typeface="+mn-lt"/>
                <a:cs typeface="+mn-lt"/>
              </a:rPr>
              <a:t> </a:t>
            </a:r>
            <a:r>
              <a:rPr lang="el-GR" sz="3200" b="1" i="1" err="1">
                <a:latin typeface="Book Antiqua"/>
                <a:ea typeface="+mn-lt"/>
                <a:cs typeface="+mn-lt"/>
              </a:rPr>
              <a:t>it</a:t>
            </a:r>
            <a:r>
              <a:rPr lang="el-GR" sz="3200" b="1" i="1">
                <a:latin typeface="Book Antiqua"/>
                <a:ea typeface="+mn-lt"/>
                <a:cs typeface="+mn-lt"/>
              </a:rPr>
              <a:t> </a:t>
            </a:r>
            <a:r>
              <a:rPr lang="el-GR" sz="3200" b="1" i="1" err="1">
                <a:latin typeface="Book Antiqua"/>
                <a:ea typeface="+mn-lt"/>
                <a:cs typeface="+mn-lt"/>
              </a:rPr>
              <a:t>has</a:t>
            </a:r>
            <a:r>
              <a:rPr lang="el-GR" sz="3200" b="1" i="1">
                <a:latin typeface="Book Antiqua"/>
                <a:ea typeface="+mn-lt"/>
                <a:cs typeface="+mn-lt"/>
              </a:rPr>
              <a:t> </a:t>
            </a:r>
            <a:r>
              <a:rPr lang="el-GR" sz="3200" b="1" i="1" err="1">
                <a:latin typeface="Book Antiqua"/>
                <a:ea typeface="+mn-lt"/>
                <a:cs typeface="+mn-lt"/>
              </a:rPr>
              <a:t>to</a:t>
            </a:r>
            <a:r>
              <a:rPr lang="el-GR" sz="3200" b="1" i="1">
                <a:latin typeface="Book Antiqua"/>
                <a:ea typeface="+mn-lt"/>
                <a:cs typeface="+mn-lt"/>
              </a:rPr>
              <a:t> </a:t>
            </a:r>
            <a:r>
              <a:rPr lang="el-GR" sz="3200" b="1" i="1" err="1">
                <a:latin typeface="Book Antiqua"/>
                <a:ea typeface="+mn-lt"/>
                <a:cs typeface="+mn-lt"/>
              </a:rPr>
              <a:t>offer</a:t>
            </a:r>
            <a:r>
              <a:rPr lang="el-GR" sz="3200" b="1" i="1">
                <a:latin typeface="Book Antiqua"/>
                <a:ea typeface="+mn-lt"/>
                <a:cs typeface="+mn-lt"/>
              </a:rPr>
              <a:t>.</a:t>
            </a:r>
            <a:endParaRPr lang="el-GR" sz="3200" b="1" i="1">
              <a:latin typeface="Book Antiqua"/>
            </a:endParaRPr>
          </a:p>
        </p:txBody>
      </p:sp>
    </p:spTree>
    <p:extLst>
      <p:ext uri="{BB962C8B-B14F-4D97-AF65-F5344CB8AC3E}">
        <p14:creationId xmlns:p14="http://schemas.microsoft.com/office/powerpoint/2010/main" val="22918062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8" name="Group 3087">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3089" name="Rectangle 3088">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0" name="Rectangle 3089">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3090">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 name="Rectangle 3091">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 name="Εικόνα 1" descr="Ο Πύργος του Ωρολογίου στα Τρίκαλα">
            <a:extLst>
              <a:ext uri="{FF2B5EF4-FFF2-40B4-BE49-F238E27FC236}">
                <a16:creationId xmlns:a16="http://schemas.microsoft.com/office/drawing/2014/main" id="{9704DC6D-C5D8-8E35-EFAD-910FF87BB516}"/>
              </a:ext>
            </a:extLst>
          </p:cNvPr>
          <p:cNvPicPr>
            <a:picLocks noChangeAspect="1"/>
          </p:cNvPicPr>
          <p:nvPr/>
        </p:nvPicPr>
        <p:blipFill>
          <a:blip r:embed="rId3">
            <a:alphaModFix amt="59000"/>
          </a:blip>
          <a:srcRect l="427" r="2" b="2"/>
          <a:stretch>
            <a:fillRect/>
          </a:stretch>
        </p:blipFill>
        <p:spPr>
          <a:xfrm>
            <a:off x="20" y="-7624"/>
            <a:ext cx="12191981" cy="6887365"/>
          </a:xfrm>
          <a:prstGeom prst="rect">
            <a:avLst/>
          </a:prstGeom>
        </p:spPr>
      </p:pic>
      <p:sp>
        <p:nvSpPr>
          <p:cNvPr id="7" name="AutoShape 2" descr="data:image/jpeg;base64,/9j/4AAQSkZJRgABAQAAAQABAAD/2wCEAAoGBxMTExYTFBUYFhYYGhobGxoaGSIdIBkcIBwgHBkaIR8bISsiGhwoHxoaIzQjKCwuMTMxGiE3PjcwOyswMS4BCwsLDw4PHRERHTIoIikyMDAyMDAwMDAwMDAwMDAwMDAwMDAwMDAwMDAwMDAwMDAwMDAwMDAwMDAwMDAwMDAwMP/AABEIAMUBAAMBIgACEQEDEQH/xAAbAAACAgMBAAAAAAAAAAAAAAADBAAFAQIGB//EAEgQAAECBAMEBAoIBQQBBAMAAAECEQADITEEEkEFIlFhEzJxkQYVQlJygZOhsdMUM3OzwdHh8CNikrLSU4KD8UMHFsLjJHSi/8QAGQEAAwEBAQAAAAAAAAAAAAAAAAECAwQF/8QAJhEAAgICAgICAQUBAAAAAAAAAAECERIhMUEDURNhgSIyQnHBFP/aAAwDAQACEQMRAD8A9exOIyNulRUWASzksVeUQLA6wn48T5h9pK+bDOL68n7Q/drgmB+rR6CfgIAEvHafMV7ST82J48T5ivaSfmxZxIAKzx4nzFe0k/NjHjxPmK9pJ+bFpEgArPHifMPtJXzYnj1HmH2kn5sWcSACs8ep8xXtJPzYnjxPmK9pJ+bFnFR4Q7bGHSAkBcxRACHah8o6tpBaAJ48T5ivaSfmxPHifMV7ST82OYxvhlNK8qf4baJAVo7ZlCp9Sb6w0PDhkywZRWpmmEKAANiwYk8WpdnMSpxYUy98dp8xXtJPzYnjtPmK9pJ+bFRhfC85iZiP4ZO6U9ZI/mBO9SrjuN4tJ3hLhUoz9Kk0cJFVHlluD2s2rQ1JMDfx4nzFe0k/NiePE+Yr2kn5sOYTEpmIStBdKg4Nvcag8jGpx8oKKM6cyQ5S9QOJEPQCvjxPmK9pJ+bE8eJ/01e0k/NgytqyBQzUWB6wsQCD2Fx3wxInJWkKQoKSbEFwdLjnBoBHx4n/AE1e0k/NiePE/wCmr2kn5sWcSACs8eJ8xXtJPzYnjxPmK9pJ+bFnEgArPHifMV7ST82J49R5h9pJ+bFnEgArPHiPMPtJPzYx48R5p9pK+bFpCm0sd0SQrItbqysgORQlyOFPfBoBbx4jzD7ST82M+PUeafaSvmRqNtoNQiYpBAIUlBILqUlqV8gk6AEPGZu2kpIeXNYgF8hp1qEXBGUUI8sc2LQUzPj1Hmn2kr5kTx6jzT7SV8yBHwkk5SsheUa5C1nvbh3jjDE3agGdpcwhBSCcrO6indfrAM5I0MFoKZp49R5p9pK+ZDGExomEjKpJASqpSXCiQCChRHkmFBt1DkGXNDFQO4TYAuCLguAGuX4GCbO+tmegj7ydBoBjG9eT9ofu5kEwP1aPRT8BA8b15P2h+6mQTA/Vo9FPwEAB4kSJABiKvaG2pCF9EqeiXMuxIozFlPQAuLsSDTjFpHme3cRLViJ6ZYCiZmVioslQASpTOQDnCmDa+qInLFWOKs6aZ4U51ShKAZUxKVLNUlOYA5DRwRXMWFU0LlumjzDCCbnAWQShlBTUSxcOAzh0ilLR1c/wzkCXmSQVsHSSUpSTcZ8u9q2UF6WBeJjPmxtejpI4nwuw8tM4rBmKWpIWRQpBbKgJYO+6df0fxXhU8pC5SU5yd8KCsqQxDhTJzOrKxFw8c5tHHzpiiuZlVRnCTly3YCrCpNa1FTCnNNUgxfZUqKnJUAamr15ABreuMzCBS5o5a5eoYHdGmtoPOD1KQaUD5W5m1BqB8YXnhOYhJ3aChB0s9bF9T7miU+yGnQycUySCrlmF0vrq3EA8LwphZ2UZElSwCWKnJAdwmpt+tIH0pFOFX4dnaW7oHIVUk2p6ydP3xhNApOqOt2BtqZIowVLJBUklsvEp0ToWNyNHJiwxXhZmUAjowMwcKU68gI6RwAQKHQmhfWnHfTkpoCzMCyVN3swEBm7RWRuryuQ4vqK37oIzlwaLHs9P2PtmViVTBLD9GQFKYsSXoHAJoB3iNdpbdRJWJeUrZJKsrOk0KEsWDkPqGpxjgE4+ahO7OWilQlRTejtzqe6F5OMCTvTG1qSXNy4ZySXcm/rrXyutciaV6PVsDikzUBabHvBsQeYLj1QxHmGC2/NSAETilAOawqTUmgqkAWJI90WivDqYmXlCQtbnfNKNTdIDrfSg+ENeVdhizu4keZrM6ac82Y6mbeValQyQB51AwrB1bUxEoMmbMKmygqVmY+TuqcHuJ7niP+iK6GoNnd7QLIJcjKyqfykK0qRSoFw4hqOL/wDeMxQUDKAdLUNQTTOakBIuzvSjkgRtK8OwAAZWYuAMqiCRxZSaHk/rEaLzQfYnBo7KNJuZjlbM1Hs/No5tPh7hGdWdNQKpcDicwLMO1+UdPGiafBIisYijGVapKVXenlWb3xlScRVlSv6VfnD0SGAktM5iykA5eBoXNe5vWI1UMR50v+ktpXraV/dYfiQAJyEznGdSCnXKkgnhdRaAbO+tmegj7ydFnFZs762Z6CPvJ0ADGO68n7Q/dTIJgfq0ein4CB47ryftD91MjEuRnkoTmUndTVKspsNRB0A5EhI4CjZ5nVCeueLvzVS8aytnZVBXSTS2hWSD6j+/fABzXhL4WJy4jDBMyXNTuoWQyV+cygQU0cPpmBD2HPbHGRGecoK80JoEpap5U4QTaU9a8RiNxR/iLFASghLoTzQoNeoNaWhFS1uT0a0pJctmq1mILM70fj2xy+Ryk6NU4xQ1jJQUCyFBLgZc29MvcOXF6E6wsiSmYoEJonySCCCLA0oNfdAl4hQehy+tOlBRmrpGemUXUhKimgLhhw/3er84pRdbM5TXQXG7SIUCCeCspuOwhlN+xGkueUutEvMhTB0h8gq9cgc9js+tITxeICk5Qp0vYhy/DMS4ENbNnql9RZUz7iiSKaAE0PP9YjDE0clIWXjgoslRIOhO8keawAPrr2xolZSos7mta1415Exaz5K5gzuSKa0D8mFteyKuemrEKGoBL/m0aJ2YPTNSCaPX91MbjCkUCq3ZrdvCM4OcE0URftPr0HZDycQlRy204MKFq0qSPfTSE3WkCQn9BUpwFE8d1/8AoQY7NCcock0LE242hhSM4KQUqcMd64sapD8naCokiUjdTWzOWD6cWsAOwRnlRpQomTfUBWup1/GGxKQd06aEft/+owkJYsQwo+nA8uMafSSTTdSlzybUtcCluY5xLfoEvZsuXL3QlSQolqEPxLh62FI2lo6NTlirTV+N7K9wGt4JLnBWppo7Efq5jZEqqnIZ+zMWqfw/YaXK1spIUVPz7xbKLAFnVoA9+49xaMyMGE1IQKEliNbjL6wPUGEOjCIJYp7CCfiO2NJmyEE0cVd7+9URJrguLYvLW3V3iSycoewDnkA9+cNDDoRLUuYEO1XPHya8dePODyMKmVWoSBWgtxcB9ON4uvBrY/SKGImJOQB5aFl6uD0jOWIanbYakI5yqI26Vsx/7IRMlo6SYtK2dWQJAc+SAQSAm14NsLwUmYRaTJxB6N9+WpFFBm0LJVaoGg0oeniR6Kilwc5mJEiRQEiRIkAEis2b9av0EfeTos4rNm/WL9BH3k6AA+N68n7Q/dTILgfq0ein4CB47rSftD91MgmC+rR6KfgIOhB4kLqxUsLEsrSFkOE5hmI4gXIjMvEIUVJSoFSWCgCCUk1AIFqcYBnB7XmLOMnIlqBQDUFgMxQCsZqk7x73BoIVSOkmBK8vRoS7JU6SzAWqdb0g3hb4O9AtM/paTJis7hgFqKl0CfIIzOCXpzotOxsnIpBmda6ks40oBwGpepMcU04zbNqySN8XiAQEy0lTm6QKGtswpa8AMxRYEsADlYOCRQOQKB9Waj1jfCfw0hEtU1dmzSix4ALAYDmSGgON2sRumWuU3lqTRPYzg62IgTbJlBWaqwMtb5gH5AinritxmCMskoJHIFjrqKteLeRtEABAHSzPSALcyryv5Q57IJiJ7Jzrly0UGiipwC5UWZrWq/KLjKXZOCfBUytpFCQ1HzO5dNrngWt+MCVNzbwytUqUFPyckCun/cZnyQtsqUqASlyRRSw7mqb1NR3wEompLoKaeTYc6a98NBJdM2JINDzsGbmSHjSawIYhRI1DBzRw8M4J1BKlpSWUKVZSHFDqILjygkKSEglxulRSK7r5gCFNwpzg54JcTGEndECSxWrU1PbwygWA7A5iSpqy6ytROtB2DQhNDp+BYUjBqRNSSkZAhM1S1WKukAyENYsSz+TDe1p5yDIlK1AvlljIAm4DHNmPNg9KXiJRNIxYJeJJSATYOGswpbUdjXPbAE4pQFCkAqer6UDtq4BHFuFh4icMymdIqG4VfgKn8DAiohspU7UNBlep9ZfugSSIb2PyQbgKA4kEEi4NWckk2IHuh0TQAAol6Wext1VAi2rxVJKxuuDmZyWBNLfryhtKTlbVVHamjmhdgKAchEtKRSY9iMa6TkIYN5TeolR1rAlY3IkKIqa5Q7q94ZIcBrW9a8ySKUdIuah61NLpaleHrjVEtS1dJlGlVE3dwC2gpujgLRHx6Lz2GlTZ8wHOTkVc2CU6MSylHsGsd74JbZRPl5ARmlnI1nSkABTC12LUcaOI8+m4yv8AEmhYFciCw16xFzyD2LmOj8CMQn6UQoJSVSyJaQrqsp1BtVKAfRhLN6tXhuE69jm8onePEeFVbPlFZmFCc6gxU1SGa/ZSBL2XIcPLRQAANoGAAHAUpz5x3mBYRIkSACRIkSACRWbN+sX6CPvJ0WcVmzfrF+gj7ydAAxjutJ9M/dTIWxm0U4fC9MoEhCElhc2AHvhjHdaT6Z+6mR5v4aYFeZKiZg8pySQE5aFNSGajBvzUnSscVbEtsY5eLnTJ8uYpL5MsvPlUhKUhwCLLzAqe9RUsI2wuLn4RZUJuTO4CwkKKi4u4IIej/q4JcuT/AAz0a1zCWBCerTrkJc05Fn95TMUpCpJUtyAnQ1Ci6QG4glgxrUlhHLm7s3x1Rf7b8J5U3A5VKz4hLMyXBUDlUtwMnVKu+2kcVMnTTvObABgwcuxBAZ+cNY3ZQls6koDOUqNQNbD48K3JgOAQc+ZRl5KZiujpvqDuueUaZWrEo0b4HaExCikTFFjUCmhu9M2tOEOq24klGfpkBOeg3ukzJCQTmN2BsO6FsVs8HOVHO+8DugmrkUdhUcTRhG3g1jEomEzSkJUl24EFw78tecZtrlF0DkbPXNSpSN0M5BGVOVtcwLG9ib3hmVsidNIM7IlNAC4Obsq3w7ItJmPlzlJl5FFBqmlFEG57KMOfZG+InplqKFoKiQAKjKE6niCT2+TWDL6M8WwpwolJIFmAFLN8YoccMpLGlS4tz/Ad8bYraUuXklmUqctg4z0Bq9wSG4ClHjRCUTKJQQkkDKXel+fDXWCLdbInFRZjCFwBWyQOQoOOp/tg+0pGVMyWJpCgWJUkBmylhWoING5cYdkbFRlKiog01tycwAYRImbs0qUmtQlWUtdmApTWC9jiktiQmEkLYsCCokCoAFQVX49sDmGYSorXnSWNUJBDAgNlUQAXPbS2tjNmhQWkKJoUlVNVOdfU94DtBRKlJUQlJqFMLAdXtfnY8oV7qipVjrkXkYUFqFuZpp+2/OGFsLCv4WtxhibipRSw6NJTlqFKc3csUsxABodfXFXipTqLAkMHUfz43hUZSWOhpASSylCul/deDKxBlORLUoEMwFW4tFQEKQxDPfsFhWrC356G4ws0rRW9Kgv76B+y0U9ISFETAd6oOhq5o7FxcPG7lSQEiwy3PLML0c35Q7PwQylagH58Lmp/HlFYjFZTlIB4F2AF27B8IX9D+yFKkOcpJFnD5bOag7zAVY+uMbHxi0T5c8ozZVpJN90KGYAkBzldmFDyh5ONIG+QocGAFOBo59ffeBytqAqP8KtWuzHkaAk/u8Ja2PZ6XtTwhkSJSZyl5krICMjKK382ret2jzHwh2ucZNExawMqmloAB6MO9Kg5t1JKtSkMzABfaGLK/KcIJOUUAJYKLHU5QH1y9681dQ+gGvEP2axb8jeiWeveC20fpGGlrUoKWEhMxvPAZTjyX6zcCIto4b/0uxaf40qgO6sc23VWow3O+O5joi7VgZiRIkUBIrNm/WL9BH3k2LOKzZn1i/s5f3k2ABjHdaT9ofupkK4jZsufJQmYLJBBDOmgdnBHbDOP60n7Q/dTIwZHSYfJ58rL3pb8YOg7PI0YafiFBQKTKzKIUFdGOCTSlQHYgkMYc6cyiUBIJKnd1JzJNiwNQbeqG9seDM2Th1FaJhQhQKsqksU62JUzkPQUHCAfSJMpEszJSTmOrqypNAkPXNrWOOaaezoi0xKfg+kW6gFqrlDllEuycpFAKqKnamrwNGylFIWJkpTFRCSplHK7sNAGJDHWLbE4XL9WELQHOUu6S71PlECrXHqqLAlU3NLkKpTMo2AvUubkq3QNTzgjLQA8WoBCgUICnUkKCsrMdPOBL9x5wKVOlqnfR+k6KUCc5URW29W5/Ya0WGM2RMIAmT3qXShLZyal6jt7zFXteXLTMHTSwkB6M9b1zKIANS4L2hQpsqX0WG1dl9HhpcyTvJK8yZiaHKA9RbNVnd+6A9JLWlKpyivMA0tCiSs8SKZe338a3bO25mJWlMmdMRJSnIlLnKoANmZrk1dnDjsCM3DZGSta8g80sQW46h2jWaV6IXGzpTPRLJlpCErIdQSHCB5uZxvGgqefYFGVShUNyHZaz/u8VuCwM1RKZSUrQrrTFjkxLvU99ouFyBIyVU9u8fAO7RPBnJJvQLwgxczdQh8gS6qGpsKihbgTUxV/Slh0sFZiXJJSR2h7+pqa0a6ZKRKdJUyciSU1DC4zDi/fFfiFZV75UqtlOW5XIV2D3RESvJpUuDGzgWfK1vXZjegrblFhLwxJGYkjmEljxFL9sDw84HcCaMdXbhaxh2UwsedXgb9kK+hObKWA9hwYbvDqxtMkUG6VFvj2kfsw1NyqHIjkP1evu5RtgQGylRdLuS6qCtmc2sIQ69FdiUkDqEDtAYc9e6FRjGAZ+A5FjXmdBx+NxipstSCaFNSDlJ9bM/H3RXyMEVZkpBetWZqXrYw2hcM1nFklVVGguSATcl3DNo0V8xaXqcpehJ/SMTcKpC/4z5/JQLNYPz/yjfo7EUF2f9v2wcEvYGYlPlk8L631uKv+dozNw4ZgoMeVf0hgYYKYEVVQKAduLuGA0bTjwXKJkrrSlEDVId/VYDvhioXXhEJtmVzBygfvh8YZmswOhbTt48+yAYnEFSWWliCLsL2oSB++2LTDyuklsUsBrRudi7XhMdGNhbSXhpqZssBTO6TTMkioerC2lwI9RXt2UjDIxUwhCFIStncupLhI85WnqjyCepaDlTvUdxUd/fT8oBMnrUyakmlTVnsKO3KkaQm4ong9k2P4TYbE0lzBmtkVuqdnNDenB4uI8U2MtUqegpDlC0qA4nNYnnr2x7VG0JZIaMxWbO+sV9nK/vmw8ickkpCgVBnD1D2caQlsw/xFfZSv75sWMNjutJ+0P3UyDYP6tHop+EAx3Wk/aK+6mQbB/Vo9FPwh9CFdv4XpMPNQxLoJABZyKpHeBHkslRKjMQjdFkrUk5xzBq7UDWj2qPJ9rYs9LKlyZOQpFFuLG4III9b6Rj5F2a+P0DwuPl1SETGADIz24pcXD1Zw9ILMQ8vdK0IVwCgL1O6gtb93jUbPCFFSJzqUwWhgpKRycPTieBg2O2t0QEuSVKUAMxFWA7dW4Nzjn1ei9tlZMWoJyJmOkOpK1E0Z3ukEA+vSM4pU5QSMqZiCndOXMMz8VOddb1hXEYtcxUxSd9DlOZnNKlwPzo0ZwuDAAmylLKkjqpHlA1pcgtpTnGlJclDysFME+UnKlBWizPQFiWVqSDyh6bJky1CUMpmEkkBLniSwYJLa0Nopcf4SzFzFLWjOWGVIdJSWokEVSl9PhDGxh0gUtZGZKFAJSoMW3mJFmID60FYJRd6ZPPJdnFTZYCQEOpzYlgDUnvAvCsgTSVLPRlmPVLkvqTVr6xW7KxUxc0rWAodTiR6gXD9kX01wgBASAaqe/AUAqPXGOWMglDVCO2cYUpRROcqplSSWapFaUo9Iqlz0WUFBRurMX4kF3Y866xbbXkkZFFyrqhKTlJdrmtKXiskJzTCDUBxVZPJmsdbkxUa2yJ8JFth8PKKQUFiRc1pw0JgsqWgOCXIqGLU7K6vGMFKSGQ4ezas3DhSCScKlJoANCw57pp2wmrEtG2SULkh7VFD6wz2gUxcoHdXlUNcztyOVuI74zOw6Sps4bQbpr6w7wQyEgAqZhybkTT3fhCXopCk7ogQgdIHIG7rq3VLfvtgpw84LCkEZPNJrZgSSQK8gLwVEt1A5gQxfLfgAGt28oZGGDXIFLOH7qtFWSBxOEXMScyU3YW9xSSw9cUKCpKmUEUNmJatKvU/usdJPVMO6AGL3LctAePbFTtbZ6d1sks9rB+XE/paGJoWxMskEoyuA5DVryENbN3k0SBxoRrSxarWvXnFIvDznZCVLY5s3neaB3+4w/sXaM2WoiYgAL7bu1204czwiRIPi8PnIWyN0VzJLPzqL69kH2VMl9HuBLV+rcOX4lRpw7IbnLJBdtKGyqfjG0uUAnIBYDVm4HdL/AAgLoodpTSkF3A4E8uR4wDZ+z0k58wOr+qgbui8xmDlTUlBYg3NSR3k6wxLlS2CQAzXe2n77IFZOKvkpMQqSFBQU1CaghzRhVr0jo9of+pkvok9GkImq6wmVSgC5DNnfQU5szGm2tsBGIKSpRBSLBh2E9/7aMbP8HkSVEn+IDcqUVFuDNTvjSEnFUJr7GdgbRClJm5psxfSJKils6iTUBgAytU20Gkd7sz6xX2Ur++bHO7E2CpZlq6MypThbhSQVAbyWAzFiQL5Sx4x0ezPrFfZSv75sbQTS2DDY/rSftFfdTINg+oj0U/CA4/rSftFfdTINg+oj0U/CNOhBo8k8KMkvFKSmWtXRk5rHV05Q2gKa39cd/wCEG21YaRMWQkzB1A9FPZTGtGJKX0vV482k46ZOxC5u8XUzOx3jfcA4kuw4xl5Ho0gtmdhSZszNOmTglJZLZE7oeiUu5cWqNYssVJlBRTLWHbeYOybVUBu6CvCAYpUwIPSBQLqJdb0CHsTx15RvJx4my0ULgcFEP2AsX5gxjTyL+weG2AtMskKYKHnKcA6ABNKfG7RthcF0MrKhYAqSEukqFXUFED3BqGBqlYpSzMl7qQGcqSzakuXGlgKRjC7QSpSzNUlagQHTXMEuco0FjA2wVtWmJYHCodQUcygXYFizsL1CjSkbSUBMrJRJSJlASHWSAktc0ftiwl40TlJlsTMclazuCXSwahIfKBxrDsrZfRKSqWozC9lKApqrdAJiZSr6NE/aK3YeBUhBJCSo3cswNSSP3bm8Hxc5SpcufLmESwQsMlwtCq1DWNaEBu2GMdiXU5y5mUkpS5ASWFTMAAU+YUcG9IRlYKUgiWErEp6lQyhRJcgEEmIrd9lJ9CSpapyzMXMIKWSl94hLOaACpjOyMOM1HuWOUB2q5H4wXDhCVdHlSoqQCoEvvA0qDQsW9XOIpawpRArYjMVMHpc0q/D3RcWc/lVMt3UKMDzJI9zGM5VFR3qUoHB73r3fF4Bglzq5ymovlNK263/cNguQLfjxgqiUzBUg2Pem2tyIJigpaCGqeertpA1ywW3lX3QCXb1XiJlKG7UBXEnuAzFuDu8Fr8lJd9FThlqChld3YdvDmI6FC1eUQOwE6Vq7QuEIHksCwNwwcmxtBJLJo5UDY5nbkeF769t3J+wbvgkpK3rMSD6DU/3EwSflDOrvU3wjCioA5lBLauO/SNApBIchZUd3Kl37AHreFi2LIhQ9Usx5KPbUFjAzh5amDAsxAdV+VXBeIlBU2VYloJZyzBLXNDyroCTpFxL2LNGbpFFIADCWxVch3KSDoWyw8GwyfTKuRspU4lEqWAS+ZZTQa7yiDU0pU10qRifslUpWSaC5D5utnahqALUFuHER12AUmVLShCCEjiSCSTUlw5JJJJ5xrtFKZsspUktoUneSRQKTumvqOoIIJEa4xrT2S7fJx86TRgyeZb8bRvgMJPXJ6ZMorlupmUMxAUQSEi4o4YkmLfZ2wUh1zP4rF0higM1lJU+ateFBze4kdIkh1uBplSHpyFIiMV/IKPOtqbSmB5apZlu9VgpNOGYCN8DsrELUkJ6QCYpKQcpAIIGZTqDFkhSuxNKtHoeOKF5RMlBeUhSXSVZVCyhuliO+N/pWcp3FbpzBwoaFOqb1tFqEV2TixuTLCUhIsAAOwUEI7L+sV9lK/vmw19IV5vv/AEhTZKnWTxkyf7psbJprQDGP60n7RX3UyDYPqI9FPwgOP60n7RX3UyDYTqJ9EfCH0AHH7Pkzg02WhYS5GdILOGJD2prHEeE+Jw+HEtWFMvKEzEkoIUSSUMAoneVrU0at6+gkPQx5N4SeDxw04JCVTEKOYAUBckBi9FCxbgDqIz8nBcOStTtUqzdMkBJGUgEmadRdTKtYAUiw2dtZSpfR7qgg1cqDjmChy3AsLPSC49EhYTkK8+iCCS5DMGB3mfer+W2B2YpC0FZCAWZLPmVrmUzBV7DujHTVs0brTFtoySsZEjfmECpykXJJegTfQ3asaomyMPOTmBUlKClRlhLqU1Gctm58xFztLZxLAFZPFkskHQ0cpoKF7RQYvDiUhWdCipRO8S0s81Kd3Ac2uW5wKSe0JPpisvHyE5yAs5iNwgIILu72LcnFRa4NNxcsoCkKmCa5BQscDYkUdmLDlzgGBlInJShKCVJcEBAJ13swNCHZzDO0MBVUya6EjdTLZySwCBcgNxdzWG2u0UmXEmaOj6ScySQzPfmWNTTTh6oVC0q3UzBMI3t1RLcRV+UVKpSyASpW6aEGiWNLWrxaLIbTUsCX0hlqPWAQFKXlvvPugsdCdHEZJUwltBpWHQSDkSGexYqe5NLmBYySEFJeYpRLM5YC7OCwsLuaQPpghLk5Sk3NCODc7QCdtcTULLLSA1UMo6lRIIoAz31hRTv6FL9S1yXcick6+ojXs40jaZObs5X9XMwjgZqUKSo5lANpcaEAcm7IYwmPUXAmkEnr9EFEhyUuN1ILEPRvcYaSJUH3oZluN+3FxpwvSCtmqS44AuPWNRbWBJWFKUArU0eoD6h4tNg7J6UvaWgpqzhdXKRUAMAxP83a1QjukTJ2JFaWKRLKjUEMBoPOIoXFo0ThwlyECWAGJ3ajh2dsM4tMuWosrdSpSQVL6w4gvvKozsdRq8PbFw/SzRU5EMo0FfNDilT7kkaxSi26ENbD2ACOknpCieolQqkMHPEKPe16kgP4XYUmXMStGYFLsCoqFQQ+85DAkUIvV4tIkdKikJs4VeypwWtDTFqBUVAJ3VOSczkBJeqmu5IrHS4KTnkIMxKsyZaXAzJU4TUXBrwPGLWFMWeul2Kks/aGeIUYxC2Cw+FlhOZIVdt5SlWU1iTwjEoDMLgV8kNc31fspSJJXlQEuHfTmp/xhJUzeA3hS+R9bE1b4Qrj0h7fJaTAMpYCx8gxXTJNVVmXNikC5tvBgHseUE+mJbKAoULbiwPyEDWouevc+SjjS5fvh5IVBEYNNHmLHIkvXShvW/KkZ+hJp/EU4PPgL8be+AqfivTyUfn6owFF/K0rlR+f7aDJBQ6jApADlZbUlf4GB7G63/DK/umxvJmkBisqrc/ChEabFv8A8Mr+6bFRafAmMbR60r01fdTIgM3KjIEEMM2YkGwswibSvK9NX3UyD4cshPoj4RXQC80z/JTLubqUKUy2Sa3f1XtAtvbKGIl5XZQLpPA8DyP4A6QzKxoUQAlddSkgd8MwtMe0eX46WnBLV9ICVTDlbKSXB1S6QwLFy3kmEU+EJuqW6Flg6ySAKM51Jdte6PTtt4BM2UoEDMAShWUKKVCoIfmBTW0eZ7Qx6ik9IhCAsACYpBB9Gzk2qARzjCcEmaQY0tS5v1k5SQSCmVKIznQVNaMde6NJKp6FBChmSQwByuO1T1seL/GoXtUS5hTKC87hDukJN8xe4FCbfnBtmrXMldGqWVKe6VMAkmxUCbOQ4ejxm41ocvZZzD0yVZCHRUhFdHLKBDgjlFbtHGrK0JWy5YGZSRQcSATVR1sIaTsybNny5UqWnMaqyBRSkXBmqNgQ7PfQG0dFtLwUnS0Z5a8xJHSZJYztqUnyjozau0JQk9oeSRQYiTh1J6Re5mJ3QS7VZ0jWhuNOUVhkZVEYeYJiiCAGGYAFypyBfMfwixxGx5ssqBmOm+SZLZTmzFSauTccTDWzdnpSgkywqYo1NCSprndASIaajHZMtvRXow6yWWkJJoUjgO3W9Ie8H8KhM0IZBKszIKmJVlJRQVIcM3PlDEvZozCSgpMxY6gGZnLFRIqEh+sQPwjusLhlSQJcqWgSkpZLKILtqGap1fnFQ8eWycnHRwG09nTJbiYnJmSM12Uywp3Vclmpah1i5keCc+YgKXM6JznyVNTXfAYGt0v6xHS4hM1YAVKlKG6d5ZLKDEEAo0VY8geUNyCtt8AHgkuPeBGkfDFc7G/I2c0rwYyrAVNdFCWQxazXZ+beqOgw+SWgISkhKQwF6DmS5PbWNceA5t1Rpz46QomgLkPShI7QereKUcf2kWB2ZgkSR/ACV2GdZdQbyXSKJAanbFsjEUGYF9Ws8KSpSnBZwW0cdvVrxvBpyQBYa+QRodTaD9Q9BE4xJJT5QqRR+54ziC6HAd2LWfVoVw6TwzDUkAt/SBDssbqPV8IpW+RaKyVKmA1lzCP5lS2H9NW77RiZiQg5SkkkOG7LV1oYsZBOZY0BDf0iE5kpz5L/AMwUrTkRE4UPKxfD4lJq6qlgkh+7Il/fDKxlJBYd/DsgsrCy1BwhJalyPiOcBnTEylZQQgGrVL2fUQfGGRMyeVe3/GNVgFmU3Zr3oMROOF+kBHYr871tGU4x6JWCToAonuB/bwfGFkkSSo0WVNcU7uoIP9HVwHf+kE6RrpV//X5Rjprbq6+n+UHxhZp9HVwHf+kB2Lf/AIZX90yGpcxy2VQ7cw95DQrsa/8AxSv7pkVGNEth9pXlemr7qZFXtWaUdGAopdINCkP/AFV/CLTad5Xpq+6mQrtHCFYQRmoE2KvX1S3raFKNoadMyp/4bEkqS7DJWnM37KUgsmUt6hTc8tOdC9fxjafLyhAJVQNTpC/blV/cTDCMMAxdTj+dTdxVX1wsEFms4qShWUZlBJyg0ctQPzMeUbWmLU4nIUlUt0oRbeZlTZhe+opwOsewNFRt7wck4oArDLTZYv2KHlp5H1NA4WhqVHl2x0pCWW6pZG8c6gh3IzMesAK1oGiwQlWH3JO9mYS6jKpR6qSWqCoki17w5tvwO6BAzzyrOpKAyLEkgOMw3QCTcGhaGNk+BUyWU/8A5KCE7wR0aiOJZTihB0B9cZ4XJq/wU26To6rZWx14dLIUFKUAVrWFEqUNesyUtQJFvWYcw+JK8wStBUKUBYHUGvMUgv01HE1/lPLlzEct4PSMGifOEvOSpIVMLKyuFDLVgSXKrcDyjXSpEraZb7b2XNnIACpYWk5kEpLZmIY33SCQSBqDVmPI7U2biAtEpEtQm5ql9xKDTpcwYECpa701ju8NiZSEnLmAd6pWb9ofSN8RNRMQtNSGY0Iv6q+qFOCltjjJoT8GcDIkyymSozN4layQSpXMgAUswtFvHK+CCcJ0ClSwTLUvyw5cAh2alB74uVnDmpSC9KoNWblpSLjwTLksYkIbSxiMNKz5d0GyRxc2ANz8YBsfbiMRL6RKJgrlYoLgsDVxwIrBaugp1YxtBbHWwt286P20gCZim/8AI765Xbhwb3wz0aJrlSFWbeBS4eza/wDUZGy5I/8AGmE0+g0Bwsw1cq0YKIHdkjefMpfjYngeNO+CeLJVNwUty7OEROzpQBAQADcDW9Dxue+FUg0AwpZt4t5po39IhoK3Ens+EYThEAMAwGgJiT0gIbQMNYN07AHKnjMumorx3RC0qcXG8pu0NbXefugA2nKds8tuPSBjX035wRcmXTMJdXG9xBZqmIyY6ob6cecO8/5QpiMSoL3SSNQFU9dz7xGJYRm3UoNOskig/qdo3mYdJUHSgniX0ZtYWT9hREbQUS2Vu1ShG5xS+CfaH84H9El+bL7uTceEbFOUAJSG4AsB3qHuh5P2FG/0pTnq8t8199IyjEq1yj/eT+MDSo03W/3CnOi4Ll5p7z/lBkwoJ0o88d5/yhbY1/8Ahk/3TILl5p7z/lA9jX/4pX90yLi27Ew+1LyvTV91Mis29s3ETkp6DEdAyQDugvre6e0HW0WG11AdGTQZ1OdA8tYD8Kkd8V02aFUUUkaUQSnsJU3DTSHK60JcllhkLSlOdZJAGYJAyuBVqZmJej6wLaGKRMllCJgSpQoeBuCRp62iryDMDmS3oSn73/CDI6EeSkni0tz3GIamPRp4NpXIw6Zc/EZloJTnFSoUyuVglamDOOPri9RPAAdRNHzENTiSAAIpphkKDFCD2iXTs3o1xSkrlKlhakhQZ8yKDkM0NKQ3Q34TrWJCly0CYtKVKQkvVQDhm8qlOcP4UrYOEhLBi5ewuGbjrwiixRUqXLQictBQGKwUOrhckDuMGmTEkvnWKAMJgAFACaTBw4RaTsTei/Mc1gp+IHSK6II80I3j5IexfyqsOykWcvayQGLk8XR/lFB4P4VcibiFrmlSZqsyAkpBRUkhiWNxXVoGtoaemXAx096y1sACRlvZx1b/ALpDSsYpSFbhC2cBlNZ6qKQAYVGMT/qTf6pcEG0U5Mu8rmpSXNXuDDa0SnsHsOZNyF5aArMzBTBqlwQFVfTtPbZyFLPXSkcMqir4pEc34O4VGGkmWFrqtSyoLQ5KlKLbxNAFAf7Xi1l7QSkvmWrkVIYdxiYxpVY5O3ZbRy3hp4WzMCUZcMvEJX/pkkgi7gJLC1e2Lnxwjgf6k/5QnOm4dazMUlWYgAkTAKB2oFt5RrD7QjGE26uZLlL6JjMQhZSVAZMwBKVZiDmD2bSN5+2VSwpUxKQgKSlCkkrK3fyQN1mfWBvhvMV7X/7Ikj6MhS1JSp1kFTzXci1DMYM+kKabaxGuGbHbU1QSuVJEyWQ7lRQqhIICFJcmlOLxudtKC8ipZSaBLg7xJADcq30Yu1HWxErCzFpmKSsrSzHpmZi4oJrGpgy5uHN0q9qPmQoqSvL8bG3HVFZi/DCZKUpEyXJQsBJCVTzV61PRsBS/HhFr4PbYXiUFakS0pBABRM6QE1cF0pYinG8VE3wf2couqUsn/wDYV86HNmScLhkqTIQUZiCXmhTt6cwtc2iYryL91f6S+W71/RcplJ6Qhk9UUa1aG3bC20ZSlsBmoVGgfXmofv3LjaIzFVKgD6xGn++AT8UFEElFHuqUrjxVz+PGLt+hjkvAKIfOUvoUFxxsoitLRvilFADnMKsBnQRqahRKuyEZeLylwpAfrMZQflRf5xnE4zO28Az/APkl/gsQt+gCrxoA6q7/AOpM5avztDUueynDV4zFH3FwKxUZw3XT/XL+ZXX3cIx0g89PtJb9/Swb9BovPpx/k/q7tIycceCCNd+1uXP4RTS8VlDBaPWuUfjM5RkbQNd9Ff5pXzKw9+g0dAie9QxHJ/yhDYt/+GV/dMhOVtRhVafUuSP/AJw1sRQJLEKaVKSSkhQBBmOHBIeo74avsRcRIkSGBIkSJABIkSJABIkSJABIkSJABIkSJABoVRljxHd+sYiQAZY8R3frEY8R3frGIkAEY8R3frEZXEd36xiJABllcR3frGMquI7v1iRIAMsriO79YjHiO79YkSADLHiO79YjHiO79YxEgAzWMMeI7v1iRIAMseI7v1iMeI7v1jESADLHiO79Yw/ZEiQAZY8R3frGGPEd36xIkA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4" descr="data:image/jpeg;base64,/9j/4AAQSkZJRgABAQAAAQABAAD/2wCEAAoGBxMTExYTFBUYFhYYGhobGxoaGSIdIBkcIBwgHBkaIR8bISsiGhwoHxoaIzQjKCwuMTMxGiE3PjcwOyswMS4BCwsLDw4PHRERHTIoIikyMDAyMDAwMDAwMDAwMDAwMDAwMDAwMDAwMDAwMDAwMDAwMDAwMDAwMDAwMDAwMDAwMP/AABEIAMUBAAMBIgACEQEDEQH/xAAbAAACAgMBAAAAAAAAAAAAAAADBAAFAQIGB//EAEgQAAECBAMEBAoIBQQBBAMAAAECEQADITEEEkEFIlFhEzJxkQYVQlJygZOhsdMUM3OzwdHh8CNikrLSU4KD8UMHFsLjJHSi/8QAGQEAAwEBAQAAAAAAAAAAAAAAAAECAwQF/8QAJhEAAgICAgICAQUBAAAAAAAAAAECERIhMUEDURNhgSIyQnHBFP/aAAwDAQACEQMRAD8A9exOIyNulRUWASzksVeUQLA6wn48T5h9pK+bDOL68n7Q/drgmB+rR6CfgIAEvHafMV7ST82J48T5ivaSfmxZxIAKzx4nzFe0k/NjHjxPmK9pJ+bFpEgArPHifMPtJXzYnj1HmH2kn5sWcSACs8ep8xXtJPzYnjxPmK9pJ+bFnFR4Q7bGHSAkBcxRACHah8o6tpBaAJ48T5ivaSfmxPHifMV7ST82OYxvhlNK8qf4baJAVo7ZlCp9Sb6w0PDhkywZRWpmmEKAANiwYk8WpdnMSpxYUy98dp8xXtJPzYnjtPmK9pJ+bFRhfC85iZiP4ZO6U9ZI/mBO9SrjuN4tJ3hLhUoz9Kk0cJFVHlluD2s2rQ1JMDfx4nzFe0k/NiePE+Yr2kn5sOYTEpmIStBdKg4Nvcag8jGpx8oKKM6cyQ5S9QOJEPQCvjxPmK9pJ+bE8eJ/01e0k/NgytqyBQzUWB6wsQCD2Fx3wxInJWkKQoKSbEFwdLjnBoBHx4n/AE1e0k/NiePE/wCmr2kn5sWcSACs8eJ8xXtJPzYnjxPmK9pJ+bFnEgArPHifMV7ST82J49R5h9pJ+bFnEgArPHiPMPtJPzYx48R5p9pK+bFpCm0sd0SQrItbqysgORQlyOFPfBoBbx4jzD7ST82M+PUeafaSvmRqNtoNQiYpBAIUlBILqUlqV8gk6AEPGZu2kpIeXNYgF8hp1qEXBGUUI8sc2LQUzPj1Hmn2kr5kTx6jzT7SV8yBHwkk5SsheUa5C1nvbh3jjDE3agGdpcwhBSCcrO6indfrAM5I0MFoKZp49R5p9pK+ZDGExomEjKpJASqpSXCiQCChRHkmFBt1DkGXNDFQO4TYAuCLguAGuX4GCbO+tmegj7ydBoBjG9eT9ofu5kEwP1aPRT8BA8b15P2h+6mQTA/Vo9FPwEAB4kSJABiKvaG2pCF9EqeiXMuxIozFlPQAuLsSDTjFpHme3cRLViJ6ZYCiZmVioslQASpTOQDnCmDa+qInLFWOKs6aZ4U51ShKAZUxKVLNUlOYA5DRwRXMWFU0LlumjzDCCbnAWQShlBTUSxcOAzh0ilLR1c/wzkCXmSQVsHSSUpSTcZ8u9q2UF6WBeJjPmxtejpI4nwuw8tM4rBmKWpIWRQpBbKgJYO+6df0fxXhU8pC5SU5yd8KCsqQxDhTJzOrKxFw8c5tHHzpiiuZlVRnCTly3YCrCpNa1FTCnNNUgxfZUqKnJUAamr15ABreuMzCBS5o5a5eoYHdGmtoPOD1KQaUD5W5m1BqB8YXnhOYhJ3aChB0s9bF9T7miU+yGnQycUySCrlmF0vrq3EA8LwphZ2UZElSwCWKnJAdwmpt+tIH0pFOFX4dnaW7oHIVUk2p6ydP3xhNApOqOt2BtqZIowVLJBUklsvEp0ToWNyNHJiwxXhZmUAjowMwcKU68gI6RwAQKHQmhfWnHfTkpoCzMCyVN3swEBm7RWRuryuQ4vqK37oIzlwaLHs9P2PtmViVTBLD9GQFKYsSXoHAJoB3iNdpbdRJWJeUrZJKsrOk0KEsWDkPqGpxjgE4+ahO7OWilQlRTejtzqe6F5OMCTvTG1qSXNy4ZySXcm/rrXyutciaV6PVsDikzUBabHvBsQeYLj1QxHmGC2/NSAETilAOawqTUmgqkAWJI90WivDqYmXlCQtbnfNKNTdIDrfSg+ENeVdhizu4keZrM6ac82Y6mbeValQyQB51AwrB1bUxEoMmbMKmygqVmY+TuqcHuJ7niP+iK6GoNnd7QLIJcjKyqfykK0qRSoFw4hqOL/wDeMxQUDKAdLUNQTTOakBIuzvSjkgRtK8OwAAZWYuAMqiCRxZSaHk/rEaLzQfYnBo7KNJuZjlbM1Hs/No5tPh7hGdWdNQKpcDicwLMO1+UdPGiafBIisYijGVapKVXenlWb3xlScRVlSv6VfnD0SGAktM5iykA5eBoXNe5vWI1UMR50v+ktpXraV/dYfiQAJyEznGdSCnXKkgnhdRaAbO+tmegj7ydFnFZs762Z6CPvJ0ADGO68n7Q/dTIJgfq0ein4CB47ryftD91MjEuRnkoTmUndTVKspsNRB0A5EhI4CjZ5nVCeueLvzVS8aytnZVBXSTS2hWSD6j+/fABzXhL4WJy4jDBMyXNTuoWQyV+cygQU0cPpmBD2HPbHGRGecoK80JoEpap5U4QTaU9a8RiNxR/iLFASghLoTzQoNeoNaWhFS1uT0a0pJctmq1mILM70fj2xy+Ryk6NU4xQ1jJQUCyFBLgZc29MvcOXF6E6wsiSmYoEJonySCCCLA0oNfdAl4hQehy+tOlBRmrpGemUXUhKimgLhhw/3er84pRdbM5TXQXG7SIUCCeCspuOwhlN+xGkueUutEvMhTB0h8gq9cgc9js+tITxeICk5Qp0vYhy/DMS4ENbNnql9RZUz7iiSKaAE0PP9YjDE0clIWXjgoslRIOhO8keawAPrr2xolZSos7mta1415Exaz5K5gzuSKa0D8mFteyKuemrEKGoBL/m0aJ2YPTNSCaPX91MbjCkUCq3ZrdvCM4OcE0URftPr0HZDycQlRy204MKFq0qSPfTSE3WkCQn9BUpwFE8d1/8AoQY7NCcock0LE242hhSM4KQUqcMd64sapD8naCokiUjdTWzOWD6cWsAOwRnlRpQomTfUBWup1/GGxKQd06aEft/+owkJYsQwo+nA8uMafSSTTdSlzybUtcCluY5xLfoEvZsuXL3QlSQolqEPxLh62FI2lo6NTlirTV+N7K9wGt4JLnBWppo7Efq5jZEqqnIZ+zMWqfw/YaXK1spIUVPz7xbKLAFnVoA9+49xaMyMGE1IQKEliNbjL6wPUGEOjCIJYp7CCfiO2NJmyEE0cVd7+9URJrguLYvLW3V3iSycoewDnkA9+cNDDoRLUuYEO1XPHya8dePODyMKmVWoSBWgtxcB9ON4uvBrY/SKGImJOQB5aFl6uD0jOWIanbYakI5yqI26Vsx/7IRMlo6SYtK2dWQJAc+SAQSAm14NsLwUmYRaTJxB6N9+WpFFBm0LJVaoGg0oeniR6Kilwc5mJEiRQEiRIkAEis2b9av0EfeTos4rNm/WL9BH3k6AA+N68n7Q/dTILgfq0ein4CB47rSftD91MgmC+rR6KfgIOhB4kLqxUsLEsrSFkOE5hmI4gXIjMvEIUVJSoFSWCgCCUk1AIFqcYBnB7XmLOMnIlqBQDUFgMxQCsZqk7x73BoIVSOkmBK8vRoS7JU6SzAWqdb0g3hb4O9AtM/paTJis7hgFqKl0CfIIzOCXpzotOxsnIpBmda6ks40oBwGpepMcU04zbNqySN8XiAQEy0lTm6QKGtswpa8AMxRYEsADlYOCRQOQKB9Waj1jfCfw0hEtU1dmzSix4ALAYDmSGgON2sRumWuU3lqTRPYzg62IgTbJlBWaqwMtb5gH5AinritxmCMskoJHIFjrqKteLeRtEABAHSzPSALcyryv5Q57IJiJ7Jzrly0UGiipwC5UWZrWq/KLjKXZOCfBUytpFCQ1HzO5dNrngWt+MCVNzbwytUqUFPyckCun/cZnyQtsqUqASlyRRSw7mqb1NR3wEompLoKaeTYc6a98NBJdM2JINDzsGbmSHjSawIYhRI1DBzRw8M4J1BKlpSWUKVZSHFDqILjygkKSEglxulRSK7r5gCFNwpzg54JcTGEndECSxWrU1PbwygWA7A5iSpqy6ytROtB2DQhNDp+BYUjBqRNSSkZAhM1S1WKukAyENYsSz+TDe1p5yDIlK1AvlljIAm4DHNmPNg9KXiJRNIxYJeJJSATYOGswpbUdjXPbAE4pQFCkAqer6UDtq4BHFuFh4icMymdIqG4VfgKn8DAiohspU7UNBlep9ZfugSSIb2PyQbgKA4kEEi4NWckk2IHuh0TQAAol6Wext1VAi2rxVJKxuuDmZyWBNLfryhtKTlbVVHamjmhdgKAchEtKRSY9iMa6TkIYN5TeolR1rAlY3IkKIqa5Q7q94ZIcBrW9a8ySKUdIuah61NLpaleHrjVEtS1dJlGlVE3dwC2gpujgLRHx6Lz2GlTZ8wHOTkVc2CU6MSylHsGsd74JbZRPl5ARmlnI1nSkABTC12LUcaOI8+m4yv8AEmhYFciCw16xFzyD2LmOj8CMQn6UQoJSVSyJaQrqsp1BtVKAfRhLN6tXhuE69jm8onePEeFVbPlFZmFCc6gxU1SGa/ZSBL2XIcPLRQAANoGAAHAUpz5x3mBYRIkSACRIkSACRWbN+sX6CPvJ0WcVmzfrF+gj7ydAAxjutJ9M/dTIWxm0U4fC9MoEhCElhc2AHvhjHdaT6Z+6mR5v4aYFeZKiZg8pySQE5aFNSGajBvzUnSscVbEtsY5eLnTJ8uYpL5MsvPlUhKUhwCLLzAqe9RUsI2wuLn4RZUJuTO4CwkKKi4u4IIej/q4JcuT/AAz0a1zCWBCerTrkJc05Fn95TMUpCpJUtyAnQ1Ci6QG4glgxrUlhHLm7s3x1Rf7b8J5U3A5VKz4hLMyXBUDlUtwMnVKu+2kcVMnTTvObABgwcuxBAZ+cNY3ZQls6koDOUqNQNbD48K3JgOAQc+ZRl5KZiujpvqDuueUaZWrEo0b4HaExCikTFFjUCmhu9M2tOEOq24klGfpkBOeg3ukzJCQTmN2BsO6FsVs8HOVHO+8DugmrkUdhUcTRhG3g1jEomEzSkJUl24EFw78tecZtrlF0DkbPXNSpSN0M5BGVOVtcwLG9ib3hmVsidNIM7IlNAC4Obsq3w7ItJmPlzlJl5FFBqmlFEG57KMOfZG+InplqKFoKiQAKjKE6niCT2+TWDL6M8WwpwolJIFmAFLN8YoccMpLGlS4tz/Ad8bYraUuXklmUqctg4z0Bq9wSG4ClHjRCUTKJQQkkDKXel+fDXWCLdbInFRZjCFwBWyQOQoOOp/tg+0pGVMyWJpCgWJUkBmylhWoING5cYdkbFRlKiog01tycwAYRImbs0qUmtQlWUtdmApTWC9jiktiQmEkLYsCCokCoAFQVX49sDmGYSorXnSWNUJBDAgNlUQAXPbS2tjNmhQWkKJoUlVNVOdfU94DtBRKlJUQlJqFMLAdXtfnY8oV7qipVjrkXkYUFqFuZpp+2/OGFsLCv4WtxhibipRSw6NJTlqFKc3csUsxABodfXFXipTqLAkMHUfz43hUZSWOhpASSylCul/deDKxBlORLUoEMwFW4tFQEKQxDPfsFhWrC356G4ws0rRW9Kgv76B+y0U9ISFETAd6oOhq5o7FxcPG7lSQEiwy3PLML0c35Q7PwQylagH58Lmp/HlFYjFZTlIB4F2AF27B8IX9D+yFKkOcpJFnD5bOag7zAVY+uMbHxi0T5c8ozZVpJN90KGYAkBzldmFDyh5ONIG+QocGAFOBo59ffeBytqAqP8KtWuzHkaAk/u8Ja2PZ6XtTwhkSJSZyl5krICMjKK382ret2jzHwh2ucZNExawMqmloAB6MO9Kg5t1JKtSkMzABfaGLK/KcIJOUUAJYKLHU5QH1y9681dQ+gGvEP2axb8jeiWeveC20fpGGlrUoKWEhMxvPAZTjyX6zcCIto4b/0uxaf40qgO6sc23VWow3O+O5joi7VgZiRIkUBIrNm/WL9BH3k2LOKzZn1i/s5f3k2ABjHdaT9ofupkK4jZsufJQmYLJBBDOmgdnBHbDOP60n7Q/dTIwZHSYfJ58rL3pb8YOg7PI0YafiFBQKTKzKIUFdGOCTSlQHYgkMYc6cyiUBIJKnd1JzJNiwNQbeqG9seDM2Th1FaJhQhQKsqksU62JUzkPQUHCAfSJMpEszJSTmOrqypNAkPXNrWOOaaezoi0xKfg+kW6gFqrlDllEuycpFAKqKnamrwNGylFIWJkpTFRCSplHK7sNAGJDHWLbE4XL9WELQHOUu6S71PlECrXHqqLAlU3NLkKpTMo2AvUubkq3QNTzgjLQA8WoBCgUICnUkKCsrMdPOBL9x5wKVOlqnfR+k6KUCc5URW29W5/Ya0WGM2RMIAmT3qXShLZyal6jt7zFXteXLTMHTSwkB6M9b1zKIANS4L2hQpsqX0WG1dl9HhpcyTvJK8yZiaHKA9RbNVnd+6A9JLWlKpyivMA0tCiSs8SKZe338a3bO25mJWlMmdMRJSnIlLnKoANmZrk1dnDjsCM3DZGSta8g80sQW46h2jWaV6IXGzpTPRLJlpCErIdQSHCB5uZxvGgqefYFGVShUNyHZaz/u8VuCwM1RKZSUrQrrTFjkxLvU99ouFyBIyVU9u8fAO7RPBnJJvQLwgxczdQh8gS6qGpsKihbgTUxV/Slh0sFZiXJJSR2h7+pqa0a6ZKRKdJUyciSU1DC4zDi/fFfiFZV75UqtlOW5XIV2D3RESvJpUuDGzgWfK1vXZjegrblFhLwxJGYkjmEljxFL9sDw84HcCaMdXbhaxh2UwsedXgb9kK+hObKWA9hwYbvDqxtMkUG6VFvj2kfsw1NyqHIjkP1evu5RtgQGylRdLuS6qCtmc2sIQ69FdiUkDqEDtAYc9e6FRjGAZ+A5FjXmdBx+NxipstSCaFNSDlJ9bM/H3RXyMEVZkpBetWZqXrYw2hcM1nFklVVGguSATcl3DNo0V8xaXqcpehJ/SMTcKpC/4z5/JQLNYPz/yjfo7EUF2f9v2wcEvYGYlPlk8L631uKv+dozNw4ZgoMeVf0hgYYKYEVVQKAduLuGA0bTjwXKJkrrSlEDVId/VYDvhioXXhEJtmVzBygfvh8YZmswOhbTt48+yAYnEFSWWliCLsL2oSB++2LTDyuklsUsBrRudi7XhMdGNhbSXhpqZssBTO6TTMkioerC2lwI9RXt2UjDIxUwhCFIStncupLhI85WnqjyCepaDlTvUdxUd/fT8oBMnrUyakmlTVnsKO3KkaQm4ong9k2P4TYbE0lzBmtkVuqdnNDenB4uI8U2MtUqegpDlC0qA4nNYnnr2x7VG0JZIaMxWbO+sV9nK/vmw8ickkpCgVBnD1D2caQlsw/xFfZSv75sWMNjutJ+0P3UyDYP6tHop+EAx3Wk/aK+6mQbB/Vo9FPwh9CFdv4XpMPNQxLoJABZyKpHeBHkslRKjMQjdFkrUk5xzBq7UDWj2qPJ9rYs9LKlyZOQpFFuLG4III9b6Rj5F2a+P0DwuPl1SETGADIz24pcXD1Zw9ILMQ8vdK0IVwCgL1O6gtb93jUbPCFFSJzqUwWhgpKRycPTieBg2O2t0QEuSVKUAMxFWA7dW4Nzjn1ei9tlZMWoJyJmOkOpK1E0Z3ukEA+vSM4pU5QSMqZiCndOXMMz8VOddb1hXEYtcxUxSd9DlOZnNKlwPzo0ZwuDAAmylLKkjqpHlA1pcgtpTnGlJclDysFME+UnKlBWizPQFiWVqSDyh6bJky1CUMpmEkkBLniSwYJLa0Nopcf4SzFzFLWjOWGVIdJSWokEVSl9PhDGxh0gUtZGZKFAJSoMW3mJFmID60FYJRd6ZPPJdnFTZYCQEOpzYlgDUnvAvCsgTSVLPRlmPVLkvqTVr6xW7KxUxc0rWAodTiR6gXD9kX01wgBASAaqe/AUAqPXGOWMglDVCO2cYUpRROcqplSSWapFaUo9Iqlz0WUFBRurMX4kF3Y866xbbXkkZFFyrqhKTlJdrmtKXiskJzTCDUBxVZPJmsdbkxUa2yJ8JFth8PKKQUFiRc1pw0JgsqWgOCXIqGLU7K6vGMFKSGQ4ezas3DhSCScKlJoANCw57pp2wmrEtG2SULkh7VFD6wz2gUxcoHdXlUNcztyOVuI74zOw6Sps4bQbpr6w7wQyEgAqZhybkTT3fhCXopCk7ogQgdIHIG7rq3VLfvtgpw84LCkEZPNJrZgSSQK8gLwVEt1A5gQxfLfgAGt28oZGGDXIFLOH7qtFWSBxOEXMScyU3YW9xSSw9cUKCpKmUEUNmJatKvU/usdJPVMO6AGL3LctAePbFTtbZ6d1sks9rB+XE/paGJoWxMskEoyuA5DVryENbN3k0SBxoRrSxarWvXnFIvDznZCVLY5s3neaB3+4w/sXaM2WoiYgAL7bu1204czwiRIPi8PnIWyN0VzJLPzqL69kH2VMl9HuBLV+rcOX4lRpw7IbnLJBdtKGyqfjG0uUAnIBYDVm4HdL/AAgLoodpTSkF3A4E8uR4wDZ+z0k58wOr+qgbui8xmDlTUlBYg3NSR3k6wxLlS2CQAzXe2n77IFZOKvkpMQqSFBQU1CaghzRhVr0jo9of+pkvok9GkImq6wmVSgC5DNnfQU5szGm2tsBGIKSpRBSLBh2E9/7aMbP8HkSVEn+IDcqUVFuDNTvjSEnFUJr7GdgbRClJm5psxfSJKils6iTUBgAytU20Gkd7sz6xX2Ur++bHO7E2CpZlq6MypThbhSQVAbyWAzFiQL5Sx4x0ezPrFfZSv75sbQTS2DDY/rSftFfdTINg+oj0U/CA4/rSftFfdTINg+oj0U/CNOhBo8k8KMkvFKSmWtXRk5rHV05Q2gKa39cd/wCEG21YaRMWQkzB1A9FPZTGtGJKX0vV482k46ZOxC5u8XUzOx3jfcA4kuw4xl5Ho0gtmdhSZszNOmTglJZLZE7oeiUu5cWqNYssVJlBRTLWHbeYOybVUBu6CvCAYpUwIPSBQLqJdb0CHsTx15RvJx4my0ULgcFEP2AsX5gxjTyL+weG2AtMskKYKHnKcA6ABNKfG7RthcF0MrKhYAqSEukqFXUFED3BqGBqlYpSzMl7qQGcqSzakuXGlgKRjC7QSpSzNUlagQHTXMEuco0FjA2wVtWmJYHCodQUcygXYFizsL1CjSkbSUBMrJRJSJlASHWSAktc0ftiwl40TlJlsTMclazuCXSwahIfKBxrDsrZfRKSqWozC9lKApqrdAJiZSr6NE/aK3YeBUhBJCSo3cswNSSP3bm8Hxc5SpcufLmESwQsMlwtCq1DWNaEBu2GMdiXU5y5mUkpS5ASWFTMAAU+YUcG9IRlYKUgiWErEp6lQyhRJcgEEmIrd9lJ9CSpapyzMXMIKWSl94hLOaACpjOyMOM1HuWOUB2q5H4wXDhCVdHlSoqQCoEvvA0qDQsW9XOIpawpRArYjMVMHpc0q/D3RcWc/lVMt3UKMDzJI9zGM5VFR3qUoHB73r3fF4Bglzq5ymovlNK263/cNguQLfjxgqiUzBUg2Pem2tyIJigpaCGqeertpA1ywW3lX3QCXb1XiJlKG7UBXEnuAzFuDu8Fr8lJd9FThlqChld3YdvDmI6FC1eUQOwE6Vq7QuEIHksCwNwwcmxtBJLJo5UDY5nbkeF769t3J+wbvgkpK3rMSD6DU/3EwSflDOrvU3wjCioA5lBLauO/SNApBIchZUd3Kl37AHreFi2LIhQ9Usx5KPbUFjAzh5amDAsxAdV+VXBeIlBU2VYloJZyzBLXNDyroCTpFxL2LNGbpFFIADCWxVch3KSDoWyw8GwyfTKuRspU4lEqWAS+ZZTQa7yiDU0pU10qRifslUpWSaC5D5utnahqALUFuHER12AUmVLShCCEjiSCSTUlw5JJJJ5xrtFKZsspUktoUneSRQKTumvqOoIIJEa4xrT2S7fJx86TRgyeZb8bRvgMJPXJ6ZMorlupmUMxAUQSEi4o4YkmLfZ2wUh1zP4rF0higM1lJU+ateFBze4kdIkh1uBplSHpyFIiMV/IKPOtqbSmB5apZlu9VgpNOGYCN8DsrELUkJ6QCYpKQcpAIIGZTqDFkhSuxNKtHoeOKF5RMlBeUhSXSVZVCyhuliO+N/pWcp3FbpzBwoaFOqb1tFqEV2TixuTLCUhIsAAOwUEI7L+sV9lK/vmw19IV5vv/AEhTZKnWTxkyf7psbJprQDGP60n7RX3UyDYPqI9FPwgOP60n7RX3UyDYTqJ9EfCH0AHH7Pkzg02WhYS5GdILOGJD2prHEeE+Jw+HEtWFMvKEzEkoIUSSUMAoneVrU0at6+gkPQx5N4SeDxw04JCVTEKOYAUBckBi9FCxbgDqIz8nBcOStTtUqzdMkBJGUgEmadRdTKtYAUiw2dtZSpfR7qgg1cqDjmChy3AsLPSC49EhYTkK8+iCCS5DMGB3mfer+W2B2YpC0FZCAWZLPmVrmUzBV7DujHTVs0brTFtoySsZEjfmECpykXJJegTfQ3asaomyMPOTmBUlKClRlhLqU1Gctm58xFztLZxLAFZPFkskHQ0cpoKF7RQYvDiUhWdCipRO8S0s81Kd3Ac2uW5wKSe0JPpisvHyE5yAs5iNwgIILu72LcnFRa4NNxcsoCkKmCa5BQscDYkUdmLDlzgGBlInJShKCVJcEBAJ13swNCHZzDO0MBVUya6EjdTLZySwCBcgNxdzWG2u0UmXEmaOj6ScySQzPfmWNTTTh6oVC0q3UzBMI3t1RLcRV+UVKpSyASpW6aEGiWNLWrxaLIbTUsCX0hlqPWAQFKXlvvPugsdCdHEZJUwltBpWHQSDkSGexYqe5NLmBYySEFJeYpRLM5YC7OCwsLuaQPpghLk5Sk3NCODc7QCdtcTULLLSA1UMo6lRIIoAz31hRTv6FL9S1yXcick6+ojXs40jaZObs5X9XMwjgZqUKSo5lANpcaEAcm7IYwmPUXAmkEnr9EFEhyUuN1ILEPRvcYaSJUH3oZluN+3FxpwvSCtmqS44AuPWNRbWBJWFKUArU0eoD6h4tNg7J6UvaWgpqzhdXKRUAMAxP83a1QjukTJ2JFaWKRLKjUEMBoPOIoXFo0ThwlyECWAGJ3ajh2dsM4tMuWosrdSpSQVL6w4gvvKozsdRq8PbFw/SzRU5EMo0FfNDilT7kkaxSi26ENbD2ACOknpCieolQqkMHPEKPe16kgP4XYUmXMStGYFLsCoqFQQ+85DAkUIvV4tIkdKikJs4VeypwWtDTFqBUVAJ3VOSczkBJeqmu5IrHS4KTnkIMxKsyZaXAzJU4TUXBrwPGLWFMWeul2Kks/aGeIUYxC2Cw+FlhOZIVdt5SlWU1iTwjEoDMLgV8kNc31fspSJJXlQEuHfTmp/xhJUzeA3hS+R9bE1b4Qrj0h7fJaTAMpYCx8gxXTJNVVmXNikC5tvBgHseUE+mJbKAoULbiwPyEDWouevc+SjjS5fvh5IVBEYNNHmLHIkvXShvW/KkZ+hJp/EU4PPgL8be+AqfivTyUfn6owFF/K0rlR+f7aDJBQ6jApADlZbUlf4GB7G63/DK/umxvJmkBisqrc/ChEabFv8A8Mr+6bFRafAmMbR60r01fdTIgM3KjIEEMM2YkGwswibSvK9NX3UyD4cshPoj4RXQC80z/JTLubqUKUy2Sa3f1XtAtvbKGIl5XZQLpPA8DyP4A6QzKxoUQAlddSkgd8MwtMe0eX46WnBLV9ICVTDlbKSXB1S6QwLFy3kmEU+EJuqW6Flg6ySAKM51Jdte6PTtt4BM2UoEDMAShWUKKVCoIfmBTW0eZ7Qx6ik9IhCAsACYpBB9Gzk2qARzjCcEmaQY0tS5v1k5SQSCmVKIznQVNaMde6NJKp6FBChmSQwByuO1T1seL/GoXtUS5hTKC87hDukJN8xe4FCbfnBtmrXMldGqWVKe6VMAkmxUCbOQ4ejxm41ocvZZzD0yVZCHRUhFdHLKBDgjlFbtHGrK0JWy5YGZSRQcSATVR1sIaTsybNny5UqWnMaqyBRSkXBmqNgQ7PfQG0dFtLwUnS0Z5a8xJHSZJYztqUnyjozau0JQk9oeSRQYiTh1J6Re5mJ3QS7VZ0jWhuNOUVhkZVEYeYJiiCAGGYAFypyBfMfwixxGx5ssqBmOm+SZLZTmzFSauTccTDWzdnpSgkywqYo1NCSprndASIaajHZMtvRXow6yWWkJJoUjgO3W9Ie8H8KhM0IZBKszIKmJVlJRQVIcM3PlDEvZozCSgpMxY6gGZnLFRIqEh+sQPwjusLhlSQJcqWgSkpZLKILtqGap1fnFQ8eWycnHRwG09nTJbiYnJmSM12Uywp3Vclmpah1i5keCc+YgKXM6JznyVNTXfAYGt0v6xHS4hM1YAVKlKG6d5ZLKDEEAo0VY8geUNyCtt8AHgkuPeBGkfDFc7G/I2c0rwYyrAVNdFCWQxazXZ+beqOgw+SWgISkhKQwF6DmS5PbWNceA5t1Rpz46QomgLkPShI7QereKUcf2kWB2ZgkSR/ACV2GdZdQbyXSKJAanbFsjEUGYF9Ws8KSpSnBZwW0cdvVrxvBpyQBYa+QRodTaD9Q9BE4xJJT5QqRR+54ziC6HAd2LWfVoVw6TwzDUkAt/SBDssbqPV8IpW+RaKyVKmA1lzCP5lS2H9NW77RiZiQg5SkkkOG7LV1oYsZBOZY0BDf0iE5kpz5L/AMwUrTkRE4UPKxfD4lJq6qlgkh+7Il/fDKxlJBYd/DsgsrCy1BwhJalyPiOcBnTEylZQQgGrVL2fUQfGGRMyeVe3/GNVgFmU3Zr3oMROOF+kBHYr871tGU4x6JWCToAonuB/bwfGFkkSSo0WVNcU7uoIP9HVwHf+kE6RrpV//X5Rjprbq6+n+UHxhZp9HVwHf+kB2Lf/AIZX90yGpcxy2VQ7cw95DQrsa/8AxSv7pkVGNEth9pXlemr7qZFXtWaUdGAopdINCkP/AFV/CLTad5Xpq+6mQrtHCFYQRmoE2KvX1S3raFKNoadMyp/4bEkqS7DJWnM37KUgsmUt6hTc8tOdC9fxjafLyhAJVQNTpC/blV/cTDCMMAxdTj+dTdxVX1wsEFms4qShWUZlBJyg0ctQPzMeUbWmLU4nIUlUt0oRbeZlTZhe+opwOsewNFRt7wck4oArDLTZYv2KHlp5H1NA4WhqVHl2x0pCWW6pZG8c6gh3IzMesAK1oGiwQlWH3JO9mYS6jKpR6qSWqCoki17w5tvwO6BAzzyrOpKAyLEkgOMw3QCTcGhaGNk+BUyWU/8A5KCE7wR0aiOJZTihB0B9cZ4XJq/wU26To6rZWx14dLIUFKUAVrWFEqUNesyUtQJFvWYcw+JK8wStBUKUBYHUGvMUgv01HE1/lPLlzEct4PSMGifOEvOSpIVMLKyuFDLVgSXKrcDyjXSpEraZb7b2XNnIACpYWk5kEpLZmIY33SCQSBqDVmPI7U2biAtEpEtQm5ql9xKDTpcwYECpa701ju8NiZSEnLmAd6pWb9ofSN8RNRMQtNSGY0Iv6q+qFOCltjjJoT8GcDIkyymSozN4layQSpXMgAUswtFvHK+CCcJ0ClSwTLUvyw5cAh2alB74uVnDmpSC9KoNWblpSLjwTLksYkIbSxiMNKz5d0GyRxc2ANz8YBsfbiMRL6RKJgrlYoLgsDVxwIrBaugp1YxtBbHWwt286P20gCZim/8AI765Xbhwb3wz0aJrlSFWbeBS4eza/wDUZGy5I/8AGmE0+g0Bwsw1cq0YKIHdkjefMpfjYngeNO+CeLJVNwUty7OEROzpQBAQADcDW9Dxue+FUg0AwpZt4t5po39IhoK3Ens+EYThEAMAwGgJiT0gIbQMNYN07AHKnjMumorx3RC0qcXG8pu0NbXefugA2nKds8tuPSBjX035wRcmXTMJdXG9xBZqmIyY6ob6cecO8/5QpiMSoL3SSNQFU9dz7xGJYRm3UoNOskig/qdo3mYdJUHSgniX0ZtYWT9hREbQUS2Vu1ShG5xS+CfaH84H9El+bL7uTceEbFOUAJSG4AsB3qHuh5P2FG/0pTnq8t8199IyjEq1yj/eT+MDSo03W/3CnOi4Ll5p7z/lBkwoJ0o88d5/yhbY1/8Ahk/3TILl5p7z/lA9jX/4pX90yLi27Ew+1LyvTV91Mis29s3ETkp6DEdAyQDugvre6e0HW0WG11AdGTQZ1OdA8tYD8Kkd8V02aFUUUkaUQSnsJU3DTSHK60JcllhkLSlOdZJAGYJAyuBVqZmJej6wLaGKRMllCJgSpQoeBuCRp62iryDMDmS3oSn73/CDI6EeSkni0tz3GIamPRp4NpXIw6Zc/EZloJTnFSoUyuVglamDOOPri9RPAAdRNHzENTiSAAIpphkKDFCD2iXTs3o1xSkrlKlhakhQZ8yKDkM0NKQ3Q34TrWJCly0CYtKVKQkvVQDhm8qlOcP4UrYOEhLBi5ewuGbjrwiixRUqXLQictBQGKwUOrhckDuMGmTEkvnWKAMJgAFACaTBw4RaTsTei/Mc1gp+IHSK6II80I3j5IexfyqsOykWcvayQGLk8XR/lFB4P4VcibiFrmlSZqsyAkpBRUkhiWNxXVoGtoaemXAx096y1sACRlvZx1b/ALpDSsYpSFbhC2cBlNZ6qKQAYVGMT/qTf6pcEG0U5Mu8rmpSXNXuDDa0SnsHsOZNyF5aArMzBTBqlwQFVfTtPbZyFLPXSkcMqir4pEc34O4VGGkmWFrqtSyoLQ5KlKLbxNAFAf7Xi1l7QSkvmWrkVIYdxiYxpVY5O3ZbRy3hp4WzMCUZcMvEJX/pkkgi7gJLC1e2Lnxwjgf6k/5QnOm4dazMUlWYgAkTAKB2oFt5RrD7QjGE26uZLlL6JjMQhZSVAZMwBKVZiDmD2bSN5+2VSwpUxKQgKSlCkkrK3fyQN1mfWBvhvMV7X/7Ikj6MhS1JSp1kFTzXci1DMYM+kKabaxGuGbHbU1QSuVJEyWQ7lRQqhIICFJcmlOLxudtKC8ipZSaBLg7xJADcq30Yu1HWxErCzFpmKSsrSzHpmZi4oJrGpgy5uHN0q9qPmQoqSvL8bG3HVFZi/DCZKUpEyXJQsBJCVTzV61PRsBS/HhFr4PbYXiUFakS0pBABRM6QE1cF0pYinG8VE3wf2couqUsn/wDYV86HNmScLhkqTIQUZiCXmhTt6cwtc2iYryL91f6S+W71/RcplJ6Qhk9UUa1aG3bC20ZSlsBmoVGgfXmofv3LjaIzFVKgD6xGn++AT8UFEElFHuqUrjxVz+PGLt+hjkvAKIfOUvoUFxxsoitLRvilFADnMKsBnQRqahRKuyEZeLylwpAfrMZQflRf5xnE4zO28Az/APkl/gsQt+gCrxoA6q7/AOpM5avztDUueynDV4zFH3FwKxUZw3XT/XL+ZXX3cIx0g89PtJb9/Swb9BovPpx/k/q7tIycceCCNd+1uXP4RTS8VlDBaPWuUfjM5RkbQNd9Ff5pXzKw9+g0dAie9QxHJ/yhDYt/+GV/dMhOVtRhVafUuSP/AJw1sRQJLEKaVKSSkhQBBmOHBIeo74avsRcRIkSGBIkSJABIkSJABIkSJABIkSJABIkSJABoVRljxHd+sYiQAZY8R3frEY8R3frGIkAEY8R3frEZXEd36xiJABllcR3frGMquI7v1iRIAMsriO79YjHiO79YkSADLHiO79YjHiO79YxEgAzWMMeI7v1iRIAMseI7v1iMeI7v1jESADLHiO79Yw/ZEiQAZY8R3frGGPEd36xIkA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3" name="TextBox 2">
            <a:extLst>
              <a:ext uri="{FF2B5EF4-FFF2-40B4-BE49-F238E27FC236}">
                <a16:creationId xmlns:a16="http://schemas.microsoft.com/office/drawing/2014/main" id="{7DD5EC42-AA96-EEB1-C62C-39BA12166198}"/>
              </a:ext>
            </a:extLst>
          </p:cNvPr>
          <p:cNvSpPr txBox="1"/>
          <p:nvPr/>
        </p:nvSpPr>
        <p:spPr>
          <a:xfrm>
            <a:off x="4170947" y="501314"/>
            <a:ext cx="38501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l-GR" sz="4800" dirty="0">
                <a:solidFill>
                  <a:srgbClr val="1F3864"/>
                </a:solidFill>
                <a:latin typeface="Bookman Old Style"/>
                <a:ea typeface="Calibri"/>
                <a:cs typeface="Calibri"/>
              </a:rPr>
              <a:t>TRIKALA</a:t>
            </a:r>
          </a:p>
        </p:txBody>
      </p:sp>
      <p:sp>
        <p:nvSpPr>
          <p:cNvPr id="6" name="TextBox 5">
            <a:extLst>
              <a:ext uri="{FF2B5EF4-FFF2-40B4-BE49-F238E27FC236}">
                <a16:creationId xmlns:a16="http://schemas.microsoft.com/office/drawing/2014/main" id="{061D1EB0-F874-1946-D0F3-F3C40598AB0D}"/>
              </a:ext>
            </a:extLst>
          </p:cNvPr>
          <p:cNvSpPr txBox="1"/>
          <p:nvPr/>
        </p:nvSpPr>
        <p:spPr>
          <a:xfrm>
            <a:off x="6256421" y="1333499"/>
            <a:ext cx="38701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3600" dirty="0">
                <a:ea typeface="Calibri"/>
                <a:cs typeface="Calibri"/>
              </a:rPr>
              <a:t>THE        OF GREECE</a:t>
            </a:r>
          </a:p>
        </p:txBody>
      </p:sp>
      <p:pic>
        <p:nvPicPr>
          <p:cNvPr id="10" name="Εικόνα 9" descr="Εικόνα που περιέχει καρδιά, Ημέρα Αγίου Βαλεντίνου, μπαλόνι, κόκκινο&#10;&#10;Το περιεχόμενο που δημιουργείται από ΑΙ μπορεί να μην είναι σωστό.">
            <a:extLst>
              <a:ext uri="{FF2B5EF4-FFF2-40B4-BE49-F238E27FC236}">
                <a16:creationId xmlns:a16="http://schemas.microsoft.com/office/drawing/2014/main" id="{61384FE6-35D6-1463-0F4A-9427F48B1125}"/>
              </a:ext>
            </a:extLst>
          </p:cNvPr>
          <p:cNvPicPr>
            <a:picLocks noChangeAspect="1"/>
          </p:cNvPicPr>
          <p:nvPr/>
        </p:nvPicPr>
        <p:blipFill>
          <a:blip r:embed="rId4"/>
          <a:stretch>
            <a:fillRect/>
          </a:stretch>
        </p:blipFill>
        <p:spPr>
          <a:xfrm flipH="1">
            <a:off x="7130143" y="1395352"/>
            <a:ext cx="702623" cy="643248"/>
          </a:xfrm>
          <a:prstGeom prst="rect">
            <a:avLst/>
          </a:prstGeom>
        </p:spPr>
      </p:pic>
    </p:spTree>
    <p:extLst>
      <p:ext uri="{BB962C8B-B14F-4D97-AF65-F5344CB8AC3E}">
        <p14:creationId xmlns:p14="http://schemas.microsoft.com/office/powerpoint/2010/main" val="20274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Θέση περιεχομένου 6"/>
          <p:cNvPicPr>
            <a:picLocks noGrp="1" noChangeAspect="1"/>
          </p:cNvPicPr>
          <p:nvPr>
            <p:ph sz="half" idx="1"/>
          </p:nvPr>
        </p:nvPicPr>
        <p:blipFill>
          <a:blip r:embed="rId3"/>
          <a:srcRect l="17959" r="3787"/>
          <a:stretch>
            <a:fillRect/>
          </a:stretch>
        </p:blipFill>
        <p:spPr>
          <a:xfrm>
            <a:off x="1" y="10"/>
            <a:ext cx="9669642" cy="6857990"/>
          </a:xfrm>
          <a:prstGeom prst="rect">
            <a:avLst/>
          </a:prstGeom>
        </p:spPr>
      </p:pic>
      <p:sp>
        <p:nvSpPr>
          <p:cNvPr id="17"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Τίτλος 3"/>
          <p:cNvSpPr>
            <a:spLocks noGrp="1"/>
          </p:cNvSpPr>
          <p:nvPr>
            <p:ph type="title"/>
          </p:nvPr>
        </p:nvSpPr>
        <p:spPr>
          <a:xfrm>
            <a:off x="7531610" y="365125"/>
            <a:ext cx="3822189" cy="1899912"/>
          </a:xfrm>
        </p:spPr>
        <p:txBody>
          <a:bodyPr vert="horz" lIns="91440" tIns="45720" rIns="91440" bIns="45720" rtlCol="0" anchor="ctr">
            <a:normAutofit/>
          </a:bodyPr>
          <a:lstStyle/>
          <a:p>
            <a:r>
              <a:rPr lang="en-US" b="1" i="1">
                <a:latin typeface="Trebuchet MS"/>
                <a:ea typeface="+mj-lt"/>
                <a:cs typeface="+mj-lt"/>
              </a:rPr>
              <a:t>Town History </a:t>
            </a:r>
            <a:endParaRPr lang="el-GR">
              <a:latin typeface="Trebuchet MS"/>
            </a:endParaRPr>
          </a:p>
        </p:txBody>
      </p:sp>
      <p:sp>
        <p:nvSpPr>
          <p:cNvPr id="6" name="Θέση περιεχομένου 5"/>
          <p:cNvSpPr>
            <a:spLocks noGrp="1"/>
          </p:cNvSpPr>
          <p:nvPr>
            <p:ph sz="half" idx="2"/>
          </p:nvPr>
        </p:nvSpPr>
        <p:spPr>
          <a:xfrm>
            <a:off x="7531610" y="2434201"/>
            <a:ext cx="3822189" cy="3742762"/>
          </a:xfrm>
        </p:spPr>
        <p:txBody>
          <a:bodyPr vert="horz" lIns="91440" tIns="45720" rIns="91440" bIns="45720" rtlCol="0" anchor="t">
            <a:normAutofit lnSpcReduction="10000"/>
          </a:bodyPr>
          <a:lstStyle/>
          <a:p>
            <a:r>
              <a:rPr lang="en-US" sz="2000">
                <a:latin typeface="Trebuchet MS"/>
              </a:rPr>
              <a:t> Back to ancient period: built on ancient town </a:t>
            </a:r>
            <a:r>
              <a:rPr lang="en-US" sz="2000" err="1">
                <a:latin typeface="Trebuchet MS"/>
              </a:rPr>
              <a:t>Trikki</a:t>
            </a:r>
            <a:r>
              <a:rPr lang="en-US" sz="2000">
                <a:latin typeface="Trebuchet MS"/>
              </a:rPr>
              <a:t> (3.000 </a:t>
            </a:r>
            <a:r>
              <a:rPr lang="en-US" sz="2000" err="1">
                <a:latin typeface="Trebuchet MS"/>
              </a:rPr>
              <a:t>b.C.</a:t>
            </a:r>
            <a:r>
              <a:rPr lang="en-US" sz="2000">
                <a:latin typeface="Trebuchet MS"/>
              </a:rPr>
              <a:t>) named from the nymph </a:t>
            </a:r>
            <a:r>
              <a:rPr lang="en-US" sz="2000" err="1">
                <a:latin typeface="Trebuchet MS"/>
              </a:rPr>
              <a:t>Trikki</a:t>
            </a:r>
            <a:endParaRPr lang="en-US" sz="2000">
              <a:latin typeface="Trebuchet MS"/>
            </a:endParaRPr>
          </a:p>
          <a:p>
            <a:r>
              <a:rPr lang="en-US" sz="2000">
                <a:latin typeface="Trebuchet MS"/>
              </a:rPr>
              <a:t> The town of Asclepius, well known as god  therapist</a:t>
            </a:r>
          </a:p>
          <a:p>
            <a:r>
              <a:rPr lang="en-US" sz="2000">
                <a:latin typeface="Trebuchet MS"/>
              </a:rPr>
              <a:t> Asclepius’ sons participated in the war of Troia with 30 ships</a:t>
            </a:r>
          </a:p>
          <a:p>
            <a:r>
              <a:rPr lang="en-US" sz="2000">
                <a:latin typeface="Trebuchet MS"/>
              </a:rPr>
              <a:t> </a:t>
            </a:r>
            <a:r>
              <a:rPr lang="en-US" sz="2000" err="1">
                <a:latin typeface="Trebuchet MS"/>
              </a:rPr>
              <a:t>Archaelogical</a:t>
            </a:r>
            <a:r>
              <a:rPr lang="en-US" sz="2000">
                <a:latin typeface="Trebuchet MS"/>
              </a:rPr>
              <a:t> site in the center of the new town: certifies the long history of the region</a:t>
            </a:r>
          </a:p>
        </p:txBody>
      </p:sp>
    </p:spTree>
    <p:extLst>
      <p:ext uri="{BB962C8B-B14F-4D97-AF65-F5344CB8AC3E}">
        <p14:creationId xmlns:p14="http://schemas.microsoft.com/office/powerpoint/2010/main" val="244372526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Τίτλος 6"/>
          <p:cNvSpPr>
            <a:spLocks noGrp="1"/>
          </p:cNvSpPr>
          <p:nvPr>
            <p:ph type="title"/>
          </p:nvPr>
        </p:nvSpPr>
        <p:spPr>
          <a:xfrm>
            <a:off x="838201" y="958131"/>
            <a:ext cx="5120561" cy="4938917"/>
          </a:xfrm>
        </p:spPr>
        <p:txBody>
          <a:bodyPr vert="horz" lIns="91440" tIns="45720" rIns="91440" bIns="45720" rtlCol="0" anchor="ctr">
            <a:normAutofit/>
          </a:bodyPr>
          <a:lstStyle/>
          <a:p>
            <a:r>
              <a:rPr lang="en-US" sz="2800" kern="1200">
                <a:latin typeface="Trebuchet MS"/>
              </a:rPr>
              <a:t> The </a:t>
            </a:r>
            <a:r>
              <a:rPr lang="en-US" sz="2800" b="1" i="1" kern="1200">
                <a:latin typeface="Segoe UI"/>
                <a:cs typeface="Segoe UI"/>
              </a:rPr>
              <a:t>Fortr</a:t>
            </a:r>
            <a:r>
              <a:rPr lang="en-US" sz="2800" b="1" i="1">
                <a:latin typeface="Segoe UI"/>
                <a:cs typeface="Segoe UI"/>
              </a:rPr>
              <a:t>ess</a:t>
            </a:r>
            <a:r>
              <a:rPr lang="en-US" sz="2800">
                <a:latin typeface="Trebuchet MS"/>
              </a:rPr>
              <a:t>: built in byzantine period (</a:t>
            </a:r>
            <a:r>
              <a:rPr lang="en-US" sz="2800" err="1">
                <a:latin typeface="Trebuchet MS"/>
              </a:rPr>
              <a:t>Justininian</a:t>
            </a:r>
            <a:r>
              <a:rPr lang="en-US" sz="2800">
                <a:latin typeface="Trebuchet MS"/>
              </a:rPr>
              <a:t> A’, sixth century A.D.) on the ruins of the acropolis of ancient Trikala.</a:t>
            </a:r>
            <a:br>
              <a:rPr lang="en-US" sz="2800">
                <a:latin typeface="Trebuchet MS"/>
              </a:rPr>
            </a:br>
            <a:br>
              <a:rPr lang="en-US" sz="2800" kern="1200">
                <a:latin typeface="Trebuchet MS"/>
              </a:rPr>
            </a:br>
            <a:r>
              <a:rPr lang="en-US" sz="2800" kern="1200">
                <a:latin typeface="Trebuchet MS"/>
              </a:rPr>
              <a:t> District </a:t>
            </a:r>
            <a:r>
              <a:rPr lang="en-US" sz="2800" b="1" i="1" err="1">
                <a:latin typeface="Segoe UI"/>
                <a:cs typeface="Segoe UI"/>
              </a:rPr>
              <a:t>Varousi</a:t>
            </a:r>
            <a:r>
              <a:rPr lang="en-US" sz="2800" kern="1200">
                <a:latin typeface="Trebuchet MS"/>
              </a:rPr>
              <a:t>:  traditional architecture – plethora of byzantine churches</a:t>
            </a:r>
            <a:br>
              <a:rPr lang="en-US" sz="2800" kern="1200">
                <a:latin typeface="Trebuchet MS"/>
              </a:rPr>
            </a:br>
            <a:br>
              <a:rPr lang="en-US" sz="2800" kern="1200">
                <a:latin typeface="Trebuchet MS"/>
              </a:rPr>
            </a:br>
            <a:r>
              <a:rPr lang="en-US" sz="2800" kern="1200">
                <a:latin typeface="Trebuchet MS"/>
              </a:rPr>
              <a:t>   </a:t>
            </a:r>
          </a:p>
        </p:txBody>
      </p:sp>
      <p:sp>
        <p:nvSpPr>
          <p:cNvPr id="25" name="Oval 2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Θέση περιεχομένου 5" descr="Εικόνα που περιέχει εξωτερικός χώρος/ύπαιθρος, παράθυρο, ουρανός, σπίτι&#10;&#10;Το περιεχόμενο που δημιουργείται από ΑΙ μπορεί να μην είναι σωστό."/>
          <p:cNvPicPr>
            <a:picLocks noGrp="1" noChangeAspect="1"/>
          </p:cNvPicPr>
          <p:nvPr>
            <p:ph sz="half" idx="2"/>
          </p:nvPr>
        </p:nvPicPr>
        <p:blipFill>
          <a:blip r:embed="rId3"/>
          <a:srcRect r="11960" b="3"/>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7" name="Arc 2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Θέση περιεχομένου 8"/>
          <p:cNvPicPr>
            <a:picLocks noChangeAspect="1"/>
          </p:cNvPicPr>
          <p:nvPr/>
        </p:nvPicPr>
        <p:blipFill>
          <a:blip r:embed="rId4"/>
          <a:srcRect t="2042" r="-3" b="-3"/>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733873833"/>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p:cNvPicPr>
            <a:picLocks noChangeAspect="1"/>
          </p:cNvPicPr>
          <p:nvPr/>
        </p:nvPicPr>
        <p:blipFill>
          <a:blip r:embed="rId3"/>
          <a:srcRect r="7226" b="2"/>
          <a:stretch>
            <a:fillRect/>
          </a:stretch>
        </p:blipFill>
        <p:spPr>
          <a:xfrm>
            <a:off x="-6" y="10"/>
            <a:ext cx="7642746" cy="6857990"/>
          </a:xfrm>
          <a:prstGeom prst="rect">
            <a:avLst/>
          </a:prstGeom>
        </p:spPr>
      </p:pic>
      <p:sp>
        <p:nvSpPr>
          <p:cNvPr id="17" name="Rectangle 16">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p:cNvSpPr>
            <a:spLocks noGrp="1"/>
          </p:cNvSpPr>
          <p:nvPr>
            <p:ph type="title"/>
          </p:nvPr>
        </p:nvSpPr>
        <p:spPr>
          <a:xfrm>
            <a:off x="3729474" y="4250945"/>
            <a:ext cx="2517844" cy="1625274"/>
          </a:xfrm>
        </p:spPr>
        <p:txBody>
          <a:bodyPr vert="horz" lIns="91440" tIns="45720" rIns="91440" bIns="45720" rtlCol="0" anchor="ctr">
            <a:normAutofit/>
          </a:bodyPr>
          <a:lstStyle/>
          <a:p>
            <a:r>
              <a:rPr lang="en-US" sz="1800" kern="1200">
                <a:latin typeface="Trebuchet MS"/>
              </a:rPr>
              <a:t>Expands alongside the fortress area</a:t>
            </a:r>
            <a:br>
              <a:rPr lang="en-US" sz="1800" kern="1200">
                <a:latin typeface="Trebuchet MS"/>
              </a:rPr>
            </a:br>
            <a:r>
              <a:rPr lang="en-US" sz="1800" kern="1200">
                <a:latin typeface="Trebuchet MS"/>
              </a:rPr>
              <a:t>Very short distance from the city center</a:t>
            </a:r>
            <a:br>
              <a:rPr lang="en-US" sz="1800" kern="1200">
                <a:latin typeface="Trebuchet MS"/>
              </a:rPr>
            </a:br>
            <a:r>
              <a:rPr lang="en-US" sz="1800" kern="1200">
                <a:latin typeface="Trebuchet MS"/>
              </a:rPr>
              <a:t>Accessible through </a:t>
            </a:r>
            <a:r>
              <a:rPr lang="en-US" sz="1800" kern="1200" err="1">
                <a:latin typeface="Trebuchet MS"/>
              </a:rPr>
              <a:t>Varousi</a:t>
            </a:r>
            <a:r>
              <a:rPr lang="en-US" sz="1800" kern="1200">
                <a:latin typeface="Trebuchet MS"/>
              </a:rPr>
              <a:t>’ s alleys  </a:t>
            </a:r>
            <a:endParaRPr lang="en-US" sz="1800" b="1" kern="1200">
              <a:latin typeface="Trebuchet MS"/>
            </a:endParaRPr>
          </a:p>
        </p:txBody>
      </p:sp>
      <p:pic>
        <p:nvPicPr>
          <p:cNvPr id="7" name="Θέση περιεχομένου 6"/>
          <p:cNvPicPr>
            <a:picLocks noGrp="1" noChangeAspect="1"/>
          </p:cNvPicPr>
          <p:nvPr>
            <p:ph sz="half" idx="2"/>
          </p:nvPr>
        </p:nvPicPr>
        <p:blipFill>
          <a:blip r:embed="rId4"/>
          <a:srcRect r="1754" b="-1"/>
          <a:stretch>
            <a:fillRect/>
          </a:stretch>
        </p:blipFill>
        <p:spPr>
          <a:xfrm>
            <a:off x="7809454" y="1"/>
            <a:ext cx="4382546" cy="3345645"/>
          </a:xfrm>
          <a:prstGeom prst="rect">
            <a:avLst/>
          </a:prstGeom>
        </p:spPr>
      </p:pic>
      <p:sp>
        <p:nvSpPr>
          <p:cNvPr id="19" name="Rectangle 18">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Θέση περιεχομένου 5"/>
          <p:cNvPicPr>
            <a:picLocks noChangeAspect="1"/>
          </p:cNvPicPr>
          <p:nvPr/>
        </p:nvPicPr>
        <p:blipFill>
          <a:blip r:embed="rId5"/>
          <a:srcRect r="1754" b="-1"/>
          <a:stretch>
            <a:fillRect/>
          </a:stretch>
        </p:blipFill>
        <p:spPr>
          <a:xfrm>
            <a:off x="7809462" y="3512354"/>
            <a:ext cx="4382545" cy="3345646"/>
          </a:xfrm>
          <a:prstGeom prst="rect">
            <a:avLst/>
          </a:prstGeom>
        </p:spPr>
      </p:pic>
      <p:sp>
        <p:nvSpPr>
          <p:cNvPr id="3" name="TextBox 2">
            <a:extLst>
              <a:ext uri="{FF2B5EF4-FFF2-40B4-BE49-F238E27FC236}">
                <a16:creationId xmlns:a16="http://schemas.microsoft.com/office/drawing/2014/main" id="{CD5EA4CF-4341-95B5-5406-7633A2A64515}"/>
              </a:ext>
            </a:extLst>
          </p:cNvPr>
          <p:cNvSpPr txBox="1"/>
          <p:nvPr/>
        </p:nvSpPr>
        <p:spPr>
          <a:xfrm>
            <a:off x="1160905" y="4373198"/>
            <a:ext cx="195905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latin typeface="Trebuchet MS"/>
              </a:rPr>
              <a:t>THE PROPHET ELIAS HILL</a:t>
            </a:r>
            <a:endParaRPr lang="el-GR" sz="2800">
              <a:ea typeface="Calibri"/>
              <a:cs typeface="Calibri"/>
            </a:endParaRPr>
          </a:p>
        </p:txBody>
      </p:sp>
    </p:spTree>
    <p:extLst>
      <p:ext uri="{BB962C8B-B14F-4D97-AF65-F5344CB8AC3E}">
        <p14:creationId xmlns:p14="http://schemas.microsoft.com/office/powerpoint/2010/main" val="1733443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Εικόνα 8"/>
          <p:cNvPicPr>
            <a:picLocks noChangeAspect="1"/>
          </p:cNvPicPr>
          <p:nvPr/>
        </p:nvPicPr>
        <p:blipFill>
          <a:blip r:embed="rId3"/>
          <a:srcRect l="5870" r="265"/>
          <a:stretch>
            <a:fillRect/>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Θέση περιεχομένου 4"/>
          <p:cNvPicPr>
            <a:picLocks noGrp="1" noChangeAspect="1"/>
          </p:cNvPicPr>
          <p:nvPr>
            <p:ph sz="half" idx="1"/>
          </p:nvPr>
        </p:nvPicPr>
        <p:blipFill>
          <a:blip r:embed="rId4"/>
          <a:srcRect l="25306" r="20382"/>
          <a:stretch>
            <a:fill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6" name="Freeform: Shape 1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p:cNvSpPr>
            <a:spLocks noGrp="1"/>
          </p:cNvSpPr>
          <p:nvPr>
            <p:ph type="title"/>
          </p:nvPr>
        </p:nvSpPr>
        <p:spPr>
          <a:xfrm>
            <a:off x="448056" y="681038"/>
            <a:ext cx="3090254" cy="1379991"/>
          </a:xfrm>
        </p:spPr>
        <p:txBody>
          <a:bodyPr vert="horz" lIns="91440" tIns="45720" rIns="91440" bIns="45720" rtlCol="0" anchor="ctr">
            <a:normAutofit/>
          </a:bodyPr>
          <a:lstStyle/>
          <a:p>
            <a:r>
              <a:rPr lang="en-US" sz="2800" b="1" i="1" kern="1200">
                <a:latin typeface="Trebuchet MS"/>
              </a:rPr>
              <a:t>The fortress clock: Trikala’ s trademark</a:t>
            </a:r>
          </a:p>
        </p:txBody>
      </p:sp>
      <p:sp>
        <p:nvSpPr>
          <p:cNvPr id="20" name="Rectangle 1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Θέση περιεχομένου 7"/>
          <p:cNvSpPr>
            <a:spLocks noGrp="1"/>
          </p:cNvSpPr>
          <p:nvPr>
            <p:ph sz="half" idx="2"/>
          </p:nvPr>
        </p:nvSpPr>
        <p:spPr>
          <a:xfrm>
            <a:off x="448056" y="2258171"/>
            <a:ext cx="2804504" cy="3918792"/>
          </a:xfrm>
        </p:spPr>
        <p:txBody>
          <a:bodyPr vert="horz" lIns="91440" tIns="45720" rIns="91440" bIns="45720" rtlCol="0" anchor="t">
            <a:normAutofit/>
          </a:bodyPr>
          <a:lstStyle/>
          <a:p>
            <a:r>
              <a:rPr lang="en-US" sz="1800">
                <a:latin typeface="Trebuchet MS"/>
              </a:rPr>
              <a:t>Construction date: 1648</a:t>
            </a:r>
          </a:p>
          <a:p>
            <a:r>
              <a:rPr lang="en-US" sz="1800">
                <a:latin typeface="Trebuchet MS"/>
              </a:rPr>
              <a:t>Main building: </a:t>
            </a:r>
            <a:r>
              <a:rPr lang="en-US" sz="1800" err="1">
                <a:latin typeface="Trebuchet MS"/>
              </a:rPr>
              <a:t>stonebuilt</a:t>
            </a:r>
            <a:r>
              <a:rPr lang="en-US" sz="1800">
                <a:latin typeface="Trebuchet MS"/>
              </a:rPr>
              <a:t> tower 15 </a:t>
            </a:r>
            <a:r>
              <a:rPr lang="en-US" sz="1800" err="1">
                <a:latin typeface="Trebuchet MS"/>
              </a:rPr>
              <a:t>metres</a:t>
            </a:r>
            <a:r>
              <a:rPr lang="en-US" sz="1800">
                <a:latin typeface="Trebuchet MS"/>
              </a:rPr>
              <a:t> high</a:t>
            </a:r>
          </a:p>
          <a:p>
            <a:r>
              <a:rPr lang="en-US" sz="1800">
                <a:latin typeface="Trebuchet MS"/>
              </a:rPr>
              <a:t>Knocked down:  late 1920’ s </a:t>
            </a:r>
          </a:p>
          <a:p>
            <a:r>
              <a:rPr lang="en-US" sz="1800">
                <a:latin typeface="Trebuchet MS"/>
              </a:rPr>
              <a:t> Rebuilt: 1936</a:t>
            </a:r>
          </a:p>
        </p:txBody>
      </p:sp>
    </p:spTree>
    <p:extLst>
      <p:ext uri="{BB962C8B-B14F-4D97-AF65-F5344CB8AC3E}">
        <p14:creationId xmlns:p14="http://schemas.microsoft.com/office/powerpoint/2010/main" val="337525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descr="Τα παλιά γεφύρια των Τρικάλων | Δήμος Τρικκαίων">
            <a:extLst>
              <a:ext uri="{FF2B5EF4-FFF2-40B4-BE49-F238E27FC236}">
                <a16:creationId xmlns:a16="http://schemas.microsoft.com/office/drawing/2014/main" id="{AD0801BC-6A33-68E9-5B2D-FF6266B7171C}"/>
              </a:ext>
            </a:extLst>
          </p:cNvPr>
          <p:cNvPicPr>
            <a:picLocks noChangeAspect="1"/>
          </p:cNvPicPr>
          <p:nvPr/>
        </p:nvPicPr>
        <p:blipFill>
          <a:blip r:embed="rId4">
            <a:alphaModFix amt="40000"/>
          </a:blip>
          <a:srcRect l="14791" r="6657"/>
          <a:stretch>
            <a:fillRect/>
          </a:stretch>
        </p:blipFill>
        <p:spPr>
          <a:xfrm>
            <a:off x="20" y="-82616"/>
            <a:ext cx="8450297" cy="6857990"/>
          </a:xfrm>
          <a:prstGeom prst="rect">
            <a:avLst/>
          </a:prstGeom>
        </p:spPr>
      </p:pic>
      <p:sp>
        <p:nvSpPr>
          <p:cNvPr id="2" name="Τίτλος 1">
            <a:extLst>
              <a:ext uri="{FF2B5EF4-FFF2-40B4-BE49-F238E27FC236}">
                <a16:creationId xmlns:a16="http://schemas.microsoft.com/office/drawing/2014/main" id="{37FDDDC8-B6ED-5D19-B757-7C8B38D0FC60}"/>
              </a:ext>
            </a:extLst>
          </p:cNvPr>
          <p:cNvSpPr>
            <a:spLocks noGrp="1"/>
          </p:cNvSpPr>
          <p:nvPr>
            <p:ph type="title"/>
          </p:nvPr>
        </p:nvSpPr>
        <p:spPr>
          <a:xfrm>
            <a:off x="691309" y="814980"/>
            <a:ext cx="4709654" cy="2013226"/>
          </a:xfrm>
        </p:spPr>
        <p:txBody>
          <a:bodyPr vert="horz" lIns="91440" tIns="45720" rIns="91440" bIns="45720" rtlCol="0" anchor="ctr">
            <a:normAutofit/>
          </a:bodyPr>
          <a:lstStyle/>
          <a:p>
            <a:r>
              <a:rPr lang="en-US" kern="1200" err="1">
                <a:solidFill>
                  <a:srgbClr val="FFFFFF"/>
                </a:solidFill>
                <a:latin typeface="Book Antiqua"/>
              </a:rPr>
              <a:t>Τhe</a:t>
            </a:r>
            <a:r>
              <a:rPr lang="en-US" dirty="0">
                <a:solidFill>
                  <a:srgbClr val="FFFFFF"/>
                </a:solidFill>
                <a:latin typeface="Book Antiqua"/>
              </a:rPr>
              <a:t> Historic</a:t>
            </a:r>
            <a:r>
              <a:rPr lang="en-US" kern="1200" dirty="0">
                <a:solidFill>
                  <a:srgbClr val="FFFFFF"/>
                </a:solidFill>
                <a:latin typeface="Book Antiqua"/>
              </a:rPr>
              <a:t> </a:t>
            </a:r>
            <a:r>
              <a:rPr lang="en-US" dirty="0">
                <a:solidFill>
                  <a:srgbClr val="FFFFFF"/>
                </a:solidFill>
                <a:latin typeface="Book Antiqua"/>
              </a:rPr>
              <a:t>Central</a:t>
            </a:r>
            <a:r>
              <a:rPr lang="en-US" kern="1200" dirty="0">
                <a:solidFill>
                  <a:srgbClr val="FFFFFF"/>
                </a:solidFill>
                <a:latin typeface="Book Antiqua"/>
              </a:rPr>
              <a:t> </a:t>
            </a:r>
            <a:r>
              <a:rPr lang="en-US" dirty="0">
                <a:solidFill>
                  <a:srgbClr val="FFFFFF"/>
                </a:solidFill>
                <a:latin typeface="Book Antiqua"/>
              </a:rPr>
              <a:t>Bridge</a:t>
            </a:r>
            <a:r>
              <a:rPr lang="en-US" kern="1200" dirty="0">
                <a:solidFill>
                  <a:srgbClr val="FFFFFF"/>
                </a:solidFill>
                <a:latin typeface="Book Antiqua"/>
              </a:rPr>
              <a:t> </a:t>
            </a:r>
            <a:r>
              <a:rPr lang="en-US" dirty="0">
                <a:solidFill>
                  <a:srgbClr val="FFFFFF"/>
                </a:solidFill>
                <a:latin typeface="Book Antiqua"/>
              </a:rPr>
              <a:t>Of</a:t>
            </a:r>
            <a:r>
              <a:rPr lang="en-US" kern="1200" dirty="0">
                <a:solidFill>
                  <a:srgbClr val="FFFFFF"/>
                </a:solidFill>
                <a:latin typeface="Book Antiqua"/>
              </a:rPr>
              <a:t> </a:t>
            </a:r>
            <a:r>
              <a:rPr lang="en-US" dirty="0">
                <a:solidFill>
                  <a:srgbClr val="FFFFFF"/>
                </a:solidFill>
                <a:latin typeface="Book Antiqua"/>
              </a:rPr>
              <a:t>The</a:t>
            </a:r>
            <a:r>
              <a:rPr lang="en-US" kern="1200" dirty="0">
                <a:solidFill>
                  <a:srgbClr val="FFFFFF"/>
                </a:solidFill>
                <a:latin typeface="Book Antiqua"/>
              </a:rPr>
              <a:t> </a:t>
            </a:r>
            <a:r>
              <a:rPr lang="en-US" dirty="0">
                <a:solidFill>
                  <a:srgbClr val="FFFFFF"/>
                </a:solidFill>
                <a:latin typeface="Book Antiqua"/>
              </a:rPr>
              <a:t>City</a:t>
            </a:r>
            <a:endParaRPr lang="en-US" kern="1200" dirty="0">
              <a:solidFill>
                <a:srgbClr val="FFFFFF"/>
              </a:solidFill>
              <a:latin typeface="Book Antiqua"/>
            </a:endParaRPr>
          </a:p>
          <a:p>
            <a:endParaRPr lang="en-US" kern="1200">
              <a:solidFill>
                <a:srgbClr val="FFFFFF"/>
              </a:solidFill>
              <a:latin typeface="+mj-lt"/>
              <a:ea typeface="+mj-ea"/>
              <a:cs typeface="+mj-cs"/>
            </a:endParaRPr>
          </a:p>
        </p:txBody>
      </p:sp>
      <p:pic>
        <p:nvPicPr>
          <p:cNvPr id="6" name="Θέση περιεχομένου 5" descr="Κεντρική Γέφυρα Τρικάλων | Δήμος Τρικκαίων">
            <a:extLst>
              <a:ext uri="{FF2B5EF4-FFF2-40B4-BE49-F238E27FC236}">
                <a16:creationId xmlns:a16="http://schemas.microsoft.com/office/drawing/2014/main" id="{43C8F2E8-957B-F0A1-AA55-284073774E59}"/>
              </a:ext>
            </a:extLst>
          </p:cNvPr>
          <p:cNvPicPr>
            <a:picLocks noGrp="1" noChangeAspect="1"/>
          </p:cNvPicPr>
          <p:nvPr>
            <p:ph sz="half" idx="2"/>
          </p:nvPr>
        </p:nvPicPr>
        <p:blipFill>
          <a:blip r:embed="rId5"/>
          <a:srcRect l="22090" r="32480" b="-1"/>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44431481"/>
      </p:ext>
    </p:extLst>
  </p:cSld>
  <p:clrMapOvr>
    <a:masterClrMapping/>
  </p:clrMapOvr>
  <p:transition spd="slow">
    <p:wipe/>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9663" r="11025"/>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i="1">
                <a:latin typeface="Trebuchet MS"/>
              </a:rPr>
              <a:t>The Elves’ Mill</a:t>
            </a:r>
          </a:p>
        </p:txBody>
      </p:sp>
      <p:sp>
        <p:nvSpPr>
          <p:cNvPr id="4" name="Θέση κειμένου 3"/>
          <p:cNvSpPr>
            <a:spLocks noGrp="1"/>
          </p:cNvSpPr>
          <p:nvPr>
            <p:ph type="body" sz="half" idx="2"/>
          </p:nvPr>
        </p:nvSpPr>
        <p:spPr>
          <a:xfrm>
            <a:off x="677779" y="1962964"/>
            <a:ext cx="3691847" cy="3742762"/>
          </a:xfrm>
        </p:spPr>
        <p:txBody>
          <a:bodyPr vert="horz" lIns="91440" tIns="45720" rIns="91440" bIns="45720" rtlCol="0" anchor="t">
            <a:noAutofit/>
          </a:bodyPr>
          <a:lstStyle/>
          <a:p>
            <a:pPr>
              <a:buFont typeface="Arial" panose="020B0604020202020204" pitchFamily="34" charset="0"/>
              <a:buChar char="•"/>
            </a:pPr>
            <a:r>
              <a:rPr lang="en-US" sz="2400" dirty="0">
                <a:latin typeface="Angsana New"/>
                <a:ea typeface="+mn-lt"/>
                <a:cs typeface="+mn-lt"/>
              </a:rPr>
              <a:t>A large Christmas-themed park with fairy-tale decorations.</a:t>
            </a:r>
            <a:endParaRPr lang="en-US" sz="2400" dirty="0">
              <a:latin typeface="Angsana New"/>
              <a:ea typeface="Calibri"/>
              <a:cs typeface="Calibri"/>
            </a:endParaRPr>
          </a:p>
          <a:p>
            <a:pPr>
              <a:buFont typeface="Arial" panose="020B0604020202020204" pitchFamily="34" charset="0"/>
              <a:buChar char="•"/>
            </a:pPr>
            <a:r>
              <a:rPr lang="en-US" sz="2400" dirty="0">
                <a:latin typeface="Angsana New"/>
                <a:ea typeface="+mn-lt"/>
                <a:cs typeface="+mn-lt"/>
              </a:rPr>
              <a:t> Meet Santa Claus and the elves in specially designed holiday areas.</a:t>
            </a:r>
            <a:endParaRPr lang="en-US" sz="2400">
              <a:latin typeface="Angsana New"/>
              <a:cs typeface="Angsana New"/>
            </a:endParaRPr>
          </a:p>
          <a:p>
            <a:pPr>
              <a:buFont typeface="Arial" panose="020B0604020202020204" pitchFamily="34" charset="0"/>
              <a:buChar char="•"/>
            </a:pPr>
            <a:r>
              <a:rPr lang="en-US" sz="2400" dirty="0">
                <a:latin typeface="Angsana New"/>
                <a:ea typeface="+mn-lt"/>
                <a:cs typeface="+mn-lt"/>
              </a:rPr>
              <a:t> Activities and workshops for children, such as baking and crafts.</a:t>
            </a:r>
            <a:endParaRPr lang="en-US" sz="2400">
              <a:latin typeface="Angsana New"/>
              <a:cs typeface="Angsana New"/>
            </a:endParaRPr>
          </a:p>
          <a:p>
            <a:pPr>
              <a:buFont typeface="Arial" panose="020B0604020202020204" pitchFamily="34" charset="0"/>
              <a:buChar char="•"/>
            </a:pPr>
            <a:r>
              <a:rPr lang="en-US" sz="2400" dirty="0">
                <a:latin typeface="Angsana New"/>
                <a:ea typeface="+mn-lt"/>
                <a:cs typeface="+mn-lt"/>
              </a:rPr>
              <a:t>   Outdoor market and entertainment, including games, an ice rink, music, and food</a:t>
            </a:r>
            <a:endParaRPr lang="en-US" sz="2400" dirty="0">
              <a:latin typeface="Angsana New"/>
              <a:cs typeface="Angsana New"/>
            </a:endParaRPr>
          </a:p>
          <a:p>
            <a:pPr marL="400050" indent="-342900">
              <a:buChar char="•"/>
            </a:pPr>
            <a:r>
              <a:rPr lang="en-US" sz="2400" dirty="0">
                <a:latin typeface="Angsana New"/>
                <a:ea typeface="+mn-lt"/>
                <a:cs typeface="+mn-lt"/>
              </a:rPr>
              <a:t>Location: at the old mill of the town  </a:t>
            </a:r>
            <a:endParaRPr lang="el-GR" sz="2400">
              <a:latin typeface="Trebuchet MS"/>
              <a:cs typeface="Angsana New"/>
            </a:endParaRPr>
          </a:p>
        </p:txBody>
      </p:sp>
    </p:spTree>
    <p:extLst>
      <p:ext uri="{BB962C8B-B14F-4D97-AF65-F5344CB8AC3E}">
        <p14:creationId xmlns:p14="http://schemas.microsoft.com/office/powerpoint/2010/main" val="211814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Θέση περιεχομένου 4" descr="You are currently viewing Οι “Γάτες” έκλεψαν…την παράσταση στον Μύλο των Ξωτικών!">
            <a:extLst>
              <a:ext uri="{FF2B5EF4-FFF2-40B4-BE49-F238E27FC236}">
                <a16:creationId xmlns:a16="http://schemas.microsoft.com/office/drawing/2014/main" id="{A6A507D7-6319-A22C-AC70-2DAA8577F1FC}"/>
              </a:ext>
            </a:extLst>
          </p:cNvPr>
          <p:cNvPicPr>
            <a:picLocks noChangeAspect="1"/>
          </p:cNvPicPr>
          <p:nvPr/>
        </p:nvPicPr>
        <p:blipFill>
          <a:blip r:embed="rId3">
            <a:alphaModFix amt="35000"/>
          </a:blip>
          <a:srcRect b="15730"/>
          <a:stretch>
            <a:fillRect/>
          </a:stretch>
        </p:blipFill>
        <p:spPr>
          <a:xfrm>
            <a:off x="20" y="-70183"/>
            <a:ext cx="12191980" cy="6858000"/>
          </a:xfrm>
          <a:prstGeom prst="rect">
            <a:avLst/>
          </a:prstGeom>
        </p:spPr>
      </p:pic>
      <p:sp>
        <p:nvSpPr>
          <p:cNvPr id="2" name="Τίτλος 1">
            <a:extLst>
              <a:ext uri="{FF2B5EF4-FFF2-40B4-BE49-F238E27FC236}">
                <a16:creationId xmlns:a16="http://schemas.microsoft.com/office/drawing/2014/main" id="{145F50B9-0496-A60E-66CE-1D7407BFCB84}"/>
              </a:ext>
            </a:extLst>
          </p:cNvPr>
          <p:cNvSpPr>
            <a:spLocks noGrp="1"/>
          </p:cNvSpPr>
          <p:nvPr>
            <p:ph type="title"/>
          </p:nvPr>
        </p:nvSpPr>
        <p:spPr>
          <a:xfrm>
            <a:off x="861300" y="426720"/>
            <a:ext cx="10807246" cy="1919141"/>
          </a:xfrm>
        </p:spPr>
        <p:txBody>
          <a:bodyPr vert="horz" lIns="91440" tIns="45720" rIns="91440" bIns="45720" rtlCol="0" anchor="b">
            <a:normAutofit/>
          </a:bodyPr>
          <a:lstStyle/>
          <a:p>
            <a:r>
              <a:rPr lang="en-US" sz="3300" dirty="0">
                <a:solidFill>
                  <a:srgbClr val="FFFFFF"/>
                </a:solidFill>
              </a:rPr>
              <a:t>The 13th “Mill of Elves” in Trikala opened on Friday, 29 November 2024, with the music and dance show </a:t>
            </a:r>
            <a:r>
              <a:rPr lang="en-US" sz="3300" b="1" dirty="0">
                <a:solidFill>
                  <a:srgbClr val="FFFFFF"/>
                </a:solidFill>
              </a:rPr>
              <a:t>“Christmas with Cats”</a:t>
            </a:r>
            <a:r>
              <a:rPr lang="en-US" sz="3300" dirty="0">
                <a:solidFill>
                  <a:srgbClr val="FFFFFF"/>
                </a:solidFill>
              </a:rPr>
              <a:t>, performed by the groups </a:t>
            </a:r>
            <a:r>
              <a:rPr lang="en-US" sz="3300" i="1" dirty="0">
                <a:solidFill>
                  <a:srgbClr val="FFFFFF"/>
                </a:solidFill>
              </a:rPr>
              <a:t>Theatrical Workshop</a:t>
            </a:r>
            <a:r>
              <a:rPr lang="en-US" sz="3300" dirty="0">
                <a:solidFill>
                  <a:srgbClr val="FFFFFF"/>
                </a:solidFill>
              </a:rPr>
              <a:t>, </a:t>
            </a:r>
            <a:r>
              <a:rPr lang="en-US" sz="3300" i="1" dirty="0" err="1">
                <a:solidFill>
                  <a:srgbClr val="FFFFFF"/>
                </a:solidFill>
              </a:rPr>
              <a:t>Cinematheatre</a:t>
            </a:r>
            <a:r>
              <a:rPr lang="en-US" sz="3300" dirty="0">
                <a:solidFill>
                  <a:srgbClr val="FFFFFF"/>
                </a:solidFill>
              </a:rPr>
              <a:t>, and </a:t>
            </a:r>
            <a:r>
              <a:rPr lang="en-US" sz="3300" i="1" dirty="0">
                <a:solidFill>
                  <a:srgbClr val="FFFFFF"/>
                </a:solidFill>
              </a:rPr>
              <a:t>Performing Arts &amp; Rhetoric of our school.</a:t>
            </a:r>
            <a:r>
              <a:rPr lang="en-US" sz="3300" dirty="0">
                <a:solidFill>
                  <a:srgbClr val="FFFFFF"/>
                </a:solidFill>
              </a:rPr>
              <a:t>.</a:t>
            </a:r>
          </a:p>
        </p:txBody>
      </p:sp>
      <p:sp>
        <p:nvSpPr>
          <p:cNvPr id="25" name="Rectangle 2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02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TotalTime>
  <Words>1319</Words>
  <Application>Microsoft Office PowerPoint</Application>
  <PresentationFormat>Ευρεία οθόνη</PresentationFormat>
  <Paragraphs>149</Paragraphs>
  <Slides>18</Slides>
  <Notes>18</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18</vt:i4>
      </vt:variant>
    </vt:vector>
  </HeadingPairs>
  <TitlesOfParts>
    <vt:vector size="28" baseType="lpstr">
      <vt:lpstr>Meiryo</vt:lpstr>
      <vt:lpstr>Angsana New</vt:lpstr>
      <vt:lpstr>Arial</vt:lpstr>
      <vt:lpstr>Book Antiqua</vt:lpstr>
      <vt:lpstr>Bookman Old Style</vt:lpstr>
      <vt:lpstr>Calibri</vt:lpstr>
      <vt:lpstr>Calibri Light</vt:lpstr>
      <vt:lpstr>Segoe UI</vt:lpstr>
      <vt:lpstr>Trebuchet MS</vt:lpstr>
      <vt:lpstr>Θέμα του Office</vt:lpstr>
      <vt:lpstr>Παρουσίαση του PowerPoint</vt:lpstr>
      <vt:lpstr>Παρουσίαση του PowerPoint</vt:lpstr>
      <vt:lpstr>Town History </vt:lpstr>
      <vt:lpstr> The Fortress: built in byzantine period (Justininian A’, sixth century A.D.) on the ruins of the acropolis of ancient Trikala.   District Varousi:  traditional architecture – plethora of byzantine churches     </vt:lpstr>
      <vt:lpstr>Expands alongside the fortress area Very short distance from the city center Accessible through Varousi’ s alleys  </vt:lpstr>
      <vt:lpstr>The fortress clock: Trikala’ s trademark</vt:lpstr>
      <vt:lpstr>Τhe Historic Central Bridge Of The City </vt:lpstr>
      <vt:lpstr>The Elves’ Mill</vt:lpstr>
      <vt:lpstr>The 13th “Mill of Elves” in Trikala opened on Friday, 29 November 2024, with the music and dance show “Christmas with Cats”, performed by the groups Theatrical Workshop, Cinematheatre, and Performing Arts &amp; Rhetoric of our school..</vt:lpstr>
      <vt:lpstr>Lithaios river: city’ s landmark</vt:lpstr>
      <vt:lpstr>Tsitsanis museum</vt:lpstr>
      <vt:lpstr>Kursum Mosque (Osman Shah Mosque)</vt:lpstr>
      <vt:lpstr> THE SMART CITY</vt:lpstr>
      <vt:lpstr>New Innovative Central Square</vt:lpstr>
      <vt:lpstr>Παρουσίαση του PowerPoint</vt:lpstr>
      <vt:lpstr>Meteora</vt:lpstr>
      <vt:lpstr>Mountain trips All season attraction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PRESENTATION OF  TRIKALA IN THE CENTER OF GREECE</dc:title>
  <dc:creator>User</dc:creator>
  <cp:lastModifiedBy>Sergia ZS</cp:lastModifiedBy>
  <cp:revision>414</cp:revision>
  <dcterms:created xsi:type="dcterms:W3CDTF">2022-04-30T15:29:08Z</dcterms:created>
  <dcterms:modified xsi:type="dcterms:W3CDTF">2026-05-04T04:10:56Z</dcterms:modified>
</cp:coreProperties>
</file>