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4FDF4-EA21-46D3-8A51-767C49BB2FB8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28753E2D-48A8-483A-BCC5-71DE7E33FD38}">
      <dgm:prSet phldrT="[Κείμενο]" custT="1"/>
      <dgm:spPr/>
      <dgm:t>
        <a:bodyPr/>
        <a:lstStyle/>
        <a:p>
          <a:r>
            <a:rPr lang="el-GR" sz="3600" dirty="0">
              <a:solidFill>
                <a:schemeClr val="tx1"/>
              </a:solidFill>
            </a:rPr>
            <a:t>Άμεση μορφή εκφοβισμού</a:t>
          </a:r>
        </a:p>
        <a:p>
          <a:r>
            <a:rPr lang="el-GR" sz="3600" dirty="0">
              <a:solidFill>
                <a:schemeClr val="tx1"/>
              </a:solidFill>
            </a:rPr>
            <a:t>Περιλαμβάνει</a:t>
          </a:r>
        </a:p>
      </dgm:t>
    </dgm:pt>
    <dgm:pt modelId="{CEEC4D70-7F8F-4743-97CD-4C968FFE69D8}" type="parTrans" cxnId="{7E8F0A9D-BE16-4C52-8E4D-733EF87DFF72}">
      <dgm:prSet/>
      <dgm:spPr/>
      <dgm:t>
        <a:bodyPr/>
        <a:lstStyle/>
        <a:p>
          <a:endParaRPr lang="el-GR"/>
        </a:p>
      </dgm:t>
    </dgm:pt>
    <dgm:pt modelId="{DD878BBF-7BF3-43D1-8D34-ED74120D744A}" type="sibTrans" cxnId="{7E8F0A9D-BE16-4C52-8E4D-733EF87DFF72}">
      <dgm:prSet/>
      <dgm:spPr/>
      <dgm:t>
        <a:bodyPr/>
        <a:lstStyle/>
        <a:p>
          <a:endParaRPr lang="el-GR"/>
        </a:p>
      </dgm:t>
    </dgm:pt>
    <dgm:pt modelId="{730ED359-275C-4D85-8F51-7BE1FA0284A4}">
      <dgm:prSet phldrT="[Κείμενο]" custT="1"/>
      <dgm:spPr/>
      <dgm:t>
        <a:bodyPr/>
        <a:lstStyle/>
        <a:p>
          <a:r>
            <a:rPr lang="el-GR" sz="3200" dirty="0">
              <a:solidFill>
                <a:schemeClr val="tx1"/>
              </a:solidFill>
            </a:rPr>
            <a:t>Υβριστικές ή περιπαικτικές - σαρκαστικές εκφράσεις</a:t>
          </a:r>
        </a:p>
        <a:p>
          <a:r>
            <a:rPr lang="el-GR" sz="3200" dirty="0">
              <a:solidFill>
                <a:schemeClr val="tx1"/>
              </a:solidFill>
            </a:rPr>
            <a:t>Αγενή σχόλια</a:t>
          </a:r>
        </a:p>
      </dgm:t>
    </dgm:pt>
    <dgm:pt modelId="{939E7817-96FB-4608-A2F0-D5958949686D}" type="parTrans" cxnId="{A3EFE698-388F-4D41-A000-E58BC6C998E2}">
      <dgm:prSet/>
      <dgm:spPr/>
      <dgm:t>
        <a:bodyPr/>
        <a:lstStyle/>
        <a:p>
          <a:endParaRPr lang="el-GR"/>
        </a:p>
      </dgm:t>
    </dgm:pt>
    <dgm:pt modelId="{96C1AE9A-1283-40D6-A2F1-F43BCBB2D43B}" type="sibTrans" cxnId="{A3EFE698-388F-4D41-A000-E58BC6C998E2}">
      <dgm:prSet/>
      <dgm:spPr/>
      <dgm:t>
        <a:bodyPr/>
        <a:lstStyle/>
        <a:p>
          <a:endParaRPr lang="el-GR"/>
        </a:p>
      </dgm:t>
    </dgm:pt>
    <dgm:pt modelId="{BB83D823-554A-4D42-980D-207A3CD66016}">
      <dgm:prSet phldrT="[Κείμενο]" custT="1"/>
      <dgm:spPr/>
      <dgm:t>
        <a:bodyPr/>
        <a:lstStyle/>
        <a:p>
          <a:r>
            <a:rPr lang="el-GR" sz="3200" dirty="0">
              <a:solidFill>
                <a:schemeClr val="tx1"/>
              </a:solidFill>
            </a:rPr>
            <a:t>Ειρωνεία</a:t>
          </a:r>
        </a:p>
        <a:p>
          <a:r>
            <a:rPr lang="el-GR" sz="3200" dirty="0">
              <a:solidFill>
                <a:schemeClr val="tx1"/>
              </a:solidFill>
            </a:rPr>
            <a:t>Απειλές</a:t>
          </a:r>
        </a:p>
      </dgm:t>
    </dgm:pt>
    <dgm:pt modelId="{B7C6EAE1-36CF-4E94-9B4E-2245B6F6BA7D}" type="parTrans" cxnId="{BA0B94AC-6565-4817-B4E5-70686B13A3D3}">
      <dgm:prSet/>
      <dgm:spPr/>
      <dgm:t>
        <a:bodyPr/>
        <a:lstStyle/>
        <a:p>
          <a:endParaRPr lang="el-GR"/>
        </a:p>
      </dgm:t>
    </dgm:pt>
    <dgm:pt modelId="{6D253DA6-06FC-4D93-882B-D8A6F1329830}" type="sibTrans" cxnId="{BA0B94AC-6565-4817-B4E5-70686B13A3D3}">
      <dgm:prSet/>
      <dgm:spPr/>
      <dgm:t>
        <a:bodyPr/>
        <a:lstStyle/>
        <a:p>
          <a:endParaRPr lang="el-GR"/>
        </a:p>
      </dgm:t>
    </dgm:pt>
    <dgm:pt modelId="{48E53CE5-38AD-479A-817C-2E1F5F60D0DF}">
      <dgm:prSet phldrT="[Κείμενο]" custT="1"/>
      <dgm:spPr/>
      <dgm:t>
        <a:bodyPr/>
        <a:lstStyle/>
        <a:p>
          <a:r>
            <a:rPr lang="el-GR" sz="3200" dirty="0">
              <a:solidFill>
                <a:schemeClr val="tx1"/>
              </a:solidFill>
            </a:rPr>
            <a:t>Στόχος:</a:t>
          </a:r>
        </a:p>
        <a:p>
          <a:r>
            <a:rPr lang="el-GR" sz="3200" dirty="0">
              <a:solidFill>
                <a:schemeClr val="tx1"/>
              </a:solidFill>
            </a:rPr>
            <a:t>Να «πληγωθεί» ένα άτομο</a:t>
          </a:r>
          <a:r>
            <a:rPr lang="el-GR" sz="2400" dirty="0">
              <a:solidFill>
                <a:schemeClr val="tx1"/>
              </a:solidFill>
            </a:rPr>
            <a:t> </a:t>
          </a:r>
        </a:p>
      </dgm:t>
    </dgm:pt>
    <dgm:pt modelId="{71FAB3A3-DE1F-47F0-AE38-A486FCBDAD78}" type="parTrans" cxnId="{AA00E9D6-66FC-4EA8-A1E2-DC184B75A239}">
      <dgm:prSet/>
      <dgm:spPr/>
      <dgm:t>
        <a:bodyPr/>
        <a:lstStyle/>
        <a:p>
          <a:endParaRPr lang="el-GR"/>
        </a:p>
      </dgm:t>
    </dgm:pt>
    <dgm:pt modelId="{BE3793F2-4E0F-41CF-9DE2-C59558464EAB}" type="sibTrans" cxnId="{AA00E9D6-66FC-4EA8-A1E2-DC184B75A239}">
      <dgm:prSet/>
      <dgm:spPr/>
      <dgm:t>
        <a:bodyPr/>
        <a:lstStyle/>
        <a:p>
          <a:endParaRPr lang="el-GR"/>
        </a:p>
      </dgm:t>
    </dgm:pt>
    <dgm:pt modelId="{5718F5A9-77AE-4F03-A00E-EDFAEA5AC42C}" type="pres">
      <dgm:prSet presAssocID="{2A14FDF4-EA21-46D3-8A51-767C49BB2FB8}" presName="composite" presStyleCnt="0">
        <dgm:presLayoutVars>
          <dgm:chMax val="1"/>
          <dgm:dir/>
          <dgm:resizeHandles val="exact"/>
        </dgm:presLayoutVars>
      </dgm:prSet>
      <dgm:spPr/>
    </dgm:pt>
    <dgm:pt modelId="{1C89B682-6520-48CD-8200-EED239C4A818}" type="pres">
      <dgm:prSet presAssocID="{28753E2D-48A8-483A-BCC5-71DE7E33FD38}" presName="roof" presStyleLbl="dkBgShp" presStyleIdx="0" presStyleCnt="2"/>
      <dgm:spPr/>
    </dgm:pt>
    <dgm:pt modelId="{AAC3933D-91F5-41BA-9BA2-616118E35315}" type="pres">
      <dgm:prSet presAssocID="{28753E2D-48A8-483A-BCC5-71DE7E33FD38}" presName="pillars" presStyleCnt="0"/>
      <dgm:spPr/>
    </dgm:pt>
    <dgm:pt modelId="{7C1C3D52-BB8A-40E3-AF96-232949082156}" type="pres">
      <dgm:prSet presAssocID="{28753E2D-48A8-483A-BCC5-71DE7E33FD38}" presName="pillar1" presStyleLbl="node1" presStyleIdx="0" presStyleCnt="3">
        <dgm:presLayoutVars>
          <dgm:bulletEnabled val="1"/>
        </dgm:presLayoutVars>
      </dgm:prSet>
      <dgm:spPr/>
    </dgm:pt>
    <dgm:pt modelId="{4CAD8C60-9F2B-460F-BD23-8D3DA6C5939C}" type="pres">
      <dgm:prSet presAssocID="{BB83D823-554A-4D42-980D-207A3CD66016}" presName="pillarX" presStyleLbl="node1" presStyleIdx="1" presStyleCnt="3">
        <dgm:presLayoutVars>
          <dgm:bulletEnabled val="1"/>
        </dgm:presLayoutVars>
      </dgm:prSet>
      <dgm:spPr/>
    </dgm:pt>
    <dgm:pt modelId="{46FE57A5-5128-4724-B314-54872ABB9AF6}" type="pres">
      <dgm:prSet presAssocID="{48E53CE5-38AD-479A-817C-2E1F5F60D0DF}" presName="pillarX" presStyleLbl="node1" presStyleIdx="2" presStyleCnt="3">
        <dgm:presLayoutVars>
          <dgm:bulletEnabled val="1"/>
        </dgm:presLayoutVars>
      </dgm:prSet>
      <dgm:spPr/>
    </dgm:pt>
    <dgm:pt modelId="{58F7BE71-5364-4D4B-A45F-A2C0694B6204}" type="pres">
      <dgm:prSet presAssocID="{28753E2D-48A8-483A-BCC5-71DE7E33FD38}" presName="base" presStyleLbl="dkBgShp" presStyleIdx="1" presStyleCnt="2"/>
      <dgm:spPr/>
    </dgm:pt>
  </dgm:ptLst>
  <dgm:cxnLst>
    <dgm:cxn modelId="{168FEF27-8D38-438E-A2D3-9BC8BED6A445}" type="presOf" srcId="{48E53CE5-38AD-479A-817C-2E1F5F60D0DF}" destId="{46FE57A5-5128-4724-B314-54872ABB9AF6}" srcOrd="0" destOrd="0" presId="urn:microsoft.com/office/officeart/2005/8/layout/hList3"/>
    <dgm:cxn modelId="{C8651260-AAC7-4A2A-AE83-75157E246B62}" type="presOf" srcId="{730ED359-275C-4D85-8F51-7BE1FA0284A4}" destId="{7C1C3D52-BB8A-40E3-AF96-232949082156}" srcOrd="0" destOrd="0" presId="urn:microsoft.com/office/officeart/2005/8/layout/hList3"/>
    <dgm:cxn modelId="{851BB48E-4657-4D89-8342-35200B7BDADF}" type="presOf" srcId="{BB83D823-554A-4D42-980D-207A3CD66016}" destId="{4CAD8C60-9F2B-460F-BD23-8D3DA6C5939C}" srcOrd="0" destOrd="0" presId="urn:microsoft.com/office/officeart/2005/8/layout/hList3"/>
    <dgm:cxn modelId="{A3EFE698-388F-4D41-A000-E58BC6C998E2}" srcId="{28753E2D-48A8-483A-BCC5-71DE7E33FD38}" destId="{730ED359-275C-4D85-8F51-7BE1FA0284A4}" srcOrd="0" destOrd="0" parTransId="{939E7817-96FB-4608-A2F0-D5958949686D}" sibTransId="{96C1AE9A-1283-40D6-A2F1-F43BCBB2D43B}"/>
    <dgm:cxn modelId="{7E8F0A9D-BE16-4C52-8E4D-733EF87DFF72}" srcId="{2A14FDF4-EA21-46D3-8A51-767C49BB2FB8}" destId="{28753E2D-48A8-483A-BCC5-71DE7E33FD38}" srcOrd="0" destOrd="0" parTransId="{CEEC4D70-7F8F-4743-97CD-4C968FFE69D8}" sibTransId="{DD878BBF-7BF3-43D1-8D34-ED74120D744A}"/>
    <dgm:cxn modelId="{BA0B94AC-6565-4817-B4E5-70686B13A3D3}" srcId="{28753E2D-48A8-483A-BCC5-71DE7E33FD38}" destId="{BB83D823-554A-4D42-980D-207A3CD66016}" srcOrd="1" destOrd="0" parTransId="{B7C6EAE1-36CF-4E94-9B4E-2245B6F6BA7D}" sibTransId="{6D253DA6-06FC-4D93-882B-D8A6F1329830}"/>
    <dgm:cxn modelId="{649D88BA-06D4-48F1-AF51-E31483CFC689}" type="presOf" srcId="{28753E2D-48A8-483A-BCC5-71DE7E33FD38}" destId="{1C89B682-6520-48CD-8200-EED239C4A818}" srcOrd="0" destOrd="0" presId="urn:microsoft.com/office/officeart/2005/8/layout/hList3"/>
    <dgm:cxn modelId="{7242DFD3-CC38-46DA-A304-C1D3E0C43F48}" type="presOf" srcId="{2A14FDF4-EA21-46D3-8A51-767C49BB2FB8}" destId="{5718F5A9-77AE-4F03-A00E-EDFAEA5AC42C}" srcOrd="0" destOrd="0" presId="urn:microsoft.com/office/officeart/2005/8/layout/hList3"/>
    <dgm:cxn modelId="{AA00E9D6-66FC-4EA8-A1E2-DC184B75A239}" srcId="{28753E2D-48A8-483A-BCC5-71DE7E33FD38}" destId="{48E53CE5-38AD-479A-817C-2E1F5F60D0DF}" srcOrd="2" destOrd="0" parTransId="{71FAB3A3-DE1F-47F0-AE38-A486FCBDAD78}" sibTransId="{BE3793F2-4E0F-41CF-9DE2-C59558464EAB}"/>
    <dgm:cxn modelId="{5B4458F9-044B-47C6-BA72-88883EA43EAC}" type="presParOf" srcId="{5718F5A9-77AE-4F03-A00E-EDFAEA5AC42C}" destId="{1C89B682-6520-48CD-8200-EED239C4A818}" srcOrd="0" destOrd="0" presId="urn:microsoft.com/office/officeart/2005/8/layout/hList3"/>
    <dgm:cxn modelId="{DFD57A7C-8047-4197-8C3E-DD79BFB93381}" type="presParOf" srcId="{5718F5A9-77AE-4F03-A00E-EDFAEA5AC42C}" destId="{AAC3933D-91F5-41BA-9BA2-616118E35315}" srcOrd="1" destOrd="0" presId="urn:microsoft.com/office/officeart/2005/8/layout/hList3"/>
    <dgm:cxn modelId="{E1AA4717-DA7F-4902-94E1-5D5BC267DB05}" type="presParOf" srcId="{AAC3933D-91F5-41BA-9BA2-616118E35315}" destId="{7C1C3D52-BB8A-40E3-AF96-232949082156}" srcOrd="0" destOrd="0" presId="urn:microsoft.com/office/officeart/2005/8/layout/hList3"/>
    <dgm:cxn modelId="{6E21C35E-29BA-4D06-8DFF-012522CAF400}" type="presParOf" srcId="{AAC3933D-91F5-41BA-9BA2-616118E35315}" destId="{4CAD8C60-9F2B-460F-BD23-8D3DA6C5939C}" srcOrd="1" destOrd="0" presId="urn:microsoft.com/office/officeart/2005/8/layout/hList3"/>
    <dgm:cxn modelId="{9FF602B2-4298-4425-A85A-4738F42D22EF}" type="presParOf" srcId="{AAC3933D-91F5-41BA-9BA2-616118E35315}" destId="{46FE57A5-5128-4724-B314-54872ABB9AF6}" srcOrd="2" destOrd="0" presId="urn:microsoft.com/office/officeart/2005/8/layout/hList3"/>
    <dgm:cxn modelId="{FEA54BE5-6433-45F1-8F11-24F28911F42E}" type="presParOf" srcId="{5718F5A9-77AE-4F03-A00E-EDFAEA5AC42C}" destId="{58F7BE71-5364-4D4B-A45F-A2C0694B620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9B682-6520-48CD-8200-EED239C4A818}">
      <dsp:nvSpPr>
        <dsp:cNvPr id="0" name=""/>
        <dsp:cNvSpPr/>
      </dsp:nvSpPr>
      <dsp:spPr>
        <a:xfrm>
          <a:off x="0" y="0"/>
          <a:ext cx="9601200" cy="1276184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>
              <a:solidFill>
                <a:schemeClr val="tx1"/>
              </a:solidFill>
            </a:rPr>
            <a:t>Άμεση μορφή εκφοβισμού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>
              <a:solidFill>
                <a:schemeClr val="tx1"/>
              </a:solidFill>
            </a:rPr>
            <a:t>Περιλαμβάνει</a:t>
          </a:r>
        </a:p>
      </dsp:txBody>
      <dsp:txXfrm>
        <a:off x="0" y="0"/>
        <a:ext cx="9601200" cy="1276184"/>
      </dsp:txXfrm>
    </dsp:sp>
    <dsp:sp modelId="{7C1C3D52-BB8A-40E3-AF96-232949082156}">
      <dsp:nvSpPr>
        <dsp:cNvPr id="0" name=""/>
        <dsp:cNvSpPr/>
      </dsp:nvSpPr>
      <dsp:spPr>
        <a:xfrm>
          <a:off x="4688" y="1276184"/>
          <a:ext cx="3197274" cy="26799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>
              <a:solidFill>
                <a:schemeClr val="tx1"/>
              </a:solidFill>
            </a:rPr>
            <a:t>Υβριστικές ή περιπαικτικές - σαρκαστικές εκφράσεις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>
              <a:solidFill>
                <a:schemeClr val="tx1"/>
              </a:solidFill>
            </a:rPr>
            <a:t>Αγενή σχόλια</a:t>
          </a:r>
        </a:p>
      </dsp:txBody>
      <dsp:txXfrm>
        <a:off x="4688" y="1276184"/>
        <a:ext cx="3197274" cy="2679986"/>
      </dsp:txXfrm>
    </dsp:sp>
    <dsp:sp modelId="{4CAD8C60-9F2B-460F-BD23-8D3DA6C5939C}">
      <dsp:nvSpPr>
        <dsp:cNvPr id="0" name=""/>
        <dsp:cNvSpPr/>
      </dsp:nvSpPr>
      <dsp:spPr>
        <a:xfrm>
          <a:off x="3201962" y="1276184"/>
          <a:ext cx="3197274" cy="2679986"/>
        </a:xfrm>
        <a:prstGeom prst="rect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>
              <a:solidFill>
                <a:schemeClr val="tx1"/>
              </a:solidFill>
            </a:rPr>
            <a:t>Ειρωνεία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>
              <a:solidFill>
                <a:schemeClr val="tx1"/>
              </a:solidFill>
            </a:rPr>
            <a:t>Απειλές</a:t>
          </a:r>
        </a:p>
      </dsp:txBody>
      <dsp:txXfrm>
        <a:off x="3201962" y="1276184"/>
        <a:ext cx="3197274" cy="2679986"/>
      </dsp:txXfrm>
    </dsp:sp>
    <dsp:sp modelId="{46FE57A5-5128-4724-B314-54872ABB9AF6}">
      <dsp:nvSpPr>
        <dsp:cNvPr id="0" name=""/>
        <dsp:cNvSpPr/>
      </dsp:nvSpPr>
      <dsp:spPr>
        <a:xfrm>
          <a:off x="6399237" y="1276184"/>
          <a:ext cx="3197274" cy="2679986"/>
        </a:xfrm>
        <a:prstGeom prst="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>
              <a:solidFill>
                <a:schemeClr val="tx1"/>
              </a:solidFill>
            </a:rPr>
            <a:t>Στόχος: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>
              <a:solidFill>
                <a:schemeClr val="tx1"/>
              </a:solidFill>
            </a:rPr>
            <a:t>Να «πληγωθεί» ένα άτομο</a:t>
          </a:r>
          <a:r>
            <a:rPr lang="el-GR" sz="2400" kern="1200" dirty="0">
              <a:solidFill>
                <a:schemeClr val="tx1"/>
              </a:solidFill>
            </a:rPr>
            <a:t> </a:t>
          </a:r>
        </a:p>
      </dsp:txBody>
      <dsp:txXfrm>
        <a:off x="6399237" y="1276184"/>
        <a:ext cx="3197274" cy="2679986"/>
      </dsp:txXfrm>
    </dsp:sp>
    <dsp:sp modelId="{58F7BE71-5364-4D4B-A45F-A2C0694B6204}">
      <dsp:nvSpPr>
        <dsp:cNvPr id="0" name=""/>
        <dsp:cNvSpPr/>
      </dsp:nvSpPr>
      <dsp:spPr>
        <a:xfrm>
          <a:off x="0" y="3956170"/>
          <a:ext cx="9601200" cy="297776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8B5B6E-AAD7-4421-9622-D40B38B4A6F1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4C138C2-ED0E-4042-9812-EE71ABB40A6A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14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B6E-AAD7-4421-9622-D40B38B4A6F1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38C2-ED0E-4042-9812-EE71ABB40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220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B6E-AAD7-4421-9622-D40B38B4A6F1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38C2-ED0E-4042-9812-EE71ABB40A6A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6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B6E-AAD7-4421-9622-D40B38B4A6F1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38C2-ED0E-4042-9812-EE71ABB40A6A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525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B6E-AAD7-4421-9622-D40B38B4A6F1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38C2-ED0E-4042-9812-EE71ABB40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139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B6E-AAD7-4421-9622-D40B38B4A6F1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38C2-ED0E-4042-9812-EE71ABB40A6A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288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B6E-AAD7-4421-9622-D40B38B4A6F1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38C2-ED0E-4042-9812-EE71ABB40A6A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293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B6E-AAD7-4421-9622-D40B38B4A6F1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38C2-ED0E-4042-9812-EE71ABB40A6A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609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B6E-AAD7-4421-9622-D40B38B4A6F1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38C2-ED0E-4042-9812-EE71ABB40A6A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98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B6E-AAD7-4421-9622-D40B38B4A6F1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38C2-ED0E-4042-9812-EE71ABB40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63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B6E-AAD7-4421-9622-D40B38B4A6F1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38C2-ED0E-4042-9812-EE71ABB40A6A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71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B6E-AAD7-4421-9622-D40B38B4A6F1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38C2-ED0E-4042-9812-EE71ABB40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254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B6E-AAD7-4421-9622-D40B38B4A6F1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38C2-ED0E-4042-9812-EE71ABB40A6A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76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B6E-AAD7-4421-9622-D40B38B4A6F1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38C2-ED0E-4042-9812-EE71ABB40A6A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54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B6E-AAD7-4421-9622-D40B38B4A6F1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38C2-ED0E-4042-9812-EE71ABB40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574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B6E-AAD7-4421-9622-D40B38B4A6F1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38C2-ED0E-4042-9812-EE71ABB40A6A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1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B6E-AAD7-4421-9622-D40B38B4A6F1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138C2-ED0E-4042-9812-EE71ABB40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853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8B5B6E-AAD7-4421-9622-D40B38B4A6F1}" type="datetimeFigureOut">
              <a:rPr lang="el-GR" smtClean="0"/>
              <a:t>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C138C2-ED0E-4042-9812-EE71ABB40A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038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69C8F0-CF1A-6734-6323-B5FE8D5172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000" dirty="0"/>
              <a:t>4</a:t>
            </a:r>
            <a:r>
              <a:rPr lang="el-GR" sz="4000" baseline="30000" dirty="0"/>
              <a:t>ο</a:t>
            </a:r>
            <a:r>
              <a:rPr lang="el-GR" sz="4000" dirty="0"/>
              <a:t> Πειραματικό ΓΕΛ Τρικάλων «Αλέξανδρος Παπαδιαμάντης»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7641E8D-3FA3-E422-821E-6E163A68E9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400" b="1" dirty="0"/>
              <a:t>Είδη εκφοβισμού</a:t>
            </a:r>
          </a:p>
        </p:txBody>
      </p:sp>
    </p:spTree>
    <p:extLst>
      <p:ext uri="{BB962C8B-B14F-4D97-AF65-F5344CB8AC3E}">
        <p14:creationId xmlns:p14="http://schemas.microsoft.com/office/powerpoint/2010/main" val="250106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06CAF7-F740-509E-D386-AAD20652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0752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Λεκτικός εκφοβισμός</a:t>
            </a: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2B1B68A0-CBAE-922A-1910-90F22EBAE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77695"/>
              </p:ext>
            </p:extLst>
          </p:nvPr>
        </p:nvGraphicFramePr>
        <p:xfrm>
          <a:off x="1295400" y="1828800"/>
          <a:ext cx="9601200" cy="4253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94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FCF8B3-9BD7-D729-2FD2-F0B295283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477078"/>
            <a:ext cx="9601196" cy="563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Εκφοβισμός με εκβιασμό</a:t>
            </a:r>
          </a:p>
          <a:p>
            <a:pPr marL="0" indent="0">
              <a:buNone/>
            </a:pPr>
            <a:r>
              <a:rPr lang="el-GR" dirty="0"/>
              <a:t> Συνήθως σχετίζεται με την κλοπή ή καταστροφή υλικών αντικειμένων του θύματος, όπως την εκούσια απόσπαση χρημάτων ή προσωπικών αντικειμένων και συνοδεύεται από απειλές ή και τον εξαναγκασμό σε ανεπιθύμητες, αντικοινωνικές πράξεις.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b="1" dirty="0"/>
              <a:t>Σωματικός εκφοβισμός </a:t>
            </a:r>
          </a:p>
          <a:p>
            <a:pPr marL="0" indent="0">
              <a:buNone/>
            </a:pPr>
            <a:r>
              <a:rPr lang="el-GR" sz="2800" dirty="0"/>
              <a:t>Αποτελεί την πιο άμεση μορφή εκδήλωσης του φαινομένου. </a:t>
            </a:r>
          </a:p>
          <a:p>
            <a:pPr marL="0" indent="0">
              <a:buNone/>
            </a:pPr>
            <a:r>
              <a:rPr lang="el-GR" sz="2800" dirty="0"/>
              <a:t>Άσκηση φυσικής βίας, χτυπήματα, τσιμπήματα, δαγκωνιές, σπρωξίματα, τρικλοποδιές, γρονθοκοπήματα, καταστροφή ή κλοπή προσωπικής περιουσίας. </a:t>
            </a:r>
          </a:p>
          <a:p>
            <a:pPr marL="0" indent="0">
              <a:buNone/>
            </a:pPr>
            <a:r>
              <a:rPr lang="el-GR" sz="2800" dirty="0"/>
              <a:t>Αυτή η μορφή εκφοβισμού συνδέεται άμεσα με τη μυϊκή δύναμη ή τη σωματική διάπλαση του «</a:t>
            </a:r>
            <a:r>
              <a:rPr lang="el-GR" sz="2800" dirty="0" err="1"/>
              <a:t>εκφοβιστή</a:t>
            </a:r>
            <a:r>
              <a:rPr lang="el-GR" sz="2800" dirty="0"/>
              <a:t>» (</a:t>
            </a:r>
            <a:r>
              <a:rPr lang="el-GR" sz="2800" dirty="0" err="1"/>
              <a:t>bully</a:t>
            </a:r>
            <a:r>
              <a:rPr lang="el-GR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926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049367-3E3F-564B-B95B-B4492B4B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85816"/>
          </a:xfrm>
        </p:spPr>
        <p:txBody>
          <a:bodyPr/>
          <a:lstStyle/>
          <a:p>
            <a:r>
              <a:rPr lang="el-GR" b="1" dirty="0"/>
              <a:t>Κοινωνικός εκφοβισμός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553261-62D4-EA42-84E8-55F8038AB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76061"/>
            <a:ext cx="9601196" cy="3925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Αφορά στον </a:t>
            </a:r>
            <a:r>
              <a:rPr lang="el-GR" b="1" dirty="0"/>
              <a:t>σκόπιμο αποκλεισμό των μαθητών από κοινωνικές δραστηριότητες </a:t>
            </a:r>
            <a:r>
              <a:rPr lang="el-GR" dirty="0"/>
              <a:t>ή στην άσκηση επιρροής στην ομάδα των συνομηλίκων (με ή χωρίς στοιχεία κουτσομπολιού και ψευδών ειδήσεων), ώστε να αισθανθούν αντιπάθεια για το θύμα, προκειμένου να υποδαυλίζεται συστηματικά η αυτοεκτίμηση του θύματος.</a:t>
            </a:r>
          </a:p>
          <a:p>
            <a:pPr marL="0" indent="0">
              <a:buNone/>
            </a:pPr>
            <a:r>
              <a:rPr lang="el-GR" b="1" dirty="0"/>
              <a:t>Άμεσα εκδηλώνεται </a:t>
            </a:r>
            <a:r>
              <a:rPr lang="el-GR" dirty="0"/>
              <a:t>με τον συστηματικό αποκλεισμό, απομόνωση και αδιαφορία απέναντι στο θύμα.</a:t>
            </a:r>
          </a:p>
          <a:p>
            <a:pPr marL="0" indent="0">
              <a:buNone/>
            </a:pPr>
            <a:r>
              <a:rPr lang="el-GR" b="1" dirty="0"/>
              <a:t>Έμμεσα εκδηλώνεται </a:t>
            </a:r>
            <a:r>
              <a:rPr lang="el-GR" dirty="0"/>
              <a:t>με «σιωπηλό» αποκλεισμό, ο οποίος γίνεται αντιληπτός από το θύμα μόνο όταν επιχειρήσει να συμμετέχει στη συγκεκριμένη ομάδα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293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9B416F-E9AB-D99D-AD4F-4644530C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Κρυφός εκφοβισμός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A67E30-311D-623F-C698-19094CCA9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Μία από τις λιγότερο γνωστές μορφές κακοποίησης - κατά κάποιο τρόπο </a:t>
            </a:r>
            <a:r>
              <a:rPr lang="el-GR" sz="2800" b="1" dirty="0"/>
              <a:t>η πιο ύπουλη. </a:t>
            </a:r>
          </a:p>
          <a:p>
            <a:r>
              <a:rPr lang="el-GR" sz="2800" dirty="0"/>
              <a:t>Μπορείς να αναγνωρίσεις κάποιον με τη συγκεκριμένη συμπεριφορά γιατί </a:t>
            </a:r>
            <a:r>
              <a:rPr lang="el-GR" sz="2800" b="1" dirty="0"/>
              <a:t>θα φροντίσει να κάνει έντονα αισθητή την παρουσία του</a:t>
            </a:r>
            <a:r>
              <a:rPr lang="el-GR" sz="2800" dirty="0"/>
              <a:t>. Αν έχει όμως παθητική συμπεριφορά ή δεν εμφανίζει κατευθείαν τις προθέσεις του, φροντίζει να συμπεριφέρεται φυσιολογικά μέχρι να καταφέρει αυτό που θέλει.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159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211EB1-9886-C891-F503-32415F17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Ηλεκτρονικός εκφοβισμός (</a:t>
            </a:r>
            <a:r>
              <a:rPr lang="en-US" b="1" dirty="0"/>
              <a:t>cyberbullying</a:t>
            </a:r>
            <a:r>
              <a:rPr lang="el-GR" b="1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C19F44-0273-B6C4-CF74-77B06F2E2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95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/>
              <a:t>Η επαναλαμβανόμενη και εκ προθέσεως βλάβη που προκαλείται διαμέσου της χρήσης ηλεκτρονικών υπολογιστών, κινητών τηλεφώνων και άλλων ηλεκτρονικών συσκευών</a:t>
            </a:r>
          </a:p>
          <a:p>
            <a:pPr marL="0" indent="0">
              <a:buNone/>
            </a:pPr>
            <a:r>
              <a:rPr lang="el-GR" sz="3200" dirty="0"/>
              <a:t> Εμφανίζεται συχνότερα σε </a:t>
            </a:r>
            <a:r>
              <a:rPr lang="el-GR" sz="3200" b="1" dirty="0" err="1"/>
              <a:t>ιστοτόπους</a:t>
            </a:r>
            <a:r>
              <a:rPr lang="el-GR" sz="3200" dirty="0"/>
              <a:t> όπου συγκεντρώνεται μεγάλος αριθμός εφήβων»</a:t>
            </a:r>
          </a:p>
        </p:txBody>
      </p:sp>
    </p:spTree>
    <p:extLst>
      <p:ext uri="{BB962C8B-B14F-4D97-AF65-F5344CB8AC3E}">
        <p14:creationId xmlns:p14="http://schemas.microsoft.com/office/powerpoint/2010/main" val="2720224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306</Words>
  <Application>Microsoft Office PowerPoint</Application>
  <PresentationFormat>Ευρεία οθόνη</PresentationFormat>
  <Paragraphs>27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9" baseType="lpstr">
      <vt:lpstr>Arial</vt:lpstr>
      <vt:lpstr>Garamond</vt:lpstr>
      <vt:lpstr>Οργανικό</vt:lpstr>
      <vt:lpstr>4ο Πειραματικό ΓΕΛ Τρικάλων «Αλέξανδρος Παπαδιαμάντης»</vt:lpstr>
      <vt:lpstr>Λεκτικός εκφοβισμός</vt:lpstr>
      <vt:lpstr>Παρουσίαση του PowerPoint</vt:lpstr>
      <vt:lpstr>Κοινωνικός εκφοβισμός</vt:lpstr>
      <vt:lpstr>Κρυφός εκφοβισμός</vt:lpstr>
      <vt:lpstr>Ηλεκτρονικός εκφοβισμός (cyberbullying)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Στέλλα Ζήση</dc:creator>
  <cp:lastModifiedBy>Στέλλα Ζήση</cp:lastModifiedBy>
  <cp:revision>6</cp:revision>
  <dcterms:created xsi:type="dcterms:W3CDTF">2025-03-03T15:50:42Z</dcterms:created>
  <dcterms:modified xsi:type="dcterms:W3CDTF">2025-03-03T16:23:38Z</dcterms:modified>
</cp:coreProperties>
</file>