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351" r:id="rId3"/>
    <p:sldId id="257" r:id="rId4"/>
    <p:sldId id="352" r:id="rId5"/>
    <p:sldId id="359" r:id="rId6"/>
    <p:sldId id="360" r:id="rId7"/>
    <p:sldId id="361" r:id="rId8"/>
    <p:sldId id="362" r:id="rId9"/>
    <p:sldId id="363" r:id="rId10"/>
    <p:sldId id="338" r:id="rId11"/>
    <p:sldId id="339" r:id="rId12"/>
    <p:sldId id="340" r:id="rId13"/>
    <p:sldId id="355" r:id="rId14"/>
    <p:sldId id="364" r:id="rId15"/>
    <p:sldId id="357" r:id="rId16"/>
    <p:sldId id="365" r:id="rId17"/>
    <p:sldId id="350" r:id="rId18"/>
    <p:sldId id="325"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TSOU STAVRIANI" initials="S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F3D"/>
    <a:srgbClr val="CE1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758" autoAdjust="0"/>
  </p:normalViewPr>
  <p:slideViewPr>
    <p:cSldViewPr snapToGrid="0">
      <p:cViewPr>
        <p:scale>
          <a:sx n="96" d="100"/>
          <a:sy n="96" d="100"/>
        </p:scale>
        <p:origin x="-134" y="-58"/>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06895-E411-444E-92F0-E1F43C5B9AD4}" type="datetimeFigureOut">
              <a:rPr lang="el-GR" smtClean="0"/>
              <a:t>24/12/2024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6B0DF-8290-49D6-AD4A-66FEFED85A5C}" type="slidenum">
              <a:rPr lang="el-GR" smtClean="0"/>
              <a:t>‹#›</a:t>
            </a:fld>
            <a:endParaRPr lang="el-GR"/>
          </a:p>
        </p:txBody>
      </p:sp>
    </p:spTree>
    <p:extLst>
      <p:ext uri="{BB962C8B-B14F-4D97-AF65-F5344CB8AC3E}">
        <p14:creationId xmlns:p14="http://schemas.microsoft.com/office/powerpoint/2010/main" val="370288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35161"/>
            <a:ext cx="9144000" cy="1874801"/>
          </a:xfrm>
        </p:spPr>
        <p:txBody>
          <a:bodyPr anchor="b">
            <a:noAutofit/>
          </a:bodyPr>
          <a:lstStyle>
            <a:lvl1pPr algn="ctr">
              <a:defRPr sz="4000" baseline="0">
                <a:solidFill>
                  <a:srgbClr val="CE1E82"/>
                </a:solidFill>
              </a:defRPr>
            </a:lvl1pPr>
          </a:lstStyle>
          <a:p>
            <a:r>
              <a:rPr lang="el-GR" dirty="0"/>
              <a:t>Τίτλος Πτυχιακής / Διπλωματικής Εργασίας</a:t>
            </a:r>
          </a:p>
        </p:txBody>
      </p:sp>
      <p:sp>
        <p:nvSpPr>
          <p:cNvPr id="3" name="Subtitle 2"/>
          <p:cNvSpPr>
            <a:spLocks noGrp="1"/>
          </p:cNvSpPr>
          <p:nvPr>
            <p:ph type="subTitle" idx="1" hasCustomPrompt="1"/>
          </p:nvPr>
        </p:nvSpPr>
        <p:spPr>
          <a:xfrm>
            <a:off x="1524000" y="3744913"/>
            <a:ext cx="9144000" cy="636587"/>
          </a:xfrm>
        </p:spPr>
        <p:txBody>
          <a:bodyPr/>
          <a:lstStyle>
            <a:lvl1pPr marL="0" indent="0" algn="ctr">
              <a:buNone/>
              <a:defRPr sz="2400">
                <a:solidFill>
                  <a:srgbClr val="272F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Ονοματεπώνυμο Φοιτητή/Φοιτήτριας</a:t>
            </a:r>
          </a:p>
        </p:txBody>
      </p:sp>
      <p:sp>
        <p:nvSpPr>
          <p:cNvPr id="25" name="Text Placeholder 24"/>
          <p:cNvSpPr>
            <a:spLocks noGrp="1"/>
          </p:cNvSpPr>
          <p:nvPr>
            <p:ph type="body" sz="quarter" idx="10" hasCustomPrompt="1"/>
          </p:nvPr>
        </p:nvSpPr>
        <p:spPr>
          <a:xfrm>
            <a:off x="4152900" y="400050"/>
            <a:ext cx="6515100" cy="995363"/>
          </a:xfrm>
        </p:spPr>
        <p:txBody>
          <a:bodyPr>
            <a:normAutofit/>
          </a:bodyPr>
          <a:lstStyle>
            <a:lvl1pPr marL="0" indent="0" algn="ctr">
              <a:buNone/>
              <a:defRPr sz="3200" cap="small" baseline="0">
                <a:solidFill>
                  <a:srgbClr val="272F3D"/>
                </a:solidFill>
              </a:defRPr>
            </a:lvl1pPr>
          </a:lstStyle>
          <a:p>
            <a:pPr lvl="0"/>
            <a:r>
              <a:rPr lang="el-GR" dirty="0"/>
              <a:t>Τίτλος Προγράμματος Σπουδών</a:t>
            </a:r>
            <a:endParaRPr lang="en-US" dirty="0"/>
          </a:p>
        </p:txBody>
      </p:sp>
      <p:sp>
        <p:nvSpPr>
          <p:cNvPr id="27" name="Text Placeholder 26"/>
          <p:cNvSpPr>
            <a:spLocks noGrp="1"/>
          </p:cNvSpPr>
          <p:nvPr>
            <p:ph type="body" sz="quarter" idx="11" hasCustomPrompt="1"/>
          </p:nvPr>
        </p:nvSpPr>
        <p:spPr>
          <a:xfrm>
            <a:off x="6168000" y="4929943"/>
            <a:ext cx="5208454" cy="370800"/>
          </a:xfrm>
        </p:spPr>
        <p:txBody>
          <a:bodyPr anchor="ctr" anchorCtr="0">
            <a:normAutofit/>
          </a:bodyPr>
          <a:lstStyle>
            <a:lvl1pPr marL="0" indent="0">
              <a:buNone/>
              <a:defRPr sz="1200" baseline="0"/>
            </a:lvl1pPr>
            <a:lvl2pPr marL="457200" indent="0">
              <a:buNone/>
              <a:defRPr/>
            </a:lvl2pPr>
          </a:lstStyle>
          <a:p>
            <a:pPr lvl="0"/>
            <a:r>
              <a:rPr lang="el-GR" dirty="0"/>
              <a:t>Ονοματεπώνυμο Επιβλέποντος/Επιβλέπουσας Καθηγητή/Καθηγήτριας</a:t>
            </a:r>
          </a:p>
        </p:txBody>
      </p:sp>
      <p:sp>
        <p:nvSpPr>
          <p:cNvPr id="28" name="Text Placeholder 26"/>
          <p:cNvSpPr>
            <a:spLocks noGrp="1"/>
          </p:cNvSpPr>
          <p:nvPr>
            <p:ph type="body" sz="quarter" idx="12" hasCustomPrompt="1"/>
          </p:nvPr>
        </p:nvSpPr>
        <p:spPr>
          <a:xfrm>
            <a:off x="6168000" y="5360036"/>
            <a:ext cx="5208454" cy="370800"/>
          </a:xfrm>
        </p:spPr>
        <p:txBody>
          <a:bodyPr anchor="ctr" anchorCtr="0">
            <a:noAutofit/>
          </a:bodyPr>
          <a:lstStyle>
            <a:lvl1pPr marL="0" indent="0">
              <a:buNone/>
              <a:defRPr sz="1200" baseline="0"/>
            </a:lvl1pPr>
            <a:lvl2pPr marL="457200" indent="0">
              <a:buNone/>
              <a:defRPr/>
            </a:lvl2pPr>
          </a:lstStyle>
          <a:p>
            <a:pPr lvl="0"/>
            <a:r>
              <a:rPr lang="el-GR" dirty="0"/>
              <a:t>Ονοματεπώνυμο Συν-επιβλέποντος Καθηγητή/Συν-επιβλέπουσας Καθηγήτριας</a:t>
            </a:r>
          </a:p>
        </p:txBody>
      </p:sp>
      <p:sp>
        <p:nvSpPr>
          <p:cNvPr id="29" name="TextBox 28"/>
          <p:cNvSpPr txBox="1"/>
          <p:nvPr userDrawn="1"/>
        </p:nvSpPr>
        <p:spPr>
          <a:xfrm>
            <a:off x="774357" y="4916411"/>
            <a:ext cx="5393643" cy="369332"/>
          </a:xfrm>
          <a:prstGeom prst="rect">
            <a:avLst/>
          </a:prstGeom>
          <a:noFill/>
        </p:spPr>
        <p:txBody>
          <a:bodyPr wrap="square" rtlCol="0">
            <a:spAutoFit/>
          </a:bodyPr>
          <a:lstStyle/>
          <a:p>
            <a:pPr algn="r"/>
            <a:r>
              <a:rPr lang="el-GR" dirty="0"/>
              <a:t>Επιβλέπουσα</a:t>
            </a:r>
            <a:r>
              <a:rPr lang="el-GR" baseline="0" dirty="0"/>
              <a:t> καθηγήτρια:</a:t>
            </a:r>
            <a:endParaRPr lang="el-GR" dirty="0"/>
          </a:p>
        </p:txBody>
      </p:sp>
      <p:sp>
        <p:nvSpPr>
          <p:cNvPr id="30" name="TextBox 29"/>
          <p:cNvSpPr txBox="1"/>
          <p:nvPr userDrawn="1"/>
        </p:nvSpPr>
        <p:spPr>
          <a:xfrm>
            <a:off x="774357" y="5345036"/>
            <a:ext cx="5393643" cy="369332"/>
          </a:xfrm>
          <a:prstGeom prst="rect">
            <a:avLst/>
          </a:prstGeom>
          <a:noFill/>
        </p:spPr>
        <p:txBody>
          <a:bodyPr wrap="square" rtlCol="0">
            <a:spAutoFit/>
          </a:bodyPr>
          <a:lstStyle/>
          <a:p>
            <a:pPr algn="r"/>
            <a:r>
              <a:rPr lang="el-GR" dirty="0"/>
              <a:t>Συν-επιβλέπουσα καθηγήτρια: </a:t>
            </a:r>
          </a:p>
        </p:txBody>
      </p:sp>
    </p:spTree>
    <p:extLst>
      <p:ext uri="{BB962C8B-B14F-4D97-AF65-F5344CB8AC3E}">
        <p14:creationId xmlns:p14="http://schemas.microsoft.com/office/powerpoint/2010/main" val="285169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2F155C2B-0C9C-4BD2-B6C7-804AF6A85710}" type="datetime1">
              <a:rPr lang="el-GR" smtClean="0"/>
              <a:t>24/12/2024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158857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80712-B4F2-449A-A132-25D3AF7A8C5B}" type="datetime1">
              <a:rPr lang="el-GR" smtClean="0"/>
              <a:t>24/12/2024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349963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85E9EAD-DFEB-4565-B7A5-3E520C091F5D}" type="datetime1">
              <a:rPr lang="el-GR" smtClean="0"/>
              <a:t>24/12/2024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332380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34000" y="363600"/>
            <a:ext cx="7524000" cy="1325563"/>
          </a:xfrm>
        </p:spPr>
        <p:txBody>
          <a:bodyPr/>
          <a:lstStyle/>
          <a:p>
            <a:r>
              <a:rPr lang="en-US"/>
              <a:t>Click to edit Master title style</a:t>
            </a:r>
            <a:endParaRPr lang="el-G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E1E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E1E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3FFD5EC-99FC-4D6E-9F2C-3BC0936AA1DB}" type="datetime1">
              <a:rPr lang="el-GR" smtClean="0"/>
              <a:t>24/12/2024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103504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1123903-EEDC-444C-9207-385EB443286F}" type="datetime1">
              <a:rPr lang="el-GR" smtClean="0"/>
              <a:t>24/12/2024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241403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45883-9285-4D58-B805-7A0A6A52D9F8}" type="datetime1">
              <a:rPr lang="el-GR" smtClean="0"/>
              <a:t>24/12/2024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211175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4763"/>
            <a:ext cx="3932237" cy="1031358"/>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583712"/>
            <a:ext cx="3932237" cy="3277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DCC323-CC5F-4863-81F1-93D54F88C512}" type="datetime1">
              <a:rPr lang="el-GR" smtClean="0"/>
              <a:t>24/12/2024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C4B9FD-BBCD-4D20-BE68-D5FD8F544B57}" type="slidenum">
              <a:rPr lang="el-GR" smtClean="0"/>
              <a:t>‹#›</a:t>
            </a:fld>
            <a:endParaRPr lang="el-GR"/>
          </a:p>
        </p:txBody>
      </p:sp>
    </p:spTree>
    <p:extLst>
      <p:ext uri="{BB962C8B-B14F-4D97-AF65-F5344CB8AC3E}">
        <p14:creationId xmlns:p14="http://schemas.microsoft.com/office/powerpoint/2010/main" val="267603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dirty="0"/>
          </a:p>
        </p:txBody>
      </p:sp>
      <p:sp>
        <p:nvSpPr>
          <p:cNvPr id="5" name="Date Placeholder 4"/>
          <p:cNvSpPr>
            <a:spLocks noGrp="1"/>
          </p:cNvSpPr>
          <p:nvPr>
            <p:ph type="dt" sz="half" idx="10"/>
          </p:nvPr>
        </p:nvSpPr>
        <p:spPr/>
        <p:txBody>
          <a:bodyPr/>
          <a:lstStyle/>
          <a:p>
            <a:fld id="{A6BCE75A-F852-4657-8ADB-83360D3D6C52}" type="datetime1">
              <a:rPr lang="el-GR" smtClean="0"/>
              <a:t>24/12/2024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C4B9FD-BBCD-4D20-BE68-D5FD8F544B57}" type="slidenum">
              <a:rPr lang="el-GR" smtClean="0"/>
              <a:t>‹#›</a:t>
            </a:fld>
            <a:endParaRPr lang="el-GR"/>
          </a:p>
        </p:txBody>
      </p:sp>
      <p:sp>
        <p:nvSpPr>
          <p:cNvPr id="8" name="Title 1"/>
          <p:cNvSpPr>
            <a:spLocks noGrp="1"/>
          </p:cNvSpPr>
          <p:nvPr>
            <p:ph type="title"/>
          </p:nvPr>
        </p:nvSpPr>
        <p:spPr>
          <a:xfrm>
            <a:off x="839788" y="1424763"/>
            <a:ext cx="3932237" cy="1031358"/>
          </a:xfrm>
        </p:spPr>
        <p:txBody>
          <a:bodyPr anchor="b"/>
          <a:lstStyle>
            <a:lvl1pPr>
              <a:defRPr sz="3200"/>
            </a:lvl1pPr>
          </a:lstStyle>
          <a:p>
            <a:r>
              <a:rPr lang="en-US"/>
              <a:t>Click to edit Master title style</a:t>
            </a:r>
            <a:endParaRPr lang="el-GR"/>
          </a:p>
        </p:txBody>
      </p:sp>
      <p:sp>
        <p:nvSpPr>
          <p:cNvPr id="9" name="Text Placeholder 3"/>
          <p:cNvSpPr>
            <a:spLocks noGrp="1"/>
          </p:cNvSpPr>
          <p:nvPr>
            <p:ph type="body" sz="half" idx="2"/>
          </p:nvPr>
        </p:nvSpPr>
        <p:spPr>
          <a:xfrm>
            <a:off x="839788" y="2583712"/>
            <a:ext cx="3932237" cy="3277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143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3939" y="365125"/>
            <a:ext cx="7524000" cy="1325563"/>
          </a:xfrm>
          <a:prstGeom prst="rect">
            <a:avLst/>
          </a:prstGeom>
        </p:spPr>
        <p:txBody>
          <a:bodyPr vert="horz" lIns="91440" tIns="45720" rIns="91440" bIns="45720" rtlCol="0" anchor="t">
            <a:normAutofit/>
          </a:bodyPr>
          <a:lstStyle/>
          <a:p>
            <a:r>
              <a:rPr lang="en-US"/>
              <a:t>Click to edit Master title style</a:t>
            </a:r>
            <a:endParaRPr lang="el-G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F75D4-3E8F-4EF7-80BC-9667B1E2DFC7}" type="datetime1">
              <a:rPr lang="el-GR" smtClean="0"/>
              <a:t>24/12/2024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4B9FD-BBCD-4D20-BE68-D5FD8F544B57}" type="slidenum">
              <a:rPr lang="el-GR" smtClean="0"/>
              <a:t>‹#›</a:t>
            </a:fld>
            <a:endParaRPr lang="el-GR"/>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439619" y="1"/>
            <a:ext cx="752381" cy="685800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24" y="0"/>
            <a:ext cx="761905" cy="6858000"/>
          </a:xfrm>
          <a:prstGeom prst="rect">
            <a:avLst/>
          </a:prstGeom>
        </p:spPr>
      </p:pic>
    </p:spTree>
    <p:extLst>
      <p:ext uri="{BB962C8B-B14F-4D97-AF65-F5344CB8AC3E}">
        <p14:creationId xmlns:p14="http://schemas.microsoft.com/office/powerpoint/2010/main" val="393384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youtu.be/DHx-SBsSKnA?si=8lhKGUhxwdP8DvN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youtu.be/vHApTRvbJCw?si=njjoeSAGOHCPjOQ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951" y="-303666"/>
            <a:ext cx="9144000" cy="1874801"/>
          </a:xfrm>
        </p:spPr>
        <p:txBody>
          <a:bodyPr anchor="ctr"/>
          <a:lstStyle/>
          <a:p>
            <a:r>
              <a:rPr lang="el-GR" sz="3200" b="1" dirty="0" smtClean="0">
                <a:solidFill>
                  <a:schemeClr val="accent6">
                    <a:lumMod val="50000"/>
                  </a:schemeClr>
                </a:solidFill>
                <a:effectLst>
                  <a:outerShdw blurRad="38100" dist="38100" dir="2700000" algn="tl">
                    <a:srgbClr val="000000">
                      <a:alpha val="43137"/>
                    </a:srgbClr>
                  </a:outerShdw>
                </a:effectLst>
                <a:latin typeface="+mn-lt"/>
              </a:rPr>
              <a:t>Ο κύκλος του νερού</a:t>
            </a:r>
            <a:endParaRPr lang="el-GR" sz="3200" b="1" dirty="0">
              <a:solidFill>
                <a:schemeClr val="accent6">
                  <a:lumMod val="50000"/>
                </a:schemeClr>
              </a:solidFill>
              <a:effectLst>
                <a:outerShdw blurRad="38100" dist="38100" dir="2700000" algn="tl">
                  <a:srgbClr val="000000">
                    <a:alpha val="43137"/>
                  </a:srgbClr>
                </a:outerShdw>
              </a:effectLst>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27" y="1237118"/>
            <a:ext cx="5716588"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258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10</a:t>
            </a:fld>
            <a:endParaRPr lang="el-GR" dirty="0"/>
          </a:p>
        </p:txBody>
      </p:sp>
      <p:sp>
        <p:nvSpPr>
          <p:cNvPr id="5" name="TextBox 4"/>
          <p:cNvSpPr txBox="1"/>
          <p:nvPr/>
        </p:nvSpPr>
        <p:spPr>
          <a:xfrm>
            <a:off x="2107095" y="326111"/>
            <a:ext cx="8006963"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Ο κύκλος του νερού </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943847" y="6056939"/>
            <a:ext cx="4293704" cy="369667"/>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hlinkClick r:id="rId2"/>
              </a:rPr>
              <a:t>https://</a:t>
            </a:r>
            <a:r>
              <a:rPr lang="en-US" sz="1200" b="1" dirty="0" smtClean="0">
                <a:hlinkClick r:id="rId2"/>
              </a:rPr>
              <a:t>youtu.be/DHx-SBsSKnA?si=8lhKGUhxwdP8DvNb</a:t>
            </a:r>
            <a:r>
              <a:rPr lang="el-GR" sz="1200" b="1" dirty="0" smtClean="0"/>
              <a:t> </a:t>
            </a:r>
            <a:endParaRPr lang="el-GR" sz="1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544" y="1113183"/>
            <a:ext cx="7542063" cy="45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4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11</a:t>
            </a:fld>
            <a:endParaRPr lang="el-GR" dirty="0"/>
          </a:p>
        </p:txBody>
      </p:sp>
      <p:sp>
        <p:nvSpPr>
          <p:cNvPr id="7" name="TextBox 6"/>
          <p:cNvSpPr txBox="1"/>
          <p:nvPr/>
        </p:nvSpPr>
        <p:spPr>
          <a:xfrm>
            <a:off x="2107095" y="405621"/>
            <a:ext cx="8006963"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Διαδικασίες του κύκλου του νερού</a:t>
            </a:r>
            <a:endParaRPr lang="el-GR" sz="2400" b="1" dirty="0">
              <a:solidFill>
                <a:schemeClr val="accent6">
                  <a:lumMod val="50000"/>
                </a:schemeClr>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211573"/>
            <a:ext cx="66675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809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12</a:t>
            </a:fld>
            <a:endParaRPr lang="el-GR" dirty="0"/>
          </a:p>
        </p:txBody>
      </p:sp>
      <p:sp>
        <p:nvSpPr>
          <p:cNvPr id="5" name="TextBox 4"/>
          <p:cNvSpPr txBox="1"/>
          <p:nvPr/>
        </p:nvSpPr>
        <p:spPr>
          <a:xfrm>
            <a:off x="2790904" y="270454"/>
            <a:ext cx="6591631"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Προσομοίωση του </a:t>
            </a:r>
            <a:r>
              <a:rPr lang="el-GR" sz="2400" b="1" dirty="0" smtClean="0">
                <a:solidFill>
                  <a:schemeClr val="accent6">
                    <a:lumMod val="50000"/>
                  </a:schemeClr>
                </a:solidFill>
                <a:effectLst>
                  <a:outerShdw blurRad="38100" dist="38100" dir="2700000" algn="tl">
                    <a:srgbClr val="000000">
                      <a:alpha val="43137"/>
                    </a:srgbClr>
                  </a:outerShdw>
                </a:effectLst>
              </a:rPr>
              <a:t>κύκλου </a:t>
            </a:r>
            <a:r>
              <a:rPr lang="el-GR" sz="2400" b="1" dirty="0" smtClean="0">
                <a:solidFill>
                  <a:schemeClr val="accent6">
                    <a:lumMod val="50000"/>
                  </a:schemeClr>
                </a:solidFill>
                <a:effectLst>
                  <a:outerShdw blurRad="38100" dist="38100" dir="2700000" algn="tl">
                    <a:srgbClr val="000000">
                      <a:alpha val="43137"/>
                    </a:srgbClr>
                  </a:outerShdw>
                </a:effectLst>
              </a:rPr>
              <a:t>του </a:t>
            </a:r>
            <a:r>
              <a:rPr lang="el-GR" sz="2400" b="1" dirty="0" smtClean="0">
                <a:solidFill>
                  <a:schemeClr val="accent6">
                    <a:lumMod val="50000"/>
                  </a:schemeClr>
                </a:solidFill>
                <a:effectLst>
                  <a:outerShdw blurRad="38100" dist="38100" dir="2700000" algn="tl">
                    <a:srgbClr val="000000">
                      <a:alpha val="43137"/>
                    </a:srgbClr>
                  </a:outerShdw>
                </a:effectLst>
              </a:rPr>
              <a:t>νερού</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3180522" y="5800511"/>
            <a:ext cx="5804452" cy="719523"/>
          </a:xfrm>
          <a:solidFill>
            <a:schemeClr val="accent5">
              <a:lumMod val="20000"/>
              <a:lumOff val="80000"/>
            </a:schemeClr>
          </a:solidFill>
          <a:ln w="31750" cmpd="sng">
            <a:solidFill>
              <a:schemeClr val="accent6">
                <a:lumMod val="50000"/>
              </a:schemeClr>
            </a:solidFill>
          </a:ln>
        </p:spPr>
        <p:txBody>
          <a:bodyPr>
            <a:noAutofit/>
          </a:bodyPr>
          <a:lstStyle/>
          <a:p>
            <a:pPr marL="0" indent="0" algn="ctr">
              <a:buNone/>
            </a:pPr>
            <a:endParaRPr lang="el-GR" sz="1200" b="1" dirty="0"/>
          </a:p>
          <a:p>
            <a:pPr marL="0" indent="0" algn="ctr">
              <a:buNone/>
            </a:pPr>
            <a:r>
              <a:rPr lang="en-US" sz="1600" b="1" dirty="0">
                <a:hlinkClick r:id="rId2"/>
              </a:rPr>
              <a:t>https://</a:t>
            </a:r>
            <a:r>
              <a:rPr lang="en-US" sz="1600" b="1" dirty="0" smtClean="0">
                <a:hlinkClick r:id="rId2"/>
              </a:rPr>
              <a:t>youtu.be/vHApTRvbJCw?si=njjoeSAGOHCPjOQT</a:t>
            </a:r>
            <a:r>
              <a:rPr lang="el-GR" sz="1600" b="1" dirty="0" smtClean="0"/>
              <a:t> </a:t>
            </a:r>
            <a:r>
              <a:rPr lang="el-GR" sz="1600" b="1" dirty="0" smtClean="0"/>
              <a:t> </a:t>
            </a:r>
            <a:endParaRPr lang="el-GR" sz="1600" b="1"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8"/>
          <a:stretch/>
        </p:blipFill>
        <p:spPr bwMode="auto">
          <a:xfrm>
            <a:off x="2266124" y="898313"/>
            <a:ext cx="7658979" cy="46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12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13</a:t>
            </a:fld>
            <a:endParaRPr lang="el-GR" dirty="0"/>
          </a:p>
        </p:txBody>
      </p:sp>
      <p:sp>
        <p:nvSpPr>
          <p:cNvPr id="5" name="TextBox 4"/>
          <p:cNvSpPr txBox="1"/>
          <p:nvPr/>
        </p:nvSpPr>
        <p:spPr>
          <a:xfrm>
            <a:off x="3122209" y="381768"/>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Συμπεράσματα</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470310" y="1252457"/>
            <a:ext cx="9240088" cy="4544061"/>
          </a:xfrm>
          <a:solidFill>
            <a:schemeClr val="accent5">
              <a:lumMod val="20000"/>
              <a:lumOff val="80000"/>
            </a:schemeClr>
          </a:solidFill>
          <a:ln w="31750" cmpd="sng">
            <a:solidFill>
              <a:schemeClr val="accent6">
                <a:lumMod val="50000"/>
              </a:schemeClr>
            </a:solidFill>
          </a:ln>
        </p:spPr>
        <p:txBody>
          <a:bodyPr>
            <a:noAutofit/>
          </a:bodyPr>
          <a:lstStyle/>
          <a:p>
            <a:pPr marL="0" indent="0" algn="just">
              <a:buNone/>
            </a:pPr>
            <a:endParaRPr lang="el-GR" sz="1200" b="1" dirty="0"/>
          </a:p>
          <a:p>
            <a:pPr algn="just">
              <a:buClr>
                <a:schemeClr val="accent5">
                  <a:lumMod val="75000"/>
                </a:schemeClr>
              </a:buClr>
            </a:pPr>
            <a:r>
              <a:rPr lang="el-GR" sz="1800" b="1" dirty="0"/>
              <a:t>Ποιες είναι οι διαδικασίες με τις οποίες το νερό απομακρύνεται από την επιφάνεια της Γης στην ατμόσφαιρα;</a:t>
            </a:r>
            <a:endParaRPr lang="el-GR" sz="1800" b="1" dirty="0" smtClean="0"/>
          </a:p>
          <a:p>
            <a:pPr marL="0" indent="0" algn="just">
              <a:buClr>
                <a:schemeClr val="accent5">
                  <a:lumMod val="75000"/>
                </a:schemeClr>
              </a:buClr>
              <a:buNone/>
            </a:pPr>
            <a:endParaRPr lang="el-GR" sz="1800" b="1" dirty="0" smtClean="0"/>
          </a:p>
          <a:p>
            <a:pPr marL="0" indent="0" algn="just">
              <a:buClr>
                <a:schemeClr val="accent5">
                  <a:lumMod val="75000"/>
                </a:schemeClr>
              </a:buClr>
              <a:buNone/>
            </a:pPr>
            <a:endParaRPr lang="el-GR" sz="1800" b="1" dirty="0"/>
          </a:p>
          <a:p>
            <a:pPr algn="just">
              <a:buClr>
                <a:schemeClr val="accent5">
                  <a:lumMod val="75000"/>
                </a:schemeClr>
              </a:buClr>
            </a:pPr>
            <a:r>
              <a:rPr lang="el-GR" sz="1800" b="1" dirty="0"/>
              <a:t>Ποιες είναι οι διαδικασίες με τις οποίες το νερό επιστρέφει από την ατμόσφαιρα στην επιφάνεια της Γης;</a:t>
            </a:r>
            <a:endParaRPr lang="el-GR" sz="1800" b="1" dirty="0" smtClean="0"/>
          </a:p>
          <a:p>
            <a:pPr marL="0" indent="0" algn="just">
              <a:buClr>
                <a:schemeClr val="accent5">
                  <a:lumMod val="75000"/>
                </a:schemeClr>
              </a:buClr>
              <a:buNone/>
            </a:pPr>
            <a:endParaRPr lang="el-GR" sz="1800" b="1" dirty="0" smtClean="0"/>
          </a:p>
          <a:p>
            <a:pPr marL="0" indent="0" algn="just">
              <a:buClr>
                <a:schemeClr val="accent5">
                  <a:lumMod val="75000"/>
                </a:schemeClr>
              </a:buClr>
              <a:buNone/>
            </a:pPr>
            <a:endParaRPr lang="el-GR" sz="1800" b="1" dirty="0"/>
          </a:p>
          <a:p>
            <a:pPr algn="just">
              <a:buClr>
                <a:schemeClr val="accent5">
                  <a:lumMod val="75000"/>
                </a:schemeClr>
              </a:buClr>
            </a:pPr>
            <a:r>
              <a:rPr lang="el-GR" sz="1800" b="1" dirty="0"/>
              <a:t>Ποιες είναι οι πιθανές πορείες του νερού που πέφτει στην ξηρά;</a:t>
            </a:r>
            <a:endParaRPr lang="el-GR" sz="1600" b="1" dirty="0"/>
          </a:p>
        </p:txBody>
      </p:sp>
    </p:spTree>
    <p:extLst>
      <p:ext uri="{BB962C8B-B14F-4D97-AF65-F5344CB8AC3E}">
        <p14:creationId xmlns:p14="http://schemas.microsoft.com/office/powerpoint/2010/main" val="112581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14</a:t>
            </a:fld>
            <a:endParaRPr lang="el-GR" dirty="0"/>
          </a:p>
        </p:txBody>
      </p:sp>
      <p:sp>
        <p:nvSpPr>
          <p:cNvPr id="5" name="TextBox 4"/>
          <p:cNvSpPr txBox="1"/>
          <p:nvPr/>
        </p:nvSpPr>
        <p:spPr>
          <a:xfrm>
            <a:off x="3122209" y="381768"/>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Συμπεράσματα</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470310" y="1252457"/>
            <a:ext cx="9240088" cy="4544061"/>
          </a:xfrm>
          <a:solidFill>
            <a:schemeClr val="accent5">
              <a:lumMod val="20000"/>
              <a:lumOff val="80000"/>
            </a:schemeClr>
          </a:solidFill>
          <a:ln w="31750" cmpd="sng">
            <a:solidFill>
              <a:schemeClr val="accent6">
                <a:lumMod val="50000"/>
              </a:schemeClr>
            </a:solidFill>
          </a:ln>
        </p:spPr>
        <p:txBody>
          <a:bodyPr>
            <a:noAutofit/>
          </a:bodyPr>
          <a:lstStyle/>
          <a:p>
            <a:pPr marL="0" indent="0" algn="just">
              <a:buNone/>
            </a:pPr>
            <a:endParaRPr lang="el-GR" sz="1200" b="1" dirty="0"/>
          </a:p>
          <a:p>
            <a:pPr algn="just">
              <a:buClr>
                <a:schemeClr val="accent5">
                  <a:lumMod val="75000"/>
                </a:schemeClr>
              </a:buClr>
            </a:pPr>
            <a:r>
              <a:rPr lang="el-GR" sz="1800" b="1" dirty="0"/>
              <a:t>Ποιες είναι οι διαδικασίες με τις οποίες το νερό απομακρύνεται από την επιφάνεια της Γης στην ατμόσφαιρα;</a:t>
            </a:r>
            <a:endParaRPr lang="el-GR" sz="1800" b="1" dirty="0" smtClean="0"/>
          </a:p>
          <a:p>
            <a:pPr marL="0" indent="0" algn="just">
              <a:buClr>
                <a:schemeClr val="accent5">
                  <a:lumMod val="75000"/>
                </a:schemeClr>
              </a:buClr>
              <a:buNone/>
            </a:pPr>
            <a:r>
              <a:rPr lang="el-GR" sz="1800" b="1" dirty="0" smtClean="0"/>
              <a:t>    </a:t>
            </a:r>
            <a:r>
              <a:rPr lang="el-GR" sz="1800" b="1" dirty="0" smtClean="0">
                <a:solidFill>
                  <a:srgbClr val="C00000"/>
                </a:solidFill>
              </a:rPr>
              <a:t>Εξάτμιση – Διαπνοή.</a:t>
            </a:r>
            <a:r>
              <a:rPr lang="el-GR" sz="1800" b="1" dirty="0" smtClean="0">
                <a:solidFill>
                  <a:srgbClr val="FF0000"/>
                </a:solidFill>
              </a:rPr>
              <a:t> </a:t>
            </a:r>
          </a:p>
          <a:p>
            <a:pPr marL="0" indent="0" algn="just">
              <a:buClr>
                <a:schemeClr val="accent5">
                  <a:lumMod val="75000"/>
                </a:schemeClr>
              </a:buClr>
              <a:buNone/>
            </a:pPr>
            <a:endParaRPr lang="el-GR" sz="1800" b="1" dirty="0"/>
          </a:p>
          <a:p>
            <a:pPr algn="just">
              <a:buClr>
                <a:schemeClr val="accent5">
                  <a:lumMod val="75000"/>
                </a:schemeClr>
              </a:buClr>
            </a:pPr>
            <a:r>
              <a:rPr lang="el-GR" sz="1800" b="1" dirty="0"/>
              <a:t>Ποιες είναι οι διαδικασίες με τις οποίες το νερό επιστρέφει από την ατμόσφαιρα στην επιφάνεια της Γης;</a:t>
            </a:r>
            <a:endParaRPr lang="el-GR" sz="1800" b="1" dirty="0" smtClean="0"/>
          </a:p>
          <a:p>
            <a:pPr marL="0" indent="0" algn="just">
              <a:buClr>
                <a:schemeClr val="accent5">
                  <a:lumMod val="75000"/>
                </a:schemeClr>
              </a:buClr>
              <a:buNone/>
            </a:pPr>
            <a:r>
              <a:rPr lang="el-GR" sz="1800" b="1" dirty="0" smtClean="0"/>
              <a:t>    </a:t>
            </a:r>
            <a:r>
              <a:rPr lang="el-GR" sz="1800" b="1" dirty="0" smtClean="0">
                <a:solidFill>
                  <a:srgbClr val="C00000"/>
                </a:solidFill>
              </a:rPr>
              <a:t>Κατακρημνίσεις (βροχή, χιόνι, χαλάζι).</a:t>
            </a:r>
          </a:p>
          <a:p>
            <a:pPr marL="0" indent="0" algn="just">
              <a:buClr>
                <a:schemeClr val="accent5">
                  <a:lumMod val="75000"/>
                </a:schemeClr>
              </a:buClr>
              <a:buNone/>
            </a:pPr>
            <a:endParaRPr lang="el-GR" sz="1800" b="1" dirty="0"/>
          </a:p>
          <a:p>
            <a:pPr algn="just">
              <a:buClr>
                <a:schemeClr val="accent5">
                  <a:lumMod val="75000"/>
                </a:schemeClr>
              </a:buClr>
            </a:pPr>
            <a:r>
              <a:rPr lang="el-GR" sz="1800" b="1" dirty="0"/>
              <a:t>Ποιες είναι οι πιθανές πορείες του νερού που πέφτει στην ξηρά</a:t>
            </a:r>
            <a:r>
              <a:rPr lang="el-GR" sz="1800" b="1" dirty="0" smtClean="0"/>
              <a:t>;</a:t>
            </a:r>
          </a:p>
          <a:p>
            <a:pPr marL="0" indent="0" algn="just">
              <a:buClr>
                <a:schemeClr val="accent5">
                  <a:lumMod val="75000"/>
                </a:schemeClr>
              </a:buClr>
              <a:buNone/>
            </a:pPr>
            <a:r>
              <a:rPr lang="el-GR" sz="1800" b="1" dirty="0"/>
              <a:t> </a:t>
            </a:r>
            <a:r>
              <a:rPr lang="el-GR" sz="1800" b="1" dirty="0" smtClean="0"/>
              <a:t>   </a:t>
            </a:r>
            <a:r>
              <a:rPr lang="el-GR" sz="1800" b="1" dirty="0" smtClean="0">
                <a:solidFill>
                  <a:srgbClr val="C00000"/>
                </a:solidFill>
              </a:rPr>
              <a:t>Εξάτμιση,  πρόσληψη   από  τα  φυτά,  εισχώρηση  στο  υπέδαφος  και  στα  υπόγεια  ύδατα,                                                                                                                                                                                                                                                                                                                                                                                                                                                                                                                                                                                                                                                                                                                                                                                                                                                                                                                                        </a:t>
            </a:r>
          </a:p>
          <a:p>
            <a:pPr marL="0" indent="0" algn="just">
              <a:buClr>
                <a:schemeClr val="accent5">
                  <a:lumMod val="75000"/>
                </a:schemeClr>
              </a:buClr>
              <a:buNone/>
            </a:pPr>
            <a:r>
              <a:rPr lang="el-GR" sz="1800" b="1" dirty="0">
                <a:solidFill>
                  <a:srgbClr val="C00000"/>
                </a:solidFill>
              </a:rPr>
              <a:t> </a:t>
            </a:r>
            <a:r>
              <a:rPr lang="el-GR" sz="1800" b="1" dirty="0" smtClean="0">
                <a:solidFill>
                  <a:srgbClr val="C00000"/>
                </a:solidFill>
              </a:rPr>
              <a:t>   </a:t>
            </a:r>
            <a:r>
              <a:rPr lang="el-GR" sz="1800" b="1" dirty="0" smtClean="0">
                <a:solidFill>
                  <a:srgbClr val="C00000"/>
                </a:solidFill>
              </a:rPr>
              <a:t>απομάκρυνση με επιφανειακή απορροή από την ξηρά σε υδάτινα οικοσυστήματα.</a:t>
            </a:r>
            <a:endParaRPr lang="el-GR" sz="1600" b="1" dirty="0">
              <a:solidFill>
                <a:srgbClr val="C00000"/>
              </a:solidFill>
            </a:endParaRPr>
          </a:p>
        </p:txBody>
      </p:sp>
    </p:spTree>
    <p:extLst>
      <p:ext uri="{BB962C8B-B14F-4D97-AF65-F5344CB8AC3E}">
        <p14:creationId xmlns:p14="http://schemas.microsoft.com/office/powerpoint/2010/main" val="424255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15</a:t>
            </a:fld>
            <a:endParaRPr lang="el-GR" dirty="0"/>
          </a:p>
        </p:txBody>
      </p:sp>
      <p:sp>
        <p:nvSpPr>
          <p:cNvPr id="5" name="TextBox 4"/>
          <p:cNvSpPr txBox="1"/>
          <p:nvPr/>
        </p:nvSpPr>
        <p:spPr>
          <a:xfrm>
            <a:off x="3122209" y="190944"/>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Επίλυση προβλήματος</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898497" y="886689"/>
            <a:ext cx="10344647" cy="1347628"/>
          </a:xfrm>
          <a:solidFill>
            <a:schemeClr val="accent5">
              <a:lumMod val="20000"/>
              <a:lumOff val="80000"/>
            </a:schemeClr>
          </a:solidFill>
          <a:ln w="31750" cmpd="sng">
            <a:solidFill>
              <a:schemeClr val="accent6">
                <a:lumMod val="50000"/>
              </a:schemeClr>
            </a:solidFill>
          </a:ln>
        </p:spPr>
        <p:txBody>
          <a:bodyPr>
            <a:noAutofit/>
          </a:bodyPr>
          <a:lstStyle/>
          <a:p>
            <a:pPr marL="0" indent="0" algn="just">
              <a:lnSpc>
                <a:spcPct val="100000"/>
              </a:lnSpc>
              <a:buNone/>
            </a:pPr>
            <a:r>
              <a:rPr lang="el-GR" sz="1600" b="1" dirty="0"/>
              <a:t>Σε μια περιοχή κοντά σε ένα ποτάμι, οι άνθρωποι κόβουν συστηματικά τα δέντρα του δάσους για να χρησιμοποιήσουν την ξυλεία και να δημιουργήσουν καλλιεργήσιμες εκτάσεις. Η αφαίρεση των δέντρων έχει οδηγήσει σε αυξημένη διάβρωση του εδάφους, γεγονός που προκαλεί συσσώρευση φερτών υλικών και θολότητα στο ποτάμι. Επιπλέον, το τοπικό κλίμα φαίνεται να αλλάζει, με μειωμένες βροχοπτώσεις και αυξημένη ξηρασία, που οδηγούν σε λειψυδρία, γεγονός που επηρεάζει την ποιότητα ζωής της κοινότητας και τη λειτουργία των οικοσυστημάτων των περιοχής.</a:t>
            </a:r>
            <a:endParaRPr lang="el-GR" sz="1200" b="1" dirty="0"/>
          </a:p>
        </p:txBody>
      </p:sp>
      <p:sp>
        <p:nvSpPr>
          <p:cNvPr id="8" name="Content Placeholder 2"/>
          <p:cNvSpPr txBox="1">
            <a:spLocks/>
          </p:cNvSpPr>
          <p:nvPr/>
        </p:nvSpPr>
        <p:spPr>
          <a:xfrm>
            <a:off x="390254" y="2538035"/>
            <a:ext cx="3792131" cy="1621610"/>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α) </a:t>
            </a:r>
            <a:r>
              <a:rPr lang="el-GR" sz="1600" b="1" dirty="0"/>
              <a:t>Γιατί η αφαίρεση των δέντρων οδηγεί σε αυξημένη διάβρωση του εδάφους; Ποια είναι η πιθανή συνέπεια της συσσώρευσης φερτών υλικών και της θολότητας του ποταμιού στους υδρόβιους οργανισμούς του;</a:t>
            </a:r>
            <a:endParaRPr lang="el-GR" sz="1600" b="1" dirty="0"/>
          </a:p>
        </p:txBody>
      </p:sp>
      <p:sp>
        <p:nvSpPr>
          <p:cNvPr id="9" name="Content Placeholder 2"/>
          <p:cNvSpPr txBox="1">
            <a:spLocks/>
          </p:cNvSpPr>
          <p:nvPr/>
        </p:nvSpPr>
        <p:spPr>
          <a:xfrm>
            <a:off x="4428877" y="2666524"/>
            <a:ext cx="3904090" cy="1340933"/>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β) </a:t>
            </a:r>
            <a:r>
              <a:rPr lang="el-GR" sz="1600" b="1" dirty="0"/>
              <a:t>Με ποιον τρόπο η αφαίρεση των δέντρων από το δάσος της περιοχής έχει συμβάλει στην αλλαγή του τοπικού κλίματος με μείωση των βροχοπτώσεων και αύξηση της ξηρασίας; </a:t>
            </a:r>
            <a:endParaRPr lang="el-GR" sz="1600" b="1" dirty="0"/>
          </a:p>
        </p:txBody>
      </p:sp>
      <p:sp>
        <p:nvSpPr>
          <p:cNvPr id="10" name="Content Placeholder 2"/>
          <p:cNvSpPr txBox="1">
            <a:spLocks/>
          </p:cNvSpPr>
          <p:nvPr/>
        </p:nvSpPr>
        <p:spPr>
          <a:xfrm>
            <a:off x="8555603" y="2666525"/>
            <a:ext cx="3244134" cy="1340931"/>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γ</a:t>
            </a:r>
            <a:r>
              <a:rPr lang="el-GR" sz="1600" b="1" dirty="0" smtClean="0"/>
              <a:t>) </a:t>
            </a:r>
            <a:r>
              <a:rPr lang="el-GR" sz="1600" b="1" dirty="0"/>
              <a:t>Ποιες οι πιθανές συνέπειες της λειψυδρίας που εμφανίζεται στην περιοχή για τα οικοσυστήματα και τις δραστηριότητες των κατοίκων της; </a:t>
            </a:r>
            <a:endParaRPr lang="el-GR" sz="1600" b="1" dirty="0"/>
          </a:p>
        </p:txBody>
      </p:sp>
    </p:spTree>
    <p:extLst>
      <p:ext uri="{BB962C8B-B14F-4D97-AF65-F5344CB8AC3E}">
        <p14:creationId xmlns:p14="http://schemas.microsoft.com/office/powerpoint/2010/main" val="158511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16</a:t>
            </a:fld>
            <a:endParaRPr lang="el-GR" dirty="0"/>
          </a:p>
        </p:txBody>
      </p:sp>
      <p:sp>
        <p:nvSpPr>
          <p:cNvPr id="5" name="TextBox 4"/>
          <p:cNvSpPr txBox="1"/>
          <p:nvPr/>
        </p:nvSpPr>
        <p:spPr>
          <a:xfrm>
            <a:off x="3122209" y="190944"/>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Επίλυση προβλήματος</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898497" y="886689"/>
            <a:ext cx="10344647" cy="1347628"/>
          </a:xfrm>
          <a:solidFill>
            <a:schemeClr val="accent5">
              <a:lumMod val="20000"/>
              <a:lumOff val="80000"/>
            </a:schemeClr>
          </a:solidFill>
          <a:ln w="31750" cmpd="sng">
            <a:solidFill>
              <a:schemeClr val="accent6">
                <a:lumMod val="50000"/>
              </a:schemeClr>
            </a:solidFill>
          </a:ln>
        </p:spPr>
        <p:txBody>
          <a:bodyPr>
            <a:noAutofit/>
          </a:bodyPr>
          <a:lstStyle/>
          <a:p>
            <a:pPr marL="0" indent="0" algn="just">
              <a:lnSpc>
                <a:spcPct val="100000"/>
              </a:lnSpc>
              <a:buNone/>
            </a:pPr>
            <a:r>
              <a:rPr lang="el-GR" sz="1600" b="1" dirty="0"/>
              <a:t>Σε μια περιοχή κοντά σε ένα ποτάμι, οι άνθρωποι κόβουν συστηματικά τα δέντρα του δάσους για να χρησιμοποιήσουν την ξυλεία και να δημιουργήσουν καλλιεργήσιμες εκτάσεις. Η αφαίρεση των δέντρων έχει οδηγήσει σε αυξημένη διάβρωση του εδάφους, γεγονός που προκαλεί συσσώρευση φερτών υλικών και θολότητα στο ποτάμι. Επιπλέον, το τοπικό κλίμα φαίνεται να αλλάζει, με μειωμένες βροχοπτώσεις και αυξημένη ξηρασία, που οδηγούν σε λειψυδρία, γεγονός που επηρεάζει την ποιότητα ζωής της κοινότητας και τη λειτουργία των οικοσυστημάτων των περιοχής.</a:t>
            </a:r>
            <a:endParaRPr lang="el-GR" sz="1200" b="1" dirty="0"/>
          </a:p>
        </p:txBody>
      </p:sp>
      <p:sp>
        <p:nvSpPr>
          <p:cNvPr id="8" name="Content Placeholder 2"/>
          <p:cNvSpPr txBox="1">
            <a:spLocks/>
          </p:cNvSpPr>
          <p:nvPr/>
        </p:nvSpPr>
        <p:spPr>
          <a:xfrm>
            <a:off x="390254" y="2538035"/>
            <a:ext cx="3792131" cy="1621610"/>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α) </a:t>
            </a:r>
            <a:r>
              <a:rPr lang="el-GR" sz="1600" b="1" dirty="0"/>
              <a:t>Γιατί η αφαίρεση των δέντρων οδηγεί σε αυξημένη διάβρωση του εδάφους; Ποια είναι η πιθανή συνέπεια της συσσώρευσης φερτών υλικών και της θολότητας του ποταμιού στους υδρόβιους οργανισμούς του;</a:t>
            </a:r>
            <a:endParaRPr lang="el-GR" sz="1600" b="1" dirty="0"/>
          </a:p>
        </p:txBody>
      </p:sp>
      <p:sp>
        <p:nvSpPr>
          <p:cNvPr id="9" name="Content Placeholder 2"/>
          <p:cNvSpPr txBox="1">
            <a:spLocks/>
          </p:cNvSpPr>
          <p:nvPr/>
        </p:nvSpPr>
        <p:spPr>
          <a:xfrm>
            <a:off x="4428877" y="2666524"/>
            <a:ext cx="3904090" cy="1340933"/>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β) </a:t>
            </a:r>
            <a:r>
              <a:rPr lang="el-GR" sz="1600" b="1" dirty="0"/>
              <a:t>Με ποιον τρόπο η αφαίρεση των δέντρων από το δάσος της περιοχής έχει συμβάλει στην αλλαγή του τοπικού κλίματος με μείωση των βροχοπτώσεων και αύξηση της ξηρασίας; </a:t>
            </a:r>
            <a:endParaRPr lang="el-GR" sz="1600" b="1" dirty="0"/>
          </a:p>
        </p:txBody>
      </p:sp>
      <p:sp>
        <p:nvSpPr>
          <p:cNvPr id="10" name="Content Placeholder 2"/>
          <p:cNvSpPr txBox="1">
            <a:spLocks/>
          </p:cNvSpPr>
          <p:nvPr/>
        </p:nvSpPr>
        <p:spPr>
          <a:xfrm>
            <a:off x="8555603" y="2666525"/>
            <a:ext cx="3244134" cy="1340931"/>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600" b="1" dirty="0"/>
              <a:t>γ</a:t>
            </a:r>
            <a:r>
              <a:rPr lang="el-GR" sz="1600" b="1" dirty="0" smtClean="0"/>
              <a:t>) </a:t>
            </a:r>
            <a:r>
              <a:rPr lang="el-GR" sz="1600" b="1" dirty="0"/>
              <a:t>Ποιες οι πιθανές συνέπειες της λειψυδρίας που εμφανίζεται στην περιοχή για τα οικοσυστήματα και τις δραστηριότητες των κατοίκων της; </a:t>
            </a:r>
            <a:endParaRPr lang="el-GR" sz="1600" b="1" dirty="0"/>
          </a:p>
        </p:txBody>
      </p:sp>
      <p:sp>
        <p:nvSpPr>
          <p:cNvPr id="11" name="Content Placeholder 2"/>
          <p:cNvSpPr txBox="1">
            <a:spLocks/>
          </p:cNvSpPr>
          <p:nvPr/>
        </p:nvSpPr>
        <p:spPr>
          <a:xfrm>
            <a:off x="390252" y="4573810"/>
            <a:ext cx="3792131" cy="1715663"/>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chemeClr val="accent5"/>
              </a:buClr>
            </a:pPr>
            <a:r>
              <a:rPr lang="el-GR" sz="1600" b="1" dirty="0" smtClean="0"/>
              <a:t>Δεν υπάρχουν φυτά για να συγκρατήσουν το έδαφος με τις ρίζες τους.</a:t>
            </a:r>
            <a:endParaRPr lang="el-GR" sz="1600" b="1" dirty="0" smtClean="0"/>
          </a:p>
          <a:p>
            <a:pPr algn="just">
              <a:lnSpc>
                <a:spcPct val="100000"/>
              </a:lnSpc>
              <a:buClr>
                <a:schemeClr val="accent5"/>
              </a:buClr>
            </a:pPr>
            <a:r>
              <a:rPr lang="el-GR" sz="1600" b="1" dirty="0" smtClean="0"/>
              <a:t>Διαταραχή των τροφικών αλυσίδων και κίνδυνος για τη ζωή των υδρόβιων οργανισμών.</a:t>
            </a:r>
            <a:endParaRPr lang="el-GR" sz="1600" b="1" dirty="0"/>
          </a:p>
        </p:txBody>
      </p:sp>
      <p:sp>
        <p:nvSpPr>
          <p:cNvPr id="12" name="Content Placeholder 2"/>
          <p:cNvSpPr txBox="1">
            <a:spLocks/>
          </p:cNvSpPr>
          <p:nvPr/>
        </p:nvSpPr>
        <p:spPr>
          <a:xfrm>
            <a:off x="4428877" y="4794619"/>
            <a:ext cx="3904090" cy="1240403"/>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chemeClr val="accent5"/>
              </a:buClr>
            </a:pPr>
            <a:r>
              <a:rPr lang="el-GR" sz="1600" b="1" dirty="0" smtClean="0"/>
              <a:t>Δραματική μείωση φυτικών οργανισμών.</a:t>
            </a:r>
            <a:endParaRPr lang="el-GR" sz="1600" b="1" dirty="0" smtClean="0"/>
          </a:p>
          <a:p>
            <a:pPr algn="just">
              <a:lnSpc>
                <a:spcPct val="100000"/>
              </a:lnSpc>
              <a:buClr>
                <a:schemeClr val="accent5"/>
              </a:buClr>
            </a:pPr>
            <a:r>
              <a:rPr lang="el-GR" sz="1600" b="1" dirty="0" smtClean="0"/>
              <a:t>Μείωση της απελευθέρωσης υδρατμών στην ατμόσφαιρα μέσω της διαπνοής.</a:t>
            </a:r>
            <a:endParaRPr lang="el-GR" sz="1600" b="1" dirty="0" smtClean="0"/>
          </a:p>
        </p:txBody>
      </p:sp>
      <p:sp>
        <p:nvSpPr>
          <p:cNvPr id="13" name="Content Placeholder 2"/>
          <p:cNvSpPr txBox="1">
            <a:spLocks/>
          </p:cNvSpPr>
          <p:nvPr/>
        </p:nvSpPr>
        <p:spPr>
          <a:xfrm>
            <a:off x="8555603" y="4333460"/>
            <a:ext cx="3244134" cy="2107097"/>
          </a:xfrm>
          <a:prstGeom prst="rect">
            <a:avLst/>
          </a:prstGeom>
          <a:solidFill>
            <a:schemeClr val="accent5">
              <a:lumMod val="20000"/>
              <a:lumOff val="80000"/>
            </a:schemeClr>
          </a:solidFill>
          <a:ln w="31750" cmpd="sng">
            <a:solidFill>
              <a:schemeClr val="accent6">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E1E8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E1E8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E1E8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E1E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chemeClr val="accent5"/>
              </a:buClr>
            </a:pPr>
            <a:r>
              <a:rPr lang="el-GR" sz="1600" b="1" dirty="0"/>
              <a:t>Διαταραχή ισορροπίας </a:t>
            </a:r>
            <a:r>
              <a:rPr lang="el-GR" sz="1600" b="1" dirty="0" smtClean="0"/>
              <a:t>οικοσυστημάτων και τροφικών αλυσίδων.</a:t>
            </a:r>
          </a:p>
          <a:p>
            <a:pPr algn="just">
              <a:lnSpc>
                <a:spcPct val="100000"/>
              </a:lnSpc>
              <a:buClr>
                <a:schemeClr val="accent5"/>
              </a:buClr>
            </a:pPr>
            <a:r>
              <a:rPr lang="el-GR" sz="1600" b="1" dirty="0"/>
              <a:t>Κίνδυνος για την επιβίωση οργανισμών.</a:t>
            </a:r>
          </a:p>
          <a:p>
            <a:pPr algn="just">
              <a:lnSpc>
                <a:spcPct val="100000"/>
              </a:lnSpc>
              <a:buClr>
                <a:schemeClr val="accent5"/>
              </a:buClr>
            </a:pPr>
            <a:r>
              <a:rPr lang="el-GR" sz="1600" b="1" dirty="0" smtClean="0"/>
              <a:t>Μείωση αγροτικής παραγωγικότητας</a:t>
            </a:r>
            <a:r>
              <a:rPr lang="el-GR" sz="1600" b="1" dirty="0" smtClean="0"/>
              <a:t>.</a:t>
            </a:r>
            <a:endParaRPr lang="el-GR" sz="1600" b="1" dirty="0"/>
          </a:p>
        </p:txBody>
      </p:sp>
    </p:spTree>
    <p:extLst>
      <p:ext uri="{BB962C8B-B14F-4D97-AF65-F5344CB8AC3E}">
        <p14:creationId xmlns:p14="http://schemas.microsoft.com/office/powerpoint/2010/main" val="1633710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17</a:t>
            </a:fld>
            <a:endParaRPr lang="el-GR" dirty="0"/>
          </a:p>
        </p:txBody>
      </p:sp>
      <p:sp>
        <p:nvSpPr>
          <p:cNvPr id="5" name="TextBox 4"/>
          <p:cNvSpPr txBox="1"/>
          <p:nvPr/>
        </p:nvSpPr>
        <p:spPr>
          <a:xfrm>
            <a:off x="3122209" y="230699"/>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Ανακεφαλαιώνοντας</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525967" y="1017767"/>
            <a:ext cx="9240088" cy="5239909"/>
          </a:xfrm>
          <a:solidFill>
            <a:schemeClr val="accent5">
              <a:lumMod val="20000"/>
              <a:lumOff val="80000"/>
            </a:schemeClr>
          </a:solidFill>
          <a:ln w="31750" cmpd="sng">
            <a:solidFill>
              <a:schemeClr val="accent6">
                <a:lumMod val="50000"/>
              </a:schemeClr>
            </a:solidFill>
          </a:ln>
        </p:spPr>
        <p:txBody>
          <a:bodyPr>
            <a:noAutofit/>
          </a:bodyPr>
          <a:lstStyle/>
          <a:p>
            <a:pPr algn="just">
              <a:buClr>
                <a:schemeClr val="accent5"/>
              </a:buClr>
            </a:pPr>
            <a:r>
              <a:rPr lang="el-GR" sz="1800" b="1" dirty="0" smtClean="0"/>
              <a:t>Ο κύκλος του νερού είναι απαραίτητος </a:t>
            </a:r>
            <a:r>
              <a:rPr lang="el-GR" sz="1800" b="1" dirty="0"/>
              <a:t>για </a:t>
            </a:r>
            <a:r>
              <a:rPr lang="el-GR" sz="1800" b="1" dirty="0" smtClean="0"/>
              <a:t>τη διατήρηση της ζωής στη Γη, μέσω της εξασφάλισης των απαραίτητων αποθεμάτων νερού για τη βιωσιμότητα των υδάτινων και χερσαίων οικοσυστημάτων και των οργανισμών τους.</a:t>
            </a:r>
            <a:endParaRPr lang="el-GR" sz="1800" b="1" dirty="0" smtClean="0"/>
          </a:p>
          <a:p>
            <a:pPr algn="just">
              <a:buClr>
                <a:schemeClr val="accent5"/>
              </a:buClr>
            </a:pPr>
            <a:endParaRPr lang="el-GR" sz="1800" b="1" dirty="0"/>
          </a:p>
          <a:p>
            <a:pPr algn="just">
              <a:buClr>
                <a:schemeClr val="accent5"/>
              </a:buClr>
            </a:pPr>
            <a:r>
              <a:rPr lang="el-GR" sz="1800" b="1" dirty="0" smtClean="0"/>
              <a:t>Οι κύριες διαδικασίες που συμμετέχουν στον κύκλο του νερού είναι η εξάτμιση, η διαπνοή και οι κατακρημνίσεις.</a:t>
            </a:r>
          </a:p>
          <a:p>
            <a:pPr algn="just">
              <a:buClr>
                <a:schemeClr val="accent5"/>
              </a:buClr>
            </a:pPr>
            <a:endParaRPr lang="el-GR" sz="1800" b="1" dirty="0"/>
          </a:p>
          <a:p>
            <a:pPr algn="just">
              <a:buClr>
                <a:schemeClr val="accent5"/>
              </a:buClr>
            </a:pPr>
            <a:r>
              <a:rPr lang="el-GR" sz="1800" b="1" dirty="0" smtClean="0"/>
              <a:t>Το τμήμα του κύκλου του νερού που αφορά την ξηρά είναι πιο πολύπλοκο σε σχέση με εκείνο που αφορά τη θάλασσα, γιατί είναι περισσότερες οι πιθανές πορείες του νερού που πέφτει στην ξηρά. </a:t>
            </a:r>
            <a:endParaRPr lang="el-GR" sz="1800" b="1" dirty="0" smtClean="0"/>
          </a:p>
          <a:p>
            <a:pPr marL="0" indent="0" algn="just">
              <a:buClr>
                <a:schemeClr val="accent5"/>
              </a:buClr>
              <a:buNone/>
            </a:pPr>
            <a:endParaRPr lang="el-GR" sz="1800" b="1" dirty="0"/>
          </a:p>
          <a:p>
            <a:pPr algn="just">
              <a:buClr>
                <a:schemeClr val="accent5"/>
              </a:buClr>
            </a:pPr>
            <a:r>
              <a:rPr lang="el-GR" sz="1800" b="1" dirty="0"/>
              <a:t>Οι </a:t>
            </a:r>
            <a:r>
              <a:rPr lang="el-GR" sz="1800" b="1" dirty="0" smtClean="0"/>
              <a:t>ανθρώπινες παρεμβάσεις στον κύκλο του </a:t>
            </a:r>
            <a:r>
              <a:rPr lang="el-GR" sz="1800" b="1" dirty="0"/>
              <a:t>νερού συνδέονται με περιβαλλοντικά προβλήματα όπως η κλιματική αλλαγή και η </a:t>
            </a:r>
            <a:r>
              <a:rPr lang="el-GR" sz="1800" b="1" dirty="0" smtClean="0"/>
              <a:t>λειψυδρία.</a:t>
            </a:r>
          </a:p>
          <a:p>
            <a:pPr algn="just">
              <a:buClr>
                <a:schemeClr val="accent5"/>
              </a:buClr>
            </a:pPr>
            <a:endParaRPr lang="el-GR" sz="1800" b="1" dirty="0"/>
          </a:p>
          <a:p>
            <a:pPr algn="just">
              <a:buClr>
                <a:schemeClr val="accent5"/>
              </a:buClr>
            </a:pPr>
            <a:r>
              <a:rPr lang="el-GR" sz="1800" b="1" dirty="0" smtClean="0"/>
              <a:t>Οι άνθρωποι </a:t>
            </a:r>
            <a:r>
              <a:rPr lang="el-GR" sz="1800" b="1" dirty="0"/>
              <a:t>μπορούν να υιοθετήσουν στην καθημερινότητά τους πρακτικές για </a:t>
            </a:r>
            <a:r>
              <a:rPr lang="el-GR" sz="1800" b="1" dirty="0" smtClean="0"/>
              <a:t>την ορθή διαχείριση και την προστασία των υδάτινων πόρων.</a:t>
            </a:r>
            <a:endParaRPr lang="el-GR" sz="1800" b="1" dirty="0"/>
          </a:p>
          <a:p>
            <a:pPr algn="just">
              <a:buClr>
                <a:schemeClr val="accent5"/>
              </a:buClr>
            </a:pPr>
            <a:endParaRPr lang="el-GR" sz="1800" b="1" dirty="0" smtClean="0"/>
          </a:p>
        </p:txBody>
      </p:sp>
    </p:spTree>
    <p:extLst>
      <p:ext uri="{BB962C8B-B14F-4D97-AF65-F5344CB8AC3E}">
        <p14:creationId xmlns:p14="http://schemas.microsoft.com/office/powerpoint/2010/main" val="1317984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18</a:t>
            </a:fld>
            <a:endParaRPr lang="el-GR" dirty="0"/>
          </a:p>
        </p:txBody>
      </p:sp>
      <p:sp>
        <p:nvSpPr>
          <p:cNvPr id="5" name="TextBox 4"/>
          <p:cNvSpPr txBox="1"/>
          <p:nvPr/>
        </p:nvSpPr>
        <p:spPr>
          <a:xfrm>
            <a:off x="2950235" y="914495"/>
            <a:ext cx="8557404" cy="738664"/>
          </a:xfrm>
          <a:prstGeom prst="rect">
            <a:avLst/>
          </a:prstGeom>
          <a:noFill/>
        </p:spPr>
        <p:txBody>
          <a:bodyPr wrap="square" rtlCol="0">
            <a:spAutoFit/>
          </a:bodyPr>
          <a:lstStyle/>
          <a:p>
            <a:pPr algn="ctr"/>
            <a:r>
              <a:rPr lang="el-GR" sz="2400" b="1" dirty="0">
                <a:solidFill>
                  <a:schemeClr val="accent5">
                    <a:lumMod val="50000"/>
                  </a:schemeClr>
                </a:solidFill>
                <a:effectLst>
                  <a:outerShdw blurRad="38100" dist="38100" dir="2700000" algn="tl">
                    <a:srgbClr val="000000">
                      <a:alpha val="43137"/>
                    </a:srgbClr>
                  </a:outerShdw>
                </a:effectLst>
              </a:rPr>
              <a:t>          </a:t>
            </a:r>
          </a:p>
          <a:p>
            <a:pPr algn="ctr"/>
            <a:r>
              <a:rPr lang="el-GR" b="1" dirty="0">
                <a:solidFill>
                  <a:schemeClr val="accent5">
                    <a:lumMod val="50000"/>
                  </a:schemeClr>
                </a:solidFill>
                <a:effectLst>
                  <a:outerShdw blurRad="38100" dist="38100" dir="2700000" algn="tl">
                    <a:srgbClr val="000000">
                      <a:alpha val="43137"/>
                    </a:srgbClr>
                  </a:outerShdw>
                </a:effectLst>
              </a:rPr>
              <a:t>        </a:t>
            </a:r>
          </a:p>
        </p:txBody>
      </p:sp>
      <p:sp>
        <p:nvSpPr>
          <p:cNvPr id="4" name="Ορθογώνιο 3"/>
          <p:cNvSpPr/>
          <p:nvPr/>
        </p:nvSpPr>
        <p:spPr>
          <a:xfrm>
            <a:off x="3890502" y="3007507"/>
            <a:ext cx="4704301" cy="923330"/>
          </a:xfrm>
          <a:prstGeom prst="rect">
            <a:avLst/>
          </a:prstGeom>
          <a:noFill/>
        </p:spPr>
        <p:txBody>
          <a:bodyPr wrap="none" lIns="91440" tIns="45720" rIns="91440" bIns="45720">
            <a:spAutoFit/>
          </a:bodyPr>
          <a:lstStyle/>
          <a:p>
            <a:pPr algn="ctr"/>
            <a:r>
              <a:rPr lang="el-GR" sz="5400" b="1" cap="none" spc="0" dirty="0">
                <a:ln w="17780" cmpd="sng">
                  <a:solidFill>
                    <a:srgbClr val="FFFFFF"/>
                  </a:solidFill>
                  <a:prstDash val="solid"/>
                  <a:miter lim="800000"/>
                </a:ln>
                <a:solidFill>
                  <a:schemeClr val="accent6">
                    <a:lumMod val="50000"/>
                  </a:schemeClr>
                </a:solidFill>
                <a:effectLst>
                  <a:outerShdw blurRad="50800" algn="tl" rotWithShape="0">
                    <a:srgbClr val="000000"/>
                  </a:outerShdw>
                </a:effectLst>
              </a:rPr>
              <a:t>Σας ευχαριστώ!</a:t>
            </a:r>
          </a:p>
        </p:txBody>
      </p:sp>
    </p:spTree>
    <p:extLst>
      <p:ext uri="{BB962C8B-B14F-4D97-AF65-F5344CB8AC3E}">
        <p14:creationId xmlns:p14="http://schemas.microsoft.com/office/powerpoint/2010/main" val="894693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2</a:t>
            </a:fld>
            <a:endParaRPr lang="el-GR" dirty="0"/>
          </a:p>
        </p:txBody>
      </p:sp>
      <p:sp>
        <p:nvSpPr>
          <p:cNvPr id="5" name="TextBox 4"/>
          <p:cNvSpPr txBox="1"/>
          <p:nvPr/>
        </p:nvSpPr>
        <p:spPr>
          <a:xfrm>
            <a:off x="3122209" y="381768"/>
            <a:ext cx="5899868"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Γνωστικοί Διδακτικοί Στόχοι</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470310" y="1721566"/>
            <a:ext cx="9240088" cy="3740979"/>
          </a:xfrm>
          <a:solidFill>
            <a:schemeClr val="accent5">
              <a:lumMod val="20000"/>
              <a:lumOff val="80000"/>
            </a:schemeClr>
          </a:solidFill>
          <a:ln w="31750" cmpd="sng">
            <a:solidFill>
              <a:schemeClr val="accent6">
                <a:lumMod val="50000"/>
              </a:schemeClr>
            </a:solidFill>
          </a:ln>
        </p:spPr>
        <p:txBody>
          <a:bodyPr>
            <a:noAutofit/>
          </a:bodyPr>
          <a:lstStyle/>
          <a:p>
            <a:pPr marL="0" indent="0" algn="just">
              <a:buNone/>
            </a:pPr>
            <a:endParaRPr lang="el-GR" sz="1200" b="1" dirty="0"/>
          </a:p>
          <a:p>
            <a:pPr algn="just">
              <a:buClr>
                <a:schemeClr val="accent5">
                  <a:lumMod val="75000"/>
                </a:schemeClr>
              </a:buClr>
            </a:pPr>
            <a:r>
              <a:rPr lang="el-GR" sz="1800" b="1" dirty="0"/>
              <a:t>Κατανόηση </a:t>
            </a:r>
            <a:r>
              <a:rPr lang="el-GR" sz="1800" b="1" dirty="0" smtClean="0"/>
              <a:t>των διαδικασιών που συμμετέχουν στον κύκλο του νερού. </a:t>
            </a:r>
            <a:endParaRPr lang="el-GR" sz="1800" b="1" dirty="0" smtClean="0"/>
          </a:p>
          <a:p>
            <a:pPr algn="just">
              <a:buClr>
                <a:schemeClr val="accent5">
                  <a:lumMod val="75000"/>
                </a:schemeClr>
              </a:buClr>
            </a:pPr>
            <a:endParaRPr lang="el-GR" sz="1800" b="1" dirty="0"/>
          </a:p>
          <a:p>
            <a:pPr algn="just">
              <a:buClr>
                <a:schemeClr val="accent5">
                  <a:lumMod val="75000"/>
                </a:schemeClr>
              </a:buClr>
            </a:pPr>
            <a:r>
              <a:rPr lang="el-GR" sz="1800" b="1" dirty="0" smtClean="0"/>
              <a:t>Συσχέτιση των διαδικασιών του κύκλου του νερού με τις λειτουργίες των ζωντανών οργανισμών.</a:t>
            </a:r>
            <a:endParaRPr lang="el-GR" sz="1800" b="1" dirty="0" smtClean="0"/>
          </a:p>
          <a:p>
            <a:pPr algn="just">
              <a:buClr>
                <a:schemeClr val="accent5">
                  <a:lumMod val="75000"/>
                </a:schemeClr>
              </a:buClr>
            </a:pPr>
            <a:endParaRPr lang="el-GR" sz="1800" b="1" dirty="0"/>
          </a:p>
          <a:p>
            <a:pPr algn="just">
              <a:buClr>
                <a:schemeClr val="accent5">
                  <a:lumMod val="75000"/>
                </a:schemeClr>
              </a:buClr>
            </a:pPr>
            <a:r>
              <a:rPr lang="el-GR" sz="1800" b="1" dirty="0" smtClean="0"/>
              <a:t>Σύνδεση των ανθρώπινων παρεμβάσεων στον κύκλο του νερού με περιβαλλοντικά προβλήματα. </a:t>
            </a:r>
            <a:endParaRPr lang="el-GR" sz="1800" b="1" dirty="0" smtClean="0"/>
          </a:p>
          <a:p>
            <a:pPr algn="just">
              <a:buClr>
                <a:schemeClr val="accent5">
                  <a:lumMod val="75000"/>
                </a:schemeClr>
              </a:buClr>
            </a:pPr>
            <a:endParaRPr lang="el-GR" sz="1800" b="1" dirty="0"/>
          </a:p>
          <a:p>
            <a:pPr algn="just">
              <a:buClr>
                <a:schemeClr val="accent5">
                  <a:lumMod val="75000"/>
                </a:schemeClr>
              </a:buClr>
            </a:pPr>
            <a:r>
              <a:rPr lang="el-GR" sz="1800" b="1" dirty="0"/>
              <a:t>Ευαισθητοποίηση </a:t>
            </a:r>
            <a:r>
              <a:rPr lang="el-GR" sz="1800" b="1" dirty="0"/>
              <a:t>για τη σημασία της ορθής διαχείρισης και προστασίας των υδάτινων πόρων. </a:t>
            </a:r>
            <a:endParaRPr lang="el-GR" sz="1600" b="1" dirty="0"/>
          </a:p>
        </p:txBody>
      </p:sp>
    </p:spTree>
    <p:extLst>
      <p:ext uri="{BB962C8B-B14F-4D97-AF65-F5344CB8AC3E}">
        <p14:creationId xmlns:p14="http://schemas.microsoft.com/office/powerpoint/2010/main" val="366119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3</a:t>
            </a:fld>
            <a:endParaRPr lang="el-GR"/>
          </a:p>
        </p:txBody>
      </p:sp>
      <p:sp>
        <p:nvSpPr>
          <p:cNvPr id="10" name="TextBox 9"/>
          <p:cNvSpPr txBox="1"/>
          <p:nvPr/>
        </p:nvSpPr>
        <p:spPr>
          <a:xfrm>
            <a:off x="7410616" y="5102951"/>
            <a:ext cx="4023359" cy="369332"/>
          </a:xfrm>
          <a:prstGeom prst="rect">
            <a:avLst/>
          </a:prstGeom>
          <a:noFill/>
        </p:spPr>
        <p:txBody>
          <a:bodyPr wrap="square" rtlCol="0" anchor="ctr">
            <a:spAutoFit/>
          </a:bodyPr>
          <a:lstStyle/>
          <a:p>
            <a:pPr algn="ctr"/>
            <a:r>
              <a:rPr lang="el-GR" dirty="0"/>
              <a:t> </a:t>
            </a:r>
          </a:p>
        </p:txBody>
      </p:sp>
      <p:sp>
        <p:nvSpPr>
          <p:cNvPr id="28" name="TextBox 27"/>
          <p:cNvSpPr txBox="1"/>
          <p:nvPr/>
        </p:nvSpPr>
        <p:spPr>
          <a:xfrm>
            <a:off x="2504661" y="262503"/>
            <a:ext cx="7172076"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Νερό, ζωντανοί οργανισμοί και οικοσυστήματα</a:t>
            </a:r>
            <a:endParaRPr lang="el-GR" sz="2400" b="1" dirty="0">
              <a:solidFill>
                <a:schemeClr val="accent6">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98" y="966212"/>
            <a:ext cx="4591879" cy="259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143" y="966212"/>
            <a:ext cx="4650148" cy="259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98" y="3885375"/>
            <a:ext cx="4591879" cy="259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143" y="3895108"/>
            <a:ext cx="4650148" cy="260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66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4</a:t>
            </a:fld>
            <a:endParaRPr lang="el-GR" dirty="0"/>
          </a:p>
        </p:txBody>
      </p:sp>
      <p:sp>
        <p:nvSpPr>
          <p:cNvPr id="5" name="TextBox 4"/>
          <p:cNvSpPr txBox="1"/>
          <p:nvPr/>
        </p:nvSpPr>
        <p:spPr>
          <a:xfrm>
            <a:off x="1057523" y="286356"/>
            <a:ext cx="10066352"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Λειτουργίες νερού στους ζωντανούς οργανισμούς και στα οικοσυστήματα</a:t>
            </a:r>
            <a:endParaRPr lang="el-GR" sz="2400" b="1" dirty="0">
              <a:solidFill>
                <a:schemeClr val="accent6">
                  <a:lumMod val="50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389188" y="1757349"/>
            <a:ext cx="7408862"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797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5</a:t>
            </a:fld>
            <a:endParaRPr lang="el-GR" dirty="0"/>
          </a:p>
        </p:txBody>
      </p:sp>
      <p:sp>
        <p:nvSpPr>
          <p:cNvPr id="5" name="TextBox 4"/>
          <p:cNvSpPr txBox="1"/>
          <p:nvPr/>
        </p:nvSpPr>
        <p:spPr>
          <a:xfrm>
            <a:off x="1057523" y="286356"/>
            <a:ext cx="10066352" cy="461665"/>
          </a:xfrm>
          <a:prstGeom prst="rect">
            <a:avLst/>
          </a:prstGeom>
          <a:noFill/>
        </p:spPr>
        <p:txBody>
          <a:bodyPr wrap="square" rtlCol="0">
            <a:spAutoFit/>
          </a:bodyPr>
          <a:lstStyle/>
          <a:p>
            <a:pPr algn="ctr"/>
            <a:r>
              <a:rPr lang="el-GR" sz="2400" b="1" dirty="0" smtClean="0">
                <a:solidFill>
                  <a:schemeClr val="accent6">
                    <a:lumMod val="50000"/>
                  </a:schemeClr>
                </a:solidFill>
                <a:effectLst>
                  <a:outerShdw blurRad="38100" dist="38100" dir="2700000" algn="tl">
                    <a:srgbClr val="000000">
                      <a:alpha val="43137"/>
                    </a:srgbClr>
                  </a:outerShdw>
                </a:effectLst>
              </a:rPr>
              <a:t>Λειτουργίες νερού στους ζωντανούς οργανισμούς και στα οικοσυστήματα</a:t>
            </a:r>
            <a:endParaRPr lang="el-GR" sz="2400" b="1" dirty="0">
              <a:solidFill>
                <a:schemeClr val="accent6">
                  <a:lumMod val="50000"/>
                </a:schemeClr>
              </a:solidFill>
              <a:effectLst>
                <a:outerShdw blurRad="38100" dist="38100" dir="2700000" algn="tl">
                  <a:srgbClr val="000000">
                    <a:alpha val="43137"/>
                  </a:srgbClr>
                </a:outerShdw>
              </a:effectLst>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43075"/>
            <a:ext cx="7364412"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23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6</a:t>
            </a:fld>
            <a:endParaRPr lang="el-GR" dirty="0"/>
          </a:p>
        </p:txBody>
      </p:sp>
      <p:sp>
        <p:nvSpPr>
          <p:cNvPr id="5" name="TextBox 4"/>
          <p:cNvSpPr txBox="1"/>
          <p:nvPr/>
        </p:nvSpPr>
        <p:spPr>
          <a:xfrm>
            <a:off x="1773141" y="286356"/>
            <a:ext cx="8658970" cy="830997"/>
          </a:xfrm>
          <a:prstGeom prst="rect">
            <a:avLst/>
          </a:prstGeom>
          <a:noFill/>
        </p:spPr>
        <p:txBody>
          <a:bodyPr wrap="square" rtlCol="0">
            <a:spAutoFit/>
          </a:bodyPr>
          <a:lstStyle/>
          <a:p>
            <a:pPr algn="ctr"/>
            <a:r>
              <a:rPr lang="el-GR" sz="2400" b="1" dirty="0">
                <a:solidFill>
                  <a:schemeClr val="accent6">
                    <a:lumMod val="50000"/>
                  </a:schemeClr>
                </a:solidFill>
                <a:effectLst>
                  <a:outerShdw blurRad="38100" dist="38100" dir="2700000" algn="tl">
                    <a:srgbClr val="000000">
                      <a:alpha val="43137"/>
                    </a:srgbClr>
                  </a:outerShdw>
                </a:effectLst>
              </a:rPr>
              <a:t>Πώς σχετίζεται το νερό που πίνουμε στις μέρες μας με το νερό που υπήρχε πριν δισεκατομμύρια χρόνια;</a:t>
            </a:r>
            <a:endParaRPr lang="el-GR" sz="24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087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7</a:t>
            </a:fld>
            <a:endParaRPr lang="el-GR" dirty="0"/>
          </a:p>
        </p:txBody>
      </p:sp>
      <p:sp>
        <p:nvSpPr>
          <p:cNvPr id="5" name="TextBox 4"/>
          <p:cNvSpPr txBox="1"/>
          <p:nvPr/>
        </p:nvSpPr>
        <p:spPr>
          <a:xfrm>
            <a:off x="1773141" y="286356"/>
            <a:ext cx="8658970" cy="830997"/>
          </a:xfrm>
          <a:prstGeom prst="rect">
            <a:avLst/>
          </a:prstGeom>
          <a:noFill/>
        </p:spPr>
        <p:txBody>
          <a:bodyPr wrap="square" rtlCol="0">
            <a:spAutoFit/>
          </a:bodyPr>
          <a:lstStyle/>
          <a:p>
            <a:pPr algn="ctr"/>
            <a:r>
              <a:rPr lang="el-GR" sz="2400" b="1" dirty="0">
                <a:solidFill>
                  <a:schemeClr val="accent6">
                    <a:lumMod val="50000"/>
                  </a:schemeClr>
                </a:solidFill>
                <a:effectLst>
                  <a:outerShdw blurRad="38100" dist="38100" dir="2700000" algn="tl">
                    <a:srgbClr val="000000">
                      <a:alpha val="43137"/>
                    </a:srgbClr>
                  </a:outerShdw>
                </a:effectLst>
              </a:rPr>
              <a:t>Πώς σχετίζεται το νερό που πίνουμε στις μέρες μας με το νερό που υπήρχε πριν δισεκατομμύρια χρόνια;</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4675352" y="2659750"/>
            <a:ext cx="2870421" cy="703648"/>
          </a:xfrm>
          <a:solidFill>
            <a:schemeClr val="accent5">
              <a:lumMod val="20000"/>
              <a:lumOff val="80000"/>
            </a:schemeClr>
          </a:solidFill>
          <a:ln w="31750" cmpd="sng">
            <a:solidFill>
              <a:schemeClr val="accent6">
                <a:lumMod val="50000"/>
              </a:schemeClr>
            </a:solidFill>
          </a:ln>
        </p:spPr>
        <p:txBody>
          <a:bodyPr>
            <a:noAutofit/>
          </a:bodyPr>
          <a:lstStyle/>
          <a:p>
            <a:pPr marL="0" indent="0" algn="ctr">
              <a:lnSpc>
                <a:spcPct val="200000"/>
              </a:lnSpc>
              <a:buNone/>
            </a:pPr>
            <a:r>
              <a:rPr lang="el-GR" sz="1800" b="1" dirty="0" smtClean="0"/>
              <a:t>Είναι το ίδιο.</a:t>
            </a:r>
            <a:endParaRPr lang="el-GR" sz="1800" b="1" dirty="0"/>
          </a:p>
        </p:txBody>
      </p:sp>
    </p:spTree>
    <p:extLst>
      <p:ext uri="{BB962C8B-B14F-4D97-AF65-F5344CB8AC3E}">
        <p14:creationId xmlns:p14="http://schemas.microsoft.com/office/powerpoint/2010/main" val="79918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8</a:t>
            </a:fld>
            <a:endParaRPr lang="el-GR" dirty="0"/>
          </a:p>
        </p:txBody>
      </p:sp>
      <p:sp>
        <p:nvSpPr>
          <p:cNvPr id="5" name="TextBox 4"/>
          <p:cNvSpPr txBox="1"/>
          <p:nvPr/>
        </p:nvSpPr>
        <p:spPr>
          <a:xfrm>
            <a:off x="1773141" y="286356"/>
            <a:ext cx="8658970" cy="830997"/>
          </a:xfrm>
          <a:prstGeom prst="rect">
            <a:avLst/>
          </a:prstGeom>
          <a:noFill/>
        </p:spPr>
        <p:txBody>
          <a:bodyPr wrap="square" rtlCol="0">
            <a:spAutoFit/>
          </a:bodyPr>
          <a:lstStyle/>
          <a:p>
            <a:pPr algn="ctr"/>
            <a:r>
              <a:rPr lang="el-GR" sz="2400" b="1" dirty="0">
                <a:solidFill>
                  <a:schemeClr val="accent6">
                    <a:lumMod val="50000"/>
                  </a:schemeClr>
                </a:solidFill>
                <a:effectLst>
                  <a:outerShdw blurRad="38100" dist="38100" dir="2700000" algn="tl">
                    <a:srgbClr val="000000">
                      <a:alpha val="43137"/>
                    </a:srgbClr>
                  </a:outerShdw>
                </a:effectLst>
              </a:rPr>
              <a:t>«Το νερό μπορεί να εξαφανιστεί από τη Γη</a:t>
            </a:r>
            <a:r>
              <a:rPr lang="el-GR" sz="2400" b="1" dirty="0" smtClean="0">
                <a:solidFill>
                  <a:schemeClr val="accent6">
                    <a:lumMod val="50000"/>
                  </a:schemeClr>
                </a:solidFill>
                <a:effectLst>
                  <a:outerShdw blurRad="38100" dist="38100" dir="2700000" algn="tl">
                    <a:srgbClr val="000000">
                      <a:alpha val="43137"/>
                    </a:srgbClr>
                  </a:outerShdw>
                </a:effectLst>
              </a:rPr>
              <a:t>.»</a:t>
            </a:r>
          </a:p>
          <a:p>
            <a:pPr algn="ctr"/>
            <a:r>
              <a:rPr lang="el-GR" sz="2400" b="1" dirty="0" smtClean="0">
                <a:solidFill>
                  <a:schemeClr val="accent6">
                    <a:lumMod val="50000"/>
                  </a:schemeClr>
                </a:solidFill>
                <a:effectLst>
                  <a:outerShdw blurRad="38100" dist="38100" dir="2700000" algn="tl">
                    <a:srgbClr val="000000">
                      <a:alpha val="43137"/>
                    </a:srgbClr>
                  </a:outerShdw>
                </a:effectLst>
              </a:rPr>
              <a:t>Συμφωνείτε ή Διαφωνείτε;</a:t>
            </a:r>
            <a:endParaRPr lang="el-GR" sz="24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574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8C4B9FD-BBCD-4D20-BE68-D5FD8F544B57}" type="slidenum">
              <a:rPr lang="el-GR" smtClean="0"/>
              <a:t>9</a:t>
            </a:fld>
            <a:endParaRPr lang="el-GR" dirty="0"/>
          </a:p>
        </p:txBody>
      </p:sp>
      <p:sp>
        <p:nvSpPr>
          <p:cNvPr id="5" name="TextBox 4"/>
          <p:cNvSpPr txBox="1"/>
          <p:nvPr/>
        </p:nvSpPr>
        <p:spPr>
          <a:xfrm>
            <a:off x="1773141" y="286356"/>
            <a:ext cx="8658970" cy="830997"/>
          </a:xfrm>
          <a:prstGeom prst="rect">
            <a:avLst/>
          </a:prstGeom>
          <a:noFill/>
        </p:spPr>
        <p:txBody>
          <a:bodyPr wrap="square" rtlCol="0">
            <a:spAutoFit/>
          </a:bodyPr>
          <a:lstStyle/>
          <a:p>
            <a:pPr algn="ctr"/>
            <a:r>
              <a:rPr lang="el-GR" sz="2400" b="1" dirty="0">
                <a:solidFill>
                  <a:schemeClr val="accent6">
                    <a:lumMod val="50000"/>
                  </a:schemeClr>
                </a:solidFill>
                <a:effectLst>
                  <a:outerShdw blurRad="38100" dist="38100" dir="2700000" algn="tl">
                    <a:srgbClr val="000000">
                      <a:alpha val="43137"/>
                    </a:srgbClr>
                  </a:outerShdw>
                </a:effectLst>
              </a:rPr>
              <a:t>«Το νερό μπορεί να εξαφανιστεί από τη Γη</a:t>
            </a:r>
            <a:r>
              <a:rPr lang="el-GR" sz="2400" b="1" dirty="0" smtClean="0">
                <a:solidFill>
                  <a:schemeClr val="accent6">
                    <a:lumMod val="50000"/>
                  </a:schemeClr>
                </a:solidFill>
                <a:effectLst>
                  <a:outerShdw blurRad="38100" dist="38100" dir="2700000" algn="tl">
                    <a:srgbClr val="000000">
                      <a:alpha val="43137"/>
                    </a:srgbClr>
                  </a:outerShdw>
                </a:effectLst>
              </a:rPr>
              <a:t>.»</a:t>
            </a:r>
          </a:p>
          <a:p>
            <a:pPr algn="ctr"/>
            <a:r>
              <a:rPr lang="el-GR" sz="2400" b="1" dirty="0" smtClean="0">
                <a:solidFill>
                  <a:schemeClr val="accent6">
                    <a:lumMod val="50000"/>
                  </a:schemeClr>
                </a:solidFill>
                <a:effectLst>
                  <a:outerShdw blurRad="38100" dist="38100" dir="2700000" algn="tl">
                    <a:srgbClr val="000000">
                      <a:alpha val="43137"/>
                    </a:srgbClr>
                  </a:outerShdw>
                </a:effectLst>
              </a:rPr>
              <a:t>Συμφωνείτε ή Διαφωνείτε;</a:t>
            </a:r>
            <a:endParaRPr lang="el-GR" sz="2400" b="1" dirty="0">
              <a:solidFill>
                <a:schemeClr val="accent6">
                  <a:lumMod val="50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3172562" y="2612046"/>
            <a:ext cx="5804450" cy="1140970"/>
          </a:xfrm>
          <a:solidFill>
            <a:schemeClr val="accent5">
              <a:lumMod val="20000"/>
              <a:lumOff val="80000"/>
            </a:schemeClr>
          </a:solidFill>
          <a:ln w="31750" cmpd="sng">
            <a:solidFill>
              <a:schemeClr val="accent6">
                <a:lumMod val="50000"/>
              </a:schemeClr>
            </a:solidFill>
          </a:ln>
        </p:spPr>
        <p:txBody>
          <a:bodyPr>
            <a:noAutofit/>
          </a:bodyPr>
          <a:lstStyle/>
          <a:p>
            <a:pPr marL="0" indent="0" algn="ctr">
              <a:lnSpc>
                <a:spcPct val="150000"/>
              </a:lnSpc>
              <a:buNone/>
            </a:pPr>
            <a:r>
              <a:rPr lang="el-GR" sz="1800" b="1" dirty="0" smtClean="0"/>
              <a:t>Το νερό δεν μπορεί να εξαφανιστεί από τη Γη,              αφού ακολουθεί μια επαναλαμβανόμενη κυκλική πορεία.</a:t>
            </a:r>
            <a:endParaRPr lang="el-GR" sz="1800" b="1" dirty="0"/>
          </a:p>
        </p:txBody>
      </p:sp>
    </p:spTree>
    <p:extLst>
      <p:ext uri="{BB962C8B-B14F-4D97-AF65-F5344CB8AC3E}">
        <p14:creationId xmlns:p14="http://schemas.microsoft.com/office/powerpoint/2010/main" val="201504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2C1799F7-B698-4182-9425-05B70A6FFCD6}" vid="{1CE26449-DB6F-4F43-97D8-53CDEB081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Πρότυπο Παρουσίασης ΔΕ</Template>
  <TotalTime>4099</TotalTime>
  <Words>880</Words>
  <Application>Microsoft Office PowerPoint</Application>
  <PresentationFormat>Προσαρμογή</PresentationFormat>
  <Paragraphs>95</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Ο κύκλος του νερού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ΕΕΥΕΜ/ΕΑΠ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 C. Stavropoulos</dc:creator>
  <cp:lastModifiedBy>User</cp:lastModifiedBy>
  <cp:revision>208</cp:revision>
  <dcterms:created xsi:type="dcterms:W3CDTF">2016-10-18T07:42:06Z</dcterms:created>
  <dcterms:modified xsi:type="dcterms:W3CDTF">2024-12-24T15:24:49Z</dcterms:modified>
</cp:coreProperties>
</file>