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351" r:id="rId3"/>
    <p:sldId id="257" r:id="rId4"/>
    <p:sldId id="330" r:id="rId5"/>
    <p:sldId id="335" r:id="rId6"/>
    <p:sldId id="337" r:id="rId7"/>
    <p:sldId id="338" r:id="rId8"/>
    <p:sldId id="339" r:id="rId9"/>
    <p:sldId id="340" r:id="rId10"/>
    <p:sldId id="342" r:id="rId11"/>
    <p:sldId id="344" r:id="rId12"/>
    <p:sldId id="345" r:id="rId13"/>
    <p:sldId id="346" r:id="rId14"/>
    <p:sldId id="347" r:id="rId15"/>
    <p:sldId id="348" r:id="rId16"/>
    <p:sldId id="349" r:id="rId17"/>
    <p:sldId id="350" r:id="rId18"/>
    <p:sldId id="325" r:id="rId1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UTSOU STAVRIANI" initials="SK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2F3D"/>
    <a:srgbClr val="CE1E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9758" autoAdjust="0"/>
  </p:normalViewPr>
  <p:slideViewPr>
    <p:cSldViewPr snapToGrid="0">
      <p:cViewPr>
        <p:scale>
          <a:sx n="96" d="100"/>
          <a:sy n="96" d="100"/>
        </p:scale>
        <p:origin x="-134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06895-E411-444E-92F0-E1F43C5B9AD4}" type="datetimeFigureOut">
              <a:rPr lang="el-GR" smtClean="0"/>
              <a:t>17/11/2024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66B0DF-8290-49D6-AD4A-66FEFED85A5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2881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635161"/>
            <a:ext cx="9144000" cy="1874801"/>
          </a:xfrm>
        </p:spPr>
        <p:txBody>
          <a:bodyPr anchor="b">
            <a:noAutofit/>
          </a:bodyPr>
          <a:lstStyle>
            <a:lvl1pPr algn="ctr">
              <a:defRPr sz="4000" baseline="0">
                <a:solidFill>
                  <a:srgbClr val="CE1E82"/>
                </a:solidFill>
              </a:defRPr>
            </a:lvl1pPr>
          </a:lstStyle>
          <a:p>
            <a:r>
              <a:rPr lang="el-GR" dirty="0"/>
              <a:t>Τίτλος Πτυχιακής / Διπλωματικής Εργασίας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744913"/>
            <a:ext cx="9144000" cy="63658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72F3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dirty="0"/>
              <a:t>Ονοματεπώνυμο Φοιτητή/Φοιτήτριας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4152900" y="400050"/>
            <a:ext cx="6515100" cy="995363"/>
          </a:xfrm>
        </p:spPr>
        <p:txBody>
          <a:bodyPr>
            <a:normAutofit/>
          </a:bodyPr>
          <a:lstStyle>
            <a:lvl1pPr marL="0" indent="0" algn="ctr">
              <a:buNone/>
              <a:defRPr sz="3200" cap="small" baseline="0">
                <a:solidFill>
                  <a:srgbClr val="272F3D"/>
                </a:solidFill>
              </a:defRPr>
            </a:lvl1pPr>
          </a:lstStyle>
          <a:p>
            <a:pPr lvl="0"/>
            <a:r>
              <a:rPr lang="el-GR" dirty="0"/>
              <a:t>Τίτλος Προγράμματος Σπουδών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1" hasCustomPrompt="1"/>
          </p:nvPr>
        </p:nvSpPr>
        <p:spPr>
          <a:xfrm>
            <a:off x="6168000" y="4929943"/>
            <a:ext cx="5208454" cy="3708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/>
            </a:lvl2pPr>
          </a:lstStyle>
          <a:p>
            <a:pPr lvl="0"/>
            <a:r>
              <a:rPr lang="el-GR" dirty="0"/>
              <a:t>Ονοματεπώνυμο Επιβλέποντος/Επιβλέπουσας Καθηγητή/Καθηγήτριας</a:t>
            </a:r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12" hasCustomPrompt="1"/>
          </p:nvPr>
        </p:nvSpPr>
        <p:spPr>
          <a:xfrm>
            <a:off x="6168000" y="5360036"/>
            <a:ext cx="5208454" cy="3708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/>
            </a:lvl2pPr>
          </a:lstStyle>
          <a:p>
            <a:pPr lvl="0"/>
            <a:r>
              <a:rPr lang="el-GR" dirty="0"/>
              <a:t>Ονοματεπώνυμο Συν-επιβλέποντος Καθηγητή/Συν-επιβλέπουσας Καθηγήτριας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774357" y="4916411"/>
            <a:ext cx="539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dirty="0"/>
              <a:t>Επιβλέπουσα</a:t>
            </a:r>
            <a:r>
              <a:rPr lang="el-GR" baseline="0" dirty="0"/>
              <a:t> καθηγήτρια:</a:t>
            </a:r>
            <a:endParaRPr lang="el-GR" dirty="0"/>
          </a:p>
        </p:txBody>
      </p:sp>
      <p:sp>
        <p:nvSpPr>
          <p:cNvPr id="30" name="TextBox 29"/>
          <p:cNvSpPr txBox="1"/>
          <p:nvPr userDrawn="1"/>
        </p:nvSpPr>
        <p:spPr>
          <a:xfrm>
            <a:off x="774357" y="5345036"/>
            <a:ext cx="539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dirty="0"/>
              <a:t>Συν-επιβλέπουσα καθηγήτρια: </a:t>
            </a:r>
          </a:p>
        </p:txBody>
      </p:sp>
    </p:spTree>
    <p:extLst>
      <p:ext uri="{BB962C8B-B14F-4D97-AF65-F5344CB8AC3E}">
        <p14:creationId xmlns:p14="http://schemas.microsoft.com/office/powerpoint/2010/main" val="2851695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55C2B-0C9C-4BD2-B6C7-804AF6A85710}" type="datetime1">
              <a:rPr lang="el-GR" smtClean="0"/>
              <a:t>17/11/2024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4B9FD-BBCD-4D20-BE68-D5FD8F544B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8573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0712-B4F2-449A-A132-25D3AF7A8C5B}" type="datetime1">
              <a:rPr lang="el-GR" smtClean="0"/>
              <a:t>17/11/2024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4B9FD-BBCD-4D20-BE68-D5FD8F544B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99631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9EAD-DFEB-4565-B7A5-3E520C091F5D}" type="datetime1">
              <a:rPr lang="el-GR" smtClean="0"/>
              <a:t>17/11/2024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4B9FD-BBCD-4D20-BE68-D5FD8F544B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3807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4000" y="363600"/>
            <a:ext cx="7524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E1E8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E1E8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FD5EC-99FC-4D6E-9F2C-3BC0936AA1DB}" type="datetime1">
              <a:rPr lang="el-GR" smtClean="0"/>
              <a:t>17/11/2024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4B9FD-BBCD-4D20-BE68-D5FD8F544B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5046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3903-EEDC-444C-9207-385EB443286F}" type="datetime1">
              <a:rPr lang="el-GR" smtClean="0"/>
              <a:t>17/11/2024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4B9FD-BBCD-4D20-BE68-D5FD8F544B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40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45883-9285-4D58-B805-7A0A6A52D9F8}" type="datetime1">
              <a:rPr lang="el-GR" smtClean="0"/>
              <a:t>17/11/2024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4B9FD-BBCD-4D20-BE68-D5FD8F544B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1750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424763"/>
            <a:ext cx="3932237" cy="103135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83712"/>
            <a:ext cx="3932237" cy="32773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CC323-CC5F-4863-81F1-93D54F88C512}" type="datetime1">
              <a:rPr lang="el-GR" smtClean="0"/>
              <a:t>17/11/2024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4B9FD-BBCD-4D20-BE68-D5FD8F544B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6039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CE75A-F852-4657-8ADB-83360D3D6C52}" type="datetime1">
              <a:rPr lang="el-GR" smtClean="0"/>
              <a:t>17/11/2024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4B9FD-BBCD-4D20-BE68-D5FD8F544B57}" type="slidenum">
              <a:rPr lang="el-GR" smtClean="0"/>
              <a:t>‹#›</a:t>
            </a:fld>
            <a:endParaRPr lang="el-GR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88" y="1424763"/>
            <a:ext cx="3932237" cy="103135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83712"/>
            <a:ext cx="3932237" cy="32773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143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t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33939" y="365125"/>
            <a:ext cx="75240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F75D4-3E8F-4EF7-80BC-9667B1E2DFC7}" type="datetime1">
              <a:rPr lang="el-GR" smtClean="0"/>
              <a:t>17/11/2024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4B9FD-BBCD-4D20-BE68-D5FD8F544B57}" type="slidenum">
              <a:rPr lang="el-GR" smtClean="0"/>
              <a:t>‹#›</a:t>
            </a:fld>
            <a:endParaRPr lang="el-GR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619" y="1"/>
            <a:ext cx="752381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" y="0"/>
            <a:ext cx="761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4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E1E8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E1E8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E1E8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E1E8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E1E8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J-eEVKTaUW0?si=EySCD8Tzk_orON9r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educationalgames.nobelprize.org/educational/medicine/bloodtypinggame/gamev3/index.htm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1951" y="-303666"/>
            <a:ext cx="9144000" cy="1874801"/>
          </a:xfrm>
        </p:spPr>
        <p:txBody>
          <a:bodyPr anchor="ctr"/>
          <a:lstStyle/>
          <a:p>
            <a:r>
              <a:rPr lang="el-G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Ομάδες Αίματος – Επιτρεπόμενες Μεταγγίσεις</a:t>
            </a:r>
            <a:endParaRPr lang="el-GR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26" name="Picture 2" descr="C:\Users\User\Desktop\Αξιολόγηση Τσεκούρα\Μετάγγιση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119" y="1979874"/>
            <a:ext cx="3729809" cy="372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25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4B9FD-BBCD-4D20-BE68-D5FD8F544B57}" type="slidenum">
              <a:rPr lang="el-GR" smtClean="0"/>
              <a:t>10</a:t>
            </a:fld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3122209" y="230699"/>
            <a:ext cx="5899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Προσδιορισμός ομάδων αίματος</a:t>
            </a:r>
            <a:endParaRPr lang="el-GR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Προσδιορισμός ομάδων αίματος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0125" y="3417888"/>
            <a:ext cx="30163" cy="22225"/>
          </a:xfrm>
          <a:prstGeom prst="rect">
            <a:avLst/>
          </a:prstGeom>
        </p:spPr>
      </p:pic>
      <p:pic>
        <p:nvPicPr>
          <p:cNvPr id="9" name="Προσδιορισμός ομάδων αίματος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0125" y="3417888"/>
            <a:ext cx="30163" cy="22225"/>
          </a:xfrm>
          <a:prstGeom prst="rect">
            <a:avLst/>
          </a:prstGeom>
        </p:spPr>
      </p:pic>
      <p:pic>
        <p:nvPicPr>
          <p:cNvPr id="10" name="Προσδιορισμός ομάδων αίματος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80125" y="3417888"/>
            <a:ext cx="30163" cy="22225"/>
          </a:xfrm>
          <a:prstGeom prst="rect">
            <a:avLst/>
          </a:prstGeom>
        </p:spPr>
      </p:pic>
      <p:pic>
        <p:nvPicPr>
          <p:cNvPr id="14" name="Προσδιορισμός ομάδων αίματος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6995" y="1025717"/>
            <a:ext cx="8547652" cy="4842346"/>
          </a:xfr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4182364" y="6349184"/>
            <a:ext cx="3713259" cy="3696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 cmpd="sng"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b="1" dirty="0">
                <a:hlinkClick r:id="rId8"/>
              </a:rPr>
              <a:t>https://</a:t>
            </a:r>
            <a:r>
              <a:rPr lang="en-US" sz="1200" b="1" dirty="0" smtClean="0">
                <a:hlinkClick r:id="rId8"/>
              </a:rPr>
              <a:t>youtu.be/J-eEVKTaUW0?si=EySCD8Tzk_orON9r</a:t>
            </a:r>
            <a:r>
              <a:rPr lang="el-GR" sz="1200" b="1" dirty="0" smtClean="0"/>
              <a:t> </a:t>
            </a:r>
            <a:endParaRPr lang="el-GR" sz="1600" b="1" dirty="0"/>
          </a:p>
        </p:txBody>
      </p:sp>
    </p:spTree>
    <p:extLst>
      <p:ext uri="{BB962C8B-B14F-4D97-AF65-F5344CB8AC3E}">
        <p14:creationId xmlns:p14="http://schemas.microsoft.com/office/powerpoint/2010/main" val="374851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4B9FD-BBCD-4D20-BE68-D5FD8F544B57}" type="slidenum">
              <a:rPr lang="el-GR" smtClean="0"/>
              <a:t>11</a:t>
            </a:fld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3122209" y="230699"/>
            <a:ext cx="5899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Αιμοσυγκόλληση</a:t>
            </a:r>
            <a:endParaRPr lang="el-GR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9" t="58305" r="9914" b="5174"/>
          <a:stretch/>
        </p:blipFill>
        <p:spPr bwMode="auto">
          <a:xfrm>
            <a:off x="1710353" y="1812875"/>
            <a:ext cx="8735983" cy="2997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76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4B9FD-BBCD-4D20-BE68-D5FD8F544B57}" type="slidenum">
              <a:rPr lang="el-GR" smtClean="0"/>
              <a:t>12</a:t>
            </a:fld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2814750" y="230699"/>
            <a:ext cx="6559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Προσομοίωση προσδιορισμού ομάδας αίματος και επιτρεπόμενων μεταγγίσεων</a:t>
            </a:r>
            <a:endParaRPr lang="el-GR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474619" y="5251892"/>
            <a:ext cx="9240088" cy="719523"/>
          </a:xfrm>
          <a:solidFill>
            <a:schemeClr val="accent5">
              <a:lumMod val="20000"/>
              <a:lumOff val="80000"/>
            </a:schemeClr>
          </a:solidFill>
          <a:ln w="31750" cmpd="sng">
            <a:solidFill>
              <a:srgbClr val="002060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l-GR" sz="1200" b="1" dirty="0"/>
          </a:p>
          <a:p>
            <a:pPr marL="0" indent="0" algn="ctr">
              <a:buNone/>
            </a:pPr>
            <a:r>
              <a:rPr lang="en-US" sz="1600" b="1" dirty="0">
                <a:hlinkClick r:id="rId2"/>
              </a:rPr>
              <a:t>https://</a:t>
            </a:r>
            <a:r>
              <a:rPr lang="en-US" sz="1600" b="1" dirty="0" smtClean="0">
                <a:hlinkClick r:id="rId2"/>
              </a:rPr>
              <a:t>educationalgames.nobelprize.org/educational/medicine/bloodtypinggame/gamev3/index.html</a:t>
            </a:r>
            <a:r>
              <a:rPr lang="en-US" sz="1600" b="1" dirty="0" smtClean="0"/>
              <a:t> </a:t>
            </a:r>
            <a:endParaRPr lang="el-GR" sz="16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589" y="1351718"/>
            <a:ext cx="5864649" cy="337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83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4B9FD-BBCD-4D20-BE68-D5FD8F544B57}" type="slidenum">
              <a:rPr lang="el-GR" smtClean="0"/>
              <a:t>13</a:t>
            </a:fld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3122209" y="230699"/>
            <a:ext cx="5899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Συμβατότητα ομάδων αίματος</a:t>
            </a:r>
            <a:endParaRPr lang="el-GR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049533"/>
            <a:ext cx="835342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64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4B9FD-BBCD-4D20-BE68-D5FD8F544B57}" type="slidenum">
              <a:rPr lang="el-GR" smtClean="0"/>
              <a:t>14</a:t>
            </a:fld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3122209" y="230699"/>
            <a:ext cx="5899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Συμβατότητα ομάδων αίματος</a:t>
            </a:r>
            <a:endParaRPr lang="el-GR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1041576"/>
            <a:ext cx="836295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57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4B9FD-BBCD-4D20-BE68-D5FD8F544B57}" type="slidenum">
              <a:rPr lang="el-GR" smtClean="0"/>
              <a:t>15</a:t>
            </a:fld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3122209" y="230699"/>
            <a:ext cx="5899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Επίλυση προβλήματος</a:t>
            </a:r>
            <a:endParaRPr lang="el-GR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10064" y="886688"/>
            <a:ext cx="9240088" cy="1562321"/>
          </a:xfrm>
          <a:solidFill>
            <a:schemeClr val="accent5">
              <a:lumMod val="20000"/>
              <a:lumOff val="80000"/>
            </a:schemeClr>
          </a:solidFill>
          <a:ln w="31750" cmpd="sng">
            <a:solidFill>
              <a:srgbClr val="002060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l-GR" sz="1600" b="1" dirty="0" smtClean="0"/>
              <a:t>Ένας </a:t>
            </a:r>
            <a:r>
              <a:rPr lang="el-GR" sz="1600" b="1" dirty="0"/>
              <a:t>άνθρωπος με ομάδα αίματος Β </a:t>
            </a:r>
            <a:r>
              <a:rPr lang="el-GR" sz="1600" b="1" dirty="0" err="1"/>
              <a:t>Rh</a:t>
            </a:r>
            <a:r>
              <a:rPr lang="el-GR" sz="1600" b="1" dirty="0"/>
              <a:t>+ εισάγεται στο νοσοκομείο μετά από ένα ατύχημα και χρειάζεται αίμα. Ο ασθενής έχει δύο παιδιά. Μια κόρη με ομάδα αίματος Α </a:t>
            </a:r>
            <a:r>
              <a:rPr lang="el-GR" sz="1600" b="1" dirty="0" err="1"/>
              <a:t>Rh</a:t>
            </a:r>
            <a:r>
              <a:rPr lang="el-GR" sz="1600" b="1" dirty="0"/>
              <a:t>+ και ένα γιο με ομάδα αίματος ΑΒ </a:t>
            </a:r>
            <a:r>
              <a:rPr lang="el-GR" sz="1600" b="1" dirty="0" err="1"/>
              <a:t>Rh</a:t>
            </a:r>
            <a:r>
              <a:rPr lang="el-GR" sz="1600" b="1" dirty="0"/>
              <a:t>+. Στο νοσοκομείο υπάρχει έλλειψη σε αίμα αυτό το διάστημα και για το λόγο αυτό δύο φίλοι του ασθενούς δίνουν αίμα. Ο ένας έχει ομάδα αίματος ΑΒ </a:t>
            </a:r>
            <a:r>
              <a:rPr lang="el-GR" sz="1600" b="1" dirty="0" err="1"/>
              <a:t>Rh</a:t>
            </a:r>
            <a:r>
              <a:rPr lang="el-GR" sz="1600" b="1" dirty="0"/>
              <a:t>- και ο άλλος Ο </a:t>
            </a:r>
            <a:r>
              <a:rPr lang="el-GR" sz="1600" b="1" dirty="0" err="1"/>
              <a:t>Rh</a:t>
            </a:r>
            <a:r>
              <a:rPr lang="el-GR" sz="1600" b="1" dirty="0"/>
              <a:t>-.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l-GR" sz="12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90254" y="2791365"/>
            <a:ext cx="3792131" cy="15836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 cmpd="sng"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l-GR" sz="1600" b="1" dirty="0"/>
              <a:t>α) Τι θα συμβεί αν ο ασθενής δεχτεί αίμα από το γιό ή την κόρη του; Είναι συμβατές αυτές οι μεταγγίσεις; Αιτιολογήστε την απάντησή σας.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80627" y="2983078"/>
            <a:ext cx="3374042" cy="12479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 cmpd="sng"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l-GR" sz="1600" b="1" dirty="0"/>
              <a:t>β) Περιγράψτε τη διαδικασία προσδιορισμού της ομάδας αίματος των δύο φίλων του ασθενούς.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555603" y="2992685"/>
            <a:ext cx="3244134" cy="12383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 cmpd="sng"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l-GR" sz="1600" b="1" dirty="0"/>
              <a:t>γ) Τελικά από ποιον από τους παραπάνω δότες μπορεί να δεχτεί αίμα ο ασθενής</a:t>
            </a:r>
            <a:r>
              <a:rPr lang="el-GR" sz="1600" b="1" dirty="0" smtClean="0"/>
              <a:t>; Αιτιολογήστε.</a:t>
            </a:r>
            <a:endParaRPr lang="el-GR" sz="1600" b="1" dirty="0"/>
          </a:p>
        </p:txBody>
      </p:sp>
    </p:spTree>
    <p:extLst>
      <p:ext uri="{BB962C8B-B14F-4D97-AF65-F5344CB8AC3E}">
        <p14:creationId xmlns:p14="http://schemas.microsoft.com/office/powerpoint/2010/main" val="116729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4B9FD-BBCD-4D20-BE68-D5FD8F544B57}" type="slidenum">
              <a:rPr lang="el-GR" smtClean="0"/>
              <a:t>16</a:t>
            </a:fld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3122209" y="230699"/>
            <a:ext cx="5899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Επίλυση προβλήματος</a:t>
            </a:r>
            <a:endParaRPr lang="el-GR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10064" y="886688"/>
            <a:ext cx="9240088" cy="1562321"/>
          </a:xfrm>
          <a:solidFill>
            <a:schemeClr val="accent5">
              <a:lumMod val="20000"/>
              <a:lumOff val="80000"/>
            </a:schemeClr>
          </a:solidFill>
          <a:ln w="31750" cmpd="sng">
            <a:solidFill>
              <a:srgbClr val="002060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l-GR" sz="1600" b="1" dirty="0" smtClean="0"/>
              <a:t>Ένας </a:t>
            </a:r>
            <a:r>
              <a:rPr lang="el-GR" sz="1600" b="1" dirty="0"/>
              <a:t>άνθρωπος με ομάδα αίματος Β </a:t>
            </a:r>
            <a:r>
              <a:rPr lang="el-GR" sz="1600" b="1" dirty="0" err="1"/>
              <a:t>Rh</a:t>
            </a:r>
            <a:r>
              <a:rPr lang="el-GR" sz="1600" b="1" dirty="0"/>
              <a:t>+ εισάγεται στο νοσοκομείο μετά από ένα ατύχημα και χρειάζεται αίμα. Ο ασθενής έχει δύο παιδιά. Μια κόρη με ομάδα αίματος Α </a:t>
            </a:r>
            <a:r>
              <a:rPr lang="el-GR" sz="1600" b="1" dirty="0" err="1"/>
              <a:t>Rh</a:t>
            </a:r>
            <a:r>
              <a:rPr lang="el-GR" sz="1600" b="1" dirty="0"/>
              <a:t>+ και ένα γιο με ομάδα αίματος ΑΒ </a:t>
            </a:r>
            <a:r>
              <a:rPr lang="el-GR" sz="1600" b="1" dirty="0" err="1"/>
              <a:t>Rh</a:t>
            </a:r>
            <a:r>
              <a:rPr lang="el-GR" sz="1600" b="1" dirty="0"/>
              <a:t>+. Στο νοσοκομείο υπάρχει έλλειψη σε αίμα αυτό το διάστημα και για το λόγο αυτό δύο φίλοι του ασθενούς δίνουν αίμα. Ο ένας έχει ομάδα αίματος ΑΒ </a:t>
            </a:r>
            <a:r>
              <a:rPr lang="el-GR" sz="1600" b="1" dirty="0" err="1"/>
              <a:t>Rh</a:t>
            </a:r>
            <a:r>
              <a:rPr lang="el-GR" sz="1600" b="1" dirty="0"/>
              <a:t>- και ο άλλος Ο </a:t>
            </a:r>
            <a:r>
              <a:rPr lang="el-GR" sz="1600" b="1" dirty="0" err="1"/>
              <a:t>Rh</a:t>
            </a:r>
            <a:r>
              <a:rPr lang="el-GR" sz="1600" b="1" dirty="0"/>
              <a:t>-.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l-GR" sz="12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90254" y="2791365"/>
            <a:ext cx="3792131" cy="15836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 cmpd="sng"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l-GR" sz="1600" b="1" dirty="0"/>
              <a:t>α) Τι θα συμβεί αν ο ασθενής δεχτεί αίμα από το γιό ή την κόρη του; Είναι συμβατές αυτές οι μεταγγίσεις; Αιτιολογήστε την απάντησή σας.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80627" y="2983078"/>
            <a:ext cx="3374042" cy="12479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 cmpd="sng"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l-GR" sz="1600" b="1" dirty="0"/>
              <a:t>β) Περιγράψτε τη διαδικασία προσδιορισμού της ομάδας αίματος των δύο φίλων του ασθενούς.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555603" y="2992685"/>
            <a:ext cx="3244134" cy="12383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 cmpd="sng"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l-GR" sz="1600" b="1" dirty="0"/>
              <a:t>γ) Τελικά από ποιον από τους παραπάνω δότες μπορεί να δεχτεί αίμα ο ασθενής</a:t>
            </a:r>
            <a:r>
              <a:rPr lang="el-GR" sz="1600" b="1" dirty="0" smtClean="0"/>
              <a:t>;</a:t>
            </a:r>
            <a:r>
              <a:rPr lang="en-US" sz="1600" b="1" dirty="0" smtClean="0"/>
              <a:t> </a:t>
            </a:r>
            <a:r>
              <a:rPr lang="el-GR" sz="1600" b="1" dirty="0" smtClean="0"/>
              <a:t>Αιτιολογήστε.</a:t>
            </a:r>
            <a:endParaRPr lang="el-GR" sz="1600" b="1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90253" y="4637393"/>
            <a:ext cx="3792131" cy="15836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 cmpd="sng"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l-GR" sz="1600" b="1" dirty="0" smtClean="0"/>
              <a:t>Θα συμβεί </a:t>
            </a:r>
            <a:r>
              <a:rPr lang="el-GR" sz="1600" b="1" dirty="0" err="1" smtClean="0"/>
              <a:t>αιμοσυγκόλληση</a:t>
            </a:r>
            <a:r>
              <a:rPr lang="el-GR" sz="1600" b="1" dirty="0" smtClean="0"/>
              <a:t>.</a:t>
            </a:r>
          </a:p>
          <a:p>
            <a:pPr algn="just">
              <a:lnSpc>
                <a:spcPct val="100000"/>
              </a:lnSpc>
            </a:pPr>
            <a:r>
              <a:rPr lang="el-GR" sz="1600" b="1" dirty="0" smtClean="0"/>
              <a:t>Δεν είναι συμβατές.</a:t>
            </a:r>
          </a:p>
          <a:p>
            <a:pPr algn="just">
              <a:lnSpc>
                <a:spcPct val="100000"/>
              </a:lnSpc>
            </a:pPr>
            <a:r>
              <a:rPr lang="el-GR" sz="1600" b="1" dirty="0" smtClean="0"/>
              <a:t>Το αντιγόνο Α κόρης και γιου συνδέονται με τα αντί-Α αντισώματα του ασθενούς. </a:t>
            </a:r>
            <a:endParaRPr lang="el-GR" sz="1600" b="1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542159" y="4565834"/>
            <a:ext cx="3792131" cy="1707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 cmpd="sng"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l-GR" sz="1600" b="1" dirty="0" smtClean="0"/>
              <a:t>Τρεις σταγόνες αίματος από τον καθένα αναμιγνύονται με αντισώματα αντί-Α, αντί-Β και αντί-</a:t>
            </a:r>
            <a:r>
              <a:rPr lang="en-US" sz="1600" b="1" dirty="0" smtClean="0"/>
              <a:t>Rh</a:t>
            </a:r>
            <a:r>
              <a:rPr lang="en-US" sz="1600" b="1" dirty="0" smtClean="0"/>
              <a:t>,</a:t>
            </a:r>
            <a:r>
              <a:rPr lang="el-GR" sz="1600" b="1" dirty="0" smtClean="0"/>
              <a:t> αντίστοιχα</a:t>
            </a:r>
            <a:r>
              <a:rPr lang="el-GR" sz="1600" b="1" dirty="0" smtClean="0"/>
              <a:t>.</a:t>
            </a:r>
          </a:p>
          <a:p>
            <a:pPr algn="just">
              <a:lnSpc>
                <a:spcPct val="100000"/>
              </a:lnSpc>
            </a:pPr>
            <a:r>
              <a:rPr lang="el-GR" sz="1600" b="1" dirty="0" smtClean="0"/>
              <a:t>Γίνεται σύνδεση αντισώματος με το αντίστοιχο αντιγόνο, αν υπάρχει, και παρατηρείται </a:t>
            </a:r>
            <a:r>
              <a:rPr lang="el-GR" sz="1600" b="1" dirty="0" err="1" smtClean="0"/>
              <a:t>αιμοσυγκόλληση</a:t>
            </a:r>
            <a:r>
              <a:rPr lang="el-GR" sz="1600" b="1" dirty="0" smtClean="0"/>
              <a:t>.</a:t>
            </a:r>
            <a:endParaRPr lang="el-GR" sz="1600" b="1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8882930" y="4637393"/>
            <a:ext cx="2814762" cy="15836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 cmpd="sng"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1E8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l-GR" sz="1600" b="1" dirty="0" smtClean="0"/>
              <a:t>Μπορεί να δεχτεί αίμα από τον </a:t>
            </a:r>
            <a:r>
              <a:rPr lang="en-US" sz="1600" b="1" dirty="0" smtClean="0"/>
              <a:t>O</a:t>
            </a:r>
            <a:r>
              <a:rPr lang="el-GR" sz="1600" b="1" dirty="0" smtClean="0"/>
              <a:t> </a:t>
            </a:r>
            <a:r>
              <a:rPr lang="en-US" sz="1600" b="1" dirty="0" smtClean="0"/>
              <a:t>Rh-.</a:t>
            </a:r>
          </a:p>
          <a:p>
            <a:pPr algn="just">
              <a:lnSpc>
                <a:spcPct val="100000"/>
              </a:lnSpc>
            </a:pPr>
            <a:r>
              <a:rPr lang="el-GR" sz="1600" b="1" dirty="0" smtClean="0"/>
              <a:t>Ο δότης δεν διαθέτει αντιγόνα, άρα δεν γίνεται </a:t>
            </a:r>
            <a:r>
              <a:rPr lang="el-GR" sz="1600" b="1" dirty="0" err="1" smtClean="0"/>
              <a:t>αιμοσυγκόλληση</a:t>
            </a:r>
            <a:r>
              <a:rPr lang="el-GR" sz="1600" b="1" dirty="0" smtClean="0"/>
              <a:t>.</a:t>
            </a:r>
            <a:r>
              <a:rPr lang="en-US" sz="1600" b="1" dirty="0" smtClean="0"/>
              <a:t> </a:t>
            </a:r>
            <a:endParaRPr lang="el-GR" sz="1600" b="1" dirty="0"/>
          </a:p>
        </p:txBody>
      </p:sp>
    </p:spTree>
    <p:extLst>
      <p:ext uri="{BB962C8B-B14F-4D97-AF65-F5344CB8AC3E}">
        <p14:creationId xmlns:p14="http://schemas.microsoft.com/office/powerpoint/2010/main" val="285519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4B9FD-BBCD-4D20-BE68-D5FD8F544B57}" type="slidenum">
              <a:rPr lang="el-GR" smtClean="0"/>
              <a:t>17</a:t>
            </a:fld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3122209" y="230699"/>
            <a:ext cx="5899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Ανακεφαλαιώνοντας</a:t>
            </a:r>
            <a:endParaRPr lang="el-GR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5967" y="1721567"/>
            <a:ext cx="9240088" cy="3685320"/>
          </a:xfrm>
          <a:solidFill>
            <a:schemeClr val="accent5">
              <a:lumMod val="20000"/>
              <a:lumOff val="80000"/>
            </a:schemeClr>
          </a:solidFill>
          <a:ln w="31750" cmpd="sng">
            <a:solidFill>
              <a:srgbClr val="002060"/>
            </a:solidFill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l-GR" sz="1800" b="1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el-GR" sz="1800" b="1" u="sng" dirty="0" smtClean="0"/>
              <a:t>Κανόνας Επιτρεπόμενων Μεταγγίσεων</a:t>
            </a:r>
            <a:endParaRPr lang="el-GR" sz="1800" b="1" u="sng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l-GR" sz="1800" b="1" dirty="0" smtClean="0"/>
              <a:t>Τα ερυθρά αιμοσφαίρια του αίματος του δότη δεν πρέπει να περιέχουν αντιγόνα αντίστοιχα με τα αντισώματα που υπάρχουν στο πλάσμα του δέκτη, γιατί η σύνδεσή τους έχει ως αποτέλεσμα την </a:t>
            </a:r>
            <a:r>
              <a:rPr lang="el-GR" sz="1800" b="1" dirty="0" err="1" smtClean="0"/>
              <a:t>αιμοσυγκόλληση</a:t>
            </a:r>
            <a:r>
              <a:rPr lang="el-GR" sz="1800" b="1" dirty="0" smtClean="0"/>
              <a:t> που οδηγεί στο θάνατο του δέκτη.</a:t>
            </a:r>
          </a:p>
          <a:p>
            <a:pPr marL="0" indent="0" algn="just">
              <a:buNone/>
            </a:pPr>
            <a:endParaRPr lang="el-GR" sz="1800" b="1" dirty="0" smtClean="0"/>
          </a:p>
          <a:p>
            <a:pPr marL="0" indent="0" algn="just">
              <a:buNone/>
            </a:pPr>
            <a:r>
              <a:rPr lang="el-GR" sz="1800" b="1" dirty="0" smtClean="0"/>
              <a:t>Κατά την εθελοντική αιμοδοσία και πριν από τις μεταγγίσεις, γίνεται προσδιορισμός της ομάδας αίματος δότη και δέκτη.</a:t>
            </a:r>
            <a:endParaRPr lang="el-GR" sz="1800" b="1" dirty="0"/>
          </a:p>
        </p:txBody>
      </p:sp>
    </p:spTree>
    <p:extLst>
      <p:ext uri="{BB962C8B-B14F-4D97-AF65-F5344CB8AC3E}">
        <p14:creationId xmlns:p14="http://schemas.microsoft.com/office/powerpoint/2010/main" val="131798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4B9FD-BBCD-4D20-BE68-D5FD8F544B57}" type="slidenum">
              <a:rPr lang="el-GR" smtClean="0"/>
              <a:t>18</a:t>
            </a:fld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2950235" y="914495"/>
            <a:ext cx="85574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</a:p>
          <a:p>
            <a:pPr algn="ctr"/>
            <a:r>
              <a:rPr lang="el-GR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3890502" y="3007507"/>
            <a:ext cx="4704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Σας ευχαριστώ!</a:t>
            </a:r>
          </a:p>
        </p:txBody>
      </p:sp>
    </p:spTree>
    <p:extLst>
      <p:ext uri="{BB962C8B-B14F-4D97-AF65-F5344CB8AC3E}">
        <p14:creationId xmlns:p14="http://schemas.microsoft.com/office/powerpoint/2010/main" val="89469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4B9FD-BBCD-4D20-BE68-D5FD8F544B57}" type="slidenum">
              <a:rPr lang="el-GR" smtClean="0"/>
              <a:t>2</a:t>
            </a:fld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3122209" y="381768"/>
            <a:ext cx="5899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Γνωστικοί Διδακτικοί Στόχοι</a:t>
            </a:r>
            <a:endParaRPr lang="el-GR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470310" y="1721568"/>
            <a:ext cx="9240088" cy="2691406"/>
          </a:xfrm>
          <a:solidFill>
            <a:schemeClr val="accent5">
              <a:lumMod val="20000"/>
              <a:lumOff val="80000"/>
            </a:schemeClr>
          </a:solidFill>
          <a:ln w="31750" cmpd="sng">
            <a:solidFill>
              <a:srgbClr val="002060"/>
            </a:solidFill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l-GR" sz="1200" b="1" dirty="0"/>
          </a:p>
          <a:p>
            <a:pPr algn="just"/>
            <a:r>
              <a:rPr lang="el-GR" sz="1800" b="1" dirty="0" smtClean="0"/>
              <a:t>Συσχέτιση των ομάδων αίματος με τη δυνατότητα μεταγγίσεων.</a:t>
            </a:r>
          </a:p>
          <a:p>
            <a:pPr algn="just"/>
            <a:endParaRPr lang="el-GR" sz="1800" b="1" dirty="0" smtClean="0"/>
          </a:p>
          <a:p>
            <a:pPr algn="just"/>
            <a:r>
              <a:rPr lang="el-GR" sz="1800" b="1" dirty="0" smtClean="0"/>
              <a:t>Προσδιορισμός συμβατών δοτών κατά τις μεταγγίσεις.</a:t>
            </a:r>
          </a:p>
          <a:p>
            <a:pPr algn="just"/>
            <a:endParaRPr lang="el-GR" sz="1800" b="1" dirty="0"/>
          </a:p>
          <a:p>
            <a:pPr algn="just"/>
            <a:r>
              <a:rPr lang="el-GR" sz="1800" b="1" dirty="0" smtClean="0"/>
              <a:t>Συνειδητοποίηση της σημασίας της γνώσης της ομάδας αίματος και της αιμοδοσίας για την υγεία των ανθρώπων.</a:t>
            </a:r>
            <a:endParaRPr lang="el-GR" sz="1600" b="1" dirty="0"/>
          </a:p>
        </p:txBody>
      </p:sp>
    </p:spTree>
    <p:extLst>
      <p:ext uri="{BB962C8B-B14F-4D97-AF65-F5344CB8AC3E}">
        <p14:creationId xmlns:p14="http://schemas.microsoft.com/office/powerpoint/2010/main" val="366119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4B9FD-BBCD-4D20-BE68-D5FD8F544B57}" type="slidenum">
              <a:rPr lang="el-GR" smtClean="0"/>
              <a:t>3</a:t>
            </a:fld>
            <a:endParaRPr lang="el-GR"/>
          </a:p>
        </p:txBody>
      </p:sp>
      <p:sp>
        <p:nvSpPr>
          <p:cNvPr id="10" name="TextBox 9"/>
          <p:cNvSpPr txBox="1"/>
          <p:nvPr/>
        </p:nvSpPr>
        <p:spPr>
          <a:xfrm>
            <a:off x="7410616" y="5102951"/>
            <a:ext cx="402335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6844" r="9652" b="41578"/>
          <a:stretch/>
        </p:blipFill>
        <p:spPr bwMode="auto">
          <a:xfrm>
            <a:off x="294193" y="2051455"/>
            <a:ext cx="6663192" cy="304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870" y="2338391"/>
            <a:ext cx="4151782" cy="261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114258" y="262503"/>
            <a:ext cx="5899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Ομάδες </a:t>
            </a:r>
            <a:r>
              <a:rPr lang="el-GR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Αίματος </a:t>
            </a:r>
            <a:endParaRPr lang="el-GR" sz="24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l-GR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Σύστημα </a:t>
            </a:r>
            <a:r>
              <a:rPr lang="el-GR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ΑΒΟ και </a:t>
            </a:r>
            <a:r>
              <a:rPr lang="el-GR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Σύστημα </a:t>
            </a:r>
            <a:r>
              <a:rPr lang="el-GR" sz="24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Rhesus</a:t>
            </a:r>
            <a:endParaRPr lang="el-GR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966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4B9FD-BBCD-4D20-BE68-D5FD8F544B57}" type="slidenum">
              <a:rPr lang="el-GR" smtClean="0"/>
              <a:t>4</a:t>
            </a:fld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3122209" y="262503"/>
            <a:ext cx="5899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Αντιγόνα και Αντισώματα Ομάδων Αίματος Συστημάτων ΑΒΟ και </a:t>
            </a:r>
            <a:r>
              <a:rPr lang="el-GR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Rhesus</a:t>
            </a:r>
            <a:endParaRPr lang="el-GR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380" y="1411284"/>
            <a:ext cx="8391525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94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4B9FD-BBCD-4D20-BE68-D5FD8F544B57}" type="slidenum">
              <a:rPr lang="el-GR" smtClean="0"/>
              <a:t>5</a:t>
            </a:fld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3122209" y="230699"/>
            <a:ext cx="5899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Αντιγόνα και Αντισώματα Ομάδων Αίματος Συστημάτων ΑΒΟ και </a:t>
            </a:r>
            <a:r>
              <a:rPr lang="el-GR" sz="2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Rhesus</a:t>
            </a:r>
            <a:endParaRPr lang="el-GR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860" y="1395372"/>
            <a:ext cx="8410575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80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4B9FD-BBCD-4D20-BE68-D5FD8F544B57}" type="slidenum">
              <a:rPr lang="el-GR" smtClean="0"/>
              <a:t>6</a:t>
            </a:fld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3122209" y="230699"/>
            <a:ext cx="5899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Τι είναι η μετάγγιση;</a:t>
            </a:r>
          </a:p>
          <a:p>
            <a:pPr algn="ctr"/>
            <a:r>
              <a:rPr lang="el-GR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Πότε είναι απαραίτητη;</a:t>
            </a:r>
            <a:endParaRPr lang="el-GR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689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4B9FD-BBCD-4D20-BE68-D5FD8F544B57}" type="slidenum">
              <a:rPr lang="el-GR" smtClean="0"/>
              <a:t>7</a:t>
            </a:fld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3122209" y="230699"/>
            <a:ext cx="5899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Τι είναι η μετάγγιση;</a:t>
            </a:r>
          </a:p>
          <a:p>
            <a:pPr algn="ctr"/>
            <a:r>
              <a:rPr lang="el-GR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Πότε είναι απαραίτητη;</a:t>
            </a:r>
            <a:endParaRPr lang="el-GR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5967" y="1721568"/>
            <a:ext cx="9240088" cy="3128728"/>
          </a:xfrm>
          <a:solidFill>
            <a:schemeClr val="accent5">
              <a:lumMod val="20000"/>
              <a:lumOff val="80000"/>
            </a:schemeClr>
          </a:solidFill>
          <a:ln w="31750" cmpd="sng">
            <a:solidFill>
              <a:srgbClr val="002060"/>
            </a:solidFill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l-GR" sz="1200" b="1" dirty="0"/>
          </a:p>
          <a:p>
            <a:pPr marL="0" indent="0" algn="just">
              <a:buNone/>
            </a:pPr>
            <a:r>
              <a:rPr lang="el-GR" sz="1800" b="1" dirty="0" smtClean="0"/>
              <a:t>Μετάγγιση είναι η διαδικασία κατά την οποία χορηγείται αίμα από έναν δότη σε έναν δέκτη.</a:t>
            </a:r>
          </a:p>
          <a:p>
            <a:pPr marL="0" indent="0" algn="just">
              <a:buNone/>
            </a:pPr>
            <a:endParaRPr lang="el-GR" sz="1800" b="1" dirty="0"/>
          </a:p>
          <a:p>
            <a:pPr marL="0" indent="0" algn="just">
              <a:buNone/>
            </a:pPr>
            <a:r>
              <a:rPr lang="el-GR" sz="1800" b="1" dirty="0" smtClean="0"/>
              <a:t>Είναι απαραίτητη σε περιπτώσεις:</a:t>
            </a:r>
          </a:p>
          <a:p>
            <a:pPr algn="just"/>
            <a:r>
              <a:rPr lang="el-GR" sz="1800" b="1" dirty="0" smtClean="0"/>
              <a:t>απώλειας αίματος μετά από σοβαρούς τραυματισμούς.</a:t>
            </a:r>
          </a:p>
          <a:p>
            <a:pPr algn="just"/>
            <a:r>
              <a:rPr lang="el-GR" sz="1800" b="1" dirty="0" smtClean="0"/>
              <a:t>απώλειας αίματος λόγω χειρουργικών επεμβάσεων.</a:t>
            </a:r>
          </a:p>
          <a:p>
            <a:pPr algn="just"/>
            <a:r>
              <a:rPr lang="el-GR" sz="1800" b="1" dirty="0" smtClean="0"/>
              <a:t>σοβαρής αναιμίας.</a:t>
            </a:r>
            <a:endParaRPr lang="el-GR" sz="1800" b="1" dirty="0"/>
          </a:p>
          <a:p>
            <a:pPr algn="just"/>
            <a:r>
              <a:rPr lang="el-GR" sz="1800" b="1" dirty="0" smtClean="0"/>
              <a:t>χρόνιων ασθενειών.</a:t>
            </a:r>
            <a:endParaRPr lang="el-GR" sz="1600" b="1" dirty="0"/>
          </a:p>
        </p:txBody>
      </p:sp>
    </p:spTree>
    <p:extLst>
      <p:ext uri="{BB962C8B-B14F-4D97-AF65-F5344CB8AC3E}">
        <p14:creationId xmlns:p14="http://schemas.microsoft.com/office/powerpoint/2010/main" val="271304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4B9FD-BBCD-4D20-BE68-D5FD8F544B57}" type="slidenum">
              <a:rPr lang="el-GR" smtClean="0"/>
              <a:t>8</a:t>
            </a:fld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3066550" y="230699"/>
            <a:ext cx="589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«Κάθε άνθρωπος μπορεί να δεχτεί αίμα από οποιαδήποτε ομάδα αίματος.»</a:t>
            </a:r>
          </a:p>
          <a:p>
            <a:pPr algn="ctr"/>
            <a:r>
              <a:rPr lang="el-GR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Συμφωνείτε ή Διαφωνείτε;</a:t>
            </a:r>
            <a:endParaRPr lang="el-GR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480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4B9FD-BBCD-4D20-BE68-D5FD8F544B57}" type="slidenum">
              <a:rPr lang="el-GR" smtClean="0"/>
              <a:t>9</a:t>
            </a:fld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3066550" y="230699"/>
            <a:ext cx="589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«Κάθε άνθρωπος μπορεί να δεχτεί αίμα από οποιαδήποτε ομάδα αίματος.»</a:t>
            </a:r>
          </a:p>
          <a:p>
            <a:pPr algn="ctr"/>
            <a:r>
              <a:rPr lang="el-GR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Συμφωνείτε ή Διαφωνείτε;</a:t>
            </a:r>
            <a:endParaRPr lang="el-GR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5967" y="2818807"/>
            <a:ext cx="9240088" cy="838752"/>
          </a:xfrm>
          <a:solidFill>
            <a:schemeClr val="accent5">
              <a:lumMod val="20000"/>
              <a:lumOff val="80000"/>
            </a:schemeClr>
          </a:solidFill>
          <a:ln w="31750" cmpd="sng">
            <a:solidFill>
              <a:srgbClr val="002060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l-GR" sz="1200" b="1" dirty="0"/>
          </a:p>
          <a:p>
            <a:pPr marL="0" indent="0" algn="ctr">
              <a:buNone/>
            </a:pPr>
            <a:r>
              <a:rPr lang="el-GR" sz="1800" b="1" dirty="0" smtClean="0"/>
              <a:t>Κάθε άνθρωπος μπορεί να δεχτεί αίμα μόνο από συγκεκριμένες ομάδες αίματος.</a:t>
            </a:r>
            <a:endParaRPr lang="el-GR" sz="1600" b="1" dirty="0"/>
          </a:p>
        </p:txBody>
      </p:sp>
    </p:spTree>
    <p:extLst>
      <p:ext uri="{BB962C8B-B14F-4D97-AF65-F5344CB8AC3E}">
        <p14:creationId xmlns:p14="http://schemas.microsoft.com/office/powerpoint/2010/main" val="216312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" id="{2C1799F7-B698-4182-9425-05B70A6FFCD6}" vid="{1CE26449-DB6F-4F43-97D8-53CDEB0810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Πρότυπο Παρουσίασης ΔΕ</Template>
  <TotalTime>3706</TotalTime>
  <Words>631</Words>
  <Application>Microsoft Office PowerPoint</Application>
  <PresentationFormat>Προσαρμογή</PresentationFormat>
  <Paragraphs>82</Paragraphs>
  <Slides>18</Slides>
  <Notes>0</Notes>
  <HiddenSlides>0</HiddenSlides>
  <MMClips>4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18</vt:i4>
      </vt:variant>
    </vt:vector>
  </HeadingPairs>
  <TitlesOfParts>
    <vt:vector size="19" baseType="lpstr">
      <vt:lpstr>Office Theme</vt:lpstr>
      <vt:lpstr>Ομάδες Αίματος – Επιτρεπόμενες Μεταγγίσεις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ΕΕΥΕΜ/ΕΑΠ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Elias C. Stavropoulos</dc:creator>
  <cp:lastModifiedBy>User</cp:lastModifiedBy>
  <cp:revision>182</cp:revision>
  <dcterms:created xsi:type="dcterms:W3CDTF">2016-10-18T07:42:06Z</dcterms:created>
  <dcterms:modified xsi:type="dcterms:W3CDTF">2024-11-17T14:26:03Z</dcterms:modified>
</cp:coreProperties>
</file>