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61" r:id="rId4"/>
    <p:sldId id="265" r:id="rId5"/>
    <p:sldId id="258" r:id="rId6"/>
    <p:sldId id="272" r:id="rId7"/>
    <p:sldId id="262" r:id="rId8"/>
    <p:sldId id="263" r:id="rId9"/>
    <p:sldId id="273" r:id="rId10"/>
    <p:sldId id="259" r:id="rId11"/>
    <p:sldId id="274" r:id="rId12"/>
    <p:sldId id="266" r:id="rId13"/>
    <p:sldId id="275" r:id="rId14"/>
    <p:sldId id="267" r:id="rId15"/>
    <p:sldId id="276" r:id="rId16"/>
    <p:sldId id="268" r:id="rId17"/>
    <p:sldId id="277" r:id="rId18"/>
    <p:sldId id="269" r:id="rId19"/>
    <p:sldId id="260" r:id="rId20"/>
    <p:sldId id="278" r:id="rId21"/>
    <p:sldId id="271" r:id="rId22"/>
    <p:sldId id="279" r:id="rId23"/>
    <p:sldId id="270" r:id="rId24"/>
    <p:sldId id="28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GB"/>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9/23/2024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9/23/2024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9/23/2024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GB"/>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9/23/2024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9/23/2024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5586B75A-687E-405C-8A0B-8D00578BA2C3}" type="datetimeFigureOut">
              <a:rPr lang="en-US" dirty="0"/>
              <a:pPr/>
              <a:t>9/23/2024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84EC-9953-835A-0586-B623F0CA7A74}"/>
              </a:ext>
            </a:extLst>
          </p:cNvPr>
          <p:cNvSpPr>
            <a:spLocks noGrp="1"/>
          </p:cNvSpPr>
          <p:nvPr>
            <p:ph type="ctrTitle"/>
          </p:nvPr>
        </p:nvSpPr>
        <p:spPr/>
        <p:txBody>
          <a:bodyPr/>
          <a:lstStyle/>
          <a:p>
            <a:r>
              <a:rPr lang="en-GB" dirty="0">
                <a:effectLst>
                  <a:outerShdw blurRad="38100" dist="38100" dir="2700000" algn="tl">
                    <a:srgbClr val="000000">
                      <a:alpha val="43137"/>
                    </a:srgbClr>
                  </a:outerShdw>
                </a:effectLst>
              </a:rPr>
              <a:t>HEALTHCARE, WELFARE AND WELLNESS SERVICES</a:t>
            </a:r>
            <a:endParaRPr lang="en-US"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81D9F19E-0D8D-CA66-C00A-3762EFAF1048}"/>
              </a:ext>
            </a:extLst>
          </p:cNvPr>
          <p:cNvSpPr>
            <a:spLocks noGrp="1"/>
          </p:cNvSpPr>
          <p:nvPr>
            <p:ph type="subTitle" idx="1"/>
          </p:nvPr>
        </p:nvSpPr>
        <p:spPr/>
        <p:txBody>
          <a:bodyPr/>
          <a:lstStyle/>
          <a:p>
            <a:r>
              <a:rPr lang="en-GB" b="1" dirty="0">
                <a:effectLst>
                  <a:outerShdw blurRad="38100" dist="38100" dir="2700000" algn="tl">
                    <a:srgbClr val="000000">
                      <a:alpha val="43137"/>
                    </a:srgbClr>
                  </a:outerShdw>
                </a:effectLst>
              </a:rPr>
              <a:t>1</a:t>
            </a:r>
            <a:r>
              <a:rPr lang="en-GB" b="1" baseline="30000" dirty="0">
                <a:effectLst>
                  <a:outerShdw blurRad="38100" dist="38100" dir="2700000" algn="tl">
                    <a:srgbClr val="000000">
                      <a:alpha val="43137"/>
                    </a:srgbClr>
                  </a:outerShdw>
                </a:effectLst>
              </a:rPr>
              <a:t>st</a:t>
            </a:r>
            <a:r>
              <a:rPr lang="en-GB" b="1" dirty="0">
                <a:effectLst>
                  <a:outerShdw blurRad="38100" dist="38100" dir="2700000" algn="tl">
                    <a:srgbClr val="000000">
                      <a:alpha val="43137"/>
                    </a:srgbClr>
                  </a:outerShdw>
                </a:effectLst>
              </a:rPr>
              <a:t> EVENING VOCATIONAL HIGH SCHOOL OF TRIKALA</a:t>
            </a:r>
            <a:endParaRPr lang="en-US"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E798302-6D28-CEB4-A73B-D2D192713906}"/>
              </a:ext>
            </a:extLst>
          </p:cNvPr>
          <p:cNvPicPr>
            <a:picLocks noChangeAspect="1"/>
          </p:cNvPicPr>
          <p:nvPr/>
        </p:nvPicPr>
        <p:blipFill>
          <a:blip r:embed="rId2"/>
          <a:stretch>
            <a:fillRect/>
          </a:stretch>
        </p:blipFill>
        <p:spPr>
          <a:xfrm>
            <a:off x="9445675" y="2602523"/>
            <a:ext cx="2562208" cy="1217049"/>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365113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D8DC204-1A1D-18BF-4599-1F87098F6FD3}"/>
              </a:ext>
            </a:extLst>
          </p:cNvPr>
          <p:cNvSpPr>
            <a:spLocks noGrp="1" noChangeArrowheads="1"/>
          </p:cNvSpPr>
          <p:nvPr>
            <p:ph idx="1"/>
          </p:nvPr>
        </p:nvSpPr>
        <p:spPr bwMode="auto">
          <a:xfrm>
            <a:off x="4142870" y="381173"/>
            <a:ext cx="706908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1" i="0" u="none" strike="noStrike" cap="none" normalizeH="0" baseline="0" dirty="0">
                <a:ln>
                  <a:noFill/>
                </a:ln>
                <a:solidFill>
                  <a:schemeClr val="accent1">
                    <a:lumMod val="60000"/>
                    <a:lumOff val="40000"/>
                  </a:schemeClr>
                </a:solidFill>
                <a:effectLst/>
                <a:latin typeface="Corbel" panose="020B0503020204020204" pitchFamily="34" charset="0"/>
              </a:rPr>
              <a:t>4. </a:t>
            </a:r>
            <a:r>
              <a:rPr kumimoji="0" lang="en-US" altLang="en-US" sz="2400" b="1" i="0" u="none" strike="noStrike" cap="none" normalizeH="0" baseline="0" dirty="0">
                <a:ln>
                  <a:noFill/>
                </a:ln>
                <a:solidFill>
                  <a:schemeClr val="tx1"/>
                </a:solidFill>
                <a:effectLst/>
                <a:latin typeface="Corbel" panose="020B0503020204020204" pitchFamily="34" charset="0"/>
              </a:rPr>
              <a:t>Emergency Care</a:t>
            </a:r>
            <a:r>
              <a:rPr kumimoji="0" lang="en-US" altLang="en-US" sz="2400" b="0" i="0" u="none" strike="noStrike" cap="none" normalizeH="0" baseline="0" dirty="0">
                <a:ln>
                  <a:noFill/>
                </a:ln>
                <a:solidFill>
                  <a:schemeClr val="tx1"/>
                </a:solidFill>
                <a:effectLst/>
                <a:latin typeface="Corbel" panose="020B0503020204020204" pitchFamily="34" charset="0"/>
              </a:rPr>
              <a:t>: </a:t>
            </a:r>
            <a:endParaRPr kumimoji="0" lang="el-GR" altLang="en-US" sz="2400" b="0" i="0" u="none" strike="noStrike" cap="none" normalizeH="0" baseline="0" dirty="0">
              <a:ln>
                <a:noFill/>
              </a:ln>
              <a:solidFill>
                <a:schemeClr val="tx1"/>
              </a:solidFill>
              <a:effectLst/>
              <a:latin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l-GR" altLang="en-US" sz="2400" dirty="0">
              <a:solidFill>
                <a:schemeClr val="tx1"/>
              </a:solidFill>
              <a:latin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l-GR" altLang="en-US" sz="2400" b="0" i="0" u="none" strike="noStrike" cap="none" normalizeH="0" baseline="0" dirty="0">
                <a:ln>
                  <a:noFill/>
                </a:ln>
                <a:solidFill>
                  <a:schemeClr val="tx1"/>
                </a:solidFill>
                <a:effectLst/>
                <a:latin typeface="Corbel" panose="020B0503020204020204" pitchFamily="34" charset="0"/>
              </a:rPr>
              <a:t>(Επείγοντα)</a:t>
            </a:r>
            <a:endParaRPr kumimoji="0" lang="en-US" altLang="en-US" sz="2400" b="0" i="0" u="none" strike="noStrike" cap="none" normalizeH="0" baseline="0" dirty="0">
              <a:ln>
                <a:noFill/>
              </a:ln>
              <a:solidFill>
                <a:schemeClr val="tx1"/>
              </a:solidFill>
              <a:effectLst/>
              <a:latin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400" dirty="0">
              <a:solidFill>
                <a:schemeClr val="tx1"/>
              </a:solidFill>
              <a:latin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solidFill>
                  <a:schemeClr val="tx1"/>
                </a:solidFill>
                <a:effectLst/>
                <a:latin typeface="Corbel" panose="020B0503020204020204" pitchFamily="34" charset="0"/>
              </a:rPr>
              <a:t>Immediate care provided in life-threatening situations, such as accidents, heart attacks, or severe injuries, often in emergency rooms or trauma centers.</a:t>
            </a:r>
          </a:p>
        </p:txBody>
      </p:sp>
      <p:pic>
        <p:nvPicPr>
          <p:cNvPr id="5" name="Picture 4">
            <a:extLst>
              <a:ext uri="{FF2B5EF4-FFF2-40B4-BE49-F238E27FC236}">
                <a16:creationId xmlns:a16="http://schemas.microsoft.com/office/drawing/2014/main" id="{813F0A18-979D-D018-3A0A-73DBA5A1699B}"/>
              </a:ext>
            </a:extLst>
          </p:cNvPr>
          <p:cNvPicPr>
            <a:picLocks noChangeAspect="1"/>
          </p:cNvPicPr>
          <p:nvPr/>
        </p:nvPicPr>
        <p:blipFill>
          <a:blip r:embed="rId2"/>
          <a:stretch>
            <a:fillRect/>
          </a:stretch>
        </p:blipFill>
        <p:spPr>
          <a:xfrm>
            <a:off x="206323" y="2010676"/>
            <a:ext cx="3092112" cy="1357641"/>
          </a:xfrm>
          <a:prstGeom prst="rect">
            <a:avLst/>
          </a:prstGeom>
          <a:effectLst>
            <a:reflection blurRad="6350" stA="50000" endA="300" endPos="55500" dist="101600" dir="5400000" sy="-100000" algn="bl" rotWithShape="0"/>
          </a:effectLst>
        </p:spPr>
      </p:pic>
      <p:pic>
        <p:nvPicPr>
          <p:cNvPr id="2" name="Picture 1">
            <a:extLst>
              <a:ext uri="{FF2B5EF4-FFF2-40B4-BE49-F238E27FC236}">
                <a16:creationId xmlns:a16="http://schemas.microsoft.com/office/drawing/2014/main" id="{94B5C834-7B62-2D70-E1A2-BDA98FA701BE}"/>
              </a:ext>
            </a:extLst>
          </p:cNvPr>
          <p:cNvPicPr>
            <a:picLocks noChangeAspect="1"/>
          </p:cNvPicPr>
          <p:nvPr/>
        </p:nvPicPr>
        <p:blipFill>
          <a:blip r:embed="rId3"/>
          <a:stretch>
            <a:fillRect/>
          </a:stretch>
        </p:blipFill>
        <p:spPr>
          <a:xfrm>
            <a:off x="1527956" y="4318123"/>
            <a:ext cx="3143250" cy="1457325"/>
          </a:xfrm>
          <a:prstGeom prst="rect">
            <a:avLst/>
          </a:prstGeom>
          <a:effectLst>
            <a:reflection blurRad="6350" stA="50000" endA="300" endPos="55500" dist="50800" dir="5400000" sy="-100000" algn="bl" rotWithShape="0"/>
          </a:effectLst>
        </p:spPr>
      </p:pic>
      <p:pic>
        <p:nvPicPr>
          <p:cNvPr id="3" name="Picture 2">
            <a:extLst>
              <a:ext uri="{FF2B5EF4-FFF2-40B4-BE49-F238E27FC236}">
                <a16:creationId xmlns:a16="http://schemas.microsoft.com/office/drawing/2014/main" id="{A3A9658D-4218-7C6A-FF35-A91C7F13ED9C}"/>
              </a:ext>
            </a:extLst>
          </p:cNvPr>
          <p:cNvPicPr>
            <a:picLocks noChangeAspect="1"/>
          </p:cNvPicPr>
          <p:nvPr/>
        </p:nvPicPr>
        <p:blipFill>
          <a:blip r:embed="rId4"/>
          <a:stretch>
            <a:fillRect/>
          </a:stretch>
        </p:blipFill>
        <p:spPr>
          <a:xfrm>
            <a:off x="4862512" y="3095918"/>
            <a:ext cx="2466975" cy="1847850"/>
          </a:xfrm>
          <a:prstGeom prst="rect">
            <a:avLst/>
          </a:prstGeom>
          <a:effectLst>
            <a:reflection blurRad="6350" stA="50000" endA="300" endPos="55500" dist="50800" dir="5400000" sy="-100000" algn="bl" rotWithShape="0"/>
          </a:effectLst>
        </p:spPr>
      </p:pic>
      <p:pic>
        <p:nvPicPr>
          <p:cNvPr id="10" name="Picture 9">
            <a:extLst>
              <a:ext uri="{FF2B5EF4-FFF2-40B4-BE49-F238E27FC236}">
                <a16:creationId xmlns:a16="http://schemas.microsoft.com/office/drawing/2014/main" id="{A8D39BFE-4D74-B374-0962-E88451B4558F}"/>
              </a:ext>
            </a:extLst>
          </p:cNvPr>
          <p:cNvPicPr>
            <a:picLocks noChangeAspect="1"/>
          </p:cNvPicPr>
          <p:nvPr/>
        </p:nvPicPr>
        <p:blipFill>
          <a:blip r:embed="rId5"/>
          <a:stretch>
            <a:fillRect/>
          </a:stretch>
        </p:blipFill>
        <p:spPr>
          <a:xfrm>
            <a:off x="7988690" y="3748785"/>
            <a:ext cx="2956706" cy="1889721"/>
          </a:xfrm>
          <a:prstGeom prst="rect">
            <a:avLst/>
          </a:prstGeom>
          <a:effectLst>
            <a:reflection blurRad="6350" stA="50000" endA="300" endPos="55500" dist="50800" dir="5400000" sy="-100000" algn="bl" rotWithShape="0"/>
          </a:effectLst>
        </p:spPr>
      </p:pic>
    </p:spTree>
    <p:extLst>
      <p:ext uri="{BB962C8B-B14F-4D97-AF65-F5344CB8AC3E}">
        <p14:creationId xmlns:p14="http://schemas.microsoft.com/office/powerpoint/2010/main" val="60699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4A3A7C-09BB-851D-D91A-2E673CB506B8}"/>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D022ED77-65D0-B96E-8149-5095FDC2E2C6}"/>
              </a:ext>
            </a:extLst>
          </p:cNvPr>
          <p:cNvGraphicFramePr>
            <a:graphicFrameLocks/>
          </p:cNvGraphicFramePr>
          <p:nvPr>
            <p:extLst>
              <p:ext uri="{D42A27DB-BD31-4B8C-83A1-F6EECF244321}">
                <p14:modId xmlns:p14="http://schemas.microsoft.com/office/powerpoint/2010/main" val="1882750919"/>
              </p:ext>
            </p:extLst>
          </p:nvPr>
        </p:nvGraphicFramePr>
        <p:xfrm>
          <a:off x="5177564" y="1741580"/>
          <a:ext cx="6386079" cy="2865120"/>
        </p:xfrm>
        <a:graphic>
          <a:graphicData uri="http://schemas.openxmlformats.org/drawingml/2006/table">
            <a:tbl>
              <a:tblPr firstRow="1" bandRow="1">
                <a:tableStyleId>{5C22544A-7EE6-4342-B048-85BDC9FD1C3A}</a:tableStyleId>
              </a:tblPr>
              <a:tblGrid>
                <a:gridCol w="2222739">
                  <a:extLst>
                    <a:ext uri="{9D8B030D-6E8A-4147-A177-3AD203B41FA5}">
                      <a16:colId xmlns:a16="http://schemas.microsoft.com/office/drawing/2014/main" val="2217568304"/>
                    </a:ext>
                  </a:extLst>
                </a:gridCol>
                <a:gridCol w="4163340">
                  <a:extLst>
                    <a:ext uri="{9D8B030D-6E8A-4147-A177-3AD203B41FA5}">
                      <a16:colId xmlns:a16="http://schemas.microsoft.com/office/drawing/2014/main" val="3518714924"/>
                    </a:ext>
                  </a:extLst>
                </a:gridCol>
              </a:tblGrid>
              <a:tr h="370840">
                <a:tc>
                  <a:txBody>
                    <a:bodyPr/>
                    <a:lstStyle/>
                    <a:p>
                      <a:r>
                        <a:rPr lang="en-GB" dirty="0"/>
                        <a:t>USEFUL VOCABULARY</a:t>
                      </a:r>
                      <a:endParaRPr lang="en-US" dirty="0"/>
                    </a:p>
                  </a:txBody>
                  <a:tcPr/>
                </a:tc>
                <a:tc>
                  <a:txBody>
                    <a:bodyPr/>
                    <a:lstStyle/>
                    <a:p>
                      <a:endParaRPr lang="en-US" dirty="0"/>
                    </a:p>
                  </a:txBody>
                  <a:tcPr/>
                </a:tc>
                <a:extLst>
                  <a:ext uri="{0D108BD9-81ED-4DB2-BD59-A6C34878D82A}">
                    <a16:rowId xmlns:a16="http://schemas.microsoft.com/office/drawing/2014/main" val="1476578359"/>
                  </a:ext>
                </a:extLst>
              </a:tr>
              <a:tr h="370840">
                <a:tc>
                  <a:txBody>
                    <a:bodyPr/>
                    <a:lstStyle/>
                    <a:p>
                      <a:r>
                        <a:rPr lang="en-GB" dirty="0"/>
                        <a:t>life- threatening</a:t>
                      </a:r>
                      <a:endParaRPr lang="en-US" dirty="0"/>
                    </a:p>
                  </a:txBody>
                  <a:tcPr/>
                </a:tc>
                <a:tc>
                  <a:txBody>
                    <a:bodyPr/>
                    <a:lstStyle/>
                    <a:p>
                      <a:r>
                        <a:rPr lang="el-GR" dirty="0"/>
                        <a:t>απειλητικός για τη ζωή</a:t>
                      </a:r>
                      <a:endParaRPr lang="en-US" dirty="0"/>
                    </a:p>
                  </a:txBody>
                  <a:tcPr/>
                </a:tc>
                <a:extLst>
                  <a:ext uri="{0D108BD9-81ED-4DB2-BD59-A6C34878D82A}">
                    <a16:rowId xmlns:a16="http://schemas.microsoft.com/office/drawing/2014/main" val="4128089963"/>
                  </a:ext>
                </a:extLst>
              </a:tr>
              <a:tr h="370840">
                <a:tc>
                  <a:txBody>
                    <a:bodyPr/>
                    <a:lstStyle/>
                    <a:p>
                      <a:r>
                        <a:rPr lang="en-GB" dirty="0"/>
                        <a:t>situations</a:t>
                      </a:r>
                      <a:endParaRPr lang="en-US" dirty="0"/>
                    </a:p>
                  </a:txBody>
                  <a:tcPr/>
                </a:tc>
                <a:tc>
                  <a:txBody>
                    <a:bodyPr/>
                    <a:lstStyle/>
                    <a:p>
                      <a:r>
                        <a:rPr lang="el-GR" dirty="0"/>
                        <a:t>καταστάσεις </a:t>
                      </a:r>
                      <a:endParaRPr lang="en-US" dirty="0"/>
                    </a:p>
                  </a:txBody>
                  <a:tcPr/>
                </a:tc>
                <a:extLst>
                  <a:ext uri="{0D108BD9-81ED-4DB2-BD59-A6C34878D82A}">
                    <a16:rowId xmlns:a16="http://schemas.microsoft.com/office/drawing/2014/main" val="3556568099"/>
                  </a:ext>
                </a:extLst>
              </a:tr>
              <a:tr h="370840">
                <a:tc>
                  <a:txBody>
                    <a:bodyPr/>
                    <a:lstStyle/>
                    <a:p>
                      <a:r>
                        <a:rPr lang="en-GB" dirty="0"/>
                        <a:t>accidents</a:t>
                      </a:r>
                      <a:endParaRPr lang="en-US" dirty="0"/>
                    </a:p>
                  </a:txBody>
                  <a:tcPr/>
                </a:tc>
                <a:tc>
                  <a:txBody>
                    <a:bodyPr/>
                    <a:lstStyle/>
                    <a:p>
                      <a:r>
                        <a:rPr lang="el-GR" dirty="0"/>
                        <a:t>ατυχήματα</a:t>
                      </a:r>
                      <a:endParaRPr lang="en-US" dirty="0"/>
                    </a:p>
                  </a:txBody>
                  <a:tcPr/>
                </a:tc>
                <a:extLst>
                  <a:ext uri="{0D108BD9-81ED-4DB2-BD59-A6C34878D82A}">
                    <a16:rowId xmlns:a16="http://schemas.microsoft.com/office/drawing/2014/main" val="4124992923"/>
                  </a:ext>
                </a:extLst>
              </a:tr>
              <a:tr h="370840">
                <a:tc>
                  <a:txBody>
                    <a:bodyPr/>
                    <a:lstStyle/>
                    <a:p>
                      <a:r>
                        <a:rPr lang="en-GB" dirty="0"/>
                        <a:t>heart attack</a:t>
                      </a:r>
                      <a:endParaRPr lang="en-US" dirty="0"/>
                    </a:p>
                  </a:txBody>
                  <a:tcPr/>
                </a:tc>
                <a:tc>
                  <a:txBody>
                    <a:bodyPr/>
                    <a:lstStyle/>
                    <a:p>
                      <a:r>
                        <a:rPr lang="el-GR" dirty="0"/>
                        <a:t>καρδιακή προσβολή</a:t>
                      </a:r>
                      <a:endParaRPr lang="en-US" dirty="0"/>
                    </a:p>
                  </a:txBody>
                  <a:tcPr/>
                </a:tc>
                <a:extLst>
                  <a:ext uri="{0D108BD9-81ED-4DB2-BD59-A6C34878D82A}">
                    <a16:rowId xmlns:a16="http://schemas.microsoft.com/office/drawing/2014/main" val="1384030843"/>
                  </a:ext>
                </a:extLst>
              </a:tr>
              <a:tr h="370840">
                <a:tc>
                  <a:txBody>
                    <a:bodyPr/>
                    <a:lstStyle/>
                    <a:p>
                      <a:r>
                        <a:rPr lang="en-GB" dirty="0"/>
                        <a:t>severe injury</a:t>
                      </a:r>
                      <a:endParaRPr lang="en-US" dirty="0"/>
                    </a:p>
                  </a:txBody>
                  <a:tcPr/>
                </a:tc>
                <a:tc>
                  <a:txBody>
                    <a:bodyPr/>
                    <a:lstStyle/>
                    <a:p>
                      <a:r>
                        <a:rPr lang="el-GR" dirty="0"/>
                        <a:t>βαρύς τραυματισμός</a:t>
                      </a:r>
                      <a:endParaRPr lang="en-US" dirty="0"/>
                    </a:p>
                  </a:txBody>
                  <a:tcPr/>
                </a:tc>
                <a:extLst>
                  <a:ext uri="{0D108BD9-81ED-4DB2-BD59-A6C34878D82A}">
                    <a16:rowId xmlns:a16="http://schemas.microsoft.com/office/drawing/2014/main" val="3476196577"/>
                  </a:ext>
                </a:extLst>
              </a:tr>
              <a:tr h="370840">
                <a:tc>
                  <a:txBody>
                    <a:bodyPr/>
                    <a:lstStyle/>
                    <a:p>
                      <a:r>
                        <a:rPr lang="en-GB" dirty="0"/>
                        <a:t>emergency room</a:t>
                      </a:r>
                      <a:endParaRPr lang="en-US" dirty="0"/>
                    </a:p>
                  </a:txBody>
                  <a:tcPr/>
                </a:tc>
                <a:tc>
                  <a:txBody>
                    <a:bodyPr/>
                    <a:lstStyle/>
                    <a:p>
                      <a:r>
                        <a:rPr lang="el-GR" dirty="0"/>
                        <a:t>τμήμα επειγόντων περιστατικών</a:t>
                      </a:r>
                      <a:endParaRPr lang="en-US" dirty="0"/>
                    </a:p>
                  </a:txBody>
                  <a:tcPr/>
                </a:tc>
                <a:extLst>
                  <a:ext uri="{0D108BD9-81ED-4DB2-BD59-A6C34878D82A}">
                    <a16:rowId xmlns:a16="http://schemas.microsoft.com/office/drawing/2014/main" val="3412709454"/>
                  </a:ext>
                </a:extLst>
              </a:tr>
            </a:tbl>
          </a:graphicData>
        </a:graphic>
      </p:graphicFrame>
      <p:pic>
        <p:nvPicPr>
          <p:cNvPr id="6" name="Picture 5">
            <a:extLst>
              <a:ext uri="{FF2B5EF4-FFF2-40B4-BE49-F238E27FC236}">
                <a16:creationId xmlns:a16="http://schemas.microsoft.com/office/drawing/2014/main" id="{8B2E0E03-A541-7940-C0E0-E49B9D4A3497}"/>
              </a:ext>
            </a:extLst>
          </p:cNvPr>
          <p:cNvPicPr>
            <a:picLocks noChangeAspect="1"/>
          </p:cNvPicPr>
          <p:nvPr/>
        </p:nvPicPr>
        <p:blipFill>
          <a:blip r:embed="rId2"/>
          <a:stretch>
            <a:fillRect/>
          </a:stretch>
        </p:blipFill>
        <p:spPr>
          <a:xfrm>
            <a:off x="168812" y="2179562"/>
            <a:ext cx="4164037" cy="2249308"/>
          </a:xfrm>
          <a:prstGeom prst="rect">
            <a:avLst/>
          </a:prstGeom>
          <a:effectLst>
            <a:outerShdw blurRad="63500" sx="102000" sy="102000" algn="ctr" rotWithShape="0">
              <a:prstClr val="black">
                <a:alpha val="40000"/>
              </a:prstClr>
            </a:outerShdw>
            <a:reflection blurRad="6350" stA="50000" endA="300" endPos="55500" dist="101600" dir="5400000" sy="-100000" algn="bl" rotWithShape="0"/>
          </a:effectLst>
        </p:spPr>
      </p:pic>
    </p:spTree>
    <p:extLst>
      <p:ext uri="{BB962C8B-B14F-4D97-AF65-F5344CB8AC3E}">
        <p14:creationId xmlns:p14="http://schemas.microsoft.com/office/powerpoint/2010/main" val="21628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16A6CB-14F9-A2B3-5BFB-F363C96134F1}"/>
              </a:ext>
            </a:extLst>
          </p:cNvPr>
          <p:cNvSpPr>
            <a:spLocks noGrp="1"/>
          </p:cNvSpPr>
          <p:nvPr>
            <p:ph idx="1"/>
          </p:nvPr>
        </p:nvSpPr>
        <p:spPr>
          <a:xfrm>
            <a:off x="4150622" y="-218446"/>
            <a:ext cx="7315200" cy="5120640"/>
          </a:xfrm>
        </p:spPr>
        <p:txBody>
          <a:bodyPr/>
          <a:lstStyle/>
          <a:p>
            <a:pPr marL="0" marR="0" lvl="0" indent="0" algn="l" defTabSz="914400" rtl="0" eaLnBrk="0" fontAlgn="base" latinLnBrk="0" hangingPunct="0">
              <a:lnSpc>
                <a:spcPct val="100000"/>
              </a:lnSpc>
              <a:spcBef>
                <a:spcPct val="0"/>
              </a:spcBef>
              <a:spcAft>
                <a:spcPct val="0"/>
              </a:spcAft>
              <a:buClrTx/>
              <a:buSzTx/>
              <a:buFont typeface="Wingdings 2" pitchFamily="18" charset="2"/>
              <a:buNone/>
              <a:tabLst/>
              <a:defRPr/>
            </a:pPr>
            <a:r>
              <a:rPr kumimoji="0" lang="en-US" altLang="en-US" sz="2400" b="1" i="0" u="none" strike="noStrike" kern="1200" cap="none" spc="0" normalizeH="0" baseline="0" noProof="0" dirty="0">
                <a:ln>
                  <a:noFill/>
                </a:ln>
                <a:solidFill>
                  <a:srgbClr val="818E9F">
                    <a:lumMod val="60000"/>
                    <a:lumOff val="40000"/>
                  </a:srgbClr>
                </a:solidFill>
                <a:effectLst/>
                <a:uLnTx/>
                <a:uFillTx/>
                <a:latin typeface="Corbel" panose="020B0503020204020204" pitchFamily="34" charset="0"/>
                <a:ea typeface="+mn-ea"/>
                <a:cs typeface="+mn-cs"/>
              </a:rPr>
              <a:t>5. </a:t>
            </a: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Surgical Care</a:t>
            </a:r>
            <a:r>
              <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Wingdings 2" pitchFamily="18" charset="2"/>
              <a:buNone/>
              <a:tabLst/>
              <a:defRPr/>
            </a:pPr>
            <a:endParaRPr lang="en-US" altLang="en-US" sz="2400" dirty="0">
              <a:solidFill>
                <a:prstClr val="white"/>
              </a:solidFill>
              <a:latin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2" pitchFamily="18" charset="2"/>
              <a:buNone/>
              <a:tabLst/>
              <a:defRPr/>
            </a:pPr>
            <a:r>
              <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r>
              <a:rPr kumimoji="0" lang="el-GR"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Χειρουργική φροντίδα)</a:t>
            </a:r>
            <a:endPar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Wingdings 2" pitchFamily="18" charset="2"/>
              <a:buNone/>
              <a:tabLst/>
              <a:defRPr/>
            </a:pPr>
            <a:endParaRPr lang="en-US" altLang="en-US" sz="2400" dirty="0">
              <a:solidFill>
                <a:prstClr val="white"/>
              </a:solidFill>
              <a:latin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2" pitchFamily="18" charset="2"/>
              <a:buNone/>
              <a:tabLst/>
              <a:defRPr/>
            </a:pPr>
            <a:r>
              <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Involves operations performed by surgeons to treat or manage conditions like broken bones, cancers, or internal organ issues.</a:t>
            </a:r>
          </a:p>
          <a:p>
            <a:endParaRPr lang="en-US" dirty="0"/>
          </a:p>
        </p:txBody>
      </p:sp>
      <p:pic>
        <p:nvPicPr>
          <p:cNvPr id="4" name="Picture 3">
            <a:extLst>
              <a:ext uri="{FF2B5EF4-FFF2-40B4-BE49-F238E27FC236}">
                <a16:creationId xmlns:a16="http://schemas.microsoft.com/office/drawing/2014/main" id="{A71F2B86-2C60-2816-AB74-3ED1B90F38E6}"/>
              </a:ext>
            </a:extLst>
          </p:cNvPr>
          <p:cNvPicPr>
            <a:picLocks noChangeAspect="1"/>
          </p:cNvPicPr>
          <p:nvPr/>
        </p:nvPicPr>
        <p:blipFill>
          <a:blip r:embed="rId2"/>
          <a:stretch>
            <a:fillRect/>
          </a:stretch>
        </p:blipFill>
        <p:spPr>
          <a:xfrm>
            <a:off x="0" y="2031493"/>
            <a:ext cx="3424633" cy="1640174"/>
          </a:xfrm>
          <a:prstGeom prst="rect">
            <a:avLst/>
          </a:prstGeom>
          <a:effectLst>
            <a:reflection blurRad="6350" stA="50000" endA="300" endPos="55500" dist="101600" dir="5400000" sy="-100000" algn="bl" rotWithShape="0"/>
          </a:effectLst>
        </p:spPr>
      </p:pic>
      <p:pic>
        <p:nvPicPr>
          <p:cNvPr id="5" name="Picture 4">
            <a:extLst>
              <a:ext uri="{FF2B5EF4-FFF2-40B4-BE49-F238E27FC236}">
                <a16:creationId xmlns:a16="http://schemas.microsoft.com/office/drawing/2014/main" id="{50FCE1EB-4D22-ED89-42AA-EC625D3BF0AE}"/>
              </a:ext>
            </a:extLst>
          </p:cNvPr>
          <p:cNvPicPr>
            <a:picLocks noChangeAspect="1"/>
          </p:cNvPicPr>
          <p:nvPr/>
        </p:nvPicPr>
        <p:blipFill>
          <a:blip r:embed="rId3"/>
          <a:stretch>
            <a:fillRect/>
          </a:stretch>
        </p:blipFill>
        <p:spPr>
          <a:xfrm>
            <a:off x="2072083" y="4242552"/>
            <a:ext cx="2705100" cy="1685925"/>
          </a:xfrm>
          <a:prstGeom prst="rect">
            <a:avLst/>
          </a:prstGeom>
          <a:effectLst>
            <a:reflection blurRad="6350" stA="50000" endA="300" endPos="55500" dist="50800" dir="5400000" sy="-100000" algn="bl" rotWithShape="0"/>
          </a:effectLst>
        </p:spPr>
      </p:pic>
      <p:pic>
        <p:nvPicPr>
          <p:cNvPr id="6" name="Picture 5">
            <a:extLst>
              <a:ext uri="{FF2B5EF4-FFF2-40B4-BE49-F238E27FC236}">
                <a16:creationId xmlns:a16="http://schemas.microsoft.com/office/drawing/2014/main" id="{35CA4185-6D26-5DD7-4389-1E9043DF213B}"/>
              </a:ext>
            </a:extLst>
          </p:cNvPr>
          <p:cNvPicPr>
            <a:picLocks noChangeAspect="1"/>
          </p:cNvPicPr>
          <p:nvPr/>
        </p:nvPicPr>
        <p:blipFill>
          <a:blip r:embed="rId4"/>
          <a:stretch>
            <a:fillRect/>
          </a:stretch>
        </p:blipFill>
        <p:spPr>
          <a:xfrm>
            <a:off x="5376563" y="4030657"/>
            <a:ext cx="2619375" cy="1743075"/>
          </a:xfrm>
          <a:prstGeom prst="rect">
            <a:avLst/>
          </a:prstGeom>
          <a:effectLst>
            <a:reflection blurRad="6350" stA="50000" endA="300" endPos="55500" dist="50800" dir="5400000" sy="-100000" algn="bl" rotWithShape="0"/>
          </a:effectLst>
        </p:spPr>
      </p:pic>
      <p:pic>
        <p:nvPicPr>
          <p:cNvPr id="7" name="Picture 6">
            <a:extLst>
              <a:ext uri="{FF2B5EF4-FFF2-40B4-BE49-F238E27FC236}">
                <a16:creationId xmlns:a16="http://schemas.microsoft.com/office/drawing/2014/main" id="{EAD62A9C-BF7A-778E-26E6-344295305679}"/>
              </a:ext>
            </a:extLst>
          </p:cNvPr>
          <p:cNvPicPr>
            <a:picLocks noChangeAspect="1"/>
          </p:cNvPicPr>
          <p:nvPr/>
        </p:nvPicPr>
        <p:blipFill>
          <a:blip r:embed="rId5"/>
          <a:srcRect b="15088"/>
          <a:stretch/>
        </p:blipFill>
        <p:spPr>
          <a:xfrm>
            <a:off x="8595318" y="3786722"/>
            <a:ext cx="2705101" cy="1832266"/>
          </a:xfrm>
          <a:prstGeom prst="rect">
            <a:avLst/>
          </a:prstGeom>
          <a:effectLst>
            <a:reflection blurRad="6350" stA="50000" endA="300" endPos="55500" dist="101600" dir="5400000" sy="-100000" algn="bl" rotWithShape="0"/>
          </a:effectLst>
        </p:spPr>
      </p:pic>
    </p:spTree>
    <p:extLst>
      <p:ext uri="{BB962C8B-B14F-4D97-AF65-F5344CB8AC3E}">
        <p14:creationId xmlns:p14="http://schemas.microsoft.com/office/powerpoint/2010/main" val="71806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83F183-AC95-423D-13ED-39F3589FE93D}"/>
              </a:ext>
            </a:extLst>
          </p:cNvPr>
          <p:cNvSpPr>
            <a:spLocks noGrp="1"/>
          </p:cNvSpPr>
          <p:nvPr>
            <p:ph idx="1"/>
          </p:nvPr>
        </p:nvSpPr>
        <p:spPr/>
        <p:txBody>
          <a:bodyPr/>
          <a:lstStyle/>
          <a:p>
            <a:endParaRPr lang="en-US" dirty="0"/>
          </a:p>
        </p:txBody>
      </p:sp>
      <p:graphicFrame>
        <p:nvGraphicFramePr>
          <p:cNvPr id="6" name="Content Placeholder 3">
            <a:extLst>
              <a:ext uri="{FF2B5EF4-FFF2-40B4-BE49-F238E27FC236}">
                <a16:creationId xmlns:a16="http://schemas.microsoft.com/office/drawing/2014/main" id="{B8397666-744C-9547-0600-13972250545B}"/>
              </a:ext>
            </a:extLst>
          </p:cNvPr>
          <p:cNvGraphicFramePr>
            <a:graphicFrameLocks/>
          </p:cNvGraphicFramePr>
          <p:nvPr>
            <p:extLst>
              <p:ext uri="{D42A27DB-BD31-4B8C-83A1-F6EECF244321}">
                <p14:modId xmlns:p14="http://schemas.microsoft.com/office/powerpoint/2010/main" val="2823113011"/>
              </p:ext>
            </p:extLst>
          </p:nvPr>
        </p:nvGraphicFramePr>
        <p:xfrm>
          <a:off x="4136555" y="1797851"/>
          <a:ext cx="6386079" cy="2865120"/>
        </p:xfrm>
        <a:graphic>
          <a:graphicData uri="http://schemas.openxmlformats.org/drawingml/2006/table">
            <a:tbl>
              <a:tblPr firstRow="1" bandRow="1">
                <a:tableStyleId>{5C22544A-7EE6-4342-B048-85BDC9FD1C3A}</a:tableStyleId>
              </a:tblPr>
              <a:tblGrid>
                <a:gridCol w="2222739">
                  <a:extLst>
                    <a:ext uri="{9D8B030D-6E8A-4147-A177-3AD203B41FA5}">
                      <a16:colId xmlns:a16="http://schemas.microsoft.com/office/drawing/2014/main" val="2217568304"/>
                    </a:ext>
                  </a:extLst>
                </a:gridCol>
                <a:gridCol w="4163340">
                  <a:extLst>
                    <a:ext uri="{9D8B030D-6E8A-4147-A177-3AD203B41FA5}">
                      <a16:colId xmlns:a16="http://schemas.microsoft.com/office/drawing/2014/main" val="3518714924"/>
                    </a:ext>
                  </a:extLst>
                </a:gridCol>
              </a:tblGrid>
              <a:tr h="370840">
                <a:tc>
                  <a:txBody>
                    <a:bodyPr/>
                    <a:lstStyle/>
                    <a:p>
                      <a:r>
                        <a:rPr lang="en-GB" dirty="0"/>
                        <a:t>USEFUL VOCABULARY</a:t>
                      </a:r>
                      <a:endParaRPr lang="en-US" dirty="0"/>
                    </a:p>
                  </a:txBody>
                  <a:tcPr/>
                </a:tc>
                <a:tc>
                  <a:txBody>
                    <a:bodyPr/>
                    <a:lstStyle/>
                    <a:p>
                      <a:endParaRPr lang="en-US" dirty="0"/>
                    </a:p>
                  </a:txBody>
                  <a:tcPr/>
                </a:tc>
                <a:extLst>
                  <a:ext uri="{0D108BD9-81ED-4DB2-BD59-A6C34878D82A}">
                    <a16:rowId xmlns:a16="http://schemas.microsoft.com/office/drawing/2014/main" val="1476578359"/>
                  </a:ext>
                </a:extLst>
              </a:tr>
              <a:tr h="370840">
                <a:tc>
                  <a:txBody>
                    <a:bodyPr/>
                    <a:lstStyle/>
                    <a:p>
                      <a:r>
                        <a:rPr lang="en-GB" dirty="0"/>
                        <a:t>surgeon</a:t>
                      </a:r>
                      <a:endParaRPr lang="en-US" dirty="0"/>
                    </a:p>
                  </a:txBody>
                  <a:tcPr/>
                </a:tc>
                <a:tc>
                  <a:txBody>
                    <a:bodyPr/>
                    <a:lstStyle/>
                    <a:p>
                      <a:r>
                        <a:rPr lang="el-GR" dirty="0"/>
                        <a:t>χειρουργός</a:t>
                      </a:r>
                      <a:endParaRPr lang="en-US" dirty="0"/>
                    </a:p>
                  </a:txBody>
                  <a:tcPr/>
                </a:tc>
                <a:extLst>
                  <a:ext uri="{0D108BD9-81ED-4DB2-BD59-A6C34878D82A}">
                    <a16:rowId xmlns:a16="http://schemas.microsoft.com/office/drawing/2014/main" val="4128089963"/>
                  </a:ext>
                </a:extLst>
              </a:tr>
              <a:tr h="370840">
                <a:tc>
                  <a:txBody>
                    <a:bodyPr/>
                    <a:lstStyle/>
                    <a:p>
                      <a:r>
                        <a:rPr lang="en-GB" dirty="0"/>
                        <a:t>surgery</a:t>
                      </a:r>
                      <a:endParaRPr lang="en-US" dirty="0"/>
                    </a:p>
                  </a:txBody>
                  <a:tcPr/>
                </a:tc>
                <a:tc>
                  <a:txBody>
                    <a:bodyPr/>
                    <a:lstStyle/>
                    <a:p>
                      <a:r>
                        <a:rPr lang="el-GR" dirty="0"/>
                        <a:t>χειρουργείο </a:t>
                      </a:r>
                      <a:endParaRPr lang="en-US" dirty="0"/>
                    </a:p>
                  </a:txBody>
                  <a:tcPr/>
                </a:tc>
                <a:extLst>
                  <a:ext uri="{0D108BD9-81ED-4DB2-BD59-A6C34878D82A}">
                    <a16:rowId xmlns:a16="http://schemas.microsoft.com/office/drawing/2014/main" val="3556568099"/>
                  </a:ext>
                </a:extLst>
              </a:tr>
              <a:tr h="370840">
                <a:tc>
                  <a:txBody>
                    <a:bodyPr/>
                    <a:lstStyle/>
                    <a:p>
                      <a:r>
                        <a:rPr lang="en-GB" dirty="0"/>
                        <a:t>surgical </a:t>
                      </a:r>
                      <a:endParaRPr lang="en-US" dirty="0"/>
                    </a:p>
                  </a:txBody>
                  <a:tcPr/>
                </a:tc>
                <a:tc>
                  <a:txBody>
                    <a:bodyPr/>
                    <a:lstStyle/>
                    <a:p>
                      <a:r>
                        <a:rPr lang="el-GR" dirty="0"/>
                        <a:t>χειρουργικός</a:t>
                      </a:r>
                      <a:endParaRPr lang="en-US" dirty="0"/>
                    </a:p>
                  </a:txBody>
                  <a:tcPr/>
                </a:tc>
                <a:extLst>
                  <a:ext uri="{0D108BD9-81ED-4DB2-BD59-A6C34878D82A}">
                    <a16:rowId xmlns:a16="http://schemas.microsoft.com/office/drawing/2014/main" val="4124992923"/>
                  </a:ext>
                </a:extLst>
              </a:tr>
              <a:tr h="370840">
                <a:tc>
                  <a:txBody>
                    <a:bodyPr/>
                    <a:lstStyle/>
                    <a:p>
                      <a:r>
                        <a:rPr lang="en-GB" dirty="0"/>
                        <a:t>broken bones</a:t>
                      </a:r>
                      <a:endParaRPr lang="en-US" dirty="0"/>
                    </a:p>
                  </a:txBody>
                  <a:tcPr/>
                </a:tc>
                <a:tc>
                  <a:txBody>
                    <a:bodyPr/>
                    <a:lstStyle/>
                    <a:p>
                      <a:r>
                        <a:rPr lang="el-GR" dirty="0"/>
                        <a:t>σπασμένα οστά</a:t>
                      </a:r>
                      <a:endParaRPr lang="en-US" dirty="0"/>
                    </a:p>
                  </a:txBody>
                  <a:tcPr/>
                </a:tc>
                <a:extLst>
                  <a:ext uri="{0D108BD9-81ED-4DB2-BD59-A6C34878D82A}">
                    <a16:rowId xmlns:a16="http://schemas.microsoft.com/office/drawing/2014/main" val="1384030843"/>
                  </a:ext>
                </a:extLst>
              </a:tr>
              <a:tr h="370840">
                <a:tc>
                  <a:txBody>
                    <a:bodyPr/>
                    <a:lstStyle/>
                    <a:p>
                      <a:r>
                        <a:rPr lang="en-GB" dirty="0"/>
                        <a:t>internal organs</a:t>
                      </a:r>
                      <a:endParaRPr lang="en-US" dirty="0"/>
                    </a:p>
                  </a:txBody>
                  <a:tcPr/>
                </a:tc>
                <a:tc>
                  <a:txBody>
                    <a:bodyPr/>
                    <a:lstStyle/>
                    <a:p>
                      <a:r>
                        <a:rPr lang="el-GR" dirty="0"/>
                        <a:t>εσωτερικά όργανα</a:t>
                      </a:r>
                      <a:endParaRPr lang="en-US" dirty="0"/>
                    </a:p>
                  </a:txBody>
                  <a:tcPr/>
                </a:tc>
                <a:extLst>
                  <a:ext uri="{0D108BD9-81ED-4DB2-BD59-A6C34878D82A}">
                    <a16:rowId xmlns:a16="http://schemas.microsoft.com/office/drawing/2014/main" val="3476196577"/>
                  </a:ext>
                </a:extLst>
              </a:tr>
              <a:tr h="370840">
                <a:tc>
                  <a:txBody>
                    <a:bodyPr/>
                    <a:lstStyle/>
                    <a:p>
                      <a:r>
                        <a:rPr lang="en-GB" dirty="0"/>
                        <a:t>issues</a:t>
                      </a:r>
                      <a:endParaRPr lang="en-US" dirty="0"/>
                    </a:p>
                  </a:txBody>
                  <a:tcPr/>
                </a:tc>
                <a:tc>
                  <a:txBody>
                    <a:bodyPr/>
                    <a:lstStyle/>
                    <a:p>
                      <a:r>
                        <a:rPr lang="el-GR" dirty="0"/>
                        <a:t>θέματα, ζητήματα</a:t>
                      </a:r>
                      <a:endParaRPr lang="en-US" dirty="0"/>
                    </a:p>
                  </a:txBody>
                  <a:tcPr/>
                </a:tc>
                <a:extLst>
                  <a:ext uri="{0D108BD9-81ED-4DB2-BD59-A6C34878D82A}">
                    <a16:rowId xmlns:a16="http://schemas.microsoft.com/office/drawing/2014/main" val="3412709454"/>
                  </a:ext>
                </a:extLst>
              </a:tr>
            </a:tbl>
          </a:graphicData>
        </a:graphic>
      </p:graphicFrame>
      <p:pic>
        <p:nvPicPr>
          <p:cNvPr id="7" name="Picture 6">
            <a:extLst>
              <a:ext uri="{FF2B5EF4-FFF2-40B4-BE49-F238E27FC236}">
                <a16:creationId xmlns:a16="http://schemas.microsoft.com/office/drawing/2014/main" id="{E783E6B3-AA2A-37E3-726F-978C738DE369}"/>
              </a:ext>
            </a:extLst>
          </p:cNvPr>
          <p:cNvPicPr>
            <a:picLocks noChangeAspect="1"/>
          </p:cNvPicPr>
          <p:nvPr/>
        </p:nvPicPr>
        <p:blipFill>
          <a:blip r:embed="rId2"/>
          <a:stretch>
            <a:fillRect/>
          </a:stretch>
        </p:blipFill>
        <p:spPr>
          <a:xfrm>
            <a:off x="71075" y="1994798"/>
            <a:ext cx="3403646" cy="2273635"/>
          </a:xfrm>
          <a:prstGeom prst="rect">
            <a:avLst/>
          </a:prstGeom>
          <a:effectLst>
            <a:outerShdw blurRad="63500" sx="102000" sy="102000" algn="ctr"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98766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A898D-4CA4-833E-0398-1764E99B1F2A}"/>
              </a:ext>
            </a:extLst>
          </p:cNvPr>
          <p:cNvPicPr>
            <a:picLocks noChangeAspect="1"/>
          </p:cNvPicPr>
          <p:nvPr/>
        </p:nvPicPr>
        <p:blipFill>
          <a:blip r:embed="rId2"/>
          <a:stretch>
            <a:fillRect/>
          </a:stretch>
        </p:blipFill>
        <p:spPr>
          <a:xfrm>
            <a:off x="0" y="2558742"/>
            <a:ext cx="3542364" cy="1366144"/>
          </a:xfrm>
          <a:prstGeom prst="rect">
            <a:avLst/>
          </a:prstGeom>
          <a:effectLst>
            <a:outerShdw blurRad="50800" dist="38100" dir="16200000" rotWithShape="0">
              <a:prstClr val="black">
                <a:alpha val="40000"/>
              </a:prstClr>
            </a:outerShdw>
            <a:reflection blurRad="6350" stA="50000" endA="300" endPos="55500" dist="50800" dir="5400000" sy="-100000" algn="bl" rotWithShape="0"/>
          </a:effectLst>
        </p:spPr>
      </p:pic>
      <p:sp>
        <p:nvSpPr>
          <p:cNvPr id="3" name="Content Placeholder 2">
            <a:extLst>
              <a:ext uri="{FF2B5EF4-FFF2-40B4-BE49-F238E27FC236}">
                <a16:creationId xmlns:a16="http://schemas.microsoft.com/office/drawing/2014/main" id="{E2B5DA53-192B-9868-24B2-759ECFF0FE56}"/>
              </a:ext>
            </a:extLst>
          </p:cNvPr>
          <p:cNvSpPr>
            <a:spLocks noGrp="1"/>
          </p:cNvSpPr>
          <p:nvPr>
            <p:ph idx="1"/>
          </p:nvPr>
        </p:nvSpPr>
        <p:spPr>
          <a:xfrm>
            <a:off x="4431975" y="681494"/>
            <a:ext cx="7315200" cy="5120640"/>
          </a:xfrm>
        </p:spPr>
        <p:txBody>
          <a:bodyPr/>
          <a:lstStyle/>
          <a:p>
            <a:pPr marL="0" marR="0" lvl="0" indent="0" algn="ctr" defTabSz="914400" rtl="0" eaLnBrk="0" fontAlgn="base" latinLnBrk="0" hangingPunct="0">
              <a:lnSpc>
                <a:spcPct val="100000"/>
              </a:lnSpc>
              <a:spcBef>
                <a:spcPct val="0"/>
              </a:spcBef>
              <a:spcAft>
                <a:spcPct val="0"/>
              </a:spcAft>
              <a:buClrTx/>
              <a:buSzTx/>
              <a:buFont typeface="Wingdings 2" pitchFamily="18" charset="2"/>
              <a:buNone/>
              <a:tabLst/>
              <a:defRPr/>
            </a:pPr>
            <a:r>
              <a:rPr kumimoji="0" lang="en-US" altLang="en-US" sz="2400" b="1" i="0" u="none" strike="noStrike" kern="1200" cap="none" spc="0" normalizeH="0" baseline="0" noProof="0" dirty="0">
                <a:ln>
                  <a:noFill/>
                </a:ln>
                <a:solidFill>
                  <a:srgbClr val="818E9F">
                    <a:lumMod val="60000"/>
                    <a:lumOff val="40000"/>
                  </a:srgbClr>
                </a:solidFill>
                <a:effectLst/>
                <a:uLnTx/>
                <a:uFillTx/>
                <a:latin typeface="Corbel" panose="020B0503020204020204" pitchFamily="34" charset="0"/>
                <a:ea typeface="+mn-ea"/>
                <a:cs typeface="+mn-cs"/>
              </a:rPr>
              <a:t>6. </a:t>
            </a: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Rehabilitation and Palliative Care</a:t>
            </a:r>
            <a:r>
              <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 typeface="Wingdings 2" pitchFamily="18" charset="2"/>
              <a:buNone/>
              <a:tabLst/>
              <a:defRPr/>
            </a:pPr>
            <a:r>
              <a:rPr lang="en-US" altLang="en-US" sz="2400" dirty="0">
                <a:solidFill>
                  <a:prstClr val="white"/>
                </a:solidFill>
                <a:latin typeface="Corbel" panose="020B0503020204020204" pitchFamily="34" charset="0"/>
              </a:rPr>
              <a:t>(</a:t>
            </a:r>
            <a:r>
              <a:rPr lang="el-GR" altLang="en-US" sz="2400" dirty="0">
                <a:solidFill>
                  <a:prstClr val="white"/>
                </a:solidFill>
                <a:latin typeface="Corbel" panose="020B0503020204020204" pitchFamily="34" charset="0"/>
              </a:rPr>
              <a:t>Αποκατάσταση και Παρηγορητική/Ανακουφιστική Αγωγή/Φροντίδα)</a:t>
            </a:r>
            <a:endPar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 typeface="Wingdings 2" pitchFamily="18" charset="2"/>
              <a:buNone/>
              <a:tabLst/>
              <a:defRPr/>
            </a:pPr>
            <a:endParaRPr lang="en-US" altLang="en-US" sz="2400" dirty="0">
              <a:solidFill>
                <a:prstClr val="white"/>
              </a:solidFill>
              <a:latin typeface="Corbel" panose="020B0503020204020204" pitchFamily="34" charset="0"/>
            </a:endParaRPr>
          </a:p>
          <a:p>
            <a:pPr marL="0" marR="0" lvl="0" indent="0" algn="ctr" defTabSz="914400" rtl="0" eaLnBrk="0" fontAlgn="base" latinLnBrk="0" hangingPunct="0">
              <a:lnSpc>
                <a:spcPct val="100000"/>
              </a:lnSpc>
              <a:spcBef>
                <a:spcPct val="0"/>
              </a:spcBef>
              <a:spcAft>
                <a:spcPct val="0"/>
              </a:spcAft>
              <a:buClrTx/>
              <a:buSzTx/>
              <a:buFont typeface="Wingdings 2" pitchFamily="18" charset="2"/>
              <a:buNone/>
              <a:tabLst/>
              <a:defRPr/>
            </a:pPr>
            <a:r>
              <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Services that help people recover from surgeries or illnesses (rehabilitation), or provide comfort and quality of life to those with serious, chronic, or terminal conditions (palliative care).</a:t>
            </a:r>
          </a:p>
          <a:p>
            <a:endParaRPr lang="en-US" dirty="0"/>
          </a:p>
        </p:txBody>
      </p:sp>
      <p:pic>
        <p:nvPicPr>
          <p:cNvPr id="5" name="Picture 4">
            <a:extLst>
              <a:ext uri="{FF2B5EF4-FFF2-40B4-BE49-F238E27FC236}">
                <a16:creationId xmlns:a16="http://schemas.microsoft.com/office/drawing/2014/main" id="{98F5D131-B7C4-7445-7D6A-2D965EFAF33F}"/>
              </a:ext>
            </a:extLst>
          </p:cNvPr>
          <p:cNvPicPr>
            <a:picLocks noChangeAspect="1"/>
          </p:cNvPicPr>
          <p:nvPr/>
        </p:nvPicPr>
        <p:blipFill>
          <a:blip r:embed="rId3"/>
          <a:stretch>
            <a:fillRect/>
          </a:stretch>
        </p:blipFill>
        <p:spPr>
          <a:xfrm>
            <a:off x="2359995" y="4244926"/>
            <a:ext cx="2962275" cy="1543050"/>
          </a:xfrm>
          <a:prstGeom prst="rect">
            <a:avLst/>
          </a:prstGeom>
          <a:effectLst>
            <a:outerShdw blurRad="63500" sx="102000" sy="102000" algn="ctr"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353146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53732-C005-AF4A-BE47-22323595172F}"/>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1C8F22F0-A27F-0E8C-3AE6-4CDB5F585D3E}"/>
              </a:ext>
            </a:extLst>
          </p:cNvPr>
          <p:cNvGraphicFramePr>
            <a:graphicFrameLocks/>
          </p:cNvGraphicFramePr>
          <p:nvPr>
            <p:extLst>
              <p:ext uri="{D42A27DB-BD31-4B8C-83A1-F6EECF244321}">
                <p14:modId xmlns:p14="http://schemas.microsoft.com/office/powerpoint/2010/main" val="1576652626"/>
              </p:ext>
            </p:extLst>
          </p:nvPr>
        </p:nvGraphicFramePr>
        <p:xfrm>
          <a:off x="5444851" y="1305481"/>
          <a:ext cx="6386079" cy="3505200"/>
        </p:xfrm>
        <a:graphic>
          <a:graphicData uri="http://schemas.openxmlformats.org/drawingml/2006/table">
            <a:tbl>
              <a:tblPr firstRow="1" bandRow="1">
                <a:tableStyleId>{5C22544A-7EE6-4342-B048-85BDC9FD1C3A}</a:tableStyleId>
              </a:tblPr>
              <a:tblGrid>
                <a:gridCol w="2292380">
                  <a:extLst>
                    <a:ext uri="{9D8B030D-6E8A-4147-A177-3AD203B41FA5}">
                      <a16:colId xmlns:a16="http://schemas.microsoft.com/office/drawing/2014/main" val="2217568304"/>
                    </a:ext>
                  </a:extLst>
                </a:gridCol>
                <a:gridCol w="4093699">
                  <a:extLst>
                    <a:ext uri="{9D8B030D-6E8A-4147-A177-3AD203B41FA5}">
                      <a16:colId xmlns:a16="http://schemas.microsoft.com/office/drawing/2014/main" val="3518714924"/>
                    </a:ext>
                  </a:extLst>
                </a:gridCol>
              </a:tblGrid>
              <a:tr h="370840">
                <a:tc>
                  <a:txBody>
                    <a:bodyPr/>
                    <a:lstStyle/>
                    <a:p>
                      <a:r>
                        <a:rPr lang="en-GB" dirty="0"/>
                        <a:t>USEFUL VOCABULARY</a:t>
                      </a:r>
                      <a:endParaRPr lang="en-US" dirty="0"/>
                    </a:p>
                  </a:txBody>
                  <a:tcPr/>
                </a:tc>
                <a:tc>
                  <a:txBody>
                    <a:bodyPr/>
                    <a:lstStyle/>
                    <a:p>
                      <a:endParaRPr lang="en-US" dirty="0"/>
                    </a:p>
                  </a:txBody>
                  <a:tcPr/>
                </a:tc>
                <a:extLst>
                  <a:ext uri="{0D108BD9-81ED-4DB2-BD59-A6C34878D82A}">
                    <a16:rowId xmlns:a16="http://schemas.microsoft.com/office/drawing/2014/main" val="1476578359"/>
                  </a:ext>
                </a:extLst>
              </a:tr>
              <a:tr h="370840">
                <a:tc>
                  <a:txBody>
                    <a:bodyPr/>
                    <a:lstStyle/>
                    <a:p>
                      <a:r>
                        <a:rPr lang="en-GB" dirty="0"/>
                        <a:t>rehabilitation</a:t>
                      </a:r>
                    </a:p>
                    <a:p>
                      <a:r>
                        <a:rPr lang="en-GB" dirty="0"/>
                        <a:t>rehab</a:t>
                      </a:r>
                      <a:r>
                        <a:rPr lang="el-GR" dirty="0"/>
                        <a:t> (</a:t>
                      </a:r>
                      <a:r>
                        <a:rPr lang="en-GB" dirty="0"/>
                        <a:t>centre)</a:t>
                      </a:r>
                      <a:endParaRPr lang="en-US" dirty="0"/>
                    </a:p>
                  </a:txBody>
                  <a:tcPr/>
                </a:tc>
                <a:tc>
                  <a:txBody>
                    <a:bodyPr/>
                    <a:lstStyle/>
                    <a:p>
                      <a:r>
                        <a:rPr lang="el-GR" dirty="0"/>
                        <a:t>αποκατάσταση, επανένταξη</a:t>
                      </a:r>
                      <a:endParaRPr lang="en-GB" dirty="0"/>
                    </a:p>
                    <a:p>
                      <a:r>
                        <a:rPr lang="el-GR" dirty="0"/>
                        <a:t>κέντρο αποκατάστασης</a:t>
                      </a:r>
                      <a:endParaRPr lang="en-US" dirty="0"/>
                    </a:p>
                  </a:txBody>
                  <a:tcPr/>
                </a:tc>
                <a:extLst>
                  <a:ext uri="{0D108BD9-81ED-4DB2-BD59-A6C34878D82A}">
                    <a16:rowId xmlns:a16="http://schemas.microsoft.com/office/drawing/2014/main" val="4128089963"/>
                  </a:ext>
                </a:extLst>
              </a:tr>
              <a:tr h="370840">
                <a:tc>
                  <a:txBody>
                    <a:bodyPr/>
                    <a:lstStyle/>
                    <a:p>
                      <a:r>
                        <a:rPr lang="en-GB" dirty="0"/>
                        <a:t>to recover</a:t>
                      </a:r>
                      <a:endParaRPr lang="en-US" dirty="0"/>
                    </a:p>
                  </a:txBody>
                  <a:tcPr/>
                </a:tc>
                <a:tc>
                  <a:txBody>
                    <a:bodyPr/>
                    <a:lstStyle/>
                    <a:p>
                      <a:r>
                        <a:rPr lang="el-GR" dirty="0"/>
                        <a:t>αναρρώνω</a:t>
                      </a:r>
                      <a:endParaRPr lang="en-US" dirty="0"/>
                    </a:p>
                  </a:txBody>
                  <a:tcPr/>
                </a:tc>
                <a:extLst>
                  <a:ext uri="{0D108BD9-81ED-4DB2-BD59-A6C34878D82A}">
                    <a16:rowId xmlns:a16="http://schemas.microsoft.com/office/drawing/2014/main" val="3556568099"/>
                  </a:ext>
                </a:extLst>
              </a:tr>
              <a:tr h="370840">
                <a:tc>
                  <a:txBody>
                    <a:bodyPr/>
                    <a:lstStyle/>
                    <a:p>
                      <a:r>
                        <a:rPr lang="en-GB" dirty="0"/>
                        <a:t>to provide </a:t>
                      </a:r>
                      <a:endParaRPr lang="en-US" dirty="0"/>
                    </a:p>
                  </a:txBody>
                  <a:tcPr/>
                </a:tc>
                <a:tc>
                  <a:txBody>
                    <a:bodyPr/>
                    <a:lstStyle/>
                    <a:p>
                      <a:r>
                        <a:rPr lang="el-GR" dirty="0"/>
                        <a:t>παρέχω</a:t>
                      </a:r>
                      <a:endParaRPr lang="en-US" dirty="0"/>
                    </a:p>
                  </a:txBody>
                  <a:tcPr/>
                </a:tc>
                <a:extLst>
                  <a:ext uri="{0D108BD9-81ED-4DB2-BD59-A6C34878D82A}">
                    <a16:rowId xmlns:a16="http://schemas.microsoft.com/office/drawing/2014/main" val="4124992923"/>
                  </a:ext>
                </a:extLst>
              </a:tr>
              <a:tr h="370840">
                <a:tc>
                  <a:txBody>
                    <a:bodyPr/>
                    <a:lstStyle/>
                    <a:p>
                      <a:r>
                        <a:rPr lang="en-GB" dirty="0"/>
                        <a:t>comfort</a:t>
                      </a:r>
                      <a:endParaRPr lang="en-US" dirty="0"/>
                    </a:p>
                  </a:txBody>
                  <a:tcPr/>
                </a:tc>
                <a:tc>
                  <a:txBody>
                    <a:bodyPr/>
                    <a:lstStyle/>
                    <a:p>
                      <a:r>
                        <a:rPr lang="el-GR" dirty="0"/>
                        <a:t>παρηγοριά, άνεση</a:t>
                      </a:r>
                      <a:endParaRPr lang="en-US" dirty="0"/>
                    </a:p>
                  </a:txBody>
                  <a:tcPr/>
                </a:tc>
                <a:extLst>
                  <a:ext uri="{0D108BD9-81ED-4DB2-BD59-A6C34878D82A}">
                    <a16:rowId xmlns:a16="http://schemas.microsoft.com/office/drawing/2014/main" val="1384030843"/>
                  </a:ext>
                </a:extLst>
              </a:tr>
              <a:tr h="370840">
                <a:tc>
                  <a:txBody>
                    <a:bodyPr/>
                    <a:lstStyle/>
                    <a:p>
                      <a:r>
                        <a:rPr lang="en-GB" dirty="0"/>
                        <a:t>quality of life</a:t>
                      </a:r>
                      <a:endParaRPr lang="en-US" dirty="0"/>
                    </a:p>
                  </a:txBody>
                  <a:tcPr/>
                </a:tc>
                <a:tc>
                  <a:txBody>
                    <a:bodyPr/>
                    <a:lstStyle/>
                    <a:p>
                      <a:r>
                        <a:rPr lang="el-GR" dirty="0"/>
                        <a:t>ποιότητα ζωής</a:t>
                      </a:r>
                      <a:endParaRPr lang="en-US" dirty="0"/>
                    </a:p>
                  </a:txBody>
                  <a:tcPr/>
                </a:tc>
                <a:extLst>
                  <a:ext uri="{0D108BD9-81ED-4DB2-BD59-A6C34878D82A}">
                    <a16:rowId xmlns:a16="http://schemas.microsoft.com/office/drawing/2014/main" val="3476196577"/>
                  </a:ext>
                </a:extLst>
              </a:tr>
              <a:tr h="370840">
                <a:tc>
                  <a:txBody>
                    <a:bodyPr/>
                    <a:lstStyle/>
                    <a:p>
                      <a:r>
                        <a:rPr lang="en-GB" dirty="0"/>
                        <a:t>chronic issues</a:t>
                      </a:r>
                      <a:endParaRPr lang="en-US" dirty="0"/>
                    </a:p>
                  </a:txBody>
                  <a:tcPr/>
                </a:tc>
                <a:tc>
                  <a:txBody>
                    <a:bodyPr/>
                    <a:lstStyle/>
                    <a:p>
                      <a:r>
                        <a:rPr lang="el-GR" dirty="0"/>
                        <a:t>χρόνια θέματα, ζητήματα, προβλήματα</a:t>
                      </a:r>
                      <a:endParaRPr lang="en-US" dirty="0"/>
                    </a:p>
                  </a:txBody>
                  <a:tcPr/>
                </a:tc>
                <a:extLst>
                  <a:ext uri="{0D108BD9-81ED-4DB2-BD59-A6C34878D82A}">
                    <a16:rowId xmlns:a16="http://schemas.microsoft.com/office/drawing/2014/main" val="3412709454"/>
                  </a:ext>
                </a:extLst>
              </a:tr>
              <a:tr h="370840">
                <a:tc>
                  <a:txBody>
                    <a:bodyPr/>
                    <a:lstStyle/>
                    <a:p>
                      <a:r>
                        <a:rPr lang="en-GB" dirty="0"/>
                        <a:t>terminal issues</a:t>
                      </a:r>
                      <a:endParaRPr lang="en-US" dirty="0"/>
                    </a:p>
                  </a:txBody>
                  <a:tcPr/>
                </a:tc>
                <a:tc>
                  <a:txBody>
                    <a:bodyPr/>
                    <a:lstStyle/>
                    <a:p>
                      <a:r>
                        <a:rPr lang="el-GR" dirty="0"/>
                        <a:t>θέματα, ζητήματα τελικού σταδίου</a:t>
                      </a:r>
                      <a:endParaRPr lang="en-US" dirty="0"/>
                    </a:p>
                  </a:txBody>
                  <a:tcPr/>
                </a:tc>
                <a:extLst>
                  <a:ext uri="{0D108BD9-81ED-4DB2-BD59-A6C34878D82A}">
                    <a16:rowId xmlns:a16="http://schemas.microsoft.com/office/drawing/2014/main" val="882104854"/>
                  </a:ext>
                </a:extLst>
              </a:tr>
            </a:tbl>
          </a:graphicData>
        </a:graphic>
      </p:graphicFrame>
      <p:pic>
        <p:nvPicPr>
          <p:cNvPr id="5" name="Picture 4">
            <a:extLst>
              <a:ext uri="{FF2B5EF4-FFF2-40B4-BE49-F238E27FC236}">
                <a16:creationId xmlns:a16="http://schemas.microsoft.com/office/drawing/2014/main" id="{6DE10BE1-95F6-C379-D81F-1853B8C954D2}"/>
              </a:ext>
            </a:extLst>
          </p:cNvPr>
          <p:cNvPicPr>
            <a:picLocks noChangeAspect="1"/>
          </p:cNvPicPr>
          <p:nvPr/>
        </p:nvPicPr>
        <p:blipFill>
          <a:blip r:embed="rId2"/>
          <a:stretch>
            <a:fillRect/>
          </a:stretch>
        </p:blipFill>
        <p:spPr>
          <a:xfrm>
            <a:off x="112541" y="1184271"/>
            <a:ext cx="4965895" cy="7699476"/>
          </a:xfrm>
          <a:prstGeom prst="rect">
            <a:avLst/>
          </a:prstGeom>
        </p:spPr>
      </p:pic>
    </p:spTree>
    <p:extLst>
      <p:ext uri="{BB962C8B-B14F-4D97-AF65-F5344CB8AC3E}">
        <p14:creationId xmlns:p14="http://schemas.microsoft.com/office/powerpoint/2010/main" val="70988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14FE3-D746-FAFB-5B4B-B432527344AF}"/>
              </a:ext>
            </a:extLst>
          </p:cNvPr>
          <p:cNvPicPr>
            <a:picLocks noChangeAspect="1"/>
          </p:cNvPicPr>
          <p:nvPr/>
        </p:nvPicPr>
        <p:blipFill>
          <a:blip r:embed="rId2"/>
          <a:stretch>
            <a:fillRect/>
          </a:stretch>
        </p:blipFill>
        <p:spPr>
          <a:xfrm>
            <a:off x="107198" y="2482805"/>
            <a:ext cx="3592413" cy="1892390"/>
          </a:xfrm>
          <a:prstGeom prst="rect">
            <a:avLst/>
          </a:prstGeom>
          <a:effectLst>
            <a:outerShdw blurRad="63500" sx="102000" sy="102000" algn="ctr" rotWithShape="0">
              <a:prstClr val="black">
                <a:alpha val="40000"/>
              </a:prstClr>
            </a:outerShdw>
            <a:reflection blurRad="6350" stA="50000" endA="300" endPos="55500" dist="50800" dir="5400000" sy="-100000" algn="bl" rotWithShape="0"/>
          </a:effectLst>
        </p:spPr>
      </p:pic>
      <p:sp>
        <p:nvSpPr>
          <p:cNvPr id="3" name="Content Placeholder 2">
            <a:extLst>
              <a:ext uri="{FF2B5EF4-FFF2-40B4-BE49-F238E27FC236}">
                <a16:creationId xmlns:a16="http://schemas.microsoft.com/office/drawing/2014/main" id="{CFD76317-25F5-5D41-6B01-1012574B41A8}"/>
              </a:ext>
            </a:extLst>
          </p:cNvPr>
          <p:cNvSpPr>
            <a:spLocks noGrp="1"/>
          </p:cNvSpPr>
          <p:nvPr>
            <p:ph idx="1"/>
          </p:nvPr>
        </p:nvSpPr>
        <p:spPr>
          <a:xfrm>
            <a:off x="4117335" y="55501"/>
            <a:ext cx="7315200" cy="5120640"/>
          </a:xfrm>
        </p:spPr>
        <p:txBody>
          <a:bodyPr/>
          <a:lstStyle/>
          <a:p>
            <a:pPr marL="0" marR="0" lvl="0" indent="0" algn="l" defTabSz="914400" rtl="0" eaLnBrk="0" fontAlgn="base" latinLnBrk="0" hangingPunct="0">
              <a:lnSpc>
                <a:spcPct val="100000"/>
              </a:lnSpc>
              <a:spcBef>
                <a:spcPct val="0"/>
              </a:spcBef>
              <a:spcAft>
                <a:spcPct val="0"/>
              </a:spcAft>
              <a:buClrTx/>
              <a:buSzTx/>
              <a:buFont typeface="Wingdings 2" pitchFamily="18" charset="2"/>
              <a:buNone/>
              <a:tabLst/>
              <a:defRPr/>
            </a:pPr>
            <a:r>
              <a:rPr kumimoji="0" lang="en-US" altLang="en-US" sz="2400" b="1" i="0" u="none" strike="noStrike" kern="1200" cap="none" spc="0" normalizeH="0" baseline="0" noProof="0" dirty="0">
                <a:ln>
                  <a:noFill/>
                </a:ln>
                <a:solidFill>
                  <a:srgbClr val="818E9F">
                    <a:lumMod val="60000"/>
                    <a:lumOff val="40000"/>
                  </a:srgbClr>
                </a:solidFill>
                <a:effectLst/>
                <a:uLnTx/>
                <a:uFillTx/>
                <a:latin typeface="Corbel" panose="020B0503020204020204" pitchFamily="34" charset="0"/>
                <a:ea typeface="+mn-ea"/>
                <a:cs typeface="+mn-cs"/>
              </a:rPr>
              <a:t>7. </a:t>
            </a: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Mental Health Care</a:t>
            </a:r>
            <a:r>
              <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endParaRPr kumimoji="0" lang="el-GR"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Wingdings 2" pitchFamily="18" charset="2"/>
              <a:buNone/>
              <a:tabLst/>
              <a:defRPr/>
            </a:pPr>
            <a:r>
              <a:rPr lang="el-GR" altLang="en-US" sz="2400" dirty="0">
                <a:solidFill>
                  <a:prstClr val="white"/>
                </a:solidFill>
                <a:latin typeface="Corbel" panose="020B0503020204020204" pitchFamily="34" charset="0"/>
              </a:rPr>
              <a:t>(Φροντίδα Νοητικής Υγείας)</a:t>
            </a:r>
            <a:endParaRPr kumimoji="0" lang="el-GR"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Wingdings 2" pitchFamily="18" charset="2"/>
              <a:buNone/>
              <a:tabLst/>
              <a:defRPr/>
            </a:pPr>
            <a:endParaRPr lang="el-GR" altLang="en-US" sz="2400" dirty="0">
              <a:solidFill>
                <a:prstClr val="white"/>
              </a:solidFill>
              <a:latin typeface="Corbel" panose="020B050302020402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2" pitchFamily="18" charset="2"/>
              <a:buNone/>
              <a:tabLst/>
              <a:defRPr/>
            </a:pPr>
            <a:r>
              <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Services aimed at diagnosing and treating mental health conditions like anxiety, depression, and schizophrenia. It includes therapy, counseling, and psychiatric care.</a:t>
            </a:r>
          </a:p>
          <a:p>
            <a:endParaRPr lang="en-US" dirty="0"/>
          </a:p>
        </p:txBody>
      </p:sp>
      <p:pic>
        <p:nvPicPr>
          <p:cNvPr id="5" name="Picture 4">
            <a:extLst>
              <a:ext uri="{FF2B5EF4-FFF2-40B4-BE49-F238E27FC236}">
                <a16:creationId xmlns:a16="http://schemas.microsoft.com/office/drawing/2014/main" id="{16629634-1F23-EC53-3857-6C88C3F90503}"/>
              </a:ext>
            </a:extLst>
          </p:cNvPr>
          <p:cNvPicPr>
            <a:picLocks noChangeAspect="1"/>
          </p:cNvPicPr>
          <p:nvPr/>
        </p:nvPicPr>
        <p:blipFill>
          <a:blip r:embed="rId3"/>
          <a:stretch>
            <a:fillRect/>
          </a:stretch>
        </p:blipFill>
        <p:spPr>
          <a:xfrm>
            <a:off x="5785511" y="3601328"/>
            <a:ext cx="3978848" cy="2665828"/>
          </a:xfrm>
          <a:prstGeom prst="rect">
            <a:avLst/>
          </a:prstGeom>
          <a:effectLst>
            <a:outerShdw blurRad="63500" sx="102000" sy="102000" algn="ctr"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89591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387DC-3C33-2558-3267-CCBFAE42E1F1}"/>
              </a:ext>
            </a:extLst>
          </p:cNvPr>
          <p:cNvPicPr>
            <a:picLocks noChangeAspect="1"/>
          </p:cNvPicPr>
          <p:nvPr/>
        </p:nvPicPr>
        <p:blipFill>
          <a:blip r:embed="rId2"/>
          <a:srcRect l="45036"/>
          <a:stretch/>
        </p:blipFill>
        <p:spPr>
          <a:xfrm>
            <a:off x="208218" y="1336429"/>
            <a:ext cx="4015278" cy="3652637"/>
          </a:xfrm>
          <a:prstGeom prst="rect">
            <a:avLst/>
          </a:prstGeom>
          <a:effectLst>
            <a:outerShdw blurRad="63500" sx="102000" sy="102000" algn="ctr" rotWithShape="0">
              <a:prstClr val="black">
                <a:alpha val="40000"/>
              </a:prstClr>
            </a:outerShdw>
            <a:reflection blurRad="6350" stA="50000" endA="300" endPos="55500" dist="50800" dir="5400000" sy="-100000" algn="bl" rotWithShape="0"/>
          </a:effectLst>
        </p:spPr>
      </p:pic>
      <p:sp>
        <p:nvSpPr>
          <p:cNvPr id="3" name="Content Placeholder 2">
            <a:extLst>
              <a:ext uri="{FF2B5EF4-FFF2-40B4-BE49-F238E27FC236}">
                <a16:creationId xmlns:a16="http://schemas.microsoft.com/office/drawing/2014/main" id="{E1FD7BFF-1964-32B1-F79D-FB7B3B27481D}"/>
              </a:ext>
            </a:extLst>
          </p:cNvPr>
          <p:cNvSpPr>
            <a:spLocks noGrp="1"/>
          </p:cNvSpPr>
          <p:nvPr>
            <p:ph idx="1"/>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9DFF016C-3C01-16CD-044E-5A09D2E9960A}"/>
              </a:ext>
            </a:extLst>
          </p:cNvPr>
          <p:cNvGraphicFramePr>
            <a:graphicFrameLocks/>
          </p:cNvGraphicFramePr>
          <p:nvPr>
            <p:extLst>
              <p:ext uri="{D42A27DB-BD31-4B8C-83A1-F6EECF244321}">
                <p14:modId xmlns:p14="http://schemas.microsoft.com/office/powerpoint/2010/main" val="2784890511"/>
              </p:ext>
            </p:extLst>
          </p:nvPr>
        </p:nvGraphicFramePr>
        <p:xfrm>
          <a:off x="4952481" y="2151827"/>
          <a:ext cx="6386079" cy="2021840"/>
        </p:xfrm>
        <a:graphic>
          <a:graphicData uri="http://schemas.openxmlformats.org/drawingml/2006/table">
            <a:tbl>
              <a:tblPr firstRow="1" bandRow="1">
                <a:tableStyleId>{5C22544A-7EE6-4342-B048-85BDC9FD1C3A}</a:tableStyleId>
              </a:tblPr>
              <a:tblGrid>
                <a:gridCol w="2292380">
                  <a:extLst>
                    <a:ext uri="{9D8B030D-6E8A-4147-A177-3AD203B41FA5}">
                      <a16:colId xmlns:a16="http://schemas.microsoft.com/office/drawing/2014/main" val="2217568304"/>
                    </a:ext>
                  </a:extLst>
                </a:gridCol>
                <a:gridCol w="4093699">
                  <a:extLst>
                    <a:ext uri="{9D8B030D-6E8A-4147-A177-3AD203B41FA5}">
                      <a16:colId xmlns:a16="http://schemas.microsoft.com/office/drawing/2014/main" val="3518714924"/>
                    </a:ext>
                  </a:extLst>
                </a:gridCol>
              </a:tblGrid>
              <a:tr h="370840">
                <a:tc>
                  <a:txBody>
                    <a:bodyPr/>
                    <a:lstStyle/>
                    <a:p>
                      <a:r>
                        <a:rPr lang="en-GB" dirty="0"/>
                        <a:t>USEFUL VOCABULARY</a:t>
                      </a:r>
                      <a:endParaRPr lang="en-US" dirty="0"/>
                    </a:p>
                  </a:txBody>
                  <a:tcPr/>
                </a:tc>
                <a:tc>
                  <a:txBody>
                    <a:bodyPr/>
                    <a:lstStyle/>
                    <a:p>
                      <a:endParaRPr lang="en-US" dirty="0"/>
                    </a:p>
                  </a:txBody>
                  <a:tcPr/>
                </a:tc>
                <a:extLst>
                  <a:ext uri="{0D108BD9-81ED-4DB2-BD59-A6C34878D82A}">
                    <a16:rowId xmlns:a16="http://schemas.microsoft.com/office/drawing/2014/main" val="1476578359"/>
                  </a:ext>
                </a:extLst>
              </a:tr>
              <a:tr h="370840">
                <a:tc>
                  <a:txBody>
                    <a:bodyPr/>
                    <a:lstStyle/>
                    <a:p>
                      <a:r>
                        <a:rPr lang="en-GB" dirty="0"/>
                        <a:t>depression</a:t>
                      </a:r>
                      <a:endParaRPr lang="en-US" dirty="0"/>
                    </a:p>
                  </a:txBody>
                  <a:tcPr/>
                </a:tc>
                <a:tc>
                  <a:txBody>
                    <a:bodyPr/>
                    <a:lstStyle/>
                    <a:p>
                      <a:r>
                        <a:rPr lang="el-GR" dirty="0"/>
                        <a:t>κατάθλιψη</a:t>
                      </a:r>
                      <a:endParaRPr lang="en-GB" dirty="0"/>
                    </a:p>
                  </a:txBody>
                  <a:tcPr/>
                </a:tc>
                <a:extLst>
                  <a:ext uri="{0D108BD9-81ED-4DB2-BD59-A6C34878D82A}">
                    <a16:rowId xmlns:a16="http://schemas.microsoft.com/office/drawing/2014/main" val="4128089963"/>
                  </a:ext>
                </a:extLst>
              </a:tr>
              <a:tr h="370840">
                <a:tc>
                  <a:txBody>
                    <a:bodyPr/>
                    <a:lstStyle/>
                    <a:p>
                      <a:r>
                        <a:rPr lang="en-GB" dirty="0"/>
                        <a:t>anxiety</a:t>
                      </a:r>
                      <a:endParaRPr lang="el-GR" dirty="0"/>
                    </a:p>
                    <a:p>
                      <a:r>
                        <a:rPr lang="en-GB" dirty="0"/>
                        <a:t>anxiety disorder</a:t>
                      </a:r>
                      <a:endParaRPr lang="en-US" dirty="0"/>
                    </a:p>
                  </a:txBody>
                  <a:tcPr/>
                </a:tc>
                <a:tc>
                  <a:txBody>
                    <a:bodyPr/>
                    <a:lstStyle/>
                    <a:p>
                      <a:r>
                        <a:rPr lang="el-GR" dirty="0"/>
                        <a:t>άγχος</a:t>
                      </a:r>
                    </a:p>
                    <a:p>
                      <a:r>
                        <a:rPr lang="el-GR" dirty="0"/>
                        <a:t>αγχώδης διαταραχή</a:t>
                      </a:r>
                      <a:endParaRPr lang="en-US" dirty="0"/>
                    </a:p>
                  </a:txBody>
                  <a:tcPr/>
                </a:tc>
                <a:extLst>
                  <a:ext uri="{0D108BD9-81ED-4DB2-BD59-A6C34878D82A}">
                    <a16:rowId xmlns:a16="http://schemas.microsoft.com/office/drawing/2014/main" val="3556568099"/>
                  </a:ext>
                </a:extLst>
              </a:tr>
              <a:tr h="370840">
                <a:tc>
                  <a:txBody>
                    <a:bodyPr/>
                    <a:lstStyle/>
                    <a:p>
                      <a:r>
                        <a:rPr lang="en-GB" dirty="0"/>
                        <a:t>schizophrenia</a:t>
                      </a:r>
                      <a:endParaRPr lang="en-US" dirty="0"/>
                    </a:p>
                  </a:txBody>
                  <a:tcPr/>
                </a:tc>
                <a:tc>
                  <a:txBody>
                    <a:bodyPr/>
                    <a:lstStyle/>
                    <a:p>
                      <a:r>
                        <a:rPr lang="el-GR" dirty="0"/>
                        <a:t>σχιζοφρένεια</a:t>
                      </a:r>
                      <a:endParaRPr lang="en-US" dirty="0"/>
                    </a:p>
                  </a:txBody>
                  <a:tcPr/>
                </a:tc>
                <a:extLst>
                  <a:ext uri="{0D108BD9-81ED-4DB2-BD59-A6C34878D82A}">
                    <a16:rowId xmlns:a16="http://schemas.microsoft.com/office/drawing/2014/main" val="4124992923"/>
                  </a:ext>
                </a:extLst>
              </a:tr>
            </a:tbl>
          </a:graphicData>
        </a:graphic>
      </p:graphicFrame>
    </p:spTree>
    <p:extLst>
      <p:ext uri="{BB962C8B-B14F-4D97-AF65-F5344CB8AC3E}">
        <p14:creationId xmlns:p14="http://schemas.microsoft.com/office/powerpoint/2010/main" val="400005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EEE6DA-1C9A-EA3D-626E-CD3E3106FDE0}"/>
              </a:ext>
            </a:extLst>
          </p:cNvPr>
          <p:cNvSpPr>
            <a:spLocks noGrp="1"/>
          </p:cNvSpPr>
          <p:nvPr>
            <p:ph idx="1"/>
          </p:nvPr>
        </p:nvSpPr>
        <p:spPr>
          <a:xfrm>
            <a:off x="4122487" y="216994"/>
            <a:ext cx="7315200" cy="5120640"/>
          </a:xfrm>
        </p:spPr>
        <p:txBody>
          <a:bodyPr/>
          <a:lstStyle/>
          <a:p>
            <a:pPr marL="0" marR="0" lvl="0" indent="0" algn="ctr" defTabSz="914400" rtl="0" eaLnBrk="0" fontAlgn="base" latinLnBrk="0" hangingPunct="0">
              <a:lnSpc>
                <a:spcPct val="100000"/>
              </a:lnSpc>
              <a:spcBef>
                <a:spcPct val="0"/>
              </a:spcBef>
              <a:spcAft>
                <a:spcPct val="0"/>
              </a:spcAft>
              <a:buClrTx/>
              <a:buSzTx/>
              <a:buFont typeface="Wingdings 2" pitchFamily="18" charset="2"/>
              <a:buNone/>
              <a:tabLst/>
              <a:defRPr/>
            </a:pPr>
            <a:r>
              <a:rPr kumimoji="0" lang="en-US" altLang="en-US" sz="2400" b="1" i="0" u="none" strike="noStrike" kern="1200" cap="none" spc="0" normalizeH="0" baseline="0" noProof="0" dirty="0">
                <a:ln>
                  <a:noFill/>
                </a:ln>
                <a:solidFill>
                  <a:srgbClr val="818E9F">
                    <a:lumMod val="60000"/>
                    <a:lumOff val="40000"/>
                  </a:srgbClr>
                </a:solidFill>
                <a:effectLst/>
                <a:uLnTx/>
                <a:uFillTx/>
                <a:latin typeface="Corbel" panose="020B0503020204020204" pitchFamily="34" charset="0"/>
                <a:ea typeface="+mn-ea"/>
                <a:cs typeface="+mn-cs"/>
              </a:rPr>
              <a:t>8. </a:t>
            </a: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Pharmaceuticals</a:t>
            </a:r>
            <a:r>
              <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 typeface="Wingdings 2" pitchFamily="18" charset="2"/>
              <a:buNone/>
              <a:tabLst/>
              <a:defRPr/>
            </a:pPr>
            <a:r>
              <a:rPr lang="en-US" altLang="en-US" sz="2400" dirty="0">
                <a:solidFill>
                  <a:prstClr val="white"/>
                </a:solidFill>
                <a:latin typeface="Corbel" panose="020B0503020204020204" pitchFamily="34" charset="0"/>
              </a:rPr>
              <a:t>(</a:t>
            </a:r>
            <a:r>
              <a:rPr lang="el-GR" altLang="en-US" sz="2400" dirty="0">
                <a:solidFill>
                  <a:prstClr val="white"/>
                </a:solidFill>
                <a:latin typeface="Corbel" panose="020B0503020204020204" pitchFamily="34" charset="0"/>
              </a:rPr>
              <a:t>Φάρμακα, φαρμακευτική βιομηχανία)</a:t>
            </a:r>
            <a:endPar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 typeface="Wingdings 2" pitchFamily="18" charset="2"/>
              <a:buNone/>
              <a:tabLst/>
              <a:defRPr/>
            </a:pPr>
            <a:r>
              <a:rPr kumimoji="0" lang="en-US" alt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The use of medications to treat or manage various health conditions.</a:t>
            </a:r>
          </a:p>
          <a:p>
            <a:endParaRPr lang="en-US" dirty="0"/>
          </a:p>
        </p:txBody>
      </p:sp>
      <p:pic>
        <p:nvPicPr>
          <p:cNvPr id="6" name="Picture 5">
            <a:extLst>
              <a:ext uri="{FF2B5EF4-FFF2-40B4-BE49-F238E27FC236}">
                <a16:creationId xmlns:a16="http://schemas.microsoft.com/office/drawing/2014/main" id="{0AF628E5-EC79-3E97-C9B1-892E81ACBB24}"/>
              </a:ext>
            </a:extLst>
          </p:cNvPr>
          <p:cNvPicPr>
            <a:picLocks noChangeAspect="1"/>
          </p:cNvPicPr>
          <p:nvPr/>
        </p:nvPicPr>
        <p:blipFill>
          <a:blip r:embed="rId2"/>
          <a:stretch>
            <a:fillRect/>
          </a:stretch>
        </p:blipFill>
        <p:spPr>
          <a:xfrm>
            <a:off x="6096000" y="3712024"/>
            <a:ext cx="3547494" cy="2082488"/>
          </a:xfrm>
          <a:prstGeom prst="rect">
            <a:avLst/>
          </a:prstGeom>
          <a:effectLst>
            <a:outerShdw blurRad="63500" sx="102000" sy="102000" algn="ctr" rotWithShape="0">
              <a:prstClr val="black">
                <a:alpha val="40000"/>
              </a:prstClr>
            </a:outerShdw>
            <a:reflection blurRad="6350" stA="50000" endA="300" endPos="55500" dist="101600" dir="5400000" sy="-100000" algn="bl" rotWithShape="0"/>
          </a:effectLst>
        </p:spPr>
      </p:pic>
      <p:pic>
        <p:nvPicPr>
          <p:cNvPr id="7" name="Picture 6">
            <a:extLst>
              <a:ext uri="{FF2B5EF4-FFF2-40B4-BE49-F238E27FC236}">
                <a16:creationId xmlns:a16="http://schemas.microsoft.com/office/drawing/2014/main" id="{0C6C2038-0EC2-A8EA-1B32-4C3A890FF6F0}"/>
              </a:ext>
            </a:extLst>
          </p:cNvPr>
          <p:cNvPicPr>
            <a:picLocks noChangeAspect="1"/>
          </p:cNvPicPr>
          <p:nvPr/>
        </p:nvPicPr>
        <p:blipFill>
          <a:blip r:embed="rId3"/>
          <a:stretch>
            <a:fillRect/>
          </a:stretch>
        </p:blipFill>
        <p:spPr>
          <a:xfrm>
            <a:off x="264862" y="2295525"/>
            <a:ext cx="3857625" cy="2266950"/>
          </a:xfrm>
          <a:prstGeom prst="rect">
            <a:avLst/>
          </a:prstGeom>
          <a:effectLst>
            <a:outerShdw blurRad="63500" sx="102000" sy="102000" algn="ctr"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39559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298A7-8005-5769-093F-64F2CD7CAE0B}"/>
              </a:ext>
            </a:extLst>
          </p:cNvPr>
          <p:cNvSpPr>
            <a:spLocks noGrp="1"/>
          </p:cNvSpPr>
          <p:nvPr>
            <p:ph idx="1"/>
          </p:nvPr>
        </p:nvSpPr>
        <p:spPr>
          <a:xfrm>
            <a:off x="4393809" y="868680"/>
            <a:ext cx="7315200" cy="5120640"/>
          </a:xfrm>
        </p:spPr>
        <p:txBody>
          <a:bodyPr>
            <a:normAutofit/>
          </a:bodyPr>
          <a:lstStyle/>
          <a:p>
            <a:pPr algn="ctr"/>
            <a:r>
              <a:rPr lang="en-US" sz="2800" dirty="0"/>
              <a:t>Healthcare services are typically provided by a range of </a:t>
            </a:r>
            <a:r>
              <a:rPr lang="en-US" sz="2800" dirty="0">
                <a:solidFill>
                  <a:srgbClr val="FFC000"/>
                </a:solidFill>
              </a:rPr>
              <a:t>professionals</a:t>
            </a:r>
            <a:r>
              <a:rPr lang="en-US" sz="2800" dirty="0"/>
              <a:t>, including </a:t>
            </a:r>
            <a:r>
              <a:rPr lang="en-US" sz="2800" dirty="0">
                <a:solidFill>
                  <a:srgbClr val="FFFF00"/>
                </a:solidFill>
              </a:rPr>
              <a:t>doctors</a:t>
            </a:r>
            <a:r>
              <a:rPr lang="en-US" sz="2800" dirty="0"/>
              <a:t>, </a:t>
            </a:r>
            <a:r>
              <a:rPr lang="en-US" sz="2800" dirty="0">
                <a:solidFill>
                  <a:srgbClr val="FFFF00"/>
                </a:solidFill>
              </a:rPr>
              <a:t>nurses</a:t>
            </a:r>
            <a:r>
              <a:rPr lang="en-US" sz="2800" dirty="0"/>
              <a:t>, </a:t>
            </a:r>
            <a:r>
              <a:rPr lang="en-US" sz="2800" dirty="0">
                <a:solidFill>
                  <a:srgbClr val="FFFF00"/>
                </a:solidFill>
              </a:rPr>
              <a:t>pharmacists</a:t>
            </a:r>
            <a:r>
              <a:rPr lang="en-US" sz="2800" dirty="0"/>
              <a:t>, </a:t>
            </a:r>
            <a:r>
              <a:rPr lang="en-US" sz="2800" dirty="0">
                <a:solidFill>
                  <a:srgbClr val="FFFF00"/>
                </a:solidFill>
              </a:rPr>
              <a:t>therapists</a:t>
            </a:r>
            <a:r>
              <a:rPr lang="en-US" sz="2800" dirty="0"/>
              <a:t>, and </a:t>
            </a:r>
            <a:r>
              <a:rPr lang="en-US" sz="2800" dirty="0">
                <a:solidFill>
                  <a:srgbClr val="FFFF00"/>
                </a:solidFill>
              </a:rPr>
              <a:t>social workers</a:t>
            </a:r>
            <a:r>
              <a:rPr lang="en-US" sz="2800" dirty="0"/>
              <a:t>. They can be accessed through various settings, such as hospitals, clinics, community health centers, and home care.</a:t>
            </a:r>
          </a:p>
          <a:p>
            <a:pPr algn="ctr"/>
            <a:r>
              <a:rPr lang="en-US" sz="2800" dirty="0"/>
              <a:t>In most countries, healthcare systems are funded either through public/government funding (like universal healthcare), private insurance, or a combination of both.</a:t>
            </a:r>
          </a:p>
        </p:txBody>
      </p:sp>
      <p:pic>
        <p:nvPicPr>
          <p:cNvPr id="4" name="Picture 3">
            <a:extLst>
              <a:ext uri="{FF2B5EF4-FFF2-40B4-BE49-F238E27FC236}">
                <a16:creationId xmlns:a16="http://schemas.microsoft.com/office/drawing/2014/main" id="{DFE37320-E357-A9D9-80F2-6931677ED686}"/>
              </a:ext>
            </a:extLst>
          </p:cNvPr>
          <p:cNvPicPr>
            <a:picLocks noChangeAspect="1"/>
          </p:cNvPicPr>
          <p:nvPr/>
        </p:nvPicPr>
        <p:blipFill>
          <a:blip r:embed="rId2"/>
          <a:srcRect l="9488" r="8254"/>
          <a:stretch/>
        </p:blipFill>
        <p:spPr>
          <a:xfrm>
            <a:off x="0" y="1730326"/>
            <a:ext cx="4262511" cy="3185802"/>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175403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6E98CB-CFB5-6D61-254D-91461296D3FC}"/>
              </a:ext>
            </a:extLst>
          </p:cNvPr>
          <p:cNvPicPr>
            <a:picLocks noChangeAspect="1"/>
          </p:cNvPicPr>
          <p:nvPr/>
        </p:nvPicPr>
        <p:blipFill>
          <a:blip r:embed="rId2"/>
          <a:stretch>
            <a:fillRect/>
          </a:stretch>
        </p:blipFill>
        <p:spPr>
          <a:xfrm>
            <a:off x="22725" y="2402195"/>
            <a:ext cx="3407869" cy="2044465"/>
          </a:xfrm>
          <a:prstGeom prst="rect">
            <a:avLst/>
          </a:prstGeom>
          <a:effectLst>
            <a:outerShdw blurRad="50800" dist="38100" dir="5400000" algn="t" rotWithShape="0">
              <a:prstClr val="black">
                <a:alpha val="40000"/>
              </a:prstClr>
            </a:outerShdw>
            <a:reflection blurRad="6350" stA="50000" endA="300" endPos="55500" dist="101600" dir="5400000" sy="-100000" algn="bl" rotWithShape="0"/>
          </a:effectLst>
        </p:spPr>
      </p:pic>
      <p:sp>
        <p:nvSpPr>
          <p:cNvPr id="3" name="Content Placeholder 2">
            <a:extLst>
              <a:ext uri="{FF2B5EF4-FFF2-40B4-BE49-F238E27FC236}">
                <a16:creationId xmlns:a16="http://schemas.microsoft.com/office/drawing/2014/main" id="{DD9B092A-EAF6-8641-3988-2EF8B816FFD0}"/>
              </a:ext>
            </a:extLst>
          </p:cNvPr>
          <p:cNvSpPr>
            <a:spLocks noGrp="1"/>
          </p:cNvSpPr>
          <p:nvPr>
            <p:ph idx="1"/>
          </p:nvPr>
        </p:nvSpPr>
        <p:spPr/>
        <p:txBody>
          <a:bodyPr>
            <a:normAutofit/>
          </a:bodyPr>
          <a:lstStyle/>
          <a:p>
            <a:pPr algn="ctr"/>
            <a:r>
              <a:rPr lang="en-US" sz="3200" dirty="0"/>
              <a:t>Healthcare refers to the organized efforts, services, and systems designed to maintain, improve, and restore the health of individuals and communities. It encompasses a wide range of activities aimed at diagnosing, treating, preventing, and managing diseases, illnesses, injuries, and other physical or mental health conditions.</a:t>
            </a:r>
          </a:p>
        </p:txBody>
      </p:sp>
    </p:spTree>
    <p:extLst>
      <p:ext uri="{BB962C8B-B14F-4D97-AF65-F5344CB8AC3E}">
        <p14:creationId xmlns:p14="http://schemas.microsoft.com/office/powerpoint/2010/main" val="114119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BDF2D08-F616-ED23-76F8-44CA2F3D4997}"/>
              </a:ext>
            </a:extLst>
          </p:cNvPr>
          <p:cNvGraphicFramePr>
            <a:graphicFrameLocks noGrp="1"/>
          </p:cNvGraphicFramePr>
          <p:nvPr>
            <p:ph idx="1"/>
            <p:extLst>
              <p:ext uri="{D42A27DB-BD31-4B8C-83A1-F6EECF244321}">
                <p14:modId xmlns:p14="http://schemas.microsoft.com/office/powerpoint/2010/main" val="2714543805"/>
              </p:ext>
            </p:extLst>
          </p:nvPr>
        </p:nvGraphicFramePr>
        <p:xfrm>
          <a:off x="4881612" y="1021861"/>
          <a:ext cx="6386079" cy="4814277"/>
        </p:xfrm>
        <a:graphic>
          <a:graphicData uri="http://schemas.openxmlformats.org/drawingml/2006/table">
            <a:tbl>
              <a:tblPr firstRow="1" bandRow="1">
                <a:tableStyleId>{5C22544A-7EE6-4342-B048-85BDC9FD1C3A}</a:tableStyleId>
              </a:tblPr>
              <a:tblGrid>
                <a:gridCol w="2292380">
                  <a:extLst>
                    <a:ext uri="{9D8B030D-6E8A-4147-A177-3AD203B41FA5}">
                      <a16:colId xmlns:a16="http://schemas.microsoft.com/office/drawing/2014/main" val="2217568304"/>
                    </a:ext>
                  </a:extLst>
                </a:gridCol>
                <a:gridCol w="4093699">
                  <a:extLst>
                    <a:ext uri="{9D8B030D-6E8A-4147-A177-3AD203B41FA5}">
                      <a16:colId xmlns:a16="http://schemas.microsoft.com/office/drawing/2014/main" val="3518714924"/>
                    </a:ext>
                  </a:extLst>
                </a:gridCol>
              </a:tblGrid>
              <a:tr h="370840">
                <a:tc>
                  <a:txBody>
                    <a:bodyPr/>
                    <a:lstStyle/>
                    <a:p>
                      <a:r>
                        <a:rPr lang="en-GB" dirty="0"/>
                        <a:t>USEFUL VOCABULARY</a:t>
                      </a:r>
                      <a:endParaRPr lang="en-US" dirty="0"/>
                    </a:p>
                  </a:txBody>
                  <a:tcPr/>
                </a:tc>
                <a:tc>
                  <a:txBody>
                    <a:bodyPr/>
                    <a:lstStyle/>
                    <a:p>
                      <a:endParaRPr lang="en-US" dirty="0"/>
                    </a:p>
                  </a:txBody>
                  <a:tcPr/>
                </a:tc>
                <a:extLst>
                  <a:ext uri="{0D108BD9-81ED-4DB2-BD59-A6C34878D82A}">
                    <a16:rowId xmlns:a16="http://schemas.microsoft.com/office/drawing/2014/main" val="1476578359"/>
                  </a:ext>
                </a:extLst>
              </a:tr>
              <a:tr h="465797">
                <a:tc>
                  <a:txBody>
                    <a:bodyPr/>
                    <a:lstStyle/>
                    <a:p>
                      <a:r>
                        <a:rPr lang="en-GB" dirty="0"/>
                        <a:t>professionals</a:t>
                      </a:r>
                      <a:endParaRPr lang="en-US" dirty="0"/>
                    </a:p>
                  </a:txBody>
                  <a:tcPr/>
                </a:tc>
                <a:tc>
                  <a:txBody>
                    <a:bodyPr/>
                    <a:lstStyle/>
                    <a:p>
                      <a:r>
                        <a:rPr lang="el-GR" dirty="0"/>
                        <a:t>επαγγελματίες</a:t>
                      </a:r>
                      <a:endParaRPr lang="en-US" dirty="0"/>
                    </a:p>
                  </a:txBody>
                  <a:tcPr/>
                </a:tc>
                <a:extLst>
                  <a:ext uri="{0D108BD9-81ED-4DB2-BD59-A6C34878D82A}">
                    <a16:rowId xmlns:a16="http://schemas.microsoft.com/office/drawing/2014/main" val="4128089963"/>
                  </a:ext>
                </a:extLst>
              </a:tr>
              <a:tr h="370840">
                <a:tc>
                  <a:txBody>
                    <a:bodyPr/>
                    <a:lstStyle/>
                    <a:p>
                      <a:r>
                        <a:rPr lang="en-GB" dirty="0"/>
                        <a:t>doctor</a:t>
                      </a:r>
                      <a:endParaRPr lang="en-US" dirty="0"/>
                    </a:p>
                  </a:txBody>
                  <a:tcPr/>
                </a:tc>
                <a:tc>
                  <a:txBody>
                    <a:bodyPr/>
                    <a:lstStyle/>
                    <a:p>
                      <a:r>
                        <a:rPr lang="el-GR" dirty="0"/>
                        <a:t>γιατρός</a:t>
                      </a:r>
                      <a:endParaRPr lang="en-US" dirty="0"/>
                    </a:p>
                  </a:txBody>
                  <a:tcPr/>
                </a:tc>
                <a:extLst>
                  <a:ext uri="{0D108BD9-81ED-4DB2-BD59-A6C34878D82A}">
                    <a16:rowId xmlns:a16="http://schemas.microsoft.com/office/drawing/2014/main" val="3556568099"/>
                  </a:ext>
                </a:extLst>
              </a:tr>
              <a:tr h="370840">
                <a:tc>
                  <a:txBody>
                    <a:bodyPr/>
                    <a:lstStyle/>
                    <a:p>
                      <a:r>
                        <a:rPr lang="en-GB" dirty="0"/>
                        <a:t>nurse</a:t>
                      </a:r>
                      <a:endParaRPr lang="en-US" dirty="0"/>
                    </a:p>
                  </a:txBody>
                  <a:tcPr/>
                </a:tc>
                <a:tc>
                  <a:txBody>
                    <a:bodyPr/>
                    <a:lstStyle/>
                    <a:p>
                      <a:r>
                        <a:rPr lang="el-GR" dirty="0"/>
                        <a:t>νοσηλευτής /-</a:t>
                      </a:r>
                      <a:r>
                        <a:rPr lang="el-GR" dirty="0" err="1"/>
                        <a:t>τρια</a:t>
                      </a:r>
                      <a:endParaRPr lang="en-US" dirty="0"/>
                    </a:p>
                  </a:txBody>
                  <a:tcPr/>
                </a:tc>
                <a:extLst>
                  <a:ext uri="{0D108BD9-81ED-4DB2-BD59-A6C34878D82A}">
                    <a16:rowId xmlns:a16="http://schemas.microsoft.com/office/drawing/2014/main" val="4124992923"/>
                  </a:ext>
                </a:extLst>
              </a:tr>
              <a:tr h="370840">
                <a:tc>
                  <a:txBody>
                    <a:bodyPr/>
                    <a:lstStyle/>
                    <a:p>
                      <a:r>
                        <a:rPr lang="en-GB" dirty="0"/>
                        <a:t>therapist</a:t>
                      </a:r>
                      <a:endParaRPr lang="en-US" dirty="0"/>
                    </a:p>
                  </a:txBody>
                  <a:tcPr/>
                </a:tc>
                <a:tc>
                  <a:txBody>
                    <a:bodyPr/>
                    <a:lstStyle/>
                    <a:p>
                      <a:r>
                        <a:rPr lang="el-GR" dirty="0"/>
                        <a:t>θεραπευτής</a:t>
                      </a:r>
                      <a:endParaRPr lang="en-US" dirty="0"/>
                    </a:p>
                  </a:txBody>
                  <a:tcPr/>
                </a:tc>
                <a:extLst>
                  <a:ext uri="{0D108BD9-81ED-4DB2-BD59-A6C34878D82A}">
                    <a16:rowId xmlns:a16="http://schemas.microsoft.com/office/drawing/2014/main" val="1384030843"/>
                  </a:ext>
                </a:extLst>
              </a:tr>
              <a:tr h="370840">
                <a:tc>
                  <a:txBody>
                    <a:bodyPr/>
                    <a:lstStyle/>
                    <a:p>
                      <a:r>
                        <a:rPr lang="en-GB" dirty="0"/>
                        <a:t>pharmacist</a:t>
                      </a:r>
                      <a:endParaRPr lang="en-US" dirty="0"/>
                    </a:p>
                  </a:txBody>
                  <a:tcPr/>
                </a:tc>
                <a:tc>
                  <a:txBody>
                    <a:bodyPr/>
                    <a:lstStyle/>
                    <a:p>
                      <a:r>
                        <a:rPr lang="el-GR" dirty="0"/>
                        <a:t>φαρμακοποιός</a:t>
                      </a:r>
                      <a:endParaRPr lang="en-US" dirty="0"/>
                    </a:p>
                  </a:txBody>
                  <a:tcPr/>
                </a:tc>
                <a:extLst>
                  <a:ext uri="{0D108BD9-81ED-4DB2-BD59-A6C34878D82A}">
                    <a16:rowId xmlns:a16="http://schemas.microsoft.com/office/drawing/2014/main" val="3476196577"/>
                  </a:ext>
                </a:extLst>
              </a:tr>
              <a:tr h="370840">
                <a:tc>
                  <a:txBody>
                    <a:bodyPr/>
                    <a:lstStyle/>
                    <a:p>
                      <a:r>
                        <a:rPr lang="en-GB" dirty="0"/>
                        <a:t>social worker</a:t>
                      </a:r>
                      <a:endParaRPr lang="en-US" dirty="0"/>
                    </a:p>
                  </a:txBody>
                  <a:tcPr/>
                </a:tc>
                <a:tc>
                  <a:txBody>
                    <a:bodyPr/>
                    <a:lstStyle/>
                    <a:p>
                      <a:r>
                        <a:rPr lang="el-GR" dirty="0"/>
                        <a:t>κοινωνικός λειτουργός</a:t>
                      </a:r>
                      <a:endParaRPr lang="en-US" dirty="0"/>
                    </a:p>
                  </a:txBody>
                  <a:tcPr/>
                </a:tc>
                <a:extLst>
                  <a:ext uri="{0D108BD9-81ED-4DB2-BD59-A6C34878D82A}">
                    <a16:rowId xmlns:a16="http://schemas.microsoft.com/office/drawing/2014/main" val="3412709454"/>
                  </a:ext>
                </a:extLst>
              </a:tr>
              <a:tr h="370840">
                <a:tc>
                  <a:txBody>
                    <a:bodyPr/>
                    <a:lstStyle/>
                    <a:p>
                      <a:r>
                        <a:rPr lang="en-GB" dirty="0"/>
                        <a:t>setting</a:t>
                      </a:r>
                      <a:endParaRPr lang="en-US" dirty="0"/>
                    </a:p>
                  </a:txBody>
                  <a:tcPr/>
                </a:tc>
                <a:tc>
                  <a:txBody>
                    <a:bodyPr/>
                    <a:lstStyle/>
                    <a:p>
                      <a:r>
                        <a:rPr lang="el-GR" dirty="0"/>
                        <a:t>χώρος, περιβάλλον</a:t>
                      </a:r>
                      <a:endParaRPr lang="en-US" dirty="0"/>
                    </a:p>
                  </a:txBody>
                  <a:tcPr/>
                </a:tc>
                <a:extLst>
                  <a:ext uri="{0D108BD9-81ED-4DB2-BD59-A6C34878D82A}">
                    <a16:rowId xmlns:a16="http://schemas.microsoft.com/office/drawing/2014/main" val="882104854"/>
                  </a:ext>
                </a:extLst>
              </a:tr>
              <a:tr h="370840">
                <a:tc>
                  <a:txBody>
                    <a:bodyPr/>
                    <a:lstStyle/>
                    <a:p>
                      <a:r>
                        <a:rPr lang="en-GB" dirty="0"/>
                        <a:t>hospital</a:t>
                      </a:r>
                      <a:endParaRPr lang="en-US" dirty="0"/>
                    </a:p>
                  </a:txBody>
                  <a:tcPr/>
                </a:tc>
                <a:tc>
                  <a:txBody>
                    <a:bodyPr/>
                    <a:lstStyle/>
                    <a:p>
                      <a:r>
                        <a:rPr lang="el-GR" dirty="0"/>
                        <a:t>νοσοκομείο</a:t>
                      </a:r>
                      <a:endParaRPr lang="en-US" dirty="0"/>
                    </a:p>
                  </a:txBody>
                  <a:tcPr/>
                </a:tc>
                <a:extLst>
                  <a:ext uri="{0D108BD9-81ED-4DB2-BD59-A6C34878D82A}">
                    <a16:rowId xmlns:a16="http://schemas.microsoft.com/office/drawing/2014/main" val="3528125367"/>
                  </a:ext>
                </a:extLst>
              </a:tr>
              <a:tr h="370840">
                <a:tc>
                  <a:txBody>
                    <a:bodyPr/>
                    <a:lstStyle/>
                    <a:p>
                      <a:r>
                        <a:rPr lang="en-GB" dirty="0"/>
                        <a:t>clinic</a:t>
                      </a:r>
                      <a:endParaRPr lang="en-US" dirty="0"/>
                    </a:p>
                  </a:txBody>
                  <a:tcPr/>
                </a:tc>
                <a:tc>
                  <a:txBody>
                    <a:bodyPr/>
                    <a:lstStyle/>
                    <a:p>
                      <a:r>
                        <a:rPr lang="el-GR" dirty="0"/>
                        <a:t>κλινική</a:t>
                      </a:r>
                      <a:endParaRPr lang="en-US" dirty="0"/>
                    </a:p>
                  </a:txBody>
                  <a:tcPr/>
                </a:tc>
                <a:extLst>
                  <a:ext uri="{0D108BD9-81ED-4DB2-BD59-A6C34878D82A}">
                    <a16:rowId xmlns:a16="http://schemas.microsoft.com/office/drawing/2014/main" val="3356688037"/>
                  </a:ext>
                </a:extLst>
              </a:tr>
              <a:tr h="370840">
                <a:tc>
                  <a:txBody>
                    <a:bodyPr/>
                    <a:lstStyle/>
                    <a:p>
                      <a:r>
                        <a:rPr lang="en-GB" dirty="0"/>
                        <a:t>health centre</a:t>
                      </a:r>
                      <a:endParaRPr lang="en-US" dirty="0"/>
                    </a:p>
                  </a:txBody>
                  <a:tcPr/>
                </a:tc>
                <a:tc>
                  <a:txBody>
                    <a:bodyPr/>
                    <a:lstStyle/>
                    <a:p>
                      <a:r>
                        <a:rPr lang="el-GR" dirty="0"/>
                        <a:t>κέντρο υγείας</a:t>
                      </a:r>
                      <a:endParaRPr lang="en-US" dirty="0"/>
                    </a:p>
                  </a:txBody>
                  <a:tcPr/>
                </a:tc>
                <a:extLst>
                  <a:ext uri="{0D108BD9-81ED-4DB2-BD59-A6C34878D82A}">
                    <a16:rowId xmlns:a16="http://schemas.microsoft.com/office/drawing/2014/main" val="2407313354"/>
                  </a:ext>
                </a:extLst>
              </a:tr>
              <a:tr h="370840">
                <a:tc>
                  <a:txBody>
                    <a:bodyPr/>
                    <a:lstStyle/>
                    <a:p>
                      <a:r>
                        <a:rPr lang="en-GB" dirty="0"/>
                        <a:t>home care</a:t>
                      </a:r>
                      <a:endParaRPr lang="en-US" dirty="0"/>
                    </a:p>
                  </a:txBody>
                  <a:tcPr/>
                </a:tc>
                <a:tc>
                  <a:txBody>
                    <a:bodyPr/>
                    <a:lstStyle/>
                    <a:p>
                      <a:r>
                        <a:rPr lang="el-GR" dirty="0"/>
                        <a:t>φροντίδα στο σπίτι</a:t>
                      </a:r>
                      <a:endParaRPr lang="en-US" dirty="0"/>
                    </a:p>
                  </a:txBody>
                  <a:tcPr/>
                </a:tc>
                <a:extLst>
                  <a:ext uri="{0D108BD9-81ED-4DB2-BD59-A6C34878D82A}">
                    <a16:rowId xmlns:a16="http://schemas.microsoft.com/office/drawing/2014/main" val="188163817"/>
                  </a:ext>
                </a:extLst>
              </a:tr>
            </a:tbl>
          </a:graphicData>
        </a:graphic>
      </p:graphicFrame>
      <p:pic>
        <p:nvPicPr>
          <p:cNvPr id="5" name="Picture 4">
            <a:extLst>
              <a:ext uri="{FF2B5EF4-FFF2-40B4-BE49-F238E27FC236}">
                <a16:creationId xmlns:a16="http://schemas.microsoft.com/office/drawing/2014/main" id="{412DA02E-76A0-5D19-FDAB-4850F82DCCC0}"/>
              </a:ext>
            </a:extLst>
          </p:cNvPr>
          <p:cNvPicPr>
            <a:picLocks noChangeAspect="1"/>
          </p:cNvPicPr>
          <p:nvPr/>
        </p:nvPicPr>
        <p:blipFill>
          <a:blip r:embed="rId2"/>
          <a:srcRect r="19728"/>
          <a:stretch/>
        </p:blipFill>
        <p:spPr>
          <a:xfrm>
            <a:off x="388156" y="1828799"/>
            <a:ext cx="4155597" cy="2588456"/>
          </a:xfrm>
          <a:prstGeom prst="rect">
            <a:avLst/>
          </a:prstGeom>
          <a:effectLst>
            <a:outerShdw blurRad="63500" sx="102000" sy="102000" algn="ctr"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151257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9CDFC9-CE84-0AA1-8DCC-2B75C94E69C2}"/>
              </a:ext>
            </a:extLst>
          </p:cNvPr>
          <p:cNvSpPr>
            <a:spLocks noGrp="1"/>
          </p:cNvSpPr>
          <p:nvPr>
            <p:ph idx="1"/>
          </p:nvPr>
        </p:nvSpPr>
        <p:spPr/>
        <p:txBody>
          <a:bodyPr/>
          <a:lstStyle/>
          <a:p>
            <a:pPr algn="ctr"/>
            <a:endParaRPr lang="en-US" sz="2400" dirty="0"/>
          </a:p>
          <a:p>
            <a:pPr algn="ctr"/>
            <a:endParaRPr lang="en-US" sz="2400" dirty="0"/>
          </a:p>
          <a:p>
            <a:pPr algn="ctr"/>
            <a:r>
              <a:rPr lang="en-US" sz="2400" dirty="0"/>
              <a:t>Welfare refers to the well-being or quality of life of individuals or communities, often focusing on providing basic needs and support for those who are vulnerable or disadvantaged. It can include financial assistance, healthcare, housing, education, and social services aimed at ensuring people's physical, emotional, and social well-being.</a:t>
            </a:r>
          </a:p>
          <a:p>
            <a:pPr algn="ctr"/>
            <a:r>
              <a:rPr lang="en-US" sz="2400" dirty="0"/>
              <a:t>In a government context, welfare usually refers to programs designed to help those in need, such as unemployment benefits, food assistance, or housing support.</a:t>
            </a:r>
          </a:p>
          <a:p>
            <a:endParaRPr lang="en-US" dirty="0"/>
          </a:p>
        </p:txBody>
      </p:sp>
      <p:pic>
        <p:nvPicPr>
          <p:cNvPr id="4" name="Picture 3">
            <a:extLst>
              <a:ext uri="{FF2B5EF4-FFF2-40B4-BE49-F238E27FC236}">
                <a16:creationId xmlns:a16="http://schemas.microsoft.com/office/drawing/2014/main" id="{C3C1D66F-7477-3DAB-E2A7-B3D15757BD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365" b="100000" l="9948" r="89958"/>
                    </a14:imgEffect>
                  </a14:imgLayer>
                </a14:imgProps>
              </a:ext>
            </a:extLst>
          </a:blip>
          <a:stretch>
            <a:fillRect/>
          </a:stretch>
        </p:blipFill>
        <p:spPr>
          <a:xfrm>
            <a:off x="-354558" y="1730325"/>
            <a:ext cx="4336367" cy="2890911"/>
          </a:xfrm>
          <a:prstGeom prst="rect">
            <a:avLst/>
          </a:prstGeom>
          <a:effectLst>
            <a:reflection blurRad="6350" stA="50000" endA="300" endPos="55500" dist="101600" dir="5400000" sy="-100000" algn="bl" rotWithShape="0"/>
          </a:effectLst>
        </p:spPr>
      </p:pic>
      <p:sp>
        <p:nvSpPr>
          <p:cNvPr id="6" name="TextBox 5">
            <a:extLst>
              <a:ext uri="{FF2B5EF4-FFF2-40B4-BE49-F238E27FC236}">
                <a16:creationId xmlns:a16="http://schemas.microsoft.com/office/drawing/2014/main" id="{2E7F2521-6449-A4B2-1D35-AA32B9F2D8C2}"/>
              </a:ext>
            </a:extLst>
          </p:cNvPr>
          <p:cNvSpPr txBox="1"/>
          <p:nvPr/>
        </p:nvSpPr>
        <p:spPr>
          <a:xfrm>
            <a:off x="4361638" y="200571"/>
            <a:ext cx="6330460" cy="923330"/>
          </a:xfrm>
          <a:prstGeom prst="rect">
            <a:avLst/>
          </a:prstGeom>
          <a:noFill/>
        </p:spPr>
        <p:txBody>
          <a:bodyPr wrap="square">
            <a:spAutoFit/>
          </a:bodyPr>
          <a:lstStyle/>
          <a:p>
            <a:r>
              <a:rPr kumimoji="0" lang="en-US" sz="5400" b="0" i="0" u="none" strike="noStrike" kern="1200" cap="none" spc="0" normalizeH="0" baseline="0" noProof="0" dirty="0">
                <a:ln>
                  <a:noFill/>
                </a:ln>
                <a:solidFill>
                  <a:schemeClr val="accent1">
                    <a:lumMod val="40000"/>
                    <a:lumOff val="60000"/>
                  </a:schemeClr>
                </a:solidFill>
                <a:effectLst>
                  <a:outerShdw blurRad="50800" dist="38100" dir="5400000" algn="t" rotWithShape="0">
                    <a:prstClr val="black">
                      <a:alpha val="40000"/>
                    </a:prstClr>
                  </a:outerShdw>
                  <a:reflection blurRad="6350" stA="60000" endA="900" endPos="60000" dist="29997" dir="5400000" sy="-100000" algn="bl" rotWithShape="0"/>
                </a:effectLst>
                <a:uLnTx/>
                <a:uFillTx/>
                <a:latin typeface="Corbel" panose="020B0503020204020204"/>
                <a:ea typeface="+mn-ea"/>
                <a:cs typeface="+mn-cs"/>
              </a:rPr>
              <a:t>Welfare = </a:t>
            </a:r>
            <a:r>
              <a:rPr kumimoji="0" lang="el-GR" sz="5400" b="0" i="0" u="none" strike="noStrike" kern="1200" cap="none" spc="0" normalizeH="0" baseline="0" noProof="0" dirty="0">
                <a:ln>
                  <a:noFill/>
                </a:ln>
                <a:solidFill>
                  <a:schemeClr val="accent1">
                    <a:lumMod val="40000"/>
                    <a:lumOff val="60000"/>
                  </a:schemeClr>
                </a:solidFill>
                <a:effectLst>
                  <a:outerShdw blurRad="50800" dist="38100" dir="5400000" algn="t" rotWithShape="0">
                    <a:prstClr val="black">
                      <a:alpha val="40000"/>
                    </a:prstClr>
                  </a:outerShdw>
                  <a:reflection blurRad="6350" stA="60000" endA="900" endPos="60000" dist="29997" dir="5400000" sy="-100000" algn="bl" rotWithShape="0"/>
                </a:effectLst>
                <a:uLnTx/>
                <a:uFillTx/>
                <a:latin typeface="Corbel" panose="020B0503020204020204"/>
                <a:ea typeface="+mn-ea"/>
                <a:cs typeface="+mn-cs"/>
              </a:rPr>
              <a:t>πρόνοια</a:t>
            </a:r>
            <a:endParaRPr lang="en-US" sz="5400" dirty="0">
              <a:solidFill>
                <a:schemeClr val="accent1">
                  <a:lumMod val="40000"/>
                  <a:lumOff val="60000"/>
                </a:schemeClr>
              </a:solidFill>
              <a:effectLst>
                <a:outerShdw blurRad="50800" dist="38100" dir="5400000" algn="t" rotWithShape="0">
                  <a:prstClr val="black">
                    <a:alpha val="40000"/>
                  </a:prstClr>
                </a:outerShdw>
                <a:reflection blurRad="6350" stA="60000" endA="900" endPos="60000" dist="29997" dir="5400000" sy="-100000" algn="bl" rotWithShape="0"/>
              </a:effectLst>
            </a:endParaRPr>
          </a:p>
        </p:txBody>
      </p:sp>
    </p:spTree>
    <p:extLst>
      <p:ext uri="{BB962C8B-B14F-4D97-AF65-F5344CB8AC3E}">
        <p14:creationId xmlns:p14="http://schemas.microsoft.com/office/powerpoint/2010/main" val="312255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C1A91B-963F-D9F5-7003-4C46CD581449}"/>
              </a:ext>
            </a:extLst>
          </p:cNvPr>
          <p:cNvGraphicFramePr>
            <a:graphicFrameLocks/>
          </p:cNvGraphicFramePr>
          <p:nvPr>
            <p:extLst>
              <p:ext uri="{D42A27DB-BD31-4B8C-83A1-F6EECF244321}">
                <p14:modId xmlns:p14="http://schemas.microsoft.com/office/powerpoint/2010/main" val="2238665652"/>
              </p:ext>
            </p:extLst>
          </p:nvPr>
        </p:nvGraphicFramePr>
        <p:xfrm>
          <a:off x="3974450" y="600221"/>
          <a:ext cx="7641074" cy="5657557"/>
        </p:xfrm>
        <a:graphic>
          <a:graphicData uri="http://schemas.openxmlformats.org/drawingml/2006/table">
            <a:tbl>
              <a:tblPr firstRow="1" bandRow="1">
                <a:tableStyleId>{5C22544A-7EE6-4342-B048-85BDC9FD1C3A}</a:tableStyleId>
              </a:tblPr>
              <a:tblGrid>
                <a:gridCol w="2989698">
                  <a:extLst>
                    <a:ext uri="{9D8B030D-6E8A-4147-A177-3AD203B41FA5}">
                      <a16:colId xmlns:a16="http://schemas.microsoft.com/office/drawing/2014/main" val="2217568304"/>
                    </a:ext>
                  </a:extLst>
                </a:gridCol>
                <a:gridCol w="4651376">
                  <a:extLst>
                    <a:ext uri="{9D8B030D-6E8A-4147-A177-3AD203B41FA5}">
                      <a16:colId xmlns:a16="http://schemas.microsoft.com/office/drawing/2014/main" val="3518714924"/>
                    </a:ext>
                  </a:extLst>
                </a:gridCol>
              </a:tblGrid>
              <a:tr h="370840">
                <a:tc>
                  <a:txBody>
                    <a:bodyPr/>
                    <a:lstStyle/>
                    <a:p>
                      <a:r>
                        <a:rPr lang="en-GB" dirty="0"/>
                        <a:t>USEFUL VOCABULARY</a:t>
                      </a:r>
                      <a:endParaRPr lang="en-US" dirty="0"/>
                    </a:p>
                  </a:txBody>
                  <a:tcPr/>
                </a:tc>
                <a:tc>
                  <a:txBody>
                    <a:bodyPr/>
                    <a:lstStyle/>
                    <a:p>
                      <a:endParaRPr lang="en-US" dirty="0"/>
                    </a:p>
                  </a:txBody>
                  <a:tcPr/>
                </a:tc>
                <a:extLst>
                  <a:ext uri="{0D108BD9-81ED-4DB2-BD59-A6C34878D82A}">
                    <a16:rowId xmlns:a16="http://schemas.microsoft.com/office/drawing/2014/main" val="1476578359"/>
                  </a:ext>
                </a:extLst>
              </a:tr>
              <a:tr h="465797">
                <a:tc>
                  <a:txBody>
                    <a:bodyPr/>
                    <a:lstStyle/>
                    <a:p>
                      <a:r>
                        <a:rPr lang="en-GB" dirty="0"/>
                        <a:t>welfare</a:t>
                      </a:r>
                      <a:endParaRPr lang="en-US" dirty="0"/>
                    </a:p>
                  </a:txBody>
                  <a:tcPr/>
                </a:tc>
                <a:tc>
                  <a:txBody>
                    <a:bodyPr/>
                    <a:lstStyle/>
                    <a:p>
                      <a:r>
                        <a:rPr lang="el-GR" dirty="0"/>
                        <a:t>πρόνοια</a:t>
                      </a:r>
                      <a:endParaRPr lang="en-US" dirty="0"/>
                    </a:p>
                  </a:txBody>
                  <a:tcPr/>
                </a:tc>
                <a:extLst>
                  <a:ext uri="{0D108BD9-81ED-4DB2-BD59-A6C34878D82A}">
                    <a16:rowId xmlns:a16="http://schemas.microsoft.com/office/drawing/2014/main" val="4128089963"/>
                  </a:ext>
                </a:extLst>
              </a:tr>
              <a:tr h="370840">
                <a:tc>
                  <a:txBody>
                    <a:bodyPr/>
                    <a:lstStyle/>
                    <a:p>
                      <a:r>
                        <a:rPr lang="en-GB" dirty="0"/>
                        <a:t>well-being</a:t>
                      </a:r>
                      <a:endParaRPr lang="en-US" dirty="0"/>
                    </a:p>
                  </a:txBody>
                  <a:tcPr/>
                </a:tc>
                <a:tc>
                  <a:txBody>
                    <a:bodyPr/>
                    <a:lstStyle/>
                    <a:p>
                      <a:r>
                        <a:rPr lang="el-GR" dirty="0"/>
                        <a:t>ευημερία, καλή ψυχοσωματική κατάσταση</a:t>
                      </a:r>
                      <a:endParaRPr lang="en-US" dirty="0"/>
                    </a:p>
                  </a:txBody>
                  <a:tcPr/>
                </a:tc>
                <a:extLst>
                  <a:ext uri="{0D108BD9-81ED-4DB2-BD59-A6C34878D82A}">
                    <a16:rowId xmlns:a16="http://schemas.microsoft.com/office/drawing/2014/main" val="3556568099"/>
                  </a:ext>
                </a:extLst>
              </a:tr>
              <a:tr h="370840">
                <a:tc>
                  <a:txBody>
                    <a:bodyPr/>
                    <a:lstStyle/>
                    <a:p>
                      <a:r>
                        <a:rPr lang="en-GB" dirty="0"/>
                        <a:t>vulnerable</a:t>
                      </a:r>
                      <a:endParaRPr lang="en-US" dirty="0"/>
                    </a:p>
                  </a:txBody>
                  <a:tcPr/>
                </a:tc>
                <a:tc>
                  <a:txBody>
                    <a:bodyPr/>
                    <a:lstStyle/>
                    <a:p>
                      <a:r>
                        <a:rPr lang="el-GR" dirty="0"/>
                        <a:t>ευάλωτος</a:t>
                      </a:r>
                      <a:r>
                        <a:rPr lang="en-GB" dirty="0"/>
                        <a:t>, </a:t>
                      </a:r>
                      <a:r>
                        <a:rPr lang="el-GR" dirty="0"/>
                        <a:t>ευπαθής, ευαίσθητος</a:t>
                      </a:r>
                      <a:endParaRPr lang="en-US" dirty="0"/>
                    </a:p>
                  </a:txBody>
                  <a:tcPr/>
                </a:tc>
                <a:extLst>
                  <a:ext uri="{0D108BD9-81ED-4DB2-BD59-A6C34878D82A}">
                    <a16:rowId xmlns:a16="http://schemas.microsoft.com/office/drawing/2014/main" val="4124992923"/>
                  </a:ext>
                </a:extLst>
              </a:tr>
              <a:tr h="370840">
                <a:tc>
                  <a:txBody>
                    <a:bodyPr/>
                    <a:lstStyle/>
                    <a:p>
                      <a:r>
                        <a:rPr lang="en-GB" dirty="0"/>
                        <a:t>disadvantaged</a:t>
                      </a:r>
                      <a:endParaRPr lang="en-US" dirty="0"/>
                    </a:p>
                  </a:txBody>
                  <a:tcPr/>
                </a:tc>
                <a:tc>
                  <a:txBody>
                    <a:bodyPr/>
                    <a:lstStyle/>
                    <a:p>
                      <a:r>
                        <a:rPr lang="el-GR" dirty="0"/>
                        <a:t>μη προνομιούχος, </a:t>
                      </a:r>
                      <a:r>
                        <a:rPr lang="el-GR" dirty="0" err="1"/>
                        <a:t>μειονεκτών</a:t>
                      </a:r>
                      <a:r>
                        <a:rPr lang="el-GR" dirty="0"/>
                        <a:t>  </a:t>
                      </a:r>
                      <a:endParaRPr lang="en-US" dirty="0"/>
                    </a:p>
                  </a:txBody>
                  <a:tcPr/>
                </a:tc>
                <a:extLst>
                  <a:ext uri="{0D108BD9-81ED-4DB2-BD59-A6C34878D82A}">
                    <a16:rowId xmlns:a16="http://schemas.microsoft.com/office/drawing/2014/main" val="1384030843"/>
                  </a:ext>
                </a:extLst>
              </a:tr>
              <a:tr h="370840">
                <a:tc>
                  <a:txBody>
                    <a:bodyPr/>
                    <a:lstStyle/>
                    <a:p>
                      <a:r>
                        <a:rPr lang="en-GB" dirty="0"/>
                        <a:t>financial</a:t>
                      </a:r>
                      <a:endParaRPr lang="en-US" dirty="0"/>
                    </a:p>
                  </a:txBody>
                  <a:tcPr/>
                </a:tc>
                <a:tc>
                  <a:txBody>
                    <a:bodyPr/>
                    <a:lstStyle/>
                    <a:p>
                      <a:r>
                        <a:rPr lang="el-GR" dirty="0"/>
                        <a:t>οικονομικός</a:t>
                      </a:r>
                      <a:endParaRPr lang="en-US" dirty="0"/>
                    </a:p>
                  </a:txBody>
                  <a:tcPr/>
                </a:tc>
                <a:extLst>
                  <a:ext uri="{0D108BD9-81ED-4DB2-BD59-A6C34878D82A}">
                    <a16:rowId xmlns:a16="http://schemas.microsoft.com/office/drawing/2014/main" val="3476196577"/>
                  </a:ext>
                </a:extLst>
              </a:tr>
              <a:tr h="370840">
                <a:tc>
                  <a:txBody>
                    <a:bodyPr/>
                    <a:lstStyle/>
                    <a:p>
                      <a:r>
                        <a:rPr lang="en-GB" dirty="0"/>
                        <a:t>assistance</a:t>
                      </a:r>
                      <a:endParaRPr lang="en-US" dirty="0"/>
                    </a:p>
                  </a:txBody>
                  <a:tcPr/>
                </a:tc>
                <a:tc>
                  <a:txBody>
                    <a:bodyPr/>
                    <a:lstStyle/>
                    <a:p>
                      <a:r>
                        <a:rPr lang="el-GR" dirty="0"/>
                        <a:t>βοήθεια, αρωγή, επικουρία</a:t>
                      </a:r>
                      <a:endParaRPr lang="en-US" dirty="0"/>
                    </a:p>
                  </a:txBody>
                  <a:tcPr/>
                </a:tc>
                <a:extLst>
                  <a:ext uri="{0D108BD9-81ED-4DB2-BD59-A6C34878D82A}">
                    <a16:rowId xmlns:a16="http://schemas.microsoft.com/office/drawing/2014/main" val="3412709454"/>
                  </a:ext>
                </a:extLst>
              </a:tr>
              <a:tr h="370840">
                <a:tc>
                  <a:txBody>
                    <a:bodyPr/>
                    <a:lstStyle/>
                    <a:p>
                      <a:r>
                        <a:rPr lang="en-GB" dirty="0"/>
                        <a:t>housing</a:t>
                      </a:r>
                      <a:endParaRPr lang="en-US" dirty="0"/>
                    </a:p>
                  </a:txBody>
                  <a:tcPr/>
                </a:tc>
                <a:tc>
                  <a:txBody>
                    <a:bodyPr/>
                    <a:lstStyle/>
                    <a:p>
                      <a:r>
                        <a:rPr lang="el-GR" dirty="0"/>
                        <a:t>στέγαση</a:t>
                      </a:r>
                      <a:endParaRPr lang="en-US" dirty="0"/>
                    </a:p>
                  </a:txBody>
                  <a:tcPr/>
                </a:tc>
                <a:extLst>
                  <a:ext uri="{0D108BD9-81ED-4DB2-BD59-A6C34878D82A}">
                    <a16:rowId xmlns:a16="http://schemas.microsoft.com/office/drawing/2014/main" val="882104854"/>
                  </a:ext>
                </a:extLst>
              </a:tr>
              <a:tr h="370840">
                <a:tc>
                  <a:txBody>
                    <a:bodyPr/>
                    <a:lstStyle/>
                    <a:p>
                      <a:r>
                        <a:rPr lang="en-GB" dirty="0"/>
                        <a:t>education</a:t>
                      </a:r>
                      <a:endParaRPr lang="en-US" dirty="0"/>
                    </a:p>
                  </a:txBody>
                  <a:tcPr/>
                </a:tc>
                <a:tc>
                  <a:txBody>
                    <a:bodyPr/>
                    <a:lstStyle/>
                    <a:p>
                      <a:r>
                        <a:rPr lang="el-GR" dirty="0"/>
                        <a:t>εκπαίδευση</a:t>
                      </a:r>
                      <a:endParaRPr lang="en-US" dirty="0"/>
                    </a:p>
                  </a:txBody>
                  <a:tcPr/>
                </a:tc>
                <a:extLst>
                  <a:ext uri="{0D108BD9-81ED-4DB2-BD59-A6C34878D82A}">
                    <a16:rowId xmlns:a16="http://schemas.microsoft.com/office/drawing/2014/main" val="3528125367"/>
                  </a:ext>
                </a:extLst>
              </a:tr>
              <a:tr h="370840">
                <a:tc>
                  <a:txBody>
                    <a:bodyPr/>
                    <a:lstStyle/>
                    <a:p>
                      <a:r>
                        <a:rPr lang="en-GB" dirty="0"/>
                        <a:t>social services</a:t>
                      </a:r>
                      <a:endParaRPr lang="en-US" dirty="0"/>
                    </a:p>
                  </a:txBody>
                  <a:tcPr/>
                </a:tc>
                <a:tc>
                  <a:txBody>
                    <a:bodyPr/>
                    <a:lstStyle/>
                    <a:p>
                      <a:r>
                        <a:rPr lang="el-GR" dirty="0"/>
                        <a:t>κοινωνικές υπηρεσίες</a:t>
                      </a:r>
                      <a:endParaRPr lang="en-US" dirty="0"/>
                    </a:p>
                  </a:txBody>
                  <a:tcPr/>
                </a:tc>
                <a:extLst>
                  <a:ext uri="{0D108BD9-81ED-4DB2-BD59-A6C34878D82A}">
                    <a16:rowId xmlns:a16="http://schemas.microsoft.com/office/drawing/2014/main" val="2407313354"/>
                  </a:ext>
                </a:extLst>
              </a:tr>
              <a:tr h="370840">
                <a:tc>
                  <a:txBody>
                    <a:bodyPr/>
                    <a:lstStyle/>
                    <a:p>
                      <a:r>
                        <a:rPr lang="en-GB" dirty="0"/>
                        <a:t>to ensure</a:t>
                      </a:r>
                      <a:endParaRPr lang="en-US" dirty="0"/>
                    </a:p>
                  </a:txBody>
                  <a:tcPr/>
                </a:tc>
                <a:tc>
                  <a:txBody>
                    <a:bodyPr/>
                    <a:lstStyle/>
                    <a:p>
                      <a:r>
                        <a:rPr lang="el-GR" dirty="0"/>
                        <a:t>εξασφαλίζω, βεβαιώνομαι</a:t>
                      </a:r>
                      <a:endParaRPr lang="en-US" dirty="0"/>
                    </a:p>
                  </a:txBody>
                  <a:tcPr/>
                </a:tc>
                <a:extLst>
                  <a:ext uri="{0D108BD9-81ED-4DB2-BD59-A6C34878D82A}">
                    <a16:rowId xmlns:a16="http://schemas.microsoft.com/office/drawing/2014/main" val="188163817"/>
                  </a:ext>
                </a:extLst>
              </a:tr>
              <a:tr h="370840">
                <a:tc>
                  <a:txBody>
                    <a:bodyPr/>
                    <a:lstStyle/>
                    <a:p>
                      <a:r>
                        <a:rPr lang="en-GB" dirty="0"/>
                        <a:t>emotional</a:t>
                      </a:r>
                      <a:endParaRPr lang="en-US" dirty="0"/>
                    </a:p>
                  </a:txBody>
                  <a:tcPr/>
                </a:tc>
                <a:tc>
                  <a:txBody>
                    <a:bodyPr/>
                    <a:lstStyle/>
                    <a:p>
                      <a:r>
                        <a:rPr lang="el-GR" dirty="0"/>
                        <a:t>συναισθηματικός</a:t>
                      </a:r>
                      <a:endParaRPr lang="en-US" dirty="0"/>
                    </a:p>
                  </a:txBody>
                  <a:tcPr/>
                </a:tc>
                <a:extLst>
                  <a:ext uri="{0D108BD9-81ED-4DB2-BD59-A6C34878D82A}">
                    <a16:rowId xmlns:a16="http://schemas.microsoft.com/office/drawing/2014/main" val="1313731879"/>
                  </a:ext>
                </a:extLst>
              </a:tr>
              <a:tr h="370840">
                <a:tc>
                  <a:txBody>
                    <a:bodyPr/>
                    <a:lstStyle/>
                    <a:p>
                      <a:r>
                        <a:rPr lang="en-GB" dirty="0"/>
                        <a:t>government</a:t>
                      </a:r>
                      <a:endParaRPr lang="en-US" dirty="0"/>
                    </a:p>
                  </a:txBody>
                  <a:tcPr/>
                </a:tc>
                <a:tc>
                  <a:txBody>
                    <a:bodyPr/>
                    <a:lstStyle/>
                    <a:p>
                      <a:r>
                        <a:rPr lang="el-GR" dirty="0"/>
                        <a:t>κυβέρνηση</a:t>
                      </a:r>
                      <a:endParaRPr lang="en-US" dirty="0"/>
                    </a:p>
                  </a:txBody>
                  <a:tcPr/>
                </a:tc>
                <a:extLst>
                  <a:ext uri="{0D108BD9-81ED-4DB2-BD59-A6C34878D82A}">
                    <a16:rowId xmlns:a16="http://schemas.microsoft.com/office/drawing/2014/main" val="3829516647"/>
                  </a:ext>
                </a:extLst>
              </a:tr>
              <a:tr h="370840">
                <a:tc>
                  <a:txBody>
                    <a:bodyPr/>
                    <a:lstStyle/>
                    <a:p>
                      <a:r>
                        <a:rPr lang="en-GB" dirty="0"/>
                        <a:t>in need</a:t>
                      </a:r>
                      <a:endParaRPr lang="en-US" dirty="0"/>
                    </a:p>
                  </a:txBody>
                  <a:tcPr/>
                </a:tc>
                <a:tc>
                  <a:txBody>
                    <a:bodyPr/>
                    <a:lstStyle/>
                    <a:p>
                      <a:r>
                        <a:rPr lang="el-GR" dirty="0"/>
                        <a:t>σε ανάγκη</a:t>
                      </a:r>
                      <a:endParaRPr lang="en-US" dirty="0"/>
                    </a:p>
                  </a:txBody>
                  <a:tcPr/>
                </a:tc>
                <a:extLst>
                  <a:ext uri="{0D108BD9-81ED-4DB2-BD59-A6C34878D82A}">
                    <a16:rowId xmlns:a16="http://schemas.microsoft.com/office/drawing/2014/main" val="4009968934"/>
                  </a:ext>
                </a:extLst>
              </a:tr>
              <a:tr h="370840">
                <a:tc>
                  <a:txBody>
                    <a:bodyPr/>
                    <a:lstStyle/>
                    <a:p>
                      <a:r>
                        <a:rPr lang="en-GB" dirty="0"/>
                        <a:t>unemployment benefits</a:t>
                      </a:r>
                      <a:endParaRPr lang="en-US" dirty="0"/>
                    </a:p>
                  </a:txBody>
                  <a:tcPr/>
                </a:tc>
                <a:tc>
                  <a:txBody>
                    <a:bodyPr/>
                    <a:lstStyle/>
                    <a:p>
                      <a:r>
                        <a:rPr lang="el-GR" dirty="0"/>
                        <a:t>επιδόματα ανεργίας</a:t>
                      </a:r>
                      <a:endParaRPr lang="en-US" dirty="0"/>
                    </a:p>
                  </a:txBody>
                  <a:tcPr/>
                </a:tc>
                <a:extLst>
                  <a:ext uri="{0D108BD9-81ED-4DB2-BD59-A6C34878D82A}">
                    <a16:rowId xmlns:a16="http://schemas.microsoft.com/office/drawing/2014/main" val="3694025279"/>
                  </a:ext>
                </a:extLst>
              </a:tr>
            </a:tbl>
          </a:graphicData>
        </a:graphic>
      </p:graphicFrame>
      <p:pic>
        <p:nvPicPr>
          <p:cNvPr id="6" name="Picture 5">
            <a:extLst>
              <a:ext uri="{FF2B5EF4-FFF2-40B4-BE49-F238E27FC236}">
                <a16:creationId xmlns:a16="http://schemas.microsoft.com/office/drawing/2014/main" id="{D71E0A1D-9592-539F-7F3C-AF191B4BB44C}"/>
              </a:ext>
            </a:extLst>
          </p:cNvPr>
          <p:cNvPicPr>
            <a:picLocks noChangeAspect="1"/>
          </p:cNvPicPr>
          <p:nvPr/>
        </p:nvPicPr>
        <p:blipFill>
          <a:blip r:embed="rId2"/>
          <a:stretch>
            <a:fillRect/>
          </a:stretch>
        </p:blipFill>
        <p:spPr>
          <a:xfrm>
            <a:off x="0" y="2069856"/>
            <a:ext cx="3786797" cy="2488076"/>
          </a:xfrm>
          <a:prstGeom prst="rect">
            <a:avLst/>
          </a:prstGeom>
          <a:effectLst>
            <a:outerShdw blurRad="63500" sx="102000" sy="102000" algn="ctr"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166357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BABCE4-DECA-1BAA-4C3B-E50E1A29A498}"/>
              </a:ext>
            </a:extLst>
          </p:cNvPr>
          <p:cNvSpPr>
            <a:spLocks noGrp="1"/>
          </p:cNvSpPr>
          <p:nvPr>
            <p:ph idx="1"/>
          </p:nvPr>
        </p:nvSpPr>
        <p:spPr>
          <a:xfrm>
            <a:off x="4108418" y="450166"/>
            <a:ext cx="7764714" cy="6006905"/>
          </a:xfrm>
        </p:spPr>
        <p:txBody>
          <a:bodyPr>
            <a:normAutofit fontScale="92500" lnSpcReduction="10000"/>
          </a:bodyPr>
          <a:lstStyle/>
          <a:p>
            <a:r>
              <a:rPr lang="en-US" sz="4000" dirty="0">
                <a:solidFill>
                  <a:schemeClr val="accent1">
                    <a:lumMod val="60000"/>
                    <a:lumOff val="40000"/>
                  </a:schemeClr>
                </a:solidFill>
              </a:rPr>
              <a:t>Wellness</a:t>
            </a:r>
            <a:r>
              <a:rPr lang="en-US" sz="2400" dirty="0"/>
              <a:t> refers to a holistic state of health that encompasses physical, mental, emotional, and social well-being. It goes beyond the absence of illness and involves actively making choices that promote a balanced and fulfilling life. Wellness includes aspects like:</a:t>
            </a:r>
          </a:p>
          <a:p>
            <a:pPr>
              <a:buFont typeface="Arial" panose="020B0604020202020204" pitchFamily="34" charset="0"/>
              <a:buChar char="•"/>
            </a:pPr>
            <a:r>
              <a:rPr lang="en-US" sz="2400" b="1" dirty="0">
                <a:solidFill>
                  <a:srgbClr val="FFC000"/>
                </a:solidFill>
              </a:rPr>
              <a:t>Physical wellness:</a:t>
            </a:r>
            <a:r>
              <a:rPr lang="en-US" sz="2400" dirty="0">
                <a:solidFill>
                  <a:srgbClr val="FFC000"/>
                </a:solidFill>
              </a:rPr>
              <a:t> </a:t>
            </a:r>
            <a:r>
              <a:rPr lang="en-US" sz="2400" dirty="0"/>
              <a:t>Maintaining a healthy body through regular exercise, proper nutrition, and adequate sleep.</a:t>
            </a:r>
          </a:p>
          <a:p>
            <a:pPr>
              <a:buFont typeface="Arial" panose="020B0604020202020204" pitchFamily="34" charset="0"/>
              <a:buChar char="•"/>
            </a:pPr>
            <a:r>
              <a:rPr lang="en-US" sz="2400" b="1" dirty="0">
                <a:solidFill>
                  <a:srgbClr val="FFC000"/>
                </a:solidFill>
              </a:rPr>
              <a:t>Mental and emotional wellness:</a:t>
            </a:r>
            <a:r>
              <a:rPr lang="en-US" sz="2400" dirty="0">
                <a:solidFill>
                  <a:srgbClr val="FFC000"/>
                </a:solidFill>
              </a:rPr>
              <a:t> </a:t>
            </a:r>
            <a:r>
              <a:rPr lang="en-US" sz="2400" dirty="0"/>
              <a:t>Managing stress, fostering positive relationships, and cultivating a positive mindset.</a:t>
            </a:r>
          </a:p>
          <a:p>
            <a:pPr>
              <a:buFont typeface="Arial" panose="020B0604020202020204" pitchFamily="34" charset="0"/>
              <a:buChar char="•"/>
            </a:pPr>
            <a:r>
              <a:rPr lang="en-US" sz="2400" b="1" dirty="0">
                <a:solidFill>
                  <a:srgbClr val="FFC000"/>
                </a:solidFill>
              </a:rPr>
              <a:t>Social wellness:</a:t>
            </a:r>
            <a:r>
              <a:rPr lang="en-US" sz="2400" dirty="0">
                <a:solidFill>
                  <a:srgbClr val="FFC000"/>
                </a:solidFill>
              </a:rPr>
              <a:t> </a:t>
            </a:r>
            <a:r>
              <a:rPr lang="en-US" sz="2400" dirty="0"/>
              <a:t>Building strong, supportive connections with others and engaging in meaningful interactions.</a:t>
            </a:r>
          </a:p>
          <a:p>
            <a:pPr>
              <a:buFont typeface="Arial" panose="020B0604020202020204" pitchFamily="34" charset="0"/>
              <a:buChar char="•"/>
            </a:pPr>
            <a:r>
              <a:rPr lang="en-US" sz="2400" b="1" dirty="0">
                <a:solidFill>
                  <a:srgbClr val="FFC000"/>
                </a:solidFill>
              </a:rPr>
              <a:t>Spiritual wellness:</a:t>
            </a:r>
            <a:r>
              <a:rPr lang="en-US" sz="2400" dirty="0">
                <a:solidFill>
                  <a:srgbClr val="FFC000"/>
                </a:solidFill>
              </a:rPr>
              <a:t> </a:t>
            </a:r>
            <a:r>
              <a:rPr lang="en-US" sz="2400" dirty="0"/>
              <a:t>Finding purpose, meaning, and inner peace, often through personal beliefs or practices.</a:t>
            </a:r>
          </a:p>
          <a:p>
            <a:pPr marL="0" indent="0">
              <a:buNone/>
            </a:pPr>
            <a:endParaRPr lang="en-US" sz="2400" dirty="0"/>
          </a:p>
          <a:p>
            <a:pPr marL="0" indent="0">
              <a:buNone/>
            </a:pPr>
            <a:r>
              <a:rPr lang="en-US" sz="2400" dirty="0"/>
              <a:t>Wellness is about proactive self-care and striving for balance in all aspects of life.</a:t>
            </a:r>
          </a:p>
          <a:p>
            <a:endParaRPr lang="en-US" sz="2400" dirty="0"/>
          </a:p>
        </p:txBody>
      </p:sp>
      <p:pic>
        <p:nvPicPr>
          <p:cNvPr id="6" name="Picture 5">
            <a:extLst>
              <a:ext uri="{FF2B5EF4-FFF2-40B4-BE49-F238E27FC236}">
                <a16:creationId xmlns:a16="http://schemas.microsoft.com/office/drawing/2014/main" id="{1E4A5531-871B-2660-ECD1-CAFD25CF3D20}"/>
              </a:ext>
            </a:extLst>
          </p:cNvPr>
          <p:cNvPicPr>
            <a:picLocks noChangeAspect="1"/>
          </p:cNvPicPr>
          <p:nvPr/>
        </p:nvPicPr>
        <p:blipFill>
          <a:blip r:embed="rId2"/>
          <a:stretch>
            <a:fillRect/>
          </a:stretch>
        </p:blipFill>
        <p:spPr>
          <a:xfrm>
            <a:off x="64063" y="2050181"/>
            <a:ext cx="3733060" cy="2493684"/>
          </a:xfrm>
          <a:prstGeom prst="rect">
            <a:avLst/>
          </a:prstGeom>
          <a:effectLst>
            <a:outerShdw blurRad="63500" sx="102000" sy="102000" algn="ctr" rotWithShape="0">
              <a:prstClr val="black">
                <a:alpha val="40000"/>
              </a:prstClr>
            </a:outerShdw>
            <a:reflection blurRad="6350" stA="50000" endA="300" endPos="55500" dist="101600" dir="5400000" sy="-100000" algn="bl" rotWithShape="0"/>
          </a:effectLst>
        </p:spPr>
      </p:pic>
    </p:spTree>
    <p:extLst>
      <p:ext uri="{BB962C8B-B14F-4D97-AF65-F5344CB8AC3E}">
        <p14:creationId xmlns:p14="http://schemas.microsoft.com/office/powerpoint/2010/main" val="251744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537F-170B-0D31-FB0D-FB2862902785}"/>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8A66D89A-CB8F-9CE5-10A9-73A82E1B73B2}"/>
              </a:ext>
            </a:extLst>
          </p:cNvPr>
          <p:cNvGraphicFramePr>
            <a:graphicFrameLocks/>
          </p:cNvGraphicFramePr>
          <p:nvPr>
            <p:extLst>
              <p:ext uri="{D42A27DB-BD31-4B8C-83A1-F6EECF244321}">
                <p14:modId xmlns:p14="http://schemas.microsoft.com/office/powerpoint/2010/main" val="4108960777"/>
              </p:ext>
            </p:extLst>
          </p:nvPr>
        </p:nvGraphicFramePr>
        <p:xfrm>
          <a:off x="126310" y="198719"/>
          <a:ext cx="5599241" cy="6349792"/>
        </p:xfrm>
        <a:graphic>
          <a:graphicData uri="http://schemas.openxmlformats.org/drawingml/2006/table">
            <a:tbl>
              <a:tblPr firstRow="1" bandRow="1">
                <a:tableStyleId>{5C22544A-7EE6-4342-B048-85BDC9FD1C3A}</a:tableStyleId>
              </a:tblPr>
              <a:tblGrid>
                <a:gridCol w="2190797">
                  <a:extLst>
                    <a:ext uri="{9D8B030D-6E8A-4147-A177-3AD203B41FA5}">
                      <a16:colId xmlns:a16="http://schemas.microsoft.com/office/drawing/2014/main" val="2217568304"/>
                    </a:ext>
                  </a:extLst>
                </a:gridCol>
                <a:gridCol w="3408444">
                  <a:extLst>
                    <a:ext uri="{9D8B030D-6E8A-4147-A177-3AD203B41FA5}">
                      <a16:colId xmlns:a16="http://schemas.microsoft.com/office/drawing/2014/main" val="3518714924"/>
                    </a:ext>
                  </a:extLst>
                </a:gridCol>
              </a:tblGrid>
              <a:tr h="374124">
                <a:tc>
                  <a:txBody>
                    <a:bodyPr/>
                    <a:lstStyle/>
                    <a:p>
                      <a:r>
                        <a:rPr lang="en-GB" sz="1400" dirty="0"/>
                        <a:t>USEFUL VOCABULARY</a:t>
                      </a:r>
                      <a:endParaRPr lang="en-US" sz="1400" dirty="0"/>
                    </a:p>
                  </a:txBody>
                  <a:tcPr/>
                </a:tc>
                <a:tc>
                  <a:txBody>
                    <a:bodyPr/>
                    <a:lstStyle/>
                    <a:p>
                      <a:endParaRPr lang="en-US" dirty="0"/>
                    </a:p>
                  </a:txBody>
                  <a:tcPr/>
                </a:tc>
                <a:extLst>
                  <a:ext uri="{0D108BD9-81ED-4DB2-BD59-A6C34878D82A}">
                    <a16:rowId xmlns:a16="http://schemas.microsoft.com/office/drawing/2014/main" val="1476578359"/>
                  </a:ext>
                </a:extLst>
              </a:tr>
              <a:tr h="441782">
                <a:tc>
                  <a:txBody>
                    <a:bodyPr/>
                    <a:lstStyle/>
                    <a:p>
                      <a:r>
                        <a:rPr lang="en-GB" dirty="0"/>
                        <a:t>wellness</a:t>
                      </a:r>
                      <a:endParaRPr lang="en-US" dirty="0"/>
                    </a:p>
                  </a:txBody>
                  <a:tcPr/>
                </a:tc>
                <a:tc>
                  <a:txBody>
                    <a:bodyPr/>
                    <a:lstStyle/>
                    <a:p>
                      <a:r>
                        <a:rPr lang="el-GR" dirty="0"/>
                        <a:t>ευεξία</a:t>
                      </a:r>
                      <a:endParaRPr lang="en-US" dirty="0"/>
                    </a:p>
                  </a:txBody>
                  <a:tcPr/>
                </a:tc>
                <a:extLst>
                  <a:ext uri="{0D108BD9-81ED-4DB2-BD59-A6C34878D82A}">
                    <a16:rowId xmlns:a16="http://schemas.microsoft.com/office/drawing/2014/main" val="4128089963"/>
                  </a:ext>
                </a:extLst>
              </a:tr>
              <a:tr h="354065">
                <a:tc>
                  <a:txBody>
                    <a:bodyPr/>
                    <a:lstStyle/>
                    <a:p>
                      <a:r>
                        <a:rPr lang="en-GB" dirty="0"/>
                        <a:t>holistic</a:t>
                      </a:r>
                      <a:endParaRPr lang="en-US" dirty="0"/>
                    </a:p>
                  </a:txBody>
                  <a:tcPr/>
                </a:tc>
                <a:tc>
                  <a:txBody>
                    <a:bodyPr/>
                    <a:lstStyle/>
                    <a:p>
                      <a:r>
                        <a:rPr lang="el-GR" dirty="0"/>
                        <a:t>ολιστικός</a:t>
                      </a:r>
                      <a:endParaRPr lang="en-US" dirty="0"/>
                    </a:p>
                  </a:txBody>
                  <a:tcPr/>
                </a:tc>
                <a:extLst>
                  <a:ext uri="{0D108BD9-81ED-4DB2-BD59-A6C34878D82A}">
                    <a16:rowId xmlns:a16="http://schemas.microsoft.com/office/drawing/2014/main" val="3556568099"/>
                  </a:ext>
                </a:extLst>
              </a:tr>
              <a:tr h="354065">
                <a:tc>
                  <a:txBody>
                    <a:bodyPr/>
                    <a:lstStyle/>
                    <a:p>
                      <a:r>
                        <a:rPr lang="en-GB" dirty="0"/>
                        <a:t>state</a:t>
                      </a:r>
                      <a:endParaRPr lang="en-US" dirty="0"/>
                    </a:p>
                  </a:txBody>
                  <a:tcPr/>
                </a:tc>
                <a:tc>
                  <a:txBody>
                    <a:bodyPr/>
                    <a:lstStyle/>
                    <a:p>
                      <a:r>
                        <a:rPr lang="el-GR" dirty="0"/>
                        <a:t>κατάσταση</a:t>
                      </a:r>
                      <a:endParaRPr lang="en-US" dirty="0"/>
                    </a:p>
                  </a:txBody>
                  <a:tcPr/>
                </a:tc>
                <a:extLst>
                  <a:ext uri="{0D108BD9-81ED-4DB2-BD59-A6C34878D82A}">
                    <a16:rowId xmlns:a16="http://schemas.microsoft.com/office/drawing/2014/main" val="4124992923"/>
                  </a:ext>
                </a:extLst>
              </a:tr>
              <a:tr h="354065">
                <a:tc>
                  <a:txBody>
                    <a:bodyPr/>
                    <a:lstStyle/>
                    <a:p>
                      <a:r>
                        <a:rPr lang="en-GB" dirty="0"/>
                        <a:t>to go beyond</a:t>
                      </a:r>
                      <a:endParaRPr lang="en-US" dirty="0"/>
                    </a:p>
                  </a:txBody>
                  <a:tcPr/>
                </a:tc>
                <a:tc>
                  <a:txBody>
                    <a:bodyPr/>
                    <a:lstStyle/>
                    <a:p>
                      <a:r>
                        <a:rPr lang="el-GR" dirty="0"/>
                        <a:t>πηγαίνω πέρα από</a:t>
                      </a:r>
                      <a:endParaRPr lang="en-US" dirty="0"/>
                    </a:p>
                  </a:txBody>
                  <a:tcPr/>
                </a:tc>
                <a:extLst>
                  <a:ext uri="{0D108BD9-81ED-4DB2-BD59-A6C34878D82A}">
                    <a16:rowId xmlns:a16="http://schemas.microsoft.com/office/drawing/2014/main" val="1384030843"/>
                  </a:ext>
                </a:extLst>
              </a:tr>
              <a:tr h="354065">
                <a:tc>
                  <a:txBody>
                    <a:bodyPr/>
                    <a:lstStyle/>
                    <a:p>
                      <a:r>
                        <a:rPr lang="en-GB" dirty="0"/>
                        <a:t>absence</a:t>
                      </a:r>
                      <a:endParaRPr lang="en-US" dirty="0"/>
                    </a:p>
                  </a:txBody>
                  <a:tcPr/>
                </a:tc>
                <a:tc>
                  <a:txBody>
                    <a:bodyPr/>
                    <a:lstStyle/>
                    <a:p>
                      <a:r>
                        <a:rPr lang="el-GR" dirty="0"/>
                        <a:t>απουσία</a:t>
                      </a:r>
                      <a:endParaRPr lang="en-US" dirty="0"/>
                    </a:p>
                  </a:txBody>
                  <a:tcPr/>
                </a:tc>
                <a:extLst>
                  <a:ext uri="{0D108BD9-81ED-4DB2-BD59-A6C34878D82A}">
                    <a16:rowId xmlns:a16="http://schemas.microsoft.com/office/drawing/2014/main" val="3476196577"/>
                  </a:ext>
                </a:extLst>
              </a:tr>
              <a:tr h="365780">
                <a:tc>
                  <a:txBody>
                    <a:bodyPr/>
                    <a:lstStyle/>
                    <a:p>
                      <a:r>
                        <a:rPr lang="en-GB" dirty="0"/>
                        <a:t>to involve</a:t>
                      </a:r>
                      <a:endParaRPr lang="en-US" dirty="0"/>
                    </a:p>
                  </a:txBody>
                  <a:tcPr/>
                </a:tc>
                <a:tc>
                  <a:txBody>
                    <a:bodyPr/>
                    <a:lstStyle/>
                    <a:p>
                      <a:r>
                        <a:rPr lang="el-GR" dirty="0"/>
                        <a:t>περιλαμβάνω</a:t>
                      </a:r>
                      <a:endParaRPr lang="en-US" dirty="0"/>
                    </a:p>
                  </a:txBody>
                  <a:tcPr/>
                </a:tc>
                <a:extLst>
                  <a:ext uri="{0D108BD9-81ED-4DB2-BD59-A6C34878D82A}">
                    <a16:rowId xmlns:a16="http://schemas.microsoft.com/office/drawing/2014/main" val="3412709454"/>
                  </a:ext>
                </a:extLst>
              </a:tr>
              <a:tr h="354065">
                <a:tc>
                  <a:txBody>
                    <a:bodyPr/>
                    <a:lstStyle/>
                    <a:p>
                      <a:r>
                        <a:rPr lang="en-GB" dirty="0"/>
                        <a:t>actively</a:t>
                      </a:r>
                      <a:endParaRPr lang="en-US" dirty="0"/>
                    </a:p>
                  </a:txBody>
                  <a:tcPr/>
                </a:tc>
                <a:tc>
                  <a:txBody>
                    <a:bodyPr/>
                    <a:lstStyle/>
                    <a:p>
                      <a:r>
                        <a:rPr lang="el-GR" dirty="0"/>
                        <a:t>δραστήρια, ενεργά</a:t>
                      </a:r>
                      <a:endParaRPr lang="en-US" dirty="0"/>
                    </a:p>
                  </a:txBody>
                  <a:tcPr/>
                </a:tc>
                <a:extLst>
                  <a:ext uri="{0D108BD9-81ED-4DB2-BD59-A6C34878D82A}">
                    <a16:rowId xmlns:a16="http://schemas.microsoft.com/office/drawing/2014/main" val="882104854"/>
                  </a:ext>
                </a:extLst>
              </a:tr>
              <a:tr h="354065">
                <a:tc>
                  <a:txBody>
                    <a:bodyPr/>
                    <a:lstStyle/>
                    <a:p>
                      <a:r>
                        <a:rPr lang="en-GB" dirty="0"/>
                        <a:t>to make choices</a:t>
                      </a:r>
                      <a:endParaRPr lang="en-US" dirty="0"/>
                    </a:p>
                  </a:txBody>
                  <a:tcPr/>
                </a:tc>
                <a:tc>
                  <a:txBody>
                    <a:bodyPr/>
                    <a:lstStyle/>
                    <a:p>
                      <a:r>
                        <a:rPr lang="el-GR" dirty="0"/>
                        <a:t>κάνω επιλογές</a:t>
                      </a:r>
                      <a:endParaRPr lang="en-US" dirty="0"/>
                    </a:p>
                  </a:txBody>
                  <a:tcPr/>
                </a:tc>
                <a:extLst>
                  <a:ext uri="{0D108BD9-81ED-4DB2-BD59-A6C34878D82A}">
                    <a16:rowId xmlns:a16="http://schemas.microsoft.com/office/drawing/2014/main" val="3528125367"/>
                  </a:ext>
                </a:extLst>
              </a:tr>
              <a:tr h="354065">
                <a:tc>
                  <a:txBody>
                    <a:bodyPr/>
                    <a:lstStyle/>
                    <a:p>
                      <a:r>
                        <a:rPr lang="en-GB" dirty="0"/>
                        <a:t>to promote</a:t>
                      </a:r>
                      <a:endParaRPr lang="en-US" dirty="0"/>
                    </a:p>
                  </a:txBody>
                  <a:tcPr/>
                </a:tc>
                <a:tc>
                  <a:txBody>
                    <a:bodyPr/>
                    <a:lstStyle/>
                    <a:p>
                      <a:r>
                        <a:rPr lang="el-GR" dirty="0"/>
                        <a:t>προωθώ</a:t>
                      </a:r>
                      <a:endParaRPr lang="en-US" dirty="0"/>
                    </a:p>
                  </a:txBody>
                  <a:tcPr/>
                </a:tc>
                <a:extLst>
                  <a:ext uri="{0D108BD9-81ED-4DB2-BD59-A6C34878D82A}">
                    <a16:rowId xmlns:a16="http://schemas.microsoft.com/office/drawing/2014/main" val="2407313354"/>
                  </a:ext>
                </a:extLst>
              </a:tr>
              <a:tr h="354065">
                <a:tc>
                  <a:txBody>
                    <a:bodyPr/>
                    <a:lstStyle/>
                    <a:p>
                      <a:r>
                        <a:rPr lang="en-GB" dirty="0"/>
                        <a:t>fulfilling</a:t>
                      </a:r>
                      <a:endParaRPr lang="en-US" dirty="0"/>
                    </a:p>
                  </a:txBody>
                  <a:tcPr/>
                </a:tc>
                <a:tc>
                  <a:txBody>
                    <a:bodyPr/>
                    <a:lstStyle/>
                    <a:p>
                      <a:r>
                        <a:rPr lang="el-GR" dirty="0"/>
                        <a:t>ικανοποιητικός</a:t>
                      </a:r>
                      <a:endParaRPr lang="en-US" dirty="0"/>
                    </a:p>
                  </a:txBody>
                  <a:tcPr/>
                </a:tc>
                <a:extLst>
                  <a:ext uri="{0D108BD9-81ED-4DB2-BD59-A6C34878D82A}">
                    <a16:rowId xmlns:a16="http://schemas.microsoft.com/office/drawing/2014/main" val="188163817"/>
                  </a:ext>
                </a:extLst>
              </a:tr>
              <a:tr h="354065">
                <a:tc>
                  <a:txBody>
                    <a:bodyPr/>
                    <a:lstStyle/>
                    <a:p>
                      <a:r>
                        <a:rPr lang="en-GB" dirty="0"/>
                        <a:t>regular exercise</a:t>
                      </a:r>
                      <a:endParaRPr lang="en-US" dirty="0"/>
                    </a:p>
                  </a:txBody>
                  <a:tcPr/>
                </a:tc>
                <a:tc>
                  <a:txBody>
                    <a:bodyPr/>
                    <a:lstStyle/>
                    <a:p>
                      <a:r>
                        <a:rPr lang="el-GR" dirty="0"/>
                        <a:t>τακτική άσκηση</a:t>
                      </a:r>
                      <a:endParaRPr lang="en-US" dirty="0"/>
                    </a:p>
                  </a:txBody>
                  <a:tcPr/>
                </a:tc>
                <a:extLst>
                  <a:ext uri="{0D108BD9-81ED-4DB2-BD59-A6C34878D82A}">
                    <a16:rowId xmlns:a16="http://schemas.microsoft.com/office/drawing/2014/main" val="1313731879"/>
                  </a:ext>
                </a:extLst>
              </a:tr>
              <a:tr h="354065">
                <a:tc>
                  <a:txBody>
                    <a:bodyPr/>
                    <a:lstStyle/>
                    <a:p>
                      <a:r>
                        <a:rPr lang="en-GB" dirty="0"/>
                        <a:t>proper</a:t>
                      </a:r>
                      <a:endParaRPr lang="en-US" dirty="0"/>
                    </a:p>
                  </a:txBody>
                  <a:tcPr/>
                </a:tc>
                <a:tc>
                  <a:txBody>
                    <a:bodyPr/>
                    <a:lstStyle/>
                    <a:p>
                      <a:r>
                        <a:rPr lang="el-GR" dirty="0"/>
                        <a:t>κατάλληλος</a:t>
                      </a:r>
                      <a:endParaRPr lang="en-US" dirty="0"/>
                    </a:p>
                  </a:txBody>
                  <a:tcPr/>
                </a:tc>
                <a:extLst>
                  <a:ext uri="{0D108BD9-81ED-4DB2-BD59-A6C34878D82A}">
                    <a16:rowId xmlns:a16="http://schemas.microsoft.com/office/drawing/2014/main" val="3829516647"/>
                  </a:ext>
                </a:extLst>
              </a:tr>
              <a:tr h="413226">
                <a:tc>
                  <a:txBody>
                    <a:bodyPr/>
                    <a:lstStyle/>
                    <a:p>
                      <a:r>
                        <a:rPr lang="en-GB" dirty="0"/>
                        <a:t>nutrition</a:t>
                      </a:r>
                      <a:endParaRPr lang="en-US" dirty="0"/>
                    </a:p>
                  </a:txBody>
                  <a:tcPr/>
                </a:tc>
                <a:tc>
                  <a:txBody>
                    <a:bodyPr/>
                    <a:lstStyle/>
                    <a:p>
                      <a:r>
                        <a:rPr lang="el-GR" dirty="0"/>
                        <a:t>τροφή, θρεπτική αξία, διατροφή</a:t>
                      </a:r>
                      <a:endParaRPr lang="en-US" dirty="0"/>
                    </a:p>
                  </a:txBody>
                  <a:tcPr/>
                </a:tc>
                <a:extLst>
                  <a:ext uri="{0D108BD9-81ED-4DB2-BD59-A6C34878D82A}">
                    <a16:rowId xmlns:a16="http://schemas.microsoft.com/office/drawing/2014/main" val="4009968934"/>
                  </a:ext>
                </a:extLst>
              </a:tr>
              <a:tr h="354065">
                <a:tc>
                  <a:txBody>
                    <a:bodyPr/>
                    <a:lstStyle/>
                    <a:p>
                      <a:r>
                        <a:rPr lang="en-GB" dirty="0"/>
                        <a:t>adequate</a:t>
                      </a:r>
                      <a:endParaRPr lang="en-US" dirty="0"/>
                    </a:p>
                  </a:txBody>
                  <a:tcPr/>
                </a:tc>
                <a:tc>
                  <a:txBody>
                    <a:bodyPr/>
                    <a:lstStyle/>
                    <a:p>
                      <a:r>
                        <a:rPr lang="el-GR" dirty="0"/>
                        <a:t>επαρκής</a:t>
                      </a:r>
                      <a:endParaRPr lang="en-US" dirty="0"/>
                    </a:p>
                  </a:txBody>
                  <a:tcPr/>
                </a:tc>
                <a:extLst>
                  <a:ext uri="{0D108BD9-81ED-4DB2-BD59-A6C34878D82A}">
                    <a16:rowId xmlns:a16="http://schemas.microsoft.com/office/drawing/2014/main" val="3694025279"/>
                  </a:ext>
                </a:extLst>
              </a:tr>
              <a:tr h="354065">
                <a:tc>
                  <a:txBody>
                    <a:bodyPr/>
                    <a:lstStyle/>
                    <a:p>
                      <a:r>
                        <a:rPr lang="en-US" dirty="0"/>
                        <a:t>to foster</a:t>
                      </a:r>
                    </a:p>
                  </a:txBody>
                  <a:tcPr/>
                </a:tc>
                <a:tc>
                  <a:txBody>
                    <a:bodyPr/>
                    <a:lstStyle/>
                    <a:p>
                      <a:r>
                        <a:rPr lang="el-GR" dirty="0"/>
                        <a:t>ενθαρρύνω, ευνοώ, προάγω</a:t>
                      </a:r>
                      <a:endParaRPr lang="en-US" dirty="0"/>
                    </a:p>
                  </a:txBody>
                  <a:tcPr/>
                </a:tc>
                <a:extLst>
                  <a:ext uri="{0D108BD9-81ED-4DB2-BD59-A6C34878D82A}">
                    <a16:rowId xmlns:a16="http://schemas.microsoft.com/office/drawing/2014/main" val="3681069907"/>
                  </a:ext>
                </a:extLst>
              </a:tr>
              <a:tr h="354065">
                <a:tc>
                  <a:txBody>
                    <a:bodyPr/>
                    <a:lstStyle/>
                    <a:p>
                      <a:r>
                        <a:rPr lang="en-US" dirty="0"/>
                        <a:t>relationship</a:t>
                      </a:r>
                    </a:p>
                  </a:txBody>
                  <a:tcPr/>
                </a:tc>
                <a:tc>
                  <a:txBody>
                    <a:bodyPr/>
                    <a:lstStyle/>
                    <a:p>
                      <a:r>
                        <a:rPr lang="el-GR" dirty="0"/>
                        <a:t>σχέση</a:t>
                      </a:r>
                      <a:endParaRPr lang="en-US" dirty="0"/>
                    </a:p>
                  </a:txBody>
                  <a:tcPr/>
                </a:tc>
                <a:extLst>
                  <a:ext uri="{0D108BD9-81ED-4DB2-BD59-A6C34878D82A}">
                    <a16:rowId xmlns:a16="http://schemas.microsoft.com/office/drawing/2014/main" val="3853632988"/>
                  </a:ext>
                </a:extLst>
              </a:tr>
            </a:tbl>
          </a:graphicData>
        </a:graphic>
      </p:graphicFrame>
      <p:graphicFrame>
        <p:nvGraphicFramePr>
          <p:cNvPr id="5" name="Content Placeholder 3">
            <a:extLst>
              <a:ext uri="{FF2B5EF4-FFF2-40B4-BE49-F238E27FC236}">
                <a16:creationId xmlns:a16="http://schemas.microsoft.com/office/drawing/2014/main" id="{6F5A0A71-46C7-F859-A491-DE714AB06CA3}"/>
              </a:ext>
            </a:extLst>
          </p:cNvPr>
          <p:cNvGraphicFramePr>
            <a:graphicFrameLocks/>
          </p:cNvGraphicFramePr>
          <p:nvPr>
            <p:extLst>
              <p:ext uri="{D42A27DB-BD31-4B8C-83A1-F6EECF244321}">
                <p14:modId xmlns:p14="http://schemas.microsoft.com/office/powerpoint/2010/main" val="2386367121"/>
              </p:ext>
            </p:extLst>
          </p:nvPr>
        </p:nvGraphicFramePr>
        <p:xfrm>
          <a:off x="5852160" y="74372"/>
          <a:ext cx="6339840" cy="6598486"/>
        </p:xfrm>
        <a:graphic>
          <a:graphicData uri="http://schemas.openxmlformats.org/drawingml/2006/table">
            <a:tbl>
              <a:tblPr firstRow="1" bandRow="1">
                <a:tableStyleId>{5C22544A-7EE6-4342-B048-85BDC9FD1C3A}</a:tableStyleId>
              </a:tblPr>
              <a:tblGrid>
                <a:gridCol w="2334975">
                  <a:extLst>
                    <a:ext uri="{9D8B030D-6E8A-4147-A177-3AD203B41FA5}">
                      <a16:colId xmlns:a16="http://schemas.microsoft.com/office/drawing/2014/main" val="2217568304"/>
                    </a:ext>
                  </a:extLst>
                </a:gridCol>
                <a:gridCol w="4004865">
                  <a:extLst>
                    <a:ext uri="{9D8B030D-6E8A-4147-A177-3AD203B41FA5}">
                      <a16:colId xmlns:a16="http://schemas.microsoft.com/office/drawing/2014/main" val="3518714924"/>
                    </a:ext>
                  </a:extLst>
                </a:gridCol>
              </a:tblGrid>
              <a:tr h="211016">
                <a:tc>
                  <a:txBody>
                    <a:bodyPr/>
                    <a:lstStyle/>
                    <a:p>
                      <a:r>
                        <a:rPr lang="en-GB" sz="1600" dirty="0"/>
                        <a:t>USEFUL VOCABULARY</a:t>
                      </a:r>
                      <a:endParaRPr lang="en-US" sz="1600" dirty="0"/>
                    </a:p>
                  </a:txBody>
                  <a:tcPr/>
                </a:tc>
                <a:tc>
                  <a:txBody>
                    <a:bodyPr/>
                    <a:lstStyle/>
                    <a:p>
                      <a:endParaRPr lang="en-US" dirty="0"/>
                    </a:p>
                  </a:txBody>
                  <a:tcPr/>
                </a:tc>
                <a:extLst>
                  <a:ext uri="{0D108BD9-81ED-4DB2-BD59-A6C34878D82A}">
                    <a16:rowId xmlns:a16="http://schemas.microsoft.com/office/drawing/2014/main" val="1476578359"/>
                  </a:ext>
                </a:extLst>
              </a:tr>
              <a:tr h="358409">
                <a:tc>
                  <a:txBody>
                    <a:bodyPr/>
                    <a:lstStyle/>
                    <a:p>
                      <a:r>
                        <a:rPr lang="en-GB" dirty="0"/>
                        <a:t>to cultivate</a:t>
                      </a:r>
                      <a:endParaRPr lang="en-US" dirty="0"/>
                    </a:p>
                  </a:txBody>
                  <a:tcPr/>
                </a:tc>
                <a:tc>
                  <a:txBody>
                    <a:bodyPr/>
                    <a:lstStyle/>
                    <a:p>
                      <a:r>
                        <a:rPr lang="el-GR" dirty="0"/>
                        <a:t>καλλιεργώ</a:t>
                      </a:r>
                      <a:endParaRPr lang="en-US" dirty="0"/>
                    </a:p>
                  </a:txBody>
                  <a:tcPr/>
                </a:tc>
                <a:extLst>
                  <a:ext uri="{0D108BD9-81ED-4DB2-BD59-A6C34878D82A}">
                    <a16:rowId xmlns:a16="http://schemas.microsoft.com/office/drawing/2014/main" val="4124992923"/>
                  </a:ext>
                </a:extLst>
              </a:tr>
              <a:tr h="358409">
                <a:tc>
                  <a:txBody>
                    <a:bodyPr/>
                    <a:lstStyle/>
                    <a:p>
                      <a:r>
                        <a:rPr lang="en-GB" dirty="0"/>
                        <a:t>positive</a:t>
                      </a:r>
                      <a:endParaRPr lang="en-US" dirty="0"/>
                    </a:p>
                  </a:txBody>
                  <a:tcPr/>
                </a:tc>
                <a:tc>
                  <a:txBody>
                    <a:bodyPr/>
                    <a:lstStyle/>
                    <a:p>
                      <a:r>
                        <a:rPr lang="el-GR" dirty="0"/>
                        <a:t>θετικός</a:t>
                      </a:r>
                      <a:endParaRPr lang="en-US" dirty="0"/>
                    </a:p>
                  </a:txBody>
                  <a:tcPr/>
                </a:tc>
                <a:extLst>
                  <a:ext uri="{0D108BD9-81ED-4DB2-BD59-A6C34878D82A}">
                    <a16:rowId xmlns:a16="http://schemas.microsoft.com/office/drawing/2014/main" val="1384030843"/>
                  </a:ext>
                </a:extLst>
              </a:tr>
              <a:tr h="358409">
                <a:tc>
                  <a:txBody>
                    <a:bodyPr/>
                    <a:lstStyle/>
                    <a:p>
                      <a:r>
                        <a:rPr lang="en-GB" dirty="0"/>
                        <a:t>mindset</a:t>
                      </a:r>
                      <a:endParaRPr lang="en-US" dirty="0"/>
                    </a:p>
                  </a:txBody>
                  <a:tcPr/>
                </a:tc>
                <a:tc>
                  <a:txBody>
                    <a:bodyPr/>
                    <a:lstStyle/>
                    <a:p>
                      <a:r>
                        <a:rPr lang="el-GR" dirty="0"/>
                        <a:t>νοοτροπία</a:t>
                      </a:r>
                      <a:endParaRPr lang="en-US" dirty="0"/>
                    </a:p>
                  </a:txBody>
                  <a:tcPr/>
                </a:tc>
                <a:extLst>
                  <a:ext uri="{0D108BD9-81ED-4DB2-BD59-A6C34878D82A}">
                    <a16:rowId xmlns:a16="http://schemas.microsoft.com/office/drawing/2014/main" val="3476196577"/>
                  </a:ext>
                </a:extLst>
              </a:tr>
              <a:tr h="358409">
                <a:tc>
                  <a:txBody>
                    <a:bodyPr/>
                    <a:lstStyle/>
                    <a:p>
                      <a:r>
                        <a:rPr lang="en-GB" dirty="0"/>
                        <a:t>to build</a:t>
                      </a:r>
                      <a:endParaRPr lang="en-US" dirty="0"/>
                    </a:p>
                  </a:txBody>
                  <a:tcPr/>
                </a:tc>
                <a:tc>
                  <a:txBody>
                    <a:bodyPr/>
                    <a:lstStyle/>
                    <a:p>
                      <a:r>
                        <a:rPr lang="el-GR" dirty="0"/>
                        <a:t>χτίζω</a:t>
                      </a:r>
                      <a:endParaRPr lang="en-US" dirty="0"/>
                    </a:p>
                  </a:txBody>
                  <a:tcPr/>
                </a:tc>
                <a:extLst>
                  <a:ext uri="{0D108BD9-81ED-4DB2-BD59-A6C34878D82A}">
                    <a16:rowId xmlns:a16="http://schemas.microsoft.com/office/drawing/2014/main" val="3412709454"/>
                  </a:ext>
                </a:extLst>
              </a:tr>
              <a:tr h="358409">
                <a:tc>
                  <a:txBody>
                    <a:bodyPr/>
                    <a:lstStyle/>
                    <a:p>
                      <a:r>
                        <a:rPr lang="en-GB" dirty="0"/>
                        <a:t>supportive</a:t>
                      </a:r>
                      <a:endParaRPr lang="en-US" dirty="0"/>
                    </a:p>
                  </a:txBody>
                  <a:tcPr/>
                </a:tc>
                <a:tc>
                  <a:txBody>
                    <a:bodyPr/>
                    <a:lstStyle/>
                    <a:p>
                      <a:r>
                        <a:rPr lang="el-GR" dirty="0"/>
                        <a:t>υποστηρικτικός</a:t>
                      </a:r>
                      <a:endParaRPr lang="en-US" dirty="0"/>
                    </a:p>
                  </a:txBody>
                  <a:tcPr/>
                </a:tc>
                <a:extLst>
                  <a:ext uri="{0D108BD9-81ED-4DB2-BD59-A6C34878D82A}">
                    <a16:rowId xmlns:a16="http://schemas.microsoft.com/office/drawing/2014/main" val="882104854"/>
                  </a:ext>
                </a:extLst>
              </a:tr>
              <a:tr h="358409">
                <a:tc>
                  <a:txBody>
                    <a:bodyPr/>
                    <a:lstStyle/>
                    <a:p>
                      <a:r>
                        <a:rPr lang="en-GB" dirty="0"/>
                        <a:t>connection</a:t>
                      </a:r>
                      <a:endParaRPr lang="en-US" dirty="0"/>
                    </a:p>
                  </a:txBody>
                  <a:tcPr/>
                </a:tc>
                <a:tc>
                  <a:txBody>
                    <a:bodyPr/>
                    <a:lstStyle/>
                    <a:p>
                      <a:r>
                        <a:rPr lang="el-GR" dirty="0"/>
                        <a:t>σύνδεση</a:t>
                      </a:r>
                      <a:endParaRPr lang="en-US" dirty="0"/>
                    </a:p>
                  </a:txBody>
                  <a:tcPr/>
                </a:tc>
                <a:extLst>
                  <a:ext uri="{0D108BD9-81ED-4DB2-BD59-A6C34878D82A}">
                    <a16:rowId xmlns:a16="http://schemas.microsoft.com/office/drawing/2014/main" val="3528125367"/>
                  </a:ext>
                </a:extLst>
              </a:tr>
              <a:tr h="358409">
                <a:tc>
                  <a:txBody>
                    <a:bodyPr/>
                    <a:lstStyle/>
                    <a:p>
                      <a:r>
                        <a:rPr lang="en-GB" dirty="0"/>
                        <a:t>to engage in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εμπλέκω/-</a:t>
                      </a:r>
                      <a:r>
                        <a:rPr lang="el-GR" dirty="0" err="1"/>
                        <a:t>ομαι</a:t>
                      </a:r>
                      <a:r>
                        <a:rPr lang="el-GR" dirty="0"/>
                        <a:t> σε κάτι</a:t>
                      </a:r>
                      <a:endParaRPr lang="en-US" dirty="0"/>
                    </a:p>
                  </a:txBody>
                  <a:tcPr/>
                </a:tc>
                <a:extLst>
                  <a:ext uri="{0D108BD9-81ED-4DB2-BD59-A6C34878D82A}">
                    <a16:rowId xmlns:a16="http://schemas.microsoft.com/office/drawing/2014/main" val="2407313354"/>
                  </a:ext>
                </a:extLst>
              </a:tr>
              <a:tr h="380566">
                <a:tc>
                  <a:txBody>
                    <a:bodyPr/>
                    <a:lstStyle/>
                    <a:p>
                      <a:r>
                        <a:rPr lang="en-GB" dirty="0"/>
                        <a:t>meaningful</a:t>
                      </a:r>
                      <a:endParaRPr lang="en-US" dirty="0"/>
                    </a:p>
                  </a:txBody>
                  <a:tcPr/>
                </a:tc>
                <a:tc>
                  <a:txBody>
                    <a:bodyPr/>
                    <a:lstStyle/>
                    <a:p>
                      <a:r>
                        <a:rPr lang="el-GR" dirty="0"/>
                        <a:t>που έχει νόημα</a:t>
                      </a:r>
                      <a:endParaRPr lang="en-US" dirty="0"/>
                    </a:p>
                  </a:txBody>
                  <a:tcPr/>
                </a:tc>
                <a:extLst>
                  <a:ext uri="{0D108BD9-81ED-4DB2-BD59-A6C34878D82A}">
                    <a16:rowId xmlns:a16="http://schemas.microsoft.com/office/drawing/2014/main" val="188163817"/>
                  </a:ext>
                </a:extLst>
              </a:tr>
              <a:tr h="358409">
                <a:tc>
                  <a:txBody>
                    <a:bodyPr/>
                    <a:lstStyle/>
                    <a:p>
                      <a:r>
                        <a:rPr lang="en-GB" dirty="0"/>
                        <a:t>interactions</a:t>
                      </a:r>
                      <a:endParaRPr lang="en-US" dirty="0"/>
                    </a:p>
                  </a:txBody>
                  <a:tcPr/>
                </a:tc>
                <a:tc>
                  <a:txBody>
                    <a:bodyPr/>
                    <a:lstStyle/>
                    <a:p>
                      <a:r>
                        <a:rPr lang="el-GR" dirty="0"/>
                        <a:t>αλληλεπιδράσεις</a:t>
                      </a:r>
                      <a:endParaRPr lang="en-US" dirty="0"/>
                    </a:p>
                  </a:txBody>
                  <a:tcPr/>
                </a:tc>
                <a:extLst>
                  <a:ext uri="{0D108BD9-81ED-4DB2-BD59-A6C34878D82A}">
                    <a16:rowId xmlns:a16="http://schemas.microsoft.com/office/drawing/2014/main" val="1313731879"/>
                  </a:ext>
                </a:extLst>
              </a:tr>
              <a:tr h="358409">
                <a:tc>
                  <a:txBody>
                    <a:bodyPr/>
                    <a:lstStyle/>
                    <a:p>
                      <a:r>
                        <a:rPr lang="en-GB" dirty="0"/>
                        <a:t>spiritual</a:t>
                      </a:r>
                      <a:endParaRPr lang="en-US" dirty="0"/>
                    </a:p>
                  </a:txBody>
                  <a:tcPr/>
                </a:tc>
                <a:tc>
                  <a:txBody>
                    <a:bodyPr/>
                    <a:lstStyle/>
                    <a:p>
                      <a:r>
                        <a:rPr lang="el-GR" dirty="0"/>
                        <a:t>πνευματικός</a:t>
                      </a:r>
                      <a:endParaRPr lang="en-US" dirty="0"/>
                    </a:p>
                  </a:txBody>
                  <a:tcPr/>
                </a:tc>
                <a:extLst>
                  <a:ext uri="{0D108BD9-81ED-4DB2-BD59-A6C34878D82A}">
                    <a16:rowId xmlns:a16="http://schemas.microsoft.com/office/drawing/2014/main" val="3829516647"/>
                  </a:ext>
                </a:extLst>
              </a:tr>
              <a:tr h="358409">
                <a:tc>
                  <a:txBody>
                    <a:bodyPr/>
                    <a:lstStyle/>
                    <a:p>
                      <a:r>
                        <a:rPr lang="en-GB" dirty="0"/>
                        <a:t>to find purpose</a:t>
                      </a:r>
                      <a:endParaRPr lang="en-US" dirty="0"/>
                    </a:p>
                  </a:txBody>
                  <a:tcPr/>
                </a:tc>
                <a:tc>
                  <a:txBody>
                    <a:bodyPr/>
                    <a:lstStyle/>
                    <a:p>
                      <a:r>
                        <a:rPr lang="el-GR" dirty="0"/>
                        <a:t>βρίσκω</a:t>
                      </a:r>
                      <a:r>
                        <a:rPr lang="en-GB" dirty="0"/>
                        <a:t> </a:t>
                      </a:r>
                      <a:r>
                        <a:rPr lang="el-GR" dirty="0"/>
                        <a:t>σκοπό/κίνητρο</a:t>
                      </a:r>
                      <a:endParaRPr lang="en-US" dirty="0"/>
                    </a:p>
                  </a:txBody>
                  <a:tcPr/>
                </a:tc>
                <a:extLst>
                  <a:ext uri="{0D108BD9-81ED-4DB2-BD59-A6C34878D82A}">
                    <a16:rowId xmlns:a16="http://schemas.microsoft.com/office/drawing/2014/main" val="4009968934"/>
                  </a:ext>
                </a:extLst>
              </a:tr>
              <a:tr h="358409">
                <a:tc>
                  <a:txBody>
                    <a:bodyPr/>
                    <a:lstStyle/>
                    <a:p>
                      <a:r>
                        <a:rPr lang="en-GB" dirty="0"/>
                        <a:t>inner space</a:t>
                      </a:r>
                      <a:endParaRPr lang="en-US" dirty="0"/>
                    </a:p>
                  </a:txBody>
                  <a:tcPr/>
                </a:tc>
                <a:tc>
                  <a:txBody>
                    <a:bodyPr/>
                    <a:lstStyle/>
                    <a:p>
                      <a:r>
                        <a:rPr lang="el-GR" dirty="0"/>
                        <a:t>εσωτερικός χώρος</a:t>
                      </a:r>
                      <a:endParaRPr lang="en-US" dirty="0"/>
                    </a:p>
                  </a:txBody>
                  <a:tcPr/>
                </a:tc>
                <a:extLst>
                  <a:ext uri="{0D108BD9-81ED-4DB2-BD59-A6C34878D82A}">
                    <a16:rowId xmlns:a16="http://schemas.microsoft.com/office/drawing/2014/main" val="3694025279"/>
                  </a:ext>
                </a:extLst>
              </a:tr>
              <a:tr h="358409">
                <a:tc>
                  <a:txBody>
                    <a:bodyPr/>
                    <a:lstStyle/>
                    <a:p>
                      <a:r>
                        <a:rPr lang="en-GB" dirty="0"/>
                        <a:t>beliefs</a:t>
                      </a:r>
                      <a:endParaRPr lang="en-US" dirty="0"/>
                    </a:p>
                  </a:txBody>
                  <a:tcPr/>
                </a:tc>
                <a:tc>
                  <a:txBody>
                    <a:bodyPr/>
                    <a:lstStyle/>
                    <a:p>
                      <a:r>
                        <a:rPr lang="el-GR" dirty="0"/>
                        <a:t>τα </a:t>
                      </a:r>
                      <a:r>
                        <a:rPr lang="el-GR" dirty="0" err="1"/>
                        <a:t>πιστέυω</a:t>
                      </a:r>
                      <a:r>
                        <a:rPr lang="en-GB" dirty="0"/>
                        <a:t>/</a:t>
                      </a:r>
                      <a:r>
                        <a:rPr lang="el-GR" dirty="0"/>
                        <a:t> οι πεποιθήσεις κάποιου</a:t>
                      </a:r>
                      <a:endParaRPr lang="en-US" dirty="0"/>
                    </a:p>
                  </a:txBody>
                  <a:tcPr/>
                </a:tc>
                <a:extLst>
                  <a:ext uri="{0D108BD9-81ED-4DB2-BD59-A6C34878D82A}">
                    <a16:rowId xmlns:a16="http://schemas.microsoft.com/office/drawing/2014/main" val="3109186282"/>
                  </a:ext>
                </a:extLst>
              </a:tr>
              <a:tr h="358409">
                <a:tc>
                  <a:txBody>
                    <a:bodyPr/>
                    <a:lstStyle/>
                    <a:p>
                      <a:r>
                        <a:rPr lang="en-GB" dirty="0"/>
                        <a:t>pro-active</a:t>
                      </a:r>
                      <a:endParaRPr lang="en-US" dirty="0"/>
                    </a:p>
                  </a:txBody>
                  <a:tcPr/>
                </a:tc>
                <a:tc>
                  <a:txBody>
                    <a:bodyPr/>
                    <a:lstStyle/>
                    <a:p>
                      <a:r>
                        <a:rPr lang="el-GR" dirty="0"/>
                        <a:t>προληπτικός, ενεργητικός, δραστήριος</a:t>
                      </a:r>
                      <a:endParaRPr lang="en-US" dirty="0"/>
                    </a:p>
                  </a:txBody>
                  <a:tcPr/>
                </a:tc>
                <a:extLst>
                  <a:ext uri="{0D108BD9-81ED-4DB2-BD59-A6C34878D82A}">
                    <a16:rowId xmlns:a16="http://schemas.microsoft.com/office/drawing/2014/main" val="1283429980"/>
                  </a:ext>
                </a:extLst>
              </a:tr>
              <a:tr h="358409">
                <a:tc>
                  <a:txBody>
                    <a:bodyPr/>
                    <a:lstStyle/>
                    <a:p>
                      <a:r>
                        <a:rPr lang="en-GB" dirty="0"/>
                        <a:t>to strive for </a:t>
                      </a:r>
                      <a:endParaRPr lang="en-US" dirty="0"/>
                    </a:p>
                  </a:txBody>
                  <a:tcPr/>
                </a:tc>
                <a:tc>
                  <a:txBody>
                    <a:bodyPr/>
                    <a:lstStyle/>
                    <a:p>
                      <a:r>
                        <a:rPr lang="el-GR" dirty="0"/>
                        <a:t>πασχίζω, αγωνίζομαι, προσπαθώ για..</a:t>
                      </a:r>
                      <a:endParaRPr lang="en-US" dirty="0"/>
                    </a:p>
                  </a:txBody>
                  <a:tcPr/>
                </a:tc>
                <a:extLst>
                  <a:ext uri="{0D108BD9-81ED-4DB2-BD59-A6C34878D82A}">
                    <a16:rowId xmlns:a16="http://schemas.microsoft.com/office/drawing/2014/main" val="3747078463"/>
                  </a:ext>
                </a:extLst>
              </a:tr>
              <a:tr h="358409">
                <a:tc>
                  <a:txBody>
                    <a:bodyPr/>
                    <a:lstStyle/>
                    <a:p>
                      <a:r>
                        <a:rPr lang="en-GB" dirty="0"/>
                        <a:t>self-care</a:t>
                      </a:r>
                      <a:endParaRPr lang="en-US" dirty="0"/>
                    </a:p>
                  </a:txBody>
                  <a:tcPr/>
                </a:tc>
                <a:tc>
                  <a:txBody>
                    <a:bodyPr/>
                    <a:lstStyle/>
                    <a:p>
                      <a:r>
                        <a:rPr lang="el-GR" dirty="0" err="1"/>
                        <a:t>αυτοφροντίδα</a:t>
                      </a:r>
                      <a:endParaRPr lang="en-US" dirty="0"/>
                    </a:p>
                  </a:txBody>
                  <a:tcPr/>
                </a:tc>
                <a:extLst>
                  <a:ext uri="{0D108BD9-81ED-4DB2-BD59-A6C34878D82A}">
                    <a16:rowId xmlns:a16="http://schemas.microsoft.com/office/drawing/2014/main" val="4025086331"/>
                  </a:ext>
                </a:extLst>
              </a:tr>
              <a:tr h="358409">
                <a:tc>
                  <a:txBody>
                    <a:bodyPr/>
                    <a:lstStyle/>
                    <a:p>
                      <a:r>
                        <a:rPr lang="en-GB" dirty="0"/>
                        <a:t>in all aspects of life</a:t>
                      </a:r>
                      <a:endParaRPr lang="en-US" dirty="0"/>
                    </a:p>
                  </a:txBody>
                  <a:tcPr/>
                </a:tc>
                <a:tc>
                  <a:txBody>
                    <a:bodyPr/>
                    <a:lstStyle/>
                    <a:p>
                      <a:r>
                        <a:rPr lang="el-GR" dirty="0"/>
                        <a:t>σε όλες τις πτυχές της ζωής</a:t>
                      </a:r>
                      <a:endParaRPr lang="en-US" dirty="0"/>
                    </a:p>
                  </a:txBody>
                  <a:tcPr/>
                </a:tc>
                <a:extLst>
                  <a:ext uri="{0D108BD9-81ED-4DB2-BD59-A6C34878D82A}">
                    <a16:rowId xmlns:a16="http://schemas.microsoft.com/office/drawing/2014/main" val="3835324170"/>
                  </a:ext>
                </a:extLst>
              </a:tr>
            </a:tbl>
          </a:graphicData>
        </a:graphic>
      </p:graphicFrame>
    </p:spTree>
    <p:extLst>
      <p:ext uri="{BB962C8B-B14F-4D97-AF65-F5344CB8AC3E}">
        <p14:creationId xmlns:p14="http://schemas.microsoft.com/office/powerpoint/2010/main" val="82499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3F67249-E7CB-0491-FAC3-26DFD97EB9C3}"/>
              </a:ext>
            </a:extLst>
          </p:cNvPr>
          <p:cNvGraphicFramePr>
            <a:graphicFrameLocks noGrp="1"/>
          </p:cNvGraphicFramePr>
          <p:nvPr>
            <p:ph idx="1"/>
            <p:extLst>
              <p:ext uri="{D42A27DB-BD31-4B8C-83A1-F6EECF244321}">
                <p14:modId xmlns:p14="http://schemas.microsoft.com/office/powerpoint/2010/main" val="812228506"/>
              </p:ext>
            </p:extLst>
          </p:nvPr>
        </p:nvGraphicFramePr>
        <p:xfrm>
          <a:off x="197070" y="109220"/>
          <a:ext cx="6091187" cy="6441440"/>
        </p:xfrm>
        <a:graphic>
          <a:graphicData uri="http://schemas.openxmlformats.org/drawingml/2006/table">
            <a:tbl>
              <a:tblPr firstRow="1" bandRow="1">
                <a:tableStyleId>{5C22544A-7EE6-4342-B048-85BDC9FD1C3A}</a:tableStyleId>
              </a:tblPr>
              <a:tblGrid>
                <a:gridCol w="2120098">
                  <a:extLst>
                    <a:ext uri="{9D8B030D-6E8A-4147-A177-3AD203B41FA5}">
                      <a16:colId xmlns:a16="http://schemas.microsoft.com/office/drawing/2014/main" val="2217568304"/>
                    </a:ext>
                  </a:extLst>
                </a:gridCol>
                <a:gridCol w="3971089">
                  <a:extLst>
                    <a:ext uri="{9D8B030D-6E8A-4147-A177-3AD203B41FA5}">
                      <a16:colId xmlns:a16="http://schemas.microsoft.com/office/drawing/2014/main" val="3518714924"/>
                    </a:ext>
                  </a:extLst>
                </a:gridCol>
              </a:tblGrid>
              <a:tr h="370840">
                <a:tc>
                  <a:txBody>
                    <a:bodyPr/>
                    <a:lstStyle/>
                    <a:p>
                      <a:r>
                        <a:rPr lang="en-GB" dirty="0"/>
                        <a:t>USEFUL VOCABULARY</a:t>
                      </a:r>
                      <a:endParaRPr lang="en-US" dirty="0"/>
                    </a:p>
                  </a:txBody>
                  <a:tcPr/>
                </a:tc>
                <a:tc>
                  <a:txBody>
                    <a:bodyPr/>
                    <a:lstStyle/>
                    <a:p>
                      <a:endParaRPr lang="en-US" dirty="0"/>
                    </a:p>
                  </a:txBody>
                  <a:tcPr/>
                </a:tc>
                <a:extLst>
                  <a:ext uri="{0D108BD9-81ED-4DB2-BD59-A6C34878D82A}">
                    <a16:rowId xmlns:a16="http://schemas.microsoft.com/office/drawing/2014/main" val="1476578359"/>
                  </a:ext>
                </a:extLst>
              </a:tr>
              <a:tr h="370840">
                <a:tc>
                  <a:txBody>
                    <a:bodyPr/>
                    <a:lstStyle/>
                    <a:p>
                      <a:r>
                        <a:rPr lang="en-GB" dirty="0"/>
                        <a:t>healthcare</a:t>
                      </a:r>
                      <a:endParaRPr lang="en-US" dirty="0"/>
                    </a:p>
                  </a:txBody>
                  <a:tcPr/>
                </a:tc>
                <a:tc>
                  <a:txBody>
                    <a:bodyPr/>
                    <a:lstStyle/>
                    <a:p>
                      <a:r>
                        <a:rPr lang="el-GR" dirty="0"/>
                        <a:t>ιατροφαρμακευτική περίθαλψη</a:t>
                      </a:r>
                      <a:endParaRPr lang="en-US" dirty="0"/>
                    </a:p>
                  </a:txBody>
                  <a:tcPr/>
                </a:tc>
                <a:extLst>
                  <a:ext uri="{0D108BD9-81ED-4DB2-BD59-A6C34878D82A}">
                    <a16:rowId xmlns:a16="http://schemas.microsoft.com/office/drawing/2014/main" val="4128089963"/>
                  </a:ext>
                </a:extLst>
              </a:tr>
              <a:tr h="370840">
                <a:tc>
                  <a:txBody>
                    <a:bodyPr/>
                    <a:lstStyle/>
                    <a:p>
                      <a:r>
                        <a:rPr lang="en-GB" dirty="0"/>
                        <a:t>to maintain</a:t>
                      </a:r>
                      <a:endParaRPr lang="en-US" dirty="0"/>
                    </a:p>
                  </a:txBody>
                  <a:tcPr/>
                </a:tc>
                <a:tc>
                  <a:txBody>
                    <a:bodyPr/>
                    <a:lstStyle/>
                    <a:p>
                      <a:r>
                        <a:rPr lang="el-GR" dirty="0"/>
                        <a:t>συντηρώ, διατηρώ</a:t>
                      </a:r>
                      <a:endParaRPr lang="en-US" dirty="0"/>
                    </a:p>
                  </a:txBody>
                  <a:tcPr/>
                </a:tc>
                <a:extLst>
                  <a:ext uri="{0D108BD9-81ED-4DB2-BD59-A6C34878D82A}">
                    <a16:rowId xmlns:a16="http://schemas.microsoft.com/office/drawing/2014/main" val="3556568099"/>
                  </a:ext>
                </a:extLst>
              </a:tr>
              <a:tr h="370840">
                <a:tc>
                  <a:txBody>
                    <a:bodyPr/>
                    <a:lstStyle/>
                    <a:p>
                      <a:r>
                        <a:rPr lang="en-GB" dirty="0"/>
                        <a:t>to improve</a:t>
                      </a:r>
                      <a:endParaRPr lang="en-US" dirty="0"/>
                    </a:p>
                  </a:txBody>
                  <a:tcPr/>
                </a:tc>
                <a:tc>
                  <a:txBody>
                    <a:bodyPr/>
                    <a:lstStyle/>
                    <a:p>
                      <a:r>
                        <a:rPr lang="el-GR" dirty="0"/>
                        <a:t>βελτιώνω</a:t>
                      </a:r>
                      <a:endParaRPr lang="en-US" dirty="0"/>
                    </a:p>
                  </a:txBody>
                  <a:tcPr/>
                </a:tc>
                <a:extLst>
                  <a:ext uri="{0D108BD9-81ED-4DB2-BD59-A6C34878D82A}">
                    <a16:rowId xmlns:a16="http://schemas.microsoft.com/office/drawing/2014/main" val="4124992923"/>
                  </a:ext>
                </a:extLst>
              </a:tr>
              <a:tr h="370840">
                <a:tc>
                  <a:txBody>
                    <a:bodyPr/>
                    <a:lstStyle/>
                    <a:p>
                      <a:r>
                        <a:rPr lang="en-GB" dirty="0"/>
                        <a:t>to restore</a:t>
                      </a:r>
                      <a:endParaRPr lang="en-US" dirty="0"/>
                    </a:p>
                  </a:txBody>
                  <a:tcPr/>
                </a:tc>
                <a:tc>
                  <a:txBody>
                    <a:bodyPr/>
                    <a:lstStyle/>
                    <a:p>
                      <a:r>
                        <a:rPr lang="el-GR" dirty="0"/>
                        <a:t>αποκαθιστώ</a:t>
                      </a:r>
                      <a:endParaRPr lang="en-US" dirty="0"/>
                    </a:p>
                  </a:txBody>
                  <a:tcPr/>
                </a:tc>
                <a:extLst>
                  <a:ext uri="{0D108BD9-81ED-4DB2-BD59-A6C34878D82A}">
                    <a16:rowId xmlns:a16="http://schemas.microsoft.com/office/drawing/2014/main" val="1384030843"/>
                  </a:ext>
                </a:extLst>
              </a:tr>
              <a:tr h="370840">
                <a:tc>
                  <a:txBody>
                    <a:bodyPr/>
                    <a:lstStyle/>
                    <a:p>
                      <a:r>
                        <a:rPr lang="en-GB" dirty="0"/>
                        <a:t>individual</a:t>
                      </a:r>
                      <a:endParaRPr lang="en-US" dirty="0"/>
                    </a:p>
                  </a:txBody>
                  <a:tcPr/>
                </a:tc>
                <a:tc>
                  <a:txBody>
                    <a:bodyPr/>
                    <a:lstStyle/>
                    <a:p>
                      <a:r>
                        <a:rPr lang="el-GR" dirty="0"/>
                        <a:t>άτομο, ατομικός</a:t>
                      </a:r>
                      <a:endParaRPr lang="en-US" dirty="0"/>
                    </a:p>
                  </a:txBody>
                  <a:tcPr/>
                </a:tc>
                <a:extLst>
                  <a:ext uri="{0D108BD9-81ED-4DB2-BD59-A6C34878D82A}">
                    <a16:rowId xmlns:a16="http://schemas.microsoft.com/office/drawing/2014/main" val="3476196577"/>
                  </a:ext>
                </a:extLst>
              </a:tr>
              <a:tr h="370840">
                <a:tc>
                  <a:txBody>
                    <a:bodyPr/>
                    <a:lstStyle/>
                    <a:p>
                      <a:r>
                        <a:rPr lang="en-GB" dirty="0"/>
                        <a:t>community</a:t>
                      </a:r>
                      <a:endParaRPr lang="en-US" dirty="0"/>
                    </a:p>
                  </a:txBody>
                  <a:tcPr/>
                </a:tc>
                <a:tc>
                  <a:txBody>
                    <a:bodyPr/>
                    <a:lstStyle/>
                    <a:p>
                      <a:r>
                        <a:rPr lang="el-GR" dirty="0"/>
                        <a:t>κοινότητα, κοινωνία, κοινωνικό σύνολο</a:t>
                      </a:r>
                      <a:endParaRPr lang="en-US" dirty="0"/>
                    </a:p>
                  </a:txBody>
                  <a:tcPr/>
                </a:tc>
                <a:extLst>
                  <a:ext uri="{0D108BD9-81ED-4DB2-BD59-A6C34878D82A}">
                    <a16:rowId xmlns:a16="http://schemas.microsoft.com/office/drawing/2014/main" val="3412709454"/>
                  </a:ext>
                </a:extLst>
              </a:tr>
              <a:tr h="370840">
                <a:tc>
                  <a:txBody>
                    <a:bodyPr/>
                    <a:lstStyle/>
                    <a:p>
                      <a:r>
                        <a:rPr lang="en-GB" dirty="0"/>
                        <a:t>to encompass</a:t>
                      </a:r>
                      <a:endParaRPr lang="en-US" dirty="0"/>
                    </a:p>
                  </a:txBody>
                  <a:tcPr/>
                </a:tc>
                <a:tc>
                  <a:txBody>
                    <a:bodyPr/>
                    <a:lstStyle/>
                    <a:p>
                      <a:r>
                        <a:rPr lang="el-GR" dirty="0"/>
                        <a:t>περιλαμβάνω</a:t>
                      </a:r>
                      <a:endParaRPr lang="en-US" dirty="0"/>
                    </a:p>
                  </a:txBody>
                  <a:tcPr/>
                </a:tc>
                <a:extLst>
                  <a:ext uri="{0D108BD9-81ED-4DB2-BD59-A6C34878D82A}">
                    <a16:rowId xmlns:a16="http://schemas.microsoft.com/office/drawing/2014/main" val="3144166051"/>
                  </a:ext>
                </a:extLst>
              </a:tr>
              <a:tr h="370840">
                <a:tc>
                  <a:txBody>
                    <a:bodyPr/>
                    <a:lstStyle/>
                    <a:p>
                      <a:r>
                        <a:rPr lang="en-GB" dirty="0"/>
                        <a:t>to aim at + V-</a:t>
                      </a:r>
                      <a:r>
                        <a:rPr lang="en-GB" dirty="0" err="1"/>
                        <a:t>ing</a:t>
                      </a:r>
                      <a:endParaRPr lang="en-US" dirty="0"/>
                    </a:p>
                  </a:txBody>
                  <a:tcPr/>
                </a:tc>
                <a:tc>
                  <a:txBody>
                    <a:bodyPr/>
                    <a:lstStyle/>
                    <a:p>
                      <a:r>
                        <a:rPr lang="el-GR" dirty="0"/>
                        <a:t>σκοπεύω, στοχεύω, σημαδεύω</a:t>
                      </a:r>
                      <a:endParaRPr lang="en-US" dirty="0"/>
                    </a:p>
                  </a:txBody>
                  <a:tcPr/>
                </a:tc>
                <a:extLst>
                  <a:ext uri="{0D108BD9-81ED-4DB2-BD59-A6C34878D82A}">
                    <a16:rowId xmlns:a16="http://schemas.microsoft.com/office/drawing/2014/main" val="3018277349"/>
                  </a:ext>
                </a:extLst>
              </a:tr>
              <a:tr h="370840">
                <a:tc>
                  <a:txBody>
                    <a:bodyPr/>
                    <a:lstStyle/>
                    <a:p>
                      <a:r>
                        <a:rPr lang="en-GB" dirty="0"/>
                        <a:t>to diagnose</a:t>
                      </a:r>
                      <a:endParaRPr lang="el-GR" dirty="0"/>
                    </a:p>
                    <a:p>
                      <a:r>
                        <a:rPr lang="en-GB" dirty="0"/>
                        <a:t>diagnosis</a:t>
                      </a:r>
                      <a:endParaRPr lang="en-US" dirty="0"/>
                    </a:p>
                  </a:txBody>
                  <a:tcPr/>
                </a:tc>
                <a:tc>
                  <a:txBody>
                    <a:bodyPr/>
                    <a:lstStyle/>
                    <a:p>
                      <a:r>
                        <a:rPr lang="el-GR" dirty="0"/>
                        <a:t>διαγιγνώσκω</a:t>
                      </a:r>
                      <a:endParaRPr lang="en-GB" dirty="0"/>
                    </a:p>
                    <a:p>
                      <a:r>
                        <a:rPr lang="el-GR" dirty="0"/>
                        <a:t>διάγνωση</a:t>
                      </a:r>
                      <a:endParaRPr lang="en-US" dirty="0"/>
                    </a:p>
                  </a:txBody>
                  <a:tcPr/>
                </a:tc>
                <a:extLst>
                  <a:ext uri="{0D108BD9-81ED-4DB2-BD59-A6C34878D82A}">
                    <a16:rowId xmlns:a16="http://schemas.microsoft.com/office/drawing/2014/main" val="893365733"/>
                  </a:ext>
                </a:extLst>
              </a:tr>
              <a:tr h="370840">
                <a:tc>
                  <a:txBody>
                    <a:bodyPr/>
                    <a:lstStyle/>
                    <a:p>
                      <a:r>
                        <a:rPr lang="en-GB" dirty="0"/>
                        <a:t>to treat</a:t>
                      </a:r>
                      <a:endParaRPr lang="el-GR" dirty="0"/>
                    </a:p>
                    <a:p>
                      <a:r>
                        <a:rPr lang="en-GB" dirty="0"/>
                        <a:t>treatment</a:t>
                      </a:r>
                      <a:endParaRPr lang="en-US" dirty="0"/>
                    </a:p>
                  </a:txBody>
                  <a:tcPr/>
                </a:tc>
                <a:tc>
                  <a:txBody>
                    <a:bodyPr/>
                    <a:lstStyle/>
                    <a:p>
                      <a:r>
                        <a:rPr lang="el-GR" dirty="0"/>
                        <a:t>περιποιούμαι, φροντίζω, θεραπεύω</a:t>
                      </a:r>
                      <a:endParaRPr lang="en-GB" dirty="0"/>
                    </a:p>
                    <a:p>
                      <a:r>
                        <a:rPr lang="el-GR" dirty="0"/>
                        <a:t>θεραπεία, φροντίδα</a:t>
                      </a:r>
                      <a:endParaRPr lang="en-US" dirty="0"/>
                    </a:p>
                  </a:txBody>
                  <a:tcPr/>
                </a:tc>
                <a:extLst>
                  <a:ext uri="{0D108BD9-81ED-4DB2-BD59-A6C34878D82A}">
                    <a16:rowId xmlns:a16="http://schemas.microsoft.com/office/drawing/2014/main" val="3979807464"/>
                  </a:ext>
                </a:extLst>
              </a:tr>
              <a:tr h="370840">
                <a:tc>
                  <a:txBody>
                    <a:bodyPr/>
                    <a:lstStyle/>
                    <a:p>
                      <a:r>
                        <a:rPr lang="en-GB" dirty="0"/>
                        <a:t>to prevent</a:t>
                      </a:r>
                      <a:endParaRPr lang="el-GR" dirty="0"/>
                    </a:p>
                    <a:p>
                      <a:r>
                        <a:rPr lang="en-GB" dirty="0"/>
                        <a:t>prevention</a:t>
                      </a:r>
                      <a:endParaRPr lang="el-GR" dirty="0"/>
                    </a:p>
                    <a:p>
                      <a:r>
                        <a:rPr lang="en-US" dirty="0"/>
                        <a:t>preventive medicine</a:t>
                      </a:r>
                    </a:p>
                  </a:txBody>
                  <a:tcPr/>
                </a:tc>
                <a:tc>
                  <a:txBody>
                    <a:bodyPr/>
                    <a:lstStyle/>
                    <a:p>
                      <a:r>
                        <a:rPr lang="el-GR" dirty="0"/>
                        <a:t>προλαμβάνω, εμποδίζω</a:t>
                      </a:r>
                      <a:endParaRPr lang="en-GB" dirty="0"/>
                    </a:p>
                    <a:p>
                      <a:r>
                        <a:rPr lang="el-GR" dirty="0"/>
                        <a:t>πρόληψη</a:t>
                      </a:r>
                    </a:p>
                    <a:p>
                      <a:r>
                        <a:rPr lang="el-GR" dirty="0"/>
                        <a:t>προληπτική ιατρική</a:t>
                      </a:r>
                      <a:endParaRPr lang="en-US" dirty="0"/>
                    </a:p>
                  </a:txBody>
                  <a:tcPr/>
                </a:tc>
                <a:extLst>
                  <a:ext uri="{0D108BD9-81ED-4DB2-BD59-A6C34878D82A}">
                    <a16:rowId xmlns:a16="http://schemas.microsoft.com/office/drawing/2014/main" val="3976497164"/>
                  </a:ext>
                </a:extLst>
              </a:tr>
              <a:tr h="370840">
                <a:tc>
                  <a:txBody>
                    <a:bodyPr/>
                    <a:lstStyle/>
                    <a:p>
                      <a:r>
                        <a:rPr lang="en-GB" dirty="0"/>
                        <a:t>to manage</a:t>
                      </a:r>
                      <a:endParaRPr lang="en-US" dirty="0"/>
                    </a:p>
                  </a:txBody>
                  <a:tcPr/>
                </a:tc>
                <a:tc>
                  <a:txBody>
                    <a:bodyPr/>
                    <a:lstStyle/>
                    <a:p>
                      <a:r>
                        <a:rPr lang="el-GR" dirty="0"/>
                        <a:t>διαχειρίζομαι</a:t>
                      </a:r>
                      <a:endParaRPr lang="en-US" dirty="0"/>
                    </a:p>
                  </a:txBody>
                  <a:tcPr/>
                </a:tc>
                <a:extLst>
                  <a:ext uri="{0D108BD9-81ED-4DB2-BD59-A6C34878D82A}">
                    <a16:rowId xmlns:a16="http://schemas.microsoft.com/office/drawing/2014/main" val="50866473"/>
                  </a:ext>
                </a:extLst>
              </a:tr>
            </a:tbl>
          </a:graphicData>
        </a:graphic>
      </p:graphicFrame>
      <p:graphicFrame>
        <p:nvGraphicFramePr>
          <p:cNvPr id="5" name="Content Placeholder 3">
            <a:extLst>
              <a:ext uri="{FF2B5EF4-FFF2-40B4-BE49-F238E27FC236}">
                <a16:creationId xmlns:a16="http://schemas.microsoft.com/office/drawing/2014/main" id="{8A8B222A-22B9-19B4-B2F3-483D6451429F}"/>
              </a:ext>
            </a:extLst>
          </p:cNvPr>
          <p:cNvGraphicFramePr>
            <a:graphicFrameLocks/>
          </p:cNvGraphicFramePr>
          <p:nvPr>
            <p:extLst>
              <p:ext uri="{D42A27DB-BD31-4B8C-83A1-F6EECF244321}">
                <p14:modId xmlns:p14="http://schemas.microsoft.com/office/powerpoint/2010/main" val="2283447274"/>
              </p:ext>
            </p:extLst>
          </p:nvPr>
        </p:nvGraphicFramePr>
        <p:xfrm>
          <a:off x="6489896" y="1023620"/>
          <a:ext cx="5289329" cy="2865120"/>
        </p:xfrm>
        <a:graphic>
          <a:graphicData uri="http://schemas.openxmlformats.org/drawingml/2006/table">
            <a:tbl>
              <a:tblPr firstRow="1" bandRow="1">
                <a:tableStyleId>{5C22544A-7EE6-4342-B048-85BDC9FD1C3A}</a:tableStyleId>
              </a:tblPr>
              <a:tblGrid>
                <a:gridCol w="1841004">
                  <a:extLst>
                    <a:ext uri="{9D8B030D-6E8A-4147-A177-3AD203B41FA5}">
                      <a16:colId xmlns:a16="http://schemas.microsoft.com/office/drawing/2014/main" val="2217568304"/>
                    </a:ext>
                  </a:extLst>
                </a:gridCol>
                <a:gridCol w="3448325">
                  <a:extLst>
                    <a:ext uri="{9D8B030D-6E8A-4147-A177-3AD203B41FA5}">
                      <a16:colId xmlns:a16="http://schemas.microsoft.com/office/drawing/2014/main" val="3518714924"/>
                    </a:ext>
                  </a:extLst>
                </a:gridCol>
              </a:tblGrid>
              <a:tr h="370840">
                <a:tc>
                  <a:txBody>
                    <a:bodyPr/>
                    <a:lstStyle/>
                    <a:p>
                      <a:r>
                        <a:rPr lang="en-GB" dirty="0"/>
                        <a:t>USEFUL VOCABULARY</a:t>
                      </a:r>
                      <a:endParaRPr lang="en-US" dirty="0"/>
                    </a:p>
                  </a:txBody>
                  <a:tcPr/>
                </a:tc>
                <a:tc>
                  <a:txBody>
                    <a:bodyPr/>
                    <a:lstStyle/>
                    <a:p>
                      <a:endParaRPr lang="en-US" dirty="0"/>
                    </a:p>
                  </a:txBody>
                  <a:tcPr/>
                </a:tc>
                <a:extLst>
                  <a:ext uri="{0D108BD9-81ED-4DB2-BD59-A6C34878D82A}">
                    <a16:rowId xmlns:a16="http://schemas.microsoft.com/office/drawing/2014/main" val="1476578359"/>
                  </a:ext>
                </a:extLst>
              </a:tr>
              <a:tr h="370840">
                <a:tc>
                  <a:txBody>
                    <a:bodyPr/>
                    <a:lstStyle/>
                    <a:p>
                      <a:r>
                        <a:rPr lang="en-GB" dirty="0"/>
                        <a:t>disease</a:t>
                      </a:r>
                      <a:endParaRPr lang="en-US" dirty="0"/>
                    </a:p>
                  </a:txBody>
                  <a:tcPr/>
                </a:tc>
                <a:tc>
                  <a:txBody>
                    <a:bodyPr/>
                    <a:lstStyle/>
                    <a:p>
                      <a:r>
                        <a:rPr lang="el-GR" dirty="0"/>
                        <a:t>νόσος</a:t>
                      </a:r>
                      <a:endParaRPr lang="en-US" dirty="0"/>
                    </a:p>
                  </a:txBody>
                  <a:tcPr/>
                </a:tc>
                <a:extLst>
                  <a:ext uri="{0D108BD9-81ED-4DB2-BD59-A6C34878D82A}">
                    <a16:rowId xmlns:a16="http://schemas.microsoft.com/office/drawing/2014/main" val="4128089963"/>
                  </a:ext>
                </a:extLst>
              </a:tr>
              <a:tr h="370840">
                <a:tc>
                  <a:txBody>
                    <a:bodyPr/>
                    <a:lstStyle/>
                    <a:p>
                      <a:r>
                        <a:rPr lang="en-GB" dirty="0"/>
                        <a:t>illness</a:t>
                      </a:r>
                      <a:endParaRPr lang="en-US" dirty="0"/>
                    </a:p>
                  </a:txBody>
                  <a:tcPr/>
                </a:tc>
                <a:tc>
                  <a:txBody>
                    <a:bodyPr/>
                    <a:lstStyle/>
                    <a:p>
                      <a:r>
                        <a:rPr lang="el-GR" dirty="0"/>
                        <a:t>αρρώστια, ασθένεια</a:t>
                      </a:r>
                      <a:endParaRPr lang="en-US" dirty="0"/>
                    </a:p>
                  </a:txBody>
                  <a:tcPr/>
                </a:tc>
                <a:extLst>
                  <a:ext uri="{0D108BD9-81ED-4DB2-BD59-A6C34878D82A}">
                    <a16:rowId xmlns:a16="http://schemas.microsoft.com/office/drawing/2014/main" val="3556568099"/>
                  </a:ext>
                </a:extLst>
              </a:tr>
              <a:tr h="370840">
                <a:tc>
                  <a:txBody>
                    <a:bodyPr/>
                    <a:lstStyle/>
                    <a:p>
                      <a:r>
                        <a:rPr lang="en-GB" dirty="0"/>
                        <a:t>injury</a:t>
                      </a:r>
                      <a:endParaRPr lang="en-US" dirty="0"/>
                    </a:p>
                  </a:txBody>
                  <a:tcPr/>
                </a:tc>
                <a:tc>
                  <a:txBody>
                    <a:bodyPr/>
                    <a:lstStyle/>
                    <a:p>
                      <a:r>
                        <a:rPr lang="el-GR" dirty="0"/>
                        <a:t>τραυματισμός</a:t>
                      </a:r>
                      <a:endParaRPr lang="en-US" dirty="0"/>
                    </a:p>
                  </a:txBody>
                  <a:tcPr/>
                </a:tc>
                <a:extLst>
                  <a:ext uri="{0D108BD9-81ED-4DB2-BD59-A6C34878D82A}">
                    <a16:rowId xmlns:a16="http://schemas.microsoft.com/office/drawing/2014/main" val="4124992923"/>
                  </a:ext>
                </a:extLst>
              </a:tr>
              <a:tr h="370840">
                <a:tc>
                  <a:txBody>
                    <a:bodyPr/>
                    <a:lstStyle/>
                    <a:p>
                      <a:r>
                        <a:rPr lang="en-GB" dirty="0"/>
                        <a:t>physical</a:t>
                      </a:r>
                      <a:endParaRPr lang="en-US" dirty="0"/>
                    </a:p>
                  </a:txBody>
                  <a:tcPr/>
                </a:tc>
                <a:tc>
                  <a:txBody>
                    <a:bodyPr/>
                    <a:lstStyle/>
                    <a:p>
                      <a:r>
                        <a:rPr lang="el-GR" dirty="0"/>
                        <a:t>φυσικός</a:t>
                      </a:r>
                      <a:endParaRPr lang="en-US" dirty="0"/>
                    </a:p>
                  </a:txBody>
                  <a:tcPr/>
                </a:tc>
                <a:extLst>
                  <a:ext uri="{0D108BD9-81ED-4DB2-BD59-A6C34878D82A}">
                    <a16:rowId xmlns:a16="http://schemas.microsoft.com/office/drawing/2014/main" val="1384030843"/>
                  </a:ext>
                </a:extLst>
              </a:tr>
              <a:tr h="370840">
                <a:tc>
                  <a:txBody>
                    <a:bodyPr/>
                    <a:lstStyle/>
                    <a:p>
                      <a:r>
                        <a:rPr lang="en-GB" dirty="0"/>
                        <a:t>mental</a:t>
                      </a:r>
                      <a:endParaRPr lang="en-US" dirty="0"/>
                    </a:p>
                  </a:txBody>
                  <a:tcPr/>
                </a:tc>
                <a:tc>
                  <a:txBody>
                    <a:bodyPr/>
                    <a:lstStyle/>
                    <a:p>
                      <a:r>
                        <a:rPr lang="el-GR" dirty="0"/>
                        <a:t>νοητικός, πνευματικός</a:t>
                      </a:r>
                      <a:endParaRPr lang="en-US" dirty="0"/>
                    </a:p>
                  </a:txBody>
                  <a:tcPr/>
                </a:tc>
                <a:extLst>
                  <a:ext uri="{0D108BD9-81ED-4DB2-BD59-A6C34878D82A}">
                    <a16:rowId xmlns:a16="http://schemas.microsoft.com/office/drawing/2014/main" val="3476196577"/>
                  </a:ext>
                </a:extLst>
              </a:tr>
              <a:tr h="370840">
                <a:tc>
                  <a:txBody>
                    <a:bodyPr/>
                    <a:lstStyle/>
                    <a:p>
                      <a:r>
                        <a:rPr lang="en-GB" dirty="0"/>
                        <a:t>condition</a:t>
                      </a:r>
                      <a:endParaRPr lang="en-US" dirty="0"/>
                    </a:p>
                  </a:txBody>
                  <a:tcPr/>
                </a:tc>
                <a:tc>
                  <a:txBody>
                    <a:bodyPr/>
                    <a:lstStyle/>
                    <a:p>
                      <a:r>
                        <a:rPr lang="el-GR" dirty="0"/>
                        <a:t>κατάσταση</a:t>
                      </a:r>
                      <a:endParaRPr lang="en-US" dirty="0"/>
                    </a:p>
                  </a:txBody>
                  <a:tcPr/>
                </a:tc>
                <a:extLst>
                  <a:ext uri="{0D108BD9-81ED-4DB2-BD59-A6C34878D82A}">
                    <a16:rowId xmlns:a16="http://schemas.microsoft.com/office/drawing/2014/main" val="3412709454"/>
                  </a:ext>
                </a:extLst>
              </a:tr>
            </a:tbl>
          </a:graphicData>
        </a:graphic>
      </p:graphicFrame>
    </p:spTree>
    <p:extLst>
      <p:ext uri="{BB962C8B-B14F-4D97-AF65-F5344CB8AC3E}">
        <p14:creationId xmlns:p14="http://schemas.microsoft.com/office/powerpoint/2010/main" val="111682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DB8B7-9253-AE2B-50BF-8ABB15A7BD28}"/>
              </a:ext>
            </a:extLst>
          </p:cNvPr>
          <p:cNvSpPr>
            <a:spLocks noGrp="1"/>
          </p:cNvSpPr>
          <p:nvPr>
            <p:ph type="title"/>
          </p:nvPr>
        </p:nvSpPr>
        <p:spPr/>
        <p:txBody>
          <a:bodyPr/>
          <a:lstStyle/>
          <a:p>
            <a:pPr algn="ctr"/>
            <a:r>
              <a:rPr lang="en-GB" dirty="0"/>
              <a:t>The word </a:t>
            </a:r>
            <a:r>
              <a:rPr lang="en-US" dirty="0"/>
              <a:t>“</a:t>
            </a:r>
            <a:r>
              <a:rPr lang="en-GB" dirty="0"/>
              <a:t>health” </a:t>
            </a:r>
            <a:br>
              <a:rPr lang="en-GB" dirty="0"/>
            </a:br>
            <a:r>
              <a:rPr lang="en-GB" dirty="0"/>
              <a:t>and </a:t>
            </a:r>
            <a:br>
              <a:rPr lang="en-GB" dirty="0"/>
            </a:br>
            <a:r>
              <a:rPr lang="en-GB" dirty="0"/>
              <a:t>its derivatives</a:t>
            </a:r>
            <a:endParaRPr lang="en-US" dirty="0"/>
          </a:p>
        </p:txBody>
      </p:sp>
      <p:sp>
        <p:nvSpPr>
          <p:cNvPr id="3" name="Content Placeholder 2">
            <a:extLst>
              <a:ext uri="{FF2B5EF4-FFF2-40B4-BE49-F238E27FC236}">
                <a16:creationId xmlns:a16="http://schemas.microsoft.com/office/drawing/2014/main" id="{8CF10C11-44FB-7826-D72E-E2CF0E040FD7}"/>
              </a:ext>
            </a:extLst>
          </p:cNvPr>
          <p:cNvSpPr>
            <a:spLocks noGrp="1"/>
          </p:cNvSpPr>
          <p:nvPr>
            <p:ph idx="1"/>
          </p:nvPr>
        </p:nvSpPr>
        <p:spPr>
          <a:xfrm>
            <a:off x="4628923" y="728003"/>
            <a:ext cx="6175064" cy="5120640"/>
          </a:xfrm>
        </p:spPr>
        <p:txBody>
          <a:bodyPr>
            <a:normAutofit/>
          </a:bodyPr>
          <a:lstStyle/>
          <a:p>
            <a:pPr marL="0" indent="0">
              <a:buNone/>
            </a:pPr>
            <a:r>
              <a:rPr lang="en-US" sz="3200" dirty="0"/>
              <a:t>health = </a:t>
            </a:r>
            <a:r>
              <a:rPr lang="el-GR" sz="3200" dirty="0"/>
              <a:t>υγεία</a:t>
            </a:r>
            <a:endParaRPr lang="en-US" sz="3200" dirty="0"/>
          </a:p>
          <a:p>
            <a:pPr marL="0" indent="0">
              <a:buNone/>
            </a:pPr>
            <a:r>
              <a:rPr lang="en-US" sz="3200" dirty="0"/>
              <a:t>healthiness</a:t>
            </a:r>
            <a:r>
              <a:rPr lang="el-GR" sz="3200" dirty="0"/>
              <a:t> = υγεία, καλή υγεία</a:t>
            </a:r>
            <a:endParaRPr lang="en-US" sz="3200" dirty="0"/>
          </a:p>
          <a:p>
            <a:pPr marL="0" indent="0">
              <a:buNone/>
            </a:pPr>
            <a:r>
              <a:rPr lang="en-US" sz="3200" dirty="0"/>
              <a:t>healthy</a:t>
            </a:r>
            <a:r>
              <a:rPr lang="el-GR" sz="3200" dirty="0"/>
              <a:t> = υγιεινός</a:t>
            </a:r>
            <a:endParaRPr lang="en-US" sz="3200" dirty="0"/>
          </a:p>
          <a:p>
            <a:pPr marL="0" indent="0">
              <a:buNone/>
            </a:pPr>
            <a:r>
              <a:rPr lang="en-US" sz="3200" dirty="0"/>
              <a:t>unhealthy</a:t>
            </a:r>
            <a:r>
              <a:rPr lang="el-GR" sz="3200" dirty="0"/>
              <a:t> = ανθυγιεινός</a:t>
            </a:r>
            <a:endParaRPr lang="en-US" sz="3200" dirty="0"/>
          </a:p>
          <a:p>
            <a:pPr marL="0" indent="0">
              <a:buNone/>
            </a:pPr>
            <a:r>
              <a:rPr lang="en-US" sz="3200" dirty="0"/>
              <a:t>healthily</a:t>
            </a:r>
            <a:r>
              <a:rPr lang="el-GR" sz="3200" dirty="0"/>
              <a:t> = υγιεινά (</a:t>
            </a:r>
            <a:r>
              <a:rPr lang="el-GR" sz="3200" dirty="0" err="1"/>
              <a:t>επιρρ</a:t>
            </a:r>
            <a:r>
              <a:rPr lang="el-GR" sz="3200" dirty="0"/>
              <a:t>.)</a:t>
            </a:r>
            <a:endParaRPr lang="en-US" sz="3200" dirty="0"/>
          </a:p>
          <a:p>
            <a:pPr marL="0" indent="0">
              <a:buNone/>
            </a:pPr>
            <a:r>
              <a:rPr lang="en-US" sz="3200" dirty="0"/>
              <a:t>unhealthily </a:t>
            </a:r>
            <a:r>
              <a:rPr lang="el-GR" sz="3200" dirty="0"/>
              <a:t>= ανθυγιεινά  (</a:t>
            </a:r>
            <a:r>
              <a:rPr lang="el-GR" sz="3200" dirty="0" err="1"/>
              <a:t>επιρρ</a:t>
            </a:r>
            <a:r>
              <a:rPr lang="el-GR" sz="3200" dirty="0"/>
              <a:t>.) </a:t>
            </a:r>
            <a:endParaRPr lang="en-US" sz="3200" dirty="0"/>
          </a:p>
        </p:txBody>
      </p:sp>
    </p:spTree>
    <p:extLst>
      <p:ext uri="{BB962C8B-B14F-4D97-AF65-F5344CB8AC3E}">
        <p14:creationId xmlns:p14="http://schemas.microsoft.com/office/powerpoint/2010/main" val="167845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0C6799-3712-D15D-8136-BF051F506079}"/>
              </a:ext>
            </a:extLst>
          </p:cNvPr>
          <p:cNvSpPr>
            <a:spLocks noGrp="1"/>
          </p:cNvSpPr>
          <p:nvPr>
            <p:ph idx="1"/>
          </p:nvPr>
        </p:nvSpPr>
        <p:spPr>
          <a:xfrm>
            <a:off x="4432562" y="-344435"/>
            <a:ext cx="6737772" cy="5120640"/>
          </a:xfrm>
        </p:spPr>
        <p:txBody>
          <a:bodyPr>
            <a:normAutofit/>
          </a:bodyPr>
          <a:lstStyle/>
          <a:p>
            <a:r>
              <a:rPr lang="en-US" sz="2400" b="1" dirty="0"/>
              <a:t>Key Components of Healthcare:</a:t>
            </a:r>
          </a:p>
          <a:p>
            <a:pPr>
              <a:buFont typeface="+mj-lt"/>
              <a:buAutoNum type="arabicPeriod"/>
            </a:pPr>
            <a:r>
              <a:rPr lang="en-US" sz="2400" b="1" dirty="0"/>
              <a:t> Preventive Care</a:t>
            </a:r>
            <a:r>
              <a:rPr lang="en-US" sz="2400" dirty="0"/>
              <a:t>: </a:t>
            </a:r>
          </a:p>
          <a:p>
            <a:pPr marL="0" indent="0">
              <a:buNone/>
            </a:pPr>
            <a:r>
              <a:rPr lang="en-US" sz="2400" dirty="0"/>
              <a:t>Services that focus on preventing diseases before they occur, such as vaccinations, health screenings, lifestyle counseling, and public health initiatives.</a:t>
            </a:r>
          </a:p>
          <a:p>
            <a:endParaRPr lang="en-US" dirty="0"/>
          </a:p>
        </p:txBody>
      </p:sp>
      <p:pic>
        <p:nvPicPr>
          <p:cNvPr id="4" name="Picture 3">
            <a:extLst>
              <a:ext uri="{FF2B5EF4-FFF2-40B4-BE49-F238E27FC236}">
                <a16:creationId xmlns:a16="http://schemas.microsoft.com/office/drawing/2014/main" id="{C052FE33-462A-586F-E141-C596CAF36D1E}"/>
              </a:ext>
            </a:extLst>
          </p:cNvPr>
          <p:cNvPicPr>
            <a:picLocks noChangeAspect="1"/>
          </p:cNvPicPr>
          <p:nvPr/>
        </p:nvPicPr>
        <p:blipFill>
          <a:blip r:embed="rId2"/>
          <a:stretch>
            <a:fillRect/>
          </a:stretch>
        </p:blipFill>
        <p:spPr>
          <a:xfrm>
            <a:off x="154234" y="1646367"/>
            <a:ext cx="3240829" cy="2151910"/>
          </a:xfrm>
          <a:prstGeom prst="rect">
            <a:avLst/>
          </a:prstGeom>
          <a:effectLst>
            <a:reflection blurRad="6350" stA="50000" endA="300" endPos="90000" dist="50800" dir="5400000" sy="-100000" algn="bl" rotWithShape="0"/>
          </a:effectLst>
        </p:spPr>
      </p:pic>
      <p:pic>
        <p:nvPicPr>
          <p:cNvPr id="2" name="Picture 1">
            <a:extLst>
              <a:ext uri="{FF2B5EF4-FFF2-40B4-BE49-F238E27FC236}">
                <a16:creationId xmlns:a16="http://schemas.microsoft.com/office/drawing/2014/main" id="{C8C0B9AF-432B-D617-A7E9-B49FB8EAF52A}"/>
              </a:ext>
            </a:extLst>
          </p:cNvPr>
          <p:cNvPicPr>
            <a:picLocks noChangeAspect="1"/>
          </p:cNvPicPr>
          <p:nvPr/>
        </p:nvPicPr>
        <p:blipFill>
          <a:blip r:embed="rId3"/>
          <a:srcRect l="10427" r="12915"/>
          <a:stretch/>
        </p:blipFill>
        <p:spPr>
          <a:xfrm>
            <a:off x="796516" y="4176939"/>
            <a:ext cx="2167078" cy="1472558"/>
          </a:xfrm>
          <a:prstGeom prst="rect">
            <a:avLst/>
          </a:prstGeom>
          <a:effectLst>
            <a:outerShdw blurRad="50800" dist="38100" dir="16200000" rotWithShape="0">
              <a:prstClr val="black">
                <a:alpha val="40000"/>
              </a:prstClr>
            </a:outerShdw>
            <a:reflection blurRad="6350" stA="50000" endA="300" endPos="55500" dist="50800" dir="5400000" sy="-100000" algn="bl" rotWithShape="0"/>
          </a:effectLst>
        </p:spPr>
      </p:pic>
      <p:pic>
        <p:nvPicPr>
          <p:cNvPr id="7" name="Picture 6">
            <a:extLst>
              <a:ext uri="{FF2B5EF4-FFF2-40B4-BE49-F238E27FC236}">
                <a16:creationId xmlns:a16="http://schemas.microsoft.com/office/drawing/2014/main" id="{94C54434-0A5C-278D-8128-1FCC52DBD8C9}"/>
              </a:ext>
            </a:extLst>
          </p:cNvPr>
          <p:cNvPicPr>
            <a:picLocks noChangeAspect="1"/>
          </p:cNvPicPr>
          <p:nvPr/>
        </p:nvPicPr>
        <p:blipFill>
          <a:blip r:embed="rId4"/>
          <a:stretch>
            <a:fillRect/>
          </a:stretch>
        </p:blipFill>
        <p:spPr>
          <a:xfrm>
            <a:off x="3212416" y="4447184"/>
            <a:ext cx="3019572" cy="1528897"/>
          </a:xfrm>
          <a:prstGeom prst="rect">
            <a:avLst/>
          </a:prstGeom>
          <a:effectLst>
            <a:reflection blurRad="6350" stA="50000" endA="300" endPos="55500" dist="50800" dir="5400000" sy="-100000" algn="bl" rotWithShape="0"/>
          </a:effectLst>
        </p:spPr>
      </p:pic>
      <p:pic>
        <p:nvPicPr>
          <p:cNvPr id="8" name="Picture 7">
            <a:extLst>
              <a:ext uri="{FF2B5EF4-FFF2-40B4-BE49-F238E27FC236}">
                <a16:creationId xmlns:a16="http://schemas.microsoft.com/office/drawing/2014/main" id="{D1822E39-B455-5B43-163A-D5DCB6B75FB1}"/>
              </a:ext>
            </a:extLst>
          </p:cNvPr>
          <p:cNvPicPr>
            <a:picLocks noChangeAspect="1"/>
          </p:cNvPicPr>
          <p:nvPr/>
        </p:nvPicPr>
        <p:blipFill>
          <a:blip r:embed="rId5"/>
          <a:stretch>
            <a:fillRect/>
          </a:stretch>
        </p:blipFill>
        <p:spPr>
          <a:xfrm>
            <a:off x="6789160" y="4199344"/>
            <a:ext cx="2024576" cy="2024576"/>
          </a:xfrm>
          <a:prstGeom prst="rect">
            <a:avLst/>
          </a:prstGeom>
          <a:effectLst>
            <a:outerShdw blurRad="63500" sx="102000" sy="102000" algn="ctr" rotWithShape="0">
              <a:prstClr val="black">
                <a:alpha val="40000"/>
              </a:prstClr>
            </a:outerShdw>
            <a:reflection blurRad="6350" stA="50000" endA="300" endPos="55500" dist="101600" dir="5400000" sy="-100000" algn="bl" rotWithShape="0"/>
          </a:effectLst>
        </p:spPr>
      </p:pic>
      <p:pic>
        <p:nvPicPr>
          <p:cNvPr id="9" name="Picture 8">
            <a:extLst>
              <a:ext uri="{FF2B5EF4-FFF2-40B4-BE49-F238E27FC236}">
                <a16:creationId xmlns:a16="http://schemas.microsoft.com/office/drawing/2014/main" id="{48E2CD32-B101-D920-EE2C-1B837E8A16DE}"/>
              </a:ext>
            </a:extLst>
          </p:cNvPr>
          <p:cNvPicPr>
            <a:picLocks noChangeAspect="1"/>
          </p:cNvPicPr>
          <p:nvPr/>
        </p:nvPicPr>
        <p:blipFill>
          <a:blip r:embed="rId6"/>
          <a:stretch>
            <a:fillRect/>
          </a:stretch>
        </p:blipFill>
        <p:spPr>
          <a:xfrm>
            <a:off x="9124742" y="3429000"/>
            <a:ext cx="2807851" cy="1578636"/>
          </a:xfrm>
          <a:prstGeom prst="rect">
            <a:avLst/>
          </a:prstGeom>
          <a:effectLst>
            <a:outerShdw blurRad="50800" dist="38100" algn="l" rotWithShape="0">
              <a:prstClr val="black">
                <a:alpha val="40000"/>
              </a:prstClr>
            </a:outerShdw>
            <a:reflection blurRad="6350" stA="50000" endA="300" endPos="55500" dist="101600" dir="5400000" sy="-100000" algn="bl" rotWithShape="0"/>
          </a:effectLst>
        </p:spPr>
      </p:pic>
      <p:sp>
        <p:nvSpPr>
          <p:cNvPr id="11" name="TextBox 10">
            <a:extLst>
              <a:ext uri="{FF2B5EF4-FFF2-40B4-BE49-F238E27FC236}">
                <a16:creationId xmlns:a16="http://schemas.microsoft.com/office/drawing/2014/main" id="{92DE03CD-A17E-76AF-2320-6DB63FE71502}"/>
              </a:ext>
            </a:extLst>
          </p:cNvPr>
          <p:cNvSpPr txBox="1"/>
          <p:nvPr/>
        </p:nvSpPr>
        <p:spPr>
          <a:xfrm>
            <a:off x="9163102" y="5211632"/>
            <a:ext cx="2807851" cy="1200329"/>
          </a:xfrm>
          <a:prstGeom prst="rect">
            <a:avLst/>
          </a:prstGeom>
          <a:noFill/>
        </p:spPr>
        <p:txBody>
          <a:bodyPr wrap="square">
            <a:spAutoFit/>
          </a:bodyPr>
          <a:lstStyle/>
          <a:p>
            <a:pPr algn="ctr"/>
            <a:r>
              <a:rPr lang="en-US" dirty="0"/>
              <a:t>efforts, programs, or actions aimed at improving the health and well-being of the public.</a:t>
            </a:r>
          </a:p>
        </p:txBody>
      </p:sp>
      <p:sp>
        <p:nvSpPr>
          <p:cNvPr id="13" name="TextBox 12">
            <a:extLst>
              <a:ext uri="{FF2B5EF4-FFF2-40B4-BE49-F238E27FC236}">
                <a16:creationId xmlns:a16="http://schemas.microsoft.com/office/drawing/2014/main" id="{960B085D-6C46-0C61-8CCE-D02003FB9BD4}"/>
              </a:ext>
            </a:extLst>
          </p:cNvPr>
          <p:cNvSpPr txBox="1"/>
          <p:nvPr/>
        </p:nvSpPr>
        <p:spPr>
          <a:xfrm>
            <a:off x="3318276" y="6255656"/>
            <a:ext cx="2807851" cy="369332"/>
          </a:xfrm>
          <a:prstGeom prst="rect">
            <a:avLst/>
          </a:prstGeom>
          <a:noFill/>
        </p:spPr>
        <p:txBody>
          <a:bodyPr wrap="square">
            <a:spAutoFit/>
          </a:bodyPr>
          <a:lstStyle/>
          <a:p>
            <a:r>
              <a:rPr lang="en-US" dirty="0"/>
              <a:t>preventive health checks </a:t>
            </a:r>
          </a:p>
        </p:txBody>
      </p:sp>
    </p:spTree>
    <p:extLst>
      <p:ext uri="{BB962C8B-B14F-4D97-AF65-F5344CB8AC3E}">
        <p14:creationId xmlns:p14="http://schemas.microsoft.com/office/powerpoint/2010/main" val="367346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489FF1-FF85-76AA-5A96-ADF19E39A6DC}"/>
              </a:ext>
            </a:extLst>
          </p:cNvPr>
          <p:cNvSpPr>
            <a:spLocks noGrp="1"/>
          </p:cNvSpPr>
          <p:nvPr>
            <p:ph idx="1"/>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C8BA4527-C3DF-856A-ADFF-439D1985464D}"/>
              </a:ext>
            </a:extLst>
          </p:cNvPr>
          <p:cNvGraphicFramePr>
            <a:graphicFrameLocks/>
          </p:cNvGraphicFramePr>
          <p:nvPr>
            <p:extLst>
              <p:ext uri="{D42A27DB-BD31-4B8C-83A1-F6EECF244321}">
                <p14:modId xmlns:p14="http://schemas.microsoft.com/office/powerpoint/2010/main" val="3660426569"/>
              </p:ext>
            </p:extLst>
          </p:nvPr>
        </p:nvGraphicFramePr>
        <p:xfrm>
          <a:off x="3869268" y="1755648"/>
          <a:ext cx="7315200" cy="3337560"/>
        </p:xfrm>
        <a:graphic>
          <a:graphicData uri="http://schemas.openxmlformats.org/drawingml/2006/table">
            <a:tbl>
              <a:tblPr firstRow="1" bandRow="1">
                <a:tableStyleId>{5C22544A-7EE6-4342-B048-85BDC9FD1C3A}</a:tableStyleId>
              </a:tblPr>
              <a:tblGrid>
                <a:gridCol w="2546129">
                  <a:extLst>
                    <a:ext uri="{9D8B030D-6E8A-4147-A177-3AD203B41FA5}">
                      <a16:colId xmlns:a16="http://schemas.microsoft.com/office/drawing/2014/main" val="2217568304"/>
                    </a:ext>
                  </a:extLst>
                </a:gridCol>
                <a:gridCol w="4769071">
                  <a:extLst>
                    <a:ext uri="{9D8B030D-6E8A-4147-A177-3AD203B41FA5}">
                      <a16:colId xmlns:a16="http://schemas.microsoft.com/office/drawing/2014/main" val="3518714924"/>
                    </a:ext>
                  </a:extLst>
                </a:gridCol>
              </a:tblGrid>
              <a:tr h="370840">
                <a:tc>
                  <a:txBody>
                    <a:bodyPr/>
                    <a:lstStyle/>
                    <a:p>
                      <a:r>
                        <a:rPr lang="en-GB" dirty="0"/>
                        <a:t>USEFUL VOCABULARY</a:t>
                      </a:r>
                      <a:endParaRPr lang="en-US" dirty="0"/>
                    </a:p>
                  </a:txBody>
                  <a:tcPr/>
                </a:tc>
                <a:tc>
                  <a:txBody>
                    <a:bodyPr/>
                    <a:lstStyle/>
                    <a:p>
                      <a:endParaRPr lang="en-US" dirty="0"/>
                    </a:p>
                  </a:txBody>
                  <a:tcPr/>
                </a:tc>
                <a:extLst>
                  <a:ext uri="{0D108BD9-81ED-4DB2-BD59-A6C34878D82A}">
                    <a16:rowId xmlns:a16="http://schemas.microsoft.com/office/drawing/2014/main" val="1476578359"/>
                  </a:ext>
                </a:extLst>
              </a:tr>
              <a:tr h="370840">
                <a:tc>
                  <a:txBody>
                    <a:bodyPr/>
                    <a:lstStyle/>
                    <a:p>
                      <a:r>
                        <a:rPr lang="en-GB" dirty="0"/>
                        <a:t>focus on</a:t>
                      </a:r>
                      <a:endParaRPr lang="en-US" dirty="0"/>
                    </a:p>
                  </a:txBody>
                  <a:tcPr/>
                </a:tc>
                <a:tc>
                  <a:txBody>
                    <a:bodyPr/>
                    <a:lstStyle/>
                    <a:p>
                      <a:r>
                        <a:rPr lang="el-GR" dirty="0"/>
                        <a:t>εστιάζω, επικεντρώνομαι, συγκεντρώνομαι</a:t>
                      </a:r>
                      <a:endParaRPr lang="en-US" dirty="0"/>
                    </a:p>
                  </a:txBody>
                  <a:tcPr/>
                </a:tc>
                <a:extLst>
                  <a:ext uri="{0D108BD9-81ED-4DB2-BD59-A6C34878D82A}">
                    <a16:rowId xmlns:a16="http://schemas.microsoft.com/office/drawing/2014/main" val="4128089963"/>
                  </a:ext>
                </a:extLst>
              </a:tr>
              <a:tr h="370840">
                <a:tc>
                  <a:txBody>
                    <a:bodyPr/>
                    <a:lstStyle/>
                    <a:p>
                      <a:r>
                        <a:rPr lang="en-GB" dirty="0"/>
                        <a:t>occur</a:t>
                      </a:r>
                      <a:endParaRPr lang="en-US" dirty="0"/>
                    </a:p>
                  </a:txBody>
                  <a:tcPr/>
                </a:tc>
                <a:tc>
                  <a:txBody>
                    <a:bodyPr/>
                    <a:lstStyle/>
                    <a:p>
                      <a:r>
                        <a:rPr lang="el-GR" dirty="0"/>
                        <a:t>προκύπτω, υπάρχω, εμφανίζομαι</a:t>
                      </a:r>
                      <a:endParaRPr lang="en-US" dirty="0"/>
                    </a:p>
                  </a:txBody>
                  <a:tcPr/>
                </a:tc>
                <a:extLst>
                  <a:ext uri="{0D108BD9-81ED-4DB2-BD59-A6C34878D82A}">
                    <a16:rowId xmlns:a16="http://schemas.microsoft.com/office/drawing/2014/main" val="3556568099"/>
                  </a:ext>
                </a:extLst>
              </a:tr>
              <a:tr h="370840">
                <a:tc>
                  <a:txBody>
                    <a:bodyPr/>
                    <a:lstStyle/>
                    <a:p>
                      <a:r>
                        <a:rPr lang="en-GB" dirty="0"/>
                        <a:t>vaccinations</a:t>
                      </a:r>
                      <a:endParaRPr lang="en-US" dirty="0"/>
                    </a:p>
                  </a:txBody>
                  <a:tcPr/>
                </a:tc>
                <a:tc>
                  <a:txBody>
                    <a:bodyPr/>
                    <a:lstStyle/>
                    <a:p>
                      <a:r>
                        <a:rPr lang="el-GR" dirty="0"/>
                        <a:t>εμβολιασμοί</a:t>
                      </a:r>
                      <a:endParaRPr lang="en-US" dirty="0"/>
                    </a:p>
                  </a:txBody>
                  <a:tcPr/>
                </a:tc>
                <a:extLst>
                  <a:ext uri="{0D108BD9-81ED-4DB2-BD59-A6C34878D82A}">
                    <a16:rowId xmlns:a16="http://schemas.microsoft.com/office/drawing/2014/main" val="4124992923"/>
                  </a:ext>
                </a:extLst>
              </a:tr>
              <a:tr h="370840">
                <a:tc>
                  <a:txBody>
                    <a:bodyPr/>
                    <a:lstStyle/>
                    <a:p>
                      <a:r>
                        <a:rPr lang="en-GB" dirty="0"/>
                        <a:t>health screenings</a:t>
                      </a:r>
                      <a:endParaRPr lang="en-US" dirty="0"/>
                    </a:p>
                  </a:txBody>
                  <a:tcPr/>
                </a:tc>
                <a:tc>
                  <a:txBody>
                    <a:bodyPr/>
                    <a:lstStyle/>
                    <a:p>
                      <a:r>
                        <a:rPr lang="el-GR" dirty="0"/>
                        <a:t>εξετάσεις υγείας</a:t>
                      </a:r>
                      <a:endParaRPr lang="en-US" dirty="0"/>
                    </a:p>
                  </a:txBody>
                  <a:tcPr/>
                </a:tc>
                <a:extLst>
                  <a:ext uri="{0D108BD9-81ED-4DB2-BD59-A6C34878D82A}">
                    <a16:rowId xmlns:a16="http://schemas.microsoft.com/office/drawing/2014/main" val="1384030843"/>
                  </a:ext>
                </a:extLst>
              </a:tr>
              <a:tr h="370840">
                <a:tc>
                  <a:txBody>
                    <a:bodyPr/>
                    <a:lstStyle/>
                    <a:p>
                      <a:r>
                        <a:rPr lang="en-GB" dirty="0"/>
                        <a:t>lifestyle</a:t>
                      </a:r>
                      <a:endParaRPr lang="en-US" dirty="0"/>
                    </a:p>
                  </a:txBody>
                  <a:tcPr/>
                </a:tc>
                <a:tc>
                  <a:txBody>
                    <a:bodyPr/>
                    <a:lstStyle/>
                    <a:p>
                      <a:r>
                        <a:rPr lang="el-GR" dirty="0"/>
                        <a:t>τρόπος ζωής</a:t>
                      </a:r>
                      <a:endParaRPr lang="en-US" dirty="0"/>
                    </a:p>
                  </a:txBody>
                  <a:tcPr/>
                </a:tc>
                <a:extLst>
                  <a:ext uri="{0D108BD9-81ED-4DB2-BD59-A6C34878D82A}">
                    <a16:rowId xmlns:a16="http://schemas.microsoft.com/office/drawing/2014/main" val="3476196577"/>
                  </a:ext>
                </a:extLst>
              </a:tr>
              <a:tr h="370840">
                <a:tc>
                  <a:txBody>
                    <a:bodyPr/>
                    <a:lstStyle/>
                    <a:p>
                      <a:r>
                        <a:rPr lang="en-GB" dirty="0"/>
                        <a:t>counselling</a:t>
                      </a:r>
                      <a:endParaRPr lang="en-US" dirty="0"/>
                    </a:p>
                  </a:txBody>
                  <a:tcPr/>
                </a:tc>
                <a:tc>
                  <a:txBody>
                    <a:bodyPr/>
                    <a:lstStyle/>
                    <a:p>
                      <a:r>
                        <a:rPr lang="el-GR" dirty="0"/>
                        <a:t>ψυχοθεραπεία, συμβουλευτική υπηρεσία</a:t>
                      </a:r>
                      <a:endParaRPr lang="en-US" dirty="0"/>
                    </a:p>
                  </a:txBody>
                  <a:tcPr/>
                </a:tc>
                <a:extLst>
                  <a:ext uri="{0D108BD9-81ED-4DB2-BD59-A6C34878D82A}">
                    <a16:rowId xmlns:a16="http://schemas.microsoft.com/office/drawing/2014/main" val="3412709454"/>
                  </a:ext>
                </a:extLst>
              </a:tr>
              <a:tr h="370840">
                <a:tc>
                  <a:txBody>
                    <a:bodyPr/>
                    <a:lstStyle/>
                    <a:p>
                      <a:r>
                        <a:rPr lang="en-GB" dirty="0"/>
                        <a:t>public health</a:t>
                      </a:r>
                      <a:endParaRPr lang="en-US" dirty="0"/>
                    </a:p>
                  </a:txBody>
                  <a:tcPr/>
                </a:tc>
                <a:tc>
                  <a:txBody>
                    <a:bodyPr/>
                    <a:lstStyle/>
                    <a:p>
                      <a:r>
                        <a:rPr lang="el-GR" dirty="0"/>
                        <a:t>δημόσια υγεία</a:t>
                      </a:r>
                      <a:endParaRPr lang="en-US" dirty="0"/>
                    </a:p>
                  </a:txBody>
                  <a:tcPr/>
                </a:tc>
                <a:extLst>
                  <a:ext uri="{0D108BD9-81ED-4DB2-BD59-A6C34878D82A}">
                    <a16:rowId xmlns:a16="http://schemas.microsoft.com/office/drawing/2014/main" val="1722608341"/>
                  </a:ext>
                </a:extLst>
              </a:tr>
              <a:tr h="370840">
                <a:tc>
                  <a:txBody>
                    <a:bodyPr/>
                    <a:lstStyle/>
                    <a:p>
                      <a:r>
                        <a:rPr lang="en-GB" dirty="0"/>
                        <a:t>initiatives</a:t>
                      </a:r>
                      <a:endParaRPr lang="en-US" dirty="0"/>
                    </a:p>
                  </a:txBody>
                  <a:tcPr/>
                </a:tc>
                <a:tc>
                  <a:txBody>
                    <a:bodyPr/>
                    <a:lstStyle/>
                    <a:p>
                      <a:r>
                        <a:rPr lang="el-GR" dirty="0"/>
                        <a:t>πρωτοβουλίες</a:t>
                      </a:r>
                      <a:endParaRPr lang="en-US" dirty="0"/>
                    </a:p>
                  </a:txBody>
                  <a:tcPr/>
                </a:tc>
                <a:extLst>
                  <a:ext uri="{0D108BD9-81ED-4DB2-BD59-A6C34878D82A}">
                    <a16:rowId xmlns:a16="http://schemas.microsoft.com/office/drawing/2014/main" val="4205324051"/>
                  </a:ext>
                </a:extLst>
              </a:tr>
            </a:tbl>
          </a:graphicData>
        </a:graphic>
      </p:graphicFrame>
      <p:pic>
        <p:nvPicPr>
          <p:cNvPr id="5" name="Picture 4">
            <a:extLst>
              <a:ext uri="{FF2B5EF4-FFF2-40B4-BE49-F238E27FC236}">
                <a16:creationId xmlns:a16="http://schemas.microsoft.com/office/drawing/2014/main" id="{262A53DF-A7B7-F393-C21A-8A1DB2A37510}"/>
              </a:ext>
            </a:extLst>
          </p:cNvPr>
          <p:cNvPicPr>
            <a:picLocks noChangeAspect="1"/>
          </p:cNvPicPr>
          <p:nvPr/>
        </p:nvPicPr>
        <p:blipFill>
          <a:blip r:embed="rId2"/>
          <a:stretch>
            <a:fillRect/>
          </a:stretch>
        </p:blipFill>
        <p:spPr>
          <a:xfrm>
            <a:off x="150642" y="2365834"/>
            <a:ext cx="3175782" cy="2117188"/>
          </a:xfrm>
          <a:prstGeom prst="rect">
            <a:avLst/>
          </a:prstGeom>
          <a:effectLst>
            <a:outerShdw blurRad="63500" sx="102000" sy="102000" algn="ctr"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278433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74ADB2-978F-5928-0D0B-D757C94EF432}"/>
              </a:ext>
            </a:extLst>
          </p:cNvPr>
          <p:cNvSpPr>
            <a:spLocks noGrp="1"/>
          </p:cNvSpPr>
          <p:nvPr>
            <p:ph idx="1"/>
          </p:nvPr>
        </p:nvSpPr>
        <p:spPr>
          <a:xfrm>
            <a:off x="3967742" y="295875"/>
            <a:ext cx="7315200" cy="5120640"/>
          </a:xfrm>
        </p:spPr>
        <p:txBody>
          <a:bodyPr/>
          <a:lstStyle/>
          <a:p>
            <a:pPr marL="0" marR="0" lvl="0" indent="0" algn="ctr" defTabSz="914400" rtl="0" eaLnBrk="1" fontAlgn="auto" latinLnBrk="0" hangingPunct="1">
              <a:lnSpc>
                <a:spcPct val="90000"/>
              </a:lnSpc>
              <a:spcBef>
                <a:spcPts val="1200"/>
              </a:spcBef>
              <a:spcAft>
                <a:spcPts val="0"/>
              </a:spcAft>
              <a:buClr>
                <a:srgbClr val="818E9F"/>
              </a:buClr>
              <a:buSzTx/>
              <a:buNone/>
              <a:tabLst>
                <a:tab pos="1143000" algn="l"/>
              </a:tabLst>
              <a:defRPr/>
            </a:pPr>
            <a:r>
              <a:rPr kumimoji="0" lang="en-US" sz="2400" b="1" i="0" u="none" strike="noStrike" kern="1200" cap="none" spc="0" normalizeH="0" baseline="0" noProof="0" dirty="0">
                <a:ln>
                  <a:noFill/>
                </a:ln>
                <a:solidFill>
                  <a:schemeClr val="accent1">
                    <a:lumMod val="60000"/>
                    <a:lumOff val="40000"/>
                  </a:schemeClr>
                </a:solidFill>
                <a:effectLst/>
                <a:uLnTx/>
                <a:uFillTx/>
                <a:latin typeface="Corbel" panose="020B0503020204020204"/>
                <a:ea typeface="+mn-ea"/>
                <a:cs typeface="+mn-cs"/>
              </a:rPr>
              <a:t>2. </a:t>
            </a:r>
            <a:r>
              <a:rPr kumimoji="0" lang="en-US" sz="2400" b="1" i="0" u="none" strike="noStrike" kern="1200" cap="none" spc="0" normalizeH="0" baseline="0" noProof="0" dirty="0">
                <a:ln>
                  <a:noFill/>
                </a:ln>
                <a:solidFill>
                  <a:srgbClr val="4A3F38">
                    <a:lumMod val="20000"/>
                    <a:lumOff val="80000"/>
                  </a:srgbClr>
                </a:solidFill>
                <a:effectLst/>
                <a:uLnTx/>
                <a:uFillTx/>
                <a:latin typeface="Corbel" panose="020B0503020204020204"/>
                <a:ea typeface="+mn-ea"/>
                <a:cs typeface="+mn-cs"/>
              </a:rPr>
              <a:t>Primary Care</a:t>
            </a:r>
            <a:r>
              <a:rPr kumimoji="0" lang="en-US" sz="2400" b="0" i="0" u="none" strike="noStrike" kern="1200" cap="none" spc="0" normalizeH="0" baseline="0" noProof="0" dirty="0">
                <a:ln>
                  <a:noFill/>
                </a:ln>
                <a:solidFill>
                  <a:srgbClr val="4A3F38">
                    <a:lumMod val="20000"/>
                    <a:lumOff val="80000"/>
                  </a:srgbClr>
                </a:solidFill>
                <a:effectLst/>
                <a:uLnTx/>
                <a:uFillTx/>
                <a:latin typeface="Corbel" panose="020B0503020204020204"/>
                <a:ea typeface="+mn-ea"/>
                <a:cs typeface="+mn-cs"/>
              </a:rPr>
              <a:t>: </a:t>
            </a:r>
            <a:endParaRPr kumimoji="0" lang="el-GR" sz="2400" b="0" i="0" u="none" strike="noStrike" kern="1200" cap="none" spc="0" normalizeH="0" baseline="0" noProof="0" dirty="0">
              <a:ln>
                <a:noFill/>
              </a:ln>
              <a:solidFill>
                <a:srgbClr val="4A3F38">
                  <a:lumMod val="20000"/>
                  <a:lumOff val="80000"/>
                </a:srgbClr>
              </a:solidFill>
              <a:effectLst/>
              <a:uLnTx/>
              <a:uFillTx/>
              <a:latin typeface="Corbel" panose="020B0503020204020204"/>
              <a:ea typeface="+mn-ea"/>
              <a:cs typeface="+mn-cs"/>
            </a:endParaRPr>
          </a:p>
          <a:p>
            <a:pPr marL="0" marR="0" lvl="0" indent="0" algn="ctr" defTabSz="914400" rtl="0" eaLnBrk="1" fontAlgn="auto" latinLnBrk="0" hangingPunct="1">
              <a:lnSpc>
                <a:spcPct val="90000"/>
              </a:lnSpc>
              <a:spcBef>
                <a:spcPts val="1200"/>
              </a:spcBef>
              <a:spcAft>
                <a:spcPts val="0"/>
              </a:spcAft>
              <a:buClr>
                <a:srgbClr val="818E9F"/>
              </a:buClr>
              <a:buSzTx/>
              <a:buNone/>
              <a:tabLst>
                <a:tab pos="1143000" algn="l"/>
              </a:tabLst>
              <a:defRPr/>
            </a:pPr>
            <a:r>
              <a:rPr lang="el-GR" sz="2400" dirty="0">
                <a:solidFill>
                  <a:srgbClr val="4A3F38">
                    <a:lumMod val="20000"/>
                    <a:lumOff val="80000"/>
                  </a:srgbClr>
                </a:solidFill>
                <a:latin typeface="Corbel" panose="020B0503020204020204"/>
              </a:rPr>
              <a:t>(Πρωτοβάθμια Φροντίδα Υγείας)</a:t>
            </a:r>
            <a:endParaRPr kumimoji="0" lang="en-US" sz="2400" b="0" i="0" u="none" strike="noStrike" kern="1200" cap="none" spc="0" normalizeH="0" baseline="0" noProof="0" dirty="0">
              <a:ln>
                <a:noFill/>
              </a:ln>
              <a:solidFill>
                <a:srgbClr val="4A3F38">
                  <a:lumMod val="20000"/>
                  <a:lumOff val="80000"/>
                </a:srgbClr>
              </a:solidFill>
              <a:effectLst/>
              <a:uLnTx/>
              <a:uFillTx/>
              <a:latin typeface="Corbel" panose="020B0503020204020204"/>
              <a:ea typeface="+mn-ea"/>
              <a:cs typeface="+mn-cs"/>
            </a:endParaRPr>
          </a:p>
          <a:p>
            <a:pPr marL="0" marR="0" lvl="0" indent="0" algn="ctr" defTabSz="914400" rtl="0" eaLnBrk="1" fontAlgn="auto" latinLnBrk="0" hangingPunct="1">
              <a:lnSpc>
                <a:spcPct val="90000"/>
              </a:lnSpc>
              <a:spcBef>
                <a:spcPts val="1200"/>
              </a:spcBef>
              <a:spcAft>
                <a:spcPts val="0"/>
              </a:spcAft>
              <a:buClr>
                <a:srgbClr val="818E9F"/>
              </a:buClr>
              <a:buSzTx/>
              <a:buNone/>
              <a:tabLst>
                <a:tab pos="1143000" algn="l"/>
              </a:tabLst>
              <a:defRPr/>
            </a:pPr>
            <a:endParaRPr kumimoji="0" lang="en-US" sz="2400" b="0" i="0" u="none" strike="noStrike" kern="1200" cap="none" spc="0" normalizeH="0" baseline="0" noProof="0" dirty="0">
              <a:ln>
                <a:noFill/>
              </a:ln>
              <a:solidFill>
                <a:srgbClr val="4A3F38">
                  <a:lumMod val="20000"/>
                  <a:lumOff val="80000"/>
                </a:srgbClr>
              </a:solidFill>
              <a:effectLst/>
              <a:uLnTx/>
              <a:uFillTx/>
              <a:latin typeface="Corbel" panose="020B0503020204020204"/>
              <a:ea typeface="+mn-ea"/>
              <a:cs typeface="+mn-cs"/>
            </a:endParaRPr>
          </a:p>
          <a:p>
            <a:pPr marL="0" marR="0" lvl="0" indent="0" algn="ctr" defTabSz="914400" rtl="0" eaLnBrk="1" fontAlgn="auto" latinLnBrk="0" hangingPunct="1">
              <a:lnSpc>
                <a:spcPct val="90000"/>
              </a:lnSpc>
              <a:spcBef>
                <a:spcPts val="1200"/>
              </a:spcBef>
              <a:spcAft>
                <a:spcPts val="0"/>
              </a:spcAft>
              <a:buClr>
                <a:srgbClr val="818E9F"/>
              </a:buClr>
              <a:buSzTx/>
              <a:buNone/>
              <a:tabLst>
                <a:tab pos="1143000" algn="l"/>
              </a:tabLst>
              <a:defRPr/>
            </a:pPr>
            <a:r>
              <a:rPr kumimoji="0" lang="en-US" sz="2400" b="0" i="0" u="none" strike="noStrike" kern="1200" cap="none" spc="0" normalizeH="0" baseline="0" noProof="0" dirty="0">
                <a:ln>
                  <a:noFill/>
                </a:ln>
                <a:solidFill>
                  <a:srgbClr val="4A3F38">
                    <a:lumMod val="20000"/>
                    <a:lumOff val="80000"/>
                  </a:srgbClr>
                </a:solidFill>
                <a:effectLst/>
                <a:uLnTx/>
                <a:uFillTx/>
                <a:latin typeface="Corbel" panose="020B0503020204020204"/>
                <a:ea typeface="+mn-ea"/>
                <a:cs typeface="+mn-cs"/>
              </a:rPr>
              <a:t>The first point of contact for individuals seeking medical attention, typically provided by general practitioners or family doctors. It includes routine checkups, diagnosis, and treatment of common illnesses.</a:t>
            </a:r>
          </a:p>
          <a:p>
            <a:endParaRPr lang="en-US" dirty="0"/>
          </a:p>
        </p:txBody>
      </p:sp>
      <p:pic>
        <p:nvPicPr>
          <p:cNvPr id="4" name="Picture 3">
            <a:extLst>
              <a:ext uri="{FF2B5EF4-FFF2-40B4-BE49-F238E27FC236}">
                <a16:creationId xmlns:a16="http://schemas.microsoft.com/office/drawing/2014/main" id="{92645D5F-D824-3821-C1FA-17C3D8B11C59}"/>
              </a:ext>
            </a:extLst>
          </p:cNvPr>
          <p:cNvPicPr>
            <a:picLocks noChangeAspect="1"/>
          </p:cNvPicPr>
          <p:nvPr/>
        </p:nvPicPr>
        <p:blipFill>
          <a:blip r:embed="rId2"/>
          <a:stretch>
            <a:fillRect/>
          </a:stretch>
        </p:blipFill>
        <p:spPr>
          <a:xfrm>
            <a:off x="135394" y="1931175"/>
            <a:ext cx="3264886" cy="2176591"/>
          </a:xfrm>
          <a:prstGeom prst="rect">
            <a:avLst/>
          </a:prstGeom>
          <a:effectLst>
            <a:reflection blurRad="6350" stA="50000" endA="300" endPos="55500" dist="50800" dir="5400000" sy="-100000" algn="bl" rotWithShape="0"/>
          </a:effectLst>
        </p:spPr>
      </p:pic>
      <p:pic>
        <p:nvPicPr>
          <p:cNvPr id="5" name="Picture 4">
            <a:extLst>
              <a:ext uri="{FF2B5EF4-FFF2-40B4-BE49-F238E27FC236}">
                <a16:creationId xmlns:a16="http://schemas.microsoft.com/office/drawing/2014/main" id="{BA8F78DB-9EED-98DE-A268-BE32658613B2}"/>
              </a:ext>
            </a:extLst>
          </p:cNvPr>
          <p:cNvPicPr>
            <a:picLocks noChangeAspect="1"/>
          </p:cNvPicPr>
          <p:nvPr/>
        </p:nvPicPr>
        <p:blipFill>
          <a:blip r:embed="rId3"/>
          <a:stretch>
            <a:fillRect/>
          </a:stretch>
        </p:blipFill>
        <p:spPr>
          <a:xfrm>
            <a:off x="8018056" y="4447352"/>
            <a:ext cx="3264886" cy="1813826"/>
          </a:xfrm>
          <a:prstGeom prst="rect">
            <a:avLst/>
          </a:prstGeom>
          <a:effectLst>
            <a:reflection blurRad="6350" stA="50000" endA="300" endPos="38500" dist="50800" dir="5400000" sy="-100000" algn="bl" rotWithShape="0"/>
          </a:effectLst>
        </p:spPr>
      </p:pic>
    </p:spTree>
    <p:extLst>
      <p:ext uri="{BB962C8B-B14F-4D97-AF65-F5344CB8AC3E}">
        <p14:creationId xmlns:p14="http://schemas.microsoft.com/office/powerpoint/2010/main" val="42082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537D70-B2A8-8325-33B6-09B8E5BC7A66}"/>
              </a:ext>
            </a:extLst>
          </p:cNvPr>
          <p:cNvPicPr>
            <a:picLocks noChangeAspect="1"/>
          </p:cNvPicPr>
          <p:nvPr/>
        </p:nvPicPr>
        <p:blipFill>
          <a:blip r:embed="rId2"/>
          <a:stretch>
            <a:fillRect/>
          </a:stretch>
        </p:blipFill>
        <p:spPr>
          <a:xfrm>
            <a:off x="275685" y="1469019"/>
            <a:ext cx="2947481" cy="2817444"/>
          </a:xfrm>
          <a:prstGeom prst="rect">
            <a:avLst/>
          </a:prstGeom>
          <a:effectLst>
            <a:outerShdw blurRad="50800" dist="38100" algn="l" rotWithShape="0">
              <a:prstClr val="black">
                <a:alpha val="40000"/>
              </a:prstClr>
            </a:outerShdw>
            <a:reflection blurRad="6350" stA="50000" endA="300" endPos="55500" dist="50800" dir="5400000" sy="-100000" algn="bl" rotWithShape="0"/>
          </a:effectLst>
        </p:spPr>
      </p:pic>
      <p:sp>
        <p:nvSpPr>
          <p:cNvPr id="3" name="Content Placeholder 2">
            <a:extLst>
              <a:ext uri="{FF2B5EF4-FFF2-40B4-BE49-F238E27FC236}">
                <a16:creationId xmlns:a16="http://schemas.microsoft.com/office/drawing/2014/main" id="{397E88BD-3E11-558E-AB5A-BC6468BCA747}"/>
              </a:ext>
            </a:extLst>
          </p:cNvPr>
          <p:cNvSpPr>
            <a:spLocks noGrp="1"/>
          </p:cNvSpPr>
          <p:nvPr>
            <p:ph idx="1"/>
          </p:nvPr>
        </p:nvSpPr>
        <p:spPr>
          <a:xfrm>
            <a:off x="3672320" y="449104"/>
            <a:ext cx="7315200" cy="5120640"/>
          </a:xfrm>
        </p:spPr>
        <p:txBody>
          <a:bodyPr/>
          <a:lstStyle/>
          <a:p>
            <a:pPr marL="0" marR="0" lvl="0" indent="0" algn="ctr" defTabSz="914400" rtl="0" eaLnBrk="1" fontAlgn="auto" latinLnBrk="0" hangingPunct="1">
              <a:lnSpc>
                <a:spcPct val="90000"/>
              </a:lnSpc>
              <a:spcBef>
                <a:spcPts val="1200"/>
              </a:spcBef>
              <a:spcAft>
                <a:spcPts val="0"/>
              </a:spcAft>
              <a:buClr>
                <a:srgbClr val="818E9F"/>
              </a:buClr>
              <a:buSzTx/>
              <a:buNone/>
              <a:tabLst>
                <a:tab pos="1143000" algn="l"/>
              </a:tabLst>
              <a:defRPr/>
            </a:pPr>
            <a:r>
              <a:rPr kumimoji="0" lang="en-US" sz="2400" b="1" i="0" u="none" strike="noStrike" kern="1200" cap="none" spc="0" normalizeH="0" baseline="0" noProof="0" dirty="0">
                <a:ln>
                  <a:noFill/>
                </a:ln>
                <a:solidFill>
                  <a:schemeClr val="accent1">
                    <a:lumMod val="60000"/>
                    <a:lumOff val="40000"/>
                  </a:schemeClr>
                </a:solidFill>
                <a:effectLst/>
                <a:uLnTx/>
                <a:uFillTx/>
                <a:latin typeface="Corbel" panose="020B0503020204020204"/>
                <a:ea typeface="+mn-ea"/>
                <a:cs typeface="+mn-cs"/>
              </a:rPr>
              <a:t>3. </a:t>
            </a:r>
            <a:r>
              <a:rPr kumimoji="0" lang="en-US" sz="2400" b="1" i="0" u="none" strike="noStrike" kern="1200" cap="none" spc="0" normalizeH="0" baseline="0" noProof="0" dirty="0">
                <a:ln>
                  <a:noFill/>
                </a:ln>
                <a:solidFill>
                  <a:srgbClr val="4A3F38">
                    <a:lumMod val="20000"/>
                    <a:lumOff val="80000"/>
                  </a:srgbClr>
                </a:solidFill>
                <a:effectLst/>
                <a:uLnTx/>
                <a:uFillTx/>
                <a:latin typeface="Corbel" panose="020B0503020204020204"/>
                <a:ea typeface="+mn-ea"/>
                <a:cs typeface="+mn-cs"/>
              </a:rPr>
              <a:t>Specialized Care</a:t>
            </a:r>
            <a:r>
              <a:rPr kumimoji="0" lang="en-US" sz="2400" b="0" i="0" u="none" strike="noStrike" kern="1200" cap="none" spc="0" normalizeH="0" baseline="0" noProof="0" dirty="0">
                <a:ln>
                  <a:noFill/>
                </a:ln>
                <a:solidFill>
                  <a:srgbClr val="4A3F38">
                    <a:lumMod val="20000"/>
                    <a:lumOff val="80000"/>
                  </a:srgbClr>
                </a:solidFill>
                <a:effectLst/>
                <a:uLnTx/>
                <a:uFillTx/>
                <a:latin typeface="Corbel" panose="020B0503020204020204"/>
                <a:ea typeface="+mn-ea"/>
                <a:cs typeface="+mn-cs"/>
              </a:rPr>
              <a:t>: </a:t>
            </a:r>
            <a:endParaRPr kumimoji="0" lang="el-GR" sz="2400" b="0" i="0" u="none" strike="noStrike" kern="1200" cap="none" spc="0" normalizeH="0" baseline="0" noProof="0" dirty="0">
              <a:ln>
                <a:noFill/>
              </a:ln>
              <a:solidFill>
                <a:srgbClr val="4A3F38">
                  <a:lumMod val="20000"/>
                  <a:lumOff val="80000"/>
                </a:srgbClr>
              </a:solidFill>
              <a:effectLst/>
              <a:uLnTx/>
              <a:uFillTx/>
              <a:latin typeface="Corbel" panose="020B0503020204020204"/>
              <a:ea typeface="+mn-ea"/>
              <a:cs typeface="+mn-cs"/>
            </a:endParaRPr>
          </a:p>
          <a:p>
            <a:pPr marL="0" marR="0" lvl="0" indent="0" algn="ctr" defTabSz="914400" rtl="0" eaLnBrk="1" fontAlgn="auto" latinLnBrk="0" hangingPunct="1">
              <a:lnSpc>
                <a:spcPct val="90000"/>
              </a:lnSpc>
              <a:spcBef>
                <a:spcPts val="1200"/>
              </a:spcBef>
              <a:spcAft>
                <a:spcPts val="0"/>
              </a:spcAft>
              <a:buClr>
                <a:srgbClr val="818E9F"/>
              </a:buClr>
              <a:buSzTx/>
              <a:buNone/>
              <a:tabLst>
                <a:tab pos="1143000" algn="l"/>
              </a:tabLst>
              <a:defRPr/>
            </a:pPr>
            <a:r>
              <a:rPr lang="el-GR" sz="2400" dirty="0">
                <a:solidFill>
                  <a:srgbClr val="4A3F38">
                    <a:lumMod val="20000"/>
                    <a:lumOff val="80000"/>
                  </a:srgbClr>
                </a:solidFill>
                <a:latin typeface="Corbel" panose="020B0503020204020204"/>
              </a:rPr>
              <a:t>(Εξειδικευμένη φροντίδα)</a:t>
            </a:r>
            <a:endParaRPr kumimoji="0" lang="en-US" sz="2400" b="0" i="0" u="none" strike="noStrike" kern="1200" cap="none" spc="0" normalizeH="0" baseline="0" noProof="0" dirty="0">
              <a:ln>
                <a:noFill/>
              </a:ln>
              <a:solidFill>
                <a:srgbClr val="4A3F38">
                  <a:lumMod val="20000"/>
                  <a:lumOff val="80000"/>
                </a:srgbClr>
              </a:solidFill>
              <a:effectLst/>
              <a:uLnTx/>
              <a:uFillTx/>
              <a:latin typeface="Corbel" panose="020B0503020204020204"/>
              <a:ea typeface="+mn-ea"/>
              <a:cs typeface="+mn-cs"/>
            </a:endParaRPr>
          </a:p>
          <a:p>
            <a:pPr marL="0" marR="0" lvl="0" indent="0" algn="ctr" defTabSz="914400" rtl="0" eaLnBrk="1" fontAlgn="auto" latinLnBrk="0" hangingPunct="1">
              <a:lnSpc>
                <a:spcPct val="90000"/>
              </a:lnSpc>
              <a:spcBef>
                <a:spcPts val="1200"/>
              </a:spcBef>
              <a:spcAft>
                <a:spcPts val="0"/>
              </a:spcAft>
              <a:buClr>
                <a:srgbClr val="818E9F"/>
              </a:buClr>
              <a:buSzTx/>
              <a:buNone/>
              <a:tabLst>
                <a:tab pos="1143000" algn="l"/>
              </a:tabLst>
              <a:defRPr/>
            </a:pPr>
            <a:r>
              <a:rPr kumimoji="0" lang="en-US" sz="2400" b="0" i="0" u="none" strike="noStrike" kern="1200" cap="none" spc="0" normalizeH="0" baseline="0" noProof="0" dirty="0">
                <a:ln>
                  <a:noFill/>
                </a:ln>
                <a:solidFill>
                  <a:srgbClr val="4A3F38">
                    <a:lumMod val="20000"/>
                    <a:lumOff val="80000"/>
                  </a:srgbClr>
                </a:solidFill>
                <a:effectLst/>
                <a:uLnTx/>
                <a:uFillTx/>
                <a:latin typeface="Corbel" panose="020B0503020204020204"/>
                <a:ea typeface="+mn-ea"/>
                <a:cs typeface="+mn-cs"/>
              </a:rPr>
              <a:t>Care provided by medical specialists in specific fields, such as cardiologists, oncologists, and neurologists. This is typically for more complex health issues that require advanced expertise.</a:t>
            </a:r>
          </a:p>
          <a:p>
            <a:endParaRPr lang="en-US" dirty="0"/>
          </a:p>
        </p:txBody>
      </p:sp>
      <p:pic>
        <p:nvPicPr>
          <p:cNvPr id="5" name="Picture 4">
            <a:extLst>
              <a:ext uri="{FF2B5EF4-FFF2-40B4-BE49-F238E27FC236}">
                <a16:creationId xmlns:a16="http://schemas.microsoft.com/office/drawing/2014/main" id="{3D88921C-75D1-851E-BD01-82FF34EBE3F2}"/>
              </a:ext>
            </a:extLst>
          </p:cNvPr>
          <p:cNvPicPr>
            <a:picLocks noChangeAspect="1"/>
          </p:cNvPicPr>
          <p:nvPr/>
        </p:nvPicPr>
        <p:blipFill>
          <a:blip r:embed="rId3"/>
          <a:stretch>
            <a:fillRect/>
          </a:stretch>
        </p:blipFill>
        <p:spPr>
          <a:xfrm>
            <a:off x="8839027" y="3725516"/>
            <a:ext cx="2597647" cy="1844228"/>
          </a:xfrm>
          <a:prstGeom prst="rect">
            <a:avLst/>
          </a:prstGeom>
          <a:effectLst>
            <a:outerShdw blurRad="63500" sx="102000" sy="102000" algn="ctr"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215125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E8CC6A-FA49-6861-24CC-FC47B5AC98AF}"/>
              </a:ext>
            </a:extLst>
          </p:cNvPr>
          <p:cNvPicPr>
            <a:picLocks noChangeAspect="1"/>
          </p:cNvPicPr>
          <p:nvPr/>
        </p:nvPicPr>
        <p:blipFill>
          <a:blip r:embed="rId2"/>
          <a:stretch>
            <a:fillRect/>
          </a:stretch>
        </p:blipFill>
        <p:spPr>
          <a:xfrm>
            <a:off x="0" y="2197495"/>
            <a:ext cx="3824508" cy="2154033"/>
          </a:xfrm>
          <a:prstGeom prst="rect">
            <a:avLst/>
          </a:prstGeom>
          <a:effectLst>
            <a:outerShdw blurRad="50800" dist="38100" dir="16200000" rotWithShape="0">
              <a:prstClr val="black">
                <a:alpha val="40000"/>
              </a:prstClr>
            </a:outerShdw>
            <a:reflection blurRad="6350" stA="50000" endA="300" endPos="55500" dist="50800" dir="5400000" sy="-100000" algn="bl" rotWithShape="0"/>
          </a:effectLst>
        </p:spPr>
      </p:pic>
      <p:sp>
        <p:nvSpPr>
          <p:cNvPr id="3" name="Content Placeholder 2">
            <a:extLst>
              <a:ext uri="{FF2B5EF4-FFF2-40B4-BE49-F238E27FC236}">
                <a16:creationId xmlns:a16="http://schemas.microsoft.com/office/drawing/2014/main" id="{37C7F286-BBCB-4EC0-C671-B7D363C9A08C}"/>
              </a:ext>
            </a:extLst>
          </p:cNvPr>
          <p:cNvSpPr>
            <a:spLocks noGrp="1"/>
          </p:cNvSpPr>
          <p:nvPr>
            <p:ph idx="1"/>
          </p:nvPr>
        </p:nvSpPr>
        <p:spPr>
          <a:xfrm>
            <a:off x="4347570" y="868680"/>
            <a:ext cx="7315200" cy="5120640"/>
          </a:xfrm>
        </p:spPr>
        <p:txBody>
          <a:bodyPr/>
          <a:lstStyle/>
          <a:p>
            <a:endParaRPr lang="en-US" dirty="0"/>
          </a:p>
        </p:txBody>
      </p:sp>
      <p:graphicFrame>
        <p:nvGraphicFramePr>
          <p:cNvPr id="4" name="Content Placeholder 3">
            <a:extLst>
              <a:ext uri="{FF2B5EF4-FFF2-40B4-BE49-F238E27FC236}">
                <a16:creationId xmlns:a16="http://schemas.microsoft.com/office/drawing/2014/main" id="{941A2546-8743-AE2E-30AF-794A4B151610}"/>
              </a:ext>
            </a:extLst>
          </p:cNvPr>
          <p:cNvGraphicFramePr>
            <a:graphicFrameLocks/>
          </p:cNvGraphicFramePr>
          <p:nvPr>
            <p:extLst>
              <p:ext uri="{D42A27DB-BD31-4B8C-83A1-F6EECF244321}">
                <p14:modId xmlns:p14="http://schemas.microsoft.com/office/powerpoint/2010/main" val="1292469021"/>
              </p:ext>
            </p:extLst>
          </p:nvPr>
        </p:nvGraphicFramePr>
        <p:xfrm>
          <a:off x="4347570" y="1755648"/>
          <a:ext cx="7315200" cy="2595880"/>
        </p:xfrm>
        <a:graphic>
          <a:graphicData uri="http://schemas.openxmlformats.org/drawingml/2006/table">
            <a:tbl>
              <a:tblPr firstRow="1" bandRow="1">
                <a:tableStyleId>{5C22544A-7EE6-4342-B048-85BDC9FD1C3A}</a:tableStyleId>
              </a:tblPr>
              <a:tblGrid>
                <a:gridCol w="2546129">
                  <a:extLst>
                    <a:ext uri="{9D8B030D-6E8A-4147-A177-3AD203B41FA5}">
                      <a16:colId xmlns:a16="http://schemas.microsoft.com/office/drawing/2014/main" val="2217568304"/>
                    </a:ext>
                  </a:extLst>
                </a:gridCol>
                <a:gridCol w="4769071">
                  <a:extLst>
                    <a:ext uri="{9D8B030D-6E8A-4147-A177-3AD203B41FA5}">
                      <a16:colId xmlns:a16="http://schemas.microsoft.com/office/drawing/2014/main" val="3518714924"/>
                    </a:ext>
                  </a:extLst>
                </a:gridCol>
              </a:tblGrid>
              <a:tr h="370840">
                <a:tc>
                  <a:txBody>
                    <a:bodyPr/>
                    <a:lstStyle/>
                    <a:p>
                      <a:r>
                        <a:rPr lang="en-GB" dirty="0"/>
                        <a:t>USEFUL VOCABULARY</a:t>
                      </a:r>
                      <a:endParaRPr lang="en-US" dirty="0"/>
                    </a:p>
                  </a:txBody>
                  <a:tcPr/>
                </a:tc>
                <a:tc>
                  <a:txBody>
                    <a:bodyPr/>
                    <a:lstStyle/>
                    <a:p>
                      <a:endParaRPr lang="en-US" dirty="0"/>
                    </a:p>
                  </a:txBody>
                  <a:tcPr/>
                </a:tc>
                <a:extLst>
                  <a:ext uri="{0D108BD9-81ED-4DB2-BD59-A6C34878D82A}">
                    <a16:rowId xmlns:a16="http://schemas.microsoft.com/office/drawing/2014/main" val="1476578359"/>
                  </a:ext>
                </a:extLst>
              </a:tr>
              <a:tr h="370840">
                <a:tc>
                  <a:txBody>
                    <a:bodyPr/>
                    <a:lstStyle/>
                    <a:p>
                      <a:r>
                        <a:rPr lang="en-GB" dirty="0"/>
                        <a:t>specialist</a:t>
                      </a:r>
                      <a:endParaRPr lang="en-US" dirty="0"/>
                    </a:p>
                  </a:txBody>
                  <a:tcPr/>
                </a:tc>
                <a:tc>
                  <a:txBody>
                    <a:bodyPr/>
                    <a:lstStyle/>
                    <a:p>
                      <a:r>
                        <a:rPr lang="el-GR" dirty="0"/>
                        <a:t>ειδικός, ειδικός γιατρός</a:t>
                      </a:r>
                      <a:endParaRPr lang="en-US" dirty="0"/>
                    </a:p>
                  </a:txBody>
                  <a:tcPr/>
                </a:tc>
                <a:extLst>
                  <a:ext uri="{0D108BD9-81ED-4DB2-BD59-A6C34878D82A}">
                    <a16:rowId xmlns:a16="http://schemas.microsoft.com/office/drawing/2014/main" val="4128089963"/>
                  </a:ext>
                </a:extLst>
              </a:tr>
              <a:tr h="370840">
                <a:tc>
                  <a:txBody>
                    <a:bodyPr/>
                    <a:lstStyle/>
                    <a:p>
                      <a:r>
                        <a:rPr lang="en-GB" dirty="0"/>
                        <a:t>specific field</a:t>
                      </a:r>
                      <a:endParaRPr lang="en-US" dirty="0"/>
                    </a:p>
                  </a:txBody>
                  <a:tcPr/>
                </a:tc>
                <a:tc>
                  <a:txBody>
                    <a:bodyPr/>
                    <a:lstStyle/>
                    <a:p>
                      <a:r>
                        <a:rPr lang="el-GR" dirty="0"/>
                        <a:t>συγκεκριμένος τομέας/πεδίο</a:t>
                      </a:r>
                      <a:endParaRPr lang="en-US" dirty="0"/>
                    </a:p>
                  </a:txBody>
                  <a:tcPr/>
                </a:tc>
                <a:extLst>
                  <a:ext uri="{0D108BD9-81ED-4DB2-BD59-A6C34878D82A}">
                    <a16:rowId xmlns:a16="http://schemas.microsoft.com/office/drawing/2014/main" val="3556568099"/>
                  </a:ext>
                </a:extLst>
              </a:tr>
              <a:tr h="370840">
                <a:tc>
                  <a:txBody>
                    <a:bodyPr/>
                    <a:lstStyle/>
                    <a:p>
                      <a:r>
                        <a:rPr lang="en-GB" dirty="0"/>
                        <a:t>complex  health issues</a:t>
                      </a:r>
                      <a:endParaRPr lang="en-US" dirty="0"/>
                    </a:p>
                  </a:txBody>
                  <a:tcPr/>
                </a:tc>
                <a:tc>
                  <a:txBody>
                    <a:bodyPr/>
                    <a:lstStyle/>
                    <a:p>
                      <a:r>
                        <a:rPr lang="el-GR" dirty="0"/>
                        <a:t>περίπλοκα θέματα υγείας</a:t>
                      </a:r>
                      <a:endParaRPr lang="en-US" dirty="0"/>
                    </a:p>
                  </a:txBody>
                  <a:tcPr/>
                </a:tc>
                <a:extLst>
                  <a:ext uri="{0D108BD9-81ED-4DB2-BD59-A6C34878D82A}">
                    <a16:rowId xmlns:a16="http://schemas.microsoft.com/office/drawing/2014/main" val="4124992923"/>
                  </a:ext>
                </a:extLst>
              </a:tr>
              <a:tr h="370840">
                <a:tc>
                  <a:txBody>
                    <a:bodyPr/>
                    <a:lstStyle/>
                    <a:p>
                      <a:r>
                        <a:rPr lang="en-GB" dirty="0"/>
                        <a:t>to require</a:t>
                      </a:r>
                      <a:endParaRPr lang="en-US" dirty="0"/>
                    </a:p>
                  </a:txBody>
                  <a:tcPr/>
                </a:tc>
                <a:tc>
                  <a:txBody>
                    <a:bodyPr/>
                    <a:lstStyle/>
                    <a:p>
                      <a:r>
                        <a:rPr lang="el-GR" dirty="0"/>
                        <a:t>απαιτώ, έχω ως προϋπόθεση</a:t>
                      </a:r>
                      <a:endParaRPr lang="en-US" dirty="0"/>
                    </a:p>
                  </a:txBody>
                  <a:tcPr/>
                </a:tc>
                <a:extLst>
                  <a:ext uri="{0D108BD9-81ED-4DB2-BD59-A6C34878D82A}">
                    <a16:rowId xmlns:a16="http://schemas.microsoft.com/office/drawing/2014/main" val="1384030843"/>
                  </a:ext>
                </a:extLst>
              </a:tr>
              <a:tr h="370840">
                <a:tc>
                  <a:txBody>
                    <a:bodyPr/>
                    <a:lstStyle/>
                    <a:p>
                      <a:r>
                        <a:rPr lang="en-GB" dirty="0"/>
                        <a:t>advanced</a:t>
                      </a:r>
                      <a:endParaRPr lang="en-US" dirty="0"/>
                    </a:p>
                  </a:txBody>
                  <a:tcPr/>
                </a:tc>
                <a:tc>
                  <a:txBody>
                    <a:bodyPr/>
                    <a:lstStyle/>
                    <a:p>
                      <a:r>
                        <a:rPr lang="el-GR" dirty="0"/>
                        <a:t>προηγμένος, αναπτυγμένος, προχωρημένος</a:t>
                      </a:r>
                      <a:endParaRPr lang="en-US" dirty="0"/>
                    </a:p>
                  </a:txBody>
                  <a:tcPr/>
                </a:tc>
                <a:extLst>
                  <a:ext uri="{0D108BD9-81ED-4DB2-BD59-A6C34878D82A}">
                    <a16:rowId xmlns:a16="http://schemas.microsoft.com/office/drawing/2014/main" val="3476196577"/>
                  </a:ext>
                </a:extLst>
              </a:tr>
              <a:tr h="370840">
                <a:tc>
                  <a:txBody>
                    <a:bodyPr/>
                    <a:lstStyle/>
                    <a:p>
                      <a:r>
                        <a:rPr lang="en-GB" dirty="0"/>
                        <a:t>expertise</a:t>
                      </a:r>
                      <a:endParaRPr lang="en-US" dirty="0"/>
                    </a:p>
                  </a:txBody>
                  <a:tcPr/>
                </a:tc>
                <a:tc>
                  <a:txBody>
                    <a:bodyPr/>
                    <a:lstStyle/>
                    <a:p>
                      <a:r>
                        <a:rPr lang="el-GR" dirty="0"/>
                        <a:t>ειδικές γνώσεις</a:t>
                      </a:r>
                      <a:endParaRPr lang="en-US" dirty="0"/>
                    </a:p>
                  </a:txBody>
                  <a:tcPr/>
                </a:tc>
                <a:extLst>
                  <a:ext uri="{0D108BD9-81ED-4DB2-BD59-A6C34878D82A}">
                    <a16:rowId xmlns:a16="http://schemas.microsoft.com/office/drawing/2014/main" val="3412709454"/>
                  </a:ext>
                </a:extLst>
              </a:tr>
            </a:tbl>
          </a:graphicData>
        </a:graphic>
      </p:graphicFrame>
    </p:spTree>
    <p:extLst>
      <p:ext uri="{BB962C8B-B14F-4D97-AF65-F5344CB8AC3E}">
        <p14:creationId xmlns:p14="http://schemas.microsoft.com/office/powerpoint/2010/main" val="145089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rame">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docProps/app.xml><?xml version="1.0" encoding="utf-8"?>
<Properties xmlns="http://schemas.openxmlformats.org/officeDocument/2006/extended-properties" xmlns:vt="http://schemas.openxmlformats.org/officeDocument/2006/docPropsVTypes">
  <Template>TM03457475[[fn=Frame]]</Template>
  <TotalTime>1145</TotalTime>
  <Words>1194</Words>
  <Application>Microsoft Office PowerPoint</Application>
  <PresentationFormat>Widescreen</PresentationFormat>
  <Paragraphs>305</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Corbel</vt:lpstr>
      <vt:lpstr>Wingdings 2</vt:lpstr>
      <vt:lpstr>Frame</vt:lpstr>
      <vt:lpstr>HEALTHCARE, WELFARE AND WELLNESS SERVICES</vt:lpstr>
      <vt:lpstr>PowerPoint Presentation</vt:lpstr>
      <vt:lpstr>PowerPoint Presentation</vt:lpstr>
      <vt:lpstr>The word “health”  and  its derivatives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Katerina</dc:creator>
  <cp:lastModifiedBy>Katerina</cp:lastModifiedBy>
  <cp:revision>6</cp:revision>
  <dcterms:created xsi:type="dcterms:W3CDTF">2024-09-16T10:38:16Z</dcterms:created>
  <dcterms:modified xsi:type="dcterms:W3CDTF">2024-09-23T09:34:16Z</dcterms:modified>
</cp:coreProperties>
</file>