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356" r:id="rId3"/>
    <p:sldId id="357" r:id="rId4"/>
    <p:sldId id="358" r:id="rId5"/>
    <p:sldId id="359" r:id="rId6"/>
    <p:sldId id="360" r:id="rId7"/>
    <p:sldId id="361"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386" r:id="rId33"/>
    <p:sldId id="387" r:id="rId34"/>
    <p:sldId id="388" r:id="rId35"/>
    <p:sldId id="389"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F8A73-15D8-4DD9-A0FF-E8D87415EF25}" v="1" dt="2024-10-20T07:38:51.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1027"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s Chliouras" userId="603333f0f76e1130" providerId="LiveId" clId="{DD7F8A73-15D8-4DD9-A0FF-E8D87415EF25}"/>
    <pc:docChg chg="addSld modSld">
      <pc:chgData name="Dimitris Chliouras" userId="603333f0f76e1130" providerId="LiveId" clId="{DD7F8A73-15D8-4DD9-A0FF-E8D87415EF25}" dt="2024-10-20T07:38:51.788" v="0"/>
      <pc:docMkLst>
        <pc:docMk/>
      </pc:docMkLst>
      <pc:sldChg chg="add">
        <pc:chgData name="Dimitris Chliouras" userId="603333f0f76e1130" providerId="LiveId" clId="{DD7F8A73-15D8-4DD9-A0FF-E8D87415EF25}" dt="2024-10-20T07:38:51.788" v="0"/>
        <pc:sldMkLst>
          <pc:docMk/>
          <pc:sldMk cId="0" sldId="356"/>
        </pc:sldMkLst>
      </pc:sldChg>
      <pc:sldChg chg="add">
        <pc:chgData name="Dimitris Chliouras" userId="603333f0f76e1130" providerId="LiveId" clId="{DD7F8A73-15D8-4DD9-A0FF-E8D87415EF25}" dt="2024-10-20T07:38:51.788" v="0"/>
        <pc:sldMkLst>
          <pc:docMk/>
          <pc:sldMk cId="0" sldId="357"/>
        </pc:sldMkLst>
      </pc:sldChg>
      <pc:sldChg chg="add">
        <pc:chgData name="Dimitris Chliouras" userId="603333f0f76e1130" providerId="LiveId" clId="{DD7F8A73-15D8-4DD9-A0FF-E8D87415EF25}" dt="2024-10-20T07:38:51.788" v="0"/>
        <pc:sldMkLst>
          <pc:docMk/>
          <pc:sldMk cId="0" sldId="358"/>
        </pc:sldMkLst>
      </pc:sldChg>
      <pc:sldChg chg="add">
        <pc:chgData name="Dimitris Chliouras" userId="603333f0f76e1130" providerId="LiveId" clId="{DD7F8A73-15D8-4DD9-A0FF-E8D87415EF25}" dt="2024-10-20T07:38:51.788" v="0"/>
        <pc:sldMkLst>
          <pc:docMk/>
          <pc:sldMk cId="0" sldId="359"/>
        </pc:sldMkLst>
      </pc:sldChg>
      <pc:sldChg chg="add">
        <pc:chgData name="Dimitris Chliouras" userId="603333f0f76e1130" providerId="LiveId" clId="{DD7F8A73-15D8-4DD9-A0FF-E8D87415EF25}" dt="2024-10-20T07:38:51.788" v="0"/>
        <pc:sldMkLst>
          <pc:docMk/>
          <pc:sldMk cId="0" sldId="360"/>
        </pc:sldMkLst>
      </pc:sldChg>
      <pc:sldChg chg="add">
        <pc:chgData name="Dimitris Chliouras" userId="603333f0f76e1130" providerId="LiveId" clId="{DD7F8A73-15D8-4DD9-A0FF-E8D87415EF25}" dt="2024-10-20T07:38:51.788" v="0"/>
        <pc:sldMkLst>
          <pc:docMk/>
          <pc:sldMk cId="0" sldId="361"/>
        </pc:sldMkLst>
      </pc:sldChg>
      <pc:sldChg chg="add">
        <pc:chgData name="Dimitris Chliouras" userId="603333f0f76e1130" providerId="LiveId" clId="{DD7F8A73-15D8-4DD9-A0FF-E8D87415EF25}" dt="2024-10-20T07:38:51.788" v="0"/>
        <pc:sldMkLst>
          <pc:docMk/>
          <pc:sldMk cId="0" sldId="362"/>
        </pc:sldMkLst>
      </pc:sldChg>
      <pc:sldChg chg="add">
        <pc:chgData name="Dimitris Chliouras" userId="603333f0f76e1130" providerId="LiveId" clId="{DD7F8A73-15D8-4DD9-A0FF-E8D87415EF25}" dt="2024-10-20T07:38:51.788" v="0"/>
        <pc:sldMkLst>
          <pc:docMk/>
          <pc:sldMk cId="0" sldId="363"/>
        </pc:sldMkLst>
      </pc:sldChg>
      <pc:sldChg chg="add">
        <pc:chgData name="Dimitris Chliouras" userId="603333f0f76e1130" providerId="LiveId" clId="{DD7F8A73-15D8-4DD9-A0FF-E8D87415EF25}" dt="2024-10-20T07:38:51.788" v="0"/>
        <pc:sldMkLst>
          <pc:docMk/>
          <pc:sldMk cId="0" sldId="364"/>
        </pc:sldMkLst>
      </pc:sldChg>
      <pc:sldChg chg="add">
        <pc:chgData name="Dimitris Chliouras" userId="603333f0f76e1130" providerId="LiveId" clId="{DD7F8A73-15D8-4DD9-A0FF-E8D87415EF25}" dt="2024-10-20T07:38:51.788" v="0"/>
        <pc:sldMkLst>
          <pc:docMk/>
          <pc:sldMk cId="0" sldId="365"/>
        </pc:sldMkLst>
      </pc:sldChg>
      <pc:sldChg chg="add">
        <pc:chgData name="Dimitris Chliouras" userId="603333f0f76e1130" providerId="LiveId" clId="{DD7F8A73-15D8-4DD9-A0FF-E8D87415EF25}" dt="2024-10-20T07:38:51.788" v="0"/>
        <pc:sldMkLst>
          <pc:docMk/>
          <pc:sldMk cId="0" sldId="366"/>
        </pc:sldMkLst>
      </pc:sldChg>
      <pc:sldChg chg="add">
        <pc:chgData name="Dimitris Chliouras" userId="603333f0f76e1130" providerId="LiveId" clId="{DD7F8A73-15D8-4DD9-A0FF-E8D87415EF25}" dt="2024-10-20T07:38:51.788" v="0"/>
        <pc:sldMkLst>
          <pc:docMk/>
          <pc:sldMk cId="0" sldId="367"/>
        </pc:sldMkLst>
      </pc:sldChg>
      <pc:sldChg chg="add">
        <pc:chgData name="Dimitris Chliouras" userId="603333f0f76e1130" providerId="LiveId" clId="{DD7F8A73-15D8-4DD9-A0FF-E8D87415EF25}" dt="2024-10-20T07:38:51.788" v="0"/>
        <pc:sldMkLst>
          <pc:docMk/>
          <pc:sldMk cId="0" sldId="368"/>
        </pc:sldMkLst>
      </pc:sldChg>
      <pc:sldChg chg="add">
        <pc:chgData name="Dimitris Chliouras" userId="603333f0f76e1130" providerId="LiveId" clId="{DD7F8A73-15D8-4DD9-A0FF-E8D87415EF25}" dt="2024-10-20T07:38:51.788" v="0"/>
        <pc:sldMkLst>
          <pc:docMk/>
          <pc:sldMk cId="0" sldId="369"/>
        </pc:sldMkLst>
      </pc:sldChg>
      <pc:sldChg chg="add">
        <pc:chgData name="Dimitris Chliouras" userId="603333f0f76e1130" providerId="LiveId" clId="{DD7F8A73-15D8-4DD9-A0FF-E8D87415EF25}" dt="2024-10-20T07:38:51.788" v="0"/>
        <pc:sldMkLst>
          <pc:docMk/>
          <pc:sldMk cId="0" sldId="370"/>
        </pc:sldMkLst>
      </pc:sldChg>
      <pc:sldChg chg="add">
        <pc:chgData name="Dimitris Chliouras" userId="603333f0f76e1130" providerId="LiveId" clId="{DD7F8A73-15D8-4DD9-A0FF-E8D87415EF25}" dt="2024-10-20T07:38:51.788" v="0"/>
        <pc:sldMkLst>
          <pc:docMk/>
          <pc:sldMk cId="0" sldId="371"/>
        </pc:sldMkLst>
      </pc:sldChg>
      <pc:sldChg chg="add">
        <pc:chgData name="Dimitris Chliouras" userId="603333f0f76e1130" providerId="LiveId" clId="{DD7F8A73-15D8-4DD9-A0FF-E8D87415EF25}" dt="2024-10-20T07:38:51.788" v="0"/>
        <pc:sldMkLst>
          <pc:docMk/>
          <pc:sldMk cId="0" sldId="372"/>
        </pc:sldMkLst>
      </pc:sldChg>
      <pc:sldChg chg="add">
        <pc:chgData name="Dimitris Chliouras" userId="603333f0f76e1130" providerId="LiveId" clId="{DD7F8A73-15D8-4DD9-A0FF-E8D87415EF25}" dt="2024-10-20T07:38:51.788" v="0"/>
        <pc:sldMkLst>
          <pc:docMk/>
          <pc:sldMk cId="0" sldId="373"/>
        </pc:sldMkLst>
      </pc:sldChg>
      <pc:sldChg chg="add">
        <pc:chgData name="Dimitris Chliouras" userId="603333f0f76e1130" providerId="LiveId" clId="{DD7F8A73-15D8-4DD9-A0FF-E8D87415EF25}" dt="2024-10-20T07:38:51.788" v="0"/>
        <pc:sldMkLst>
          <pc:docMk/>
          <pc:sldMk cId="0" sldId="374"/>
        </pc:sldMkLst>
      </pc:sldChg>
      <pc:sldChg chg="add">
        <pc:chgData name="Dimitris Chliouras" userId="603333f0f76e1130" providerId="LiveId" clId="{DD7F8A73-15D8-4DD9-A0FF-E8D87415EF25}" dt="2024-10-20T07:38:51.788" v="0"/>
        <pc:sldMkLst>
          <pc:docMk/>
          <pc:sldMk cId="0" sldId="375"/>
        </pc:sldMkLst>
      </pc:sldChg>
      <pc:sldChg chg="add">
        <pc:chgData name="Dimitris Chliouras" userId="603333f0f76e1130" providerId="LiveId" clId="{DD7F8A73-15D8-4DD9-A0FF-E8D87415EF25}" dt="2024-10-20T07:38:51.788" v="0"/>
        <pc:sldMkLst>
          <pc:docMk/>
          <pc:sldMk cId="0" sldId="376"/>
        </pc:sldMkLst>
      </pc:sldChg>
      <pc:sldChg chg="add">
        <pc:chgData name="Dimitris Chliouras" userId="603333f0f76e1130" providerId="LiveId" clId="{DD7F8A73-15D8-4DD9-A0FF-E8D87415EF25}" dt="2024-10-20T07:38:51.788" v="0"/>
        <pc:sldMkLst>
          <pc:docMk/>
          <pc:sldMk cId="0" sldId="377"/>
        </pc:sldMkLst>
      </pc:sldChg>
      <pc:sldChg chg="add">
        <pc:chgData name="Dimitris Chliouras" userId="603333f0f76e1130" providerId="LiveId" clId="{DD7F8A73-15D8-4DD9-A0FF-E8D87415EF25}" dt="2024-10-20T07:38:51.788" v="0"/>
        <pc:sldMkLst>
          <pc:docMk/>
          <pc:sldMk cId="0" sldId="378"/>
        </pc:sldMkLst>
      </pc:sldChg>
      <pc:sldChg chg="add">
        <pc:chgData name="Dimitris Chliouras" userId="603333f0f76e1130" providerId="LiveId" clId="{DD7F8A73-15D8-4DD9-A0FF-E8D87415EF25}" dt="2024-10-20T07:38:51.788" v="0"/>
        <pc:sldMkLst>
          <pc:docMk/>
          <pc:sldMk cId="0" sldId="379"/>
        </pc:sldMkLst>
      </pc:sldChg>
      <pc:sldChg chg="add">
        <pc:chgData name="Dimitris Chliouras" userId="603333f0f76e1130" providerId="LiveId" clId="{DD7F8A73-15D8-4DD9-A0FF-E8D87415EF25}" dt="2024-10-20T07:38:51.788" v="0"/>
        <pc:sldMkLst>
          <pc:docMk/>
          <pc:sldMk cId="0" sldId="380"/>
        </pc:sldMkLst>
      </pc:sldChg>
      <pc:sldChg chg="add">
        <pc:chgData name="Dimitris Chliouras" userId="603333f0f76e1130" providerId="LiveId" clId="{DD7F8A73-15D8-4DD9-A0FF-E8D87415EF25}" dt="2024-10-20T07:38:51.788" v="0"/>
        <pc:sldMkLst>
          <pc:docMk/>
          <pc:sldMk cId="0" sldId="381"/>
        </pc:sldMkLst>
      </pc:sldChg>
      <pc:sldChg chg="add">
        <pc:chgData name="Dimitris Chliouras" userId="603333f0f76e1130" providerId="LiveId" clId="{DD7F8A73-15D8-4DD9-A0FF-E8D87415EF25}" dt="2024-10-20T07:38:51.788" v="0"/>
        <pc:sldMkLst>
          <pc:docMk/>
          <pc:sldMk cId="0" sldId="382"/>
        </pc:sldMkLst>
      </pc:sldChg>
      <pc:sldChg chg="add">
        <pc:chgData name="Dimitris Chliouras" userId="603333f0f76e1130" providerId="LiveId" clId="{DD7F8A73-15D8-4DD9-A0FF-E8D87415EF25}" dt="2024-10-20T07:38:51.788" v="0"/>
        <pc:sldMkLst>
          <pc:docMk/>
          <pc:sldMk cId="0" sldId="383"/>
        </pc:sldMkLst>
      </pc:sldChg>
      <pc:sldChg chg="add">
        <pc:chgData name="Dimitris Chliouras" userId="603333f0f76e1130" providerId="LiveId" clId="{DD7F8A73-15D8-4DD9-A0FF-E8D87415EF25}" dt="2024-10-20T07:38:51.788" v="0"/>
        <pc:sldMkLst>
          <pc:docMk/>
          <pc:sldMk cId="0" sldId="384"/>
        </pc:sldMkLst>
      </pc:sldChg>
      <pc:sldChg chg="add">
        <pc:chgData name="Dimitris Chliouras" userId="603333f0f76e1130" providerId="LiveId" clId="{DD7F8A73-15D8-4DD9-A0FF-E8D87415EF25}" dt="2024-10-20T07:38:51.788" v="0"/>
        <pc:sldMkLst>
          <pc:docMk/>
          <pc:sldMk cId="0" sldId="385"/>
        </pc:sldMkLst>
      </pc:sldChg>
      <pc:sldChg chg="add">
        <pc:chgData name="Dimitris Chliouras" userId="603333f0f76e1130" providerId="LiveId" clId="{DD7F8A73-15D8-4DD9-A0FF-E8D87415EF25}" dt="2024-10-20T07:38:51.788" v="0"/>
        <pc:sldMkLst>
          <pc:docMk/>
          <pc:sldMk cId="0" sldId="386"/>
        </pc:sldMkLst>
      </pc:sldChg>
      <pc:sldChg chg="add">
        <pc:chgData name="Dimitris Chliouras" userId="603333f0f76e1130" providerId="LiveId" clId="{DD7F8A73-15D8-4DD9-A0FF-E8D87415EF25}" dt="2024-10-20T07:38:51.788" v="0"/>
        <pc:sldMkLst>
          <pc:docMk/>
          <pc:sldMk cId="0" sldId="387"/>
        </pc:sldMkLst>
      </pc:sldChg>
      <pc:sldChg chg="add">
        <pc:chgData name="Dimitris Chliouras" userId="603333f0f76e1130" providerId="LiveId" clId="{DD7F8A73-15D8-4DD9-A0FF-E8D87415EF25}" dt="2024-10-20T07:38:51.788" v="0"/>
        <pc:sldMkLst>
          <pc:docMk/>
          <pc:sldMk cId="0" sldId="388"/>
        </pc:sldMkLst>
      </pc:sldChg>
      <pc:sldChg chg="add">
        <pc:chgData name="Dimitris Chliouras" userId="603333f0f76e1130" providerId="LiveId" clId="{DD7F8A73-15D8-4DD9-A0FF-E8D87415EF25}" dt="2024-10-20T07:38:51.788" v="0"/>
        <pc:sldMkLst>
          <pc:docMk/>
          <pc:sldMk cId="0" sldId="3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98C5D-F216-4C2A-9931-713877DD7F72}" type="datetimeFigureOut">
              <a:rPr lang="el-GR" smtClean="0"/>
              <a:t>20/10/2024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67675-E361-45B2-9950-991B9D0101BB}" type="slidenum">
              <a:rPr lang="el-GR" smtClean="0"/>
              <a:t>‹#›</a:t>
            </a:fld>
            <a:endParaRPr lang="el-GR"/>
          </a:p>
        </p:txBody>
      </p:sp>
    </p:spTree>
    <p:extLst>
      <p:ext uri="{BB962C8B-B14F-4D97-AF65-F5344CB8AC3E}">
        <p14:creationId xmlns:p14="http://schemas.microsoft.com/office/powerpoint/2010/main" val="2395381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5DB0FF-5A96-6196-CBD4-61583E2D70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5C1B196C-3BB3-7444-51D7-ECDDD48B8D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42508C09-222D-517C-27BF-DA191C0B970A}"/>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5" name="Θέση υποσέλιδου 4">
            <a:extLst>
              <a:ext uri="{FF2B5EF4-FFF2-40B4-BE49-F238E27FC236}">
                <a16:creationId xmlns:a16="http://schemas.microsoft.com/office/drawing/2014/main" id="{4BB9D9C8-CB57-A7F7-E030-E277781DDBC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0DEC1F1-BBF3-5E22-06E3-19D53754139A}"/>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72282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16025A-81FE-6C8F-CD06-CDD082A4BF2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B9E6F4B-261F-31CE-DECE-B1116D25B26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34D6CC2-B8DC-80A6-AC0C-15A94D27E5FD}"/>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5" name="Θέση υποσέλιδου 4">
            <a:extLst>
              <a:ext uri="{FF2B5EF4-FFF2-40B4-BE49-F238E27FC236}">
                <a16:creationId xmlns:a16="http://schemas.microsoft.com/office/drawing/2014/main" id="{28D28E06-447F-DBEE-784C-9660C8D904E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F4F1103-55DA-5B1D-F1C1-D3845BF6402D}"/>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3743695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D794D11-F3F1-0569-9EFF-5F43C13C272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4162F1A-955F-49E4-67B1-2F9FB8D3B756}"/>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34E877F-5C3C-6279-7543-6BAFE2BF734E}"/>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5" name="Θέση υποσέλιδου 4">
            <a:extLst>
              <a:ext uri="{FF2B5EF4-FFF2-40B4-BE49-F238E27FC236}">
                <a16:creationId xmlns:a16="http://schemas.microsoft.com/office/drawing/2014/main" id="{94252B89-5FD3-38C5-D6D1-A7F6E2859DD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13F5906-0590-6967-0317-579884F57F49}"/>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5059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454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1587741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3247883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1244746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3059578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3132530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667536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389392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8481C4-A83E-51F8-E010-B117CABE068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B8EC820-1211-C29D-8ECB-CB03D3C72E00}"/>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967A7D9-B3F7-11D8-544C-B4F2CAE64D5E}"/>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5" name="Θέση υποσέλιδου 4">
            <a:extLst>
              <a:ext uri="{FF2B5EF4-FFF2-40B4-BE49-F238E27FC236}">
                <a16:creationId xmlns:a16="http://schemas.microsoft.com/office/drawing/2014/main" id="{1E640A0B-6F12-07AC-4E37-C3308D5A66C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479D89B-D82A-DB8E-3C44-A0E4F6BDAFA3}"/>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1895987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3301353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192952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3271493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138605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205119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416106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2394247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spTree>
    <p:extLst>
      <p:ext uri="{BB962C8B-B14F-4D97-AF65-F5344CB8AC3E}">
        <p14:creationId xmlns:p14="http://schemas.microsoft.com/office/powerpoint/2010/main" val="2449827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27330C-CFA1-939B-C4DF-8985DF00970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F84C5A1-C70C-417F-0569-7AA730486C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B1577B8C-FF70-FEC1-8BF0-5413E5CA21F4}"/>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5" name="Θέση υποσέλιδου 4">
            <a:extLst>
              <a:ext uri="{FF2B5EF4-FFF2-40B4-BE49-F238E27FC236}">
                <a16:creationId xmlns:a16="http://schemas.microsoft.com/office/drawing/2014/main" id="{6A3A1670-EA1E-1600-4F70-9DC4F01D303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36E470-8210-0685-5312-89E90F1E1840}"/>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1215233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AA40AE-2E7E-EFB7-DC9D-442E8D7150B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130C1FF-F186-CB1B-FD27-742B7A9D0E1D}"/>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F805C741-0CBC-3005-0BD9-A73D8282FB67}"/>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6917630-2DD3-93F5-2ED8-6114B56F7A3F}"/>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6" name="Θέση υποσέλιδου 5">
            <a:extLst>
              <a:ext uri="{FF2B5EF4-FFF2-40B4-BE49-F238E27FC236}">
                <a16:creationId xmlns:a16="http://schemas.microsoft.com/office/drawing/2014/main" id="{62CD48B1-BA38-2D4A-A90B-FE25454C6CF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92140CA-281E-A879-05B3-9532C17B8A3D}"/>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180348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5F7C43-F97C-1AD9-7C8C-3014A82E80D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A2E517F-185D-06BB-CBA0-26FD7898A7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C6F0F87-791C-84FE-E65A-6F400FBA7699}"/>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1BA65296-42C9-2CA6-3711-95B1F99AF9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671802C5-34AB-ABFC-AD61-3D9219B1688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E27AA74-C7D5-8E5B-865F-22C016E410DB}"/>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8" name="Θέση υποσέλιδου 7">
            <a:extLst>
              <a:ext uri="{FF2B5EF4-FFF2-40B4-BE49-F238E27FC236}">
                <a16:creationId xmlns:a16="http://schemas.microsoft.com/office/drawing/2014/main" id="{F3733979-55F9-0DB0-DBA0-B27EFBF07CE6}"/>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F9CCD85-EE46-DC1C-9408-1BB6BB464CFE}"/>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385063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AA368C-A652-B57D-8921-FBC5987004D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E7163A6-A261-691F-3F60-0A538A72062D}"/>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4" name="Θέση υποσέλιδου 3">
            <a:extLst>
              <a:ext uri="{FF2B5EF4-FFF2-40B4-BE49-F238E27FC236}">
                <a16:creationId xmlns:a16="http://schemas.microsoft.com/office/drawing/2014/main" id="{73BF14D7-6429-632D-AE87-023287BFA0A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71F81F2-C2E9-7846-03DA-B04F008968AB}"/>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255147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4663324-A1E2-A1AA-585C-0ED9580AB3DB}"/>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3" name="Θέση υποσέλιδου 2">
            <a:extLst>
              <a:ext uri="{FF2B5EF4-FFF2-40B4-BE49-F238E27FC236}">
                <a16:creationId xmlns:a16="http://schemas.microsoft.com/office/drawing/2014/main" id="{F1CA2D1A-897B-ACDA-CF3E-13D2DC4F69B4}"/>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60BA9AB-D7C0-D0A8-ED69-F7BC7F9CE8FC}"/>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391380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A2C22C-AF7A-4832-81FD-4959F9A8F2F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ECEA5FB-673B-4C91-C09E-9A9196FEC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03B229B-56C1-9760-C8DD-C73633245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88A0F6A-FAB0-C3F1-F013-E2A331A2A097}"/>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6" name="Θέση υποσέλιδου 5">
            <a:extLst>
              <a:ext uri="{FF2B5EF4-FFF2-40B4-BE49-F238E27FC236}">
                <a16:creationId xmlns:a16="http://schemas.microsoft.com/office/drawing/2014/main" id="{5C03D58B-67C3-68B7-6CEF-0704F0E33CF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082388E-A5F4-9051-B727-A0D32F3148B2}"/>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1511423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8B7B19-55C4-A8D2-D61E-1252664E679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B92F497-FDC9-B4E0-4AD1-E0967ADB2E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FDC551C-4DDE-4238-ECB6-16FAA4A138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AC07813-EE2E-AD74-441F-9AA56F91E1DC}"/>
              </a:ext>
            </a:extLst>
          </p:cNvPr>
          <p:cNvSpPr>
            <a:spLocks noGrp="1"/>
          </p:cNvSpPr>
          <p:nvPr>
            <p:ph type="dt" sz="half" idx="10"/>
          </p:nvPr>
        </p:nvSpPr>
        <p:spPr/>
        <p:txBody>
          <a:bodyPr/>
          <a:lstStyle/>
          <a:p>
            <a:fld id="{47971A52-EB71-4D70-80C2-0B83505E860D}" type="datetimeFigureOut">
              <a:rPr lang="el-GR" smtClean="0"/>
              <a:t>20/10/2024</a:t>
            </a:fld>
            <a:endParaRPr lang="el-GR"/>
          </a:p>
        </p:txBody>
      </p:sp>
      <p:sp>
        <p:nvSpPr>
          <p:cNvPr id="6" name="Θέση υποσέλιδου 5">
            <a:extLst>
              <a:ext uri="{FF2B5EF4-FFF2-40B4-BE49-F238E27FC236}">
                <a16:creationId xmlns:a16="http://schemas.microsoft.com/office/drawing/2014/main" id="{19D19057-41C9-FC6F-8A8D-9F4DF9665D5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E1933C8-775C-7FDF-B5E6-0B5F778FC482}"/>
              </a:ext>
            </a:extLst>
          </p:cNvPr>
          <p:cNvSpPr>
            <a:spLocks noGrp="1"/>
          </p:cNvSpPr>
          <p:nvPr>
            <p:ph type="sldNum" sz="quarter" idx="12"/>
          </p:nvPr>
        </p:nvSpPr>
        <p:spPr/>
        <p:txBody>
          <a:bodyPr/>
          <a:lstStyle/>
          <a:p>
            <a:fld id="{037536AA-D5E8-4B9C-87B9-A385A737EB12}" type="slidenum">
              <a:rPr lang="el-GR" smtClean="0"/>
              <a:t>‹#›</a:t>
            </a:fld>
            <a:endParaRPr lang="el-GR"/>
          </a:p>
        </p:txBody>
      </p:sp>
    </p:spTree>
    <p:extLst>
      <p:ext uri="{BB962C8B-B14F-4D97-AF65-F5344CB8AC3E}">
        <p14:creationId xmlns:p14="http://schemas.microsoft.com/office/powerpoint/2010/main" val="245070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9173BD1-9999-20F9-0A67-BB3D2CC46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7964CE5-26D0-1DC8-B03F-F7F3D7EBA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3ECDD08-1CA0-9977-311D-EDEBAFC25D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971A52-EB71-4D70-80C2-0B83505E860D}" type="datetimeFigureOut">
              <a:rPr lang="el-GR" smtClean="0"/>
              <a:t>20/10/2024</a:t>
            </a:fld>
            <a:endParaRPr lang="el-GR"/>
          </a:p>
        </p:txBody>
      </p:sp>
      <p:sp>
        <p:nvSpPr>
          <p:cNvPr id="5" name="Θέση υποσέλιδου 4">
            <a:extLst>
              <a:ext uri="{FF2B5EF4-FFF2-40B4-BE49-F238E27FC236}">
                <a16:creationId xmlns:a16="http://schemas.microsoft.com/office/drawing/2014/main" id="{74FC2DE0-6092-688A-B8C0-312517EDA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9A9BE9EC-AE3C-A14A-C395-F84B7AF82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7536AA-D5E8-4B9C-87B9-A385A737EB12}" type="slidenum">
              <a:rPr lang="el-GR" smtClean="0"/>
              <a:t>‹#›</a:t>
            </a:fld>
            <a:endParaRPr lang="el-GR"/>
          </a:p>
        </p:txBody>
      </p:sp>
    </p:spTree>
    <p:extLst>
      <p:ext uri="{BB962C8B-B14F-4D97-AF65-F5344CB8AC3E}">
        <p14:creationId xmlns:p14="http://schemas.microsoft.com/office/powerpoint/2010/main" val="2257625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92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104206"/>
            <a:ext cx="6179939" cy="1774428"/>
          </a:xfrm>
          <a:prstGeom prst="rect">
            <a:avLst/>
          </a:prstGeom>
          <a:noFill/>
          <a:ln/>
        </p:spPr>
        <p:txBody>
          <a:bodyPr wrap="square" lIns="0" tIns="0" rIns="0" bIns="0" rtlCol="0" anchor="t"/>
          <a:lstStyle/>
          <a:p>
            <a:pPr defTabSz="761970">
              <a:lnSpc>
                <a:spcPts val="6958"/>
              </a:lnSpc>
              <a:defRPr/>
            </a:pPr>
            <a:r>
              <a:rPr lang="en-US" sz="5583" b="1" dirty="0">
                <a:solidFill>
                  <a:srgbClr val="282824"/>
                </a:solidFill>
                <a:latin typeface="Lato Bold" pitchFamily="34" charset="0"/>
                <a:ea typeface="Lato Bold" pitchFamily="34" charset="-122"/>
                <a:cs typeface="Lato Bold" pitchFamily="34" charset="-120"/>
              </a:rPr>
              <a:t>III. Μυϊκός ιστός -μυϊκό σύστημα</a:t>
            </a:r>
            <a:endParaRPr lang="en-US" sz="5583" dirty="0">
              <a:solidFill>
                <a:prstClr val="black"/>
              </a:solidFill>
              <a:latin typeface="Calibri" panose="020F0502020204030204"/>
            </a:endParaRPr>
          </a:p>
        </p:txBody>
      </p:sp>
      <p:sp>
        <p:nvSpPr>
          <p:cNvPr id="4" name="Text 1"/>
          <p:cNvSpPr/>
          <p:nvPr/>
        </p:nvSpPr>
        <p:spPr>
          <a:xfrm>
            <a:off x="720031" y="3187204"/>
            <a:ext cx="6179939" cy="1975247"/>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Ο μυϊκός ιστός αποτελεί ένα βασικό συστατικό του ανθρώπινου σώματος, επιτρέποντας την κίνηση και τη λειτουργία διαφόρων οργάνων. Σε αυτή την παρουσίαση, θα εξερευνήσουμε τους διάφορους τύπους μυϊκού ιστού, τη δομή και τη λειτουργία τους, καθώς και τους διαφορετικούς τύπους μυών στο ανθρώπινο σώμα.</a:t>
            </a:r>
            <a:endParaRPr lang="en-US" sz="1583" dirty="0">
              <a:solidFill>
                <a:prstClr val="black"/>
              </a:solidFill>
              <a:latin typeface="Calibri" panose="020F0502020204030204"/>
            </a:endParaRPr>
          </a:p>
        </p:txBody>
      </p:sp>
      <p:sp>
        <p:nvSpPr>
          <p:cNvPr id="5" name="Shape 2"/>
          <p:cNvSpPr/>
          <p:nvPr/>
        </p:nvSpPr>
        <p:spPr>
          <a:xfrm>
            <a:off x="720031" y="5409208"/>
            <a:ext cx="329108" cy="329108"/>
          </a:xfrm>
          <a:prstGeom prst="roundRect">
            <a:avLst>
              <a:gd name="adj" fmla="val 23151155"/>
            </a:avLst>
          </a:prstGeom>
          <a:solidFill>
            <a:srgbClr val="45EA29"/>
          </a:solidFill>
          <a:ln w="7620">
            <a:solidFill>
              <a:srgbClr val="FFFFFF"/>
            </a:solidFill>
            <a:prstDash val="solid"/>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826095" y="5533132"/>
            <a:ext cx="116880" cy="81260"/>
          </a:xfrm>
          <a:prstGeom prst="rect">
            <a:avLst/>
          </a:prstGeom>
          <a:noFill/>
          <a:ln/>
        </p:spPr>
        <p:txBody>
          <a:bodyPr wrap="none" lIns="0" tIns="0" rIns="0" bIns="0" rtlCol="0" anchor="t"/>
          <a:lstStyle/>
          <a:p>
            <a:pPr algn="ctr" defTabSz="761970">
              <a:lnSpc>
                <a:spcPts val="625"/>
              </a:lnSpc>
              <a:defRPr/>
            </a:pPr>
            <a:r>
              <a:rPr lang="en-US" sz="625" dirty="0">
                <a:solidFill>
                  <a:srgbClr val="3C3838"/>
                </a:solidFill>
                <a:latin typeface="Lato Medium" pitchFamily="34" charset="0"/>
                <a:ea typeface="Lato Medium" pitchFamily="34" charset="-122"/>
                <a:cs typeface="Lato Medium" pitchFamily="34" charset="-120"/>
              </a:rPr>
              <a:t>DC</a:t>
            </a:r>
            <a:endParaRPr lang="en-US" sz="625" dirty="0">
              <a:solidFill>
                <a:prstClr val="black"/>
              </a:solidFill>
              <a:latin typeface="Calibri" panose="020F0502020204030204"/>
            </a:endParaRPr>
          </a:p>
        </p:txBody>
      </p:sp>
      <p:sp>
        <p:nvSpPr>
          <p:cNvPr id="7" name="Text 4"/>
          <p:cNvSpPr/>
          <p:nvPr/>
        </p:nvSpPr>
        <p:spPr>
          <a:xfrm>
            <a:off x="1151931" y="5393830"/>
            <a:ext cx="2412504" cy="359966"/>
          </a:xfrm>
          <a:prstGeom prst="rect">
            <a:avLst/>
          </a:prstGeom>
          <a:noFill/>
          <a:ln/>
        </p:spPr>
        <p:txBody>
          <a:bodyPr wrap="none" lIns="0" tIns="0" rIns="0" bIns="0" rtlCol="0" anchor="t"/>
          <a:lstStyle/>
          <a:p>
            <a:pPr defTabSz="761970">
              <a:lnSpc>
                <a:spcPts val="2833"/>
              </a:lnSpc>
              <a:defRPr/>
            </a:pPr>
            <a:r>
              <a:rPr lang="en-US" sz="2000" b="1" dirty="0">
                <a:solidFill>
                  <a:srgbClr val="4A4A45"/>
                </a:solidFill>
                <a:latin typeface="Lato Bold" pitchFamily="34" charset="0"/>
                <a:ea typeface="Lato Bold" pitchFamily="34" charset="-122"/>
                <a:cs typeface="Lato Bold" pitchFamily="34" charset="-120"/>
              </a:rPr>
              <a:t>by Dimitris Chliouras</a:t>
            </a:r>
            <a:endParaRPr lang="en-US" sz="2000" dirty="0">
              <a:solidFill>
                <a:prstClr val="black"/>
              </a:solidFill>
              <a:latin typeface="Calibri" panose="020F050202020403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63257" y="544413"/>
            <a:ext cx="6237486" cy="1234480"/>
          </a:xfrm>
          <a:prstGeom prst="rect">
            <a:avLst/>
          </a:prstGeom>
          <a:noFill/>
          <a:ln/>
        </p:spPr>
        <p:txBody>
          <a:bodyPr wrap="square" lIns="0" tIns="0" rIns="0" bIns="0" rtlCol="0" anchor="t"/>
          <a:lstStyle/>
          <a:p>
            <a:pPr defTabSz="761970">
              <a:lnSpc>
                <a:spcPts val="4833"/>
              </a:lnSpc>
              <a:defRPr/>
            </a:pPr>
            <a:r>
              <a:rPr lang="en-US" sz="3875" b="1" dirty="0">
                <a:solidFill>
                  <a:srgbClr val="282824"/>
                </a:solidFill>
                <a:latin typeface="Lato Bold" pitchFamily="34" charset="0"/>
                <a:ea typeface="Lato Bold" pitchFamily="34" charset="-122"/>
                <a:cs typeface="Lato Bold" pitchFamily="34" charset="-120"/>
              </a:rPr>
              <a:t>Τένοντες των σκελετικών μυών</a:t>
            </a:r>
            <a:endParaRPr lang="en-US" sz="3875" dirty="0">
              <a:solidFill>
                <a:prstClr val="black"/>
              </a:solidFill>
              <a:latin typeface="Calibri" panose="020F0502020204030204"/>
            </a:endParaRPr>
          </a:p>
        </p:txBody>
      </p:sp>
      <p:sp>
        <p:nvSpPr>
          <p:cNvPr id="4" name="Shape 1"/>
          <p:cNvSpPr/>
          <p:nvPr/>
        </p:nvSpPr>
        <p:spPr>
          <a:xfrm>
            <a:off x="5263257" y="2297212"/>
            <a:ext cx="444302" cy="44430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399484" y="2371229"/>
            <a:ext cx="171847" cy="296268"/>
          </a:xfrm>
          <a:prstGeom prst="rect">
            <a:avLst/>
          </a:prstGeom>
          <a:noFill/>
          <a:ln/>
        </p:spPr>
        <p:txBody>
          <a:bodyPr wrap="none" lIns="0" tIns="0" rIns="0" bIns="0" rtlCol="0" anchor="t"/>
          <a:lstStyle/>
          <a:p>
            <a:pPr algn="ctr" defTabSz="761970">
              <a:lnSpc>
                <a:spcPts val="2292"/>
              </a:lnSpc>
              <a:defRPr/>
            </a:pPr>
            <a:r>
              <a:rPr lang="en-US" sz="2292" b="1" dirty="0">
                <a:solidFill>
                  <a:srgbClr val="4A4A45"/>
                </a:solidFill>
                <a:latin typeface="Lato Bold" pitchFamily="34" charset="0"/>
                <a:ea typeface="Lato Bold" pitchFamily="34" charset="-122"/>
                <a:cs typeface="Lato Bold" pitchFamily="34" charset="-120"/>
              </a:rPr>
              <a:t>1</a:t>
            </a:r>
            <a:endParaRPr lang="en-US" sz="2292" dirty="0">
              <a:solidFill>
                <a:prstClr val="black"/>
              </a:solidFill>
              <a:latin typeface="Calibri" panose="020F0502020204030204"/>
            </a:endParaRPr>
          </a:p>
        </p:txBody>
      </p:sp>
      <p:sp>
        <p:nvSpPr>
          <p:cNvPr id="6" name="Text 3"/>
          <p:cNvSpPr/>
          <p:nvPr/>
        </p:nvSpPr>
        <p:spPr>
          <a:xfrm>
            <a:off x="5905004" y="2297212"/>
            <a:ext cx="2468860" cy="308570"/>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Ορισμός</a:t>
            </a:r>
            <a:endParaRPr lang="en-US" sz="1917" dirty="0">
              <a:solidFill>
                <a:prstClr val="black"/>
              </a:solidFill>
              <a:latin typeface="Calibri" panose="020F0502020204030204"/>
            </a:endParaRPr>
          </a:p>
        </p:txBody>
      </p:sp>
      <p:sp>
        <p:nvSpPr>
          <p:cNvPr id="7" name="Text 4"/>
          <p:cNvSpPr/>
          <p:nvPr/>
        </p:nvSpPr>
        <p:spPr>
          <a:xfrm>
            <a:off x="5905005" y="2724249"/>
            <a:ext cx="5595739" cy="948035"/>
          </a:xfrm>
          <a:prstGeom prst="rect">
            <a:avLst/>
          </a:prstGeom>
          <a:noFill/>
          <a:ln/>
        </p:spPr>
        <p:txBody>
          <a:bodyPr wrap="squar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Οι προσφύσεις των μυών, οι οποίες ειδικότερα στους μακρούς μύες βρίσκονται στα δύο άκρα τους, αποτελούν τους τένοντες του μυός.</a:t>
            </a:r>
            <a:endParaRPr lang="en-US" sz="1542" dirty="0">
              <a:solidFill>
                <a:prstClr val="black"/>
              </a:solidFill>
              <a:latin typeface="Calibri" panose="020F0502020204030204"/>
            </a:endParaRPr>
          </a:p>
        </p:txBody>
      </p:sp>
      <p:sp>
        <p:nvSpPr>
          <p:cNvPr id="8" name="Shape 5"/>
          <p:cNvSpPr/>
          <p:nvPr/>
        </p:nvSpPr>
        <p:spPr>
          <a:xfrm>
            <a:off x="5263257" y="4091881"/>
            <a:ext cx="444302" cy="44430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5399484" y="4165898"/>
            <a:ext cx="171847" cy="296268"/>
          </a:xfrm>
          <a:prstGeom prst="rect">
            <a:avLst/>
          </a:prstGeom>
          <a:noFill/>
          <a:ln/>
        </p:spPr>
        <p:txBody>
          <a:bodyPr wrap="none" lIns="0" tIns="0" rIns="0" bIns="0" rtlCol="0" anchor="t"/>
          <a:lstStyle/>
          <a:p>
            <a:pPr algn="ctr" defTabSz="761970">
              <a:lnSpc>
                <a:spcPts val="2292"/>
              </a:lnSpc>
              <a:defRPr/>
            </a:pPr>
            <a:r>
              <a:rPr lang="en-US" sz="2292" b="1" dirty="0">
                <a:solidFill>
                  <a:srgbClr val="4A4A45"/>
                </a:solidFill>
                <a:latin typeface="Lato Bold" pitchFamily="34" charset="0"/>
                <a:ea typeface="Lato Bold" pitchFamily="34" charset="-122"/>
                <a:cs typeface="Lato Bold" pitchFamily="34" charset="-120"/>
              </a:rPr>
              <a:t>2</a:t>
            </a:r>
            <a:endParaRPr lang="en-US" sz="2292" dirty="0">
              <a:solidFill>
                <a:prstClr val="black"/>
              </a:solidFill>
              <a:latin typeface="Calibri" panose="020F0502020204030204"/>
            </a:endParaRPr>
          </a:p>
        </p:txBody>
      </p:sp>
      <p:sp>
        <p:nvSpPr>
          <p:cNvPr id="10" name="Text 7"/>
          <p:cNvSpPr/>
          <p:nvPr/>
        </p:nvSpPr>
        <p:spPr>
          <a:xfrm>
            <a:off x="5905004" y="4091881"/>
            <a:ext cx="2468860" cy="308570"/>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Σύσταση</a:t>
            </a:r>
            <a:endParaRPr lang="en-US" sz="1917" dirty="0">
              <a:solidFill>
                <a:prstClr val="black"/>
              </a:solidFill>
              <a:latin typeface="Calibri" panose="020F0502020204030204"/>
            </a:endParaRPr>
          </a:p>
        </p:txBody>
      </p:sp>
      <p:sp>
        <p:nvSpPr>
          <p:cNvPr id="11" name="Text 8"/>
          <p:cNvSpPr/>
          <p:nvPr/>
        </p:nvSpPr>
        <p:spPr>
          <a:xfrm>
            <a:off x="5905005" y="4518919"/>
            <a:ext cx="5595739" cy="632023"/>
          </a:xfrm>
          <a:prstGeom prst="rect">
            <a:avLst/>
          </a:prstGeom>
          <a:noFill/>
          <a:ln/>
        </p:spPr>
        <p:txBody>
          <a:bodyPr wrap="squar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Οι τένοντες δεν περιέχουν μυϊκές ίνες, αποτελούνται από συνδετικό ιστό.</a:t>
            </a:r>
            <a:endParaRPr lang="en-US" sz="1542" dirty="0">
              <a:solidFill>
                <a:prstClr val="black"/>
              </a:solidFill>
              <a:latin typeface="Calibri" panose="020F0502020204030204"/>
            </a:endParaRPr>
          </a:p>
        </p:txBody>
      </p:sp>
      <p:sp>
        <p:nvSpPr>
          <p:cNvPr id="12" name="Shape 9"/>
          <p:cNvSpPr/>
          <p:nvPr/>
        </p:nvSpPr>
        <p:spPr>
          <a:xfrm>
            <a:off x="5263257" y="5570537"/>
            <a:ext cx="444302" cy="44430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5399484" y="5644555"/>
            <a:ext cx="171847" cy="296268"/>
          </a:xfrm>
          <a:prstGeom prst="rect">
            <a:avLst/>
          </a:prstGeom>
          <a:noFill/>
          <a:ln/>
        </p:spPr>
        <p:txBody>
          <a:bodyPr wrap="none" lIns="0" tIns="0" rIns="0" bIns="0" rtlCol="0" anchor="t"/>
          <a:lstStyle/>
          <a:p>
            <a:pPr algn="ctr" defTabSz="761970">
              <a:lnSpc>
                <a:spcPts val="2292"/>
              </a:lnSpc>
              <a:defRPr/>
            </a:pPr>
            <a:r>
              <a:rPr lang="en-US" sz="2292" b="1" dirty="0">
                <a:solidFill>
                  <a:srgbClr val="4A4A45"/>
                </a:solidFill>
                <a:latin typeface="Lato Bold" pitchFamily="34" charset="0"/>
                <a:ea typeface="Lato Bold" pitchFamily="34" charset="-122"/>
                <a:cs typeface="Lato Bold" pitchFamily="34" charset="-120"/>
              </a:rPr>
              <a:t>3</a:t>
            </a:r>
            <a:endParaRPr lang="en-US" sz="2292" dirty="0">
              <a:solidFill>
                <a:prstClr val="black"/>
              </a:solidFill>
              <a:latin typeface="Calibri" panose="020F0502020204030204"/>
            </a:endParaRPr>
          </a:p>
        </p:txBody>
      </p:sp>
      <p:sp>
        <p:nvSpPr>
          <p:cNvPr id="14" name="Text 11"/>
          <p:cNvSpPr/>
          <p:nvPr/>
        </p:nvSpPr>
        <p:spPr>
          <a:xfrm>
            <a:off x="5905004" y="5570538"/>
            <a:ext cx="2468860" cy="308570"/>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Λειτουργία</a:t>
            </a:r>
            <a:endParaRPr lang="en-US" sz="1917" dirty="0">
              <a:solidFill>
                <a:prstClr val="black"/>
              </a:solidFill>
              <a:latin typeface="Calibri" panose="020F0502020204030204"/>
            </a:endParaRPr>
          </a:p>
        </p:txBody>
      </p:sp>
      <p:sp>
        <p:nvSpPr>
          <p:cNvPr id="15" name="Text 12"/>
          <p:cNvSpPr/>
          <p:nvPr/>
        </p:nvSpPr>
        <p:spPr>
          <a:xfrm>
            <a:off x="5905005" y="5997575"/>
            <a:ext cx="5595739" cy="316012"/>
          </a:xfrm>
          <a:prstGeom prst="rect">
            <a:avLst/>
          </a:prstGeom>
          <a:noFill/>
          <a:ln/>
        </p:spPr>
        <p:txBody>
          <a:bodyPr wrap="non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Συνδέουν τους μύες με τα οστά.</a:t>
            </a:r>
            <a:endParaRPr lang="en-US" sz="1542" dirty="0">
              <a:solidFill>
                <a:prstClr val="black"/>
              </a:solidFill>
              <a:latin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342033"/>
            <a:ext cx="6206033" cy="642938"/>
          </a:xfrm>
          <a:prstGeom prst="rect">
            <a:avLst/>
          </a:prstGeom>
          <a:noFill/>
          <a:ln/>
        </p:spPr>
        <p:txBody>
          <a:bodyPr wrap="none" lIns="0" tIns="0" rIns="0" bIns="0" rtlCol="0" anchor="t"/>
          <a:lstStyle/>
          <a:p>
            <a:pPr defTabSz="761970">
              <a:lnSpc>
                <a:spcPts val="5041"/>
              </a:lnSpc>
              <a:defRPr/>
            </a:pPr>
            <a:r>
              <a:rPr lang="en-US" sz="4042" b="1" dirty="0">
                <a:solidFill>
                  <a:srgbClr val="282824"/>
                </a:solidFill>
                <a:latin typeface="Lato Bold" pitchFamily="34" charset="0"/>
                <a:ea typeface="Lato Bold" pitchFamily="34" charset="-122"/>
                <a:cs typeface="Lato Bold" pitchFamily="34" charset="-120"/>
              </a:rPr>
              <a:t>Τύποι σκελετικών μυών</a:t>
            </a:r>
            <a:endParaRPr lang="en-US" sz="4042" dirty="0">
              <a:solidFill>
                <a:prstClr val="black"/>
              </a:solidFill>
              <a:latin typeface="Calibri" panose="020F0502020204030204"/>
            </a:endParaRPr>
          </a:p>
        </p:txBody>
      </p:sp>
      <p:sp>
        <p:nvSpPr>
          <p:cNvPr id="3" name="Text 1"/>
          <p:cNvSpPr/>
          <p:nvPr/>
        </p:nvSpPr>
        <p:spPr>
          <a:xfrm>
            <a:off x="720031" y="2499221"/>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Μακροί μύες</a:t>
            </a:r>
            <a:endParaRPr lang="en-US" sz="2000" dirty="0">
              <a:solidFill>
                <a:prstClr val="black"/>
              </a:solidFill>
              <a:latin typeface="Calibri" panose="020F0502020204030204"/>
            </a:endParaRPr>
          </a:p>
        </p:txBody>
      </p:sp>
      <p:sp>
        <p:nvSpPr>
          <p:cNvPr id="4" name="Text 2"/>
          <p:cNvSpPr/>
          <p:nvPr/>
        </p:nvSpPr>
        <p:spPr>
          <a:xfrm>
            <a:off x="720031" y="3026370"/>
            <a:ext cx="3249018" cy="1316832"/>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Βρίσκονται κυρίως στα άνω και κάτω άκρα του σώματος (πρόσθιος μηριαίος, πρόσθιος κνημιαίος, βραχιόνιος κτλ.).</a:t>
            </a:r>
            <a:endParaRPr lang="en-US" sz="1583" dirty="0">
              <a:solidFill>
                <a:prstClr val="black"/>
              </a:solidFill>
              <a:latin typeface="Calibri" panose="020F0502020204030204"/>
            </a:endParaRPr>
          </a:p>
        </p:txBody>
      </p:sp>
      <p:sp>
        <p:nvSpPr>
          <p:cNvPr id="5" name="Text 3"/>
          <p:cNvSpPr/>
          <p:nvPr/>
        </p:nvSpPr>
        <p:spPr>
          <a:xfrm>
            <a:off x="4477246" y="2499221"/>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Πλατείς μύες</a:t>
            </a:r>
            <a:endParaRPr lang="en-US" sz="2000" dirty="0">
              <a:solidFill>
                <a:prstClr val="black"/>
              </a:solidFill>
              <a:latin typeface="Calibri" panose="020F0502020204030204"/>
            </a:endParaRPr>
          </a:p>
        </p:txBody>
      </p:sp>
      <p:sp>
        <p:nvSpPr>
          <p:cNvPr id="6" name="Text 4"/>
          <p:cNvSpPr/>
          <p:nvPr/>
        </p:nvSpPr>
        <p:spPr>
          <a:xfrm>
            <a:off x="4477246" y="3026370"/>
            <a:ext cx="3249018" cy="2304455"/>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Βρίσκονται κυρίως στον κορμό (μεγάλος θωρακικός, πλατύς ραχιαίος, λοξοί κοιλιακοί μύες κτλ.). Σε σχέση με το πάχος τους που είναι μικρό καταλαμβάνουν μεγάλη επιφάνεια, είναι δηλαδή αποπλατυσμένοι.</a:t>
            </a:r>
            <a:endParaRPr lang="en-US" sz="1583" dirty="0">
              <a:solidFill>
                <a:prstClr val="black"/>
              </a:solidFill>
              <a:latin typeface="Calibri" panose="020F0502020204030204"/>
            </a:endParaRPr>
          </a:p>
        </p:txBody>
      </p:sp>
      <p:sp>
        <p:nvSpPr>
          <p:cNvPr id="7" name="Text 5"/>
          <p:cNvSpPr/>
          <p:nvPr/>
        </p:nvSpPr>
        <p:spPr>
          <a:xfrm>
            <a:off x="8234462" y="2499221"/>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Βραχείς μύες</a:t>
            </a:r>
            <a:endParaRPr lang="en-US" sz="2000" dirty="0">
              <a:solidFill>
                <a:prstClr val="black"/>
              </a:solidFill>
              <a:latin typeface="Calibri" panose="020F0502020204030204"/>
            </a:endParaRPr>
          </a:p>
        </p:txBody>
      </p:sp>
      <p:sp>
        <p:nvSpPr>
          <p:cNvPr id="8" name="Text 6"/>
          <p:cNvSpPr/>
          <p:nvPr/>
        </p:nvSpPr>
        <p:spPr>
          <a:xfrm>
            <a:off x="8234462" y="3026370"/>
            <a:ext cx="3249018" cy="1316832"/>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Βρίσκονται κυρίως στη ράχη (μεσακάνθιοι, μεσεγκάρσιοι, ανελκτήρες των πλευρών κτλ.) και κάνουν κινήσεις μικρής έκτασης.</a:t>
            </a:r>
            <a:endParaRPr lang="en-US" sz="1583" dirty="0">
              <a:solidFill>
                <a:prstClr val="black"/>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1680269"/>
            <a:ext cx="5143500" cy="642938"/>
          </a:xfrm>
          <a:prstGeom prst="rect">
            <a:avLst/>
          </a:prstGeom>
          <a:noFill/>
          <a:ln/>
        </p:spPr>
        <p:txBody>
          <a:bodyPr wrap="none" lIns="0" tIns="0" rIns="0" bIns="0" rtlCol="0" anchor="t"/>
          <a:lstStyle/>
          <a:p>
            <a:pPr defTabSz="761970">
              <a:lnSpc>
                <a:spcPts val="5041"/>
              </a:lnSpc>
              <a:defRPr/>
            </a:pPr>
            <a:r>
              <a:rPr lang="en-US" sz="4042" b="1" dirty="0">
                <a:solidFill>
                  <a:srgbClr val="282824"/>
                </a:solidFill>
                <a:latin typeface="Lato Bold" pitchFamily="34" charset="0"/>
                <a:ea typeface="Lato Bold" pitchFamily="34" charset="-122"/>
                <a:cs typeface="Lato Bold" pitchFamily="34" charset="-120"/>
              </a:rPr>
              <a:t>Σφιγκτήρες μύες</a:t>
            </a:r>
            <a:endParaRPr lang="en-US" sz="4042" dirty="0">
              <a:solidFill>
                <a:prstClr val="black"/>
              </a:solidFill>
              <a:latin typeface="Calibri" panose="020F0502020204030204"/>
            </a:endParaRPr>
          </a:p>
        </p:txBody>
      </p:sp>
      <p:sp>
        <p:nvSpPr>
          <p:cNvPr id="4" name="Shape 1"/>
          <p:cNvSpPr/>
          <p:nvPr/>
        </p:nvSpPr>
        <p:spPr>
          <a:xfrm>
            <a:off x="5292031" y="2863156"/>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433914" y="2940248"/>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1</a:t>
            </a:r>
            <a:endParaRPr lang="en-US" sz="2417" dirty="0">
              <a:solidFill>
                <a:prstClr val="black"/>
              </a:solidFill>
              <a:latin typeface="Calibri" panose="020F0502020204030204"/>
            </a:endParaRPr>
          </a:p>
        </p:txBody>
      </p:sp>
      <p:sp>
        <p:nvSpPr>
          <p:cNvPr id="6" name="Text 3"/>
          <p:cNvSpPr/>
          <p:nvPr/>
        </p:nvSpPr>
        <p:spPr>
          <a:xfrm>
            <a:off x="5960567" y="2863156"/>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Ορισμός</a:t>
            </a:r>
            <a:endParaRPr lang="en-US" sz="2000" dirty="0">
              <a:solidFill>
                <a:prstClr val="black"/>
              </a:solidFill>
              <a:latin typeface="Calibri" panose="020F0502020204030204"/>
            </a:endParaRPr>
          </a:p>
        </p:txBody>
      </p:sp>
      <p:sp>
        <p:nvSpPr>
          <p:cNvPr id="7" name="Text 4"/>
          <p:cNvSpPr/>
          <p:nvPr/>
        </p:nvSpPr>
        <p:spPr>
          <a:xfrm>
            <a:off x="5960567" y="3308053"/>
            <a:ext cx="5511403" cy="658416"/>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Οι σφιγκτήρες μύες περιβάλλουν τις φυσιολογικές οπές του σώματος.</a:t>
            </a:r>
            <a:endParaRPr lang="en-US" sz="1583" dirty="0">
              <a:solidFill>
                <a:prstClr val="black"/>
              </a:solidFill>
              <a:latin typeface="Calibri" panose="020F0502020204030204"/>
            </a:endParaRPr>
          </a:p>
        </p:txBody>
      </p:sp>
      <p:sp>
        <p:nvSpPr>
          <p:cNvPr id="8" name="Shape 5"/>
          <p:cNvSpPr/>
          <p:nvPr/>
        </p:nvSpPr>
        <p:spPr>
          <a:xfrm>
            <a:off x="5292031" y="4403527"/>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5433914" y="4480619"/>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2</a:t>
            </a:r>
            <a:endParaRPr lang="en-US" sz="2417" dirty="0">
              <a:solidFill>
                <a:prstClr val="black"/>
              </a:solidFill>
              <a:latin typeface="Calibri" panose="020F0502020204030204"/>
            </a:endParaRPr>
          </a:p>
        </p:txBody>
      </p:sp>
      <p:sp>
        <p:nvSpPr>
          <p:cNvPr id="10" name="Text 7"/>
          <p:cNvSpPr/>
          <p:nvPr/>
        </p:nvSpPr>
        <p:spPr>
          <a:xfrm>
            <a:off x="5960567" y="4403527"/>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Παραδείγματα</a:t>
            </a:r>
            <a:endParaRPr lang="en-US" sz="2000" dirty="0">
              <a:solidFill>
                <a:prstClr val="black"/>
              </a:solidFill>
              <a:latin typeface="Calibri" panose="020F0502020204030204"/>
            </a:endParaRPr>
          </a:p>
        </p:txBody>
      </p:sp>
      <p:sp>
        <p:nvSpPr>
          <p:cNvPr id="11" name="Text 8"/>
          <p:cNvSpPr/>
          <p:nvPr/>
        </p:nvSpPr>
        <p:spPr>
          <a:xfrm>
            <a:off x="5960567" y="4848424"/>
            <a:ext cx="5511403" cy="329208"/>
          </a:xfrm>
          <a:prstGeom prst="rect">
            <a:avLst/>
          </a:prstGeom>
          <a:noFill/>
          <a:ln/>
        </p:spPr>
        <p:txBody>
          <a:bodyPr wrap="non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Ο σφιγκτήρας του πρωκτού, ο σφιγκτήρας του στόματος.</a:t>
            </a:r>
            <a:endParaRPr lang="en-US" sz="1583" dirty="0">
              <a:solidFill>
                <a:prstClr val="black"/>
              </a:solidFill>
              <a:latin typeface="Calibri" panose="020F050202020403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9687"/>
          </a:xfrm>
          <a:prstGeom prst="rect">
            <a:avLst/>
          </a:prstGeom>
        </p:spPr>
      </p:pic>
      <p:sp>
        <p:nvSpPr>
          <p:cNvPr id="3" name="Text 0"/>
          <p:cNvSpPr/>
          <p:nvPr/>
        </p:nvSpPr>
        <p:spPr>
          <a:xfrm>
            <a:off x="661294" y="519509"/>
            <a:ext cx="6297414" cy="1180902"/>
          </a:xfrm>
          <a:prstGeom prst="rect">
            <a:avLst/>
          </a:prstGeom>
          <a:noFill/>
          <a:ln/>
        </p:spPr>
        <p:txBody>
          <a:bodyPr wrap="square" lIns="0" tIns="0" rIns="0" bIns="0" rtlCol="0" anchor="t"/>
          <a:lstStyle/>
          <a:p>
            <a:pPr defTabSz="761970">
              <a:lnSpc>
                <a:spcPts val="4625"/>
              </a:lnSpc>
              <a:defRPr/>
            </a:pPr>
            <a:r>
              <a:rPr lang="en-US" sz="3708" b="1" dirty="0">
                <a:solidFill>
                  <a:srgbClr val="282824"/>
                </a:solidFill>
                <a:latin typeface="Lato Bold" pitchFamily="34" charset="0"/>
                <a:ea typeface="Lato Bold" pitchFamily="34" charset="-122"/>
                <a:cs typeface="Lato Bold" pitchFamily="34" charset="-120"/>
              </a:rPr>
              <a:t>Ειδικοί τύποι μυών - Πολυκέφαλοι μύες</a:t>
            </a:r>
            <a:endParaRPr lang="en-US" sz="3708" dirty="0">
              <a:solidFill>
                <a:prstClr val="black"/>
              </a:solidFill>
              <a:latin typeface="Calibri" panose="020F0502020204030204"/>
            </a:endParaRPr>
          </a:p>
        </p:txBody>
      </p:sp>
      <p:sp>
        <p:nvSpPr>
          <p:cNvPr id="4" name="Shape 1"/>
          <p:cNvSpPr/>
          <p:nvPr/>
        </p:nvSpPr>
        <p:spPr>
          <a:xfrm>
            <a:off x="661294" y="2196307"/>
            <a:ext cx="425053" cy="425053"/>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791568" y="2267149"/>
            <a:ext cx="164406" cy="283369"/>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1</a:t>
            </a:r>
            <a:endParaRPr lang="en-US" sz="2208" dirty="0">
              <a:solidFill>
                <a:prstClr val="black"/>
              </a:solidFill>
              <a:latin typeface="Calibri" panose="020F0502020204030204"/>
            </a:endParaRPr>
          </a:p>
        </p:txBody>
      </p:sp>
      <p:sp>
        <p:nvSpPr>
          <p:cNvPr id="6" name="Text 3"/>
          <p:cNvSpPr/>
          <p:nvPr/>
        </p:nvSpPr>
        <p:spPr>
          <a:xfrm>
            <a:off x="1275259" y="2196307"/>
            <a:ext cx="2361803" cy="295176"/>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Δικέφαλος μυς</a:t>
            </a:r>
            <a:endParaRPr lang="en-US" sz="1833" dirty="0">
              <a:solidFill>
                <a:prstClr val="black"/>
              </a:solidFill>
              <a:latin typeface="Calibri" panose="020F0502020204030204"/>
            </a:endParaRPr>
          </a:p>
        </p:txBody>
      </p:sp>
      <p:sp>
        <p:nvSpPr>
          <p:cNvPr id="7" name="Text 4"/>
          <p:cNvSpPr/>
          <p:nvPr/>
        </p:nvSpPr>
        <p:spPr>
          <a:xfrm>
            <a:off x="1275259" y="2604790"/>
            <a:ext cx="5683448" cy="906661"/>
          </a:xfrm>
          <a:prstGeom prst="rect">
            <a:avLst/>
          </a:prstGeom>
          <a:noFill/>
          <a:ln/>
        </p:spPr>
        <p:txBody>
          <a:bodyPr wrap="squar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Ένας μυς, ο οποίος έχει περισσότερες από μια εκφύσεις, έχει όμως κοινή γαστέρα και κατάφυση, ονομάζεται δικέφαλος (δικέφαλος βραχιόνιος, δικέφαλος μηριαίος).</a:t>
            </a:r>
            <a:endParaRPr lang="en-US" sz="1458" dirty="0">
              <a:solidFill>
                <a:prstClr val="black"/>
              </a:solidFill>
              <a:latin typeface="Calibri" panose="020F0502020204030204"/>
            </a:endParaRPr>
          </a:p>
        </p:txBody>
      </p:sp>
      <p:sp>
        <p:nvSpPr>
          <p:cNvPr id="8" name="Shape 5"/>
          <p:cNvSpPr/>
          <p:nvPr/>
        </p:nvSpPr>
        <p:spPr>
          <a:xfrm>
            <a:off x="661294" y="3912890"/>
            <a:ext cx="425053" cy="425053"/>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791568" y="3983732"/>
            <a:ext cx="164406" cy="283369"/>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2</a:t>
            </a:r>
            <a:endParaRPr lang="en-US" sz="2208" dirty="0">
              <a:solidFill>
                <a:prstClr val="black"/>
              </a:solidFill>
              <a:latin typeface="Calibri" panose="020F0502020204030204"/>
            </a:endParaRPr>
          </a:p>
        </p:txBody>
      </p:sp>
      <p:sp>
        <p:nvSpPr>
          <p:cNvPr id="10" name="Text 7"/>
          <p:cNvSpPr/>
          <p:nvPr/>
        </p:nvSpPr>
        <p:spPr>
          <a:xfrm>
            <a:off x="1275259" y="3912890"/>
            <a:ext cx="2361803" cy="295176"/>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Τρικέφαλος μυς</a:t>
            </a:r>
            <a:endParaRPr lang="en-US" sz="1833" dirty="0">
              <a:solidFill>
                <a:prstClr val="black"/>
              </a:solidFill>
              <a:latin typeface="Calibri" panose="020F0502020204030204"/>
            </a:endParaRPr>
          </a:p>
        </p:txBody>
      </p:sp>
      <p:sp>
        <p:nvSpPr>
          <p:cNvPr id="11" name="Text 8"/>
          <p:cNvSpPr/>
          <p:nvPr/>
        </p:nvSpPr>
        <p:spPr>
          <a:xfrm>
            <a:off x="1275259" y="4321374"/>
            <a:ext cx="5683448" cy="604441"/>
          </a:xfrm>
          <a:prstGeom prst="rect">
            <a:avLst/>
          </a:prstGeom>
          <a:noFill/>
          <a:ln/>
        </p:spPr>
        <p:txBody>
          <a:bodyPr wrap="squar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Ένας μυς με τρεις εκφύσεις ονομάζεται τρικέφαλος (τρικέφαλος βραχιόνιος).</a:t>
            </a:r>
            <a:endParaRPr lang="en-US" sz="1458" dirty="0">
              <a:solidFill>
                <a:prstClr val="black"/>
              </a:solidFill>
              <a:latin typeface="Calibri" panose="020F0502020204030204"/>
            </a:endParaRPr>
          </a:p>
        </p:txBody>
      </p:sp>
      <p:sp>
        <p:nvSpPr>
          <p:cNvPr id="12" name="Shape 9"/>
          <p:cNvSpPr/>
          <p:nvPr/>
        </p:nvSpPr>
        <p:spPr>
          <a:xfrm>
            <a:off x="661294" y="5327254"/>
            <a:ext cx="425053" cy="425053"/>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791568" y="5398096"/>
            <a:ext cx="164406" cy="283369"/>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3</a:t>
            </a:r>
            <a:endParaRPr lang="en-US" sz="2208" dirty="0">
              <a:solidFill>
                <a:prstClr val="black"/>
              </a:solidFill>
              <a:latin typeface="Calibri" panose="020F0502020204030204"/>
            </a:endParaRPr>
          </a:p>
        </p:txBody>
      </p:sp>
      <p:sp>
        <p:nvSpPr>
          <p:cNvPr id="14" name="Text 11"/>
          <p:cNvSpPr/>
          <p:nvPr/>
        </p:nvSpPr>
        <p:spPr>
          <a:xfrm>
            <a:off x="1275259" y="5327254"/>
            <a:ext cx="2361803" cy="295176"/>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Τετρακέφαλος μυς</a:t>
            </a:r>
            <a:endParaRPr lang="en-US" sz="1833" dirty="0">
              <a:solidFill>
                <a:prstClr val="black"/>
              </a:solidFill>
              <a:latin typeface="Calibri" panose="020F0502020204030204"/>
            </a:endParaRPr>
          </a:p>
        </p:txBody>
      </p:sp>
      <p:sp>
        <p:nvSpPr>
          <p:cNvPr id="15" name="Text 12"/>
          <p:cNvSpPr/>
          <p:nvPr/>
        </p:nvSpPr>
        <p:spPr>
          <a:xfrm>
            <a:off x="1275259" y="5735737"/>
            <a:ext cx="5683448" cy="604441"/>
          </a:xfrm>
          <a:prstGeom prst="rect">
            <a:avLst/>
          </a:prstGeom>
          <a:noFill/>
          <a:ln/>
        </p:spPr>
        <p:txBody>
          <a:bodyPr wrap="squar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Ένας μυς με τέσσερις εκφύσεις ονομάζεται τετρακέφαλος (τετρακέφαλος μηριαίος).</a:t>
            </a:r>
            <a:endParaRPr lang="en-US" sz="1458" dirty="0">
              <a:solidFill>
                <a:prstClr val="black"/>
              </a:solidFill>
              <a:latin typeface="Calibri" panose="020F050202020403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571750"/>
          </a:xfrm>
          <a:prstGeom prst="rect">
            <a:avLst/>
          </a:prstGeom>
        </p:spPr>
      </p:pic>
      <p:sp>
        <p:nvSpPr>
          <p:cNvPr id="3" name="Text 0"/>
          <p:cNvSpPr/>
          <p:nvPr/>
        </p:nvSpPr>
        <p:spPr>
          <a:xfrm>
            <a:off x="720031" y="3242569"/>
            <a:ext cx="9380538" cy="642938"/>
          </a:xfrm>
          <a:prstGeom prst="rect">
            <a:avLst/>
          </a:prstGeom>
          <a:noFill/>
          <a:ln/>
        </p:spPr>
        <p:txBody>
          <a:bodyPr wrap="none" lIns="0" tIns="0" rIns="0" bIns="0" rtlCol="0" anchor="t"/>
          <a:lstStyle/>
          <a:p>
            <a:pPr defTabSz="761970">
              <a:lnSpc>
                <a:spcPts val="5041"/>
              </a:lnSpc>
              <a:defRPr/>
            </a:pPr>
            <a:r>
              <a:rPr lang="en-US" sz="4042" b="1" dirty="0">
                <a:solidFill>
                  <a:srgbClr val="282824"/>
                </a:solidFill>
                <a:latin typeface="Lato Bold" pitchFamily="34" charset="0"/>
                <a:ea typeface="Lato Bold" pitchFamily="34" charset="-122"/>
                <a:cs typeface="Lato Bold" pitchFamily="34" charset="-120"/>
              </a:rPr>
              <a:t>Ειδικοί τύποι μυών - Διγάστορας μυς</a:t>
            </a:r>
            <a:endParaRPr lang="en-US" sz="4042" dirty="0">
              <a:solidFill>
                <a:prstClr val="black"/>
              </a:solidFill>
              <a:latin typeface="Calibri" panose="020F0502020204030204"/>
            </a:endParaRPr>
          </a:p>
        </p:txBody>
      </p:sp>
      <p:sp>
        <p:nvSpPr>
          <p:cNvPr id="4" name="Shape 1"/>
          <p:cNvSpPr/>
          <p:nvPr/>
        </p:nvSpPr>
        <p:spPr>
          <a:xfrm>
            <a:off x="720031" y="4425455"/>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861914" y="4502547"/>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1</a:t>
            </a:r>
            <a:endParaRPr lang="en-US" sz="2417" dirty="0">
              <a:solidFill>
                <a:prstClr val="black"/>
              </a:solidFill>
              <a:latin typeface="Calibri" panose="020F0502020204030204"/>
            </a:endParaRPr>
          </a:p>
        </p:txBody>
      </p:sp>
      <p:sp>
        <p:nvSpPr>
          <p:cNvPr id="6" name="Text 3"/>
          <p:cNvSpPr/>
          <p:nvPr/>
        </p:nvSpPr>
        <p:spPr>
          <a:xfrm>
            <a:off x="1388567" y="4425455"/>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Ορισμός</a:t>
            </a:r>
            <a:endParaRPr lang="en-US" sz="2000" dirty="0">
              <a:solidFill>
                <a:prstClr val="black"/>
              </a:solidFill>
              <a:latin typeface="Calibri" panose="020F0502020204030204"/>
            </a:endParaRPr>
          </a:p>
        </p:txBody>
      </p:sp>
      <p:sp>
        <p:nvSpPr>
          <p:cNvPr id="7" name="Text 4"/>
          <p:cNvSpPr/>
          <p:nvPr/>
        </p:nvSpPr>
        <p:spPr>
          <a:xfrm>
            <a:off x="1388567" y="4870351"/>
            <a:ext cx="4604643" cy="1316832"/>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Ένας μυς, ο οποίος εκτός από τον εκφυτικό και τον καταφυτικό τένοντα, παρουσιάζει και ενδιάμεσο μικρό τένοντα, δηλαδή εμφανίζει δύο γαστέρες, ονομάζεται διγάστορας μυς.</a:t>
            </a:r>
            <a:endParaRPr lang="en-US" sz="1583" dirty="0">
              <a:solidFill>
                <a:prstClr val="black"/>
              </a:solidFill>
              <a:latin typeface="Calibri" panose="020F0502020204030204"/>
            </a:endParaRPr>
          </a:p>
        </p:txBody>
      </p:sp>
      <p:sp>
        <p:nvSpPr>
          <p:cNvPr id="8" name="Shape 5"/>
          <p:cNvSpPr/>
          <p:nvPr/>
        </p:nvSpPr>
        <p:spPr>
          <a:xfrm>
            <a:off x="6198890" y="4425455"/>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6340773" y="4502547"/>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2</a:t>
            </a:r>
            <a:endParaRPr lang="en-US" sz="2417" dirty="0">
              <a:solidFill>
                <a:prstClr val="black"/>
              </a:solidFill>
              <a:latin typeface="Calibri" panose="020F0502020204030204"/>
            </a:endParaRPr>
          </a:p>
        </p:txBody>
      </p:sp>
      <p:sp>
        <p:nvSpPr>
          <p:cNvPr id="10" name="Text 7"/>
          <p:cNvSpPr/>
          <p:nvPr/>
        </p:nvSpPr>
        <p:spPr>
          <a:xfrm>
            <a:off x="6867426" y="4425455"/>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Παραδείγματα</a:t>
            </a:r>
            <a:endParaRPr lang="en-US" sz="2000" dirty="0">
              <a:solidFill>
                <a:prstClr val="black"/>
              </a:solidFill>
              <a:latin typeface="Calibri" panose="020F0502020204030204"/>
            </a:endParaRPr>
          </a:p>
        </p:txBody>
      </p:sp>
      <p:sp>
        <p:nvSpPr>
          <p:cNvPr id="11" name="Text 8"/>
          <p:cNvSpPr/>
          <p:nvPr/>
        </p:nvSpPr>
        <p:spPr>
          <a:xfrm>
            <a:off x="6867426" y="4870351"/>
            <a:ext cx="4604643" cy="329208"/>
          </a:xfrm>
          <a:prstGeom prst="rect">
            <a:avLst/>
          </a:prstGeom>
          <a:noFill/>
          <a:ln/>
        </p:spPr>
        <p:txBody>
          <a:bodyPr wrap="non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Διγάστορας της κάτω γνάθου.</a:t>
            </a:r>
            <a:endParaRPr lang="en-US" sz="1583" dirty="0">
              <a:solidFill>
                <a:prstClr val="black"/>
              </a:solidFill>
              <a:latin typeface="Calibri" panose="020F050202020403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55320" y="537170"/>
            <a:ext cx="6253361" cy="3367882"/>
          </a:xfrm>
          <a:prstGeom prst="rect">
            <a:avLst/>
          </a:prstGeom>
          <a:noFill/>
          <a:ln/>
        </p:spPr>
        <p:txBody>
          <a:bodyPr wrap="square" lIns="0" tIns="0" rIns="0" bIns="0" rtlCol="0" anchor="t"/>
          <a:lstStyle/>
          <a:p>
            <a:pPr defTabSz="761970">
              <a:lnSpc>
                <a:spcPts val="6625"/>
              </a:lnSpc>
              <a:defRPr/>
            </a:pPr>
            <a:r>
              <a:rPr lang="en-US" sz="5291" b="1" dirty="0">
                <a:solidFill>
                  <a:srgbClr val="282824"/>
                </a:solidFill>
                <a:latin typeface="Lato Bold" pitchFamily="34" charset="0"/>
                <a:ea typeface="Lato Bold" pitchFamily="34" charset="-122"/>
                <a:cs typeface="Lato Bold" pitchFamily="34" charset="-120"/>
              </a:rPr>
              <a:t>Δομή και λειτουργία της γραμμωτής μυϊκής ίνας</a:t>
            </a:r>
            <a:endParaRPr lang="en-US" sz="5291" dirty="0">
              <a:solidFill>
                <a:prstClr val="black"/>
              </a:solidFill>
              <a:latin typeface="Calibri" panose="020F0502020204030204"/>
            </a:endParaRPr>
          </a:p>
        </p:txBody>
      </p:sp>
      <p:sp>
        <p:nvSpPr>
          <p:cNvPr id="4" name="Text 1"/>
          <p:cNvSpPr/>
          <p:nvPr/>
        </p:nvSpPr>
        <p:spPr>
          <a:xfrm>
            <a:off x="5255320" y="4197846"/>
            <a:ext cx="6253361" cy="1561703"/>
          </a:xfrm>
          <a:prstGeom prst="rect">
            <a:avLst/>
          </a:prstGeom>
          <a:noFill/>
          <a:ln/>
        </p:spPr>
        <p:txBody>
          <a:bodyPr wrap="square" lIns="0" tIns="0" rIns="0" bIns="0" rtlCol="0" anchor="t"/>
          <a:lstStyle/>
          <a:p>
            <a:pPr defTabSz="761970">
              <a:lnSpc>
                <a:spcPts val="2458"/>
              </a:lnSpc>
              <a:defRPr/>
            </a:pPr>
            <a:r>
              <a:rPr lang="en-US" sz="1500" dirty="0">
                <a:solidFill>
                  <a:srgbClr val="4A4A45"/>
                </a:solidFill>
                <a:latin typeface="Lato" pitchFamily="34" charset="0"/>
                <a:ea typeface="Lato" pitchFamily="34" charset="-122"/>
                <a:cs typeface="Lato" pitchFamily="34" charset="-120"/>
              </a:rPr>
              <a:t>Η δομή και λειτουργία της γραμμωτής μυϊκής ίνας είναι ένα συναρπαστικό θέμα στη βιολογία. Αυτή η παρουσίαση θα εξερευνήσει τα βασικά χαρακτηριστικά, τη δομή και τη λειτουργία των γραμμωτών μυϊκών ινών, καθώς και τους μηχανισμούς που επιτρέπουν τη μυϊκή συστολή και κίνηση.</a:t>
            </a:r>
            <a:endParaRPr lang="en-US" sz="1500" dirty="0">
              <a:solidFill>
                <a:prstClr val="black"/>
              </a:solidFill>
              <a:latin typeface="Calibri" panose="020F0502020204030204"/>
            </a:endParaRPr>
          </a:p>
        </p:txBody>
      </p:sp>
      <p:sp>
        <p:nvSpPr>
          <p:cNvPr id="5" name="Shape 2"/>
          <p:cNvSpPr/>
          <p:nvPr/>
        </p:nvSpPr>
        <p:spPr>
          <a:xfrm>
            <a:off x="5255320" y="5993805"/>
            <a:ext cx="312341" cy="312341"/>
          </a:xfrm>
          <a:prstGeom prst="roundRect">
            <a:avLst>
              <a:gd name="adj" fmla="val 24393986"/>
            </a:avLst>
          </a:prstGeom>
          <a:solidFill>
            <a:srgbClr val="45EA29"/>
          </a:solidFill>
          <a:ln w="7620">
            <a:solidFill>
              <a:srgbClr val="FFFFFF"/>
            </a:solidFill>
            <a:prstDash val="solid"/>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5353050" y="6109295"/>
            <a:ext cx="116880" cy="81260"/>
          </a:xfrm>
          <a:prstGeom prst="rect">
            <a:avLst/>
          </a:prstGeom>
          <a:noFill/>
          <a:ln/>
        </p:spPr>
        <p:txBody>
          <a:bodyPr wrap="none" lIns="0" tIns="0" rIns="0" bIns="0" rtlCol="0" anchor="t"/>
          <a:lstStyle/>
          <a:p>
            <a:pPr algn="ctr" defTabSz="761970">
              <a:lnSpc>
                <a:spcPts val="625"/>
              </a:lnSpc>
              <a:defRPr/>
            </a:pPr>
            <a:r>
              <a:rPr lang="en-US" sz="625" dirty="0">
                <a:solidFill>
                  <a:srgbClr val="3C3838"/>
                </a:solidFill>
                <a:latin typeface="Lato Medium" pitchFamily="34" charset="0"/>
                <a:ea typeface="Lato Medium" pitchFamily="34" charset="-122"/>
                <a:cs typeface="Lato Medium" pitchFamily="34" charset="-120"/>
              </a:rPr>
              <a:t>DC</a:t>
            </a:r>
            <a:endParaRPr lang="en-US" sz="625" dirty="0">
              <a:solidFill>
                <a:prstClr val="black"/>
              </a:solidFill>
              <a:latin typeface="Calibri" panose="020F0502020204030204"/>
            </a:endParaRPr>
          </a:p>
        </p:txBody>
      </p:sp>
      <p:sp>
        <p:nvSpPr>
          <p:cNvPr id="7" name="Text 4"/>
          <p:cNvSpPr/>
          <p:nvPr/>
        </p:nvSpPr>
        <p:spPr>
          <a:xfrm>
            <a:off x="5665193" y="5979121"/>
            <a:ext cx="2288679" cy="341709"/>
          </a:xfrm>
          <a:prstGeom prst="rect">
            <a:avLst/>
          </a:prstGeom>
          <a:noFill/>
          <a:ln/>
        </p:spPr>
        <p:txBody>
          <a:bodyPr wrap="none" lIns="0" tIns="0" rIns="0" bIns="0" rtlCol="0" anchor="t"/>
          <a:lstStyle/>
          <a:p>
            <a:pPr defTabSz="761970">
              <a:lnSpc>
                <a:spcPts val="2667"/>
              </a:lnSpc>
              <a:defRPr/>
            </a:pPr>
            <a:r>
              <a:rPr lang="en-US" sz="1917" b="1" dirty="0">
                <a:solidFill>
                  <a:srgbClr val="4A4A45"/>
                </a:solidFill>
                <a:latin typeface="Lato Bold" pitchFamily="34" charset="0"/>
                <a:ea typeface="Lato Bold" pitchFamily="34" charset="-122"/>
                <a:cs typeface="Lato Bold" pitchFamily="34" charset="-120"/>
              </a:rPr>
              <a:t>by Dimitris Chliouras</a:t>
            </a:r>
            <a:endParaRPr lang="en-US" sz="1917" dirty="0">
              <a:solidFill>
                <a:prstClr val="black"/>
              </a:solidFill>
              <a:latin typeface="Calibri" panose="020F050202020403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19886" y="431602"/>
            <a:ext cx="6524228" cy="978495"/>
          </a:xfrm>
          <a:prstGeom prst="rect">
            <a:avLst/>
          </a:prstGeom>
          <a:noFill/>
          <a:ln/>
        </p:spPr>
        <p:txBody>
          <a:bodyPr wrap="square" lIns="0" tIns="0" rIns="0" bIns="0" rtlCol="0" anchor="t"/>
          <a:lstStyle/>
          <a:p>
            <a:pPr defTabSz="761970">
              <a:lnSpc>
                <a:spcPts val="3833"/>
              </a:lnSpc>
              <a:defRPr/>
            </a:pPr>
            <a:r>
              <a:rPr lang="en-US" sz="3042" b="1" dirty="0">
                <a:solidFill>
                  <a:srgbClr val="282824"/>
                </a:solidFill>
                <a:latin typeface="Lato Bold" pitchFamily="34" charset="0"/>
                <a:ea typeface="Lato Bold" pitchFamily="34" charset="-122"/>
                <a:cs typeface="Lato Bold" pitchFamily="34" charset="-120"/>
              </a:rPr>
              <a:t>Ο σκελετικός μυς και οι γραμμωτές μυϊκές ίνες</a:t>
            </a:r>
            <a:endParaRPr lang="en-US" sz="3042" dirty="0">
              <a:solidFill>
                <a:prstClr val="black"/>
              </a:solidFill>
              <a:latin typeface="Calibri" panose="020F0502020204030204"/>
            </a:endParaRPr>
          </a:p>
        </p:txBody>
      </p:sp>
      <p:sp>
        <p:nvSpPr>
          <p:cNvPr id="4" name="Shape 1"/>
          <p:cNvSpPr/>
          <p:nvPr/>
        </p:nvSpPr>
        <p:spPr>
          <a:xfrm>
            <a:off x="5119886" y="1820962"/>
            <a:ext cx="352227" cy="352227"/>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227836" y="1879600"/>
            <a:ext cx="136228" cy="234851"/>
          </a:xfrm>
          <a:prstGeom prst="rect">
            <a:avLst/>
          </a:prstGeom>
          <a:noFill/>
          <a:ln/>
        </p:spPr>
        <p:txBody>
          <a:bodyPr wrap="none" lIns="0" tIns="0" rIns="0" bIns="0" rtlCol="0" anchor="t"/>
          <a:lstStyle/>
          <a:p>
            <a:pPr algn="ctr" defTabSz="761970">
              <a:lnSpc>
                <a:spcPts val="1833"/>
              </a:lnSpc>
              <a:defRPr/>
            </a:pPr>
            <a:r>
              <a:rPr lang="en-US" sz="1833" b="1" dirty="0">
                <a:solidFill>
                  <a:srgbClr val="4A4A45"/>
                </a:solidFill>
                <a:latin typeface="Lato Bold" pitchFamily="34" charset="0"/>
                <a:ea typeface="Lato Bold" pitchFamily="34" charset="-122"/>
                <a:cs typeface="Lato Bold" pitchFamily="34" charset="-120"/>
              </a:rPr>
              <a:t>1</a:t>
            </a:r>
            <a:endParaRPr lang="en-US" sz="1833" dirty="0">
              <a:solidFill>
                <a:prstClr val="black"/>
              </a:solidFill>
              <a:latin typeface="Calibri" panose="020F0502020204030204"/>
            </a:endParaRPr>
          </a:p>
        </p:txBody>
      </p:sp>
      <p:sp>
        <p:nvSpPr>
          <p:cNvPr id="6" name="Text 3"/>
          <p:cNvSpPr/>
          <p:nvPr/>
        </p:nvSpPr>
        <p:spPr>
          <a:xfrm>
            <a:off x="5628581" y="1820962"/>
            <a:ext cx="2938363" cy="244574"/>
          </a:xfrm>
          <a:prstGeom prst="rect">
            <a:avLst/>
          </a:prstGeom>
          <a:noFill/>
          <a:ln/>
        </p:spPr>
        <p:txBody>
          <a:bodyPr wrap="none" lIns="0" tIns="0" rIns="0" bIns="0" rtlCol="0" anchor="t"/>
          <a:lstStyle/>
          <a:p>
            <a:pPr defTabSz="761970">
              <a:lnSpc>
                <a:spcPts val="1917"/>
              </a:lnSpc>
              <a:defRPr/>
            </a:pPr>
            <a:r>
              <a:rPr lang="en-US" sz="1500" b="1" dirty="0">
                <a:solidFill>
                  <a:srgbClr val="4A4A45"/>
                </a:solidFill>
                <a:latin typeface="Lato Bold" pitchFamily="34" charset="0"/>
                <a:ea typeface="Lato Bold" pitchFamily="34" charset="-122"/>
                <a:cs typeface="Lato Bold" pitchFamily="34" charset="-120"/>
              </a:rPr>
              <a:t>Σύσταση του σκελετικού μυός</a:t>
            </a:r>
            <a:endParaRPr lang="en-US" sz="1500" dirty="0">
              <a:solidFill>
                <a:prstClr val="black"/>
              </a:solidFill>
              <a:latin typeface="Calibri" panose="020F0502020204030204"/>
            </a:endParaRPr>
          </a:p>
        </p:txBody>
      </p:sp>
      <p:sp>
        <p:nvSpPr>
          <p:cNvPr id="7" name="Text 4"/>
          <p:cNvSpPr/>
          <p:nvPr/>
        </p:nvSpPr>
        <p:spPr>
          <a:xfrm>
            <a:off x="5628581" y="2159397"/>
            <a:ext cx="6015533" cy="500857"/>
          </a:xfrm>
          <a:prstGeom prst="rect">
            <a:avLst/>
          </a:prstGeom>
          <a:noFill/>
          <a:ln/>
        </p:spPr>
        <p:txBody>
          <a:bodyPr wrap="square" lIns="0" tIns="0" rIns="0" bIns="0" rtlCol="0" anchor="t"/>
          <a:lstStyle/>
          <a:p>
            <a:pPr defTabSz="761970">
              <a:lnSpc>
                <a:spcPts val="1958"/>
              </a:lnSpc>
              <a:defRPr/>
            </a:pPr>
            <a:r>
              <a:rPr lang="en-US" sz="1208" dirty="0">
                <a:solidFill>
                  <a:srgbClr val="4A4A45"/>
                </a:solidFill>
                <a:latin typeface="Lato" pitchFamily="34" charset="0"/>
                <a:ea typeface="Lato" pitchFamily="34" charset="-122"/>
                <a:cs typeface="Lato" pitchFamily="34" charset="-120"/>
              </a:rPr>
              <a:t>O σκελετικός μυς αποτελείται από μακριές κυλινδρικές μυϊκές ίνες. Οι ίνες αυτές έχουν γραμμώσεις και λέγονται γραμμωτές μυϊκές ίνες.</a:t>
            </a:r>
            <a:endParaRPr lang="en-US" sz="1208" dirty="0">
              <a:solidFill>
                <a:prstClr val="black"/>
              </a:solidFill>
              <a:latin typeface="Calibri" panose="020F0502020204030204"/>
            </a:endParaRPr>
          </a:p>
        </p:txBody>
      </p:sp>
      <p:sp>
        <p:nvSpPr>
          <p:cNvPr id="8" name="Shape 5"/>
          <p:cNvSpPr/>
          <p:nvPr/>
        </p:nvSpPr>
        <p:spPr>
          <a:xfrm>
            <a:off x="5119886" y="2992834"/>
            <a:ext cx="352227" cy="352227"/>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5227836" y="3051473"/>
            <a:ext cx="136228" cy="234851"/>
          </a:xfrm>
          <a:prstGeom prst="rect">
            <a:avLst/>
          </a:prstGeom>
          <a:noFill/>
          <a:ln/>
        </p:spPr>
        <p:txBody>
          <a:bodyPr wrap="none" lIns="0" tIns="0" rIns="0" bIns="0" rtlCol="0" anchor="t"/>
          <a:lstStyle/>
          <a:p>
            <a:pPr algn="ctr" defTabSz="761970">
              <a:lnSpc>
                <a:spcPts val="1833"/>
              </a:lnSpc>
              <a:defRPr/>
            </a:pPr>
            <a:r>
              <a:rPr lang="en-US" sz="1833" b="1" dirty="0">
                <a:solidFill>
                  <a:srgbClr val="4A4A45"/>
                </a:solidFill>
                <a:latin typeface="Lato Bold" pitchFamily="34" charset="0"/>
                <a:ea typeface="Lato Bold" pitchFamily="34" charset="-122"/>
                <a:cs typeface="Lato Bold" pitchFamily="34" charset="-120"/>
              </a:rPr>
              <a:t>2</a:t>
            </a:r>
            <a:endParaRPr lang="en-US" sz="1833" dirty="0">
              <a:solidFill>
                <a:prstClr val="black"/>
              </a:solidFill>
              <a:latin typeface="Calibri" panose="020F0502020204030204"/>
            </a:endParaRPr>
          </a:p>
        </p:txBody>
      </p:sp>
      <p:sp>
        <p:nvSpPr>
          <p:cNvPr id="10" name="Text 7"/>
          <p:cNvSpPr/>
          <p:nvPr/>
        </p:nvSpPr>
        <p:spPr>
          <a:xfrm>
            <a:off x="5628581" y="2992835"/>
            <a:ext cx="1956991" cy="244574"/>
          </a:xfrm>
          <a:prstGeom prst="rect">
            <a:avLst/>
          </a:prstGeom>
          <a:noFill/>
          <a:ln/>
        </p:spPr>
        <p:txBody>
          <a:bodyPr wrap="none" lIns="0" tIns="0" rIns="0" bIns="0" rtlCol="0" anchor="t"/>
          <a:lstStyle/>
          <a:p>
            <a:pPr defTabSz="761970">
              <a:lnSpc>
                <a:spcPts val="1917"/>
              </a:lnSpc>
              <a:defRPr/>
            </a:pPr>
            <a:r>
              <a:rPr lang="en-US" sz="1500" b="1" dirty="0">
                <a:solidFill>
                  <a:srgbClr val="4A4A45"/>
                </a:solidFill>
                <a:latin typeface="Lato Bold" pitchFamily="34" charset="0"/>
                <a:ea typeface="Lato Bold" pitchFamily="34" charset="-122"/>
                <a:cs typeface="Lato Bold" pitchFamily="34" charset="-120"/>
              </a:rPr>
              <a:t>Το σαρκείλημα</a:t>
            </a:r>
            <a:endParaRPr lang="en-US" sz="1500" dirty="0">
              <a:solidFill>
                <a:prstClr val="black"/>
              </a:solidFill>
              <a:latin typeface="Calibri" panose="020F0502020204030204"/>
            </a:endParaRPr>
          </a:p>
        </p:txBody>
      </p:sp>
      <p:sp>
        <p:nvSpPr>
          <p:cNvPr id="11" name="Text 8"/>
          <p:cNvSpPr/>
          <p:nvPr/>
        </p:nvSpPr>
        <p:spPr>
          <a:xfrm>
            <a:off x="5628581" y="3331269"/>
            <a:ext cx="6015533" cy="500857"/>
          </a:xfrm>
          <a:prstGeom prst="rect">
            <a:avLst/>
          </a:prstGeom>
          <a:noFill/>
          <a:ln/>
        </p:spPr>
        <p:txBody>
          <a:bodyPr wrap="square" lIns="0" tIns="0" rIns="0" bIns="0" rtlCol="0" anchor="t"/>
          <a:lstStyle/>
          <a:p>
            <a:pPr defTabSz="761970">
              <a:lnSpc>
                <a:spcPts val="1958"/>
              </a:lnSpc>
              <a:defRPr/>
            </a:pPr>
            <a:r>
              <a:rPr lang="en-US" sz="1208" dirty="0">
                <a:solidFill>
                  <a:srgbClr val="4A4A45"/>
                </a:solidFill>
                <a:latin typeface="Lato" pitchFamily="34" charset="0"/>
                <a:ea typeface="Lato" pitchFamily="34" charset="-122"/>
                <a:cs typeface="Lato" pitchFamily="34" charset="-120"/>
              </a:rPr>
              <a:t>Περιβάλλονται όπως όλα τα κύτταρα από την κυτταρική μεμβράνη που λέγεται σαρκείλημα.</a:t>
            </a:r>
            <a:endParaRPr lang="en-US" sz="1208" dirty="0">
              <a:solidFill>
                <a:prstClr val="black"/>
              </a:solidFill>
              <a:latin typeface="Calibri" panose="020F0502020204030204"/>
            </a:endParaRPr>
          </a:p>
        </p:txBody>
      </p:sp>
      <p:sp>
        <p:nvSpPr>
          <p:cNvPr id="12" name="Shape 9"/>
          <p:cNvSpPr/>
          <p:nvPr/>
        </p:nvSpPr>
        <p:spPr>
          <a:xfrm>
            <a:off x="5119886" y="4164707"/>
            <a:ext cx="352227" cy="352227"/>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5227836" y="4223345"/>
            <a:ext cx="136228" cy="234851"/>
          </a:xfrm>
          <a:prstGeom prst="rect">
            <a:avLst/>
          </a:prstGeom>
          <a:noFill/>
          <a:ln/>
        </p:spPr>
        <p:txBody>
          <a:bodyPr wrap="none" lIns="0" tIns="0" rIns="0" bIns="0" rtlCol="0" anchor="t"/>
          <a:lstStyle/>
          <a:p>
            <a:pPr algn="ctr" defTabSz="761970">
              <a:lnSpc>
                <a:spcPts val="1833"/>
              </a:lnSpc>
              <a:defRPr/>
            </a:pPr>
            <a:r>
              <a:rPr lang="en-US" sz="1833" b="1" dirty="0">
                <a:solidFill>
                  <a:srgbClr val="4A4A45"/>
                </a:solidFill>
                <a:latin typeface="Lato Bold" pitchFamily="34" charset="0"/>
                <a:ea typeface="Lato Bold" pitchFamily="34" charset="-122"/>
                <a:cs typeface="Lato Bold" pitchFamily="34" charset="-120"/>
              </a:rPr>
              <a:t>3</a:t>
            </a:r>
            <a:endParaRPr lang="en-US" sz="1833" dirty="0">
              <a:solidFill>
                <a:prstClr val="black"/>
              </a:solidFill>
              <a:latin typeface="Calibri" panose="020F0502020204030204"/>
            </a:endParaRPr>
          </a:p>
        </p:txBody>
      </p:sp>
      <p:sp>
        <p:nvSpPr>
          <p:cNvPr id="14" name="Text 11"/>
          <p:cNvSpPr/>
          <p:nvPr/>
        </p:nvSpPr>
        <p:spPr>
          <a:xfrm>
            <a:off x="5628581" y="4164707"/>
            <a:ext cx="1956991" cy="244574"/>
          </a:xfrm>
          <a:prstGeom prst="rect">
            <a:avLst/>
          </a:prstGeom>
          <a:noFill/>
          <a:ln/>
        </p:spPr>
        <p:txBody>
          <a:bodyPr wrap="none" lIns="0" tIns="0" rIns="0" bIns="0" rtlCol="0" anchor="t"/>
          <a:lstStyle/>
          <a:p>
            <a:pPr defTabSz="761970">
              <a:lnSpc>
                <a:spcPts val="1917"/>
              </a:lnSpc>
              <a:defRPr/>
            </a:pPr>
            <a:r>
              <a:rPr lang="en-US" sz="1500" b="1" dirty="0">
                <a:solidFill>
                  <a:srgbClr val="4A4A45"/>
                </a:solidFill>
                <a:latin typeface="Lato Bold" pitchFamily="34" charset="0"/>
                <a:ea typeface="Lato Bold" pitchFamily="34" charset="-122"/>
                <a:cs typeface="Lato Bold" pitchFamily="34" charset="-120"/>
              </a:rPr>
              <a:t>Το σαρκόπλασμα</a:t>
            </a:r>
            <a:endParaRPr lang="en-US" sz="1500" dirty="0">
              <a:solidFill>
                <a:prstClr val="black"/>
              </a:solidFill>
              <a:latin typeface="Calibri" panose="020F0502020204030204"/>
            </a:endParaRPr>
          </a:p>
        </p:txBody>
      </p:sp>
      <p:sp>
        <p:nvSpPr>
          <p:cNvPr id="15" name="Text 12"/>
          <p:cNvSpPr/>
          <p:nvPr/>
        </p:nvSpPr>
        <p:spPr>
          <a:xfrm>
            <a:off x="5628581" y="4503143"/>
            <a:ext cx="6015533" cy="751284"/>
          </a:xfrm>
          <a:prstGeom prst="rect">
            <a:avLst/>
          </a:prstGeom>
          <a:noFill/>
          <a:ln/>
        </p:spPr>
        <p:txBody>
          <a:bodyPr wrap="square" lIns="0" tIns="0" rIns="0" bIns="0" rtlCol="0" anchor="t"/>
          <a:lstStyle/>
          <a:p>
            <a:pPr defTabSz="761970">
              <a:lnSpc>
                <a:spcPts val="1958"/>
              </a:lnSpc>
              <a:defRPr/>
            </a:pPr>
            <a:r>
              <a:rPr lang="en-US" sz="1208" dirty="0">
                <a:solidFill>
                  <a:srgbClr val="4A4A45"/>
                </a:solidFill>
                <a:latin typeface="Lato" pitchFamily="34" charset="0"/>
                <a:ea typeface="Lato" pitchFamily="34" charset="-122"/>
                <a:cs typeface="Lato" pitchFamily="34" charset="-120"/>
              </a:rPr>
              <a:t>Στο κυτταρόπλασμα της μυϊκής ίνας, που λέγεται σαρκόπλασμα, υπάρχουν πάρα πολλά μιτοχόνδρια και αναπτυγμένο ενδοπλασματικό δίκτυο, το σαρκοπλασματικό δίκτυο.</a:t>
            </a:r>
            <a:endParaRPr lang="en-US" sz="1208" dirty="0">
              <a:solidFill>
                <a:prstClr val="black"/>
              </a:solidFill>
              <a:latin typeface="Calibri" panose="020F0502020204030204"/>
            </a:endParaRPr>
          </a:p>
        </p:txBody>
      </p:sp>
      <p:sp>
        <p:nvSpPr>
          <p:cNvPr id="16" name="Shape 13"/>
          <p:cNvSpPr/>
          <p:nvPr/>
        </p:nvSpPr>
        <p:spPr>
          <a:xfrm>
            <a:off x="5119886" y="5587007"/>
            <a:ext cx="352227" cy="352227"/>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5227836" y="5645646"/>
            <a:ext cx="136228" cy="234851"/>
          </a:xfrm>
          <a:prstGeom prst="rect">
            <a:avLst/>
          </a:prstGeom>
          <a:noFill/>
          <a:ln/>
        </p:spPr>
        <p:txBody>
          <a:bodyPr wrap="none" lIns="0" tIns="0" rIns="0" bIns="0" rtlCol="0" anchor="t"/>
          <a:lstStyle/>
          <a:p>
            <a:pPr algn="ctr" defTabSz="761970">
              <a:lnSpc>
                <a:spcPts val="1833"/>
              </a:lnSpc>
              <a:defRPr/>
            </a:pPr>
            <a:r>
              <a:rPr lang="en-US" sz="1833" b="1" dirty="0">
                <a:solidFill>
                  <a:srgbClr val="4A4A45"/>
                </a:solidFill>
                <a:latin typeface="Lato Bold" pitchFamily="34" charset="0"/>
                <a:ea typeface="Lato Bold" pitchFamily="34" charset="-122"/>
                <a:cs typeface="Lato Bold" pitchFamily="34" charset="-120"/>
              </a:rPr>
              <a:t>4</a:t>
            </a:r>
            <a:endParaRPr lang="en-US" sz="1833" dirty="0">
              <a:solidFill>
                <a:prstClr val="black"/>
              </a:solidFill>
              <a:latin typeface="Calibri" panose="020F0502020204030204"/>
            </a:endParaRPr>
          </a:p>
        </p:txBody>
      </p:sp>
      <p:sp>
        <p:nvSpPr>
          <p:cNvPr id="18" name="Text 15"/>
          <p:cNvSpPr/>
          <p:nvPr/>
        </p:nvSpPr>
        <p:spPr>
          <a:xfrm>
            <a:off x="5628581" y="5587008"/>
            <a:ext cx="1956991" cy="244574"/>
          </a:xfrm>
          <a:prstGeom prst="rect">
            <a:avLst/>
          </a:prstGeom>
          <a:noFill/>
          <a:ln/>
        </p:spPr>
        <p:txBody>
          <a:bodyPr wrap="none" lIns="0" tIns="0" rIns="0" bIns="0" rtlCol="0" anchor="t"/>
          <a:lstStyle/>
          <a:p>
            <a:pPr defTabSz="761970">
              <a:lnSpc>
                <a:spcPts val="1917"/>
              </a:lnSpc>
              <a:defRPr/>
            </a:pPr>
            <a:r>
              <a:rPr lang="en-US" sz="1500" b="1" dirty="0">
                <a:solidFill>
                  <a:srgbClr val="4A4A45"/>
                </a:solidFill>
                <a:latin typeface="Lato Bold" pitchFamily="34" charset="0"/>
                <a:ea typeface="Lato Bold" pitchFamily="34" charset="-122"/>
                <a:cs typeface="Lato Bold" pitchFamily="34" charset="-120"/>
              </a:rPr>
              <a:t>Πυρήνες</a:t>
            </a:r>
            <a:endParaRPr lang="en-US" sz="1500" dirty="0">
              <a:solidFill>
                <a:prstClr val="black"/>
              </a:solidFill>
              <a:latin typeface="Calibri" panose="020F0502020204030204"/>
            </a:endParaRPr>
          </a:p>
        </p:txBody>
      </p:sp>
      <p:sp>
        <p:nvSpPr>
          <p:cNvPr id="19" name="Text 16"/>
          <p:cNvSpPr/>
          <p:nvPr/>
        </p:nvSpPr>
        <p:spPr>
          <a:xfrm>
            <a:off x="5628581" y="5925443"/>
            <a:ext cx="6015533" cy="500857"/>
          </a:xfrm>
          <a:prstGeom prst="rect">
            <a:avLst/>
          </a:prstGeom>
          <a:noFill/>
          <a:ln/>
        </p:spPr>
        <p:txBody>
          <a:bodyPr wrap="square" lIns="0" tIns="0" rIns="0" bIns="0" rtlCol="0" anchor="t"/>
          <a:lstStyle/>
          <a:p>
            <a:pPr defTabSz="761970">
              <a:lnSpc>
                <a:spcPts val="1958"/>
              </a:lnSpc>
              <a:defRPr/>
            </a:pPr>
            <a:r>
              <a:rPr lang="en-US" sz="1208" dirty="0">
                <a:solidFill>
                  <a:srgbClr val="4A4A45"/>
                </a:solidFill>
                <a:latin typeface="Lato" pitchFamily="34" charset="0"/>
                <a:ea typeface="Lato" pitchFamily="34" charset="-122"/>
                <a:cs typeface="Lato" pitchFamily="34" charset="-120"/>
              </a:rPr>
              <a:t>Σε κάθε μυϊκή ίνα υπάρχει μεγάλος αριθμός πυρήνων, διάσπαρτων σε όλο το μήκος της.</a:t>
            </a:r>
            <a:endParaRPr lang="en-US" sz="1208" dirty="0">
              <a:solidFill>
                <a:prstClr val="black"/>
              </a:solidFill>
              <a:latin typeface="Calibri" panose="020F050202020403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181299"/>
            <a:ext cx="6611739" cy="642938"/>
          </a:xfrm>
          <a:prstGeom prst="rect">
            <a:avLst/>
          </a:prstGeom>
          <a:noFill/>
          <a:ln/>
        </p:spPr>
        <p:txBody>
          <a:bodyPr wrap="none" lIns="0" tIns="0" rIns="0" bIns="0" rtlCol="0" anchor="t"/>
          <a:lstStyle/>
          <a:p>
            <a:pPr defTabSz="761970">
              <a:lnSpc>
                <a:spcPts val="5041"/>
              </a:lnSpc>
              <a:defRPr/>
            </a:pPr>
            <a:r>
              <a:rPr lang="en-US" sz="4042" b="1" dirty="0">
                <a:solidFill>
                  <a:srgbClr val="282824"/>
                </a:solidFill>
                <a:latin typeface="Lato Bold" pitchFamily="34" charset="0"/>
                <a:ea typeface="Lato Bold" pitchFamily="34" charset="-122"/>
                <a:cs typeface="Lato Bold" pitchFamily="34" charset="-120"/>
              </a:rPr>
              <a:t>Δομή των μυϊκών ινιδίων</a:t>
            </a:r>
            <a:endParaRPr lang="en-US" sz="4042" dirty="0">
              <a:solidFill>
                <a:prstClr val="black"/>
              </a:solidFill>
              <a:latin typeface="Calibri" panose="020F0502020204030204"/>
            </a:endParaRPr>
          </a:p>
        </p:txBody>
      </p:sp>
      <p:sp>
        <p:nvSpPr>
          <p:cNvPr id="3" name="Text 1"/>
          <p:cNvSpPr/>
          <p:nvPr/>
        </p:nvSpPr>
        <p:spPr>
          <a:xfrm>
            <a:off x="720031" y="2338487"/>
            <a:ext cx="2676426"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Σύσταση μυϊκής ίνας</a:t>
            </a:r>
            <a:endParaRPr lang="en-US" sz="2000" dirty="0">
              <a:solidFill>
                <a:prstClr val="black"/>
              </a:solidFill>
              <a:latin typeface="Calibri" panose="020F0502020204030204"/>
            </a:endParaRPr>
          </a:p>
        </p:txBody>
      </p:sp>
      <p:sp>
        <p:nvSpPr>
          <p:cNvPr id="4" name="Text 2"/>
          <p:cNvSpPr/>
          <p:nvPr/>
        </p:nvSpPr>
        <p:spPr>
          <a:xfrm>
            <a:off x="720031" y="2865636"/>
            <a:ext cx="3249018" cy="1646039"/>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Η μυϊκή ίνα περιέχει μερικές εκατοντάδες ή χιλιάδες μυϊκά ινίδια, παράλληλα μεταξύ τους, που εκτείνονται από τη μια ως την άλλη άκρη της.</a:t>
            </a:r>
            <a:endParaRPr lang="en-US" sz="1583" dirty="0">
              <a:solidFill>
                <a:prstClr val="black"/>
              </a:solidFill>
              <a:latin typeface="Calibri" panose="020F0502020204030204"/>
            </a:endParaRPr>
          </a:p>
        </p:txBody>
      </p:sp>
      <p:sp>
        <p:nvSpPr>
          <p:cNvPr id="5" name="Text 3"/>
          <p:cNvSpPr/>
          <p:nvPr/>
        </p:nvSpPr>
        <p:spPr>
          <a:xfrm>
            <a:off x="4477246" y="2338487"/>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Δομή ινιδίου</a:t>
            </a:r>
            <a:endParaRPr lang="en-US" sz="2000" dirty="0">
              <a:solidFill>
                <a:prstClr val="black"/>
              </a:solidFill>
              <a:latin typeface="Calibri" panose="020F0502020204030204"/>
            </a:endParaRPr>
          </a:p>
        </p:txBody>
      </p:sp>
      <p:sp>
        <p:nvSpPr>
          <p:cNvPr id="6" name="Text 4"/>
          <p:cNvSpPr/>
          <p:nvPr/>
        </p:nvSpPr>
        <p:spPr>
          <a:xfrm>
            <a:off x="4477246" y="2865636"/>
            <a:ext cx="3249018" cy="1316832"/>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Κάθε ινίδιο αποτελείται από πολλά νημάτια ακτίνης και μυοσίνης τοποθετημένα το ένα δίπλα στο άλλο εναλλάξ.</a:t>
            </a:r>
            <a:endParaRPr lang="en-US" sz="1583" dirty="0">
              <a:solidFill>
                <a:prstClr val="black"/>
              </a:solidFill>
              <a:latin typeface="Calibri" panose="020F0502020204030204"/>
            </a:endParaRPr>
          </a:p>
        </p:txBody>
      </p:sp>
      <p:sp>
        <p:nvSpPr>
          <p:cNvPr id="7" name="Text 5"/>
          <p:cNvSpPr/>
          <p:nvPr/>
        </p:nvSpPr>
        <p:spPr>
          <a:xfrm>
            <a:off x="8234462" y="2338487"/>
            <a:ext cx="3249018" cy="642938"/>
          </a:xfrm>
          <a:prstGeom prst="rect">
            <a:avLst/>
          </a:prstGeom>
          <a:noFill/>
          <a:ln/>
        </p:spPr>
        <p:txBody>
          <a:bodyPr wrap="squar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Μεμβράνες και σαρκομέρια</a:t>
            </a:r>
            <a:endParaRPr lang="en-US" sz="2000" dirty="0">
              <a:solidFill>
                <a:prstClr val="black"/>
              </a:solidFill>
              <a:latin typeface="Calibri" panose="020F0502020204030204"/>
            </a:endParaRPr>
          </a:p>
        </p:txBody>
      </p:sp>
      <p:sp>
        <p:nvSpPr>
          <p:cNvPr id="8" name="Text 6"/>
          <p:cNvSpPr/>
          <p:nvPr/>
        </p:nvSpPr>
        <p:spPr>
          <a:xfrm>
            <a:off x="8234462" y="3187105"/>
            <a:ext cx="3249018" cy="2304455"/>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Κατά μήκος των ινιδίων παρεμβάλλονται κάθετα στον επιμήκη άξονά τους πάρα πολύ λεπτές μεμβράνες. Το τμήμα του μυϊκού ινιδίου που βρίσκεται ανάμεσα σε δύο διαδοχικές μεμβράνες λέγεται σαρκομέριο.</a:t>
            </a:r>
            <a:endParaRPr lang="en-US" sz="1583" dirty="0">
              <a:solidFill>
                <a:prstClr val="black"/>
              </a:solidFill>
              <a:latin typeface="Calibri" panose="020F050202020403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04540" y="603746"/>
            <a:ext cx="6410920" cy="1079698"/>
          </a:xfrm>
          <a:prstGeom prst="rect">
            <a:avLst/>
          </a:prstGeom>
          <a:noFill/>
          <a:ln/>
        </p:spPr>
        <p:txBody>
          <a:bodyPr wrap="square" lIns="0" tIns="0" rIns="0" bIns="0" rtlCol="0" anchor="t"/>
          <a:lstStyle/>
          <a:p>
            <a:pPr defTabSz="761970">
              <a:lnSpc>
                <a:spcPts val="4250"/>
              </a:lnSpc>
              <a:defRPr/>
            </a:pPr>
            <a:r>
              <a:rPr lang="en-US" sz="3375" b="1" dirty="0">
                <a:solidFill>
                  <a:srgbClr val="282824"/>
                </a:solidFill>
                <a:latin typeface="Lato Bold" pitchFamily="34" charset="0"/>
                <a:ea typeface="Lato Bold" pitchFamily="34" charset="-122"/>
                <a:cs typeface="Lato Bold" pitchFamily="34" charset="-120"/>
              </a:rPr>
              <a:t>Οργάνωση των νηματίων ακτίνης και μυοσίνης</a:t>
            </a:r>
            <a:endParaRPr lang="en-US" sz="3375"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604541" y="1942506"/>
            <a:ext cx="863699" cy="1381919"/>
          </a:xfrm>
          <a:prstGeom prst="rect">
            <a:avLst/>
          </a:prstGeom>
        </p:spPr>
      </p:pic>
      <p:sp>
        <p:nvSpPr>
          <p:cNvPr id="5" name="Text 1"/>
          <p:cNvSpPr/>
          <p:nvPr/>
        </p:nvSpPr>
        <p:spPr>
          <a:xfrm>
            <a:off x="1727299" y="2115244"/>
            <a:ext cx="2159397" cy="269875"/>
          </a:xfrm>
          <a:prstGeom prst="rect">
            <a:avLst/>
          </a:prstGeom>
          <a:noFill/>
          <a:ln/>
        </p:spPr>
        <p:txBody>
          <a:bodyPr wrap="none" lIns="0" tIns="0" rIns="0" bIns="0" rtlCol="0" anchor="t"/>
          <a:lstStyle/>
          <a:p>
            <a:pPr defTabSz="761970">
              <a:lnSpc>
                <a:spcPts val="2125"/>
              </a:lnSpc>
              <a:defRPr/>
            </a:pPr>
            <a:r>
              <a:rPr lang="en-US" sz="1667" b="1" dirty="0">
                <a:solidFill>
                  <a:srgbClr val="4A4A45"/>
                </a:solidFill>
                <a:latin typeface="Lato Bold" pitchFamily="34" charset="0"/>
                <a:ea typeface="Lato Bold" pitchFamily="34" charset="-122"/>
                <a:cs typeface="Lato Bold" pitchFamily="34" charset="-120"/>
              </a:rPr>
              <a:t>Νημάτια ακτίνης</a:t>
            </a:r>
            <a:endParaRPr lang="en-US" sz="1667" dirty="0">
              <a:solidFill>
                <a:prstClr val="black"/>
              </a:solidFill>
              <a:latin typeface="Calibri" panose="020F0502020204030204"/>
            </a:endParaRPr>
          </a:p>
        </p:txBody>
      </p:sp>
      <p:sp>
        <p:nvSpPr>
          <p:cNvPr id="6" name="Text 2"/>
          <p:cNvSpPr/>
          <p:nvPr/>
        </p:nvSpPr>
        <p:spPr>
          <a:xfrm>
            <a:off x="1727300" y="2488704"/>
            <a:ext cx="5288161" cy="552648"/>
          </a:xfrm>
          <a:prstGeom prst="rect">
            <a:avLst/>
          </a:prstGeom>
          <a:noFill/>
          <a:ln/>
        </p:spPr>
        <p:txBody>
          <a:bodyPr wrap="square" lIns="0" tIns="0" rIns="0" bIns="0" rtlCol="0" anchor="t"/>
          <a:lstStyle/>
          <a:p>
            <a:pPr defTabSz="761970">
              <a:lnSpc>
                <a:spcPts val="2167"/>
              </a:lnSpc>
              <a:defRPr/>
            </a:pPr>
            <a:r>
              <a:rPr lang="en-US" sz="1333" dirty="0">
                <a:solidFill>
                  <a:srgbClr val="4A4A45"/>
                </a:solidFill>
                <a:latin typeface="Lato" pitchFamily="34" charset="0"/>
                <a:ea typeface="Lato" pitchFamily="34" charset="-122"/>
                <a:cs typeface="Lato" pitchFamily="34" charset="-120"/>
              </a:rPr>
              <a:t>Τα νημάτια της ακτίνης είναι προσκολλημένα με το ένα άκρο τους στη μεμβράνη του σαρκομέριου.</a:t>
            </a:r>
            <a:endParaRPr lang="en-US" sz="1333"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604541" y="3324424"/>
            <a:ext cx="863699" cy="1381919"/>
          </a:xfrm>
          <a:prstGeom prst="rect">
            <a:avLst/>
          </a:prstGeom>
        </p:spPr>
      </p:pic>
      <p:sp>
        <p:nvSpPr>
          <p:cNvPr id="8" name="Text 3"/>
          <p:cNvSpPr/>
          <p:nvPr/>
        </p:nvSpPr>
        <p:spPr>
          <a:xfrm>
            <a:off x="1727299" y="3497163"/>
            <a:ext cx="2159397" cy="269875"/>
          </a:xfrm>
          <a:prstGeom prst="rect">
            <a:avLst/>
          </a:prstGeom>
          <a:noFill/>
          <a:ln/>
        </p:spPr>
        <p:txBody>
          <a:bodyPr wrap="none" lIns="0" tIns="0" rIns="0" bIns="0" rtlCol="0" anchor="t"/>
          <a:lstStyle/>
          <a:p>
            <a:pPr defTabSz="761970">
              <a:lnSpc>
                <a:spcPts val="2125"/>
              </a:lnSpc>
              <a:defRPr/>
            </a:pPr>
            <a:r>
              <a:rPr lang="en-US" sz="1667" b="1" dirty="0">
                <a:solidFill>
                  <a:srgbClr val="4A4A45"/>
                </a:solidFill>
                <a:latin typeface="Lato Bold" pitchFamily="34" charset="0"/>
                <a:ea typeface="Lato Bold" pitchFamily="34" charset="-122"/>
                <a:cs typeface="Lato Bold" pitchFamily="34" charset="-120"/>
              </a:rPr>
              <a:t>Νημάτια μυοσίνης</a:t>
            </a:r>
            <a:endParaRPr lang="en-US" sz="1667" dirty="0">
              <a:solidFill>
                <a:prstClr val="black"/>
              </a:solidFill>
              <a:latin typeface="Calibri" panose="020F0502020204030204"/>
            </a:endParaRPr>
          </a:p>
        </p:txBody>
      </p:sp>
      <p:sp>
        <p:nvSpPr>
          <p:cNvPr id="9" name="Text 4"/>
          <p:cNvSpPr/>
          <p:nvPr/>
        </p:nvSpPr>
        <p:spPr>
          <a:xfrm>
            <a:off x="1727300" y="3870623"/>
            <a:ext cx="5288161" cy="552648"/>
          </a:xfrm>
          <a:prstGeom prst="rect">
            <a:avLst/>
          </a:prstGeom>
          <a:noFill/>
          <a:ln/>
        </p:spPr>
        <p:txBody>
          <a:bodyPr wrap="square" lIns="0" tIns="0" rIns="0" bIns="0" rtlCol="0" anchor="t"/>
          <a:lstStyle/>
          <a:p>
            <a:pPr defTabSz="761970">
              <a:lnSpc>
                <a:spcPts val="2167"/>
              </a:lnSpc>
              <a:defRPr/>
            </a:pPr>
            <a:r>
              <a:rPr lang="en-US" sz="1333" dirty="0">
                <a:solidFill>
                  <a:srgbClr val="4A4A45"/>
                </a:solidFill>
                <a:latin typeface="Lato" pitchFamily="34" charset="0"/>
                <a:ea typeface="Lato" pitchFamily="34" charset="-122"/>
                <a:cs typeface="Lato" pitchFamily="34" charset="-120"/>
              </a:rPr>
              <a:t>Τα νημάτια της μυοσίνης που παρεμβάλλονται συνδέονται μόνο μεταξύ τους και όχι με τη μεμβράνη του σαρκομέριου.</a:t>
            </a:r>
            <a:endParaRPr lang="en-US" sz="1333"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604541" y="4706342"/>
            <a:ext cx="863699" cy="1547912"/>
          </a:xfrm>
          <a:prstGeom prst="rect">
            <a:avLst/>
          </a:prstGeom>
        </p:spPr>
      </p:pic>
      <p:sp>
        <p:nvSpPr>
          <p:cNvPr id="11" name="Text 5"/>
          <p:cNvSpPr/>
          <p:nvPr/>
        </p:nvSpPr>
        <p:spPr>
          <a:xfrm>
            <a:off x="1727299" y="4879082"/>
            <a:ext cx="2159397" cy="269875"/>
          </a:xfrm>
          <a:prstGeom prst="rect">
            <a:avLst/>
          </a:prstGeom>
          <a:noFill/>
          <a:ln/>
        </p:spPr>
        <p:txBody>
          <a:bodyPr wrap="none" lIns="0" tIns="0" rIns="0" bIns="0" rtlCol="0" anchor="t"/>
          <a:lstStyle/>
          <a:p>
            <a:pPr defTabSz="761970">
              <a:lnSpc>
                <a:spcPts val="2125"/>
              </a:lnSpc>
              <a:defRPr/>
            </a:pPr>
            <a:r>
              <a:rPr lang="en-US" sz="1667" b="1" dirty="0">
                <a:solidFill>
                  <a:srgbClr val="4A4A45"/>
                </a:solidFill>
                <a:latin typeface="Lato Bold" pitchFamily="34" charset="0"/>
                <a:ea typeface="Lato Bold" pitchFamily="34" charset="-122"/>
                <a:cs typeface="Lato Bold" pitchFamily="34" charset="-120"/>
              </a:rPr>
              <a:t>Αλληλοκάλυψη</a:t>
            </a:r>
            <a:endParaRPr lang="en-US" sz="1667" dirty="0">
              <a:solidFill>
                <a:prstClr val="black"/>
              </a:solidFill>
              <a:latin typeface="Calibri" panose="020F0502020204030204"/>
            </a:endParaRPr>
          </a:p>
        </p:txBody>
      </p:sp>
      <p:sp>
        <p:nvSpPr>
          <p:cNvPr id="12" name="Text 6"/>
          <p:cNvSpPr/>
          <p:nvPr/>
        </p:nvSpPr>
        <p:spPr>
          <a:xfrm>
            <a:off x="1727300" y="5252542"/>
            <a:ext cx="5288161" cy="828973"/>
          </a:xfrm>
          <a:prstGeom prst="rect">
            <a:avLst/>
          </a:prstGeom>
          <a:noFill/>
          <a:ln/>
        </p:spPr>
        <p:txBody>
          <a:bodyPr wrap="square" lIns="0" tIns="0" rIns="0" bIns="0" rtlCol="0" anchor="t"/>
          <a:lstStyle/>
          <a:p>
            <a:pPr defTabSz="761970">
              <a:lnSpc>
                <a:spcPts val="2167"/>
              </a:lnSpc>
              <a:defRPr/>
            </a:pPr>
            <a:r>
              <a:rPr lang="en-US" sz="1333" dirty="0">
                <a:solidFill>
                  <a:srgbClr val="4A4A45"/>
                </a:solidFill>
                <a:latin typeface="Lato" pitchFamily="34" charset="0"/>
                <a:ea typeface="Lato" pitchFamily="34" charset="-122"/>
                <a:cs typeface="Lato" pitchFamily="34" charset="-120"/>
              </a:rPr>
              <a:t>Οι περιοχές στις οποίες υπάρχουν αλληλοκαλυπτόμενα νημάτια ακτίνης και μυοσίνης στο ηλεκτρονικό μικροσκόπιο δίνουν την εικόνα μιας σκοτεινής ζώνης.</a:t>
            </a:r>
            <a:endParaRPr lang="en-US" sz="1333" dirty="0">
              <a:solidFill>
                <a:prstClr val="black"/>
              </a:solidFill>
              <a:latin typeface="Calibri" panose="020F050202020403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64039" y="865188"/>
            <a:ext cx="5935464" cy="528638"/>
          </a:xfrm>
          <a:prstGeom prst="rect">
            <a:avLst/>
          </a:prstGeom>
          <a:noFill/>
          <a:ln/>
        </p:spPr>
        <p:txBody>
          <a:bodyPr wrap="none" lIns="0" tIns="0" rIns="0" bIns="0" rtlCol="0" anchor="t"/>
          <a:lstStyle/>
          <a:p>
            <a:pPr defTabSz="761970">
              <a:lnSpc>
                <a:spcPts val="4125"/>
              </a:lnSpc>
              <a:defRPr/>
            </a:pPr>
            <a:r>
              <a:rPr lang="en-US" sz="3292" b="1" dirty="0">
                <a:solidFill>
                  <a:srgbClr val="282824"/>
                </a:solidFill>
                <a:latin typeface="Lato Bold" pitchFamily="34" charset="0"/>
                <a:ea typeface="Lato Bold" pitchFamily="34" charset="-122"/>
                <a:cs typeface="Lato Bold" pitchFamily="34" charset="-120"/>
              </a:rPr>
              <a:t>Εμφάνιση των γραμμώσεων</a:t>
            </a:r>
            <a:endParaRPr lang="en-US" sz="3292" dirty="0">
              <a:solidFill>
                <a:prstClr val="black"/>
              </a:solidFill>
              <a:latin typeface="Calibri" panose="020F0502020204030204"/>
            </a:endParaRPr>
          </a:p>
        </p:txBody>
      </p:sp>
      <p:sp>
        <p:nvSpPr>
          <p:cNvPr id="4" name="Shape 1"/>
          <p:cNvSpPr/>
          <p:nvPr/>
        </p:nvSpPr>
        <p:spPr>
          <a:xfrm>
            <a:off x="5164039" y="1647528"/>
            <a:ext cx="6435923" cy="1516063"/>
          </a:xfrm>
          <a:prstGeom prst="roundRect">
            <a:avLst>
              <a:gd name="adj" fmla="val 1674"/>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333207" y="1816696"/>
            <a:ext cx="2114748" cy="264219"/>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Σκοτεινές ζώνες</a:t>
            </a:r>
            <a:endParaRPr lang="en-US" sz="1625" dirty="0">
              <a:solidFill>
                <a:prstClr val="black"/>
              </a:solidFill>
              <a:latin typeface="Calibri" panose="020F0502020204030204"/>
            </a:endParaRPr>
          </a:p>
        </p:txBody>
      </p:sp>
      <p:sp>
        <p:nvSpPr>
          <p:cNvPr id="6" name="Text 3"/>
          <p:cNvSpPr/>
          <p:nvPr/>
        </p:nvSpPr>
        <p:spPr>
          <a:xfrm>
            <a:off x="5333207" y="2182416"/>
            <a:ext cx="6097588" cy="812007"/>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Οι περιοχές στις οποίες υπάρχουν αλληλοκαλυπτόμενα νημάτια ακτίνης και μυοσίνης στο ηλεκτρονικό μικροσκόπιο δίνουν την εικόνα μιας σκοτεινής ζώνης.</a:t>
            </a:r>
            <a:endParaRPr lang="en-US" sz="1292" dirty="0">
              <a:solidFill>
                <a:prstClr val="black"/>
              </a:solidFill>
              <a:latin typeface="Calibri" panose="020F0502020204030204"/>
            </a:endParaRPr>
          </a:p>
        </p:txBody>
      </p:sp>
      <p:sp>
        <p:nvSpPr>
          <p:cNvPr id="7" name="Shape 4"/>
          <p:cNvSpPr/>
          <p:nvPr/>
        </p:nvSpPr>
        <p:spPr>
          <a:xfrm>
            <a:off x="5164039" y="3332758"/>
            <a:ext cx="6435923" cy="1245394"/>
          </a:xfrm>
          <a:prstGeom prst="roundRect">
            <a:avLst>
              <a:gd name="adj" fmla="val 203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8" name="Text 5"/>
          <p:cNvSpPr/>
          <p:nvPr/>
        </p:nvSpPr>
        <p:spPr>
          <a:xfrm>
            <a:off x="5333207" y="3501926"/>
            <a:ext cx="2114748" cy="264219"/>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Φωτεινές ζώνες</a:t>
            </a:r>
            <a:endParaRPr lang="en-US" sz="1625" dirty="0">
              <a:solidFill>
                <a:prstClr val="black"/>
              </a:solidFill>
              <a:latin typeface="Calibri" panose="020F0502020204030204"/>
            </a:endParaRPr>
          </a:p>
        </p:txBody>
      </p:sp>
      <p:sp>
        <p:nvSpPr>
          <p:cNvPr id="9" name="Text 6"/>
          <p:cNvSpPr/>
          <p:nvPr/>
        </p:nvSpPr>
        <p:spPr>
          <a:xfrm>
            <a:off x="5333207" y="3867646"/>
            <a:ext cx="6097588" cy="541338"/>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Οι περιοχές όπου υπάρχουν μόνο νημάτια ακτίνης δίνουν την εικόνα φωτεινής ζώνης.</a:t>
            </a:r>
            <a:endParaRPr lang="en-US" sz="1292" dirty="0">
              <a:solidFill>
                <a:prstClr val="black"/>
              </a:solidFill>
              <a:latin typeface="Calibri" panose="020F0502020204030204"/>
            </a:endParaRPr>
          </a:p>
        </p:txBody>
      </p:sp>
      <p:sp>
        <p:nvSpPr>
          <p:cNvPr id="10" name="Shape 7"/>
          <p:cNvSpPr/>
          <p:nvPr/>
        </p:nvSpPr>
        <p:spPr>
          <a:xfrm>
            <a:off x="5164039" y="4747320"/>
            <a:ext cx="6435923" cy="1245394"/>
          </a:xfrm>
          <a:prstGeom prst="roundRect">
            <a:avLst>
              <a:gd name="adj" fmla="val 203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1" name="Text 8"/>
          <p:cNvSpPr/>
          <p:nvPr/>
        </p:nvSpPr>
        <p:spPr>
          <a:xfrm>
            <a:off x="5333207" y="4916488"/>
            <a:ext cx="3174504" cy="264219"/>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Χαρακτηριστικές γραμμώσεις</a:t>
            </a:r>
            <a:endParaRPr lang="en-US" sz="1625" dirty="0">
              <a:solidFill>
                <a:prstClr val="black"/>
              </a:solidFill>
              <a:latin typeface="Calibri" panose="020F0502020204030204"/>
            </a:endParaRPr>
          </a:p>
        </p:txBody>
      </p:sp>
      <p:sp>
        <p:nvSpPr>
          <p:cNvPr id="12" name="Text 9"/>
          <p:cNvSpPr/>
          <p:nvPr/>
        </p:nvSpPr>
        <p:spPr>
          <a:xfrm>
            <a:off x="5333207" y="5282208"/>
            <a:ext cx="6097588" cy="541338"/>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Η εναλλαγή αυτή των σκοτεινών και φωτεινών περιοχών προσδίδει τις χαρακτηριστικές τους γραμμώσεις στις μυϊκές ίνες των σκελετικών μυών.</a:t>
            </a:r>
            <a:endParaRPr lang="en-US" sz="1292" dirty="0">
              <a:solidFill>
                <a:prstClr val="black"/>
              </a:solidFill>
              <a:latin typeface="Calibri" panose="020F050202020403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4384" y="816174"/>
            <a:ext cx="6295232" cy="1182886"/>
          </a:xfrm>
          <a:prstGeom prst="rect">
            <a:avLst/>
          </a:prstGeom>
          <a:noFill/>
          <a:ln/>
        </p:spPr>
        <p:txBody>
          <a:bodyPr wrap="square" lIns="0" tIns="0" rIns="0" bIns="0" rtlCol="0" anchor="t"/>
          <a:lstStyle/>
          <a:p>
            <a:pPr defTabSz="761970">
              <a:lnSpc>
                <a:spcPts val="4625"/>
              </a:lnSpc>
              <a:defRPr/>
            </a:pPr>
            <a:r>
              <a:rPr lang="en-US" sz="3708" b="1" dirty="0">
                <a:solidFill>
                  <a:srgbClr val="282824"/>
                </a:solidFill>
                <a:latin typeface="Lato Bold" pitchFamily="34" charset="0"/>
                <a:ea typeface="Lato Bold" pitchFamily="34" charset="-122"/>
                <a:cs typeface="Lato Bold" pitchFamily="34" charset="-120"/>
              </a:rPr>
              <a:t>Βασικά χαρακτηριστικά του μυϊκού ιστού</a:t>
            </a:r>
            <a:endParaRPr lang="en-US" sz="3708" dirty="0">
              <a:solidFill>
                <a:prstClr val="black"/>
              </a:solidFill>
              <a:latin typeface="Calibri" panose="020F0502020204030204"/>
            </a:endParaRPr>
          </a:p>
        </p:txBody>
      </p:sp>
      <p:sp>
        <p:nvSpPr>
          <p:cNvPr id="4" name="Shape 1"/>
          <p:cNvSpPr/>
          <p:nvPr/>
        </p:nvSpPr>
        <p:spPr>
          <a:xfrm>
            <a:off x="5234384" y="2495847"/>
            <a:ext cx="425847" cy="425847"/>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364957" y="2566789"/>
            <a:ext cx="164604" cy="283865"/>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1</a:t>
            </a:r>
            <a:endParaRPr lang="en-US" sz="2208" dirty="0">
              <a:solidFill>
                <a:prstClr val="black"/>
              </a:solidFill>
              <a:latin typeface="Calibri" panose="020F0502020204030204"/>
            </a:endParaRPr>
          </a:p>
        </p:txBody>
      </p:sp>
      <p:sp>
        <p:nvSpPr>
          <p:cNvPr id="6" name="Text 3"/>
          <p:cNvSpPr/>
          <p:nvPr/>
        </p:nvSpPr>
        <p:spPr>
          <a:xfrm>
            <a:off x="5849442" y="2495847"/>
            <a:ext cx="2365772" cy="295672"/>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Σύσταση</a:t>
            </a:r>
            <a:endParaRPr lang="en-US" sz="1833" dirty="0">
              <a:solidFill>
                <a:prstClr val="black"/>
              </a:solidFill>
              <a:latin typeface="Calibri" panose="020F0502020204030204"/>
            </a:endParaRPr>
          </a:p>
        </p:txBody>
      </p:sp>
      <p:sp>
        <p:nvSpPr>
          <p:cNvPr id="7" name="Text 4"/>
          <p:cNvSpPr/>
          <p:nvPr/>
        </p:nvSpPr>
        <p:spPr>
          <a:xfrm>
            <a:off x="5849442" y="2905026"/>
            <a:ext cx="5680174" cy="605632"/>
          </a:xfrm>
          <a:prstGeom prst="rect">
            <a:avLst/>
          </a:prstGeom>
          <a:noFill/>
          <a:ln/>
        </p:spPr>
        <p:txBody>
          <a:bodyPr wrap="squar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Ο μυϊκός ιστός αποτελείται από κύτταρα τα οποία έχουν επιμηκυνθεί και λέγονται μυϊκές ίνες.</a:t>
            </a:r>
            <a:endParaRPr lang="en-US" sz="1458" dirty="0">
              <a:solidFill>
                <a:prstClr val="black"/>
              </a:solidFill>
              <a:latin typeface="Calibri" panose="020F0502020204030204"/>
            </a:endParaRPr>
          </a:p>
        </p:txBody>
      </p:sp>
      <p:sp>
        <p:nvSpPr>
          <p:cNvPr id="8" name="Shape 5"/>
          <p:cNvSpPr/>
          <p:nvPr/>
        </p:nvSpPr>
        <p:spPr>
          <a:xfrm>
            <a:off x="5234384" y="3912791"/>
            <a:ext cx="425847" cy="425847"/>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5364957" y="3983732"/>
            <a:ext cx="164604" cy="283865"/>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2</a:t>
            </a:r>
            <a:endParaRPr lang="en-US" sz="2208" dirty="0">
              <a:solidFill>
                <a:prstClr val="black"/>
              </a:solidFill>
              <a:latin typeface="Calibri" panose="020F0502020204030204"/>
            </a:endParaRPr>
          </a:p>
        </p:txBody>
      </p:sp>
      <p:sp>
        <p:nvSpPr>
          <p:cNvPr id="10" name="Text 7"/>
          <p:cNvSpPr/>
          <p:nvPr/>
        </p:nvSpPr>
        <p:spPr>
          <a:xfrm>
            <a:off x="5849442" y="3912791"/>
            <a:ext cx="2365772" cy="295672"/>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Ικανότητα</a:t>
            </a:r>
            <a:endParaRPr lang="en-US" sz="1833" dirty="0">
              <a:solidFill>
                <a:prstClr val="black"/>
              </a:solidFill>
              <a:latin typeface="Calibri" panose="020F0502020204030204"/>
            </a:endParaRPr>
          </a:p>
        </p:txBody>
      </p:sp>
      <p:sp>
        <p:nvSpPr>
          <p:cNvPr id="11" name="Text 8"/>
          <p:cNvSpPr/>
          <p:nvPr/>
        </p:nvSpPr>
        <p:spPr>
          <a:xfrm>
            <a:off x="5849442" y="4321970"/>
            <a:ext cx="5680174" cy="302816"/>
          </a:xfrm>
          <a:prstGeom prst="rect">
            <a:avLst/>
          </a:prstGeom>
          <a:noFill/>
          <a:ln/>
        </p:spPr>
        <p:txBody>
          <a:bodyPr wrap="non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Οι μυϊκές ίνες έχουν την ικανότητα να συστέλλονται.</a:t>
            </a:r>
            <a:endParaRPr lang="en-US" sz="1458" dirty="0">
              <a:solidFill>
                <a:prstClr val="black"/>
              </a:solidFill>
              <a:latin typeface="Calibri" panose="020F0502020204030204"/>
            </a:endParaRPr>
          </a:p>
        </p:txBody>
      </p:sp>
      <p:sp>
        <p:nvSpPr>
          <p:cNvPr id="12" name="Shape 9"/>
          <p:cNvSpPr/>
          <p:nvPr/>
        </p:nvSpPr>
        <p:spPr>
          <a:xfrm>
            <a:off x="5234384" y="5026918"/>
            <a:ext cx="425847" cy="425847"/>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5364957" y="5097859"/>
            <a:ext cx="164604" cy="283865"/>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3</a:t>
            </a:r>
            <a:endParaRPr lang="en-US" sz="2208" dirty="0">
              <a:solidFill>
                <a:prstClr val="black"/>
              </a:solidFill>
              <a:latin typeface="Calibri" panose="020F0502020204030204"/>
            </a:endParaRPr>
          </a:p>
        </p:txBody>
      </p:sp>
      <p:sp>
        <p:nvSpPr>
          <p:cNvPr id="14" name="Text 11"/>
          <p:cNvSpPr/>
          <p:nvPr/>
        </p:nvSpPr>
        <p:spPr>
          <a:xfrm>
            <a:off x="5849442" y="5026918"/>
            <a:ext cx="2365772" cy="295672"/>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Λειτουργία</a:t>
            </a:r>
            <a:endParaRPr lang="en-US" sz="1833" dirty="0">
              <a:solidFill>
                <a:prstClr val="black"/>
              </a:solidFill>
              <a:latin typeface="Calibri" panose="020F0502020204030204"/>
            </a:endParaRPr>
          </a:p>
        </p:txBody>
      </p:sp>
      <p:sp>
        <p:nvSpPr>
          <p:cNvPr id="15" name="Text 12"/>
          <p:cNvSpPr/>
          <p:nvPr/>
        </p:nvSpPr>
        <p:spPr>
          <a:xfrm>
            <a:off x="5849442" y="5436096"/>
            <a:ext cx="5680174" cy="605632"/>
          </a:xfrm>
          <a:prstGeom prst="rect">
            <a:avLst/>
          </a:prstGeom>
          <a:noFill/>
          <a:ln/>
        </p:spPr>
        <p:txBody>
          <a:bodyPr wrap="squar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Σε συνεργασία με το σκελετό, επιτρέπουν τις κινήσεις στο ανθρώπινο σώμα.</a:t>
            </a:r>
            <a:endParaRPr lang="en-US" sz="1458" dirty="0">
              <a:solidFill>
                <a:prstClr val="black"/>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63046" y="599381"/>
            <a:ext cx="4222155" cy="527645"/>
          </a:xfrm>
          <a:prstGeom prst="rect">
            <a:avLst/>
          </a:prstGeom>
          <a:noFill/>
          <a:ln/>
        </p:spPr>
        <p:txBody>
          <a:bodyPr wrap="none" lIns="0" tIns="0" rIns="0" bIns="0" rtlCol="0" anchor="t"/>
          <a:lstStyle/>
          <a:p>
            <a:pPr defTabSz="761970">
              <a:lnSpc>
                <a:spcPts val="4125"/>
              </a:lnSpc>
              <a:defRPr/>
            </a:pPr>
            <a:r>
              <a:rPr lang="en-US" sz="3292" b="1" dirty="0">
                <a:solidFill>
                  <a:srgbClr val="282824"/>
                </a:solidFill>
                <a:latin typeface="Lato Bold" pitchFamily="34" charset="0"/>
                <a:ea typeface="Lato Bold" pitchFamily="34" charset="-122"/>
                <a:cs typeface="Lato Bold" pitchFamily="34" charset="-120"/>
              </a:rPr>
              <a:t>Η μυϊκή συστολή</a:t>
            </a:r>
            <a:endParaRPr lang="en-US" sz="3292" dirty="0">
              <a:solidFill>
                <a:prstClr val="black"/>
              </a:solidFill>
              <a:latin typeface="Calibri" panose="020F0502020204030204"/>
            </a:endParaRPr>
          </a:p>
        </p:txBody>
      </p:sp>
      <p:sp>
        <p:nvSpPr>
          <p:cNvPr id="4" name="Shape 1"/>
          <p:cNvSpPr/>
          <p:nvPr/>
        </p:nvSpPr>
        <p:spPr>
          <a:xfrm>
            <a:off x="5406827" y="1380331"/>
            <a:ext cx="19050" cy="4878189"/>
          </a:xfrm>
          <a:prstGeom prst="roundRect">
            <a:avLst>
              <a:gd name="adj" fmla="val 132983"/>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5587256" y="1750616"/>
            <a:ext cx="591046" cy="19050"/>
          </a:xfrm>
          <a:prstGeom prst="roundRect">
            <a:avLst>
              <a:gd name="adj" fmla="val 132983"/>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5226398" y="1570236"/>
            <a:ext cx="379908" cy="37990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5342880" y="1633538"/>
            <a:ext cx="146943" cy="253306"/>
          </a:xfrm>
          <a:prstGeom prst="rect">
            <a:avLst/>
          </a:prstGeom>
          <a:noFill/>
          <a:ln/>
        </p:spPr>
        <p:txBody>
          <a:bodyPr wrap="none" lIns="0" tIns="0" rIns="0" bIns="0" rtlCol="0" anchor="t"/>
          <a:lstStyle/>
          <a:p>
            <a:pPr algn="ctr" defTabSz="761970">
              <a:lnSpc>
                <a:spcPts val="1958"/>
              </a:lnSpc>
              <a:defRPr/>
            </a:pPr>
            <a:r>
              <a:rPr lang="en-US" sz="1958" b="1" dirty="0">
                <a:solidFill>
                  <a:srgbClr val="4A4A45"/>
                </a:solidFill>
                <a:latin typeface="Lato Bold" pitchFamily="34" charset="0"/>
                <a:ea typeface="Lato Bold" pitchFamily="34" charset="-122"/>
                <a:cs typeface="Lato Bold" pitchFamily="34" charset="-120"/>
              </a:rPr>
              <a:t>1</a:t>
            </a:r>
            <a:endParaRPr lang="en-US" sz="1958" dirty="0">
              <a:solidFill>
                <a:prstClr val="black"/>
              </a:solidFill>
              <a:latin typeface="Calibri" panose="020F0502020204030204"/>
            </a:endParaRPr>
          </a:p>
        </p:txBody>
      </p:sp>
      <p:sp>
        <p:nvSpPr>
          <p:cNvPr id="8" name="Text 5"/>
          <p:cNvSpPr/>
          <p:nvPr/>
        </p:nvSpPr>
        <p:spPr>
          <a:xfrm>
            <a:off x="6345238" y="1549202"/>
            <a:ext cx="2111078" cy="263922"/>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Έναρξη συστολής</a:t>
            </a:r>
            <a:endParaRPr lang="en-US" sz="1625" dirty="0">
              <a:solidFill>
                <a:prstClr val="black"/>
              </a:solidFill>
              <a:latin typeface="Calibri" panose="020F0502020204030204"/>
            </a:endParaRPr>
          </a:p>
        </p:txBody>
      </p:sp>
      <p:sp>
        <p:nvSpPr>
          <p:cNvPr id="9" name="Text 6"/>
          <p:cNvSpPr/>
          <p:nvPr/>
        </p:nvSpPr>
        <p:spPr>
          <a:xfrm>
            <a:off x="6345237" y="1914426"/>
            <a:ext cx="5255717" cy="810518"/>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Η κίνηση πετυχαίνεται με τη συστολή των μυϊκών ινών, η οποία ελαττώνει το μήκος του μυός και έτσι ο μυς τραβά το οστό στο οποίο προσφύεται.</a:t>
            </a:r>
            <a:endParaRPr lang="en-US" sz="1292" dirty="0">
              <a:solidFill>
                <a:prstClr val="black"/>
              </a:solidFill>
              <a:latin typeface="Calibri" panose="020F0502020204030204"/>
            </a:endParaRPr>
          </a:p>
        </p:txBody>
      </p:sp>
      <p:sp>
        <p:nvSpPr>
          <p:cNvPr id="10" name="Shape 7"/>
          <p:cNvSpPr/>
          <p:nvPr/>
        </p:nvSpPr>
        <p:spPr>
          <a:xfrm>
            <a:off x="5587256" y="3432969"/>
            <a:ext cx="591046" cy="19050"/>
          </a:xfrm>
          <a:prstGeom prst="roundRect">
            <a:avLst>
              <a:gd name="adj" fmla="val 132983"/>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5226398" y="3252589"/>
            <a:ext cx="379908" cy="37990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5342880" y="3315891"/>
            <a:ext cx="146943" cy="253306"/>
          </a:xfrm>
          <a:prstGeom prst="rect">
            <a:avLst/>
          </a:prstGeom>
          <a:noFill/>
          <a:ln/>
        </p:spPr>
        <p:txBody>
          <a:bodyPr wrap="none" lIns="0" tIns="0" rIns="0" bIns="0" rtlCol="0" anchor="t"/>
          <a:lstStyle/>
          <a:p>
            <a:pPr algn="ctr" defTabSz="761970">
              <a:lnSpc>
                <a:spcPts val="1958"/>
              </a:lnSpc>
              <a:defRPr/>
            </a:pPr>
            <a:r>
              <a:rPr lang="en-US" sz="1958" b="1" dirty="0">
                <a:solidFill>
                  <a:srgbClr val="4A4A45"/>
                </a:solidFill>
                <a:latin typeface="Lato Bold" pitchFamily="34" charset="0"/>
                <a:ea typeface="Lato Bold" pitchFamily="34" charset="-122"/>
                <a:cs typeface="Lato Bold" pitchFamily="34" charset="-120"/>
              </a:rPr>
              <a:t>2</a:t>
            </a:r>
            <a:endParaRPr lang="en-US" sz="1958" dirty="0">
              <a:solidFill>
                <a:prstClr val="black"/>
              </a:solidFill>
              <a:latin typeface="Calibri" panose="020F0502020204030204"/>
            </a:endParaRPr>
          </a:p>
        </p:txBody>
      </p:sp>
      <p:sp>
        <p:nvSpPr>
          <p:cNvPr id="13" name="Text 10"/>
          <p:cNvSpPr/>
          <p:nvPr/>
        </p:nvSpPr>
        <p:spPr>
          <a:xfrm>
            <a:off x="6345238" y="3231555"/>
            <a:ext cx="2393851" cy="263922"/>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Μηχανισμός συστολής</a:t>
            </a:r>
            <a:endParaRPr lang="en-US" sz="1625" dirty="0">
              <a:solidFill>
                <a:prstClr val="black"/>
              </a:solidFill>
              <a:latin typeface="Calibri" panose="020F0502020204030204"/>
            </a:endParaRPr>
          </a:p>
        </p:txBody>
      </p:sp>
      <p:sp>
        <p:nvSpPr>
          <p:cNvPr id="14" name="Text 11"/>
          <p:cNvSpPr/>
          <p:nvPr/>
        </p:nvSpPr>
        <p:spPr>
          <a:xfrm>
            <a:off x="6345237" y="3596780"/>
            <a:ext cx="5255717" cy="1080691"/>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Η μυϊκή συστολή γίνεται χάρη σ' έναν πολύπλοκο μηχανισμό με τον οποίο, σε κάθε σαρκομέριο, τα νημάτια μυοσίνης έλκουν τα νημάτια ακτίνης με αποτέλεσμα να αλληλοκαλύπτονται σε όλο τους το μήκος</a:t>
            </a:r>
            <a:endParaRPr lang="en-US" sz="1292" dirty="0">
              <a:solidFill>
                <a:prstClr val="black"/>
              </a:solidFill>
              <a:latin typeface="Calibri" panose="020F0502020204030204"/>
            </a:endParaRPr>
          </a:p>
        </p:txBody>
      </p:sp>
      <p:sp>
        <p:nvSpPr>
          <p:cNvPr id="15" name="Shape 12"/>
          <p:cNvSpPr/>
          <p:nvPr/>
        </p:nvSpPr>
        <p:spPr>
          <a:xfrm>
            <a:off x="5587256" y="5385494"/>
            <a:ext cx="591046" cy="19050"/>
          </a:xfrm>
          <a:prstGeom prst="roundRect">
            <a:avLst>
              <a:gd name="adj" fmla="val 132983"/>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5226398" y="5205115"/>
            <a:ext cx="379908" cy="37990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5342880" y="5268417"/>
            <a:ext cx="146943" cy="253306"/>
          </a:xfrm>
          <a:prstGeom prst="rect">
            <a:avLst/>
          </a:prstGeom>
          <a:noFill/>
          <a:ln/>
        </p:spPr>
        <p:txBody>
          <a:bodyPr wrap="none" lIns="0" tIns="0" rIns="0" bIns="0" rtlCol="0" anchor="t"/>
          <a:lstStyle/>
          <a:p>
            <a:pPr algn="ctr" defTabSz="761970">
              <a:lnSpc>
                <a:spcPts val="1958"/>
              </a:lnSpc>
              <a:defRPr/>
            </a:pPr>
            <a:r>
              <a:rPr lang="en-US" sz="1958" b="1" dirty="0">
                <a:solidFill>
                  <a:srgbClr val="4A4A45"/>
                </a:solidFill>
                <a:latin typeface="Lato Bold" pitchFamily="34" charset="0"/>
                <a:ea typeface="Lato Bold" pitchFamily="34" charset="-122"/>
                <a:cs typeface="Lato Bold" pitchFamily="34" charset="-120"/>
              </a:rPr>
              <a:t>3</a:t>
            </a:r>
            <a:endParaRPr lang="en-US" sz="1958" dirty="0">
              <a:solidFill>
                <a:prstClr val="black"/>
              </a:solidFill>
              <a:latin typeface="Calibri" panose="020F0502020204030204"/>
            </a:endParaRPr>
          </a:p>
        </p:txBody>
      </p:sp>
      <p:sp>
        <p:nvSpPr>
          <p:cNvPr id="18" name="Text 15"/>
          <p:cNvSpPr/>
          <p:nvPr/>
        </p:nvSpPr>
        <p:spPr>
          <a:xfrm>
            <a:off x="6345238" y="5184081"/>
            <a:ext cx="2111078" cy="263922"/>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Αποτέλεσμα</a:t>
            </a:r>
            <a:endParaRPr lang="en-US" sz="1625" dirty="0">
              <a:solidFill>
                <a:prstClr val="black"/>
              </a:solidFill>
              <a:latin typeface="Calibri" panose="020F0502020204030204"/>
            </a:endParaRPr>
          </a:p>
        </p:txBody>
      </p:sp>
      <p:sp>
        <p:nvSpPr>
          <p:cNvPr id="19" name="Text 16"/>
          <p:cNvSpPr/>
          <p:nvPr/>
        </p:nvSpPr>
        <p:spPr>
          <a:xfrm>
            <a:off x="6345237" y="5549305"/>
            <a:ext cx="5255717" cy="540345"/>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Με το μηχανισμό αυτό ελαττώνεται το μήκος του σαρκομερίου και κατά συνέπεια ολόκληρης της μυϊκής ίνας.</a:t>
            </a:r>
            <a:endParaRPr lang="en-US" sz="1292" dirty="0">
              <a:solidFill>
                <a:prstClr val="black"/>
              </a:solidFill>
              <a:latin typeface="Calibri" panose="020F050202020403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095677" y="765176"/>
            <a:ext cx="5807174" cy="467519"/>
          </a:xfrm>
          <a:prstGeom prst="rect">
            <a:avLst/>
          </a:prstGeom>
          <a:noFill/>
          <a:ln/>
        </p:spPr>
        <p:txBody>
          <a:bodyPr wrap="none" lIns="0" tIns="0" rIns="0" bIns="0" rtlCol="0" anchor="t"/>
          <a:lstStyle/>
          <a:p>
            <a:pPr defTabSz="761970">
              <a:lnSpc>
                <a:spcPts val="3667"/>
              </a:lnSpc>
              <a:defRPr/>
            </a:pPr>
            <a:r>
              <a:rPr lang="en-US" sz="2917" b="1" dirty="0">
                <a:solidFill>
                  <a:srgbClr val="282824"/>
                </a:solidFill>
                <a:latin typeface="Lato Bold" pitchFamily="34" charset="0"/>
                <a:ea typeface="Lato Bold" pitchFamily="34" charset="-122"/>
                <a:cs typeface="Lato Bold" pitchFamily="34" charset="-120"/>
              </a:rPr>
              <a:t>Ο ρόλος των ιόντων ασβεστίου</a:t>
            </a:r>
            <a:endParaRPr lang="en-US" sz="2917"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095677" y="1457127"/>
            <a:ext cx="374055" cy="374055"/>
          </a:xfrm>
          <a:prstGeom prst="rect">
            <a:avLst/>
          </a:prstGeom>
        </p:spPr>
      </p:pic>
      <p:sp>
        <p:nvSpPr>
          <p:cNvPr id="5" name="Text 1"/>
          <p:cNvSpPr/>
          <p:nvPr/>
        </p:nvSpPr>
        <p:spPr>
          <a:xfrm>
            <a:off x="5095677" y="1980804"/>
            <a:ext cx="2581573" cy="233759"/>
          </a:xfrm>
          <a:prstGeom prst="rect">
            <a:avLst/>
          </a:prstGeom>
          <a:noFill/>
          <a:ln/>
        </p:spPr>
        <p:txBody>
          <a:bodyPr wrap="none" lIns="0" tIns="0" rIns="0" bIns="0" rtlCol="0" anchor="t"/>
          <a:lstStyle/>
          <a:p>
            <a:pPr defTabSz="761970">
              <a:lnSpc>
                <a:spcPts val="1833"/>
              </a:lnSpc>
              <a:defRPr/>
            </a:pPr>
            <a:r>
              <a:rPr lang="en-US" sz="1458" b="1" dirty="0">
                <a:solidFill>
                  <a:srgbClr val="4A4A45"/>
                </a:solidFill>
                <a:latin typeface="Lato Bold" pitchFamily="34" charset="0"/>
                <a:ea typeface="Lato Bold" pitchFamily="34" charset="-122"/>
                <a:cs typeface="Lato Bold" pitchFamily="34" charset="-120"/>
              </a:rPr>
              <a:t>Απαραίτητα για τη συστολή</a:t>
            </a:r>
            <a:endParaRPr lang="en-US" sz="1458" dirty="0">
              <a:solidFill>
                <a:prstClr val="black"/>
              </a:solidFill>
              <a:latin typeface="Calibri" panose="020F0502020204030204"/>
            </a:endParaRPr>
          </a:p>
        </p:txBody>
      </p:sp>
      <p:sp>
        <p:nvSpPr>
          <p:cNvPr id="6" name="Text 2"/>
          <p:cNvSpPr/>
          <p:nvPr/>
        </p:nvSpPr>
        <p:spPr>
          <a:xfrm>
            <a:off x="5095677" y="2304257"/>
            <a:ext cx="6572647" cy="478632"/>
          </a:xfrm>
          <a:prstGeom prst="rect">
            <a:avLst/>
          </a:prstGeom>
          <a:noFill/>
          <a:ln/>
        </p:spPr>
        <p:txBody>
          <a:bodyPr wrap="square" lIns="0" tIns="0" rIns="0" bIns="0" rtlCol="0" anchor="t"/>
          <a:lstStyle/>
          <a:p>
            <a:pPr defTabSz="761970">
              <a:lnSpc>
                <a:spcPts val="1875"/>
              </a:lnSpc>
              <a:defRPr/>
            </a:pPr>
            <a:r>
              <a:rPr lang="en-US" sz="1167" dirty="0">
                <a:solidFill>
                  <a:srgbClr val="4A4A45"/>
                </a:solidFill>
                <a:latin typeface="Lato" pitchFamily="34" charset="0"/>
                <a:ea typeface="Lato" pitchFamily="34" charset="-122"/>
                <a:cs typeface="Lato" pitchFamily="34" charset="-120"/>
              </a:rPr>
              <a:t>Για να γίνει αυτή η διολίσθηση των νηματίων ακτίνης και μυοσίνης, χρειάζεται την παρουσία ιόντων ασβεστίου.</a:t>
            </a:r>
            <a:endParaRPr lang="en-US" sz="1167"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5095677" y="3231753"/>
            <a:ext cx="374055" cy="374055"/>
          </a:xfrm>
          <a:prstGeom prst="rect">
            <a:avLst/>
          </a:prstGeom>
        </p:spPr>
      </p:pic>
      <p:sp>
        <p:nvSpPr>
          <p:cNvPr id="8" name="Text 3"/>
          <p:cNvSpPr/>
          <p:nvPr/>
        </p:nvSpPr>
        <p:spPr>
          <a:xfrm>
            <a:off x="5095677" y="3755431"/>
            <a:ext cx="1870273" cy="233759"/>
          </a:xfrm>
          <a:prstGeom prst="rect">
            <a:avLst/>
          </a:prstGeom>
          <a:noFill/>
          <a:ln/>
        </p:spPr>
        <p:txBody>
          <a:bodyPr wrap="none" lIns="0" tIns="0" rIns="0" bIns="0" rtlCol="0" anchor="t"/>
          <a:lstStyle/>
          <a:p>
            <a:pPr defTabSz="761970">
              <a:lnSpc>
                <a:spcPts val="1833"/>
              </a:lnSpc>
              <a:defRPr/>
            </a:pPr>
            <a:r>
              <a:rPr lang="en-US" sz="1458" b="1" dirty="0">
                <a:solidFill>
                  <a:srgbClr val="4A4A45"/>
                </a:solidFill>
                <a:latin typeface="Lato Bold" pitchFamily="34" charset="0"/>
                <a:ea typeface="Lato Bold" pitchFamily="34" charset="-122"/>
                <a:cs typeface="Lato Bold" pitchFamily="34" charset="-120"/>
              </a:rPr>
              <a:t>Αποθήκευση</a:t>
            </a:r>
            <a:endParaRPr lang="en-US" sz="1458" dirty="0">
              <a:solidFill>
                <a:prstClr val="black"/>
              </a:solidFill>
              <a:latin typeface="Calibri" panose="020F0502020204030204"/>
            </a:endParaRPr>
          </a:p>
        </p:txBody>
      </p:sp>
      <p:sp>
        <p:nvSpPr>
          <p:cNvPr id="9" name="Text 4"/>
          <p:cNvSpPr/>
          <p:nvPr/>
        </p:nvSpPr>
        <p:spPr>
          <a:xfrm>
            <a:off x="5095677" y="4078883"/>
            <a:ext cx="6572647" cy="239316"/>
          </a:xfrm>
          <a:prstGeom prst="rect">
            <a:avLst/>
          </a:prstGeom>
          <a:noFill/>
          <a:ln/>
        </p:spPr>
        <p:txBody>
          <a:bodyPr wrap="none" lIns="0" tIns="0" rIns="0" bIns="0" rtlCol="0" anchor="t"/>
          <a:lstStyle/>
          <a:p>
            <a:pPr defTabSz="761970">
              <a:lnSpc>
                <a:spcPts val="1875"/>
              </a:lnSpc>
              <a:defRPr/>
            </a:pPr>
            <a:r>
              <a:rPr lang="en-US" sz="1167" dirty="0">
                <a:solidFill>
                  <a:srgbClr val="4A4A45"/>
                </a:solidFill>
                <a:latin typeface="Lato" pitchFamily="34" charset="0"/>
                <a:ea typeface="Lato" pitchFamily="34" charset="-122"/>
                <a:cs typeface="Lato" pitchFamily="34" charset="-120"/>
              </a:rPr>
              <a:t>Τα ιόντα ασβεστίου είναι αποθηκευμένα στο σαρκοπλασματικό δίκτυο της μυϊκής ίνας.</a:t>
            </a:r>
            <a:endParaRPr lang="en-US" sz="1167"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5095677" y="4767064"/>
            <a:ext cx="374055" cy="374055"/>
          </a:xfrm>
          <a:prstGeom prst="rect">
            <a:avLst/>
          </a:prstGeom>
        </p:spPr>
      </p:pic>
      <p:sp>
        <p:nvSpPr>
          <p:cNvPr id="11" name="Text 5"/>
          <p:cNvSpPr/>
          <p:nvPr/>
        </p:nvSpPr>
        <p:spPr>
          <a:xfrm>
            <a:off x="5095677" y="5290741"/>
            <a:ext cx="1870273" cy="233759"/>
          </a:xfrm>
          <a:prstGeom prst="rect">
            <a:avLst/>
          </a:prstGeom>
          <a:noFill/>
          <a:ln/>
        </p:spPr>
        <p:txBody>
          <a:bodyPr wrap="none" lIns="0" tIns="0" rIns="0" bIns="0" rtlCol="0" anchor="t"/>
          <a:lstStyle/>
          <a:p>
            <a:pPr defTabSz="761970">
              <a:lnSpc>
                <a:spcPts val="1833"/>
              </a:lnSpc>
              <a:defRPr/>
            </a:pPr>
            <a:r>
              <a:rPr lang="en-US" sz="1458" b="1" dirty="0">
                <a:solidFill>
                  <a:srgbClr val="4A4A45"/>
                </a:solidFill>
                <a:latin typeface="Lato Bold" pitchFamily="34" charset="0"/>
                <a:ea typeface="Lato Bold" pitchFamily="34" charset="-122"/>
                <a:cs typeface="Lato Bold" pitchFamily="34" charset="-120"/>
              </a:rPr>
              <a:t>Απελευθέρωση</a:t>
            </a:r>
            <a:endParaRPr lang="en-US" sz="1458" dirty="0">
              <a:solidFill>
                <a:prstClr val="black"/>
              </a:solidFill>
              <a:latin typeface="Calibri" panose="020F0502020204030204"/>
            </a:endParaRPr>
          </a:p>
        </p:txBody>
      </p:sp>
      <p:sp>
        <p:nvSpPr>
          <p:cNvPr id="12" name="Text 6"/>
          <p:cNvSpPr/>
          <p:nvPr/>
        </p:nvSpPr>
        <p:spPr>
          <a:xfrm>
            <a:off x="5095677" y="5614194"/>
            <a:ext cx="6572647" cy="478632"/>
          </a:xfrm>
          <a:prstGeom prst="rect">
            <a:avLst/>
          </a:prstGeom>
          <a:noFill/>
          <a:ln/>
        </p:spPr>
        <p:txBody>
          <a:bodyPr wrap="square" lIns="0" tIns="0" rIns="0" bIns="0" rtlCol="0" anchor="t"/>
          <a:lstStyle/>
          <a:p>
            <a:pPr defTabSz="761970">
              <a:lnSpc>
                <a:spcPts val="1875"/>
              </a:lnSpc>
              <a:defRPr/>
            </a:pPr>
            <a:r>
              <a:rPr lang="en-US" sz="1167" dirty="0">
                <a:solidFill>
                  <a:srgbClr val="4A4A45"/>
                </a:solidFill>
                <a:latin typeface="Lato" pitchFamily="34" charset="0"/>
                <a:ea typeface="Lato" pitchFamily="34" charset="-122"/>
                <a:cs typeface="Lato" pitchFamily="34" charset="-120"/>
              </a:rPr>
              <a:t>Απελευθερώνονται από αυτό κάθε φορά που στη μυϊκή ίνα φθάνει το κατάλληλο νευρικό ερέθισμα.</a:t>
            </a:r>
            <a:endParaRPr lang="en-US" sz="1167" dirty="0">
              <a:solidFill>
                <a:prstClr val="black"/>
              </a:solidFill>
              <a:latin typeface="Calibri" panose="020F050202020403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78425" y="671513"/>
            <a:ext cx="6407150" cy="1082873"/>
          </a:xfrm>
          <a:prstGeom prst="rect">
            <a:avLst/>
          </a:prstGeom>
          <a:noFill/>
          <a:ln/>
        </p:spPr>
        <p:txBody>
          <a:bodyPr wrap="square" lIns="0" tIns="0" rIns="0" bIns="0" rtlCol="0" anchor="t"/>
          <a:lstStyle/>
          <a:p>
            <a:pPr defTabSz="761970">
              <a:lnSpc>
                <a:spcPts val="4250"/>
              </a:lnSpc>
              <a:defRPr/>
            </a:pPr>
            <a:r>
              <a:rPr lang="en-US" sz="3375" b="1" dirty="0">
                <a:solidFill>
                  <a:srgbClr val="282824"/>
                </a:solidFill>
                <a:latin typeface="Lato Bold" pitchFamily="34" charset="0"/>
                <a:ea typeface="Lato Bold" pitchFamily="34" charset="-122"/>
                <a:cs typeface="Lato Bold" pitchFamily="34" charset="-120"/>
              </a:rPr>
              <a:t>Ενεργειακές απαιτήσεις της μυϊκής συστολής</a:t>
            </a:r>
            <a:endParaRPr lang="en-US" sz="3375" dirty="0">
              <a:solidFill>
                <a:prstClr val="black"/>
              </a:solidFill>
              <a:latin typeface="Calibri" panose="020F0502020204030204"/>
            </a:endParaRPr>
          </a:p>
        </p:txBody>
      </p:sp>
      <p:sp>
        <p:nvSpPr>
          <p:cNvPr id="4" name="Shape 1"/>
          <p:cNvSpPr/>
          <p:nvPr/>
        </p:nvSpPr>
        <p:spPr>
          <a:xfrm>
            <a:off x="5178425" y="2014240"/>
            <a:ext cx="6407150" cy="1552377"/>
          </a:xfrm>
          <a:prstGeom prst="roundRect">
            <a:avLst>
              <a:gd name="adj" fmla="val 1674"/>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351661" y="2187476"/>
            <a:ext cx="2165747" cy="270668"/>
          </a:xfrm>
          <a:prstGeom prst="rect">
            <a:avLst/>
          </a:prstGeom>
          <a:noFill/>
          <a:ln/>
        </p:spPr>
        <p:txBody>
          <a:bodyPr wrap="none" lIns="0" tIns="0" rIns="0" bIns="0" rtlCol="0" anchor="t"/>
          <a:lstStyle/>
          <a:p>
            <a:pPr defTabSz="761970">
              <a:lnSpc>
                <a:spcPts val="2125"/>
              </a:lnSpc>
              <a:defRPr/>
            </a:pPr>
            <a:r>
              <a:rPr lang="en-US" sz="1667" b="1" dirty="0">
                <a:solidFill>
                  <a:srgbClr val="4A4A45"/>
                </a:solidFill>
                <a:latin typeface="Lato Bold" pitchFamily="34" charset="0"/>
                <a:ea typeface="Lato Bold" pitchFamily="34" charset="-122"/>
                <a:cs typeface="Lato Bold" pitchFamily="34" charset="-120"/>
              </a:rPr>
              <a:t>Πηγή ενέργειας</a:t>
            </a:r>
            <a:endParaRPr lang="en-US" sz="1667" dirty="0">
              <a:solidFill>
                <a:prstClr val="black"/>
              </a:solidFill>
              <a:latin typeface="Calibri" panose="020F0502020204030204"/>
            </a:endParaRPr>
          </a:p>
        </p:txBody>
      </p:sp>
      <p:sp>
        <p:nvSpPr>
          <p:cNvPr id="6" name="Text 3"/>
          <p:cNvSpPr/>
          <p:nvPr/>
        </p:nvSpPr>
        <p:spPr>
          <a:xfrm>
            <a:off x="5351661" y="2562027"/>
            <a:ext cx="6060678" cy="831354"/>
          </a:xfrm>
          <a:prstGeom prst="rect">
            <a:avLst/>
          </a:prstGeom>
          <a:noFill/>
          <a:ln/>
        </p:spPr>
        <p:txBody>
          <a:bodyPr wrap="square" lIns="0" tIns="0" rIns="0" bIns="0" rtlCol="0" anchor="t"/>
          <a:lstStyle/>
          <a:p>
            <a:pPr defTabSz="761970">
              <a:lnSpc>
                <a:spcPts val="2167"/>
              </a:lnSpc>
              <a:defRPr/>
            </a:pPr>
            <a:r>
              <a:rPr lang="en-US" sz="1333" dirty="0">
                <a:solidFill>
                  <a:srgbClr val="4A4A45"/>
                </a:solidFill>
                <a:latin typeface="Lato" pitchFamily="34" charset="0"/>
                <a:ea typeface="Lato" pitchFamily="34" charset="-122"/>
                <a:cs typeface="Lato" pitchFamily="34" charset="-120"/>
              </a:rPr>
              <a:t>Η ενέργεια που χρειάζεται για την έλξη των νημάτιων ακτίνης και μυοσίνης προέρχεται από τη διάσπαση της τριφωσφορικής αδενοσίνης ΑΤΡ σε διφωσφορική αδενοσίνη ADP.</a:t>
            </a:r>
            <a:endParaRPr lang="en-US" sz="1333" dirty="0">
              <a:solidFill>
                <a:prstClr val="black"/>
              </a:solidFill>
              <a:latin typeface="Calibri" panose="020F0502020204030204"/>
            </a:endParaRPr>
          </a:p>
        </p:txBody>
      </p:sp>
      <p:sp>
        <p:nvSpPr>
          <p:cNvPr id="7" name="Shape 4"/>
          <p:cNvSpPr/>
          <p:nvPr/>
        </p:nvSpPr>
        <p:spPr>
          <a:xfrm>
            <a:off x="5178425" y="3739853"/>
            <a:ext cx="6407150" cy="1275258"/>
          </a:xfrm>
          <a:prstGeom prst="roundRect">
            <a:avLst>
              <a:gd name="adj" fmla="val 203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8" name="Text 5"/>
          <p:cNvSpPr/>
          <p:nvPr/>
        </p:nvSpPr>
        <p:spPr>
          <a:xfrm>
            <a:off x="5351661" y="3913089"/>
            <a:ext cx="2165747" cy="270668"/>
          </a:xfrm>
          <a:prstGeom prst="rect">
            <a:avLst/>
          </a:prstGeom>
          <a:noFill/>
          <a:ln/>
        </p:spPr>
        <p:txBody>
          <a:bodyPr wrap="none" lIns="0" tIns="0" rIns="0" bIns="0" rtlCol="0" anchor="t"/>
          <a:lstStyle/>
          <a:p>
            <a:pPr defTabSz="761970">
              <a:lnSpc>
                <a:spcPts val="2125"/>
              </a:lnSpc>
              <a:defRPr/>
            </a:pPr>
            <a:r>
              <a:rPr lang="en-US" sz="1667" b="1" dirty="0">
                <a:solidFill>
                  <a:srgbClr val="4A4A45"/>
                </a:solidFill>
                <a:latin typeface="Lato Bold" pitchFamily="34" charset="0"/>
                <a:ea typeface="Lato Bold" pitchFamily="34" charset="-122"/>
                <a:cs typeface="Lato Bold" pitchFamily="34" charset="-120"/>
              </a:rPr>
              <a:t>Διάσπαση ATP</a:t>
            </a:r>
            <a:endParaRPr lang="en-US" sz="1667" dirty="0">
              <a:solidFill>
                <a:prstClr val="black"/>
              </a:solidFill>
              <a:latin typeface="Calibri" panose="020F0502020204030204"/>
            </a:endParaRPr>
          </a:p>
        </p:txBody>
      </p:sp>
      <p:sp>
        <p:nvSpPr>
          <p:cNvPr id="9" name="Text 6"/>
          <p:cNvSpPr/>
          <p:nvPr/>
        </p:nvSpPr>
        <p:spPr>
          <a:xfrm>
            <a:off x="5351661" y="4287640"/>
            <a:ext cx="6060678" cy="554236"/>
          </a:xfrm>
          <a:prstGeom prst="rect">
            <a:avLst/>
          </a:prstGeom>
          <a:noFill/>
          <a:ln/>
        </p:spPr>
        <p:txBody>
          <a:bodyPr wrap="square" lIns="0" tIns="0" rIns="0" bIns="0" rtlCol="0" anchor="t"/>
          <a:lstStyle/>
          <a:p>
            <a:pPr defTabSz="761970">
              <a:lnSpc>
                <a:spcPts val="2167"/>
              </a:lnSpc>
              <a:defRPr/>
            </a:pPr>
            <a:r>
              <a:rPr lang="en-US" sz="1333" dirty="0">
                <a:solidFill>
                  <a:srgbClr val="4A4A45"/>
                </a:solidFill>
                <a:latin typeface="Lato" pitchFamily="34" charset="0"/>
                <a:ea typeface="Lato" pitchFamily="34" charset="-122"/>
                <a:cs typeface="Lato" pitchFamily="34" charset="-120"/>
              </a:rPr>
              <a:t>Η διάσπαση του ATP σε ADP απελευθερώνει την απαραίτητη ενέργεια για τη μυϊκή συστολή.</a:t>
            </a:r>
            <a:endParaRPr lang="en-US" sz="1333" dirty="0">
              <a:solidFill>
                <a:prstClr val="black"/>
              </a:solidFill>
              <a:latin typeface="Calibri" panose="020F0502020204030204"/>
            </a:endParaRPr>
          </a:p>
        </p:txBody>
      </p:sp>
      <p:sp>
        <p:nvSpPr>
          <p:cNvPr id="10" name="Shape 7"/>
          <p:cNvSpPr/>
          <p:nvPr/>
        </p:nvSpPr>
        <p:spPr>
          <a:xfrm>
            <a:off x="5178425" y="5188347"/>
            <a:ext cx="6407150" cy="998141"/>
          </a:xfrm>
          <a:prstGeom prst="roundRect">
            <a:avLst>
              <a:gd name="adj" fmla="val 2604"/>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1" name="Text 8"/>
          <p:cNvSpPr/>
          <p:nvPr/>
        </p:nvSpPr>
        <p:spPr>
          <a:xfrm>
            <a:off x="5351661" y="5361583"/>
            <a:ext cx="2165747" cy="270668"/>
          </a:xfrm>
          <a:prstGeom prst="rect">
            <a:avLst/>
          </a:prstGeom>
          <a:noFill/>
          <a:ln/>
        </p:spPr>
        <p:txBody>
          <a:bodyPr wrap="none" lIns="0" tIns="0" rIns="0" bIns="0" rtlCol="0" anchor="t"/>
          <a:lstStyle/>
          <a:p>
            <a:pPr defTabSz="761970">
              <a:lnSpc>
                <a:spcPts val="2125"/>
              </a:lnSpc>
              <a:defRPr/>
            </a:pPr>
            <a:r>
              <a:rPr lang="en-US" sz="1667" b="1" dirty="0">
                <a:solidFill>
                  <a:srgbClr val="4A4A45"/>
                </a:solidFill>
                <a:latin typeface="Lato Bold" pitchFamily="34" charset="0"/>
                <a:ea typeface="Lato Bold" pitchFamily="34" charset="-122"/>
                <a:cs typeface="Lato Bold" pitchFamily="34" charset="-120"/>
              </a:rPr>
              <a:t>Συνεχής ανάγκη</a:t>
            </a:r>
            <a:endParaRPr lang="en-US" sz="1667" dirty="0">
              <a:solidFill>
                <a:prstClr val="black"/>
              </a:solidFill>
              <a:latin typeface="Calibri" panose="020F0502020204030204"/>
            </a:endParaRPr>
          </a:p>
        </p:txBody>
      </p:sp>
      <p:sp>
        <p:nvSpPr>
          <p:cNvPr id="12" name="Text 9"/>
          <p:cNvSpPr/>
          <p:nvPr/>
        </p:nvSpPr>
        <p:spPr>
          <a:xfrm>
            <a:off x="5351661" y="5736134"/>
            <a:ext cx="6060678" cy="277118"/>
          </a:xfrm>
          <a:prstGeom prst="rect">
            <a:avLst/>
          </a:prstGeom>
          <a:noFill/>
          <a:ln/>
        </p:spPr>
        <p:txBody>
          <a:bodyPr wrap="none" lIns="0" tIns="0" rIns="0" bIns="0" rtlCol="0" anchor="t"/>
          <a:lstStyle/>
          <a:p>
            <a:pPr defTabSz="761970">
              <a:lnSpc>
                <a:spcPts val="2167"/>
              </a:lnSpc>
              <a:defRPr/>
            </a:pPr>
            <a:r>
              <a:rPr lang="en-US" sz="1333" dirty="0">
                <a:solidFill>
                  <a:srgbClr val="4A4A45"/>
                </a:solidFill>
                <a:latin typeface="Lato" pitchFamily="34" charset="0"/>
                <a:ea typeface="Lato" pitchFamily="34" charset="-122"/>
                <a:cs typeface="Lato" pitchFamily="34" charset="-120"/>
              </a:rPr>
              <a:t>Η μυϊκή συστολή απαιτεί συνεχή παροχή ATP για να διατηρηθεί.</a:t>
            </a:r>
            <a:endParaRPr lang="en-US" sz="1333" dirty="0">
              <a:solidFill>
                <a:prstClr val="black"/>
              </a:solidFill>
              <a:latin typeface="Calibri" panose="020F050202020403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89968" y="542132"/>
            <a:ext cx="4928989" cy="616148"/>
          </a:xfrm>
          <a:prstGeom prst="rect">
            <a:avLst/>
          </a:prstGeom>
          <a:noFill/>
          <a:ln/>
        </p:spPr>
        <p:txBody>
          <a:bodyPr wrap="none" lIns="0" tIns="0" rIns="0" bIns="0" rtlCol="0" anchor="t"/>
          <a:lstStyle/>
          <a:p>
            <a:pPr defTabSz="761970">
              <a:lnSpc>
                <a:spcPts val="4833"/>
              </a:lnSpc>
              <a:defRPr/>
            </a:pPr>
            <a:r>
              <a:rPr lang="en-US" sz="3875" b="1" dirty="0">
                <a:solidFill>
                  <a:srgbClr val="282824"/>
                </a:solidFill>
                <a:latin typeface="Lato Bold" pitchFamily="34" charset="0"/>
                <a:ea typeface="Lato Bold" pitchFamily="34" charset="-122"/>
                <a:cs typeface="Lato Bold" pitchFamily="34" charset="-120"/>
              </a:rPr>
              <a:t>Μυϊκός τόνος</a:t>
            </a:r>
            <a:endParaRPr lang="en-US" sz="3875" dirty="0">
              <a:solidFill>
                <a:prstClr val="black"/>
              </a:solidFill>
              <a:latin typeface="Calibri" panose="020F0502020204030204"/>
            </a:endParaRPr>
          </a:p>
        </p:txBody>
      </p:sp>
      <p:sp>
        <p:nvSpPr>
          <p:cNvPr id="4" name="Shape 1"/>
          <p:cNvSpPr/>
          <p:nvPr/>
        </p:nvSpPr>
        <p:spPr>
          <a:xfrm>
            <a:off x="689967" y="1675706"/>
            <a:ext cx="443607" cy="443607"/>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825996" y="1749624"/>
            <a:ext cx="171549" cy="295771"/>
          </a:xfrm>
          <a:prstGeom prst="rect">
            <a:avLst/>
          </a:prstGeom>
          <a:noFill/>
          <a:ln/>
        </p:spPr>
        <p:txBody>
          <a:bodyPr wrap="none" lIns="0" tIns="0" rIns="0" bIns="0" rtlCol="0" anchor="t"/>
          <a:lstStyle/>
          <a:p>
            <a:pPr algn="ctr" defTabSz="761970">
              <a:lnSpc>
                <a:spcPts val="2292"/>
              </a:lnSpc>
              <a:defRPr/>
            </a:pPr>
            <a:r>
              <a:rPr lang="en-US" sz="2292" b="1" dirty="0">
                <a:solidFill>
                  <a:srgbClr val="4A4A45"/>
                </a:solidFill>
                <a:latin typeface="Lato Bold" pitchFamily="34" charset="0"/>
                <a:ea typeface="Lato Bold" pitchFamily="34" charset="-122"/>
                <a:cs typeface="Lato Bold" pitchFamily="34" charset="-120"/>
              </a:rPr>
              <a:t>1</a:t>
            </a:r>
            <a:endParaRPr lang="en-US" sz="2292" dirty="0">
              <a:solidFill>
                <a:prstClr val="black"/>
              </a:solidFill>
              <a:latin typeface="Calibri" panose="020F0502020204030204"/>
            </a:endParaRPr>
          </a:p>
        </p:txBody>
      </p:sp>
      <p:sp>
        <p:nvSpPr>
          <p:cNvPr id="6" name="Text 3"/>
          <p:cNvSpPr/>
          <p:nvPr/>
        </p:nvSpPr>
        <p:spPr>
          <a:xfrm>
            <a:off x="1330722" y="1675706"/>
            <a:ext cx="2464494" cy="308074"/>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Ορισμός</a:t>
            </a:r>
            <a:endParaRPr lang="en-US" sz="1917" dirty="0">
              <a:solidFill>
                <a:prstClr val="black"/>
              </a:solidFill>
              <a:latin typeface="Calibri" panose="020F0502020204030204"/>
            </a:endParaRPr>
          </a:p>
        </p:txBody>
      </p:sp>
      <p:sp>
        <p:nvSpPr>
          <p:cNvPr id="7" name="Text 4"/>
          <p:cNvSpPr/>
          <p:nvPr/>
        </p:nvSpPr>
        <p:spPr>
          <a:xfrm>
            <a:off x="1330722" y="2102049"/>
            <a:ext cx="5599311" cy="946249"/>
          </a:xfrm>
          <a:prstGeom prst="rect">
            <a:avLst/>
          </a:prstGeom>
          <a:noFill/>
          <a:ln/>
        </p:spPr>
        <p:txBody>
          <a:bodyPr wrap="squar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Κάθε μυς, ακόμα και σε κατάσταση ανάπαυσης του οργανισμού, βρίσκεται σε διαρκή μικρής έντασης συστολή που ονομάζεται μυϊκός τόνος.</a:t>
            </a:r>
            <a:endParaRPr lang="en-US" sz="1542" dirty="0">
              <a:solidFill>
                <a:prstClr val="black"/>
              </a:solidFill>
              <a:latin typeface="Calibri" panose="020F0502020204030204"/>
            </a:endParaRPr>
          </a:p>
        </p:txBody>
      </p:sp>
      <p:sp>
        <p:nvSpPr>
          <p:cNvPr id="8" name="Shape 5"/>
          <p:cNvSpPr/>
          <p:nvPr/>
        </p:nvSpPr>
        <p:spPr>
          <a:xfrm>
            <a:off x="689967" y="3467199"/>
            <a:ext cx="443607" cy="443607"/>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825996" y="3541118"/>
            <a:ext cx="171549" cy="295771"/>
          </a:xfrm>
          <a:prstGeom prst="rect">
            <a:avLst/>
          </a:prstGeom>
          <a:noFill/>
          <a:ln/>
        </p:spPr>
        <p:txBody>
          <a:bodyPr wrap="none" lIns="0" tIns="0" rIns="0" bIns="0" rtlCol="0" anchor="t"/>
          <a:lstStyle/>
          <a:p>
            <a:pPr algn="ctr" defTabSz="761970">
              <a:lnSpc>
                <a:spcPts val="2292"/>
              </a:lnSpc>
              <a:defRPr/>
            </a:pPr>
            <a:r>
              <a:rPr lang="en-US" sz="2292" b="1" dirty="0">
                <a:solidFill>
                  <a:srgbClr val="4A4A45"/>
                </a:solidFill>
                <a:latin typeface="Lato Bold" pitchFamily="34" charset="0"/>
                <a:ea typeface="Lato Bold" pitchFamily="34" charset="-122"/>
                <a:cs typeface="Lato Bold" pitchFamily="34" charset="-120"/>
              </a:rPr>
              <a:t>2</a:t>
            </a:r>
            <a:endParaRPr lang="en-US" sz="2292" dirty="0">
              <a:solidFill>
                <a:prstClr val="black"/>
              </a:solidFill>
              <a:latin typeface="Calibri" panose="020F0502020204030204"/>
            </a:endParaRPr>
          </a:p>
        </p:txBody>
      </p:sp>
      <p:sp>
        <p:nvSpPr>
          <p:cNvPr id="10" name="Text 7"/>
          <p:cNvSpPr/>
          <p:nvPr/>
        </p:nvSpPr>
        <p:spPr>
          <a:xfrm>
            <a:off x="1330722" y="3467200"/>
            <a:ext cx="2464494" cy="308074"/>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Αποφυγή κόπωσης</a:t>
            </a:r>
            <a:endParaRPr lang="en-US" sz="1917" dirty="0">
              <a:solidFill>
                <a:prstClr val="black"/>
              </a:solidFill>
              <a:latin typeface="Calibri" panose="020F0502020204030204"/>
            </a:endParaRPr>
          </a:p>
        </p:txBody>
      </p:sp>
      <p:sp>
        <p:nvSpPr>
          <p:cNvPr id="11" name="Text 8"/>
          <p:cNvSpPr/>
          <p:nvPr/>
        </p:nvSpPr>
        <p:spPr>
          <a:xfrm>
            <a:off x="1330722" y="3893543"/>
            <a:ext cx="5599311" cy="946249"/>
          </a:xfrm>
          <a:prstGeom prst="rect">
            <a:avLst/>
          </a:prstGeom>
          <a:noFill/>
          <a:ln/>
        </p:spPr>
        <p:txBody>
          <a:bodyPr wrap="squar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Για την αποφυγή της κόπωσης των μυϊκών ινών συστέλλονται διαδοχικά διαφορετικές κάθε φορά ομάδες μυϊκών ινών.</a:t>
            </a:r>
            <a:endParaRPr lang="en-US" sz="1542" dirty="0">
              <a:solidFill>
                <a:prstClr val="black"/>
              </a:solidFill>
              <a:latin typeface="Calibri" panose="020F0502020204030204"/>
            </a:endParaRPr>
          </a:p>
        </p:txBody>
      </p:sp>
      <p:sp>
        <p:nvSpPr>
          <p:cNvPr id="12" name="Shape 9"/>
          <p:cNvSpPr/>
          <p:nvPr/>
        </p:nvSpPr>
        <p:spPr>
          <a:xfrm>
            <a:off x="689967" y="5258693"/>
            <a:ext cx="443607" cy="443607"/>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825996" y="5332611"/>
            <a:ext cx="171549" cy="295771"/>
          </a:xfrm>
          <a:prstGeom prst="rect">
            <a:avLst/>
          </a:prstGeom>
          <a:noFill/>
          <a:ln/>
        </p:spPr>
        <p:txBody>
          <a:bodyPr wrap="none" lIns="0" tIns="0" rIns="0" bIns="0" rtlCol="0" anchor="t"/>
          <a:lstStyle/>
          <a:p>
            <a:pPr algn="ctr" defTabSz="761970">
              <a:lnSpc>
                <a:spcPts val="2292"/>
              </a:lnSpc>
              <a:defRPr/>
            </a:pPr>
            <a:r>
              <a:rPr lang="en-US" sz="2292" b="1" dirty="0">
                <a:solidFill>
                  <a:srgbClr val="4A4A45"/>
                </a:solidFill>
                <a:latin typeface="Lato Bold" pitchFamily="34" charset="0"/>
                <a:ea typeface="Lato Bold" pitchFamily="34" charset="-122"/>
                <a:cs typeface="Lato Bold" pitchFamily="34" charset="-120"/>
              </a:rPr>
              <a:t>3</a:t>
            </a:r>
            <a:endParaRPr lang="en-US" sz="2292" dirty="0">
              <a:solidFill>
                <a:prstClr val="black"/>
              </a:solidFill>
              <a:latin typeface="Calibri" panose="020F0502020204030204"/>
            </a:endParaRPr>
          </a:p>
        </p:txBody>
      </p:sp>
      <p:sp>
        <p:nvSpPr>
          <p:cNvPr id="14" name="Text 11"/>
          <p:cNvSpPr/>
          <p:nvPr/>
        </p:nvSpPr>
        <p:spPr>
          <a:xfrm>
            <a:off x="1330722" y="5258694"/>
            <a:ext cx="2464494" cy="308074"/>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Σημασία</a:t>
            </a:r>
            <a:endParaRPr lang="en-US" sz="1917" dirty="0">
              <a:solidFill>
                <a:prstClr val="black"/>
              </a:solidFill>
              <a:latin typeface="Calibri" panose="020F0502020204030204"/>
            </a:endParaRPr>
          </a:p>
        </p:txBody>
      </p:sp>
      <p:sp>
        <p:nvSpPr>
          <p:cNvPr id="15" name="Text 12"/>
          <p:cNvSpPr/>
          <p:nvPr/>
        </p:nvSpPr>
        <p:spPr>
          <a:xfrm>
            <a:off x="1330722" y="5685036"/>
            <a:ext cx="5599311" cy="630833"/>
          </a:xfrm>
          <a:prstGeom prst="rect">
            <a:avLst/>
          </a:prstGeom>
          <a:noFill/>
          <a:ln/>
        </p:spPr>
        <p:txBody>
          <a:bodyPr wrap="squar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Ο μυϊκός τόνος είναι σημαντικός για τη διατήρηση της στάσης του σώματος και την ετοιμότητα για κίνηση.</a:t>
            </a:r>
            <a:endParaRPr lang="en-US" sz="1542" dirty="0">
              <a:solidFill>
                <a:prstClr val="black"/>
              </a:solidFill>
              <a:latin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506637"/>
            <a:ext cx="7871420" cy="642938"/>
          </a:xfrm>
          <a:prstGeom prst="rect">
            <a:avLst/>
          </a:prstGeom>
          <a:noFill/>
          <a:ln/>
        </p:spPr>
        <p:txBody>
          <a:bodyPr wrap="none" lIns="0" tIns="0" rIns="0" bIns="0" rtlCol="0" anchor="t"/>
          <a:lstStyle/>
          <a:p>
            <a:pPr defTabSz="761970">
              <a:lnSpc>
                <a:spcPts val="5041"/>
              </a:lnSpc>
              <a:defRPr/>
            </a:pPr>
            <a:r>
              <a:rPr lang="en-US" sz="4042" b="1" dirty="0">
                <a:solidFill>
                  <a:srgbClr val="282824"/>
                </a:solidFill>
                <a:latin typeface="Lato Bold" pitchFamily="34" charset="0"/>
                <a:ea typeface="Lato Bold" pitchFamily="34" charset="-122"/>
                <a:cs typeface="Lato Bold" pitchFamily="34" charset="-120"/>
              </a:rPr>
              <a:t>Συνεργασία μυών στην κίνηση</a:t>
            </a:r>
            <a:endParaRPr lang="en-US" sz="4042" dirty="0">
              <a:solidFill>
                <a:prstClr val="black"/>
              </a:solidFill>
              <a:latin typeface="Calibri" panose="020F0502020204030204"/>
            </a:endParaRPr>
          </a:p>
        </p:txBody>
      </p:sp>
      <p:sp>
        <p:nvSpPr>
          <p:cNvPr id="3" name="Text 1"/>
          <p:cNvSpPr/>
          <p:nvPr/>
        </p:nvSpPr>
        <p:spPr>
          <a:xfrm>
            <a:off x="720031" y="2663826"/>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Αρχή συνεργασίας</a:t>
            </a:r>
            <a:endParaRPr lang="en-US" sz="2000" dirty="0">
              <a:solidFill>
                <a:prstClr val="black"/>
              </a:solidFill>
              <a:latin typeface="Calibri" panose="020F0502020204030204"/>
            </a:endParaRPr>
          </a:p>
        </p:txBody>
      </p:sp>
      <p:sp>
        <p:nvSpPr>
          <p:cNvPr id="4" name="Text 2"/>
          <p:cNvSpPr/>
          <p:nvPr/>
        </p:nvSpPr>
        <p:spPr>
          <a:xfrm>
            <a:off x="720031" y="3190974"/>
            <a:ext cx="3249018" cy="1975247"/>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Όλες οι κινήσεις είναι αποτέλεσμα της συνεργασίας στη δράση περισσότερων από έναν μυών. Η συνεργασία αυτή εξασφαλίζει την αρμονική κίνηση του σώματος.</a:t>
            </a:r>
            <a:endParaRPr lang="en-US" sz="1583" dirty="0">
              <a:solidFill>
                <a:prstClr val="black"/>
              </a:solidFill>
              <a:latin typeface="Calibri" panose="020F0502020204030204"/>
            </a:endParaRPr>
          </a:p>
        </p:txBody>
      </p:sp>
      <p:sp>
        <p:nvSpPr>
          <p:cNvPr id="5" name="Text 3"/>
          <p:cNvSpPr/>
          <p:nvPr/>
        </p:nvSpPr>
        <p:spPr>
          <a:xfrm>
            <a:off x="4477246" y="2663826"/>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Ζεύγη μυών</a:t>
            </a:r>
            <a:endParaRPr lang="en-US" sz="2000" dirty="0">
              <a:solidFill>
                <a:prstClr val="black"/>
              </a:solidFill>
              <a:latin typeface="Calibri" panose="020F0502020204030204"/>
            </a:endParaRPr>
          </a:p>
        </p:txBody>
      </p:sp>
      <p:sp>
        <p:nvSpPr>
          <p:cNvPr id="6" name="Text 4"/>
          <p:cNvSpPr/>
          <p:nvPr/>
        </p:nvSpPr>
        <p:spPr>
          <a:xfrm>
            <a:off x="4477246" y="3190974"/>
            <a:ext cx="3249018" cy="1316832"/>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Γενικά οι μύες προκειμένου να επιτελέσουν μια συγκεκριμένη κίνηση συνεργάζονται κατά ζεύγη.</a:t>
            </a:r>
            <a:endParaRPr lang="en-US" sz="1583" dirty="0">
              <a:solidFill>
                <a:prstClr val="black"/>
              </a:solidFill>
              <a:latin typeface="Calibri" panose="020F0502020204030204"/>
            </a:endParaRPr>
          </a:p>
        </p:txBody>
      </p:sp>
      <p:sp>
        <p:nvSpPr>
          <p:cNvPr id="7" name="Text 5"/>
          <p:cNvSpPr/>
          <p:nvPr/>
        </p:nvSpPr>
        <p:spPr>
          <a:xfrm>
            <a:off x="8234462" y="2663826"/>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Συντονισμός</a:t>
            </a:r>
            <a:endParaRPr lang="en-US" sz="2000" dirty="0">
              <a:solidFill>
                <a:prstClr val="black"/>
              </a:solidFill>
              <a:latin typeface="Calibri" panose="020F0502020204030204"/>
            </a:endParaRPr>
          </a:p>
        </p:txBody>
      </p:sp>
      <p:sp>
        <p:nvSpPr>
          <p:cNvPr id="8" name="Text 6"/>
          <p:cNvSpPr/>
          <p:nvPr/>
        </p:nvSpPr>
        <p:spPr>
          <a:xfrm>
            <a:off x="8234462" y="3190974"/>
            <a:ext cx="3249018" cy="1316832"/>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Ο συντονισμός μεταξύ των μυών είναι απαραίτητος για την ακριβή και ομαλή εκτέλεση των κινήσεων.</a:t>
            </a:r>
            <a:endParaRPr lang="en-US" sz="1583" dirty="0">
              <a:solidFill>
                <a:prstClr val="black"/>
              </a:solidFill>
              <a:latin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9588"/>
          </a:xfrm>
          <a:prstGeom prst="rect">
            <a:avLst/>
          </a:prstGeom>
        </p:spPr>
      </p:pic>
      <p:sp>
        <p:nvSpPr>
          <p:cNvPr id="3" name="Text 0"/>
          <p:cNvSpPr/>
          <p:nvPr/>
        </p:nvSpPr>
        <p:spPr>
          <a:xfrm>
            <a:off x="701874" y="551458"/>
            <a:ext cx="5013424" cy="626666"/>
          </a:xfrm>
          <a:prstGeom prst="rect">
            <a:avLst/>
          </a:prstGeom>
          <a:noFill/>
          <a:ln/>
        </p:spPr>
        <p:txBody>
          <a:bodyPr wrap="none" lIns="0" tIns="0" rIns="0" bIns="0" rtlCol="0" anchor="t"/>
          <a:lstStyle/>
          <a:p>
            <a:pPr defTabSz="761970">
              <a:lnSpc>
                <a:spcPts val="4916"/>
              </a:lnSpc>
              <a:defRPr/>
            </a:pPr>
            <a:r>
              <a:rPr lang="en-US" sz="3917" b="1" dirty="0">
                <a:solidFill>
                  <a:srgbClr val="282824"/>
                </a:solidFill>
                <a:latin typeface="Lato Bold" pitchFamily="34" charset="0"/>
                <a:ea typeface="Lato Bold" pitchFamily="34" charset="-122"/>
                <a:cs typeface="Lato Bold" pitchFamily="34" charset="-120"/>
              </a:rPr>
              <a:t>Κύριος μυς</a:t>
            </a:r>
            <a:endParaRPr lang="en-US" sz="3917" dirty="0">
              <a:solidFill>
                <a:prstClr val="black"/>
              </a:solidFill>
              <a:latin typeface="Calibri" panose="020F0502020204030204"/>
            </a:endParaRPr>
          </a:p>
        </p:txBody>
      </p:sp>
      <p:sp>
        <p:nvSpPr>
          <p:cNvPr id="4" name="Shape 1"/>
          <p:cNvSpPr/>
          <p:nvPr/>
        </p:nvSpPr>
        <p:spPr>
          <a:xfrm>
            <a:off x="701874" y="1478856"/>
            <a:ext cx="6216253" cy="1476078"/>
          </a:xfrm>
          <a:prstGeom prst="roundRect">
            <a:avLst>
              <a:gd name="adj" fmla="val 203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902394" y="1679377"/>
            <a:ext cx="2506663" cy="313233"/>
          </a:xfrm>
          <a:prstGeom prst="rect">
            <a:avLst/>
          </a:prstGeom>
          <a:noFill/>
          <a:ln/>
        </p:spPr>
        <p:txBody>
          <a:bodyPr wrap="none" lIns="0" tIns="0" rIns="0" bIns="0" rtlCol="0" anchor="t"/>
          <a:lstStyle/>
          <a:p>
            <a:pPr defTabSz="761970">
              <a:lnSpc>
                <a:spcPts val="2458"/>
              </a:lnSpc>
              <a:defRPr/>
            </a:pPr>
            <a:r>
              <a:rPr lang="en-US" sz="1958" b="1" dirty="0">
                <a:solidFill>
                  <a:srgbClr val="4A4A45"/>
                </a:solidFill>
                <a:latin typeface="Lato Bold" pitchFamily="34" charset="0"/>
                <a:ea typeface="Lato Bold" pitchFamily="34" charset="-122"/>
                <a:cs typeface="Lato Bold" pitchFamily="34" charset="-120"/>
              </a:rPr>
              <a:t>Ορισμός</a:t>
            </a:r>
            <a:endParaRPr lang="en-US" sz="1958" dirty="0">
              <a:solidFill>
                <a:prstClr val="black"/>
              </a:solidFill>
              <a:latin typeface="Calibri" panose="020F0502020204030204"/>
            </a:endParaRPr>
          </a:p>
        </p:txBody>
      </p:sp>
      <p:sp>
        <p:nvSpPr>
          <p:cNvPr id="6" name="Text 3"/>
          <p:cNvSpPr/>
          <p:nvPr/>
        </p:nvSpPr>
        <p:spPr>
          <a:xfrm>
            <a:off x="902395" y="2112864"/>
            <a:ext cx="5815211" cy="641548"/>
          </a:xfrm>
          <a:prstGeom prst="rect">
            <a:avLst/>
          </a:prstGeom>
          <a:noFill/>
          <a:ln/>
        </p:spPr>
        <p:txBody>
          <a:bodyPr wrap="square" lIns="0" tIns="0" rIns="0" bIns="0" rtlCol="0" anchor="t"/>
          <a:lstStyle/>
          <a:p>
            <a:pPr defTabSz="761970">
              <a:lnSpc>
                <a:spcPts val="2500"/>
              </a:lnSpc>
              <a:defRPr/>
            </a:pPr>
            <a:r>
              <a:rPr lang="en-US" sz="1542" dirty="0">
                <a:solidFill>
                  <a:srgbClr val="4A4A45"/>
                </a:solidFill>
                <a:latin typeface="Lato" pitchFamily="34" charset="0"/>
                <a:ea typeface="Lato" pitchFamily="34" charset="-122"/>
                <a:cs typeface="Lato" pitchFamily="34" charset="-120"/>
              </a:rPr>
              <a:t>Ο κύριος μυς είναι εκείνος από τον οποίο εξαρτάται η συγκεκριμένη κίνηση.</a:t>
            </a:r>
            <a:endParaRPr lang="en-US" sz="1542" dirty="0">
              <a:solidFill>
                <a:prstClr val="black"/>
              </a:solidFill>
              <a:latin typeface="Calibri" panose="020F0502020204030204"/>
            </a:endParaRPr>
          </a:p>
        </p:txBody>
      </p:sp>
      <p:sp>
        <p:nvSpPr>
          <p:cNvPr id="7" name="Shape 4"/>
          <p:cNvSpPr/>
          <p:nvPr/>
        </p:nvSpPr>
        <p:spPr>
          <a:xfrm>
            <a:off x="701874" y="3155454"/>
            <a:ext cx="6216253" cy="1476078"/>
          </a:xfrm>
          <a:prstGeom prst="roundRect">
            <a:avLst>
              <a:gd name="adj" fmla="val 203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8" name="Text 5"/>
          <p:cNvSpPr/>
          <p:nvPr/>
        </p:nvSpPr>
        <p:spPr>
          <a:xfrm>
            <a:off x="902394" y="3355975"/>
            <a:ext cx="2506663" cy="313233"/>
          </a:xfrm>
          <a:prstGeom prst="rect">
            <a:avLst/>
          </a:prstGeom>
          <a:noFill/>
          <a:ln/>
        </p:spPr>
        <p:txBody>
          <a:bodyPr wrap="none" lIns="0" tIns="0" rIns="0" bIns="0" rtlCol="0" anchor="t"/>
          <a:lstStyle/>
          <a:p>
            <a:pPr defTabSz="761970">
              <a:lnSpc>
                <a:spcPts val="2458"/>
              </a:lnSpc>
              <a:defRPr/>
            </a:pPr>
            <a:r>
              <a:rPr lang="en-US" sz="1958" b="1" dirty="0">
                <a:solidFill>
                  <a:srgbClr val="4A4A45"/>
                </a:solidFill>
                <a:latin typeface="Lato Bold" pitchFamily="34" charset="0"/>
                <a:ea typeface="Lato Bold" pitchFamily="34" charset="-122"/>
                <a:cs typeface="Lato Bold" pitchFamily="34" charset="-120"/>
              </a:rPr>
              <a:t>Παράδειγμα</a:t>
            </a:r>
            <a:endParaRPr lang="en-US" sz="1958" dirty="0">
              <a:solidFill>
                <a:prstClr val="black"/>
              </a:solidFill>
              <a:latin typeface="Calibri" panose="020F0502020204030204"/>
            </a:endParaRPr>
          </a:p>
        </p:txBody>
      </p:sp>
      <p:sp>
        <p:nvSpPr>
          <p:cNvPr id="9" name="Text 6"/>
          <p:cNvSpPr/>
          <p:nvPr/>
        </p:nvSpPr>
        <p:spPr>
          <a:xfrm>
            <a:off x="902395" y="3789462"/>
            <a:ext cx="5815211" cy="641548"/>
          </a:xfrm>
          <a:prstGeom prst="rect">
            <a:avLst/>
          </a:prstGeom>
          <a:noFill/>
          <a:ln/>
        </p:spPr>
        <p:txBody>
          <a:bodyPr wrap="square" lIns="0" tIns="0" rIns="0" bIns="0" rtlCol="0" anchor="t"/>
          <a:lstStyle/>
          <a:p>
            <a:pPr defTabSz="761970">
              <a:lnSpc>
                <a:spcPts val="2500"/>
              </a:lnSpc>
              <a:defRPr/>
            </a:pPr>
            <a:r>
              <a:rPr lang="en-US" sz="1542" dirty="0">
                <a:solidFill>
                  <a:srgbClr val="4A4A45"/>
                </a:solidFill>
                <a:latin typeface="Lato" pitchFamily="34" charset="0"/>
                <a:ea typeface="Lato" pitchFamily="34" charset="-122"/>
                <a:cs typeface="Lato" pitchFamily="34" charset="-120"/>
              </a:rPr>
              <a:t>Όπως π.χ. ο τετρακέφαλος μηριαίος για την κίνηση της έκτασης της κνήμης.</a:t>
            </a:r>
            <a:endParaRPr lang="en-US" sz="1542" dirty="0">
              <a:solidFill>
                <a:prstClr val="black"/>
              </a:solidFill>
              <a:latin typeface="Calibri" panose="020F0502020204030204"/>
            </a:endParaRPr>
          </a:p>
        </p:txBody>
      </p:sp>
      <p:sp>
        <p:nvSpPr>
          <p:cNvPr id="10" name="Shape 7"/>
          <p:cNvSpPr/>
          <p:nvPr/>
        </p:nvSpPr>
        <p:spPr>
          <a:xfrm>
            <a:off x="701874" y="4832053"/>
            <a:ext cx="6216253" cy="1476078"/>
          </a:xfrm>
          <a:prstGeom prst="roundRect">
            <a:avLst>
              <a:gd name="adj" fmla="val 203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1" name="Text 8"/>
          <p:cNvSpPr/>
          <p:nvPr/>
        </p:nvSpPr>
        <p:spPr>
          <a:xfrm>
            <a:off x="902394" y="5032574"/>
            <a:ext cx="2506663" cy="313233"/>
          </a:xfrm>
          <a:prstGeom prst="rect">
            <a:avLst/>
          </a:prstGeom>
          <a:noFill/>
          <a:ln/>
        </p:spPr>
        <p:txBody>
          <a:bodyPr wrap="none" lIns="0" tIns="0" rIns="0" bIns="0" rtlCol="0" anchor="t"/>
          <a:lstStyle/>
          <a:p>
            <a:pPr defTabSz="761970">
              <a:lnSpc>
                <a:spcPts val="2458"/>
              </a:lnSpc>
              <a:defRPr/>
            </a:pPr>
            <a:r>
              <a:rPr lang="en-US" sz="1958" b="1" dirty="0">
                <a:solidFill>
                  <a:srgbClr val="4A4A45"/>
                </a:solidFill>
                <a:latin typeface="Lato Bold" pitchFamily="34" charset="0"/>
                <a:ea typeface="Lato Bold" pitchFamily="34" charset="-122"/>
                <a:cs typeface="Lato Bold" pitchFamily="34" charset="-120"/>
              </a:rPr>
              <a:t>Λειτουργία</a:t>
            </a:r>
            <a:endParaRPr lang="en-US" sz="1958" dirty="0">
              <a:solidFill>
                <a:prstClr val="black"/>
              </a:solidFill>
              <a:latin typeface="Calibri" panose="020F0502020204030204"/>
            </a:endParaRPr>
          </a:p>
        </p:txBody>
      </p:sp>
      <p:sp>
        <p:nvSpPr>
          <p:cNvPr id="12" name="Text 9"/>
          <p:cNvSpPr/>
          <p:nvPr/>
        </p:nvSpPr>
        <p:spPr>
          <a:xfrm>
            <a:off x="902395" y="5466060"/>
            <a:ext cx="5815211" cy="641548"/>
          </a:xfrm>
          <a:prstGeom prst="rect">
            <a:avLst/>
          </a:prstGeom>
          <a:noFill/>
          <a:ln/>
        </p:spPr>
        <p:txBody>
          <a:bodyPr wrap="square" lIns="0" tIns="0" rIns="0" bIns="0" rtlCol="0" anchor="t"/>
          <a:lstStyle/>
          <a:p>
            <a:pPr defTabSz="761970">
              <a:lnSpc>
                <a:spcPts val="2500"/>
              </a:lnSpc>
              <a:defRPr/>
            </a:pPr>
            <a:r>
              <a:rPr lang="en-US" sz="1542" dirty="0">
                <a:solidFill>
                  <a:srgbClr val="4A4A45"/>
                </a:solidFill>
                <a:latin typeface="Lato" pitchFamily="34" charset="0"/>
                <a:ea typeface="Lato" pitchFamily="34" charset="-122"/>
                <a:cs typeface="Lato" pitchFamily="34" charset="-120"/>
              </a:rPr>
              <a:t>Ο κύριος μυς είναι υπεύθυνος για την παραγωγή της κύριας δύναμης που απαιτείται για μια συγκεκριμένη κίνηση.</a:t>
            </a:r>
            <a:endParaRPr lang="en-US" sz="1542" dirty="0">
              <a:solidFill>
                <a:prstClr val="black"/>
              </a:solidFill>
              <a:latin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527201"/>
          </a:xfrm>
          <a:prstGeom prst="rect">
            <a:avLst/>
          </a:prstGeom>
        </p:spPr>
      </p:pic>
      <p:sp>
        <p:nvSpPr>
          <p:cNvPr id="3" name="Text 0"/>
          <p:cNvSpPr/>
          <p:nvPr/>
        </p:nvSpPr>
        <p:spPr>
          <a:xfrm>
            <a:off x="707629" y="3084215"/>
            <a:ext cx="5054501" cy="631726"/>
          </a:xfrm>
          <a:prstGeom prst="rect">
            <a:avLst/>
          </a:prstGeom>
          <a:noFill/>
          <a:ln/>
        </p:spPr>
        <p:txBody>
          <a:bodyPr wrap="none" lIns="0" tIns="0" rIns="0" bIns="0" rtlCol="0" anchor="t"/>
          <a:lstStyle/>
          <a:p>
            <a:pPr defTabSz="761970">
              <a:lnSpc>
                <a:spcPts val="4958"/>
              </a:lnSpc>
              <a:defRPr/>
            </a:pPr>
            <a:r>
              <a:rPr lang="en-US" sz="3958" b="1" dirty="0">
                <a:solidFill>
                  <a:srgbClr val="282824"/>
                </a:solidFill>
                <a:latin typeface="Lato Bold" pitchFamily="34" charset="0"/>
                <a:ea typeface="Lato Bold" pitchFamily="34" charset="-122"/>
                <a:cs typeface="Lato Bold" pitchFamily="34" charset="-120"/>
              </a:rPr>
              <a:t>Ανταγωνιστής μυς</a:t>
            </a:r>
            <a:endParaRPr lang="en-US" sz="3958" dirty="0">
              <a:solidFill>
                <a:prstClr val="black"/>
              </a:solidFill>
              <a:latin typeface="Calibri" panose="020F0502020204030204"/>
            </a:endParaRPr>
          </a:p>
        </p:txBody>
      </p:sp>
      <p:sp>
        <p:nvSpPr>
          <p:cNvPr id="4" name="Shape 1"/>
          <p:cNvSpPr/>
          <p:nvPr/>
        </p:nvSpPr>
        <p:spPr>
          <a:xfrm>
            <a:off x="707629" y="4246563"/>
            <a:ext cx="454819" cy="454819"/>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847031" y="4322267"/>
            <a:ext cx="175915" cy="303312"/>
          </a:xfrm>
          <a:prstGeom prst="rect">
            <a:avLst/>
          </a:prstGeom>
          <a:noFill/>
          <a:ln/>
        </p:spPr>
        <p:txBody>
          <a:bodyPr wrap="none" lIns="0" tIns="0" rIns="0" bIns="0" rtlCol="0" anchor="t"/>
          <a:lstStyle/>
          <a:p>
            <a:pPr algn="ctr" defTabSz="761970">
              <a:lnSpc>
                <a:spcPts val="2375"/>
              </a:lnSpc>
              <a:defRPr/>
            </a:pPr>
            <a:r>
              <a:rPr lang="en-US" sz="2375" b="1" dirty="0">
                <a:solidFill>
                  <a:srgbClr val="4A4A45"/>
                </a:solidFill>
                <a:latin typeface="Lato Bold" pitchFamily="34" charset="0"/>
                <a:ea typeface="Lato Bold" pitchFamily="34" charset="-122"/>
                <a:cs typeface="Lato Bold" pitchFamily="34" charset="-120"/>
              </a:rPr>
              <a:t>1</a:t>
            </a:r>
            <a:endParaRPr lang="en-US" sz="2375" dirty="0">
              <a:solidFill>
                <a:prstClr val="black"/>
              </a:solidFill>
              <a:latin typeface="Calibri" panose="020F0502020204030204"/>
            </a:endParaRPr>
          </a:p>
        </p:txBody>
      </p:sp>
      <p:sp>
        <p:nvSpPr>
          <p:cNvPr id="6" name="Text 3"/>
          <p:cNvSpPr/>
          <p:nvPr/>
        </p:nvSpPr>
        <p:spPr>
          <a:xfrm>
            <a:off x="1364556" y="4246563"/>
            <a:ext cx="2527201" cy="315813"/>
          </a:xfrm>
          <a:prstGeom prst="rect">
            <a:avLst/>
          </a:prstGeom>
          <a:noFill/>
          <a:ln/>
        </p:spPr>
        <p:txBody>
          <a:bodyPr wrap="none" lIns="0" tIns="0" rIns="0" bIns="0" rtlCol="0" anchor="t"/>
          <a:lstStyle/>
          <a:p>
            <a:pPr defTabSz="761970">
              <a:lnSpc>
                <a:spcPts val="2458"/>
              </a:lnSpc>
              <a:defRPr/>
            </a:pPr>
            <a:r>
              <a:rPr lang="en-US" sz="1958" b="1" dirty="0">
                <a:solidFill>
                  <a:srgbClr val="4A4A45"/>
                </a:solidFill>
                <a:latin typeface="Lato Bold" pitchFamily="34" charset="0"/>
                <a:ea typeface="Lato Bold" pitchFamily="34" charset="-122"/>
                <a:cs typeface="Lato Bold" pitchFamily="34" charset="-120"/>
              </a:rPr>
              <a:t>Ορισμός</a:t>
            </a:r>
            <a:endParaRPr lang="en-US" sz="1958" dirty="0">
              <a:solidFill>
                <a:prstClr val="black"/>
              </a:solidFill>
              <a:latin typeface="Calibri" panose="020F0502020204030204"/>
            </a:endParaRPr>
          </a:p>
        </p:txBody>
      </p:sp>
      <p:sp>
        <p:nvSpPr>
          <p:cNvPr id="7" name="Text 4"/>
          <p:cNvSpPr/>
          <p:nvPr/>
        </p:nvSpPr>
        <p:spPr>
          <a:xfrm>
            <a:off x="1364556" y="4683621"/>
            <a:ext cx="2800548" cy="1293813"/>
          </a:xfrm>
          <a:prstGeom prst="rect">
            <a:avLst/>
          </a:prstGeom>
          <a:noFill/>
          <a:ln/>
        </p:spPr>
        <p:txBody>
          <a:bodyPr wrap="square" lIns="0" tIns="0" rIns="0" bIns="0" rtlCol="0" anchor="t"/>
          <a:lstStyle/>
          <a:p>
            <a:pPr defTabSz="761970">
              <a:lnSpc>
                <a:spcPts val="2542"/>
              </a:lnSpc>
              <a:defRPr/>
            </a:pPr>
            <a:r>
              <a:rPr lang="en-US" sz="1583" dirty="0">
                <a:solidFill>
                  <a:srgbClr val="4A4A45"/>
                </a:solidFill>
                <a:latin typeface="Lato" pitchFamily="34" charset="0"/>
                <a:ea typeface="Lato" pitchFamily="34" charset="-122"/>
                <a:cs typeface="Lato" pitchFamily="34" charset="-120"/>
              </a:rPr>
              <a:t>Ο ανταγωνιστής μυς είναι εκείνος ο οποίος ενεργεί αντίθετα προς τη συγκεκριμένη κίνηση.</a:t>
            </a:r>
            <a:endParaRPr lang="en-US" sz="1583" dirty="0">
              <a:solidFill>
                <a:prstClr val="black"/>
              </a:solidFill>
              <a:latin typeface="Calibri" panose="020F0502020204030204"/>
            </a:endParaRPr>
          </a:p>
        </p:txBody>
      </p:sp>
      <p:sp>
        <p:nvSpPr>
          <p:cNvPr id="8" name="Shape 5"/>
          <p:cNvSpPr/>
          <p:nvPr/>
        </p:nvSpPr>
        <p:spPr>
          <a:xfrm>
            <a:off x="4367213" y="4246563"/>
            <a:ext cx="454819" cy="454819"/>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4506615" y="4322267"/>
            <a:ext cx="175915" cy="303312"/>
          </a:xfrm>
          <a:prstGeom prst="rect">
            <a:avLst/>
          </a:prstGeom>
          <a:noFill/>
          <a:ln/>
        </p:spPr>
        <p:txBody>
          <a:bodyPr wrap="none" lIns="0" tIns="0" rIns="0" bIns="0" rtlCol="0" anchor="t"/>
          <a:lstStyle/>
          <a:p>
            <a:pPr algn="ctr" defTabSz="761970">
              <a:lnSpc>
                <a:spcPts val="2375"/>
              </a:lnSpc>
              <a:defRPr/>
            </a:pPr>
            <a:r>
              <a:rPr lang="en-US" sz="2375" b="1" dirty="0">
                <a:solidFill>
                  <a:srgbClr val="4A4A45"/>
                </a:solidFill>
                <a:latin typeface="Lato Bold" pitchFamily="34" charset="0"/>
                <a:ea typeface="Lato Bold" pitchFamily="34" charset="-122"/>
                <a:cs typeface="Lato Bold" pitchFamily="34" charset="-120"/>
              </a:rPr>
              <a:t>2</a:t>
            </a:r>
            <a:endParaRPr lang="en-US" sz="2375" dirty="0">
              <a:solidFill>
                <a:prstClr val="black"/>
              </a:solidFill>
              <a:latin typeface="Calibri" panose="020F0502020204030204"/>
            </a:endParaRPr>
          </a:p>
        </p:txBody>
      </p:sp>
      <p:sp>
        <p:nvSpPr>
          <p:cNvPr id="10" name="Text 7"/>
          <p:cNvSpPr/>
          <p:nvPr/>
        </p:nvSpPr>
        <p:spPr>
          <a:xfrm>
            <a:off x="5024140" y="4246563"/>
            <a:ext cx="2527201" cy="315813"/>
          </a:xfrm>
          <a:prstGeom prst="rect">
            <a:avLst/>
          </a:prstGeom>
          <a:noFill/>
          <a:ln/>
        </p:spPr>
        <p:txBody>
          <a:bodyPr wrap="none" lIns="0" tIns="0" rIns="0" bIns="0" rtlCol="0" anchor="t"/>
          <a:lstStyle/>
          <a:p>
            <a:pPr defTabSz="761970">
              <a:lnSpc>
                <a:spcPts val="2458"/>
              </a:lnSpc>
              <a:defRPr/>
            </a:pPr>
            <a:r>
              <a:rPr lang="en-US" sz="1958" b="1" dirty="0">
                <a:solidFill>
                  <a:srgbClr val="4A4A45"/>
                </a:solidFill>
                <a:latin typeface="Lato Bold" pitchFamily="34" charset="0"/>
                <a:ea typeface="Lato Bold" pitchFamily="34" charset="-122"/>
                <a:cs typeface="Lato Bold" pitchFamily="34" charset="-120"/>
              </a:rPr>
              <a:t>Παράδειγμα</a:t>
            </a:r>
            <a:endParaRPr lang="en-US" sz="1958" dirty="0">
              <a:solidFill>
                <a:prstClr val="black"/>
              </a:solidFill>
              <a:latin typeface="Calibri" panose="020F0502020204030204"/>
            </a:endParaRPr>
          </a:p>
        </p:txBody>
      </p:sp>
      <p:sp>
        <p:nvSpPr>
          <p:cNvPr id="11" name="Text 8"/>
          <p:cNvSpPr/>
          <p:nvPr/>
        </p:nvSpPr>
        <p:spPr>
          <a:xfrm>
            <a:off x="5024140" y="4683621"/>
            <a:ext cx="2800548" cy="1617266"/>
          </a:xfrm>
          <a:prstGeom prst="rect">
            <a:avLst/>
          </a:prstGeom>
          <a:noFill/>
          <a:ln/>
        </p:spPr>
        <p:txBody>
          <a:bodyPr wrap="square" lIns="0" tIns="0" rIns="0" bIns="0" rtlCol="0" anchor="t"/>
          <a:lstStyle/>
          <a:p>
            <a:pPr defTabSz="761970">
              <a:lnSpc>
                <a:spcPts val="2542"/>
              </a:lnSpc>
              <a:defRPr/>
            </a:pPr>
            <a:r>
              <a:rPr lang="en-US" sz="1583" dirty="0">
                <a:solidFill>
                  <a:srgbClr val="4A4A45"/>
                </a:solidFill>
                <a:latin typeface="Lato" pitchFamily="34" charset="0"/>
                <a:ea typeface="Lato" pitchFamily="34" charset="-122"/>
                <a:cs typeface="Lato" pitchFamily="34" charset="-120"/>
              </a:rPr>
              <a:t>Όπως π.χ. ο δικέφαλος μηριαίος που ανταγωνίζεται τη δράση του τετρακέφαλου μηριαίου στην έκταση της κνήμης.</a:t>
            </a:r>
            <a:endParaRPr lang="en-US" sz="1583" dirty="0">
              <a:solidFill>
                <a:prstClr val="black"/>
              </a:solidFill>
              <a:latin typeface="Calibri" panose="020F0502020204030204"/>
            </a:endParaRPr>
          </a:p>
        </p:txBody>
      </p:sp>
      <p:sp>
        <p:nvSpPr>
          <p:cNvPr id="12" name="Shape 9"/>
          <p:cNvSpPr/>
          <p:nvPr/>
        </p:nvSpPr>
        <p:spPr>
          <a:xfrm>
            <a:off x="8026797" y="4246563"/>
            <a:ext cx="454819" cy="454819"/>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8166199" y="4322267"/>
            <a:ext cx="175915" cy="303312"/>
          </a:xfrm>
          <a:prstGeom prst="rect">
            <a:avLst/>
          </a:prstGeom>
          <a:noFill/>
          <a:ln/>
        </p:spPr>
        <p:txBody>
          <a:bodyPr wrap="none" lIns="0" tIns="0" rIns="0" bIns="0" rtlCol="0" anchor="t"/>
          <a:lstStyle/>
          <a:p>
            <a:pPr algn="ctr" defTabSz="761970">
              <a:lnSpc>
                <a:spcPts val="2375"/>
              </a:lnSpc>
              <a:defRPr/>
            </a:pPr>
            <a:r>
              <a:rPr lang="en-US" sz="2375" b="1" dirty="0">
                <a:solidFill>
                  <a:srgbClr val="4A4A45"/>
                </a:solidFill>
                <a:latin typeface="Lato Bold" pitchFamily="34" charset="0"/>
                <a:ea typeface="Lato Bold" pitchFamily="34" charset="-122"/>
                <a:cs typeface="Lato Bold" pitchFamily="34" charset="-120"/>
              </a:rPr>
              <a:t>3</a:t>
            </a:r>
            <a:endParaRPr lang="en-US" sz="2375" dirty="0">
              <a:solidFill>
                <a:prstClr val="black"/>
              </a:solidFill>
              <a:latin typeface="Calibri" panose="020F0502020204030204"/>
            </a:endParaRPr>
          </a:p>
        </p:txBody>
      </p:sp>
      <p:sp>
        <p:nvSpPr>
          <p:cNvPr id="14" name="Text 11"/>
          <p:cNvSpPr/>
          <p:nvPr/>
        </p:nvSpPr>
        <p:spPr>
          <a:xfrm>
            <a:off x="8683725" y="4246563"/>
            <a:ext cx="2527201" cy="315813"/>
          </a:xfrm>
          <a:prstGeom prst="rect">
            <a:avLst/>
          </a:prstGeom>
          <a:noFill/>
          <a:ln/>
        </p:spPr>
        <p:txBody>
          <a:bodyPr wrap="none" lIns="0" tIns="0" rIns="0" bIns="0" rtlCol="0" anchor="t"/>
          <a:lstStyle/>
          <a:p>
            <a:pPr defTabSz="761970">
              <a:lnSpc>
                <a:spcPts val="2458"/>
              </a:lnSpc>
              <a:defRPr/>
            </a:pPr>
            <a:r>
              <a:rPr lang="en-US" sz="1958" b="1" dirty="0">
                <a:solidFill>
                  <a:srgbClr val="4A4A45"/>
                </a:solidFill>
                <a:latin typeface="Lato Bold" pitchFamily="34" charset="0"/>
                <a:ea typeface="Lato Bold" pitchFamily="34" charset="-122"/>
                <a:cs typeface="Lato Bold" pitchFamily="34" charset="-120"/>
              </a:rPr>
              <a:t>Λειτουργία</a:t>
            </a:r>
            <a:endParaRPr lang="en-US" sz="1958" dirty="0">
              <a:solidFill>
                <a:prstClr val="black"/>
              </a:solidFill>
              <a:latin typeface="Calibri" panose="020F0502020204030204"/>
            </a:endParaRPr>
          </a:p>
        </p:txBody>
      </p:sp>
      <p:sp>
        <p:nvSpPr>
          <p:cNvPr id="15" name="Text 12"/>
          <p:cNvSpPr/>
          <p:nvPr/>
        </p:nvSpPr>
        <p:spPr>
          <a:xfrm>
            <a:off x="8683724" y="4683621"/>
            <a:ext cx="2800548" cy="1293813"/>
          </a:xfrm>
          <a:prstGeom prst="rect">
            <a:avLst/>
          </a:prstGeom>
          <a:noFill/>
          <a:ln/>
        </p:spPr>
        <p:txBody>
          <a:bodyPr wrap="square" lIns="0" tIns="0" rIns="0" bIns="0" rtlCol="0" anchor="t"/>
          <a:lstStyle/>
          <a:p>
            <a:pPr defTabSz="761970">
              <a:lnSpc>
                <a:spcPts val="2542"/>
              </a:lnSpc>
              <a:defRPr/>
            </a:pPr>
            <a:r>
              <a:rPr lang="en-US" sz="1583" dirty="0">
                <a:solidFill>
                  <a:srgbClr val="4A4A45"/>
                </a:solidFill>
                <a:latin typeface="Lato" pitchFamily="34" charset="0"/>
                <a:ea typeface="Lato" pitchFamily="34" charset="-122"/>
                <a:cs typeface="Lato" pitchFamily="34" charset="-120"/>
              </a:rPr>
              <a:t>Επομένως πριν από τη συστολή του κύριου μυός πρέπει να χαλαρώσει ο ανταγωνιστής.</a:t>
            </a:r>
            <a:endParaRPr lang="en-US" sz="1583" dirty="0">
              <a:solidFill>
                <a:prstClr val="black"/>
              </a:solidFill>
              <a:latin typeface="Calibri"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15157" y="483989"/>
            <a:ext cx="4992985" cy="549275"/>
          </a:xfrm>
          <a:prstGeom prst="rect">
            <a:avLst/>
          </a:prstGeom>
          <a:noFill/>
          <a:ln/>
        </p:spPr>
        <p:txBody>
          <a:bodyPr wrap="none" lIns="0" tIns="0" rIns="0" bIns="0" rtlCol="0" anchor="t"/>
          <a:lstStyle/>
          <a:p>
            <a:pPr defTabSz="761970">
              <a:lnSpc>
                <a:spcPts val="4291"/>
              </a:lnSpc>
              <a:defRPr/>
            </a:pPr>
            <a:r>
              <a:rPr lang="en-US" sz="3458" b="1" dirty="0">
                <a:solidFill>
                  <a:srgbClr val="282824"/>
                </a:solidFill>
                <a:latin typeface="Lato Bold" pitchFamily="34" charset="0"/>
                <a:ea typeface="Lato Bold" pitchFamily="34" charset="-122"/>
                <a:cs typeface="Lato Bold" pitchFamily="34" charset="-120"/>
              </a:rPr>
              <a:t>Εναλλαγή ρόλων μυών</a:t>
            </a:r>
            <a:endParaRPr lang="en-US" sz="3458" dirty="0">
              <a:solidFill>
                <a:prstClr val="black"/>
              </a:solidFill>
              <a:latin typeface="Calibri" panose="020F0502020204030204"/>
            </a:endParaRPr>
          </a:p>
        </p:txBody>
      </p:sp>
      <p:sp>
        <p:nvSpPr>
          <p:cNvPr id="4" name="Shape 1"/>
          <p:cNvSpPr/>
          <p:nvPr/>
        </p:nvSpPr>
        <p:spPr>
          <a:xfrm>
            <a:off x="869256" y="1296889"/>
            <a:ext cx="19050" cy="5077023"/>
          </a:xfrm>
          <a:prstGeom prst="roundRect">
            <a:avLst>
              <a:gd name="adj" fmla="val 138403"/>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1057473" y="1682849"/>
            <a:ext cx="615157" cy="19050"/>
          </a:xfrm>
          <a:prstGeom prst="roundRect">
            <a:avLst>
              <a:gd name="adj" fmla="val 138403"/>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681038" y="1494632"/>
            <a:ext cx="395486" cy="395486"/>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802283" y="1560513"/>
            <a:ext cx="152995" cy="263624"/>
          </a:xfrm>
          <a:prstGeom prst="rect">
            <a:avLst/>
          </a:prstGeom>
          <a:noFill/>
          <a:ln/>
        </p:spPr>
        <p:txBody>
          <a:bodyPr wrap="none" lIns="0" tIns="0" rIns="0" bIns="0" rtlCol="0" anchor="t"/>
          <a:lstStyle/>
          <a:p>
            <a:pPr algn="ctr" defTabSz="761970">
              <a:lnSpc>
                <a:spcPts val="2042"/>
              </a:lnSpc>
              <a:defRPr/>
            </a:pPr>
            <a:r>
              <a:rPr lang="en-US" sz="2042" b="1" dirty="0">
                <a:solidFill>
                  <a:srgbClr val="4A4A45"/>
                </a:solidFill>
                <a:latin typeface="Lato Bold" pitchFamily="34" charset="0"/>
                <a:ea typeface="Lato Bold" pitchFamily="34" charset="-122"/>
                <a:cs typeface="Lato Bold" pitchFamily="34" charset="-120"/>
              </a:rPr>
              <a:t>1</a:t>
            </a:r>
            <a:endParaRPr lang="en-US" sz="2042" dirty="0">
              <a:solidFill>
                <a:prstClr val="black"/>
              </a:solidFill>
              <a:latin typeface="Calibri" panose="020F0502020204030204"/>
            </a:endParaRPr>
          </a:p>
        </p:txBody>
      </p:sp>
      <p:sp>
        <p:nvSpPr>
          <p:cNvPr id="8" name="Text 5"/>
          <p:cNvSpPr/>
          <p:nvPr/>
        </p:nvSpPr>
        <p:spPr>
          <a:xfrm>
            <a:off x="1845469" y="1472605"/>
            <a:ext cx="2197100" cy="274538"/>
          </a:xfrm>
          <a:prstGeom prst="rect">
            <a:avLst/>
          </a:prstGeom>
          <a:noFill/>
          <a:ln/>
        </p:spPr>
        <p:txBody>
          <a:bodyPr wrap="none" lIns="0" tIns="0" rIns="0" bIns="0" rtlCol="0" anchor="t"/>
          <a:lstStyle/>
          <a:p>
            <a:pPr defTabSz="761970">
              <a:lnSpc>
                <a:spcPts val="2125"/>
              </a:lnSpc>
              <a:defRPr/>
            </a:pPr>
            <a:r>
              <a:rPr lang="en-US" sz="1708" b="1" dirty="0">
                <a:solidFill>
                  <a:srgbClr val="4A4A45"/>
                </a:solidFill>
                <a:latin typeface="Lato Bold" pitchFamily="34" charset="0"/>
                <a:ea typeface="Lato Bold" pitchFamily="34" charset="-122"/>
                <a:cs typeface="Lato Bold" pitchFamily="34" charset="-120"/>
              </a:rPr>
              <a:t>Ευελιξία ρόλων</a:t>
            </a:r>
            <a:endParaRPr lang="en-US" sz="1708" dirty="0">
              <a:solidFill>
                <a:prstClr val="black"/>
              </a:solidFill>
              <a:latin typeface="Calibri" panose="020F0502020204030204"/>
            </a:endParaRPr>
          </a:p>
        </p:txBody>
      </p:sp>
      <p:sp>
        <p:nvSpPr>
          <p:cNvPr id="9" name="Text 6"/>
          <p:cNvSpPr/>
          <p:nvPr/>
        </p:nvSpPr>
        <p:spPr>
          <a:xfrm>
            <a:off x="1845469" y="1852514"/>
            <a:ext cx="5159375" cy="843856"/>
          </a:xfrm>
          <a:prstGeom prst="rect">
            <a:avLst/>
          </a:prstGeom>
          <a:noFill/>
          <a:ln/>
        </p:spPr>
        <p:txBody>
          <a:bodyPr wrap="square" lIns="0" tIns="0" rIns="0" bIns="0" rtlCol="0" anchor="t"/>
          <a:lstStyle/>
          <a:p>
            <a:pPr defTabSz="761970">
              <a:lnSpc>
                <a:spcPts val="2208"/>
              </a:lnSpc>
              <a:defRPr/>
            </a:pPr>
            <a:r>
              <a:rPr lang="en-US" sz="1375" dirty="0">
                <a:solidFill>
                  <a:srgbClr val="4A4A45"/>
                </a:solidFill>
                <a:latin typeface="Lato" pitchFamily="34" charset="0"/>
                <a:ea typeface="Lato" pitchFamily="34" charset="-122"/>
                <a:cs typeface="Lato" pitchFamily="34" charset="-120"/>
              </a:rPr>
              <a:t>Ο ίδιος μυς μπορεί να είναι άλλοτε ο κύριος και άλλοτε ο ανταγωνιστής, ανάλογα με το είδος της κίνησης που θα γίνει κάθε φορά.</a:t>
            </a:r>
            <a:endParaRPr lang="en-US" sz="1375" dirty="0">
              <a:solidFill>
                <a:prstClr val="black"/>
              </a:solidFill>
              <a:latin typeface="Calibri" panose="020F0502020204030204"/>
            </a:endParaRPr>
          </a:p>
        </p:txBody>
      </p:sp>
      <p:sp>
        <p:nvSpPr>
          <p:cNvPr id="10" name="Shape 7"/>
          <p:cNvSpPr/>
          <p:nvPr/>
        </p:nvSpPr>
        <p:spPr>
          <a:xfrm>
            <a:off x="1057473" y="3433763"/>
            <a:ext cx="615157" cy="19050"/>
          </a:xfrm>
          <a:prstGeom prst="roundRect">
            <a:avLst>
              <a:gd name="adj" fmla="val 138403"/>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681038" y="3245545"/>
            <a:ext cx="395486" cy="395486"/>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802283" y="3311426"/>
            <a:ext cx="152995" cy="263624"/>
          </a:xfrm>
          <a:prstGeom prst="rect">
            <a:avLst/>
          </a:prstGeom>
          <a:noFill/>
          <a:ln/>
        </p:spPr>
        <p:txBody>
          <a:bodyPr wrap="none" lIns="0" tIns="0" rIns="0" bIns="0" rtlCol="0" anchor="t"/>
          <a:lstStyle/>
          <a:p>
            <a:pPr algn="ctr" defTabSz="761970">
              <a:lnSpc>
                <a:spcPts val="2042"/>
              </a:lnSpc>
              <a:defRPr/>
            </a:pPr>
            <a:r>
              <a:rPr lang="en-US" sz="2042" b="1" dirty="0">
                <a:solidFill>
                  <a:srgbClr val="4A4A45"/>
                </a:solidFill>
                <a:latin typeface="Lato Bold" pitchFamily="34" charset="0"/>
                <a:ea typeface="Lato Bold" pitchFamily="34" charset="-122"/>
                <a:cs typeface="Lato Bold" pitchFamily="34" charset="-120"/>
              </a:rPr>
              <a:t>2</a:t>
            </a:r>
            <a:endParaRPr lang="en-US" sz="2042" dirty="0">
              <a:solidFill>
                <a:prstClr val="black"/>
              </a:solidFill>
              <a:latin typeface="Calibri" panose="020F0502020204030204"/>
            </a:endParaRPr>
          </a:p>
        </p:txBody>
      </p:sp>
      <p:sp>
        <p:nvSpPr>
          <p:cNvPr id="13" name="Text 10"/>
          <p:cNvSpPr/>
          <p:nvPr/>
        </p:nvSpPr>
        <p:spPr>
          <a:xfrm>
            <a:off x="1845469" y="3223519"/>
            <a:ext cx="2197100" cy="274538"/>
          </a:xfrm>
          <a:prstGeom prst="rect">
            <a:avLst/>
          </a:prstGeom>
          <a:noFill/>
          <a:ln/>
        </p:spPr>
        <p:txBody>
          <a:bodyPr wrap="none" lIns="0" tIns="0" rIns="0" bIns="0" rtlCol="0" anchor="t"/>
          <a:lstStyle/>
          <a:p>
            <a:pPr defTabSz="761970">
              <a:lnSpc>
                <a:spcPts val="2125"/>
              </a:lnSpc>
              <a:defRPr/>
            </a:pPr>
            <a:r>
              <a:rPr lang="en-US" sz="1708" b="1" dirty="0">
                <a:solidFill>
                  <a:srgbClr val="4A4A45"/>
                </a:solidFill>
                <a:latin typeface="Lato Bold" pitchFamily="34" charset="0"/>
                <a:ea typeface="Lato Bold" pitchFamily="34" charset="-122"/>
                <a:cs typeface="Lato Bold" pitchFamily="34" charset="-120"/>
              </a:rPr>
              <a:t>Κάμψη πήχη</a:t>
            </a:r>
            <a:endParaRPr lang="en-US" sz="1708" dirty="0">
              <a:solidFill>
                <a:prstClr val="black"/>
              </a:solidFill>
              <a:latin typeface="Calibri" panose="020F0502020204030204"/>
            </a:endParaRPr>
          </a:p>
        </p:txBody>
      </p:sp>
      <p:sp>
        <p:nvSpPr>
          <p:cNvPr id="14" name="Text 11"/>
          <p:cNvSpPr/>
          <p:nvPr/>
        </p:nvSpPr>
        <p:spPr>
          <a:xfrm>
            <a:off x="1845469" y="3603427"/>
            <a:ext cx="5159375" cy="843856"/>
          </a:xfrm>
          <a:prstGeom prst="rect">
            <a:avLst/>
          </a:prstGeom>
          <a:noFill/>
          <a:ln/>
        </p:spPr>
        <p:txBody>
          <a:bodyPr wrap="square" lIns="0" tIns="0" rIns="0" bIns="0" rtlCol="0" anchor="t"/>
          <a:lstStyle/>
          <a:p>
            <a:pPr defTabSz="761970">
              <a:lnSpc>
                <a:spcPts val="2208"/>
              </a:lnSpc>
              <a:defRPr/>
            </a:pPr>
            <a:r>
              <a:rPr lang="en-US" sz="1375" dirty="0">
                <a:solidFill>
                  <a:srgbClr val="4A4A45"/>
                </a:solidFill>
                <a:latin typeface="Lato" pitchFamily="34" charset="0"/>
                <a:ea typeface="Lato" pitchFamily="34" charset="-122"/>
                <a:cs typeface="Lato" pitchFamily="34" charset="-120"/>
              </a:rPr>
              <a:t>Για να γίνει η κάμψη του πήχη πρέπει να συσταλεί ο δικέφαλος βραχιόνιος (κύριος μυς) και να χαλαρώσει ο τρικέφαλος (ανταγωνιστής μυς).</a:t>
            </a:r>
            <a:endParaRPr lang="en-US" sz="1375" dirty="0">
              <a:solidFill>
                <a:prstClr val="black"/>
              </a:solidFill>
              <a:latin typeface="Calibri" panose="020F0502020204030204"/>
            </a:endParaRPr>
          </a:p>
        </p:txBody>
      </p:sp>
      <p:sp>
        <p:nvSpPr>
          <p:cNvPr id="15" name="Shape 12"/>
          <p:cNvSpPr/>
          <p:nvPr/>
        </p:nvSpPr>
        <p:spPr>
          <a:xfrm>
            <a:off x="1057473" y="5184676"/>
            <a:ext cx="615157" cy="19050"/>
          </a:xfrm>
          <a:prstGeom prst="roundRect">
            <a:avLst>
              <a:gd name="adj" fmla="val 138403"/>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681038" y="4996458"/>
            <a:ext cx="395486" cy="395486"/>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802283" y="5062340"/>
            <a:ext cx="152995" cy="263624"/>
          </a:xfrm>
          <a:prstGeom prst="rect">
            <a:avLst/>
          </a:prstGeom>
          <a:noFill/>
          <a:ln/>
        </p:spPr>
        <p:txBody>
          <a:bodyPr wrap="none" lIns="0" tIns="0" rIns="0" bIns="0" rtlCol="0" anchor="t"/>
          <a:lstStyle/>
          <a:p>
            <a:pPr algn="ctr" defTabSz="761970">
              <a:lnSpc>
                <a:spcPts val="2042"/>
              </a:lnSpc>
              <a:defRPr/>
            </a:pPr>
            <a:r>
              <a:rPr lang="en-US" sz="2042" b="1" dirty="0">
                <a:solidFill>
                  <a:srgbClr val="4A4A45"/>
                </a:solidFill>
                <a:latin typeface="Lato Bold" pitchFamily="34" charset="0"/>
                <a:ea typeface="Lato Bold" pitchFamily="34" charset="-122"/>
                <a:cs typeface="Lato Bold" pitchFamily="34" charset="-120"/>
              </a:rPr>
              <a:t>3</a:t>
            </a:r>
            <a:endParaRPr lang="en-US" sz="2042" dirty="0">
              <a:solidFill>
                <a:prstClr val="black"/>
              </a:solidFill>
              <a:latin typeface="Calibri" panose="020F0502020204030204"/>
            </a:endParaRPr>
          </a:p>
        </p:txBody>
      </p:sp>
      <p:sp>
        <p:nvSpPr>
          <p:cNvPr id="18" name="Text 15"/>
          <p:cNvSpPr/>
          <p:nvPr/>
        </p:nvSpPr>
        <p:spPr>
          <a:xfrm>
            <a:off x="1845469" y="4974432"/>
            <a:ext cx="2197100" cy="274538"/>
          </a:xfrm>
          <a:prstGeom prst="rect">
            <a:avLst/>
          </a:prstGeom>
          <a:noFill/>
          <a:ln/>
        </p:spPr>
        <p:txBody>
          <a:bodyPr wrap="none" lIns="0" tIns="0" rIns="0" bIns="0" rtlCol="0" anchor="t"/>
          <a:lstStyle/>
          <a:p>
            <a:pPr defTabSz="761970">
              <a:lnSpc>
                <a:spcPts val="2125"/>
              </a:lnSpc>
              <a:defRPr/>
            </a:pPr>
            <a:r>
              <a:rPr lang="en-US" sz="1708" b="1" dirty="0">
                <a:solidFill>
                  <a:srgbClr val="4A4A45"/>
                </a:solidFill>
                <a:latin typeface="Lato Bold" pitchFamily="34" charset="0"/>
                <a:ea typeface="Lato Bold" pitchFamily="34" charset="-122"/>
                <a:cs typeface="Lato Bold" pitchFamily="34" charset="-120"/>
              </a:rPr>
              <a:t>Έκταση πήχη</a:t>
            </a:r>
            <a:endParaRPr lang="en-US" sz="1708" dirty="0">
              <a:solidFill>
                <a:prstClr val="black"/>
              </a:solidFill>
              <a:latin typeface="Calibri" panose="020F0502020204030204"/>
            </a:endParaRPr>
          </a:p>
        </p:txBody>
      </p:sp>
      <p:sp>
        <p:nvSpPr>
          <p:cNvPr id="19" name="Text 16"/>
          <p:cNvSpPr/>
          <p:nvPr/>
        </p:nvSpPr>
        <p:spPr>
          <a:xfrm>
            <a:off x="1845469" y="5354340"/>
            <a:ext cx="5159375" cy="843856"/>
          </a:xfrm>
          <a:prstGeom prst="rect">
            <a:avLst/>
          </a:prstGeom>
          <a:noFill/>
          <a:ln/>
        </p:spPr>
        <p:txBody>
          <a:bodyPr wrap="square" lIns="0" tIns="0" rIns="0" bIns="0" rtlCol="0" anchor="t"/>
          <a:lstStyle/>
          <a:p>
            <a:pPr defTabSz="761970">
              <a:lnSpc>
                <a:spcPts val="2208"/>
              </a:lnSpc>
              <a:defRPr/>
            </a:pPr>
            <a:r>
              <a:rPr lang="en-US" sz="1375" dirty="0">
                <a:solidFill>
                  <a:srgbClr val="4A4A45"/>
                </a:solidFill>
                <a:latin typeface="Lato" pitchFamily="34" charset="0"/>
                <a:ea typeface="Lato" pitchFamily="34" charset="-122"/>
                <a:cs typeface="Lato" pitchFamily="34" charset="-120"/>
              </a:rPr>
              <a:t>Για να γίνει η έκταση του πήχη πρέπει να χαλαρώσει ο δικέφαλος βραχιόνιος (ανταγωνιστής μυς) και να συσταλεί ο τρικέφαλος (κύριος μυς).</a:t>
            </a:r>
            <a:endParaRPr lang="en-US" sz="1375" dirty="0">
              <a:solidFill>
                <a:prstClr val="black"/>
              </a:solidFill>
              <a:latin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471043"/>
          </a:xfrm>
          <a:prstGeom prst="rect">
            <a:avLst/>
          </a:prstGeom>
        </p:spPr>
      </p:pic>
      <p:sp>
        <p:nvSpPr>
          <p:cNvPr id="3" name="Text 0"/>
          <p:cNvSpPr/>
          <p:nvPr/>
        </p:nvSpPr>
        <p:spPr>
          <a:xfrm>
            <a:off x="691853" y="3173413"/>
            <a:ext cx="6912173" cy="617736"/>
          </a:xfrm>
          <a:prstGeom prst="rect">
            <a:avLst/>
          </a:prstGeom>
          <a:noFill/>
          <a:ln/>
        </p:spPr>
        <p:txBody>
          <a:bodyPr wrap="none" lIns="0" tIns="0" rIns="0" bIns="0" rtlCol="0" anchor="t"/>
          <a:lstStyle/>
          <a:p>
            <a:pPr defTabSz="761970">
              <a:lnSpc>
                <a:spcPts val="4833"/>
              </a:lnSpc>
              <a:defRPr/>
            </a:pPr>
            <a:r>
              <a:rPr lang="en-US" sz="3875" b="1" dirty="0">
                <a:solidFill>
                  <a:srgbClr val="282824"/>
                </a:solidFill>
                <a:latin typeface="Lato Bold" pitchFamily="34" charset="0"/>
                <a:ea typeface="Lato Bold" pitchFamily="34" charset="-122"/>
                <a:cs typeface="Lato Bold" pitchFamily="34" charset="-120"/>
              </a:rPr>
              <a:t>Συντονισμός μυϊκής δράσης</a:t>
            </a:r>
            <a:endParaRPr lang="en-US" sz="3875"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691853" y="4087614"/>
            <a:ext cx="494208" cy="494208"/>
          </a:xfrm>
          <a:prstGeom prst="rect">
            <a:avLst/>
          </a:prstGeom>
        </p:spPr>
      </p:pic>
      <p:sp>
        <p:nvSpPr>
          <p:cNvPr id="5" name="Text 1"/>
          <p:cNvSpPr/>
          <p:nvPr/>
        </p:nvSpPr>
        <p:spPr>
          <a:xfrm>
            <a:off x="691853" y="4779467"/>
            <a:ext cx="2471043" cy="308868"/>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Νευρικός έλεγχος</a:t>
            </a:r>
            <a:endParaRPr lang="en-US" sz="1917" dirty="0">
              <a:solidFill>
                <a:prstClr val="black"/>
              </a:solidFill>
              <a:latin typeface="Calibri" panose="020F0502020204030204"/>
            </a:endParaRPr>
          </a:p>
        </p:txBody>
      </p:sp>
      <p:sp>
        <p:nvSpPr>
          <p:cNvPr id="6" name="Text 2"/>
          <p:cNvSpPr/>
          <p:nvPr/>
        </p:nvSpPr>
        <p:spPr>
          <a:xfrm>
            <a:off x="691853" y="5206901"/>
            <a:ext cx="3405088" cy="948631"/>
          </a:xfrm>
          <a:prstGeom prst="rect">
            <a:avLst/>
          </a:prstGeom>
          <a:noFill/>
          <a:ln/>
        </p:spPr>
        <p:txBody>
          <a:bodyPr wrap="squar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Ο συντονισμός της μυϊκής δράσης ελέγχεται από το κεντρικό νευρικό σύστημα.</a:t>
            </a:r>
            <a:endParaRPr lang="en-US" sz="1542"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4393407" y="4087614"/>
            <a:ext cx="494208" cy="494208"/>
          </a:xfrm>
          <a:prstGeom prst="rect">
            <a:avLst/>
          </a:prstGeom>
        </p:spPr>
      </p:pic>
      <p:sp>
        <p:nvSpPr>
          <p:cNvPr id="8" name="Text 3"/>
          <p:cNvSpPr/>
          <p:nvPr/>
        </p:nvSpPr>
        <p:spPr>
          <a:xfrm>
            <a:off x="4393407" y="4779467"/>
            <a:ext cx="2471043" cy="308868"/>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Ισορροπία</a:t>
            </a:r>
            <a:endParaRPr lang="en-US" sz="1917" dirty="0">
              <a:solidFill>
                <a:prstClr val="black"/>
              </a:solidFill>
              <a:latin typeface="Calibri" panose="020F0502020204030204"/>
            </a:endParaRPr>
          </a:p>
        </p:txBody>
      </p:sp>
      <p:sp>
        <p:nvSpPr>
          <p:cNvPr id="9" name="Text 4"/>
          <p:cNvSpPr/>
          <p:nvPr/>
        </p:nvSpPr>
        <p:spPr>
          <a:xfrm>
            <a:off x="4393407" y="5206901"/>
            <a:ext cx="3405088" cy="948631"/>
          </a:xfrm>
          <a:prstGeom prst="rect">
            <a:avLst/>
          </a:prstGeom>
          <a:noFill/>
          <a:ln/>
        </p:spPr>
        <p:txBody>
          <a:bodyPr wrap="squar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Η ισορροπημένη δράση μεταξύ κύριων και ανταγωνιστών μυών είναι κρίσιμη για την ομαλή κίνηση.</a:t>
            </a:r>
            <a:endParaRPr lang="en-US" sz="1542"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8094960" y="4087614"/>
            <a:ext cx="494208" cy="494208"/>
          </a:xfrm>
          <a:prstGeom prst="rect">
            <a:avLst/>
          </a:prstGeom>
        </p:spPr>
      </p:pic>
      <p:sp>
        <p:nvSpPr>
          <p:cNvPr id="11" name="Text 5"/>
          <p:cNvSpPr/>
          <p:nvPr/>
        </p:nvSpPr>
        <p:spPr>
          <a:xfrm>
            <a:off x="8094960" y="4779467"/>
            <a:ext cx="2471043" cy="308868"/>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Ανατροφοδότηση</a:t>
            </a:r>
            <a:endParaRPr lang="en-US" sz="1917" dirty="0">
              <a:solidFill>
                <a:prstClr val="black"/>
              </a:solidFill>
              <a:latin typeface="Calibri" panose="020F0502020204030204"/>
            </a:endParaRPr>
          </a:p>
        </p:txBody>
      </p:sp>
      <p:sp>
        <p:nvSpPr>
          <p:cNvPr id="12" name="Text 6"/>
          <p:cNvSpPr/>
          <p:nvPr/>
        </p:nvSpPr>
        <p:spPr>
          <a:xfrm>
            <a:off x="8094960" y="5206901"/>
            <a:ext cx="3405188" cy="948631"/>
          </a:xfrm>
          <a:prstGeom prst="rect">
            <a:avLst/>
          </a:prstGeom>
          <a:noFill/>
          <a:ln/>
        </p:spPr>
        <p:txBody>
          <a:bodyPr wrap="squar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Συνεχής ανατροφοδότηση από τους μυς και τις αρθρώσεις επιτρέπει τη λεπτή ρύθμιση των κινήσεων.</a:t>
            </a:r>
            <a:endParaRPr lang="en-US" sz="1542" dirty="0">
              <a:solidFill>
                <a:prstClr val="black"/>
              </a:solidFill>
              <a:latin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64039" y="466229"/>
            <a:ext cx="6435923" cy="1057077"/>
          </a:xfrm>
          <a:prstGeom prst="rect">
            <a:avLst/>
          </a:prstGeom>
          <a:noFill/>
          <a:ln/>
        </p:spPr>
        <p:txBody>
          <a:bodyPr wrap="square" lIns="0" tIns="0" rIns="0" bIns="0" rtlCol="0" anchor="t"/>
          <a:lstStyle/>
          <a:p>
            <a:pPr defTabSz="761970">
              <a:lnSpc>
                <a:spcPts val="4125"/>
              </a:lnSpc>
              <a:defRPr/>
            </a:pPr>
            <a:r>
              <a:rPr lang="en-US" sz="3292" b="1" dirty="0">
                <a:solidFill>
                  <a:srgbClr val="282824"/>
                </a:solidFill>
                <a:latin typeface="Lato Bold" pitchFamily="34" charset="0"/>
                <a:ea typeface="Lato Bold" pitchFamily="34" charset="-122"/>
                <a:cs typeface="Lato Bold" pitchFamily="34" charset="-120"/>
              </a:rPr>
              <a:t>Σύνοψη: Η πολυπλοκότητα της μυϊκής λειτουργίας</a:t>
            </a:r>
            <a:endParaRPr lang="en-US" sz="3292" dirty="0">
              <a:solidFill>
                <a:prstClr val="black"/>
              </a:solidFill>
              <a:latin typeface="Calibri" panose="020F0502020204030204"/>
            </a:endParaRPr>
          </a:p>
        </p:txBody>
      </p:sp>
      <p:sp>
        <p:nvSpPr>
          <p:cNvPr id="4" name="Shape 1"/>
          <p:cNvSpPr/>
          <p:nvPr/>
        </p:nvSpPr>
        <p:spPr>
          <a:xfrm>
            <a:off x="5164039" y="1777008"/>
            <a:ext cx="6435923" cy="1515765"/>
          </a:xfrm>
          <a:prstGeom prst="roundRect">
            <a:avLst>
              <a:gd name="adj" fmla="val 1674"/>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333107" y="1946077"/>
            <a:ext cx="2114352" cy="264219"/>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Δομική οργάνωση</a:t>
            </a:r>
            <a:endParaRPr lang="en-US" sz="1625" dirty="0">
              <a:solidFill>
                <a:prstClr val="black"/>
              </a:solidFill>
              <a:latin typeface="Calibri" panose="020F0502020204030204"/>
            </a:endParaRPr>
          </a:p>
        </p:txBody>
      </p:sp>
      <p:sp>
        <p:nvSpPr>
          <p:cNvPr id="6" name="Text 3"/>
          <p:cNvSpPr/>
          <p:nvPr/>
        </p:nvSpPr>
        <p:spPr>
          <a:xfrm>
            <a:off x="5333107" y="2311697"/>
            <a:ext cx="6097786" cy="812007"/>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Η πολύπλοκη δομή των γραμμωτών μυϊκών ινών, από το επίπεδο των νηματίων μέχρι το επίπεδο των ολόκληρων μυών, επιτρέπει την ακριβή και αποτελεσματική κίνηση.</a:t>
            </a:r>
            <a:endParaRPr lang="en-US" sz="1292" dirty="0">
              <a:solidFill>
                <a:prstClr val="black"/>
              </a:solidFill>
              <a:latin typeface="Calibri" panose="020F0502020204030204"/>
            </a:endParaRPr>
          </a:p>
        </p:txBody>
      </p:sp>
      <p:sp>
        <p:nvSpPr>
          <p:cNvPr id="7" name="Shape 4"/>
          <p:cNvSpPr/>
          <p:nvPr/>
        </p:nvSpPr>
        <p:spPr>
          <a:xfrm>
            <a:off x="5164039" y="3461842"/>
            <a:ext cx="6435923" cy="1245096"/>
          </a:xfrm>
          <a:prstGeom prst="roundRect">
            <a:avLst>
              <a:gd name="adj" fmla="val 203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8" name="Text 5"/>
          <p:cNvSpPr/>
          <p:nvPr/>
        </p:nvSpPr>
        <p:spPr>
          <a:xfrm>
            <a:off x="5333107" y="3630911"/>
            <a:ext cx="2397224" cy="264219"/>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Μηχανισμός συστολής</a:t>
            </a:r>
            <a:endParaRPr lang="en-US" sz="1625" dirty="0">
              <a:solidFill>
                <a:prstClr val="black"/>
              </a:solidFill>
              <a:latin typeface="Calibri" panose="020F0502020204030204"/>
            </a:endParaRPr>
          </a:p>
        </p:txBody>
      </p:sp>
      <p:sp>
        <p:nvSpPr>
          <p:cNvPr id="9" name="Text 6"/>
          <p:cNvSpPr/>
          <p:nvPr/>
        </p:nvSpPr>
        <p:spPr>
          <a:xfrm>
            <a:off x="5333107" y="3996532"/>
            <a:ext cx="6097786" cy="541338"/>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Η μυϊκή συστολή βασίζεται σε ένα εξελιγμένο σύστημα αλληλεπίδρασης μεταξύ πρωτεϊνών, ιόντων ασβεστίου και ενεργειακών μορίων.</a:t>
            </a:r>
            <a:endParaRPr lang="en-US" sz="1292" dirty="0">
              <a:solidFill>
                <a:prstClr val="black"/>
              </a:solidFill>
              <a:latin typeface="Calibri" panose="020F0502020204030204"/>
            </a:endParaRPr>
          </a:p>
        </p:txBody>
      </p:sp>
      <p:sp>
        <p:nvSpPr>
          <p:cNvPr id="10" name="Shape 7"/>
          <p:cNvSpPr/>
          <p:nvPr/>
        </p:nvSpPr>
        <p:spPr>
          <a:xfrm>
            <a:off x="5164039" y="4876007"/>
            <a:ext cx="6435923" cy="1515765"/>
          </a:xfrm>
          <a:prstGeom prst="roundRect">
            <a:avLst>
              <a:gd name="adj" fmla="val 1674"/>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1" name="Text 8"/>
          <p:cNvSpPr/>
          <p:nvPr/>
        </p:nvSpPr>
        <p:spPr>
          <a:xfrm>
            <a:off x="5333107" y="5045076"/>
            <a:ext cx="3058418" cy="264219"/>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Συνεργασία και συντονισμός</a:t>
            </a:r>
            <a:endParaRPr lang="en-US" sz="1625" dirty="0">
              <a:solidFill>
                <a:prstClr val="black"/>
              </a:solidFill>
              <a:latin typeface="Calibri" panose="020F0502020204030204"/>
            </a:endParaRPr>
          </a:p>
        </p:txBody>
      </p:sp>
      <p:sp>
        <p:nvSpPr>
          <p:cNvPr id="12" name="Text 9"/>
          <p:cNvSpPr/>
          <p:nvPr/>
        </p:nvSpPr>
        <p:spPr>
          <a:xfrm>
            <a:off x="5333107" y="5410696"/>
            <a:ext cx="6097786" cy="812007"/>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Η αρμονική κίνηση του σώματος επιτυγχάνεται μέσω της συνεργασίας και του συντονισμού πολλαπλών μυϊκών ομάδων, υπό τον έλεγχο του νευρικού συστήματος.</a:t>
            </a:r>
            <a:endParaRPr lang="en-US" sz="1292" dirty="0">
              <a:solidFill>
                <a:prstClr val="black"/>
              </a:solidFill>
              <a:latin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2165053"/>
            <a:ext cx="5143500" cy="642938"/>
          </a:xfrm>
          <a:prstGeom prst="rect">
            <a:avLst/>
          </a:prstGeom>
          <a:noFill/>
          <a:ln/>
        </p:spPr>
        <p:txBody>
          <a:bodyPr wrap="none" lIns="0" tIns="0" rIns="0" bIns="0" rtlCol="0" anchor="t"/>
          <a:lstStyle/>
          <a:p>
            <a:pPr defTabSz="761970">
              <a:lnSpc>
                <a:spcPts val="5041"/>
              </a:lnSpc>
              <a:defRPr/>
            </a:pPr>
            <a:r>
              <a:rPr lang="en-US" sz="4042" b="1" dirty="0">
                <a:solidFill>
                  <a:srgbClr val="282824"/>
                </a:solidFill>
                <a:latin typeface="Lato Bold" pitchFamily="34" charset="0"/>
                <a:ea typeface="Lato Bold" pitchFamily="34" charset="-122"/>
                <a:cs typeface="Lato Bold" pitchFamily="34" charset="-120"/>
              </a:rPr>
              <a:t>Τύποι μυϊκών ινών</a:t>
            </a:r>
            <a:endParaRPr lang="en-US" sz="4042" dirty="0">
              <a:solidFill>
                <a:prstClr val="black"/>
              </a:solidFill>
              <a:latin typeface="Calibri" panose="020F0502020204030204"/>
            </a:endParaRPr>
          </a:p>
        </p:txBody>
      </p:sp>
      <p:sp>
        <p:nvSpPr>
          <p:cNvPr id="3" name="Text 1"/>
          <p:cNvSpPr/>
          <p:nvPr/>
        </p:nvSpPr>
        <p:spPr>
          <a:xfrm>
            <a:off x="720031" y="3322241"/>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Λείες μυϊκές ίνες</a:t>
            </a:r>
            <a:endParaRPr lang="en-US" sz="2000" dirty="0">
              <a:solidFill>
                <a:prstClr val="black"/>
              </a:solidFill>
              <a:latin typeface="Calibri" panose="020F0502020204030204"/>
            </a:endParaRPr>
          </a:p>
        </p:txBody>
      </p:sp>
      <p:sp>
        <p:nvSpPr>
          <p:cNvPr id="4" name="Text 2"/>
          <p:cNvSpPr/>
          <p:nvPr/>
        </p:nvSpPr>
        <p:spPr>
          <a:xfrm>
            <a:off x="720031" y="3849390"/>
            <a:ext cx="3249018" cy="329208"/>
          </a:xfrm>
          <a:prstGeom prst="rect">
            <a:avLst/>
          </a:prstGeom>
          <a:noFill/>
          <a:ln/>
        </p:spPr>
        <p:txBody>
          <a:bodyPr wrap="non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Αποτελούν το λείο μυϊκό ιστό.</a:t>
            </a:r>
            <a:endParaRPr lang="en-US" sz="1583" dirty="0">
              <a:solidFill>
                <a:prstClr val="black"/>
              </a:solidFill>
              <a:latin typeface="Calibri" panose="020F0502020204030204"/>
            </a:endParaRPr>
          </a:p>
        </p:txBody>
      </p:sp>
      <p:sp>
        <p:nvSpPr>
          <p:cNvPr id="5" name="Text 3"/>
          <p:cNvSpPr/>
          <p:nvPr/>
        </p:nvSpPr>
        <p:spPr>
          <a:xfrm>
            <a:off x="4477246" y="3322241"/>
            <a:ext cx="2939058"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Γραμμωτές μυϊκές ίνες</a:t>
            </a:r>
            <a:endParaRPr lang="en-US" sz="2000" dirty="0">
              <a:solidFill>
                <a:prstClr val="black"/>
              </a:solidFill>
              <a:latin typeface="Calibri" panose="020F0502020204030204"/>
            </a:endParaRPr>
          </a:p>
        </p:txBody>
      </p:sp>
      <p:sp>
        <p:nvSpPr>
          <p:cNvPr id="6" name="Text 4"/>
          <p:cNvSpPr/>
          <p:nvPr/>
        </p:nvSpPr>
        <p:spPr>
          <a:xfrm>
            <a:off x="4477246" y="3849390"/>
            <a:ext cx="3249018" cy="658416"/>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Αποτελούν το σκελετικό μυϊκό ιστό.</a:t>
            </a:r>
            <a:endParaRPr lang="en-US" sz="1583" dirty="0">
              <a:solidFill>
                <a:prstClr val="black"/>
              </a:solidFill>
              <a:latin typeface="Calibri" panose="020F0502020204030204"/>
            </a:endParaRPr>
          </a:p>
        </p:txBody>
      </p:sp>
      <p:sp>
        <p:nvSpPr>
          <p:cNvPr id="7" name="Text 5"/>
          <p:cNvSpPr/>
          <p:nvPr/>
        </p:nvSpPr>
        <p:spPr>
          <a:xfrm>
            <a:off x="8234462" y="3322241"/>
            <a:ext cx="3174901" cy="321469"/>
          </a:xfrm>
          <a:prstGeom prst="rect">
            <a:avLst/>
          </a:prstGeom>
          <a:noFill/>
          <a:ln/>
        </p:spPr>
        <p:txBody>
          <a:bodyPr wrap="none" lIns="0" tIns="0" rIns="0" bIns="0" rtlCol="0" anchor="t"/>
          <a:lstStyle/>
          <a:p>
            <a:pPr defTabSz="761970">
              <a:lnSpc>
                <a:spcPts val="2500"/>
              </a:lnSpc>
              <a:defRPr/>
            </a:pPr>
            <a:r>
              <a:rPr lang="en-US" sz="2000" b="1" dirty="0">
                <a:solidFill>
                  <a:srgbClr val="282824"/>
                </a:solidFill>
                <a:latin typeface="Lato Bold" pitchFamily="34" charset="0"/>
                <a:ea typeface="Lato Bold" pitchFamily="34" charset="-122"/>
                <a:cs typeface="Lato Bold" pitchFamily="34" charset="-120"/>
              </a:rPr>
              <a:t>Ίνες του καρδιακού μυός</a:t>
            </a:r>
            <a:endParaRPr lang="en-US" sz="2000" dirty="0">
              <a:solidFill>
                <a:prstClr val="black"/>
              </a:solidFill>
              <a:latin typeface="Calibri" panose="020F0502020204030204"/>
            </a:endParaRPr>
          </a:p>
        </p:txBody>
      </p:sp>
      <p:sp>
        <p:nvSpPr>
          <p:cNvPr id="8" name="Text 6"/>
          <p:cNvSpPr/>
          <p:nvPr/>
        </p:nvSpPr>
        <p:spPr>
          <a:xfrm>
            <a:off x="8234462" y="3849390"/>
            <a:ext cx="3249018" cy="658416"/>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Αποτελούν τον καρδιακό μυϊκό ιστό.</a:t>
            </a:r>
            <a:endParaRPr lang="en-US" sz="1583" dirty="0">
              <a:solidFill>
                <a:prstClr val="black"/>
              </a:solidFill>
              <a:latin typeface="Calibri" panose="020F050202020403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268809"/>
            <a:ext cx="6179939" cy="1774428"/>
          </a:xfrm>
          <a:prstGeom prst="rect">
            <a:avLst/>
          </a:prstGeom>
          <a:noFill/>
          <a:ln/>
        </p:spPr>
        <p:txBody>
          <a:bodyPr wrap="square" lIns="0" tIns="0" rIns="0" bIns="0" rtlCol="0" anchor="t"/>
          <a:lstStyle/>
          <a:p>
            <a:pPr defTabSz="761970">
              <a:lnSpc>
                <a:spcPts val="6958"/>
              </a:lnSpc>
              <a:defRPr/>
            </a:pPr>
            <a:r>
              <a:rPr lang="en-US" sz="5583" b="1" dirty="0">
                <a:solidFill>
                  <a:srgbClr val="282824"/>
                </a:solidFill>
                <a:latin typeface="Lato Bold" pitchFamily="34" charset="0"/>
                <a:ea typeface="Lato Bold" pitchFamily="34" charset="-122"/>
                <a:cs typeface="Lato Bold" pitchFamily="34" charset="-120"/>
              </a:rPr>
              <a:t>γ. Το Μυϊκό Σύστημα</a:t>
            </a:r>
            <a:endParaRPr lang="en-US" sz="5583" dirty="0">
              <a:solidFill>
                <a:prstClr val="black"/>
              </a:solidFill>
              <a:latin typeface="Calibri" panose="020F0502020204030204"/>
            </a:endParaRPr>
          </a:p>
        </p:txBody>
      </p:sp>
      <p:sp>
        <p:nvSpPr>
          <p:cNvPr id="4" name="Text 1"/>
          <p:cNvSpPr/>
          <p:nvPr/>
        </p:nvSpPr>
        <p:spPr>
          <a:xfrm>
            <a:off x="720031" y="3351808"/>
            <a:ext cx="6179939" cy="1646039"/>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Οι σκελετικοί μύες αποτελούν ένα σημαντικό μέρος αυτού του συστήματος και διακρίνονται σε μύες του κορμού και σε μύες των άκρων. Αυτοί οι μύες διαιρούνται περαιτέρω σε ομάδες ανάλογα με την περιοχή του σώματος στην οποία βρίσκονται ή λειτουργούν κυρίως.</a:t>
            </a:r>
            <a:endParaRPr lang="en-US" sz="1583" dirty="0">
              <a:solidFill>
                <a:prstClr val="black"/>
              </a:solidFill>
              <a:latin typeface="Calibri" panose="020F0502020204030204"/>
            </a:endParaRPr>
          </a:p>
        </p:txBody>
      </p:sp>
      <p:sp>
        <p:nvSpPr>
          <p:cNvPr id="5" name="Shape 2"/>
          <p:cNvSpPr/>
          <p:nvPr/>
        </p:nvSpPr>
        <p:spPr>
          <a:xfrm>
            <a:off x="720031" y="5244604"/>
            <a:ext cx="329108" cy="329108"/>
          </a:xfrm>
          <a:prstGeom prst="roundRect">
            <a:avLst>
              <a:gd name="adj" fmla="val 23151155"/>
            </a:avLst>
          </a:prstGeom>
          <a:solidFill>
            <a:srgbClr val="45EA29"/>
          </a:solidFill>
          <a:ln w="7620">
            <a:solidFill>
              <a:srgbClr val="FFFFFF"/>
            </a:solidFill>
            <a:prstDash val="solid"/>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826095" y="5368528"/>
            <a:ext cx="116880" cy="81260"/>
          </a:xfrm>
          <a:prstGeom prst="rect">
            <a:avLst/>
          </a:prstGeom>
          <a:noFill/>
          <a:ln/>
        </p:spPr>
        <p:txBody>
          <a:bodyPr wrap="none" lIns="0" tIns="0" rIns="0" bIns="0" rtlCol="0" anchor="t"/>
          <a:lstStyle/>
          <a:p>
            <a:pPr algn="ctr" defTabSz="761970">
              <a:lnSpc>
                <a:spcPts val="625"/>
              </a:lnSpc>
              <a:defRPr/>
            </a:pPr>
            <a:r>
              <a:rPr lang="en-US" sz="625" dirty="0">
                <a:solidFill>
                  <a:srgbClr val="3C3838"/>
                </a:solidFill>
                <a:latin typeface="Lato Medium" pitchFamily="34" charset="0"/>
                <a:ea typeface="Lato Medium" pitchFamily="34" charset="-122"/>
                <a:cs typeface="Lato Medium" pitchFamily="34" charset="-120"/>
              </a:rPr>
              <a:t>DC</a:t>
            </a:r>
            <a:endParaRPr lang="en-US" sz="625" dirty="0">
              <a:solidFill>
                <a:prstClr val="black"/>
              </a:solidFill>
              <a:latin typeface="Calibri" panose="020F0502020204030204"/>
            </a:endParaRPr>
          </a:p>
        </p:txBody>
      </p:sp>
      <p:sp>
        <p:nvSpPr>
          <p:cNvPr id="7" name="Text 4"/>
          <p:cNvSpPr/>
          <p:nvPr/>
        </p:nvSpPr>
        <p:spPr>
          <a:xfrm>
            <a:off x="1151931" y="5229225"/>
            <a:ext cx="2412504" cy="359966"/>
          </a:xfrm>
          <a:prstGeom prst="rect">
            <a:avLst/>
          </a:prstGeom>
          <a:noFill/>
          <a:ln/>
        </p:spPr>
        <p:txBody>
          <a:bodyPr wrap="none" lIns="0" tIns="0" rIns="0" bIns="0" rtlCol="0" anchor="t"/>
          <a:lstStyle/>
          <a:p>
            <a:pPr defTabSz="761970">
              <a:lnSpc>
                <a:spcPts val="2833"/>
              </a:lnSpc>
              <a:defRPr/>
            </a:pPr>
            <a:r>
              <a:rPr lang="en-US" sz="2000" b="1" dirty="0">
                <a:solidFill>
                  <a:srgbClr val="4A4A45"/>
                </a:solidFill>
                <a:latin typeface="Lato Bold" pitchFamily="34" charset="0"/>
                <a:ea typeface="Lato Bold" pitchFamily="34" charset="-122"/>
                <a:cs typeface="Lato Bold" pitchFamily="34" charset="-120"/>
              </a:rPr>
              <a:t>by Dimitris Chliouras</a:t>
            </a:r>
            <a:endParaRPr lang="en-US" sz="2000" dirty="0">
              <a:solidFill>
                <a:prstClr val="black"/>
              </a:solidFill>
              <a:latin typeface="Calibri" panose="020F050202020403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96107" y="614264"/>
            <a:ext cx="8033246" cy="532308"/>
          </a:xfrm>
          <a:prstGeom prst="rect">
            <a:avLst/>
          </a:prstGeom>
          <a:noFill/>
          <a:ln/>
        </p:spPr>
        <p:txBody>
          <a:bodyPr wrap="none" lIns="0" tIns="0" rIns="0" bIns="0" rtlCol="0" anchor="t"/>
          <a:lstStyle/>
          <a:p>
            <a:pPr defTabSz="761970">
              <a:lnSpc>
                <a:spcPts val="4167"/>
              </a:lnSpc>
              <a:defRPr/>
            </a:pPr>
            <a:r>
              <a:rPr lang="en-US" sz="3333" b="1" dirty="0">
                <a:solidFill>
                  <a:srgbClr val="282824"/>
                </a:solidFill>
                <a:latin typeface="Lato Bold" pitchFamily="34" charset="0"/>
                <a:ea typeface="Lato Bold" pitchFamily="34" charset="-122"/>
                <a:cs typeface="Lato Bold" pitchFamily="34" charset="-120"/>
              </a:rPr>
              <a:t>Μύες του Κορμού: Πρόσθια Επιφάνεια</a:t>
            </a:r>
            <a:endParaRPr lang="en-US" sz="3333" dirty="0">
              <a:solidFill>
                <a:prstClr val="black"/>
              </a:solidFill>
              <a:latin typeface="Calibri" panose="020F0502020204030204"/>
            </a:endParaRPr>
          </a:p>
        </p:txBody>
      </p:sp>
      <p:sp>
        <p:nvSpPr>
          <p:cNvPr id="3" name="Text 1"/>
          <p:cNvSpPr/>
          <p:nvPr/>
        </p:nvSpPr>
        <p:spPr>
          <a:xfrm>
            <a:off x="596107" y="1572220"/>
            <a:ext cx="2128937" cy="266105"/>
          </a:xfrm>
          <a:prstGeom prst="rect">
            <a:avLst/>
          </a:prstGeom>
          <a:noFill/>
          <a:ln/>
        </p:spPr>
        <p:txBody>
          <a:bodyPr wrap="none" lIns="0" tIns="0" rIns="0" bIns="0" rtlCol="0" anchor="t"/>
          <a:lstStyle/>
          <a:p>
            <a:pPr defTabSz="761970">
              <a:lnSpc>
                <a:spcPts val="2083"/>
              </a:lnSpc>
              <a:defRPr/>
            </a:pPr>
            <a:r>
              <a:rPr lang="en-US" sz="1667" b="1" dirty="0">
                <a:solidFill>
                  <a:srgbClr val="282824"/>
                </a:solidFill>
                <a:latin typeface="Lato Bold" pitchFamily="34" charset="0"/>
                <a:ea typeface="Lato Bold" pitchFamily="34" charset="-122"/>
                <a:cs typeface="Lato Bold" pitchFamily="34" charset="-120"/>
              </a:rPr>
              <a:t>Μύες της Κεφαλής</a:t>
            </a:r>
            <a:endParaRPr lang="en-US" sz="1667" dirty="0">
              <a:solidFill>
                <a:prstClr val="black"/>
              </a:solidFill>
              <a:latin typeface="Calibri" panose="020F0502020204030204"/>
            </a:endParaRPr>
          </a:p>
        </p:txBody>
      </p:sp>
      <p:sp>
        <p:nvSpPr>
          <p:cNvPr id="4" name="Text 2"/>
          <p:cNvSpPr/>
          <p:nvPr/>
        </p:nvSpPr>
        <p:spPr>
          <a:xfrm>
            <a:off x="596107" y="2008584"/>
            <a:ext cx="3389114" cy="545108"/>
          </a:xfrm>
          <a:prstGeom prst="rect">
            <a:avLst/>
          </a:prstGeom>
          <a:noFill/>
          <a:ln/>
        </p:spPr>
        <p:txBody>
          <a:bodyPr wrap="square" lIns="0" tIns="0" rIns="0" bIns="0" rtlCol="0" anchor="t"/>
          <a:lstStyle/>
          <a:p>
            <a:pPr defTabSz="761970">
              <a:lnSpc>
                <a:spcPts val="2125"/>
              </a:lnSpc>
              <a:defRPr/>
            </a:pPr>
            <a:r>
              <a:rPr lang="en-US" sz="1333" dirty="0">
                <a:solidFill>
                  <a:srgbClr val="4A4A45"/>
                </a:solidFill>
                <a:latin typeface="Lato" pitchFamily="34" charset="0"/>
                <a:ea typeface="Lato" pitchFamily="34" charset="-122"/>
                <a:cs typeface="Lato" pitchFamily="34" charset="-120"/>
              </a:rPr>
              <a:t>1. στους μύες της κεφαλής (δερματικούς ή μιμικούς και μασητήριους).</a:t>
            </a:r>
            <a:endParaRPr lang="en-US" sz="1333" dirty="0">
              <a:solidFill>
                <a:prstClr val="black"/>
              </a:solidFill>
              <a:latin typeface="Calibri" panose="020F0502020204030204"/>
            </a:endParaRPr>
          </a:p>
        </p:txBody>
      </p:sp>
      <p:sp>
        <p:nvSpPr>
          <p:cNvPr id="5" name="Text 3"/>
          <p:cNvSpPr/>
          <p:nvPr/>
        </p:nvSpPr>
        <p:spPr>
          <a:xfrm>
            <a:off x="4407098" y="1572220"/>
            <a:ext cx="2128937" cy="266105"/>
          </a:xfrm>
          <a:prstGeom prst="rect">
            <a:avLst/>
          </a:prstGeom>
          <a:noFill/>
          <a:ln/>
        </p:spPr>
        <p:txBody>
          <a:bodyPr wrap="none" lIns="0" tIns="0" rIns="0" bIns="0" rtlCol="0" anchor="t"/>
          <a:lstStyle/>
          <a:p>
            <a:pPr defTabSz="761970">
              <a:lnSpc>
                <a:spcPts val="2083"/>
              </a:lnSpc>
              <a:defRPr/>
            </a:pPr>
            <a:r>
              <a:rPr lang="en-US" sz="1667" b="1" dirty="0">
                <a:solidFill>
                  <a:srgbClr val="282824"/>
                </a:solidFill>
                <a:latin typeface="Lato Bold" pitchFamily="34" charset="0"/>
                <a:ea typeface="Lato Bold" pitchFamily="34" charset="-122"/>
                <a:cs typeface="Lato Bold" pitchFamily="34" charset="-120"/>
              </a:rPr>
              <a:t>Μύες του Τραχήλου</a:t>
            </a:r>
            <a:endParaRPr lang="en-US" sz="1667" dirty="0">
              <a:solidFill>
                <a:prstClr val="black"/>
              </a:solidFill>
              <a:latin typeface="Calibri" panose="020F0502020204030204"/>
            </a:endParaRPr>
          </a:p>
        </p:txBody>
      </p:sp>
      <p:sp>
        <p:nvSpPr>
          <p:cNvPr id="6" name="Text 4"/>
          <p:cNvSpPr/>
          <p:nvPr/>
        </p:nvSpPr>
        <p:spPr>
          <a:xfrm>
            <a:off x="4407099" y="2008584"/>
            <a:ext cx="3389114" cy="2452985"/>
          </a:xfrm>
          <a:prstGeom prst="rect">
            <a:avLst/>
          </a:prstGeom>
          <a:noFill/>
          <a:ln/>
        </p:spPr>
        <p:txBody>
          <a:bodyPr wrap="square" lIns="0" tIns="0" rIns="0" bIns="0" rtlCol="0" anchor="t"/>
          <a:lstStyle/>
          <a:p>
            <a:pPr defTabSz="761970">
              <a:lnSpc>
                <a:spcPts val="2125"/>
              </a:lnSpc>
              <a:defRPr/>
            </a:pPr>
            <a:r>
              <a:rPr lang="en-US" sz="1333" dirty="0">
                <a:solidFill>
                  <a:srgbClr val="4A4A45"/>
                </a:solidFill>
                <a:latin typeface="Lato" pitchFamily="34" charset="0"/>
                <a:ea typeface="Lato" pitchFamily="34" charset="-122"/>
                <a:cs typeface="Lato" pitchFamily="34" charset="-120"/>
              </a:rPr>
              <a:t>2. στους μύες του τραχήλου (προσθιοπλάγιους, πρόσθιους, πλάγιους και οπίσθιους). Σημειώνεται ότι ο λαιμός του ανθρώπινου σώματος υποδιαιρείται στον τράχηλο μπροστά και στον αυχένα πίσω. Ο κυριότερος μυς του τραχήλου είναι ο στερνοκλειδομαστοειδής που στρέφει την κεφαλή προς την αντίθετη πλευρά.</a:t>
            </a:r>
            <a:endParaRPr lang="en-US" sz="1333" dirty="0">
              <a:solidFill>
                <a:prstClr val="black"/>
              </a:solidFill>
              <a:latin typeface="Calibri" panose="020F0502020204030204"/>
            </a:endParaRPr>
          </a:p>
        </p:txBody>
      </p:sp>
      <p:sp>
        <p:nvSpPr>
          <p:cNvPr id="7" name="Text 5"/>
          <p:cNvSpPr/>
          <p:nvPr/>
        </p:nvSpPr>
        <p:spPr>
          <a:xfrm>
            <a:off x="8218091" y="1572221"/>
            <a:ext cx="3389114" cy="532209"/>
          </a:xfrm>
          <a:prstGeom prst="rect">
            <a:avLst/>
          </a:prstGeom>
          <a:noFill/>
          <a:ln/>
        </p:spPr>
        <p:txBody>
          <a:bodyPr wrap="square" lIns="0" tIns="0" rIns="0" bIns="0" rtlCol="0" anchor="t"/>
          <a:lstStyle/>
          <a:p>
            <a:pPr defTabSz="761970">
              <a:lnSpc>
                <a:spcPts val="2083"/>
              </a:lnSpc>
              <a:defRPr/>
            </a:pPr>
            <a:r>
              <a:rPr lang="en-US" sz="1667" b="1" dirty="0">
                <a:solidFill>
                  <a:srgbClr val="282824"/>
                </a:solidFill>
                <a:latin typeface="Lato Bold" pitchFamily="34" charset="0"/>
                <a:ea typeface="Lato Bold" pitchFamily="34" charset="-122"/>
                <a:cs typeface="Lato Bold" pitchFamily="34" charset="-120"/>
              </a:rPr>
              <a:t>Μύες του Θώρακα και της Κοιλιάς</a:t>
            </a:r>
            <a:endParaRPr lang="en-US" sz="1667" dirty="0">
              <a:solidFill>
                <a:prstClr val="black"/>
              </a:solidFill>
              <a:latin typeface="Calibri" panose="020F0502020204030204"/>
            </a:endParaRPr>
          </a:p>
        </p:txBody>
      </p:sp>
      <p:sp>
        <p:nvSpPr>
          <p:cNvPr id="8" name="Text 6"/>
          <p:cNvSpPr/>
          <p:nvPr/>
        </p:nvSpPr>
        <p:spPr>
          <a:xfrm>
            <a:off x="8218091" y="2274689"/>
            <a:ext cx="3389114" cy="3815755"/>
          </a:xfrm>
          <a:prstGeom prst="rect">
            <a:avLst/>
          </a:prstGeom>
          <a:noFill/>
          <a:ln/>
        </p:spPr>
        <p:txBody>
          <a:bodyPr wrap="square" lIns="0" tIns="0" rIns="0" bIns="0" rtlCol="0" anchor="t"/>
          <a:lstStyle/>
          <a:p>
            <a:pPr defTabSz="761970">
              <a:lnSpc>
                <a:spcPts val="2125"/>
              </a:lnSpc>
              <a:defRPr/>
            </a:pPr>
            <a:r>
              <a:rPr lang="en-US" sz="1333" dirty="0">
                <a:solidFill>
                  <a:srgbClr val="4A4A45"/>
                </a:solidFill>
                <a:latin typeface="Lato" pitchFamily="34" charset="0"/>
                <a:ea typeface="Lato" pitchFamily="34" charset="-122"/>
                <a:cs typeface="Lato" pitchFamily="34" charset="-120"/>
              </a:rPr>
              <a:t>3. στους μύες του θώρακα, οι οποίοι διακρίνονται σε αυτόχθονες και ετερόχθονες. Σ' αυτούς περιλαμβάνεται το διάφραγμα το οποίο είναι ένας πλατύς θολωτός μυς που χωρίζει την κοιλότητα του θώρακα από την κοιλότητα της κοιλιάς. Οι μεσοπλεύριοι μύες βρίσκονται ανάμεσα στις πλευρές και λειτουργούν ως αναπνευστικοί μύες. 4. στους μύες της κοιλιάς, οι οποίοι διακρίνονται σε πλάγιους, πρόσθιους και οπίσθιους. Η ενέργεια των κοιλιακών μυών είναι σημαντική καθώς αυτοί προ- φυλάσσουν τα κοιλιακά σπλάγχνα.</a:t>
            </a:r>
            <a:endParaRPr lang="en-US" sz="1333" dirty="0">
              <a:solidFill>
                <a:prstClr val="black"/>
              </a:solidFill>
              <a:latin typeface="Calibri" panose="020F050202020403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63146" y="465138"/>
            <a:ext cx="6437709" cy="1055688"/>
          </a:xfrm>
          <a:prstGeom prst="rect">
            <a:avLst/>
          </a:prstGeom>
          <a:noFill/>
          <a:ln/>
        </p:spPr>
        <p:txBody>
          <a:bodyPr wrap="square" lIns="0" tIns="0" rIns="0" bIns="0" rtlCol="0" anchor="t"/>
          <a:lstStyle/>
          <a:p>
            <a:pPr defTabSz="761970">
              <a:lnSpc>
                <a:spcPts val="4125"/>
              </a:lnSpc>
              <a:defRPr/>
            </a:pPr>
            <a:r>
              <a:rPr lang="en-US" sz="3292" b="1" dirty="0">
                <a:solidFill>
                  <a:srgbClr val="282824"/>
                </a:solidFill>
                <a:latin typeface="Lato Bold" pitchFamily="34" charset="0"/>
                <a:ea typeface="Lato Bold" pitchFamily="34" charset="-122"/>
                <a:cs typeface="Lato Bold" pitchFamily="34" charset="-120"/>
              </a:rPr>
              <a:t>Μύες του Κορμού: Οπίσθια Επιφάνεια</a:t>
            </a:r>
            <a:endParaRPr lang="en-US" sz="3292" dirty="0">
              <a:solidFill>
                <a:prstClr val="black"/>
              </a:solidFill>
              <a:latin typeface="Calibri" panose="020F0502020204030204"/>
            </a:endParaRPr>
          </a:p>
        </p:txBody>
      </p:sp>
      <p:sp>
        <p:nvSpPr>
          <p:cNvPr id="4" name="Shape 1"/>
          <p:cNvSpPr/>
          <p:nvPr/>
        </p:nvSpPr>
        <p:spPr>
          <a:xfrm>
            <a:off x="5163145" y="1964134"/>
            <a:ext cx="380008" cy="380008"/>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279629" y="2027436"/>
            <a:ext cx="146943" cy="253405"/>
          </a:xfrm>
          <a:prstGeom prst="rect">
            <a:avLst/>
          </a:prstGeom>
          <a:noFill/>
          <a:ln/>
        </p:spPr>
        <p:txBody>
          <a:bodyPr wrap="none" lIns="0" tIns="0" rIns="0" bIns="0" rtlCol="0" anchor="t"/>
          <a:lstStyle/>
          <a:p>
            <a:pPr algn="ctr" defTabSz="761970">
              <a:lnSpc>
                <a:spcPts val="1958"/>
              </a:lnSpc>
              <a:defRPr/>
            </a:pPr>
            <a:r>
              <a:rPr lang="en-US" sz="1958" b="1" dirty="0">
                <a:solidFill>
                  <a:srgbClr val="4A4A45"/>
                </a:solidFill>
                <a:latin typeface="Lato Bold" pitchFamily="34" charset="0"/>
                <a:ea typeface="Lato Bold" pitchFamily="34" charset="-122"/>
                <a:cs typeface="Lato Bold" pitchFamily="34" charset="-120"/>
              </a:rPr>
              <a:t>1</a:t>
            </a:r>
            <a:endParaRPr lang="en-US" sz="1958" dirty="0">
              <a:solidFill>
                <a:prstClr val="black"/>
              </a:solidFill>
              <a:latin typeface="Calibri" panose="020F0502020204030204"/>
            </a:endParaRPr>
          </a:p>
        </p:txBody>
      </p:sp>
      <p:sp>
        <p:nvSpPr>
          <p:cNvPr id="6" name="Text 3"/>
          <p:cNvSpPr/>
          <p:nvPr/>
        </p:nvSpPr>
        <p:spPr>
          <a:xfrm>
            <a:off x="5712024" y="1964134"/>
            <a:ext cx="2111276" cy="263922"/>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Τραπεζοειδής Μυς</a:t>
            </a:r>
            <a:endParaRPr lang="en-US" sz="1625" dirty="0">
              <a:solidFill>
                <a:prstClr val="black"/>
              </a:solidFill>
              <a:latin typeface="Calibri" panose="020F0502020204030204"/>
            </a:endParaRPr>
          </a:p>
        </p:txBody>
      </p:sp>
      <p:sp>
        <p:nvSpPr>
          <p:cNvPr id="7" name="Text 4"/>
          <p:cNvSpPr/>
          <p:nvPr/>
        </p:nvSpPr>
        <p:spPr>
          <a:xfrm>
            <a:off x="5712023" y="2329358"/>
            <a:ext cx="5888832" cy="540345"/>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Ο τραπεζοειδής είναι ένας από τους σημαντικότερους μύες της οπίσθιας επιφάνειας του κορμού.</a:t>
            </a:r>
            <a:endParaRPr lang="en-US" sz="1292" dirty="0">
              <a:solidFill>
                <a:prstClr val="black"/>
              </a:solidFill>
              <a:latin typeface="Calibri" panose="020F0502020204030204"/>
            </a:endParaRPr>
          </a:p>
        </p:txBody>
      </p:sp>
      <p:sp>
        <p:nvSpPr>
          <p:cNvPr id="8" name="Shape 5"/>
          <p:cNvSpPr/>
          <p:nvPr/>
        </p:nvSpPr>
        <p:spPr>
          <a:xfrm>
            <a:off x="5163145" y="3228579"/>
            <a:ext cx="380008" cy="380008"/>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5279629" y="3291880"/>
            <a:ext cx="146943" cy="253405"/>
          </a:xfrm>
          <a:prstGeom prst="rect">
            <a:avLst/>
          </a:prstGeom>
          <a:noFill/>
          <a:ln/>
        </p:spPr>
        <p:txBody>
          <a:bodyPr wrap="none" lIns="0" tIns="0" rIns="0" bIns="0" rtlCol="0" anchor="t"/>
          <a:lstStyle/>
          <a:p>
            <a:pPr algn="ctr" defTabSz="761970">
              <a:lnSpc>
                <a:spcPts val="1958"/>
              </a:lnSpc>
              <a:defRPr/>
            </a:pPr>
            <a:r>
              <a:rPr lang="en-US" sz="1958" b="1" dirty="0">
                <a:solidFill>
                  <a:srgbClr val="4A4A45"/>
                </a:solidFill>
                <a:latin typeface="Lato Bold" pitchFamily="34" charset="0"/>
                <a:ea typeface="Lato Bold" pitchFamily="34" charset="-122"/>
                <a:cs typeface="Lato Bold" pitchFamily="34" charset="-120"/>
              </a:rPr>
              <a:t>2</a:t>
            </a:r>
            <a:endParaRPr lang="en-US" sz="1958" dirty="0">
              <a:solidFill>
                <a:prstClr val="black"/>
              </a:solidFill>
              <a:latin typeface="Calibri" panose="020F0502020204030204"/>
            </a:endParaRPr>
          </a:p>
        </p:txBody>
      </p:sp>
      <p:sp>
        <p:nvSpPr>
          <p:cNvPr id="10" name="Text 7"/>
          <p:cNvSpPr/>
          <p:nvPr/>
        </p:nvSpPr>
        <p:spPr>
          <a:xfrm>
            <a:off x="5712024" y="3228578"/>
            <a:ext cx="2238276" cy="263922"/>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Πλατύς Ραχιαίος Μυς</a:t>
            </a:r>
            <a:endParaRPr lang="en-US" sz="1625" dirty="0">
              <a:solidFill>
                <a:prstClr val="black"/>
              </a:solidFill>
              <a:latin typeface="Calibri" panose="020F0502020204030204"/>
            </a:endParaRPr>
          </a:p>
        </p:txBody>
      </p:sp>
      <p:sp>
        <p:nvSpPr>
          <p:cNvPr id="11" name="Text 8"/>
          <p:cNvSpPr/>
          <p:nvPr/>
        </p:nvSpPr>
        <p:spPr>
          <a:xfrm>
            <a:off x="5712023" y="3593803"/>
            <a:ext cx="5888832" cy="270173"/>
          </a:xfrm>
          <a:prstGeom prst="rect">
            <a:avLst/>
          </a:prstGeom>
          <a:noFill/>
          <a:ln/>
        </p:spPr>
        <p:txBody>
          <a:bodyPr wrap="non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Ο πλατύς ραχιαίος είναι επίσης ένας από τους κύριους μύες της πλάτης.</a:t>
            </a:r>
            <a:endParaRPr lang="en-US" sz="1292" dirty="0">
              <a:solidFill>
                <a:prstClr val="black"/>
              </a:solidFill>
              <a:latin typeface="Calibri" panose="020F0502020204030204"/>
            </a:endParaRPr>
          </a:p>
        </p:txBody>
      </p:sp>
      <p:sp>
        <p:nvSpPr>
          <p:cNvPr id="12" name="Shape 9"/>
          <p:cNvSpPr/>
          <p:nvPr/>
        </p:nvSpPr>
        <p:spPr>
          <a:xfrm>
            <a:off x="5163145" y="4222849"/>
            <a:ext cx="380008" cy="380008"/>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5279629" y="4286151"/>
            <a:ext cx="146943" cy="253405"/>
          </a:xfrm>
          <a:prstGeom prst="rect">
            <a:avLst/>
          </a:prstGeom>
          <a:noFill/>
          <a:ln/>
        </p:spPr>
        <p:txBody>
          <a:bodyPr wrap="none" lIns="0" tIns="0" rIns="0" bIns="0" rtlCol="0" anchor="t"/>
          <a:lstStyle/>
          <a:p>
            <a:pPr algn="ctr" defTabSz="761970">
              <a:lnSpc>
                <a:spcPts val="1958"/>
              </a:lnSpc>
              <a:defRPr/>
            </a:pPr>
            <a:r>
              <a:rPr lang="en-US" sz="1958" b="1" dirty="0">
                <a:solidFill>
                  <a:srgbClr val="4A4A45"/>
                </a:solidFill>
                <a:latin typeface="Lato Bold" pitchFamily="34" charset="0"/>
                <a:ea typeface="Lato Bold" pitchFamily="34" charset="-122"/>
                <a:cs typeface="Lato Bold" pitchFamily="34" charset="-120"/>
              </a:rPr>
              <a:t>3</a:t>
            </a:r>
            <a:endParaRPr lang="en-US" sz="1958" dirty="0">
              <a:solidFill>
                <a:prstClr val="black"/>
              </a:solidFill>
              <a:latin typeface="Calibri" panose="020F0502020204030204"/>
            </a:endParaRPr>
          </a:p>
        </p:txBody>
      </p:sp>
      <p:sp>
        <p:nvSpPr>
          <p:cNvPr id="14" name="Text 11"/>
          <p:cNvSpPr/>
          <p:nvPr/>
        </p:nvSpPr>
        <p:spPr>
          <a:xfrm>
            <a:off x="5712024" y="4222849"/>
            <a:ext cx="2985493" cy="263922"/>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Ορθωτήρας Μυς του Κορμού</a:t>
            </a:r>
            <a:endParaRPr lang="en-US" sz="1625" dirty="0">
              <a:solidFill>
                <a:prstClr val="black"/>
              </a:solidFill>
              <a:latin typeface="Calibri" panose="020F0502020204030204"/>
            </a:endParaRPr>
          </a:p>
        </p:txBody>
      </p:sp>
      <p:sp>
        <p:nvSpPr>
          <p:cNvPr id="15" name="Text 12"/>
          <p:cNvSpPr/>
          <p:nvPr/>
        </p:nvSpPr>
        <p:spPr>
          <a:xfrm>
            <a:off x="5712023" y="4588073"/>
            <a:ext cx="5888832" cy="540345"/>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Ο ορθωτήρας μυς του κορμού είναι ο τρίτος σημαντικός μυς της οπίσθιας επιφάνειας.</a:t>
            </a:r>
            <a:endParaRPr lang="en-US" sz="1292" dirty="0">
              <a:solidFill>
                <a:prstClr val="black"/>
              </a:solidFill>
              <a:latin typeface="Calibri" panose="020F0502020204030204"/>
            </a:endParaRPr>
          </a:p>
        </p:txBody>
      </p:sp>
      <p:sp>
        <p:nvSpPr>
          <p:cNvPr id="16" name="Shape 13"/>
          <p:cNvSpPr/>
          <p:nvPr/>
        </p:nvSpPr>
        <p:spPr>
          <a:xfrm>
            <a:off x="5163145" y="5487294"/>
            <a:ext cx="380008" cy="380008"/>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5279629" y="5550594"/>
            <a:ext cx="146943" cy="253405"/>
          </a:xfrm>
          <a:prstGeom prst="rect">
            <a:avLst/>
          </a:prstGeom>
          <a:noFill/>
          <a:ln/>
        </p:spPr>
        <p:txBody>
          <a:bodyPr wrap="none" lIns="0" tIns="0" rIns="0" bIns="0" rtlCol="0" anchor="t"/>
          <a:lstStyle/>
          <a:p>
            <a:pPr algn="ctr" defTabSz="761970">
              <a:lnSpc>
                <a:spcPts val="1958"/>
              </a:lnSpc>
              <a:defRPr/>
            </a:pPr>
            <a:r>
              <a:rPr lang="en-US" sz="1958" b="1" dirty="0">
                <a:solidFill>
                  <a:srgbClr val="4A4A45"/>
                </a:solidFill>
                <a:latin typeface="Lato Bold" pitchFamily="34" charset="0"/>
                <a:ea typeface="Lato Bold" pitchFamily="34" charset="-122"/>
                <a:cs typeface="Lato Bold" pitchFamily="34" charset="-120"/>
              </a:rPr>
              <a:t>4</a:t>
            </a:r>
            <a:endParaRPr lang="en-US" sz="1958" dirty="0">
              <a:solidFill>
                <a:prstClr val="black"/>
              </a:solidFill>
              <a:latin typeface="Calibri" panose="020F0502020204030204"/>
            </a:endParaRPr>
          </a:p>
        </p:txBody>
      </p:sp>
      <p:sp>
        <p:nvSpPr>
          <p:cNvPr id="18" name="Text 15"/>
          <p:cNvSpPr/>
          <p:nvPr/>
        </p:nvSpPr>
        <p:spPr>
          <a:xfrm>
            <a:off x="5712024" y="5487293"/>
            <a:ext cx="2111276" cy="263922"/>
          </a:xfrm>
          <a:prstGeom prst="rect">
            <a:avLst/>
          </a:prstGeom>
          <a:noFill/>
          <a:ln/>
        </p:spPr>
        <p:txBody>
          <a:bodyPr wrap="none" lIns="0" tIns="0" rIns="0" bIns="0" rtlCol="0" anchor="t"/>
          <a:lstStyle/>
          <a:p>
            <a:pPr defTabSz="761970">
              <a:lnSpc>
                <a:spcPts val="2042"/>
              </a:lnSpc>
              <a:defRPr/>
            </a:pPr>
            <a:r>
              <a:rPr lang="en-US" sz="1625" b="1" dirty="0">
                <a:solidFill>
                  <a:srgbClr val="4A4A45"/>
                </a:solidFill>
                <a:latin typeface="Lato Bold" pitchFamily="34" charset="0"/>
                <a:ea typeface="Lato Bold" pitchFamily="34" charset="-122"/>
                <a:cs typeface="Lato Bold" pitchFamily="34" charset="-120"/>
              </a:rPr>
              <a:t>Λειτουργία</a:t>
            </a:r>
            <a:endParaRPr lang="en-US" sz="1625" dirty="0">
              <a:solidFill>
                <a:prstClr val="black"/>
              </a:solidFill>
              <a:latin typeface="Calibri" panose="020F0502020204030204"/>
            </a:endParaRPr>
          </a:p>
        </p:txBody>
      </p:sp>
      <p:sp>
        <p:nvSpPr>
          <p:cNvPr id="19" name="Text 16"/>
          <p:cNvSpPr/>
          <p:nvPr/>
        </p:nvSpPr>
        <p:spPr>
          <a:xfrm>
            <a:off x="5712023" y="5852518"/>
            <a:ext cx="5888832" cy="540345"/>
          </a:xfrm>
          <a:prstGeom prst="rect">
            <a:avLst/>
          </a:prstGeom>
          <a:noFill/>
          <a:ln/>
        </p:spPr>
        <p:txBody>
          <a:bodyPr wrap="square" lIns="0" tIns="0" rIns="0" bIns="0" rtlCol="0" anchor="t"/>
          <a:lstStyle/>
          <a:p>
            <a:pPr defTabSz="761970">
              <a:lnSpc>
                <a:spcPts val="2125"/>
              </a:lnSpc>
              <a:defRPr/>
            </a:pPr>
            <a:r>
              <a:rPr lang="en-US" sz="1292" dirty="0">
                <a:solidFill>
                  <a:srgbClr val="4A4A45"/>
                </a:solidFill>
                <a:latin typeface="Lato" pitchFamily="34" charset="0"/>
                <a:ea typeface="Lato" pitchFamily="34" charset="-122"/>
                <a:cs typeface="Lato" pitchFamily="34" charset="-120"/>
              </a:rPr>
              <a:t>Αυτοί οι μύες συντελούν στην όρθια στάση του κορμού και συμβάλλουν στις πλάγιες κινήσεις και στη στροφή της σπονδυλικής στήλης.</a:t>
            </a:r>
            <a:endParaRPr lang="en-US" sz="1292" dirty="0">
              <a:solidFill>
                <a:prstClr val="black"/>
              </a:solidFill>
              <a:latin typeface="Calibri" panose="020F050202020403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1762125"/>
          </a:xfrm>
          <a:prstGeom prst="rect">
            <a:avLst/>
          </a:prstGeom>
        </p:spPr>
      </p:pic>
      <p:sp>
        <p:nvSpPr>
          <p:cNvPr id="3" name="Text 0"/>
          <p:cNvSpPr/>
          <p:nvPr/>
        </p:nvSpPr>
        <p:spPr>
          <a:xfrm>
            <a:off x="493316" y="2149772"/>
            <a:ext cx="3802857" cy="440532"/>
          </a:xfrm>
          <a:prstGeom prst="rect">
            <a:avLst/>
          </a:prstGeom>
          <a:noFill/>
          <a:ln/>
        </p:spPr>
        <p:txBody>
          <a:bodyPr wrap="none" lIns="0" tIns="0" rIns="0" bIns="0" rtlCol="0" anchor="t"/>
          <a:lstStyle/>
          <a:p>
            <a:pPr defTabSz="761970">
              <a:lnSpc>
                <a:spcPts val="3458"/>
              </a:lnSpc>
              <a:defRPr/>
            </a:pPr>
            <a:r>
              <a:rPr lang="en-US" sz="2750" b="1" dirty="0">
                <a:solidFill>
                  <a:srgbClr val="282824"/>
                </a:solidFill>
                <a:latin typeface="Lato Bold" pitchFamily="34" charset="0"/>
                <a:ea typeface="Lato Bold" pitchFamily="34" charset="-122"/>
                <a:cs typeface="Lato Bold" pitchFamily="34" charset="-120"/>
              </a:rPr>
              <a:t>Μύες των Άνω Άκρων</a:t>
            </a:r>
            <a:endParaRPr lang="en-US" sz="2750" dirty="0">
              <a:solidFill>
                <a:prstClr val="black"/>
              </a:solidFill>
              <a:latin typeface="Calibri" panose="020F0502020204030204"/>
            </a:endParaRPr>
          </a:p>
        </p:txBody>
      </p:sp>
      <p:sp>
        <p:nvSpPr>
          <p:cNvPr id="4" name="Shape 1"/>
          <p:cNvSpPr/>
          <p:nvPr/>
        </p:nvSpPr>
        <p:spPr>
          <a:xfrm>
            <a:off x="695226" y="2801740"/>
            <a:ext cx="19050" cy="3671094"/>
          </a:xfrm>
          <a:prstGeom prst="roundRect">
            <a:avLst>
              <a:gd name="adj" fmla="val 111004"/>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844253" y="3109318"/>
            <a:ext cx="493316" cy="19050"/>
          </a:xfrm>
          <a:prstGeom prst="roundRect">
            <a:avLst>
              <a:gd name="adj" fmla="val 111004"/>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546199" y="2960291"/>
            <a:ext cx="317103" cy="317103"/>
          </a:xfrm>
          <a:prstGeom prst="roundRect">
            <a:avLst>
              <a:gd name="adj" fmla="val 6669"/>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643434" y="3013075"/>
            <a:ext cx="122634" cy="211435"/>
          </a:xfrm>
          <a:prstGeom prst="rect">
            <a:avLst/>
          </a:prstGeom>
          <a:noFill/>
          <a:ln/>
        </p:spPr>
        <p:txBody>
          <a:bodyPr wrap="none" lIns="0" tIns="0" rIns="0" bIns="0" rtlCol="0" anchor="t"/>
          <a:lstStyle/>
          <a:p>
            <a:pPr algn="ctr" defTabSz="761970">
              <a:lnSpc>
                <a:spcPts val="1625"/>
              </a:lnSpc>
              <a:defRPr/>
            </a:pPr>
            <a:r>
              <a:rPr lang="en-US" sz="1625" b="1" dirty="0">
                <a:solidFill>
                  <a:srgbClr val="4A4A45"/>
                </a:solidFill>
                <a:latin typeface="Lato Bold" pitchFamily="34" charset="0"/>
                <a:ea typeface="Lato Bold" pitchFamily="34" charset="-122"/>
                <a:cs typeface="Lato Bold" pitchFamily="34" charset="-120"/>
              </a:rPr>
              <a:t>1</a:t>
            </a:r>
            <a:endParaRPr lang="en-US" sz="1625" dirty="0">
              <a:solidFill>
                <a:prstClr val="black"/>
              </a:solidFill>
              <a:latin typeface="Calibri" panose="020F0502020204030204"/>
            </a:endParaRPr>
          </a:p>
        </p:txBody>
      </p:sp>
      <p:sp>
        <p:nvSpPr>
          <p:cNvPr id="8" name="Text 5"/>
          <p:cNvSpPr/>
          <p:nvPr/>
        </p:nvSpPr>
        <p:spPr>
          <a:xfrm>
            <a:off x="1480046" y="2942630"/>
            <a:ext cx="2067818" cy="220266"/>
          </a:xfrm>
          <a:prstGeom prst="rect">
            <a:avLst/>
          </a:prstGeom>
          <a:noFill/>
          <a:ln/>
        </p:spPr>
        <p:txBody>
          <a:bodyPr wrap="none" lIns="0" tIns="0" rIns="0" bIns="0" rtlCol="0" anchor="t"/>
          <a:lstStyle/>
          <a:p>
            <a:pPr defTabSz="761970">
              <a:lnSpc>
                <a:spcPts val="1708"/>
              </a:lnSpc>
              <a:defRPr/>
            </a:pPr>
            <a:r>
              <a:rPr lang="en-US" sz="1375" b="1" dirty="0">
                <a:solidFill>
                  <a:srgbClr val="4A4A45"/>
                </a:solidFill>
                <a:latin typeface="Lato Bold" pitchFamily="34" charset="0"/>
                <a:ea typeface="Lato Bold" pitchFamily="34" charset="-122"/>
                <a:cs typeface="Lato Bold" pitchFamily="34" charset="-120"/>
              </a:rPr>
              <a:t>Μύες της Ωμικής Ζώνης</a:t>
            </a:r>
            <a:endParaRPr lang="en-US" sz="1375" dirty="0">
              <a:solidFill>
                <a:prstClr val="black"/>
              </a:solidFill>
              <a:latin typeface="Calibri" panose="020F0502020204030204"/>
            </a:endParaRPr>
          </a:p>
        </p:txBody>
      </p:sp>
      <p:sp>
        <p:nvSpPr>
          <p:cNvPr id="9" name="Text 6"/>
          <p:cNvSpPr/>
          <p:nvPr/>
        </p:nvSpPr>
        <p:spPr>
          <a:xfrm>
            <a:off x="1480046" y="3247431"/>
            <a:ext cx="10218638" cy="225524"/>
          </a:xfrm>
          <a:prstGeom prst="rect">
            <a:avLst/>
          </a:prstGeom>
          <a:noFill/>
          <a:ln/>
        </p:spPr>
        <p:txBody>
          <a:bodyPr wrap="none" lIns="0" tIns="0" rIns="0" bIns="0" rtlCol="0" anchor="t"/>
          <a:lstStyle/>
          <a:p>
            <a:pPr defTabSz="761970">
              <a:lnSpc>
                <a:spcPts val="1750"/>
              </a:lnSpc>
              <a:defRPr/>
            </a:pPr>
            <a:r>
              <a:rPr lang="en-US" sz="1083" dirty="0">
                <a:solidFill>
                  <a:srgbClr val="4A4A45"/>
                </a:solidFill>
                <a:latin typeface="Lato" pitchFamily="34" charset="0"/>
                <a:ea typeface="Lato" pitchFamily="34" charset="-122"/>
                <a:cs typeface="Lato" pitchFamily="34" charset="-120"/>
              </a:rPr>
              <a:t>1. στους μύες της ωμικής ζώνης</a:t>
            </a:r>
            <a:endParaRPr lang="en-US" sz="1083" dirty="0">
              <a:solidFill>
                <a:prstClr val="black"/>
              </a:solidFill>
              <a:latin typeface="Calibri" panose="020F0502020204030204"/>
            </a:endParaRPr>
          </a:p>
        </p:txBody>
      </p:sp>
      <p:sp>
        <p:nvSpPr>
          <p:cNvPr id="10" name="Shape 7"/>
          <p:cNvSpPr/>
          <p:nvPr/>
        </p:nvSpPr>
        <p:spPr>
          <a:xfrm>
            <a:off x="844253" y="4062313"/>
            <a:ext cx="493316" cy="19050"/>
          </a:xfrm>
          <a:prstGeom prst="roundRect">
            <a:avLst>
              <a:gd name="adj" fmla="val 111004"/>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546199" y="3913287"/>
            <a:ext cx="317103" cy="317103"/>
          </a:xfrm>
          <a:prstGeom prst="roundRect">
            <a:avLst>
              <a:gd name="adj" fmla="val 6669"/>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643434" y="3966071"/>
            <a:ext cx="122634" cy="211435"/>
          </a:xfrm>
          <a:prstGeom prst="rect">
            <a:avLst/>
          </a:prstGeom>
          <a:noFill/>
          <a:ln/>
        </p:spPr>
        <p:txBody>
          <a:bodyPr wrap="none" lIns="0" tIns="0" rIns="0" bIns="0" rtlCol="0" anchor="t"/>
          <a:lstStyle/>
          <a:p>
            <a:pPr algn="ctr" defTabSz="761970">
              <a:lnSpc>
                <a:spcPts val="1625"/>
              </a:lnSpc>
              <a:defRPr/>
            </a:pPr>
            <a:r>
              <a:rPr lang="en-US" sz="1625" b="1" dirty="0">
                <a:solidFill>
                  <a:srgbClr val="4A4A45"/>
                </a:solidFill>
                <a:latin typeface="Lato Bold" pitchFamily="34" charset="0"/>
                <a:ea typeface="Lato Bold" pitchFamily="34" charset="-122"/>
                <a:cs typeface="Lato Bold" pitchFamily="34" charset="-120"/>
              </a:rPr>
              <a:t>2</a:t>
            </a:r>
            <a:endParaRPr lang="en-US" sz="1625" dirty="0">
              <a:solidFill>
                <a:prstClr val="black"/>
              </a:solidFill>
              <a:latin typeface="Calibri" panose="020F0502020204030204"/>
            </a:endParaRPr>
          </a:p>
        </p:txBody>
      </p:sp>
      <p:sp>
        <p:nvSpPr>
          <p:cNvPr id="13" name="Text 10"/>
          <p:cNvSpPr/>
          <p:nvPr/>
        </p:nvSpPr>
        <p:spPr>
          <a:xfrm>
            <a:off x="1480046" y="3895626"/>
            <a:ext cx="1762125" cy="220266"/>
          </a:xfrm>
          <a:prstGeom prst="rect">
            <a:avLst/>
          </a:prstGeom>
          <a:noFill/>
          <a:ln/>
        </p:spPr>
        <p:txBody>
          <a:bodyPr wrap="none" lIns="0" tIns="0" rIns="0" bIns="0" rtlCol="0" anchor="t"/>
          <a:lstStyle/>
          <a:p>
            <a:pPr defTabSz="761970">
              <a:lnSpc>
                <a:spcPts val="1708"/>
              </a:lnSpc>
              <a:defRPr/>
            </a:pPr>
            <a:r>
              <a:rPr lang="en-US" sz="1375" b="1" dirty="0">
                <a:solidFill>
                  <a:srgbClr val="4A4A45"/>
                </a:solidFill>
                <a:latin typeface="Lato Bold" pitchFamily="34" charset="0"/>
                <a:ea typeface="Lato Bold" pitchFamily="34" charset="-122"/>
                <a:cs typeface="Lato Bold" pitchFamily="34" charset="-120"/>
              </a:rPr>
              <a:t>Μύες του Βραχίονα</a:t>
            </a:r>
            <a:endParaRPr lang="en-US" sz="1375" dirty="0">
              <a:solidFill>
                <a:prstClr val="black"/>
              </a:solidFill>
              <a:latin typeface="Calibri" panose="020F0502020204030204"/>
            </a:endParaRPr>
          </a:p>
        </p:txBody>
      </p:sp>
      <p:sp>
        <p:nvSpPr>
          <p:cNvPr id="14" name="Text 11"/>
          <p:cNvSpPr/>
          <p:nvPr/>
        </p:nvSpPr>
        <p:spPr>
          <a:xfrm>
            <a:off x="1480046" y="4200426"/>
            <a:ext cx="10218638" cy="225524"/>
          </a:xfrm>
          <a:prstGeom prst="rect">
            <a:avLst/>
          </a:prstGeom>
          <a:noFill/>
          <a:ln/>
        </p:spPr>
        <p:txBody>
          <a:bodyPr wrap="none" lIns="0" tIns="0" rIns="0" bIns="0" rtlCol="0" anchor="t"/>
          <a:lstStyle/>
          <a:p>
            <a:pPr defTabSz="761970">
              <a:lnSpc>
                <a:spcPts val="1750"/>
              </a:lnSpc>
              <a:defRPr/>
            </a:pPr>
            <a:r>
              <a:rPr lang="en-US" sz="1083" dirty="0">
                <a:solidFill>
                  <a:srgbClr val="4A4A45"/>
                </a:solidFill>
                <a:latin typeface="Lato" pitchFamily="34" charset="0"/>
                <a:ea typeface="Lato" pitchFamily="34" charset="-122"/>
                <a:cs typeface="Lato" pitchFamily="34" charset="-120"/>
              </a:rPr>
              <a:t>2. στους μύες του βραχίονα</a:t>
            </a:r>
            <a:endParaRPr lang="en-US" sz="1083" dirty="0">
              <a:solidFill>
                <a:prstClr val="black"/>
              </a:solidFill>
              <a:latin typeface="Calibri" panose="020F0502020204030204"/>
            </a:endParaRPr>
          </a:p>
        </p:txBody>
      </p:sp>
      <p:sp>
        <p:nvSpPr>
          <p:cNvPr id="15" name="Shape 12"/>
          <p:cNvSpPr/>
          <p:nvPr/>
        </p:nvSpPr>
        <p:spPr>
          <a:xfrm>
            <a:off x="844253" y="5015309"/>
            <a:ext cx="493316" cy="19050"/>
          </a:xfrm>
          <a:prstGeom prst="roundRect">
            <a:avLst>
              <a:gd name="adj" fmla="val 111004"/>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546199" y="4866283"/>
            <a:ext cx="317103" cy="317103"/>
          </a:xfrm>
          <a:prstGeom prst="roundRect">
            <a:avLst>
              <a:gd name="adj" fmla="val 6669"/>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643434" y="4919068"/>
            <a:ext cx="122634" cy="211435"/>
          </a:xfrm>
          <a:prstGeom prst="rect">
            <a:avLst/>
          </a:prstGeom>
          <a:noFill/>
          <a:ln/>
        </p:spPr>
        <p:txBody>
          <a:bodyPr wrap="none" lIns="0" tIns="0" rIns="0" bIns="0" rtlCol="0" anchor="t"/>
          <a:lstStyle/>
          <a:p>
            <a:pPr algn="ctr" defTabSz="761970">
              <a:lnSpc>
                <a:spcPts val="1625"/>
              </a:lnSpc>
              <a:defRPr/>
            </a:pPr>
            <a:r>
              <a:rPr lang="en-US" sz="1625" b="1" dirty="0">
                <a:solidFill>
                  <a:srgbClr val="4A4A45"/>
                </a:solidFill>
                <a:latin typeface="Lato Bold" pitchFamily="34" charset="0"/>
                <a:ea typeface="Lato Bold" pitchFamily="34" charset="-122"/>
                <a:cs typeface="Lato Bold" pitchFamily="34" charset="-120"/>
              </a:rPr>
              <a:t>3</a:t>
            </a:r>
            <a:endParaRPr lang="en-US" sz="1625" dirty="0">
              <a:solidFill>
                <a:prstClr val="black"/>
              </a:solidFill>
              <a:latin typeface="Calibri" panose="020F0502020204030204"/>
            </a:endParaRPr>
          </a:p>
        </p:txBody>
      </p:sp>
      <p:sp>
        <p:nvSpPr>
          <p:cNvPr id="18" name="Text 15"/>
          <p:cNvSpPr/>
          <p:nvPr/>
        </p:nvSpPr>
        <p:spPr>
          <a:xfrm>
            <a:off x="1480046" y="4848622"/>
            <a:ext cx="1762125" cy="220266"/>
          </a:xfrm>
          <a:prstGeom prst="rect">
            <a:avLst/>
          </a:prstGeom>
          <a:noFill/>
          <a:ln/>
        </p:spPr>
        <p:txBody>
          <a:bodyPr wrap="none" lIns="0" tIns="0" rIns="0" bIns="0" rtlCol="0" anchor="t"/>
          <a:lstStyle/>
          <a:p>
            <a:pPr defTabSz="761970">
              <a:lnSpc>
                <a:spcPts val="1708"/>
              </a:lnSpc>
              <a:defRPr/>
            </a:pPr>
            <a:r>
              <a:rPr lang="en-US" sz="1375" b="1" dirty="0">
                <a:solidFill>
                  <a:srgbClr val="4A4A45"/>
                </a:solidFill>
                <a:latin typeface="Lato Bold" pitchFamily="34" charset="0"/>
                <a:ea typeface="Lato Bold" pitchFamily="34" charset="-122"/>
                <a:cs typeface="Lato Bold" pitchFamily="34" charset="-120"/>
              </a:rPr>
              <a:t>Μύες του Πήχη</a:t>
            </a:r>
            <a:endParaRPr lang="en-US" sz="1375" dirty="0">
              <a:solidFill>
                <a:prstClr val="black"/>
              </a:solidFill>
              <a:latin typeface="Calibri" panose="020F0502020204030204"/>
            </a:endParaRPr>
          </a:p>
        </p:txBody>
      </p:sp>
      <p:sp>
        <p:nvSpPr>
          <p:cNvPr id="19" name="Text 16"/>
          <p:cNvSpPr/>
          <p:nvPr/>
        </p:nvSpPr>
        <p:spPr>
          <a:xfrm>
            <a:off x="1480046" y="5153422"/>
            <a:ext cx="10218638" cy="225524"/>
          </a:xfrm>
          <a:prstGeom prst="rect">
            <a:avLst/>
          </a:prstGeom>
          <a:noFill/>
          <a:ln/>
        </p:spPr>
        <p:txBody>
          <a:bodyPr wrap="none" lIns="0" tIns="0" rIns="0" bIns="0" rtlCol="0" anchor="t"/>
          <a:lstStyle/>
          <a:p>
            <a:pPr defTabSz="761970">
              <a:lnSpc>
                <a:spcPts val="1750"/>
              </a:lnSpc>
              <a:defRPr/>
            </a:pPr>
            <a:r>
              <a:rPr lang="en-US" sz="1083" dirty="0">
                <a:solidFill>
                  <a:srgbClr val="4A4A45"/>
                </a:solidFill>
                <a:latin typeface="Lato" pitchFamily="34" charset="0"/>
                <a:ea typeface="Lato" pitchFamily="34" charset="-122"/>
                <a:cs typeface="Lato" pitchFamily="34" charset="-120"/>
              </a:rPr>
              <a:t>3. στους μύες του πήχη</a:t>
            </a:r>
            <a:endParaRPr lang="en-US" sz="1083" dirty="0">
              <a:solidFill>
                <a:prstClr val="black"/>
              </a:solidFill>
              <a:latin typeface="Calibri" panose="020F0502020204030204"/>
            </a:endParaRPr>
          </a:p>
        </p:txBody>
      </p:sp>
      <p:sp>
        <p:nvSpPr>
          <p:cNvPr id="20" name="Shape 17"/>
          <p:cNvSpPr/>
          <p:nvPr/>
        </p:nvSpPr>
        <p:spPr>
          <a:xfrm>
            <a:off x="844253" y="5968306"/>
            <a:ext cx="493316" cy="19050"/>
          </a:xfrm>
          <a:prstGeom prst="roundRect">
            <a:avLst>
              <a:gd name="adj" fmla="val 111004"/>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21" name="Shape 18"/>
          <p:cNvSpPr/>
          <p:nvPr/>
        </p:nvSpPr>
        <p:spPr>
          <a:xfrm>
            <a:off x="546199" y="5819279"/>
            <a:ext cx="317103" cy="317103"/>
          </a:xfrm>
          <a:prstGeom prst="roundRect">
            <a:avLst>
              <a:gd name="adj" fmla="val 6669"/>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22" name="Text 19"/>
          <p:cNvSpPr/>
          <p:nvPr/>
        </p:nvSpPr>
        <p:spPr>
          <a:xfrm>
            <a:off x="643434" y="5872063"/>
            <a:ext cx="122634" cy="211435"/>
          </a:xfrm>
          <a:prstGeom prst="rect">
            <a:avLst/>
          </a:prstGeom>
          <a:noFill/>
          <a:ln/>
        </p:spPr>
        <p:txBody>
          <a:bodyPr wrap="none" lIns="0" tIns="0" rIns="0" bIns="0" rtlCol="0" anchor="t"/>
          <a:lstStyle/>
          <a:p>
            <a:pPr algn="ctr" defTabSz="761970">
              <a:lnSpc>
                <a:spcPts val="1625"/>
              </a:lnSpc>
              <a:defRPr/>
            </a:pPr>
            <a:r>
              <a:rPr lang="en-US" sz="1625" b="1" dirty="0">
                <a:solidFill>
                  <a:srgbClr val="4A4A45"/>
                </a:solidFill>
                <a:latin typeface="Lato Bold" pitchFamily="34" charset="0"/>
                <a:ea typeface="Lato Bold" pitchFamily="34" charset="-122"/>
                <a:cs typeface="Lato Bold" pitchFamily="34" charset="-120"/>
              </a:rPr>
              <a:t>4</a:t>
            </a:r>
            <a:endParaRPr lang="en-US" sz="1625" dirty="0">
              <a:solidFill>
                <a:prstClr val="black"/>
              </a:solidFill>
              <a:latin typeface="Calibri" panose="020F0502020204030204"/>
            </a:endParaRPr>
          </a:p>
        </p:txBody>
      </p:sp>
      <p:sp>
        <p:nvSpPr>
          <p:cNvPr id="23" name="Text 20"/>
          <p:cNvSpPr/>
          <p:nvPr/>
        </p:nvSpPr>
        <p:spPr>
          <a:xfrm>
            <a:off x="1480046" y="5801619"/>
            <a:ext cx="1762125" cy="220266"/>
          </a:xfrm>
          <a:prstGeom prst="rect">
            <a:avLst/>
          </a:prstGeom>
          <a:noFill/>
          <a:ln/>
        </p:spPr>
        <p:txBody>
          <a:bodyPr wrap="none" lIns="0" tIns="0" rIns="0" bIns="0" rtlCol="0" anchor="t"/>
          <a:lstStyle/>
          <a:p>
            <a:pPr defTabSz="761970">
              <a:lnSpc>
                <a:spcPts val="1708"/>
              </a:lnSpc>
              <a:defRPr/>
            </a:pPr>
            <a:r>
              <a:rPr lang="en-US" sz="1375" b="1" dirty="0">
                <a:solidFill>
                  <a:srgbClr val="4A4A45"/>
                </a:solidFill>
                <a:latin typeface="Lato Bold" pitchFamily="34" charset="0"/>
                <a:ea typeface="Lato Bold" pitchFamily="34" charset="-122"/>
                <a:cs typeface="Lato Bold" pitchFamily="34" charset="-120"/>
              </a:rPr>
              <a:t>Μύες του Χεριού</a:t>
            </a:r>
            <a:endParaRPr lang="en-US" sz="1375" dirty="0">
              <a:solidFill>
                <a:prstClr val="black"/>
              </a:solidFill>
              <a:latin typeface="Calibri" panose="020F0502020204030204"/>
            </a:endParaRPr>
          </a:p>
        </p:txBody>
      </p:sp>
      <p:sp>
        <p:nvSpPr>
          <p:cNvPr id="24" name="Text 21"/>
          <p:cNvSpPr/>
          <p:nvPr/>
        </p:nvSpPr>
        <p:spPr>
          <a:xfrm>
            <a:off x="1480046" y="6106419"/>
            <a:ext cx="10218638" cy="225524"/>
          </a:xfrm>
          <a:prstGeom prst="rect">
            <a:avLst/>
          </a:prstGeom>
          <a:noFill/>
          <a:ln/>
        </p:spPr>
        <p:txBody>
          <a:bodyPr wrap="none" lIns="0" tIns="0" rIns="0" bIns="0" rtlCol="0" anchor="t"/>
          <a:lstStyle/>
          <a:p>
            <a:pPr defTabSz="761970">
              <a:lnSpc>
                <a:spcPts val="1750"/>
              </a:lnSpc>
              <a:defRPr/>
            </a:pPr>
            <a:r>
              <a:rPr lang="en-US" sz="1083" dirty="0">
                <a:solidFill>
                  <a:srgbClr val="4A4A45"/>
                </a:solidFill>
                <a:latin typeface="Lato" pitchFamily="34" charset="0"/>
                <a:ea typeface="Lato" pitchFamily="34" charset="-122"/>
                <a:cs typeface="Lato" pitchFamily="34" charset="-120"/>
              </a:rPr>
              <a:t>4. στους μύες του χεριού</a:t>
            </a:r>
            <a:endParaRPr lang="en-US" sz="1083" dirty="0">
              <a:solidFill>
                <a:prstClr val="black"/>
              </a:solidFill>
              <a:latin typeface="Calibri" panose="020F050202020403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5575" y="521693"/>
            <a:ext cx="5371008" cy="592435"/>
          </a:xfrm>
          <a:prstGeom prst="rect">
            <a:avLst/>
          </a:prstGeom>
          <a:noFill/>
          <a:ln/>
        </p:spPr>
        <p:txBody>
          <a:bodyPr wrap="none" lIns="0" tIns="0" rIns="0" bIns="0" rtlCol="0" anchor="t"/>
          <a:lstStyle/>
          <a:p>
            <a:pPr defTabSz="761970">
              <a:lnSpc>
                <a:spcPts val="4625"/>
              </a:lnSpc>
              <a:defRPr/>
            </a:pPr>
            <a:r>
              <a:rPr lang="en-US" sz="3708" b="1" dirty="0">
                <a:solidFill>
                  <a:srgbClr val="282824"/>
                </a:solidFill>
                <a:latin typeface="Lato Bold" pitchFamily="34" charset="0"/>
                <a:ea typeface="Lato Bold" pitchFamily="34" charset="-122"/>
                <a:cs typeface="Lato Bold" pitchFamily="34" charset="-120"/>
              </a:rPr>
              <a:t>Μύες των Κάτω Άκρων</a:t>
            </a:r>
            <a:endParaRPr lang="en-US" sz="3708" dirty="0">
              <a:solidFill>
                <a:prstClr val="black"/>
              </a:solidFill>
              <a:latin typeface="Calibri" panose="020F0502020204030204"/>
            </a:endParaRPr>
          </a:p>
        </p:txBody>
      </p:sp>
      <p:sp>
        <p:nvSpPr>
          <p:cNvPr id="4" name="Shape 1"/>
          <p:cNvSpPr/>
          <p:nvPr/>
        </p:nvSpPr>
        <p:spPr>
          <a:xfrm>
            <a:off x="5507236" y="1398488"/>
            <a:ext cx="25400" cy="4937720"/>
          </a:xfrm>
          <a:prstGeom prst="roundRect">
            <a:avLst>
              <a:gd name="adj" fmla="val 111970"/>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5707807" y="1812231"/>
            <a:ext cx="663575" cy="25400"/>
          </a:xfrm>
          <a:prstGeom prst="roundRect">
            <a:avLst>
              <a:gd name="adj" fmla="val 111970"/>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5306665" y="1611709"/>
            <a:ext cx="426542" cy="42654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5437436" y="1682750"/>
            <a:ext cx="164902" cy="284361"/>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1</a:t>
            </a:r>
            <a:endParaRPr lang="en-US" sz="2208" dirty="0">
              <a:solidFill>
                <a:prstClr val="black"/>
              </a:solidFill>
              <a:latin typeface="Calibri" panose="020F0502020204030204"/>
            </a:endParaRPr>
          </a:p>
        </p:txBody>
      </p:sp>
      <p:sp>
        <p:nvSpPr>
          <p:cNvPr id="8" name="Text 5"/>
          <p:cNvSpPr/>
          <p:nvPr/>
        </p:nvSpPr>
        <p:spPr>
          <a:xfrm>
            <a:off x="6562725" y="1587996"/>
            <a:ext cx="2370038" cy="296268"/>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Μύες της Πυέλου</a:t>
            </a:r>
            <a:endParaRPr lang="en-US" sz="1833" dirty="0">
              <a:solidFill>
                <a:prstClr val="black"/>
              </a:solidFill>
              <a:latin typeface="Calibri" panose="020F0502020204030204"/>
            </a:endParaRPr>
          </a:p>
        </p:txBody>
      </p:sp>
      <p:sp>
        <p:nvSpPr>
          <p:cNvPr id="9" name="Text 6"/>
          <p:cNvSpPr/>
          <p:nvPr/>
        </p:nvSpPr>
        <p:spPr>
          <a:xfrm>
            <a:off x="6562725" y="1997968"/>
            <a:ext cx="4965700" cy="303312"/>
          </a:xfrm>
          <a:prstGeom prst="rect">
            <a:avLst/>
          </a:prstGeom>
          <a:noFill/>
          <a:ln/>
        </p:spPr>
        <p:txBody>
          <a:bodyPr wrap="non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1. στους μύες της πυέλου (έσω και έξω μύες της πυέλου)</a:t>
            </a:r>
            <a:endParaRPr lang="en-US" sz="1458" dirty="0">
              <a:solidFill>
                <a:prstClr val="black"/>
              </a:solidFill>
              <a:latin typeface="Calibri" panose="020F0502020204030204"/>
            </a:endParaRPr>
          </a:p>
        </p:txBody>
      </p:sp>
      <p:sp>
        <p:nvSpPr>
          <p:cNvPr id="10" name="Shape 7"/>
          <p:cNvSpPr/>
          <p:nvPr/>
        </p:nvSpPr>
        <p:spPr>
          <a:xfrm>
            <a:off x="5707807" y="3094038"/>
            <a:ext cx="663575" cy="25400"/>
          </a:xfrm>
          <a:prstGeom prst="roundRect">
            <a:avLst>
              <a:gd name="adj" fmla="val 111970"/>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5306665" y="2893517"/>
            <a:ext cx="426542" cy="42654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5437436" y="2964557"/>
            <a:ext cx="164902" cy="284361"/>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2</a:t>
            </a:r>
            <a:endParaRPr lang="en-US" sz="2208" dirty="0">
              <a:solidFill>
                <a:prstClr val="black"/>
              </a:solidFill>
              <a:latin typeface="Calibri" panose="020F0502020204030204"/>
            </a:endParaRPr>
          </a:p>
        </p:txBody>
      </p:sp>
      <p:sp>
        <p:nvSpPr>
          <p:cNvPr id="13" name="Text 10"/>
          <p:cNvSpPr/>
          <p:nvPr/>
        </p:nvSpPr>
        <p:spPr>
          <a:xfrm>
            <a:off x="6562725" y="2869804"/>
            <a:ext cx="2370038" cy="296268"/>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Μύες του Μηρού</a:t>
            </a:r>
            <a:endParaRPr lang="en-US" sz="1833" dirty="0">
              <a:solidFill>
                <a:prstClr val="black"/>
              </a:solidFill>
              <a:latin typeface="Calibri" panose="020F0502020204030204"/>
            </a:endParaRPr>
          </a:p>
        </p:txBody>
      </p:sp>
      <p:sp>
        <p:nvSpPr>
          <p:cNvPr id="14" name="Text 11"/>
          <p:cNvSpPr/>
          <p:nvPr/>
        </p:nvSpPr>
        <p:spPr>
          <a:xfrm>
            <a:off x="6562725" y="3279775"/>
            <a:ext cx="4965700" cy="303312"/>
          </a:xfrm>
          <a:prstGeom prst="rect">
            <a:avLst/>
          </a:prstGeom>
          <a:noFill/>
          <a:ln/>
        </p:spPr>
        <p:txBody>
          <a:bodyPr wrap="non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2. στους μύες του μηρού</a:t>
            </a:r>
            <a:endParaRPr lang="en-US" sz="1458" dirty="0">
              <a:solidFill>
                <a:prstClr val="black"/>
              </a:solidFill>
              <a:latin typeface="Calibri" panose="020F0502020204030204"/>
            </a:endParaRPr>
          </a:p>
        </p:txBody>
      </p:sp>
      <p:sp>
        <p:nvSpPr>
          <p:cNvPr id="15" name="Shape 12"/>
          <p:cNvSpPr/>
          <p:nvPr/>
        </p:nvSpPr>
        <p:spPr>
          <a:xfrm>
            <a:off x="5707807" y="4375844"/>
            <a:ext cx="663575" cy="25400"/>
          </a:xfrm>
          <a:prstGeom prst="roundRect">
            <a:avLst>
              <a:gd name="adj" fmla="val 111970"/>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5306665" y="4175323"/>
            <a:ext cx="426542" cy="42654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5437436" y="4246365"/>
            <a:ext cx="164902" cy="284361"/>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3</a:t>
            </a:r>
            <a:endParaRPr lang="en-US" sz="2208" dirty="0">
              <a:solidFill>
                <a:prstClr val="black"/>
              </a:solidFill>
              <a:latin typeface="Calibri" panose="020F0502020204030204"/>
            </a:endParaRPr>
          </a:p>
        </p:txBody>
      </p:sp>
      <p:sp>
        <p:nvSpPr>
          <p:cNvPr id="18" name="Text 15"/>
          <p:cNvSpPr/>
          <p:nvPr/>
        </p:nvSpPr>
        <p:spPr>
          <a:xfrm>
            <a:off x="6562725" y="4151610"/>
            <a:ext cx="2370038" cy="296268"/>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Μύες της Κνήμης</a:t>
            </a:r>
            <a:endParaRPr lang="en-US" sz="1833" dirty="0">
              <a:solidFill>
                <a:prstClr val="black"/>
              </a:solidFill>
              <a:latin typeface="Calibri" panose="020F0502020204030204"/>
            </a:endParaRPr>
          </a:p>
        </p:txBody>
      </p:sp>
      <p:sp>
        <p:nvSpPr>
          <p:cNvPr id="19" name="Text 16"/>
          <p:cNvSpPr/>
          <p:nvPr/>
        </p:nvSpPr>
        <p:spPr>
          <a:xfrm>
            <a:off x="6562725" y="4561582"/>
            <a:ext cx="4965700" cy="303312"/>
          </a:xfrm>
          <a:prstGeom prst="rect">
            <a:avLst/>
          </a:prstGeom>
          <a:noFill/>
          <a:ln/>
        </p:spPr>
        <p:txBody>
          <a:bodyPr wrap="non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3. στους μύες της κνήμης</a:t>
            </a:r>
            <a:endParaRPr lang="en-US" sz="1458" dirty="0">
              <a:solidFill>
                <a:prstClr val="black"/>
              </a:solidFill>
              <a:latin typeface="Calibri" panose="020F0502020204030204"/>
            </a:endParaRPr>
          </a:p>
        </p:txBody>
      </p:sp>
      <p:sp>
        <p:nvSpPr>
          <p:cNvPr id="20" name="Shape 17"/>
          <p:cNvSpPr/>
          <p:nvPr/>
        </p:nvSpPr>
        <p:spPr>
          <a:xfrm>
            <a:off x="5707807" y="5657652"/>
            <a:ext cx="663575" cy="25400"/>
          </a:xfrm>
          <a:prstGeom prst="roundRect">
            <a:avLst>
              <a:gd name="adj" fmla="val 111970"/>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21" name="Shape 18"/>
          <p:cNvSpPr/>
          <p:nvPr/>
        </p:nvSpPr>
        <p:spPr>
          <a:xfrm>
            <a:off x="5306665" y="5457131"/>
            <a:ext cx="426542" cy="42654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22" name="Text 19"/>
          <p:cNvSpPr/>
          <p:nvPr/>
        </p:nvSpPr>
        <p:spPr>
          <a:xfrm>
            <a:off x="5437436" y="5528171"/>
            <a:ext cx="164902" cy="284361"/>
          </a:xfrm>
          <a:prstGeom prst="rect">
            <a:avLst/>
          </a:prstGeom>
          <a:noFill/>
          <a:ln/>
        </p:spPr>
        <p:txBody>
          <a:bodyPr wrap="none" lIns="0" tIns="0" rIns="0" bIns="0" rtlCol="0" anchor="t"/>
          <a:lstStyle/>
          <a:p>
            <a:pPr algn="ctr" defTabSz="761970">
              <a:lnSpc>
                <a:spcPts val="2208"/>
              </a:lnSpc>
              <a:defRPr/>
            </a:pPr>
            <a:r>
              <a:rPr lang="en-US" sz="2208" b="1" dirty="0">
                <a:solidFill>
                  <a:srgbClr val="4A4A45"/>
                </a:solidFill>
                <a:latin typeface="Lato Bold" pitchFamily="34" charset="0"/>
                <a:ea typeface="Lato Bold" pitchFamily="34" charset="-122"/>
                <a:cs typeface="Lato Bold" pitchFamily="34" charset="-120"/>
              </a:rPr>
              <a:t>4</a:t>
            </a:r>
            <a:endParaRPr lang="en-US" sz="2208" dirty="0">
              <a:solidFill>
                <a:prstClr val="black"/>
              </a:solidFill>
              <a:latin typeface="Calibri" panose="020F0502020204030204"/>
            </a:endParaRPr>
          </a:p>
        </p:txBody>
      </p:sp>
      <p:sp>
        <p:nvSpPr>
          <p:cNvPr id="23" name="Text 20"/>
          <p:cNvSpPr/>
          <p:nvPr/>
        </p:nvSpPr>
        <p:spPr>
          <a:xfrm>
            <a:off x="6562725" y="5433418"/>
            <a:ext cx="2370038" cy="296268"/>
          </a:xfrm>
          <a:prstGeom prst="rect">
            <a:avLst/>
          </a:prstGeom>
          <a:noFill/>
          <a:ln/>
        </p:spPr>
        <p:txBody>
          <a:bodyPr wrap="none" lIns="0" tIns="0" rIns="0" bIns="0" rtlCol="0" anchor="t"/>
          <a:lstStyle/>
          <a:p>
            <a:pPr defTabSz="761970">
              <a:lnSpc>
                <a:spcPts val="2292"/>
              </a:lnSpc>
              <a:defRPr/>
            </a:pPr>
            <a:r>
              <a:rPr lang="en-US" sz="1833" b="1" dirty="0">
                <a:solidFill>
                  <a:srgbClr val="4A4A45"/>
                </a:solidFill>
                <a:latin typeface="Lato Bold" pitchFamily="34" charset="0"/>
                <a:ea typeface="Lato Bold" pitchFamily="34" charset="-122"/>
                <a:cs typeface="Lato Bold" pitchFamily="34" charset="-120"/>
              </a:rPr>
              <a:t>Μύες του Ποδιού</a:t>
            </a:r>
            <a:endParaRPr lang="en-US" sz="1833" dirty="0">
              <a:solidFill>
                <a:prstClr val="black"/>
              </a:solidFill>
              <a:latin typeface="Calibri" panose="020F0502020204030204"/>
            </a:endParaRPr>
          </a:p>
        </p:txBody>
      </p:sp>
      <p:sp>
        <p:nvSpPr>
          <p:cNvPr id="24" name="Text 21"/>
          <p:cNvSpPr/>
          <p:nvPr/>
        </p:nvSpPr>
        <p:spPr>
          <a:xfrm>
            <a:off x="6562725" y="5843389"/>
            <a:ext cx="4965700" cy="303312"/>
          </a:xfrm>
          <a:prstGeom prst="rect">
            <a:avLst/>
          </a:prstGeom>
          <a:noFill/>
          <a:ln/>
        </p:spPr>
        <p:txBody>
          <a:bodyPr wrap="none" lIns="0" tIns="0" rIns="0" bIns="0" rtlCol="0" anchor="t"/>
          <a:lstStyle/>
          <a:p>
            <a:pPr defTabSz="761970">
              <a:lnSpc>
                <a:spcPts val="2375"/>
              </a:lnSpc>
              <a:defRPr/>
            </a:pPr>
            <a:r>
              <a:rPr lang="en-US" sz="1458" dirty="0">
                <a:solidFill>
                  <a:srgbClr val="4A4A45"/>
                </a:solidFill>
                <a:latin typeface="Lato" pitchFamily="34" charset="0"/>
                <a:ea typeface="Lato" pitchFamily="34" charset="-122"/>
                <a:cs typeface="Lato" pitchFamily="34" charset="-120"/>
              </a:rPr>
              <a:t>4. στους μύες του ποδιού</a:t>
            </a:r>
            <a:endParaRPr lang="en-US" sz="1458" dirty="0">
              <a:solidFill>
                <a:prstClr val="black"/>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571750"/>
          </a:xfrm>
          <a:prstGeom prst="rect">
            <a:avLst/>
          </a:prstGeom>
        </p:spPr>
      </p:pic>
      <p:sp>
        <p:nvSpPr>
          <p:cNvPr id="3" name="Text 0"/>
          <p:cNvSpPr/>
          <p:nvPr/>
        </p:nvSpPr>
        <p:spPr>
          <a:xfrm>
            <a:off x="720031" y="3407172"/>
            <a:ext cx="5143500" cy="642938"/>
          </a:xfrm>
          <a:prstGeom prst="rect">
            <a:avLst/>
          </a:prstGeom>
          <a:noFill/>
          <a:ln/>
        </p:spPr>
        <p:txBody>
          <a:bodyPr wrap="none" lIns="0" tIns="0" rIns="0" bIns="0" rtlCol="0" anchor="t"/>
          <a:lstStyle/>
          <a:p>
            <a:pPr defTabSz="761970">
              <a:lnSpc>
                <a:spcPts val="5041"/>
              </a:lnSpc>
              <a:defRPr/>
            </a:pPr>
            <a:r>
              <a:rPr lang="en-US" sz="4042" b="1" dirty="0">
                <a:solidFill>
                  <a:srgbClr val="282824"/>
                </a:solidFill>
                <a:latin typeface="Lato Bold" pitchFamily="34" charset="0"/>
                <a:ea typeface="Lato Bold" pitchFamily="34" charset="-122"/>
                <a:cs typeface="Lato Bold" pitchFamily="34" charset="-120"/>
              </a:rPr>
              <a:t>Λείος μυϊκός ιστός</a:t>
            </a:r>
            <a:endParaRPr lang="en-US" sz="4042" dirty="0">
              <a:solidFill>
                <a:prstClr val="black"/>
              </a:solidFill>
              <a:latin typeface="Calibri" panose="020F0502020204030204"/>
            </a:endParaRPr>
          </a:p>
        </p:txBody>
      </p:sp>
      <p:sp>
        <p:nvSpPr>
          <p:cNvPr id="4" name="Shape 1"/>
          <p:cNvSpPr/>
          <p:nvPr/>
        </p:nvSpPr>
        <p:spPr>
          <a:xfrm>
            <a:off x="720031" y="4590058"/>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861914" y="4667151"/>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1</a:t>
            </a:r>
            <a:endParaRPr lang="en-US" sz="2417" dirty="0">
              <a:solidFill>
                <a:prstClr val="black"/>
              </a:solidFill>
              <a:latin typeface="Calibri" panose="020F0502020204030204"/>
            </a:endParaRPr>
          </a:p>
        </p:txBody>
      </p:sp>
      <p:sp>
        <p:nvSpPr>
          <p:cNvPr id="6" name="Text 3"/>
          <p:cNvSpPr/>
          <p:nvPr/>
        </p:nvSpPr>
        <p:spPr>
          <a:xfrm>
            <a:off x="1388567" y="4590058"/>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Τοποθεσία</a:t>
            </a:r>
            <a:endParaRPr lang="en-US" sz="2000" dirty="0">
              <a:solidFill>
                <a:prstClr val="black"/>
              </a:solidFill>
              <a:latin typeface="Calibri" panose="020F0502020204030204"/>
            </a:endParaRPr>
          </a:p>
        </p:txBody>
      </p:sp>
      <p:sp>
        <p:nvSpPr>
          <p:cNvPr id="7" name="Text 4"/>
          <p:cNvSpPr/>
          <p:nvPr/>
        </p:nvSpPr>
        <p:spPr>
          <a:xfrm>
            <a:off x="1388567" y="5034955"/>
            <a:ext cx="2778323" cy="987623"/>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Συναντάται στους λείους μύες των σπλάγχνων, των αδένων και των αγγείων.</a:t>
            </a:r>
            <a:endParaRPr lang="en-US" sz="1583" dirty="0">
              <a:solidFill>
                <a:prstClr val="black"/>
              </a:solidFill>
              <a:latin typeface="Calibri" panose="020F0502020204030204"/>
            </a:endParaRPr>
          </a:p>
        </p:txBody>
      </p:sp>
      <p:sp>
        <p:nvSpPr>
          <p:cNvPr id="8" name="Shape 5"/>
          <p:cNvSpPr/>
          <p:nvPr/>
        </p:nvSpPr>
        <p:spPr>
          <a:xfrm>
            <a:off x="4372570" y="4590058"/>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4514454" y="4667151"/>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2</a:t>
            </a:r>
            <a:endParaRPr lang="en-US" sz="2417" dirty="0">
              <a:solidFill>
                <a:prstClr val="black"/>
              </a:solidFill>
              <a:latin typeface="Calibri" panose="020F0502020204030204"/>
            </a:endParaRPr>
          </a:p>
        </p:txBody>
      </p:sp>
      <p:sp>
        <p:nvSpPr>
          <p:cNvPr id="10" name="Text 7"/>
          <p:cNvSpPr/>
          <p:nvPr/>
        </p:nvSpPr>
        <p:spPr>
          <a:xfrm>
            <a:off x="5041107" y="4590058"/>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Δομή</a:t>
            </a:r>
            <a:endParaRPr lang="en-US" sz="2000" dirty="0">
              <a:solidFill>
                <a:prstClr val="black"/>
              </a:solidFill>
              <a:latin typeface="Calibri" panose="020F0502020204030204"/>
            </a:endParaRPr>
          </a:p>
        </p:txBody>
      </p:sp>
      <p:sp>
        <p:nvSpPr>
          <p:cNvPr id="11" name="Text 8"/>
          <p:cNvSpPr/>
          <p:nvPr/>
        </p:nvSpPr>
        <p:spPr>
          <a:xfrm>
            <a:off x="5041107" y="5034955"/>
            <a:ext cx="2778323" cy="987623"/>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Αποτελείται από ατρακτοειδείς μυϊκές ίνες, χωρίς γραμμώσεις.</a:t>
            </a:r>
            <a:endParaRPr lang="en-US" sz="1583" dirty="0">
              <a:solidFill>
                <a:prstClr val="black"/>
              </a:solidFill>
              <a:latin typeface="Calibri" panose="020F0502020204030204"/>
            </a:endParaRPr>
          </a:p>
        </p:txBody>
      </p:sp>
      <p:sp>
        <p:nvSpPr>
          <p:cNvPr id="12" name="Shape 9"/>
          <p:cNvSpPr/>
          <p:nvPr/>
        </p:nvSpPr>
        <p:spPr>
          <a:xfrm>
            <a:off x="8025110" y="4590058"/>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8166994" y="4667151"/>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3</a:t>
            </a:r>
            <a:endParaRPr lang="en-US" sz="2417" dirty="0">
              <a:solidFill>
                <a:prstClr val="black"/>
              </a:solidFill>
              <a:latin typeface="Calibri" panose="020F0502020204030204"/>
            </a:endParaRPr>
          </a:p>
        </p:txBody>
      </p:sp>
      <p:sp>
        <p:nvSpPr>
          <p:cNvPr id="14" name="Text 11"/>
          <p:cNvSpPr/>
          <p:nvPr/>
        </p:nvSpPr>
        <p:spPr>
          <a:xfrm>
            <a:off x="8693646" y="4590058"/>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Έλεγχος</a:t>
            </a:r>
            <a:endParaRPr lang="en-US" sz="2000" dirty="0">
              <a:solidFill>
                <a:prstClr val="black"/>
              </a:solidFill>
              <a:latin typeface="Calibri" panose="020F0502020204030204"/>
            </a:endParaRPr>
          </a:p>
        </p:txBody>
      </p:sp>
      <p:sp>
        <p:nvSpPr>
          <p:cNvPr id="15" name="Text 12"/>
          <p:cNvSpPr/>
          <p:nvPr/>
        </p:nvSpPr>
        <p:spPr>
          <a:xfrm>
            <a:off x="8693646" y="5034955"/>
            <a:ext cx="2778323" cy="658416"/>
          </a:xfrm>
          <a:prstGeom prst="rect">
            <a:avLst/>
          </a:prstGeom>
          <a:noFill/>
          <a:ln/>
        </p:spPr>
        <p:txBody>
          <a:bodyPr wrap="squar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Δεν υπακούουν στη θέλησή μας.</a:t>
            </a:r>
            <a:endParaRPr lang="en-US" sz="1583" dirty="0">
              <a:solidFill>
                <a:prstClr val="black"/>
              </a:solidFill>
              <a:latin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91257" y="1168995"/>
            <a:ext cx="6009581" cy="617240"/>
          </a:xfrm>
          <a:prstGeom prst="rect">
            <a:avLst/>
          </a:prstGeom>
          <a:noFill/>
          <a:ln/>
        </p:spPr>
        <p:txBody>
          <a:bodyPr wrap="none" lIns="0" tIns="0" rIns="0" bIns="0" rtlCol="0" anchor="t"/>
          <a:lstStyle/>
          <a:p>
            <a:pPr defTabSz="761970">
              <a:lnSpc>
                <a:spcPts val="4833"/>
              </a:lnSpc>
              <a:defRPr/>
            </a:pPr>
            <a:r>
              <a:rPr lang="en-US" sz="3875" b="1" dirty="0">
                <a:solidFill>
                  <a:srgbClr val="282824"/>
                </a:solidFill>
                <a:latin typeface="Lato Bold" pitchFamily="34" charset="0"/>
                <a:ea typeface="Lato Bold" pitchFamily="34" charset="-122"/>
                <a:cs typeface="Lato Bold" pitchFamily="34" charset="-120"/>
              </a:rPr>
              <a:t>Σκελετικός μυϊκός ιστός</a:t>
            </a:r>
            <a:endParaRPr lang="en-US" sz="3875" dirty="0">
              <a:solidFill>
                <a:prstClr val="black"/>
              </a:solidFill>
              <a:latin typeface="Calibri" panose="020F0502020204030204"/>
            </a:endParaRPr>
          </a:p>
        </p:txBody>
      </p:sp>
      <p:sp>
        <p:nvSpPr>
          <p:cNvPr id="4" name="Shape 1"/>
          <p:cNvSpPr/>
          <p:nvPr/>
        </p:nvSpPr>
        <p:spPr>
          <a:xfrm>
            <a:off x="691257" y="2304554"/>
            <a:ext cx="444302" cy="44430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827484" y="2378571"/>
            <a:ext cx="171847" cy="296268"/>
          </a:xfrm>
          <a:prstGeom prst="rect">
            <a:avLst/>
          </a:prstGeom>
          <a:noFill/>
          <a:ln/>
        </p:spPr>
        <p:txBody>
          <a:bodyPr wrap="none" lIns="0" tIns="0" rIns="0" bIns="0" rtlCol="0" anchor="t"/>
          <a:lstStyle/>
          <a:p>
            <a:pPr algn="ctr" defTabSz="761970">
              <a:lnSpc>
                <a:spcPts val="2292"/>
              </a:lnSpc>
              <a:defRPr/>
            </a:pPr>
            <a:r>
              <a:rPr lang="en-US" sz="2292" b="1" dirty="0">
                <a:solidFill>
                  <a:srgbClr val="4A4A45"/>
                </a:solidFill>
                <a:latin typeface="Lato Bold" pitchFamily="34" charset="0"/>
                <a:ea typeface="Lato Bold" pitchFamily="34" charset="-122"/>
                <a:cs typeface="Lato Bold" pitchFamily="34" charset="-120"/>
              </a:rPr>
              <a:t>1</a:t>
            </a:r>
            <a:endParaRPr lang="en-US" sz="2292" dirty="0">
              <a:solidFill>
                <a:prstClr val="black"/>
              </a:solidFill>
              <a:latin typeface="Calibri" panose="020F0502020204030204"/>
            </a:endParaRPr>
          </a:p>
        </p:txBody>
      </p:sp>
      <p:sp>
        <p:nvSpPr>
          <p:cNvPr id="6" name="Text 3"/>
          <p:cNvSpPr/>
          <p:nvPr/>
        </p:nvSpPr>
        <p:spPr>
          <a:xfrm>
            <a:off x="1333004" y="2304554"/>
            <a:ext cx="2468860" cy="308570"/>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Τοποθεσία</a:t>
            </a:r>
            <a:endParaRPr lang="en-US" sz="1917" dirty="0">
              <a:solidFill>
                <a:prstClr val="black"/>
              </a:solidFill>
              <a:latin typeface="Calibri" panose="020F0502020204030204"/>
            </a:endParaRPr>
          </a:p>
        </p:txBody>
      </p:sp>
      <p:sp>
        <p:nvSpPr>
          <p:cNvPr id="7" name="Text 4"/>
          <p:cNvSpPr/>
          <p:nvPr/>
        </p:nvSpPr>
        <p:spPr>
          <a:xfrm>
            <a:off x="1333005" y="2731592"/>
            <a:ext cx="5595739" cy="316012"/>
          </a:xfrm>
          <a:prstGeom prst="rect">
            <a:avLst/>
          </a:prstGeom>
          <a:noFill/>
          <a:ln/>
        </p:spPr>
        <p:txBody>
          <a:bodyPr wrap="non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Συναντάται στους σκελετικούς μύες.</a:t>
            </a:r>
            <a:endParaRPr lang="en-US" sz="1542" dirty="0">
              <a:solidFill>
                <a:prstClr val="black"/>
              </a:solidFill>
              <a:latin typeface="Calibri" panose="020F0502020204030204"/>
            </a:endParaRPr>
          </a:p>
        </p:txBody>
      </p:sp>
      <p:sp>
        <p:nvSpPr>
          <p:cNvPr id="8" name="Shape 5"/>
          <p:cNvSpPr/>
          <p:nvPr/>
        </p:nvSpPr>
        <p:spPr>
          <a:xfrm>
            <a:off x="691257" y="3467199"/>
            <a:ext cx="444302" cy="44430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827484" y="3541217"/>
            <a:ext cx="171847" cy="296268"/>
          </a:xfrm>
          <a:prstGeom prst="rect">
            <a:avLst/>
          </a:prstGeom>
          <a:noFill/>
          <a:ln/>
        </p:spPr>
        <p:txBody>
          <a:bodyPr wrap="none" lIns="0" tIns="0" rIns="0" bIns="0" rtlCol="0" anchor="t"/>
          <a:lstStyle/>
          <a:p>
            <a:pPr algn="ctr" defTabSz="761970">
              <a:lnSpc>
                <a:spcPts val="2292"/>
              </a:lnSpc>
              <a:defRPr/>
            </a:pPr>
            <a:r>
              <a:rPr lang="en-US" sz="2292" b="1" dirty="0">
                <a:solidFill>
                  <a:srgbClr val="4A4A45"/>
                </a:solidFill>
                <a:latin typeface="Lato Bold" pitchFamily="34" charset="0"/>
                <a:ea typeface="Lato Bold" pitchFamily="34" charset="-122"/>
                <a:cs typeface="Lato Bold" pitchFamily="34" charset="-120"/>
              </a:rPr>
              <a:t>2</a:t>
            </a:r>
            <a:endParaRPr lang="en-US" sz="2292" dirty="0">
              <a:solidFill>
                <a:prstClr val="black"/>
              </a:solidFill>
              <a:latin typeface="Calibri" panose="020F0502020204030204"/>
            </a:endParaRPr>
          </a:p>
        </p:txBody>
      </p:sp>
      <p:sp>
        <p:nvSpPr>
          <p:cNvPr id="10" name="Text 7"/>
          <p:cNvSpPr/>
          <p:nvPr/>
        </p:nvSpPr>
        <p:spPr>
          <a:xfrm>
            <a:off x="1333004" y="3467199"/>
            <a:ext cx="2468860" cy="308570"/>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Δομή</a:t>
            </a:r>
            <a:endParaRPr lang="en-US" sz="1917" dirty="0">
              <a:solidFill>
                <a:prstClr val="black"/>
              </a:solidFill>
              <a:latin typeface="Calibri" panose="020F0502020204030204"/>
            </a:endParaRPr>
          </a:p>
        </p:txBody>
      </p:sp>
      <p:sp>
        <p:nvSpPr>
          <p:cNvPr id="11" name="Text 8"/>
          <p:cNvSpPr/>
          <p:nvPr/>
        </p:nvSpPr>
        <p:spPr>
          <a:xfrm>
            <a:off x="1333005" y="3894237"/>
            <a:ext cx="5595739" cy="632023"/>
          </a:xfrm>
          <a:prstGeom prst="rect">
            <a:avLst/>
          </a:prstGeom>
          <a:noFill/>
          <a:ln/>
        </p:spPr>
        <p:txBody>
          <a:bodyPr wrap="squar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Αποτελείται από μακριές κυλινδρικές μυϊκές ίνες που φέρουν γραμμώσεις, γι' αυτό λέγεται και γραμμωτός μυϊκός ιστός.</a:t>
            </a:r>
            <a:endParaRPr lang="en-US" sz="1542" dirty="0">
              <a:solidFill>
                <a:prstClr val="black"/>
              </a:solidFill>
              <a:latin typeface="Calibri" panose="020F0502020204030204"/>
            </a:endParaRPr>
          </a:p>
        </p:txBody>
      </p:sp>
      <p:sp>
        <p:nvSpPr>
          <p:cNvPr id="12" name="Shape 9"/>
          <p:cNvSpPr/>
          <p:nvPr/>
        </p:nvSpPr>
        <p:spPr>
          <a:xfrm>
            <a:off x="691257" y="4945857"/>
            <a:ext cx="444302" cy="444302"/>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827484" y="5019874"/>
            <a:ext cx="171847" cy="296268"/>
          </a:xfrm>
          <a:prstGeom prst="rect">
            <a:avLst/>
          </a:prstGeom>
          <a:noFill/>
          <a:ln/>
        </p:spPr>
        <p:txBody>
          <a:bodyPr wrap="none" lIns="0" tIns="0" rIns="0" bIns="0" rtlCol="0" anchor="t"/>
          <a:lstStyle/>
          <a:p>
            <a:pPr algn="ctr" defTabSz="761970">
              <a:lnSpc>
                <a:spcPts val="2292"/>
              </a:lnSpc>
              <a:defRPr/>
            </a:pPr>
            <a:r>
              <a:rPr lang="en-US" sz="2292" b="1" dirty="0">
                <a:solidFill>
                  <a:srgbClr val="4A4A45"/>
                </a:solidFill>
                <a:latin typeface="Lato Bold" pitchFamily="34" charset="0"/>
                <a:ea typeface="Lato Bold" pitchFamily="34" charset="-122"/>
                <a:cs typeface="Lato Bold" pitchFamily="34" charset="-120"/>
              </a:rPr>
              <a:t>3</a:t>
            </a:r>
            <a:endParaRPr lang="en-US" sz="2292" dirty="0">
              <a:solidFill>
                <a:prstClr val="black"/>
              </a:solidFill>
              <a:latin typeface="Calibri" panose="020F0502020204030204"/>
            </a:endParaRPr>
          </a:p>
        </p:txBody>
      </p:sp>
      <p:sp>
        <p:nvSpPr>
          <p:cNvPr id="14" name="Text 11"/>
          <p:cNvSpPr/>
          <p:nvPr/>
        </p:nvSpPr>
        <p:spPr>
          <a:xfrm>
            <a:off x="1333004" y="4945857"/>
            <a:ext cx="2468860" cy="308570"/>
          </a:xfrm>
          <a:prstGeom prst="rect">
            <a:avLst/>
          </a:prstGeom>
          <a:noFill/>
          <a:ln/>
        </p:spPr>
        <p:txBody>
          <a:bodyPr wrap="none" lIns="0" tIns="0" rIns="0" bIns="0" rtlCol="0" anchor="t"/>
          <a:lstStyle/>
          <a:p>
            <a:pPr defTabSz="761970">
              <a:lnSpc>
                <a:spcPts val="2417"/>
              </a:lnSpc>
              <a:defRPr/>
            </a:pPr>
            <a:r>
              <a:rPr lang="en-US" sz="1917" b="1" dirty="0">
                <a:solidFill>
                  <a:srgbClr val="4A4A45"/>
                </a:solidFill>
                <a:latin typeface="Lato Bold" pitchFamily="34" charset="0"/>
                <a:ea typeface="Lato Bold" pitchFamily="34" charset="-122"/>
                <a:cs typeface="Lato Bold" pitchFamily="34" charset="-120"/>
              </a:rPr>
              <a:t>Έλεγχος</a:t>
            </a:r>
            <a:endParaRPr lang="en-US" sz="1917" dirty="0">
              <a:solidFill>
                <a:prstClr val="black"/>
              </a:solidFill>
              <a:latin typeface="Calibri" panose="020F0502020204030204"/>
            </a:endParaRPr>
          </a:p>
        </p:txBody>
      </p:sp>
      <p:sp>
        <p:nvSpPr>
          <p:cNvPr id="15" name="Text 12"/>
          <p:cNvSpPr/>
          <p:nvPr/>
        </p:nvSpPr>
        <p:spPr>
          <a:xfrm>
            <a:off x="1333005" y="5372894"/>
            <a:ext cx="5595739" cy="316012"/>
          </a:xfrm>
          <a:prstGeom prst="rect">
            <a:avLst/>
          </a:prstGeom>
          <a:noFill/>
          <a:ln/>
        </p:spPr>
        <p:txBody>
          <a:bodyPr wrap="none" lIns="0" tIns="0" rIns="0" bIns="0" rtlCol="0" anchor="t"/>
          <a:lstStyle/>
          <a:p>
            <a:pPr defTabSz="761970">
              <a:lnSpc>
                <a:spcPts val="2458"/>
              </a:lnSpc>
              <a:defRPr/>
            </a:pPr>
            <a:r>
              <a:rPr lang="en-US" sz="1542" dirty="0">
                <a:solidFill>
                  <a:srgbClr val="4A4A45"/>
                </a:solidFill>
                <a:latin typeface="Lato" pitchFamily="34" charset="0"/>
                <a:ea typeface="Lato" pitchFamily="34" charset="-122"/>
                <a:cs typeface="Lato" pitchFamily="34" charset="-120"/>
              </a:rPr>
              <a:t>Η συστολή των σκελετικών μυών γίνεται με τη θέλησή μας.</a:t>
            </a:r>
            <a:endParaRPr lang="en-US" sz="1542" dirty="0">
              <a:solidFill>
                <a:prstClr val="black"/>
              </a:solidFill>
              <a:latin typeface="Calibri" panose="020F050202020403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239342"/>
            <a:ext cx="6116142" cy="642938"/>
          </a:xfrm>
          <a:prstGeom prst="rect">
            <a:avLst/>
          </a:prstGeom>
          <a:noFill/>
          <a:ln/>
        </p:spPr>
        <p:txBody>
          <a:bodyPr wrap="none" lIns="0" tIns="0" rIns="0" bIns="0" rtlCol="0" anchor="t"/>
          <a:lstStyle/>
          <a:p>
            <a:pPr defTabSz="761970">
              <a:lnSpc>
                <a:spcPts val="5041"/>
              </a:lnSpc>
              <a:defRPr/>
            </a:pPr>
            <a:r>
              <a:rPr lang="en-US" sz="4042" b="1" dirty="0">
                <a:solidFill>
                  <a:srgbClr val="282824"/>
                </a:solidFill>
                <a:latin typeface="Lato Bold" pitchFamily="34" charset="0"/>
                <a:ea typeface="Lato Bold" pitchFamily="34" charset="-122"/>
                <a:cs typeface="Lato Bold" pitchFamily="34" charset="-120"/>
              </a:rPr>
              <a:t>Καρδιακός μυϊκός ιστός</a:t>
            </a:r>
            <a:endParaRPr lang="en-US" sz="4042" dirty="0">
              <a:solidFill>
                <a:prstClr val="black"/>
              </a:solidFill>
              <a:latin typeface="Calibri" panose="020F0502020204030204"/>
            </a:endParaRPr>
          </a:p>
        </p:txBody>
      </p:sp>
      <p:sp>
        <p:nvSpPr>
          <p:cNvPr id="4" name="Shape 1"/>
          <p:cNvSpPr/>
          <p:nvPr/>
        </p:nvSpPr>
        <p:spPr>
          <a:xfrm>
            <a:off x="720031" y="2422228"/>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861914" y="2499320"/>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1</a:t>
            </a:r>
            <a:endParaRPr lang="en-US" sz="2417" dirty="0">
              <a:solidFill>
                <a:prstClr val="black"/>
              </a:solidFill>
              <a:latin typeface="Calibri" panose="020F0502020204030204"/>
            </a:endParaRPr>
          </a:p>
        </p:txBody>
      </p:sp>
      <p:sp>
        <p:nvSpPr>
          <p:cNvPr id="6" name="Text 3"/>
          <p:cNvSpPr/>
          <p:nvPr/>
        </p:nvSpPr>
        <p:spPr>
          <a:xfrm>
            <a:off x="1388567" y="2422228"/>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Τοποθεσία</a:t>
            </a:r>
            <a:endParaRPr lang="en-US" sz="2000" dirty="0">
              <a:solidFill>
                <a:prstClr val="black"/>
              </a:solidFill>
              <a:latin typeface="Calibri" panose="020F0502020204030204"/>
            </a:endParaRPr>
          </a:p>
        </p:txBody>
      </p:sp>
      <p:sp>
        <p:nvSpPr>
          <p:cNvPr id="7" name="Text 4"/>
          <p:cNvSpPr/>
          <p:nvPr/>
        </p:nvSpPr>
        <p:spPr>
          <a:xfrm>
            <a:off x="1388567" y="2867124"/>
            <a:ext cx="5511403" cy="329208"/>
          </a:xfrm>
          <a:prstGeom prst="rect">
            <a:avLst/>
          </a:prstGeom>
          <a:noFill/>
          <a:ln/>
        </p:spPr>
        <p:txBody>
          <a:bodyPr wrap="non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Βρίσκεται μόνο στα τοιχώματα της καρδιάς.</a:t>
            </a:r>
            <a:endParaRPr lang="en-US" sz="1583" dirty="0">
              <a:solidFill>
                <a:prstClr val="black"/>
              </a:solidFill>
              <a:latin typeface="Calibri" panose="020F0502020204030204"/>
            </a:endParaRPr>
          </a:p>
        </p:txBody>
      </p:sp>
      <p:sp>
        <p:nvSpPr>
          <p:cNvPr id="8" name="Shape 5"/>
          <p:cNvSpPr/>
          <p:nvPr/>
        </p:nvSpPr>
        <p:spPr>
          <a:xfrm>
            <a:off x="720031" y="3633391"/>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861914" y="3710483"/>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2</a:t>
            </a:r>
            <a:endParaRPr lang="en-US" sz="2417" dirty="0">
              <a:solidFill>
                <a:prstClr val="black"/>
              </a:solidFill>
              <a:latin typeface="Calibri" panose="020F0502020204030204"/>
            </a:endParaRPr>
          </a:p>
        </p:txBody>
      </p:sp>
      <p:sp>
        <p:nvSpPr>
          <p:cNvPr id="10" name="Text 7"/>
          <p:cNvSpPr/>
          <p:nvPr/>
        </p:nvSpPr>
        <p:spPr>
          <a:xfrm>
            <a:off x="1388567" y="3633391"/>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Δομή</a:t>
            </a:r>
            <a:endParaRPr lang="en-US" sz="2000" dirty="0">
              <a:solidFill>
                <a:prstClr val="black"/>
              </a:solidFill>
              <a:latin typeface="Calibri" panose="020F0502020204030204"/>
            </a:endParaRPr>
          </a:p>
        </p:txBody>
      </p:sp>
      <p:sp>
        <p:nvSpPr>
          <p:cNvPr id="11" name="Text 8"/>
          <p:cNvSpPr/>
          <p:nvPr/>
        </p:nvSpPr>
        <p:spPr>
          <a:xfrm>
            <a:off x="1388567" y="4078288"/>
            <a:ext cx="5511403" cy="329208"/>
          </a:xfrm>
          <a:prstGeom prst="rect">
            <a:avLst/>
          </a:prstGeom>
          <a:noFill/>
          <a:ln/>
        </p:spPr>
        <p:txBody>
          <a:bodyPr wrap="non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Οι μυϊκές ίνες του είναι κυλινδρικές, έχουν γραμμώσεις.</a:t>
            </a:r>
            <a:endParaRPr lang="en-US" sz="1583" dirty="0">
              <a:solidFill>
                <a:prstClr val="black"/>
              </a:solidFill>
              <a:latin typeface="Calibri" panose="020F0502020204030204"/>
            </a:endParaRPr>
          </a:p>
        </p:txBody>
      </p:sp>
      <p:sp>
        <p:nvSpPr>
          <p:cNvPr id="12" name="Shape 9"/>
          <p:cNvSpPr/>
          <p:nvPr/>
        </p:nvSpPr>
        <p:spPr>
          <a:xfrm>
            <a:off x="720031" y="4844555"/>
            <a:ext cx="462856" cy="462856"/>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861914" y="4921647"/>
            <a:ext cx="178991" cy="308570"/>
          </a:xfrm>
          <a:prstGeom prst="rect">
            <a:avLst/>
          </a:prstGeom>
          <a:noFill/>
          <a:ln/>
        </p:spPr>
        <p:txBody>
          <a:bodyPr wrap="none" lIns="0" tIns="0" rIns="0" bIns="0" rtlCol="0" anchor="t"/>
          <a:lstStyle/>
          <a:p>
            <a:pPr algn="ctr" defTabSz="761970">
              <a:lnSpc>
                <a:spcPts val="2417"/>
              </a:lnSpc>
              <a:defRPr/>
            </a:pPr>
            <a:r>
              <a:rPr lang="en-US" sz="2417" b="1" dirty="0">
                <a:solidFill>
                  <a:srgbClr val="4A4A45"/>
                </a:solidFill>
                <a:latin typeface="Lato Bold" pitchFamily="34" charset="0"/>
                <a:ea typeface="Lato Bold" pitchFamily="34" charset="-122"/>
                <a:cs typeface="Lato Bold" pitchFamily="34" charset="-120"/>
              </a:rPr>
              <a:t>3</a:t>
            </a:r>
            <a:endParaRPr lang="en-US" sz="2417" dirty="0">
              <a:solidFill>
                <a:prstClr val="black"/>
              </a:solidFill>
              <a:latin typeface="Calibri" panose="020F0502020204030204"/>
            </a:endParaRPr>
          </a:p>
        </p:txBody>
      </p:sp>
      <p:sp>
        <p:nvSpPr>
          <p:cNvPr id="14" name="Text 11"/>
          <p:cNvSpPr/>
          <p:nvPr/>
        </p:nvSpPr>
        <p:spPr>
          <a:xfrm>
            <a:off x="1388567" y="4844555"/>
            <a:ext cx="2571750" cy="321469"/>
          </a:xfrm>
          <a:prstGeom prst="rect">
            <a:avLst/>
          </a:prstGeom>
          <a:noFill/>
          <a:ln/>
        </p:spPr>
        <p:txBody>
          <a:bodyPr wrap="none" lIns="0" tIns="0" rIns="0" bIns="0" rtlCol="0" anchor="t"/>
          <a:lstStyle/>
          <a:p>
            <a:pPr defTabSz="761970">
              <a:lnSpc>
                <a:spcPts val="2500"/>
              </a:lnSpc>
              <a:defRPr/>
            </a:pPr>
            <a:r>
              <a:rPr lang="en-US" sz="2000" b="1" dirty="0">
                <a:solidFill>
                  <a:srgbClr val="4A4A45"/>
                </a:solidFill>
                <a:latin typeface="Lato Bold" pitchFamily="34" charset="0"/>
                <a:ea typeface="Lato Bold" pitchFamily="34" charset="-122"/>
                <a:cs typeface="Lato Bold" pitchFamily="34" charset="-120"/>
              </a:rPr>
              <a:t>Έλεγχος</a:t>
            </a:r>
            <a:endParaRPr lang="en-US" sz="2000" dirty="0">
              <a:solidFill>
                <a:prstClr val="black"/>
              </a:solidFill>
              <a:latin typeface="Calibri" panose="020F0502020204030204"/>
            </a:endParaRPr>
          </a:p>
        </p:txBody>
      </p:sp>
      <p:sp>
        <p:nvSpPr>
          <p:cNvPr id="15" name="Text 12"/>
          <p:cNvSpPr/>
          <p:nvPr/>
        </p:nvSpPr>
        <p:spPr>
          <a:xfrm>
            <a:off x="1388567" y="5289451"/>
            <a:ext cx="5511403" cy="329208"/>
          </a:xfrm>
          <a:prstGeom prst="rect">
            <a:avLst/>
          </a:prstGeom>
          <a:noFill/>
          <a:ln/>
        </p:spPr>
        <p:txBody>
          <a:bodyPr wrap="none" lIns="0" tIns="0" rIns="0" bIns="0" rtlCol="0" anchor="t"/>
          <a:lstStyle/>
          <a:p>
            <a:pPr defTabSz="761970">
              <a:lnSpc>
                <a:spcPts val="2583"/>
              </a:lnSpc>
              <a:defRPr/>
            </a:pPr>
            <a:r>
              <a:rPr lang="en-US" sz="1583" dirty="0">
                <a:solidFill>
                  <a:srgbClr val="4A4A45"/>
                </a:solidFill>
                <a:latin typeface="Lato" pitchFamily="34" charset="0"/>
                <a:ea typeface="Lato" pitchFamily="34" charset="-122"/>
                <a:cs typeface="Lato" pitchFamily="34" charset="-120"/>
              </a:rPr>
              <a:t>Δεν υπακούουν στη θέλησή μας.</a:t>
            </a:r>
            <a:endParaRPr lang="en-US" sz="1583" dirty="0">
              <a:solidFill>
                <a:prstClr val="black"/>
              </a:solidFill>
              <a:latin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595"/>
          </a:xfrm>
          <a:prstGeom prst="rect">
            <a:avLst/>
          </a:prstGeom>
        </p:spPr>
      </p:pic>
      <p:sp>
        <p:nvSpPr>
          <p:cNvPr id="3" name="Text 0"/>
          <p:cNvSpPr/>
          <p:nvPr/>
        </p:nvSpPr>
        <p:spPr>
          <a:xfrm>
            <a:off x="640656" y="503337"/>
            <a:ext cx="5159177" cy="571996"/>
          </a:xfrm>
          <a:prstGeom prst="rect">
            <a:avLst/>
          </a:prstGeom>
          <a:noFill/>
          <a:ln/>
        </p:spPr>
        <p:txBody>
          <a:bodyPr wrap="none" lIns="0" tIns="0" rIns="0" bIns="0" rtlCol="0" anchor="t"/>
          <a:lstStyle/>
          <a:p>
            <a:pPr defTabSz="761970">
              <a:lnSpc>
                <a:spcPts val="4500"/>
              </a:lnSpc>
              <a:defRPr/>
            </a:pPr>
            <a:r>
              <a:rPr lang="en-US" sz="3583" b="1" dirty="0">
                <a:solidFill>
                  <a:srgbClr val="282824"/>
                </a:solidFill>
                <a:latin typeface="Lato Bold" pitchFamily="34" charset="0"/>
                <a:ea typeface="Lato Bold" pitchFamily="34" charset="-122"/>
                <a:cs typeface="Lato Bold" pitchFamily="34" charset="-120"/>
              </a:rPr>
              <a:t>Λείοι μύες - Τοποθεσία</a:t>
            </a:r>
            <a:endParaRPr lang="en-US" sz="3583" dirty="0">
              <a:solidFill>
                <a:prstClr val="black"/>
              </a:solidFill>
              <a:latin typeface="Calibri" panose="020F0502020204030204"/>
            </a:endParaRPr>
          </a:p>
        </p:txBody>
      </p:sp>
      <p:sp>
        <p:nvSpPr>
          <p:cNvPr id="4" name="Shape 1"/>
          <p:cNvSpPr/>
          <p:nvPr/>
        </p:nvSpPr>
        <p:spPr>
          <a:xfrm>
            <a:off x="640656" y="1555750"/>
            <a:ext cx="411758" cy="41175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766862" y="1624310"/>
            <a:ext cx="159246" cy="274538"/>
          </a:xfrm>
          <a:prstGeom prst="rect">
            <a:avLst/>
          </a:prstGeom>
          <a:noFill/>
          <a:ln/>
        </p:spPr>
        <p:txBody>
          <a:bodyPr wrap="none" lIns="0" tIns="0" rIns="0" bIns="0" rtlCol="0" anchor="t"/>
          <a:lstStyle/>
          <a:p>
            <a:pPr algn="ctr" defTabSz="761970">
              <a:lnSpc>
                <a:spcPts val="2125"/>
              </a:lnSpc>
              <a:defRPr/>
            </a:pPr>
            <a:r>
              <a:rPr lang="en-US" sz="2125" b="1" dirty="0">
                <a:solidFill>
                  <a:srgbClr val="4A4A45"/>
                </a:solidFill>
                <a:latin typeface="Lato Bold" pitchFamily="34" charset="0"/>
                <a:ea typeface="Lato Bold" pitchFamily="34" charset="-122"/>
                <a:cs typeface="Lato Bold" pitchFamily="34" charset="-120"/>
              </a:rPr>
              <a:t>1</a:t>
            </a:r>
            <a:endParaRPr lang="en-US" sz="2125" dirty="0">
              <a:solidFill>
                <a:prstClr val="black"/>
              </a:solidFill>
              <a:latin typeface="Calibri" panose="020F0502020204030204"/>
            </a:endParaRPr>
          </a:p>
        </p:txBody>
      </p:sp>
      <p:sp>
        <p:nvSpPr>
          <p:cNvPr id="6" name="Text 3"/>
          <p:cNvSpPr/>
          <p:nvPr/>
        </p:nvSpPr>
        <p:spPr>
          <a:xfrm>
            <a:off x="1235373" y="1555750"/>
            <a:ext cx="2287984" cy="285948"/>
          </a:xfrm>
          <a:prstGeom prst="rect">
            <a:avLst/>
          </a:prstGeom>
          <a:noFill/>
          <a:ln/>
        </p:spPr>
        <p:txBody>
          <a:bodyPr wrap="none" lIns="0" tIns="0" rIns="0" bIns="0" rtlCol="0" anchor="t"/>
          <a:lstStyle/>
          <a:p>
            <a:pPr defTabSz="761970">
              <a:lnSpc>
                <a:spcPts val="2250"/>
              </a:lnSpc>
              <a:defRPr/>
            </a:pPr>
            <a:r>
              <a:rPr lang="en-US" sz="1792" b="1" dirty="0">
                <a:solidFill>
                  <a:srgbClr val="4A4A45"/>
                </a:solidFill>
                <a:latin typeface="Lato Bold" pitchFamily="34" charset="0"/>
                <a:ea typeface="Lato Bold" pitchFamily="34" charset="-122"/>
                <a:cs typeface="Lato Bold" pitchFamily="34" charset="-120"/>
              </a:rPr>
              <a:t>Κοίλα σπλάγχνα</a:t>
            </a:r>
            <a:endParaRPr lang="en-US" sz="1792" dirty="0">
              <a:solidFill>
                <a:prstClr val="black"/>
              </a:solidFill>
              <a:latin typeface="Calibri" panose="020F0502020204030204"/>
            </a:endParaRPr>
          </a:p>
        </p:txBody>
      </p:sp>
      <p:sp>
        <p:nvSpPr>
          <p:cNvPr id="7" name="Text 4"/>
          <p:cNvSpPr/>
          <p:nvPr/>
        </p:nvSpPr>
        <p:spPr>
          <a:xfrm>
            <a:off x="1235372" y="1951434"/>
            <a:ext cx="5743972" cy="585788"/>
          </a:xfrm>
          <a:prstGeom prst="rect">
            <a:avLst/>
          </a:prstGeom>
          <a:noFill/>
          <a:ln/>
        </p:spPr>
        <p:txBody>
          <a:bodyPr wrap="square" lIns="0" tIns="0" rIns="0" bIns="0" rtlCol="0" anchor="t"/>
          <a:lstStyle/>
          <a:p>
            <a:pPr defTabSz="761970">
              <a:lnSpc>
                <a:spcPts val="2292"/>
              </a:lnSpc>
              <a:defRPr/>
            </a:pPr>
            <a:r>
              <a:rPr lang="en-US" sz="1417" dirty="0">
                <a:solidFill>
                  <a:srgbClr val="4A4A45"/>
                </a:solidFill>
                <a:latin typeface="Lato" pitchFamily="34" charset="0"/>
                <a:ea typeface="Lato" pitchFamily="34" charset="-122"/>
                <a:cs typeface="Lato" pitchFamily="34" charset="-120"/>
              </a:rPr>
              <a:t>Οι λείοι μύες αποτελούν το μυϊκό χιτώνα του τοιχώματος των κοίλων σπλάγχνων.</a:t>
            </a:r>
            <a:endParaRPr lang="en-US" sz="1417" dirty="0">
              <a:solidFill>
                <a:prstClr val="black"/>
              </a:solidFill>
              <a:latin typeface="Calibri" panose="020F0502020204030204"/>
            </a:endParaRPr>
          </a:p>
        </p:txBody>
      </p:sp>
      <p:sp>
        <p:nvSpPr>
          <p:cNvPr id="8" name="Shape 5"/>
          <p:cNvSpPr/>
          <p:nvPr/>
        </p:nvSpPr>
        <p:spPr>
          <a:xfrm>
            <a:off x="640656" y="2926060"/>
            <a:ext cx="411758" cy="41175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766862" y="2994620"/>
            <a:ext cx="159246" cy="274538"/>
          </a:xfrm>
          <a:prstGeom prst="rect">
            <a:avLst/>
          </a:prstGeom>
          <a:noFill/>
          <a:ln/>
        </p:spPr>
        <p:txBody>
          <a:bodyPr wrap="none" lIns="0" tIns="0" rIns="0" bIns="0" rtlCol="0" anchor="t"/>
          <a:lstStyle/>
          <a:p>
            <a:pPr algn="ctr" defTabSz="761970">
              <a:lnSpc>
                <a:spcPts val="2125"/>
              </a:lnSpc>
              <a:defRPr/>
            </a:pPr>
            <a:r>
              <a:rPr lang="en-US" sz="2125" b="1" dirty="0">
                <a:solidFill>
                  <a:srgbClr val="4A4A45"/>
                </a:solidFill>
                <a:latin typeface="Lato Bold" pitchFamily="34" charset="0"/>
                <a:ea typeface="Lato Bold" pitchFamily="34" charset="-122"/>
                <a:cs typeface="Lato Bold" pitchFamily="34" charset="-120"/>
              </a:rPr>
              <a:t>2</a:t>
            </a:r>
            <a:endParaRPr lang="en-US" sz="2125" dirty="0">
              <a:solidFill>
                <a:prstClr val="black"/>
              </a:solidFill>
              <a:latin typeface="Calibri" panose="020F0502020204030204"/>
            </a:endParaRPr>
          </a:p>
        </p:txBody>
      </p:sp>
      <p:sp>
        <p:nvSpPr>
          <p:cNvPr id="10" name="Text 7"/>
          <p:cNvSpPr/>
          <p:nvPr/>
        </p:nvSpPr>
        <p:spPr>
          <a:xfrm>
            <a:off x="1235373" y="2926060"/>
            <a:ext cx="2287984" cy="285948"/>
          </a:xfrm>
          <a:prstGeom prst="rect">
            <a:avLst/>
          </a:prstGeom>
          <a:noFill/>
          <a:ln/>
        </p:spPr>
        <p:txBody>
          <a:bodyPr wrap="none" lIns="0" tIns="0" rIns="0" bIns="0" rtlCol="0" anchor="t"/>
          <a:lstStyle/>
          <a:p>
            <a:pPr defTabSz="761970">
              <a:lnSpc>
                <a:spcPts val="2250"/>
              </a:lnSpc>
              <a:defRPr/>
            </a:pPr>
            <a:r>
              <a:rPr lang="en-US" sz="1792" b="1" dirty="0">
                <a:solidFill>
                  <a:srgbClr val="4A4A45"/>
                </a:solidFill>
                <a:latin typeface="Lato Bold" pitchFamily="34" charset="0"/>
                <a:ea typeface="Lato Bold" pitchFamily="34" charset="-122"/>
                <a:cs typeface="Lato Bold" pitchFamily="34" charset="-120"/>
              </a:rPr>
              <a:t>Αγγεία</a:t>
            </a:r>
            <a:endParaRPr lang="en-US" sz="1792" dirty="0">
              <a:solidFill>
                <a:prstClr val="black"/>
              </a:solidFill>
              <a:latin typeface="Calibri" panose="020F0502020204030204"/>
            </a:endParaRPr>
          </a:p>
        </p:txBody>
      </p:sp>
      <p:sp>
        <p:nvSpPr>
          <p:cNvPr id="11" name="Text 8"/>
          <p:cNvSpPr/>
          <p:nvPr/>
        </p:nvSpPr>
        <p:spPr>
          <a:xfrm>
            <a:off x="1235372" y="3321744"/>
            <a:ext cx="5743972" cy="292893"/>
          </a:xfrm>
          <a:prstGeom prst="rect">
            <a:avLst/>
          </a:prstGeom>
          <a:noFill/>
          <a:ln/>
        </p:spPr>
        <p:txBody>
          <a:bodyPr wrap="none" lIns="0" tIns="0" rIns="0" bIns="0" rtlCol="0" anchor="t"/>
          <a:lstStyle/>
          <a:p>
            <a:pPr defTabSz="761970">
              <a:lnSpc>
                <a:spcPts val="2292"/>
              </a:lnSpc>
              <a:defRPr/>
            </a:pPr>
            <a:r>
              <a:rPr lang="en-US" sz="1417" dirty="0">
                <a:solidFill>
                  <a:srgbClr val="4A4A45"/>
                </a:solidFill>
                <a:latin typeface="Lato" pitchFamily="34" charset="0"/>
                <a:ea typeface="Lato" pitchFamily="34" charset="-122"/>
                <a:cs typeface="Lato" pitchFamily="34" charset="-120"/>
              </a:rPr>
              <a:t>Αποτελούν το μυϊκό χιτώνα των αγγείων.</a:t>
            </a:r>
            <a:endParaRPr lang="en-US" sz="1417" dirty="0">
              <a:solidFill>
                <a:prstClr val="black"/>
              </a:solidFill>
              <a:latin typeface="Calibri" panose="020F0502020204030204"/>
            </a:endParaRPr>
          </a:p>
        </p:txBody>
      </p:sp>
      <p:sp>
        <p:nvSpPr>
          <p:cNvPr id="12" name="Shape 9"/>
          <p:cNvSpPr/>
          <p:nvPr/>
        </p:nvSpPr>
        <p:spPr>
          <a:xfrm>
            <a:off x="640656" y="4003477"/>
            <a:ext cx="411758" cy="41175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766862" y="4072037"/>
            <a:ext cx="159246" cy="274538"/>
          </a:xfrm>
          <a:prstGeom prst="rect">
            <a:avLst/>
          </a:prstGeom>
          <a:noFill/>
          <a:ln/>
        </p:spPr>
        <p:txBody>
          <a:bodyPr wrap="none" lIns="0" tIns="0" rIns="0" bIns="0" rtlCol="0" anchor="t"/>
          <a:lstStyle/>
          <a:p>
            <a:pPr algn="ctr" defTabSz="761970">
              <a:lnSpc>
                <a:spcPts val="2125"/>
              </a:lnSpc>
              <a:defRPr/>
            </a:pPr>
            <a:r>
              <a:rPr lang="en-US" sz="2125" b="1" dirty="0">
                <a:solidFill>
                  <a:srgbClr val="4A4A45"/>
                </a:solidFill>
                <a:latin typeface="Lato Bold" pitchFamily="34" charset="0"/>
                <a:ea typeface="Lato Bold" pitchFamily="34" charset="-122"/>
                <a:cs typeface="Lato Bold" pitchFamily="34" charset="-120"/>
              </a:rPr>
              <a:t>3</a:t>
            </a:r>
            <a:endParaRPr lang="en-US" sz="2125" dirty="0">
              <a:solidFill>
                <a:prstClr val="black"/>
              </a:solidFill>
              <a:latin typeface="Calibri" panose="020F0502020204030204"/>
            </a:endParaRPr>
          </a:p>
        </p:txBody>
      </p:sp>
      <p:sp>
        <p:nvSpPr>
          <p:cNvPr id="14" name="Text 11"/>
          <p:cNvSpPr/>
          <p:nvPr/>
        </p:nvSpPr>
        <p:spPr>
          <a:xfrm>
            <a:off x="1235373" y="4003477"/>
            <a:ext cx="2287984" cy="285948"/>
          </a:xfrm>
          <a:prstGeom prst="rect">
            <a:avLst/>
          </a:prstGeom>
          <a:noFill/>
          <a:ln/>
        </p:spPr>
        <p:txBody>
          <a:bodyPr wrap="none" lIns="0" tIns="0" rIns="0" bIns="0" rtlCol="0" anchor="t"/>
          <a:lstStyle/>
          <a:p>
            <a:pPr defTabSz="761970">
              <a:lnSpc>
                <a:spcPts val="2250"/>
              </a:lnSpc>
              <a:defRPr/>
            </a:pPr>
            <a:r>
              <a:rPr lang="en-US" sz="1792" b="1" dirty="0">
                <a:solidFill>
                  <a:srgbClr val="4A4A45"/>
                </a:solidFill>
                <a:latin typeface="Lato Bold" pitchFamily="34" charset="0"/>
                <a:ea typeface="Lato Bold" pitchFamily="34" charset="-122"/>
                <a:cs typeface="Lato Bold" pitchFamily="34" charset="-120"/>
              </a:rPr>
              <a:t>Οφθαλμός</a:t>
            </a:r>
            <a:endParaRPr lang="en-US" sz="1792" dirty="0">
              <a:solidFill>
                <a:prstClr val="black"/>
              </a:solidFill>
              <a:latin typeface="Calibri" panose="020F0502020204030204"/>
            </a:endParaRPr>
          </a:p>
        </p:txBody>
      </p:sp>
      <p:sp>
        <p:nvSpPr>
          <p:cNvPr id="15" name="Text 12"/>
          <p:cNvSpPr/>
          <p:nvPr/>
        </p:nvSpPr>
        <p:spPr>
          <a:xfrm>
            <a:off x="1235372" y="4399161"/>
            <a:ext cx="5743972" cy="585788"/>
          </a:xfrm>
          <a:prstGeom prst="rect">
            <a:avLst/>
          </a:prstGeom>
          <a:noFill/>
          <a:ln/>
        </p:spPr>
        <p:txBody>
          <a:bodyPr wrap="square" lIns="0" tIns="0" rIns="0" bIns="0" rtlCol="0" anchor="t"/>
          <a:lstStyle/>
          <a:p>
            <a:pPr defTabSz="761970">
              <a:lnSpc>
                <a:spcPts val="2292"/>
              </a:lnSpc>
              <a:defRPr/>
            </a:pPr>
            <a:r>
              <a:rPr lang="en-US" sz="1417" dirty="0">
                <a:solidFill>
                  <a:srgbClr val="4A4A45"/>
                </a:solidFill>
                <a:latin typeface="Lato" pitchFamily="34" charset="0"/>
                <a:ea typeface="Lato" pitchFamily="34" charset="-122"/>
                <a:cs typeface="Lato" pitchFamily="34" charset="-120"/>
              </a:rPr>
              <a:t>Ανεξάρτητοι λείοι μύες βρίσκονται στο βολβό του οφθαλμού (σφιγκτήρας και διαστολέας της κόρης, ακτινωτός μυς).</a:t>
            </a:r>
            <a:endParaRPr lang="en-US" sz="1417" dirty="0">
              <a:solidFill>
                <a:prstClr val="black"/>
              </a:solidFill>
              <a:latin typeface="Calibri" panose="020F0502020204030204"/>
            </a:endParaRPr>
          </a:p>
        </p:txBody>
      </p:sp>
      <p:sp>
        <p:nvSpPr>
          <p:cNvPr id="16" name="Shape 13"/>
          <p:cNvSpPr/>
          <p:nvPr/>
        </p:nvSpPr>
        <p:spPr>
          <a:xfrm>
            <a:off x="640656" y="5373787"/>
            <a:ext cx="411758" cy="41175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766862" y="5442347"/>
            <a:ext cx="159246" cy="274538"/>
          </a:xfrm>
          <a:prstGeom prst="rect">
            <a:avLst/>
          </a:prstGeom>
          <a:noFill/>
          <a:ln/>
        </p:spPr>
        <p:txBody>
          <a:bodyPr wrap="none" lIns="0" tIns="0" rIns="0" bIns="0" rtlCol="0" anchor="t"/>
          <a:lstStyle/>
          <a:p>
            <a:pPr algn="ctr" defTabSz="761970">
              <a:lnSpc>
                <a:spcPts val="2125"/>
              </a:lnSpc>
              <a:defRPr/>
            </a:pPr>
            <a:r>
              <a:rPr lang="en-US" sz="2125" b="1" dirty="0">
                <a:solidFill>
                  <a:srgbClr val="4A4A45"/>
                </a:solidFill>
                <a:latin typeface="Lato Bold" pitchFamily="34" charset="0"/>
                <a:ea typeface="Lato Bold" pitchFamily="34" charset="-122"/>
                <a:cs typeface="Lato Bold" pitchFamily="34" charset="-120"/>
              </a:rPr>
              <a:t>4</a:t>
            </a:r>
            <a:endParaRPr lang="en-US" sz="2125" dirty="0">
              <a:solidFill>
                <a:prstClr val="black"/>
              </a:solidFill>
              <a:latin typeface="Calibri" panose="020F0502020204030204"/>
            </a:endParaRPr>
          </a:p>
        </p:txBody>
      </p:sp>
      <p:sp>
        <p:nvSpPr>
          <p:cNvPr id="18" name="Text 15"/>
          <p:cNvSpPr/>
          <p:nvPr/>
        </p:nvSpPr>
        <p:spPr>
          <a:xfrm>
            <a:off x="1235373" y="5373787"/>
            <a:ext cx="2287984" cy="285948"/>
          </a:xfrm>
          <a:prstGeom prst="rect">
            <a:avLst/>
          </a:prstGeom>
          <a:noFill/>
          <a:ln/>
        </p:spPr>
        <p:txBody>
          <a:bodyPr wrap="none" lIns="0" tIns="0" rIns="0" bIns="0" rtlCol="0" anchor="t"/>
          <a:lstStyle/>
          <a:p>
            <a:pPr defTabSz="761970">
              <a:lnSpc>
                <a:spcPts val="2250"/>
              </a:lnSpc>
              <a:defRPr/>
            </a:pPr>
            <a:r>
              <a:rPr lang="en-US" sz="1792" b="1" dirty="0">
                <a:solidFill>
                  <a:srgbClr val="4A4A45"/>
                </a:solidFill>
                <a:latin typeface="Lato Bold" pitchFamily="34" charset="0"/>
                <a:ea typeface="Lato Bold" pitchFamily="34" charset="-122"/>
                <a:cs typeface="Lato Bold" pitchFamily="34" charset="-120"/>
              </a:rPr>
              <a:t>Δέρμα</a:t>
            </a:r>
            <a:endParaRPr lang="en-US" sz="1792" dirty="0">
              <a:solidFill>
                <a:prstClr val="black"/>
              </a:solidFill>
              <a:latin typeface="Calibri" panose="020F0502020204030204"/>
            </a:endParaRPr>
          </a:p>
        </p:txBody>
      </p:sp>
      <p:sp>
        <p:nvSpPr>
          <p:cNvPr id="19" name="Text 16"/>
          <p:cNvSpPr/>
          <p:nvPr/>
        </p:nvSpPr>
        <p:spPr>
          <a:xfrm>
            <a:off x="1235372" y="5769471"/>
            <a:ext cx="5743972" cy="585788"/>
          </a:xfrm>
          <a:prstGeom prst="rect">
            <a:avLst/>
          </a:prstGeom>
          <a:noFill/>
          <a:ln/>
        </p:spPr>
        <p:txBody>
          <a:bodyPr wrap="square" lIns="0" tIns="0" rIns="0" bIns="0" rtlCol="0" anchor="t"/>
          <a:lstStyle/>
          <a:p>
            <a:pPr defTabSz="761970">
              <a:lnSpc>
                <a:spcPts val="2292"/>
              </a:lnSpc>
              <a:defRPr/>
            </a:pPr>
            <a:r>
              <a:rPr lang="en-US" sz="1417" dirty="0">
                <a:solidFill>
                  <a:srgbClr val="4A4A45"/>
                </a:solidFill>
                <a:latin typeface="Lato" pitchFamily="34" charset="0"/>
                <a:ea typeface="Lato" pitchFamily="34" charset="-122"/>
                <a:cs typeface="Lato" pitchFamily="34" charset="-120"/>
              </a:rPr>
              <a:t>Ανεξάρτητοι λείοι μύες βρίσκονται στο δέρμα (ορθωτήρες μύες των τριχών).</a:t>
            </a:r>
            <a:endParaRPr lang="en-US" sz="1417" dirty="0">
              <a:solidFill>
                <a:prstClr val="black"/>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569615" y="702469"/>
            <a:ext cx="5872163" cy="508595"/>
          </a:xfrm>
          <a:prstGeom prst="rect">
            <a:avLst/>
          </a:prstGeom>
          <a:noFill/>
          <a:ln/>
        </p:spPr>
        <p:txBody>
          <a:bodyPr wrap="none" lIns="0" tIns="0" rIns="0" bIns="0" rtlCol="0" anchor="t"/>
          <a:lstStyle/>
          <a:p>
            <a:pPr defTabSz="761970">
              <a:lnSpc>
                <a:spcPts val="4000"/>
              </a:lnSpc>
              <a:defRPr/>
            </a:pPr>
            <a:r>
              <a:rPr lang="en-US" sz="3167" b="1" dirty="0">
                <a:solidFill>
                  <a:srgbClr val="282824"/>
                </a:solidFill>
                <a:latin typeface="Lato Bold" pitchFamily="34" charset="0"/>
                <a:ea typeface="Lato Bold" pitchFamily="34" charset="-122"/>
                <a:cs typeface="Lato Bold" pitchFamily="34" charset="-120"/>
              </a:rPr>
              <a:t>Λειτουργίες των λείων μυών</a:t>
            </a:r>
            <a:endParaRPr lang="en-US" sz="3167" dirty="0">
              <a:solidFill>
                <a:prstClr val="black"/>
              </a:solidFill>
              <a:latin typeface="Calibri" panose="020F0502020204030204"/>
            </a:endParaRPr>
          </a:p>
        </p:txBody>
      </p:sp>
      <p:sp>
        <p:nvSpPr>
          <p:cNvPr id="4" name="Shape 1"/>
          <p:cNvSpPr/>
          <p:nvPr/>
        </p:nvSpPr>
        <p:spPr>
          <a:xfrm>
            <a:off x="804168" y="1455143"/>
            <a:ext cx="19050" cy="4700389"/>
          </a:xfrm>
          <a:prstGeom prst="roundRect">
            <a:avLst>
              <a:gd name="adj" fmla="val 128151"/>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977702" y="1811734"/>
            <a:ext cx="569615" cy="19050"/>
          </a:xfrm>
          <a:prstGeom prst="roundRect">
            <a:avLst>
              <a:gd name="adj" fmla="val 128151"/>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630634" y="1638201"/>
            <a:ext cx="366118" cy="36611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742851" y="1699121"/>
            <a:ext cx="141585" cy="244178"/>
          </a:xfrm>
          <a:prstGeom prst="rect">
            <a:avLst/>
          </a:prstGeom>
          <a:noFill/>
          <a:ln/>
        </p:spPr>
        <p:txBody>
          <a:bodyPr wrap="none" lIns="0" tIns="0" rIns="0" bIns="0" rtlCol="0" anchor="t"/>
          <a:lstStyle/>
          <a:p>
            <a:pPr algn="ctr" defTabSz="761970">
              <a:lnSpc>
                <a:spcPts val="1917"/>
              </a:lnSpc>
              <a:defRPr/>
            </a:pPr>
            <a:r>
              <a:rPr lang="en-US" sz="1917" b="1" dirty="0">
                <a:solidFill>
                  <a:srgbClr val="4A4A45"/>
                </a:solidFill>
                <a:latin typeface="Lato Bold" pitchFamily="34" charset="0"/>
                <a:ea typeface="Lato Bold" pitchFamily="34" charset="-122"/>
                <a:cs typeface="Lato Bold" pitchFamily="34" charset="-120"/>
              </a:rPr>
              <a:t>1</a:t>
            </a:r>
            <a:endParaRPr lang="en-US" sz="1917" dirty="0">
              <a:solidFill>
                <a:prstClr val="black"/>
              </a:solidFill>
              <a:latin typeface="Calibri" panose="020F0502020204030204"/>
            </a:endParaRPr>
          </a:p>
        </p:txBody>
      </p:sp>
      <p:sp>
        <p:nvSpPr>
          <p:cNvPr id="8" name="Text 5"/>
          <p:cNvSpPr/>
          <p:nvPr/>
        </p:nvSpPr>
        <p:spPr>
          <a:xfrm>
            <a:off x="1708745" y="1617861"/>
            <a:ext cx="2034382" cy="254198"/>
          </a:xfrm>
          <a:prstGeom prst="rect">
            <a:avLst/>
          </a:prstGeom>
          <a:noFill/>
          <a:ln/>
        </p:spPr>
        <p:txBody>
          <a:bodyPr wrap="none" lIns="0" tIns="0" rIns="0" bIns="0" rtlCol="0" anchor="t"/>
          <a:lstStyle/>
          <a:p>
            <a:pPr defTabSz="761970">
              <a:lnSpc>
                <a:spcPts val="2000"/>
              </a:lnSpc>
              <a:defRPr/>
            </a:pPr>
            <a:r>
              <a:rPr lang="en-US" sz="1583" b="1" dirty="0">
                <a:solidFill>
                  <a:srgbClr val="4A4A45"/>
                </a:solidFill>
                <a:latin typeface="Lato Bold" pitchFamily="34" charset="0"/>
                <a:ea typeface="Lato Bold" pitchFamily="34" charset="-122"/>
                <a:cs typeface="Lato Bold" pitchFamily="34" charset="-120"/>
              </a:rPr>
              <a:t>Περισταλτισμός</a:t>
            </a:r>
            <a:endParaRPr lang="en-US" sz="1583" dirty="0">
              <a:solidFill>
                <a:prstClr val="black"/>
              </a:solidFill>
              <a:latin typeface="Calibri" panose="020F0502020204030204"/>
            </a:endParaRPr>
          </a:p>
        </p:txBody>
      </p:sp>
      <p:sp>
        <p:nvSpPr>
          <p:cNvPr id="9" name="Text 6"/>
          <p:cNvSpPr/>
          <p:nvPr/>
        </p:nvSpPr>
        <p:spPr>
          <a:xfrm>
            <a:off x="1708745" y="1969691"/>
            <a:ext cx="5341640" cy="781050"/>
          </a:xfrm>
          <a:prstGeom prst="rect">
            <a:avLst/>
          </a:prstGeom>
          <a:noFill/>
          <a:ln/>
        </p:spPr>
        <p:txBody>
          <a:bodyPr wrap="square" lIns="0" tIns="0" rIns="0" bIns="0" rtlCol="0" anchor="t"/>
          <a:lstStyle/>
          <a:p>
            <a:pPr defTabSz="761970">
              <a:lnSpc>
                <a:spcPts val="2042"/>
              </a:lnSpc>
              <a:defRPr/>
            </a:pPr>
            <a:r>
              <a:rPr lang="en-US" sz="1250" dirty="0">
                <a:solidFill>
                  <a:srgbClr val="4A4A45"/>
                </a:solidFill>
                <a:latin typeface="Lato" pitchFamily="34" charset="0"/>
                <a:ea typeface="Lato" pitchFamily="34" charset="-122"/>
                <a:cs typeface="Lato" pitchFamily="34" charset="-120"/>
              </a:rPr>
              <a:t>Με τη σύσπαση των λείων μυϊκών ινών το περιεχόμενο των κοίλων σπλάγχνων αναμειγνύεται και προωθείται (περισταλτισμός του πεπτικού σωλήνα).</a:t>
            </a:r>
            <a:endParaRPr lang="en-US" sz="1250" dirty="0">
              <a:solidFill>
                <a:prstClr val="black"/>
              </a:solidFill>
              <a:latin typeface="Calibri" panose="020F0502020204030204"/>
            </a:endParaRPr>
          </a:p>
        </p:txBody>
      </p:sp>
      <p:sp>
        <p:nvSpPr>
          <p:cNvPr id="10" name="Shape 7"/>
          <p:cNvSpPr/>
          <p:nvPr/>
        </p:nvSpPr>
        <p:spPr>
          <a:xfrm>
            <a:off x="977702" y="3432770"/>
            <a:ext cx="569615" cy="19050"/>
          </a:xfrm>
          <a:prstGeom prst="roundRect">
            <a:avLst>
              <a:gd name="adj" fmla="val 128151"/>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630634" y="3259237"/>
            <a:ext cx="366118" cy="36611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742851" y="3320157"/>
            <a:ext cx="141585" cy="244178"/>
          </a:xfrm>
          <a:prstGeom prst="rect">
            <a:avLst/>
          </a:prstGeom>
          <a:noFill/>
          <a:ln/>
        </p:spPr>
        <p:txBody>
          <a:bodyPr wrap="none" lIns="0" tIns="0" rIns="0" bIns="0" rtlCol="0" anchor="t"/>
          <a:lstStyle/>
          <a:p>
            <a:pPr algn="ctr" defTabSz="761970">
              <a:lnSpc>
                <a:spcPts val="1917"/>
              </a:lnSpc>
              <a:defRPr/>
            </a:pPr>
            <a:r>
              <a:rPr lang="en-US" sz="1917" b="1" dirty="0">
                <a:solidFill>
                  <a:srgbClr val="4A4A45"/>
                </a:solidFill>
                <a:latin typeface="Lato Bold" pitchFamily="34" charset="0"/>
                <a:ea typeface="Lato Bold" pitchFamily="34" charset="-122"/>
                <a:cs typeface="Lato Bold" pitchFamily="34" charset="-120"/>
              </a:rPr>
              <a:t>2</a:t>
            </a:r>
            <a:endParaRPr lang="en-US" sz="1917" dirty="0">
              <a:solidFill>
                <a:prstClr val="black"/>
              </a:solidFill>
              <a:latin typeface="Calibri" panose="020F0502020204030204"/>
            </a:endParaRPr>
          </a:p>
        </p:txBody>
      </p:sp>
      <p:sp>
        <p:nvSpPr>
          <p:cNvPr id="13" name="Text 10"/>
          <p:cNvSpPr/>
          <p:nvPr/>
        </p:nvSpPr>
        <p:spPr>
          <a:xfrm>
            <a:off x="1708745" y="3238897"/>
            <a:ext cx="2391768" cy="254198"/>
          </a:xfrm>
          <a:prstGeom prst="rect">
            <a:avLst/>
          </a:prstGeom>
          <a:noFill/>
          <a:ln/>
        </p:spPr>
        <p:txBody>
          <a:bodyPr wrap="none" lIns="0" tIns="0" rIns="0" bIns="0" rtlCol="0" anchor="t"/>
          <a:lstStyle/>
          <a:p>
            <a:pPr defTabSz="761970">
              <a:lnSpc>
                <a:spcPts val="2000"/>
              </a:lnSpc>
              <a:defRPr/>
            </a:pPr>
            <a:r>
              <a:rPr lang="en-US" sz="1583" b="1" dirty="0">
                <a:solidFill>
                  <a:srgbClr val="4A4A45"/>
                </a:solidFill>
                <a:latin typeface="Lato Bold" pitchFamily="34" charset="0"/>
                <a:ea typeface="Lato Bold" pitchFamily="34" charset="-122"/>
                <a:cs typeface="Lato Bold" pitchFamily="34" charset="-120"/>
              </a:rPr>
              <a:t>Εξώθηση περιεχομένου</a:t>
            </a:r>
            <a:endParaRPr lang="en-US" sz="1583" dirty="0">
              <a:solidFill>
                <a:prstClr val="black"/>
              </a:solidFill>
              <a:latin typeface="Calibri" panose="020F0502020204030204"/>
            </a:endParaRPr>
          </a:p>
        </p:txBody>
      </p:sp>
      <p:sp>
        <p:nvSpPr>
          <p:cNvPr id="14" name="Text 11"/>
          <p:cNvSpPr/>
          <p:nvPr/>
        </p:nvSpPr>
        <p:spPr>
          <a:xfrm>
            <a:off x="1708745" y="3590727"/>
            <a:ext cx="5341640" cy="1041400"/>
          </a:xfrm>
          <a:prstGeom prst="rect">
            <a:avLst/>
          </a:prstGeom>
          <a:noFill/>
          <a:ln/>
        </p:spPr>
        <p:txBody>
          <a:bodyPr wrap="square" lIns="0" tIns="0" rIns="0" bIns="0" rtlCol="0" anchor="t"/>
          <a:lstStyle/>
          <a:p>
            <a:pPr defTabSz="761970">
              <a:lnSpc>
                <a:spcPts val="2042"/>
              </a:lnSpc>
              <a:defRPr/>
            </a:pPr>
            <a:r>
              <a:rPr lang="en-US" sz="1250" dirty="0">
                <a:solidFill>
                  <a:srgbClr val="4A4A45"/>
                </a:solidFill>
                <a:latin typeface="Lato" pitchFamily="34" charset="0"/>
                <a:ea typeface="Lato" pitchFamily="34" charset="-122"/>
                <a:cs typeface="Lato" pitchFamily="34" charset="-120"/>
              </a:rPr>
              <a:t>Στα κοίλα όργανα, όπως η ουροδόχος κύστη και η μήτρα, στα οποία το περιεχόμενο παραμένει και εξωθείται κατά χρονικά διαστήματα, η σύσπαση των λείων μυϊκών ινών είναι πιο αργή και παρατεταμένη και συντελεί στην εξώθηση του περιεχομένου.</a:t>
            </a:r>
            <a:endParaRPr lang="en-US" sz="1250" dirty="0">
              <a:solidFill>
                <a:prstClr val="black"/>
              </a:solidFill>
              <a:latin typeface="Calibri" panose="020F0502020204030204"/>
            </a:endParaRPr>
          </a:p>
        </p:txBody>
      </p:sp>
      <p:sp>
        <p:nvSpPr>
          <p:cNvPr id="15" name="Shape 12"/>
          <p:cNvSpPr/>
          <p:nvPr/>
        </p:nvSpPr>
        <p:spPr>
          <a:xfrm>
            <a:off x="977702" y="5314156"/>
            <a:ext cx="569615" cy="19050"/>
          </a:xfrm>
          <a:prstGeom prst="roundRect">
            <a:avLst>
              <a:gd name="adj" fmla="val 128151"/>
            </a:avLst>
          </a:prstGeom>
          <a:solidFill>
            <a:srgbClr val="CBC5B8"/>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630634" y="5140623"/>
            <a:ext cx="366118" cy="366118"/>
          </a:xfrm>
          <a:prstGeom prst="roundRect">
            <a:avLst>
              <a:gd name="adj" fmla="val 6668"/>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742851" y="5201544"/>
            <a:ext cx="141585" cy="244178"/>
          </a:xfrm>
          <a:prstGeom prst="rect">
            <a:avLst/>
          </a:prstGeom>
          <a:noFill/>
          <a:ln/>
        </p:spPr>
        <p:txBody>
          <a:bodyPr wrap="none" lIns="0" tIns="0" rIns="0" bIns="0" rtlCol="0" anchor="t"/>
          <a:lstStyle/>
          <a:p>
            <a:pPr algn="ctr" defTabSz="761970">
              <a:lnSpc>
                <a:spcPts val="1917"/>
              </a:lnSpc>
              <a:defRPr/>
            </a:pPr>
            <a:r>
              <a:rPr lang="en-US" sz="1917" b="1" dirty="0">
                <a:solidFill>
                  <a:srgbClr val="4A4A45"/>
                </a:solidFill>
                <a:latin typeface="Lato Bold" pitchFamily="34" charset="0"/>
                <a:ea typeface="Lato Bold" pitchFamily="34" charset="-122"/>
                <a:cs typeface="Lato Bold" pitchFamily="34" charset="-120"/>
              </a:rPr>
              <a:t>3</a:t>
            </a:r>
            <a:endParaRPr lang="en-US" sz="1917" dirty="0">
              <a:solidFill>
                <a:prstClr val="black"/>
              </a:solidFill>
              <a:latin typeface="Calibri" panose="020F0502020204030204"/>
            </a:endParaRPr>
          </a:p>
        </p:txBody>
      </p:sp>
      <p:sp>
        <p:nvSpPr>
          <p:cNvPr id="18" name="Text 15"/>
          <p:cNvSpPr/>
          <p:nvPr/>
        </p:nvSpPr>
        <p:spPr>
          <a:xfrm>
            <a:off x="1708745" y="5120283"/>
            <a:ext cx="2034382" cy="254198"/>
          </a:xfrm>
          <a:prstGeom prst="rect">
            <a:avLst/>
          </a:prstGeom>
          <a:noFill/>
          <a:ln/>
        </p:spPr>
        <p:txBody>
          <a:bodyPr wrap="none" lIns="0" tIns="0" rIns="0" bIns="0" rtlCol="0" anchor="t"/>
          <a:lstStyle/>
          <a:p>
            <a:pPr defTabSz="761970">
              <a:lnSpc>
                <a:spcPts val="2000"/>
              </a:lnSpc>
              <a:defRPr/>
            </a:pPr>
            <a:r>
              <a:rPr lang="en-US" sz="1583" b="1" dirty="0">
                <a:solidFill>
                  <a:srgbClr val="4A4A45"/>
                </a:solidFill>
                <a:latin typeface="Lato Bold" pitchFamily="34" charset="0"/>
                <a:ea typeface="Lato Bold" pitchFamily="34" charset="-122"/>
                <a:cs typeface="Lato Bold" pitchFamily="34" charset="-120"/>
              </a:rPr>
              <a:t>Ρύθμιση αγγείων</a:t>
            </a:r>
            <a:endParaRPr lang="en-US" sz="1583" dirty="0">
              <a:solidFill>
                <a:prstClr val="black"/>
              </a:solidFill>
              <a:latin typeface="Calibri" panose="020F0502020204030204"/>
            </a:endParaRPr>
          </a:p>
        </p:txBody>
      </p:sp>
      <p:sp>
        <p:nvSpPr>
          <p:cNvPr id="19" name="Text 16"/>
          <p:cNvSpPr/>
          <p:nvPr/>
        </p:nvSpPr>
        <p:spPr>
          <a:xfrm>
            <a:off x="1708745" y="5472113"/>
            <a:ext cx="5341640" cy="520700"/>
          </a:xfrm>
          <a:prstGeom prst="rect">
            <a:avLst/>
          </a:prstGeom>
          <a:noFill/>
          <a:ln/>
        </p:spPr>
        <p:txBody>
          <a:bodyPr wrap="square" lIns="0" tIns="0" rIns="0" bIns="0" rtlCol="0" anchor="t"/>
          <a:lstStyle/>
          <a:p>
            <a:pPr defTabSz="761970">
              <a:lnSpc>
                <a:spcPts val="2042"/>
              </a:lnSpc>
              <a:defRPr/>
            </a:pPr>
            <a:r>
              <a:rPr lang="en-US" sz="1250" dirty="0">
                <a:solidFill>
                  <a:srgbClr val="4A4A45"/>
                </a:solidFill>
                <a:latin typeface="Lato" pitchFamily="34" charset="0"/>
                <a:ea typeface="Lato" pitchFamily="34" charset="-122"/>
                <a:cs typeface="Lato" pitchFamily="34" charset="-120"/>
              </a:rPr>
              <a:t>Στα αγγεία, οι λείες μυϊκές ίνες είναι τοποθετημένες κυκλικά στα τοιχώματά τους και ρυθμίζουν το εύρος του αυλού των αγγείων.</a:t>
            </a:r>
            <a:endParaRPr lang="en-US" sz="1250" dirty="0">
              <a:solidFill>
                <a:prstClr val="black"/>
              </a:solidFill>
              <a:latin typeface="Calibri" panose="020F050202020403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314575"/>
          </a:xfrm>
          <a:prstGeom prst="rect">
            <a:avLst/>
          </a:prstGeom>
        </p:spPr>
      </p:pic>
      <p:sp>
        <p:nvSpPr>
          <p:cNvPr id="3" name="Text 0"/>
          <p:cNvSpPr/>
          <p:nvPr/>
        </p:nvSpPr>
        <p:spPr>
          <a:xfrm>
            <a:off x="647998" y="2824064"/>
            <a:ext cx="10896005" cy="1157288"/>
          </a:xfrm>
          <a:prstGeom prst="rect">
            <a:avLst/>
          </a:prstGeom>
          <a:noFill/>
          <a:ln/>
        </p:spPr>
        <p:txBody>
          <a:bodyPr wrap="square" lIns="0" tIns="0" rIns="0" bIns="0" rtlCol="0" anchor="t"/>
          <a:lstStyle/>
          <a:p>
            <a:pPr defTabSz="761970">
              <a:lnSpc>
                <a:spcPts val="4541"/>
              </a:lnSpc>
              <a:defRPr/>
            </a:pPr>
            <a:r>
              <a:rPr lang="en-US" sz="3625" b="1" dirty="0">
                <a:solidFill>
                  <a:srgbClr val="282824"/>
                </a:solidFill>
                <a:latin typeface="Lato Bold" pitchFamily="34" charset="0"/>
                <a:ea typeface="Lato Bold" pitchFamily="34" charset="-122"/>
                <a:cs typeface="Lato Bold" pitchFamily="34" charset="-120"/>
              </a:rPr>
              <a:t>Γραμμωτοί ή σκελετικοί μύες - Χαρακτηριστικά</a:t>
            </a:r>
            <a:endParaRPr lang="en-US" sz="3625" dirty="0">
              <a:solidFill>
                <a:prstClr val="black"/>
              </a:solidFill>
              <a:latin typeface="Calibri" panose="020F0502020204030204"/>
            </a:endParaRPr>
          </a:p>
        </p:txBody>
      </p:sp>
      <p:sp>
        <p:nvSpPr>
          <p:cNvPr id="4" name="Shape 1"/>
          <p:cNvSpPr/>
          <p:nvPr/>
        </p:nvSpPr>
        <p:spPr>
          <a:xfrm>
            <a:off x="647998" y="4467325"/>
            <a:ext cx="416619" cy="416619"/>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775692" y="4536778"/>
            <a:ext cx="161132" cy="277713"/>
          </a:xfrm>
          <a:prstGeom prst="rect">
            <a:avLst/>
          </a:prstGeom>
          <a:noFill/>
          <a:ln/>
        </p:spPr>
        <p:txBody>
          <a:bodyPr wrap="none" lIns="0" tIns="0" rIns="0" bIns="0" rtlCol="0" anchor="t"/>
          <a:lstStyle/>
          <a:p>
            <a:pPr algn="ctr" defTabSz="761970">
              <a:lnSpc>
                <a:spcPts val="2167"/>
              </a:lnSpc>
              <a:defRPr/>
            </a:pPr>
            <a:r>
              <a:rPr lang="en-US" sz="2167" b="1" dirty="0">
                <a:solidFill>
                  <a:srgbClr val="4A4A45"/>
                </a:solidFill>
                <a:latin typeface="Lato Bold" pitchFamily="34" charset="0"/>
                <a:ea typeface="Lato Bold" pitchFamily="34" charset="-122"/>
                <a:cs typeface="Lato Bold" pitchFamily="34" charset="-120"/>
              </a:rPr>
              <a:t>1</a:t>
            </a:r>
            <a:endParaRPr lang="en-US" sz="2167" dirty="0">
              <a:solidFill>
                <a:prstClr val="black"/>
              </a:solidFill>
              <a:latin typeface="Calibri" panose="020F0502020204030204"/>
            </a:endParaRPr>
          </a:p>
        </p:txBody>
      </p:sp>
      <p:sp>
        <p:nvSpPr>
          <p:cNvPr id="6" name="Text 3"/>
          <p:cNvSpPr/>
          <p:nvPr/>
        </p:nvSpPr>
        <p:spPr>
          <a:xfrm>
            <a:off x="1249760" y="4467324"/>
            <a:ext cx="2840434" cy="289322"/>
          </a:xfrm>
          <a:prstGeom prst="rect">
            <a:avLst/>
          </a:prstGeom>
          <a:noFill/>
          <a:ln/>
        </p:spPr>
        <p:txBody>
          <a:bodyPr wrap="none" lIns="0" tIns="0" rIns="0" bIns="0" rtlCol="0" anchor="t"/>
          <a:lstStyle/>
          <a:p>
            <a:pPr defTabSz="761970">
              <a:lnSpc>
                <a:spcPts val="2250"/>
              </a:lnSpc>
              <a:defRPr/>
            </a:pPr>
            <a:r>
              <a:rPr lang="en-US" sz="1792" b="1" dirty="0">
                <a:solidFill>
                  <a:srgbClr val="4A4A45"/>
                </a:solidFill>
                <a:latin typeface="Lato Bold" pitchFamily="34" charset="0"/>
                <a:ea typeface="Lato Bold" pitchFamily="34" charset="-122"/>
                <a:cs typeface="Lato Bold" pitchFamily="34" charset="-120"/>
              </a:rPr>
              <a:t>Πλήθος και ανεξαρτησία</a:t>
            </a:r>
            <a:endParaRPr lang="en-US" sz="1792" dirty="0">
              <a:solidFill>
                <a:prstClr val="black"/>
              </a:solidFill>
              <a:latin typeface="Calibri" panose="020F0502020204030204"/>
            </a:endParaRPr>
          </a:p>
        </p:txBody>
      </p:sp>
      <p:sp>
        <p:nvSpPr>
          <p:cNvPr id="7" name="Text 4"/>
          <p:cNvSpPr/>
          <p:nvPr/>
        </p:nvSpPr>
        <p:spPr>
          <a:xfrm>
            <a:off x="1249759" y="4867672"/>
            <a:ext cx="2906812" cy="888504"/>
          </a:xfrm>
          <a:prstGeom prst="rect">
            <a:avLst/>
          </a:prstGeom>
          <a:noFill/>
          <a:ln/>
        </p:spPr>
        <p:txBody>
          <a:bodyPr wrap="square" lIns="0" tIns="0" rIns="0" bIns="0" rtlCol="0" anchor="t"/>
          <a:lstStyle/>
          <a:p>
            <a:pPr defTabSz="761970">
              <a:lnSpc>
                <a:spcPts val="2292"/>
              </a:lnSpc>
              <a:defRPr/>
            </a:pPr>
            <a:r>
              <a:rPr lang="en-US" sz="1417" dirty="0">
                <a:solidFill>
                  <a:srgbClr val="4A4A45"/>
                </a:solidFill>
                <a:latin typeface="Lato" pitchFamily="34" charset="0"/>
                <a:ea typeface="Lato" pitchFamily="34" charset="-122"/>
                <a:cs typeface="Lato" pitchFamily="34" charset="-120"/>
              </a:rPr>
              <a:t>Οι γραμμωτοί ή σκελετικοί μύες είναι πολυάριθμοι και ανεξάρτητοι.</a:t>
            </a:r>
            <a:endParaRPr lang="en-US" sz="1417" dirty="0">
              <a:solidFill>
                <a:prstClr val="black"/>
              </a:solidFill>
              <a:latin typeface="Calibri" panose="020F0502020204030204"/>
            </a:endParaRPr>
          </a:p>
        </p:txBody>
      </p:sp>
      <p:sp>
        <p:nvSpPr>
          <p:cNvPr id="8" name="Shape 5"/>
          <p:cNvSpPr/>
          <p:nvPr/>
        </p:nvSpPr>
        <p:spPr>
          <a:xfrm>
            <a:off x="4341714" y="4467325"/>
            <a:ext cx="416619" cy="416619"/>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4469407" y="4536778"/>
            <a:ext cx="161132" cy="277713"/>
          </a:xfrm>
          <a:prstGeom prst="rect">
            <a:avLst/>
          </a:prstGeom>
          <a:noFill/>
          <a:ln/>
        </p:spPr>
        <p:txBody>
          <a:bodyPr wrap="none" lIns="0" tIns="0" rIns="0" bIns="0" rtlCol="0" anchor="t"/>
          <a:lstStyle/>
          <a:p>
            <a:pPr algn="ctr" defTabSz="761970">
              <a:lnSpc>
                <a:spcPts val="2167"/>
              </a:lnSpc>
              <a:defRPr/>
            </a:pPr>
            <a:r>
              <a:rPr lang="en-US" sz="2167" b="1" dirty="0">
                <a:solidFill>
                  <a:srgbClr val="4A4A45"/>
                </a:solidFill>
                <a:latin typeface="Lato Bold" pitchFamily="34" charset="0"/>
                <a:ea typeface="Lato Bold" pitchFamily="34" charset="-122"/>
                <a:cs typeface="Lato Bold" pitchFamily="34" charset="-120"/>
              </a:rPr>
              <a:t>2</a:t>
            </a:r>
            <a:endParaRPr lang="en-US" sz="2167" dirty="0">
              <a:solidFill>
                <a:prstClr val="black"/>
              </a:solidFill>
              <a:latin typeface="Calibri" panose="020F0502020204030204"/>
            </a:endParaRPr>
          </a:p>
        </p:txBody>
      </p:sp>
      <p:sp>
        <p:nvSpPr>
          <p:cNvPr id="10" name="Text 7"/>
          <p:cNvSpPr/>
          <p:nvPr/>
        </p:nvSpPr>
        <p:spPr>
          <a:xfrm>
            <a:off x="4943475" y="4467324"/>
            <a:ext cx="2314575" cy="289322"/>
          </a:xfrm>
          <a:prstGeom prst="rect">
            <a:avLst/>
          </a:prstGeom>
          <a:noFill/>
          <a:ln/>
        </p:spPr>
        <p:txBody>
          <a:bodyPr wrap="none" lIns="0" tIns="0" rIns="0" bIns="0" rtlCol="0" anchor="t"/>
          <a:lstStyle/>
          <a:p>
            <a:pPr defTabSz="761970">
              <a:lnSpc>
                <a:spcPts val="2250"/>
              </a:lnSpc>
              <a:defRPr/>
            </a:pPr>
            <a:r>
              <a:rPr lang="en-US" sz="1792" b="1" dirty="0">
                <a:solidFill>
                  <a:srgbClr val="4A4A45"/>
                </a:solidFill>
                <a:latin typeface="Lato Bold" pitchFamily="34" charset="0"/>
                <a:ea typeface="Lato Bold" pitchFamily="34" charset="-122"/>
                <a:cs typeface="Lato Bold" pitchFamily="34" charset="-120"/>
              </a:rPr>
              <a:t>Πρόσφυση</a:t>
            </a:r>
            <a:endParaRPr lang="en-US" sz="1792" dirty="0">
              <a:solidFill>
                <a:prstClr val="black"/>
              </a:solidFill>
              <a:latin typeface="Calibri" panose="020F0502020204030204"/>
            </a:endParaRPr>
          </a:p>
        </p:txBody>
      </p:sp>
      <p:sp>
        <p:nvSpPr>
          <p:cNvPr id="11" name="Text 8"/>
          <p:cNvSpPr/>
          <p:nvPr/>
        </p:nvSpPr>
        <p:spPr>
          <a:xfrm>
            <a:off x="4943475" y="4867672"/>
            <a:ext cx="2906812" cy="888504"/>
          </a:xfrm>
          <a:prstGeom prst="rect">
            <a:avLst/>
          </a:prstGeom>
          <a:noFill/>
          <a:ln/>
        </p:spPr>
        <p:txBody>
          <a:bodyPr wrap="square" lIns="0" tIns="0" rIns="0" bIns="0" rtlCol="0" anchor="t"/>
          <a:lstStyle/>
          <a:p>
            <a:pPr defTabSz="761970">
              <a:lnSpc>
                <a:spcPts val="2292"/>
              </a:lnSpc>
              <a:defRPr/>
            </a:pPr>
            <a:r>
              <a:rPr lang="en-US" sz="1417" dirty="0">
                <a:solidFill>
                  <a:srgbClr val="4A4A45"/>
                </a:solidFill>
                <a:latin typeface="Lato" pitchFamily="34" charset="0"/>
                <a:ea typeface="Lato" pitchFamily="34" charset="-122"/>
                <a:cs typeface="Lato" pitchFamily="34" charset="-120"/>
              </a:rPr>
              <a:t>Προσφύονται στα οστά και τα κινούν στις αρθρώσεις, γι' αυτό και λέγονται σκελετικοί μύες.</a:t>
            </a:r>
            <a:endParaRPr lang="en-US" sz="1417" dirty="0">
              <a:solidFill>
                <a:prstClr val="black"/>
              </a:solidFill>
              <a:latin typeface="Calibri" panose="020F0502020204030204"/>
            </a:endParaRPr>
          </a:p>
        </p:txBody>
      </p:sp>
      <p:sp>
        <p:nvSpPr>
          <p:cNvPr id="12" name="Shape 9"/>
          <p:cNvSpPr/>
          <p:nvPr/>
        </p:nvSpPr>
        <p:spPr>
          <a:xfrm>
            <a:off x="8035430" y="4467325"/>
            <a:ext cx="416619" cy="416619"/>
          </a:xfrm>
          <a:prstGeom prst="roundRect">
            <a:avLst>
              <a:gd name="adj" fmla="val 6667"/>
            </a:avLst>
          </a:prstGeom>
          <a:solidFill>
            <a:srgbClr val="E5DFD2"/>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8163123" y="4536778"/>
            <a:ext cx="161132" cy="277713"/>
          </a:xfrm>
          <a:prstGeom prst="rect">
            <a:avLst/>
          </a:prstGeom>
          <a:noFill/>
          <a:ln/>
        </p:spPr>
        <p:txBody>
          <a:bodyPr wrap="none" lIns="0" tIns="0" rIns="0" bIns="0" rtlCol="0" anchor="t"/>
          <a:lstStyle/>
          <a:p>
            <a:pPr algn="ctr" defTabSz="761970">
              <a:lnSpc>
                <a:spcPts val="2167"/>
              </a:lnSpc>
              <a:defRPr/>
            </a:pPr>
            <a:r>
              <a:rPr lang="en-US" sz="2167" b="1" dirty="0">
                <a:solidFill>
                  <a:srgbClr val="4A4A45"/>
                </a:solidFill>
                <a:latin typeface="Lato Bold" pitchFamily="34" charset="0"/>
                <a:ea typeface="Lato Bold" pitchFamily="34" charset="-122"/>
                <a:cs typeface="Lato Bold" pitchFamily="34" charset="-120"/>
              </a:rPr>
              <a:t>3</a:t>
            </a:r>
            <a:endParaRPr lang="en-US" sz="2167" dirty="0">
              <a:solidFill>
                <a:prstClr val="black"/>
              </a:solidFill>
              <a:latin typeface="Calibri" panose="020F0502020204030204"/>
            </a:endParaRPr>
          </a:p>
        </p:txBody>
      </p:sp>
      <p:sp>
        <p:nvSpPr>
          <p:cNvPr id="14" name="Text 11"/>
          <p:cNvSpPr/>
          <p:nvPr/>
        </p:nvSpPr>
        <p:spPr>
          <a:xfrm>
            <a:off x="8637191" y="4467324"/>
            <a:ext cx="2314575" cy="289322"/>
          </a:xfrm>
          <a:prstGeom prst="rect">
            <a:avLst/>
          </a:prstGeom>
          <a:noFill/>
          <a:ln/>
        </p:spPr>
        <p:txBody>
          <a:bodyPr wrap="none" lIns="0" tIns="0" rIns="0" bIns="0" rtlCol="0" anchor="t"/>
          <a:lstStyle/>
          <a:p>
            <a:pPr defTabSz="761970">
              <a:lnSpc>
                <a:spcPts val="2250"/>
              </a:lnSpc>
              <a:defRPr/>
            </a:pPr>
            <a:r>
              <a:rPr lang="en-US" sz="1792" b="1" dirty="0">
                <a:solidFill>
                  <a:srgbClr val="4A4A45"/>
                </a:solidFill>
                <a:latin typeface="Lato Bold" pitchFamily="34" charset="0"/>
                <a:ea typeface="Lato Bold" pitchFamily="34" charset="-122"/>
                <a:cs typeface="Lato Bold" pitchFamily="34" charset="-120"/>
              </a:rPr>
              <a:t>Δομή</a:t>
            </a:r>
            <a:endParaRPr lang="en-US" sz="1792" dirty="0">
              <a:solidFill>
                <a:prstClr val="black"/>
              </a:solidFill>
              <a:latin typeface="Calibri" panose="020F0502020204030204"/>
            </a:endParaRPr>
          </a:p>
        </p:txBody>
      </p:sp>
      <p:sp>
        <p:nvSpPr>
          <p:cNvPr id="15" name="Text 12"/>
          <p:cNvSpPr/>
          <p:nvPr/>
        </p:nvSpPr>
        <p:spPr>
          <a:xfrm>
            <a:off x="8637191" y="4867672"/>
            <a:ext cx="2906812" cy="1480840"/>
          </a:xfrm>
          <a:prstGeom prst="rect">
            <a:avLst/>
          </a:prstGeom>
          <a:noFill/>
          <a:ln/>
        </p:spPr>
        <p:txBody>
          <a:bodyPr wrap="square" lIns="0" tIns="0" rIns="0" bIns="0" rtlCol="0" anchor="t"/>
          <a:lstStyle/>
          <a:p>
            <a:pPr defTabSz="761970">
              <a:lnSpc>
                <a:spcPts val="2292"/>
              </a:lnSpc>
              <a:defRPr/>
            </a:pPr>
            <a:r>
              <a:rPr lang="en-US" sz="1417" dirty="0">
                <a:solidFill>
                  <a:srgbClr val="4A4A45"/>
                </a:solidFill>
                <a:latin typeface="Lato" pitchFamily="34" charset="0"/>
                <a:ea typeface="Lato" pitchFamily="34" charset="-122"/>
                <a:cs typeface="Lato" pitchFamily="34" charset="-120"/>
              </a:rPr>
              <a:t>Σε κάθε μυ διακρίνουμε τις προσφύσεις του: την έκφυση και την κατάφυση και μεταξύ τους ένα κεντρικό τμήμα που λέγεται γαστέρα του μυός.</a:t>
            </a:r>
            <a:endParaRPr lang="en-US" sz="1417" dirty="0">
              <a:solidFill>
                <a:prstClr val="black"/>
              </a:solidFill>
              <a:latin typeface="Calibri" panose="020F0502020204030204"/>
            </a:endParaRP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2202</Words>
  <Application>Microsoft Office PowerPoint</Application>
  <PresentationFormat>Ευρεία οθόνη</PresentationFormat>
  <Paragraphs>329</Paragraphs>
  <Slides>34</Slides>
  <Notes>34</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2</vt:i4>
      </vt:variant>
      <vt:variant>
        <vt:lpstr>Τίτλοι διαφανειών</vt:lpstr>
      </vt:variant>
      <vt:variant>
        <vt:i4>34</vt:i4>
      </vt:variant>
    </vt:vector>
  </HeadingPairs>
  <TitlesOfParts>
    <vt:vector size="43" baseType="lpstr">
      <vt:lpstr>Aptos</vt:lpstr>
      <vt:lpstr>Aptos Display</vt:lpstr>
      <vt:lpstr>Arial</vt:lpstr>
      <vt:lpstr>Calibri</vt:lpstr>
      <vt:lpstr>Lato</vt:lpstr>
      <vt:lpstr>Lato Bold</vt:lpstr>
      <vt:lpstr>Lato Medium</vt:lpstr>
      <vt:lpstr>Θέμα του Office</vt:lpstr>
      <vt:lpstr>4_Office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Dimitris Chliouras</dc:creator>
  <cp:lastModifiedBy>Dimitris Chliouras</cp:lastModifiedBy>
  <cp:revision>1</cp:revision>
  <dcterms:created xsi:type="dcterms:W3CDTF">2024-10-20T07:38:48Z</dcterms:created>
  <dcterms:modified xsi:type="dcterms:W3CDTF">2024-10-20T07:38:57Z</dcterms:modified>
</cp:coreProperties>
</file>