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5.jpg"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1"/>
  </p:notesMasterIdLst>
  <p:sldIdLst>
    <p:sldId id="298" r:id="rId3"/>
    <p:sldId id="299" r:id="rId4"/>
    <p:sldId id="300" r:id="rId5"/>
    <p:sldId id="301" r:id="rId6"/>
    <p:sldId id="302" r:id="rId7"/>
    <p:sldId id="303" r:id="rId8"/>
    <p:sldId id="304" r:id="rId9"/>
    <p:sldId id="314" r:id="rId10"/>
    <p:sldId id="315" r:id="rId11"/>
    <p:sldId id="305" r:id="rId12"/>
    <p:sldId id="306" r:id="rId13"/>
    <p:sldId id="316" r:id="rId14"/>
    <p:sldId id="307" r:id="rId15"/>
    <p:sldId id="308" r:id="rId16"/>
    <p:sldId id="317" r:id="rId17"/>
    <p:sldId id="309" r:id="rId18"/>
    <p:sldId id="318" r:id="rId19"/>
    <p:sldId id="310" r:id="rId20"/>
    <p:sldId id="311" r:id="rId21"/>
    <p:sldId id="319" r:id="rId22"/>
    <p:sldId id="312" r:id="rId23"/>
    <p:sldId id="313"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5ACCA-5B65-4CC2-9BAD-C3547C6D1AC4}" v="1" dt="2024-10-20T07:29:49.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02" autoAdjust="0"/>
    <p:restoredTop sz="94660"/>
  </p:normalViewPr>
  <p:slideViewPr>
    <p:cSldViewPr snapToGrid="0">
      <p:cViewPr>
        <p:scale>
          <a:sx n="74" d="100"/>
          <a:sy n="74" d="100"/>
        </p:scale>
        <p:origin x="72"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s Chliouras" userId="603333f0f76e1130" providerId="LiveId" clId="{7B55ACCA-5B65-4CC2-9BAD-C3547C6D1AC4}"/>
    <pc:docChg chg="addSld delSld modSld delMainMaster">
      <pc:chgData name="Dimitris Chliouras" userId="603333f0f76e1130" providerId="LiveId" clId="{7B55ACCA-5B65-4CC2-9BAD-C3547C6D1AC4}" dt="2024-10-20T07:35:52.441" v="1" actId="2696"/>
      <pc:docMkLst>
        <pc:docMk/>
      </pc:docMkLst>
      <pc:sldChg chg="add">
        <pc:chgData name="Dimitris Chliouras" userId="603333f0f76e1130" providerId="LiveId" clId="{7B55ACCA-5B65-4CC2-9BAD-C3547C6D1AC4}" dt="2024-10-20T07:29:49.484" v="0"/>
        <pc:sldMkLst>
          <pc:docMk/>
          <pc:sldMk cId="280426336" sldId="298"/>
        </pc:sldMkLst>
      </pc:sldChg>
      <pc:sldChg chg="add">
        <pc:chgData name="Dimitris Chliouras" userId="603333f0f76e1130" providerId="LiveId" clId="{7B55ACCA-5B65-4CC2-9BAD-C3547C6D1AC4}" dt="2024-10-20T07:29:49.484" v="0"/>
        <pc:sldMkLst>
          <pc:docMk/>
          <pc:sldMk cId="0" sldId="299"/>
        </pc:sldMkLst>
      </pc:sldChg>
      <pc:sldChg chg="add">
        <pc:chgData name="Dimitris Chliouras" userId="603333f0f76e1130" providerId="LiveId" clId="{7B55ACCA-5B65-4CC2-9BAD-C3547C6D1AC4}" dt="2024-10-20T07:29:49.484" v="0"/>
        <pc:sldMkLst>
          <pc:docMk/>
          <pc:sldMk cId="0" sldId="300"/>
        </pc:sldMkLst>
      </pc:sldChg>
      <pc:sldChg chg="add">
        <pc:chgData name="Dimitris Chliouras" userId="603333f0f76e1130" providerId="LiveId" clId="{7B55ACCA-5B65-4CC2-9BAD-C3547C6D1AC4}" dt="2024-10-20T07:29:49.484" v="0"/>
        <pc:sldMkLst>
          <pc:docMk/>
          <pc:sldMk cId="0" sldId="301"/>
        </pc:sldMkLst>
      </pc:sldChg>
      <pc:sldChg chg="add">
        <pc:chgData name="Dimitris Chliouras" userId="603333f0f76e1130" providerId="LiveId" clId="{7B55ACCA-5B65-4CC2-9BAD-C3547C6D1AC4}" dt="2024-10-20T07:29:49.484" v="0"/>
        <pc:sldMkLst>
          <pc:docMk/>
          <pc:sldMk cId="0" sldId="302"/>
        </pc:sldMkLst>
      </pc:sldChg>
      <pc:sldChg chg="add">
        <pc:chgData name="Dimitris Chliouras" userId="603333f0f76e1130" providerId="LiveId" clId="{7B55ACCA-5B65-4CC2-9BAD-C3547C6D1AC4}" dt="2024-10-20T07:29:49.484" v="0"/>
        <pc:sldMkLst>
          <pc:docMk/>
          <pc:sldMk cId="0" sldId="303"/>
        </pc:sldMkLst>
      </pc:sldChg>
      <pc:sldChg chg="add">
        <pc:chgData name="Dimitris Chliouras" userId="603333f0f76e1130" providerId="LiveId" clId="{7B55ACCA-5B65-4CC2-9BAD-C3547C6D1AC4}" dt="2024-10-20T07:29:49.484" v="0"/>
        <pc:sldMkLst>
          <pc:docMk/>
          <pc:sldMk cId="0" sldId="304"/>
        </pc:sldMkLst>
      </pc:sldChg>
      <pc:sldChg chg="add">
        <pc:chgData name="Dimitris Chliouras" userId="603333f0f76e1130" providerId="LiveId" clId="{7B55ACCA-5B65-4CC2-9BAD-C3547C6D1AC4}" dt="2024-10-20T07:29:49.484" v="0"/>
        <pc:sldMkLst>
          <pc:docMk/>
          <pc:sldMk cId="0" sldId="305"/>
        </pc:sldMkLst>
      </pc:sldChg>
      <pc:sldChg chg="add">
        <pc:chgData name="Dimitris Chliouras" userId="603333f0f76e1130" providerId="LiveId" clId="{7B55ACCA-5B65-4CC2-9BAD-C3547C6D1AC4}" dt="2024-10-20T07:29:49.484" v="0"/>
        <pc:sldMkLst>
          <pc:docMk/>
          <pc:sldMk cId="0" sldId="306"/>
        </pc:sldMkLst>
      </pc:sldChg>
      <pc:sldChg chg="add">
        <pc:chgData name="Dimitris Chliouras" userId="603333f0f76e1130" providerId="LiveId" clId="{7B55ACCA-5B65-4CC2-9BAD-C3547C6D1AC4}" dt="2024-10-20T07:29:49.484" v="0"/>
        <pc:sldMkLst>
          <pc:docMk/>
          <pc:sldMk cId="0" sldId="307"/>
        </pc:sldMkLst>
      </pc:sldChg>
      <pc:sldChg chg="add">
        <pc:chgData name="Dimitris Chliouras" userId="603333f0f76e1130" providerId="LiveId" clId="{7B55ACCA-5B65-4CC2-9BAD-C3547C6D1AC4}" dt="2024-10-20T07:29:49.484" v="0"/>
        <pc:sldMkLst>
          <pc:docMk/>
          <pc:sldMk cId="0" sldId="308"/>
        </pc:sldMkLst>
      </pc:sldChg>
      <pc:sldChg chg="add">
        <pc:chgData name="Dimitris Chliouras" userId="603333f0f76e1130" providerId="LiveId" clId="{7B55ACCA-5B65-4CC2-9BAD-C3547C6D1AC4}" dt="2024-10-20T07:29:49.484" v="0"/>
        <pc:sldMkLst>
          <pc:docMk/>
          <pc:sldMk cId="0" sldId="309"/>
        </pc:sldMkLst>
      </pc:sldChg>
      <pc:sldChg chg="add">
        <pc:chgData name="Dimitris Chliouras" userId="603333f0f76e1130" providerId="LiveId" clId="{7B55ACCA-5B65-4CC2-9BAD-C3547C6D1AC4}" dt="2024-10-20T07:29:49.484" v="0"/>
        <pc:sldMkLst>
          <pc:docMk/>
          <pc:sldMk cId="0" sldId="310"/>
        </pc:sldMkLst>
      </pc:sldChg>
      <pc:sldChg chg="add">
        <pc:chgData name="Dimitris Chliouras" userId="603333f0f76e1130" providerId="LiveId" clId="{7B55ACCA-5B65-4CC2-9BAD-C3547C6D1AC4}" dt="2024-10-20T07:29:49.484" v="0"/>
        <pc:sldMkLst>
          <pc:docMk/>
          <pc:sldMk cId="0" sldId="311"/>
        </pc:sldMkLst>
      </pc:sldChg>
      <pc:sldChg chg="add">
        <pc:chgData name="Dimitris Chliouras" userId="603333f0f76e1130" providerId="LiveId" clId="{7B55ACCA-5B65-4CC2-9BAD-C3547C6D1AC4}" dt="2024-10-20T07:29:49.484" v="0"/>
        <pc:sldMkLst>
          <pc:docMk/>
          <pc:sldMk cId="0" sldId="312"/>
        </pc:sldMkLst>
      </pc:sldChg>
      <pc:sldChg chg="add">
        <pc:chgData name="Dimitris Chliouras" userId="603333f0f76e1130" providerId="LiveId" clId="{7B55ACCA-5B65-4CC2-9BAD-C3547C6D1AC4}" dt="2024-10-20T07:29:49.484" v="0"/>
        <pc:sldMkLst>
          <pc:docMk/>
          <pc:sldMk cId="0" sldId="313"/>
        </pc:sldMkLst>
      </pc:sldChg>
      <pc:sldChg chg="add">
        <pc:chgData name="Dimitris Chliouras" userId="603333f0f76e1130" providerId="LiveId" clId="{7B55ACCA-5B65-4CC2-9BAD-C3547C6D1AC4}" dt="2024-10-20T07:29:49.484" v="0"/>
        <pc:sldMkLst>
          <pc:docMk/>
          <pc:sldMk cId="2092715446" sldId="314"/>
        </pc:sldMkLst>
      </pc:sldChg>
      <pc:sldChg chg="add">
        <pc:chgData name="Dimitris Chliouras" userId="603333f0f76e1130" providerId="LiveId" clId="{7B55ACCA-5B65-4CC2-9BAD-C3547C6D1AC4}" dt="2024-10-20T07:29:49.484" v="0"/>
        <pc:sldMkLst>
          <pc:docMk/>
          <pc:sldMk cId="189507564" sldId="315"/>
        </pc:sldMkLst>
      </pc:sldChg>
      <pc:sldChg chg="add">
        <pc:chgData name="Dimitris Chliouras" userId="603333f0f76e1130" providerId="LiveId" clId="{7B55ACCA-5B65-4CC2-9BAD-C3547C6D1AC4}" dt="2024-10-20T07:29:49.484" v="0"/>
        <pc:sldMkLst>
          <pc:docMk/>
          <pc:sldMk cId="3077090948" sldId="316"/>
        </pc:sldMkLst>
      </pc:sldChg>
      <pc:sldChg chg="add">
        <pc:chgData name="Dimitris Chliouras" userId="603333f0f76e1130" providerId="LiveId" clId="{7B55ACCA-5B65-4CC2-9BAD-C3547C6D1AC4}" dt="2024-10-20T07:29:49.484" v="0"/>
        <pc:sldMkLst>
          <pc:docMk/>
          <pc:sldMk cId="4280483661" sldId="317"/>
        </pc:sldMkLst>
      </pc:sldChg>
      <pc:sldChg chg="add">
        <pc:chgData name="Dimitris Chliouras" userId="603333f0f76e1130" providerId="LiveId" clId="{7B55ACCA-5B65-4CC2-9BAD-C3547C6D1AC4}" dt="2024-10-20T07:29:49.484" v="0"/>
        <pc:sldMkLst>
          <pc:docMk/>
          <pc:sldMk cId="2274552907" sldId="318"/>
        </pc:sldMkLst>
      </pc:sldChg>
      <pc:sldChg chg="add">
        <pc:chgData name="Dimitris Chliouras" userId="603333f0f76e1130" providerId="LiveId" clId="{7B55ACCA-5B65-4CC2-9BAD-C3547C6D1AC4}" dt="2024-10-20T07:29:49.484" v="0"/>
        <pc:sldMkLst>
          <pc:docMk/>
          <pc:sldMk cId="2955812775" sldId="319"/>
        </pc:sldMkLst>
      </pc:sldChg>
      <pc:sldChg chg="add">
        <pc:chgData name="Dimitris Chliouras" userId="603333f0f76e1130" providerId="LiveId" clId="{7B55ACCA-5B65-4CC2-9BAD-C3547C6D1AC4}" dt="2024-10-20T07:29:49.484" v="0"/>
        <pc:sldMkLst>
          <pc:docMk/>
          <pc:sldMk cId="0" sldId="320"/>
        </pc:sldMkLst>
      </pc:sldChg>
      <pc:sldChg chg="add">
        <pc:chgData name="Dimitris Chliouras" userId="603333f0f76e1130" providerId="LiveId" clId="{7B55ACCA-5B65-4CC2-9BAD-C3547C6D1AC4}" dt="2024-10-20T07:29:49.484" v="0"/>
        <pc:sldMkLst>
          <pc:docMk/>
          <pc:sldMk cId="0" sldId="321"/>
        </pc:sldMkLst>
      </pc:sldChg>
      <pc:sldChg chg="add">
        <pc:chgData name="Dimitris Chliouras" userId="603333f0f76e1130" providerId="LiveId" clId="{7B55ACCA-5B65-4CC2-9BAD-C3547C6D1AC4}" dt="2024-10-20T07:29:49.484" v="0"/>
        <pc:sldMkLst>
          <pc:docMk/>
          <pc:sldMk cId="0" sldId="322"/>
        </pc:sldMkLst>
      </pc:sldChg>
      <pc:sldChg chg="add">
        <pc:chgData name="Dimitris Chliouras" userId="603333f0f76e1130" providerId="LiveId" clId="{7B55ACCA-5B65-4CC2-9BAD-C3547C6D1AC4}" dt="2024-10-20T07:29:49.484" v="0"/>
        <pc:sldMkLst>
          <pc:docMk/>
          <pc:sldMk cId="0" sldId="323"/>
        </pc:sldMkLst>
      </pc:sldChg>
      <pc:sldChg chg="add">
        <pc:chgData name="Dimitris Chliouras" userId="603333f0f76e1130" providerId="LiveId" clId="{7B55ACCA-5B65-4CC2-9BAD-C3547C6D1AC4}" dt="2024-10-20T07:29:49.484" v="0"/>
        <pc:sldMkLst>
          <pc:docMk/>
          <pc:sldMk cId="0" sldId="324"/>
        </pc:sldMkLst>
      </pc:sldChg>
      <pc:sldChg chg="add">
        <pc:chgData name="Dimitris Chliouras" userId="603333f0f76e1130" providerId="LiveId" clId="{7B55ACCA-5B65-4CC2-9BAD-C3547C6D1AC4}" dt="2024-10-20T07:29:49.484" v="0"/>
        <pc:sldMkLst>
          <pc:docMk/>
          <pc:sldMk cId="0" sldId="325"/>
        </pc:sldMkLst>
      </pc:sldChg>
      <pc:sldChg chg="add">
        <pc:chgData name="Dimitris Chliouras" userId="603333f0f76e1130" providerId="LiveId" clId="{7B55ACCA-5B65-4CC2-9BAD-C3547C6D1AC4}" dt="2024-10-20T07:29:49.484" v="0"/>
        <pc:sldMkLst>
          <pc:docMk/>
          <pc:sldMk cId="0" sldId="326"/>
        </pc:sldMkLst>
      </pc:sldChg>
      <pc:sldChg chg="add">
        <pc:chgData name="Dimitris Chliouras" userId="603333f0f76e1130" providerId="LiveId" clId="{7B55ACCA-5B65-4CC2-9BAD-C3547C6D1AC4}" dt="2024-10-20T07:29:49.484" v="0"/>
        <pc:sldMkLst>
          <pc:docMk/>
          <pc:sldMk cId="0" sldId="327"/>
        </pc:sldMkLst>
      </pc:sldChg>
      <pc:sldChg chg="add">
        <pc:chgData name="Dimitris Chliouras" userId="603333f0f76e1130" providerId="LiveId" clId="{7B55ACCA-5B65-4CC2-9BAD-C3547C6D1AC4}" dt="2024-10-20T07:29:49.484" v="0"/>
        <pc:sldMkLst>
          <pc:docMk/>
          <pc:sldMk cId="0" sldId="328"/>
        </pc:sldMkLst>
      </pc:sldChg>
      <pc:sldChg chg="add">
        <pc:chgData name="Dimitris Chliouras" userId="603333f0f76e1130" providerId="LiveId" clId="{7B55ACCA-5B65-4CC2-9BAD-C3547C6D1AC4}" dt="2024-10-20T07:29:49.484" v="0"/>
        <pc:sldMkLst>
          <pc:docMk/>
          <pc:sldMk cId="0" sldId="329"/>
        </pc:sldMkLst>
      </pc:sldChg>
      <pc:sldChg chg="add">
        <pc:chgData name="Dimitris Chliouras" userId="603333f0f76e1130" providerId="LiveId" clId="{7B55ACCA-5B65-4CC2-9BAD-C3547C6D1AC4}" dt="2024-10-20T07:29:49.484" v="0"/>
        <pc:sldMkLst>
          <pc:docMk/>
          <pc:sldMk cId="0" sldId="330"/>
        </pc:sldMkLst>
      </pc:sldChg>
      <pc:sldChg chg="add">
        <pc:chgData name="Dimitris Chliouras" userId="603333f0f76e1130" providerId="LiveId" clId="{7B55ACCA-5B65-4CC2-9BAD-C3547C6D1AC4}" dt="2024-10-20T07:29:49.484" v="0"/>
        <pc:sldMkLst>
          <pc:docMk/>
          <pc:sldMk cId="0" sldId="331"/>
        </pc:sldMkLst>
      </pc:sldChg>
      <pc:sldChg chg="add">
        <pc:chgData name="Dimitris Chliouras" userId="603333f0f76e1130" providerId="LiveId" clId="{7B55ACCA-5B65-4CC2-9BAD-C3547C6D1AC4}" dt="2024-10-20T07:29:49.484" v="0"/>
        <pc:sldMkLst>
          <pc:docMk/>
          <pc:sldMk cId="0" sldId="332"/>
        </pc:sldMkLst>
      </pc:sldChg>
      <pc:sldChg chg="add">
        <pc:chgData name="Dimitris Chliouras" userId="603333f0f76e1130" providerId="LiveId" clId="{7B55ACCA-5B65-4CC2-9BAD-C3547C6D1AC4}" dt="2024-10-20T07:29:49.484" v="0"/>
        <pc:sldMkLst>
          <pc:docMk/>
          <pc:sldMk cId="0" sldId="333"/>
        </pc:sldMkLst>
      </pc:sldChg>
      <pc:sldChg chg="add">
        <pc:chgData name="Dimitris Chliouras" userId="603333f0f76e1130" providerId="LiveId" clId="{7B55ACCA-5B65-4CC2-9BAD-C3547C6D1AC4}" dt="2024-10-20T07:29:49.484" v="0"/>
        <pc:sldMkLst>
          <pc:docMk/>
          <pc:sldMk cId="0" sldId="334"/>
        </pc:sldMkLst>
      </pc:sldChg>
      <pc:sldChg chg="add">
        <pc:chgData name="Dimitris Chliouras" userId="603333f0f76e1130" providerId="LiveId" clId="{7B55ACCA-5B65-4CC2-9BAD-C3547C6D1AC4}" dt="2024-10-20T07:29:49.484" v="0"/>
        <pc:sldMkLst>
          <pc:docMk/>
          <pc:sldMk cId="0" sldId="335"/>
        </pc:sldMkLst>
      </pc:sldChg>
      <pc:sldChg chg="add">
        <pc:chgData name="Dimitris Chliouras" userId="603333f0f76e1130" providerId="LiveId" clId="{7B55ACCA-5B65-4CC2-9BAD-C3547C6D1AC4}" dt="2024-10-20T07:29:49.484" v="0"/>
        <pc:sldMkLst>
          <pc:docMk/>
          <pc:sldMk cId="0" sldId="336"/>
        </pc:sldMkLst>
      </pc:sldChg>
      <pc:sldChg chg="add">
        <pc:chgData name="Dimitris Chliouras" userId="603333f0f76e1130" providerId="LiveId" clId="{7B55ACCA-5B65-4CC2-9BAD-C3547C6D1AC4}" dt="2024-10-20T07:29:49.484" v="0"/>
        <pc:sldMkLst>
          <pc:docMk/>
          <pc:sldMk cId="0" sldId="337"/>
        </pc:sldMkLst>
      </pc:sldChg>
      <pc:sldChg chg="add">
        <pc:chgData name="Dimitris Chliouras" userId="603333f0f76e1130" providerId="LiveId" clId="{7B55ACCA-5B65-4CC2-9BAD-C3547C6D1AC4}" dt="2024-10-20T07:29:49.484" v="0"/>
        <pc:sldMkLst>
          <pc:docMk/>
          <pc:sldMk cId="0" sldId="338"/>
        </pc:sldMkLst>
      </pc:sldChg>
      <pc:sldChg chg="add">
        <pc:chgData name="Dimitris Chliouras" userId="603333f0f76e1130" providerId="LiveId" clId="{7B55ACCA-5B65-4CC2-9BAD-C3547C6D1AC4}" dt="2024-10-20T07:29:49.484" v="0"/>
        <pc:sldMkLst>
          <pc:docMk/>
          <pc:sldMk cId="0" sldId="339"/>
        </pc:sldMkLst>
      </pc:sldChg>
      <pc:sldChg chg="add">
        <pc:chgData name="Dimitris Chliouras" userId="603333f0f76e1130" providerId="LiveId" clId="{7B55ACCA-5B65-4CC2-9BAD-C3547C6D1AC4}" dt="2024-10-20T07:29:49.484" v="0"/>
        <pc:sldMkLst>
          <pc:docMk/>
          <pc:sldMk cId="0" sldId="340"/>
        </pc:sldMkLst>
      </pc:sldChg>
      <pc:sldChg chg="add">
        <pc:chgData name="Dimitris Chliouras" userId="603333f0f76e1130" providerId="LiveId" clId="{7B55ACCA-5B65-4CC2-9BAD-C3547C6D1AC4}" dt="2024-10-20T07:29:49.484" v="0"/>
        <pc:sldMkLst>
          <pc:docMk/>
          <pc:sldMk cId="0" sldId="341"/>
        </pc:sldMkLst>
      </pc:sldChg>
      <pc:sldChg chg="add">
        <pc:chgData name="Dimitris Chliouras" userId="603333f0f76e1130" providerId="LiveId" clId="{7B55ACCA-5B65-4CC2-9BAD-C3547C6D1AC4}" dt="2024-10-20T07:29:49.484" v="0"/>
        <pc:sldMkLst>
          <pc:docMk/>
          <pc:sldMk cId="0" sldId="342"/>
        </pc:sldMkLst>
      </pc:sldChg>
      <pc:sldChg chg="add">
        <pc:chgData name="Dimitris Chliouras" userId="603333f0f76e1130" providerId="LiveId" clId="{7B55ACCA-5B65-4CC2-9BAD-C3547C6D1AC4}" dt="2024-10-20T07:29:49.484" v="0"/>
        <pc:sldMkLst>
          <pc:docMk/>
          <pc:sldMk cId="0" sldId="343"/>
        </pc:sldMkLst>
      </pc:sldChg>
      <pc:sldChg chg="add">
        <pc:chgData name="Dimitris Chliouras" userId="603333f0f76e1130" providerId="LiveId" clId="{7B55ACCA-5B65-4CC2-9BAD-C3547C6D1AC4}" dt="2024-10-20T07:29:49.484" v="0"/>
        <pc:sldMkLst>
          <pc:docMk/>
          <pc:sldMk cId="0" sldId="344"/>
        </pc:sldMkLst>
      </pc:sldChg>
      <pc:sldChg chg="add">
        <pc:chgData name="Dimitris Chliouras" userId="603333f0f76e1130" providerId="LiveId" clId="{7B55ACCA-5B65-4CC2-9BAD-C3547C6D1AC4}" dt="2024-10-20T07:29:49.484" v="0"/>
        <pc:sldMkLst>
          <pc:docMk/>
          <pc:sldMk cId="0" sldId="345"/>
        </pc:sldMkLst>
      </pc:sldChg>
      <pc:sldChg chg="add">
        <pc:chgData name="Dimitris Chliouras" userId="603333f0f76e1130" providerId="LiveId" clId="{7B55ACCA-5B65-4CC2-9BAD-C3547C6D1AC4}" dt="2024-10-20T07:29:49.484" v="0"/>
        <pc:sldMkLst>
          <pc:docMk/>
          <pc:sldMk cId="0" sldId="346"/>
        </pc:sldMkLst>
      </pc:sldChg>
      <pc:sldChg chg="add">
        <pc:chgData name="Dimitris Chliouras" userId="603333f0f76e1130" providerId="LiveId" clId="{7B55ACCA-5B65-4CC2-9BAD-C3547C6D1AC4}" dt="2024-10-20T07:29:49.484" v="0"/>
        <pc:sldMkLst>
          <pc:docMk/>
          <pc:sldMk cId="0" sldId="347"/>
        </pc:sldMkLst>
      </pc:sldChg>
      <pc:sldChg chg="add">
        <pc:chgData name="Dimitris Chliouras" userId="603333f0f76e1130" providerId="LiveId" clId="{7B55ACCA-5B65-4CC2-9BAD-C3547C6D1AC4}" dt="2024-10-20T07:29:49.484" v="0"/>
        <pc:sldMkLst>
          <pc:docMk/>
          <pc:sldMk cId="0" sldId="348"/>
        </pc:sldMkLst>
      </pc:sldChg>
      <pc:sldChg chg="add">
        <pc:chgData name="Dimitris Chliouras" userId="603333f0f76e1130" providerId="LiveId" clId="{7B55ACCA-5B65-4CC2-9BAD-C3547C6D1AC4}" dt="2024-10-20T07:29:49.484" v="0"/>
        <pc:sldMkLst>
          <pc:docMk/>
          <pc:sldMk cId="0" sldId="349"/>
        </pc:sldMkLst>
      </pc:sldChg>
      <pc:sldChg chg="add">
        <pc:chgData name="Dimitris Chliouras" userId="603333f0f76e1130" providerId="LiveId" clId="{7B55ACCA-5B65-4CC2-9BAD-C3547C6D1AC4}" dt="2024-10-20T07:29:49.484" v="0"/>
        <pc:sldMkLst>
          <pc:docMk/>
          <pc:sldMk cId="0" sldId="350"/>
        </pc:sldMkLst>
      </pc:sldChg>
      <pc:sldChg chg="add">
        <pc:chgData name="Dimitris Chliouras" userId="603333f0f76e1130" providerId="LiveId" clId="{7B55ACCA-5B65-4CC2-9BAD-C3547C6D1AC4}" dt="2024-10-20T07:29:49.484" v="0"/>
        <pc:sldMkLst>
          <pc:docMk/>
          <pc:sldMk cId="0" sldId="351"/>
        </pc:sldMkLst>
      </pc:sldChg>
      <pc:sldChg chg="add">
        <pc:chgData name="Dimitris Chliouras" userId="603333f0f76e1130" providerId="LiveId" clId="{7B55ACCA-5B65-4CC2-9BAD-C3547C6D1AC4}" dt="2024-10-20T07:29:49.484" v="0"/>
        <pc:sldMkLst>
          <pc:docMk/>
          <pc:sldMk cId="0" sldId="352"/>
        </pc:sldMkLst>
      </pc:sldChg>
      <pc:sldChg chg="add">
        <pc:chgData name="Dimitris Chliouras" userId="603333f0f76e1130" providerId="LiveId" clId="{7B55ACCA-5B65-4CC2-9BAD-C3547C6D1AC4}" dt="2024-10-20T07:29:49.484" v="0"/>
        <pc:sldMkLst>
          <pc:docMk/>
          <pc:sldMk cId="0" sldId="353"/>
        </pc:sldMkLst>
      </pc:sldChg>
      <pc:sldChg chg="add">
        <pc:chgData name="Dimitris Chliouras" userId="603333f0f76e1130" providerId="LiveId" clId="{7B55ACCA-5B65-4CC2-9BAD-C3547C6D1AC4}" dt="2024-10-20T07:29:49.484" v="0"/>
        <pc:sldMkLst>
          <pc:docMk/>
          <pc:sldMk cId="0" sldId="354"/>
        </pc:sldMkLst>
      </pc:sldChg>
      <pc:sldChg chg="add">
        <pc:chgData name="Dimitris Chliouras" userId="603333f0f76e1130" providerId="LiveId" clId="{7B55ACCA-5B65-4CC2-9BAD-C3547C6D1AC4}" dt="2024-10-20T07:29:49.484" v="0"/>
        <pc:sldMkLst>
          <pc:docMk/>
          <pc:sldMk cId="0" sldId="355"/>
        </pc:sldMkLst>
      </pc:sldChg>
      <pc:sldChg chg="add del">
        <pc:chgData name="Dimitris Chliouras" userId="603333f0f76e1130" providerId="LiveId" clId="{7B55ACCA-5B65-4CC2-9BAD-C3547C6D1AC4}" dt="2024-10-20T07:35:52.441" v="1" actId="2696"/>
        <pc:sldMkLst>
          <pc:docMk/>
          <pc:sldMk cId="0" sldId="356"/>
        </pc:sldMkLst>
      </pc:sldChg>
      <pc:sldChg chg="add del">
        <pc:chgData name="Dimitris Chliouras" userId="603333f0f76e1130" providerId="LiveId" clId="{7B55ACCA-5B65-4CC2-9BAD-C3547C6D1AC4}" dt="2024-10-20T07:35:52.441" v="1" actId="2696"/>
        <pc:sldMkLst>
          <pc:docMk/>
          <pc:sldMk cId="0" sldId="357"/>
        </pc:sldMkLst>
      </pc:sldChg>
      <pc:sldChg chg="add del">
        <pc:chgData name="Dimitris Chliouras" userId="603333f0f76e1130" providerId="LiveId" clId="{7B55ACCA-5B65-4CC2-9BAD-C3547C6D1AC4}" dt="2024-10-20T07:35:52.441" v="1" actId="2696"/>
        <pc:sldMkLst>
          <pc:docMk/>
          <pc:sldMk cId="0" sldId="358"/>
        </pc:sldMkLst>
      </pc:sldChg>
      <pc:sldChg chg="add del">
        <pc:chgData name="Dimitris Chliouras" userId="603333f0f76e1130" providerId="LiveId" clId="{7B55ACCA-5B65-4CC2-9BAD-C3547C6D1AC4}" dt="2024-10-20T07:35:52.441" v="1" actId="2696"/>
        <pc:sldMkLst>
          <pc:docMk/>
          <pc:sldMk cId="0" sldId="359"/>
        </pc:sldMkLst>
      </pc:sldChg>
      <pc:sldChg chg="add del">
        <pc:chgData name="Dimitris Chliouras" userId="603333f0f76e1130" providerId="LiveId" clId="{7B55ACCA-5B65-4CC2-9BAD-C3547C6D1AC4}" dt="2024-10-20T07:35:52.441" v="1" actId="2696"/>
        <pc:sldMkLst>
          <pc:docMk/>
          <pc:sldMk cId="0" sldId="360"/>
        </pc:sldMkLst>
      </pc:sldChg>
      <pc:sldChg chg="add del">
        <pc:chgData name="Dimitris Chliouras" userId="603333f0f76e1130" providerId="LiveId" clId="{7B55ACCA-5B65-4CC2-9BAD-C3547C6D1AC4}" dt="2024-10-20T07:35:52.441" v="1" actId="2696"/>
        <pc:sldMkLst>
          <pc:docMk/>
          <pc:sldMk cId="0" sldId="361"/>
        </pc:sldMkLst>
      </pc:sldChg>
      <pc:sldChg chg="add del">
        <pc:chgData name="Dimitris Chliouras" userId="603333f0f76e1130" providerId="LiveId" clId="{7B55ACCA-5B65-4CC2-9BAD-C3547C6D1AC4}" dt="2024-10-20T07:35:52.441" v="1" actId="2696"/>
        <pc:sldMkLst>
          <pc:docMk/>
          <pc:sldMk cId="0" sldId="362"/>
        </pc:sldMkLst>
      </pc:sldChg>
      <pc:sldChg chg="add del">
        <pc:chgData name="Dimitris Chliouras" userId="603333f0f76e1130" providerId="LiveId" clId="{7B55ACCA-5B65-4CC2-9BAD-C3547C6D1AC4}" dt="2024-10-20T07:35:52.441" v="1" actId="2696"/>
        <pc:sldMkLst>
          <pc:docMk/>
          <pc:sldMk cId="0" sldId="363"/>
        </pc:sldMkLst>
      </pc:sldChg>
      <pc:sldChg chg="add del">
        <pc:chgData name="Dimitris Chliouras" userId="603333f0f76e1130" providerId="LiveId" clId="{7B55ACCA-5B65-4CC2-9BAD-C3547C6D1AC4}" dt="2024-10-20T07:35:52.441" v="1" actId="2696"/>
        <pc:sldMkLst>
          <pc:docMk/>
          <pc:sldMk cId="0" sldId="364"/>
        </pc:sldMkLst>
      </pc:sldChg>
      <pc:sldChg chg="add del">
        <pc:chgData name="Dimitris Chliouras" userId="603333f0f76e1130" providerId="LiveId" clId="{7B55ACCA-5B65-4CC2-9BAD-C3547C6D1AC4}" dt="2024-10-20T07:35:52.441" v="1" actId="2696"/>
        <pc:sldMkLst>
          <pc:docMk/>
          <pc:sldMk cId="0" sldId="365"/>
        </pc:sldMkLst>
      </pc:sldChg>
      <pc:sldChg chg="add del">
        <pc:chgData name="Dimitris Chliouras" userId="603333f0f76e1130" providerId="LiveId" clId="{7B55ACCA-5B65-4CC2-9BAD-C3547C6D1AC4}" dt="2024-10-20T07:35:52.441" v="1" actId="2696"/>
        <pc:sldMkLst>
          <pc:docMk/>
          <pc:sldMk cId="0" sldId="366"/>
        </pc:sldMkLst>
      </pc:sldChg>
      <pc:sldChg chg="add del">
        <pc:chgData name="Dimitris Chliouras" userId="603333f0f76e1130" providerId="LiveId" clId="{7B55ACCA-5B65-4CC2-9BAD-C3547C6D1AC4}" dt="2024-10-20T07:35:52.441" v="1" actId="2696"/>
        <pc:sldMkLst>
          <pc:docMk/>
          <pc:sldMk cId="0" sldId="367"/>
        </pc:sldMkLst>
      </pc:sldChg>
      <pc:sldChg chg="add del">
        <pc:chgData name="Dimitris Chliouras" userId="603333f0f76e1130" providerId="LiveId" clId="{7B55ACCA-5B65-4CC2-9BAD-C3547C6D1AC4}" dt="2024-10-20T07:35:52.441" v="1" actId="2696"/>
        <pc:sldMkLst>
          <pc:docMk/>
          <pc:sldMk cId="0" sldId="368"/>
        </pc:sldMkLst>
      </pc:sldChg>
      <pc:sldChg chg="add del">
        <pc:chgData name="Dimitris Chliouras" userId="603333f0f76e1130" providerId="LiveId" clId="{7B55ACCA-5B65-4CC2-9BAD-C3547C6D1AC4}" dt="2024-10-20T07:35:52.441" v="1" actId="2696"/>
        <pc:sldMkLst>
          <pc:docMk/>
          <pc:sldMk cId="0" sldId="369"/>
        </pc:sldMkLst>
      </pc:sldChg>
      <pc:sldChg chg="add del">
        <pc:chgData name="Dimitris Chliouras" userId="603333f0f76e1130" providerId="LiveId" clId="{7B55ACCA-5B65-4CC2-9BAD-C3547C6D1AC4}" dt="2024-10-20T07:35:52.441" v="1" actId="2696"/>
        <pc:sldMkLst>
          <pc:docMk/>
          <pc:sldMk cId="0" sldId="370"/>
        </pc:sldMkLst>
      </pc:sldChg>
      <pc:sldChg chg="add del">
        <pc:chgData name="Dimitris Chliouras" userId="603333f0f76e1130" providerId="LiveId" clId="{7B55ACCA-5B65-4CC2-9BAD-C3547C6D1AC4}" dt="2024-10-20T07:35:52.441" v="1" actId="2696"/>
        <pc:sldMkLst>
          <pc:docMk/>
          <pc:sldMk cId="0" sldId="371"/>
        </pc:sldMkLst>
      </pc:sldChg>
      <pc:sldChg chg="add del">
        <pc:chgData name="Dimitris Chliouras" userId="603333f0f76e1130" providerId="LiveId" clId="{7B55ACCA-5B65-4CC2-9BAD-C3547C6D1AC4}" dt="2024-10-20T07:35:52.441" v="1" actId="2696"/>
        <pc:sldMkLst>
          <pc:docMk/>
          <pc:sldMk cId="0" sldId="372"/>
        </pc:sldMkLst>
      </pc:sldChg>
      <pc:sldChg chg="add del">
        <pc:chgData name="Dimitris Chliouras" userId="603333f0f76e1130" providerId="LiveId" clId="{7B55ACCA-5B65-4CC2-9BAD-C3547C6D1AC4}" dt="2024-10-20T07:35:52.441" v="1" actId="2696"/>
        <pc:sldMkLst>
          <pc:docMk/>
          <pc:sldMk cId="0" sldId="373"/>
        </pc:sldMkLst>
      </pc:sldChg>
      <pc:sldChg chg="add del">
        <pc:chgData name="Dimitris Chliouras" userId="603333f0f76e1130" providerId="LiveId" clId="{7B55ACCA-5B65-4CC2-9BAD-C3547C6D1AC4}" dt="2024-10-20T07:35:52.441" v="1" actId="2696"/>
        <pc:sldMkLst>
          <pc:docMk/>
          <pc:sldMk cId="0" sldId="374"/>
        </pc:sldMkLst>
      </pc:sldChg>
      <pc:sldChg chg="add del">
        <pc:chgData name="Dimitris Chliouras" userId="603333f0f76e1130" providerId="LiveId" clId="{7B55ACCA-5B65-4CC2-9BAD-C3547C6D1AC4}" dt="2024-10-20T07:35:52.441" v="1" actId="2696"/>
        <pc:sldMkLst>
          <pc:docMk/>
          <pc:sldMk cId="0" sldId="375"/>
        </pc:sldMkLst>
      </pc:sldChg>
      <pc:sldChg chg="add del">
        <pc:chgData name="Dimitris Chliouras" userId="603333f0f76e1130" providerId="LiveId" clId="{7B55ACCA-5B65-4CC2-9BAD-C3547C6D1AC4}" dt="2024-10-20T07:35:52.441" v="1" actId="2696"/>
        <pc:sldMkLst>
          <pc:docMk/>
          <pc:sldMk cId="0" sldId="376"/>
        </pc:sldMkLst>
      </pc:sldChg>
      <pc:sldChg chg="add del">
        <pc:chgData name="Dimitris Chliouras" userId="603333f0f76e1130" providerId="LiveId" clId="{7B55ACCA-5B65-4CC2-9BAD-C3547C6D1AC4}" dt="2024-10-20T07:35:52.441" v="1" actId="2696"/>
        <pc:sldMkLst>
          <pc:docMk/>
          <pc:sldMk cId="0" sldId="377"/>
        </pc:sldMkLst>
      </pc:sldChg>
      <pc:sldChg chg="add del">
        <pc:chgData name="Dimitris Chliouras" userId="603333f0f76e1130" providerId="LiveId" clId="{7B55ACCA-5B65-4CC2-9BAD-C3547C6D1AC4}" dt="2024-10-20T07:35:52.441" v="1" actId="2696"/>
        <pc:sldMkLst>
          <pc:docMk/>
          <pc:sldMk cId="0" sldId="378"/>
        </pc:sldMkLst>
      </pc:sldChg>
      <pc:sldChg chg="add del">
        <pc:chgData name="Dimitris Chliouras" userId="603333f0f76e1130" providerId="LiveId" clId="{7B55ACCA-5B65-4CC2-9BAD-C3547C6D1AC4}" dt="2024-10-20T07:35:52.441" v="1" actId="2696"/>
        <pc:sldMkLst>
          <pc:docMk/>
          <pc:sldMk cId="0" sldId="379"/>
        </pc:sldMkLst>
      </pc:sldChg>
      <pc:sldChg chg="add del">
        <pc:chgData name="Dimitris Chliouras" userId="603333f0f76e1130" providerId="LiveId" clId="{7B55ACCA-5B65-4CC2-9BAD-C3547C6D1AC4}" dt="2024-10-20T07:35:52.441" v="1" actId="2696"/>
        <pc:sldMkLst>
          <pc:docMk/>
          <pc:sldMk cId="0" sldId="380"/>
        </pc:sldMkLst>
      </pc:sldChg>
      <pc:sldChg chg="add del">
        <pc:chgData name="Dimitris Chliouras" userId="603333f0f76e1130" providerId="LiveId" clId="{7B55ACCA-5B65-4CC2-9BAD-C3547C6D1AC4}" dt="2024-10-20T07:35:52.441" v="1" actId="2696"/>
        <pc:sldMkLst>
          <pc:docMk/>
          <pc:sldMk cId="0" sldId="381"/>
        </pc:sldMkLst>
      </pc:sldChg>
      <pc:sldChg chg="add del">
        <pc:chgData name="Dimitris Chliouras" userId="603333f0f76e1130" providerId="LiveId" clId="{7B55ACCA-5B65-4CC2-9BAD-C3547C6D1AC4}" dt="2024-10-20T07:35:52.441" v="1" actId="2696"/>
        <pc:sldMkLst>
          <pc:docMk/>
          <pc:sldMk cId="0" sldId="382"/>
        </pc:sldMkLst>
      </pc:sldChg>
      <pc:sldChg chg="add del">
        <pc:chgData name="Dimitris Chliouras" userId="603333f0f76e1130" providerId="LiveId" clId="{7B55ACCA-5B65-4CC2-9BAD-C3547C6D1AC4}" dt="2024-10-20T07:35:52.441" v="1" actId="2696"/>
        <pc:sldMkLst>
          <pc:docMk/>
          <pc:sldMk cId="0" sldId="383"/>
        </pc:sldMkLst>
      </pc:sldChg>
      <pc:sldChg chg="add del">
        <pc:chgData name="Dimitris Chliouras" userId="603333f0f76e1130" providerId="LiveId" clId="{7B55ACCA-5B65-4CC2-9BAD-C3547C6D1AC4}" dt="2024-10-20T07:35:52.441" v="1" actId="2696"/>
        <pc:sldMkLst>
          <pc:docMk/>
          <pc:sldMk cId="0" sldId="384"/>
        </pc:sldMkLst>
      </pc:sldChg>
      <pc:sldChg chg="add del">
        <pc:chgData name="Dimitris Chliouras" userId="603333f0f76e1130" providerId="LiveId" clId="{7B55ACCA-5B65-4CC2-9BAD-C3547C6D1AC4}" dt="2024-10-20T07:35:52.441" v="1" actId="2696"/>
        <pc:sldMkLst>
          <pc:docMk/>
          <pc:sldMk cId="0" sldId="385"/>
        </pc:sldMkLst>
      </pc:sldChg>
      <pc:sldChg chg="add del">
        <pc:chgData name="Dimitris Chliouras" userId="603333f0f76e1130" providerId="LiveId" clId="{7B55ACCA-5B65-4CC2-9BAD-C3547C6D1AC4}" dt="2024-10-20T07:35:52.441" v="1" actId="2696"/>
        <pc:sldMkLst>
          <pc:docMk/>
          <pc:sldMk cId="0" sldId="386"/>
        </pc:sldMkLst>
      </pc:sldChg>
      <pc:sldChg chg="add del">
        <pc:chgData name="Dimitris Chliouras" userId="603333f0f76e1130" providerId="LiveId" clId="{7B55ACCA-5B65-4CC2-9BAD-C3547C6D1AC4}" dt="2024-10-20T07:35:52.441" v="1" actId="2696"/>
        <pc:sldMkLst>
          <pc:docMk/>
          <pc:sldMk cId="0" sldId="387"/>
        </pc:sldMkLst>
      </pc:sldChg>
      <pc:sldChg chg="add del">
        <pc:chgData name="Dimitris Chliouras" userId="603333f0f76e1130" providerId="LiveId" clId="{7B55ACCA-5B65-4CC2-9BAD-C3547C6D1AC4}" dt="2024-10-20T07:35:52.441" v="1" actId="2696"/>
        <pc:sldMkLst>
          <pc:docMk/>
          <pc:sldMk cId="0" sldId="388"/>
        </pc:sldMkLst>
      </pc:sldChg>
      <pc:sldChg chg="add del">
        <pc:chgData name="Dimitris Chliouras" userId="603333f0f76e1130" providerId="LiveId" clId="{7B55ACCA-5B65-4CC2-9BAD-C3547C6D1AC4}" dt="2024-10-20T07:35:52.441" v="1" actId="2696"/>
        <pc:sldMkLst>
          <pc:docMk/>
          <pc:sldMk cId="0" sldId="389"/>
        </pc:sldMkLst>
      </pc:sldChg>
      <pc:sldMasterChg chg="del delSldLayout">
        <pc:chgData name="Dimitris Chliouras" userId="603333f0f76e1130" providerId="LiveId" clId="{7B55ACCA-5B65-4CC2-9BAD-C3547C6D1AC4}" dt="2024-10-20T07:35:52.441" v="1" actId="2696"/>
        <pc:sldMasterMkLst>
          <pc:docMk/>
          <pc:sldMasterMk cId="746409269" sldId="2147483677"/>
        </pc:sldMasterMkLst>
        <pc:sldLayoutChg chg="del">
          <pc:chgData name="Dimitris Chliouras" userId="603333f0f76e1130" providerId="LiveId" clId="{7B55ACCA-5B65-4CC2-9BAD-C3547C6D1AC4}" dt="2024-10-20T07:35:52.441" v="1" actId="2696"/>
          <pc:sldLayoutMkLst>
            <pc:docMk/>
            <pc:sldMasterMk cId="746409269" sldId="2147483677"/>
            <pc:sldLayoutMk cId="3414169815" sldId="2147483678"/>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635807579" sldId="2147483679"/>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2286287523" sldId="2147483680"/>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2024716275" sldId="2147483681"/>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2092123714" sldId="2147483682"/>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3150458502" sldId="2147483683"/>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3994136664" sldId="2147483684"/>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3287518143" sldId="2147483685"/>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2597743401" sldId="2147483686"/>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1058284815" sldId="2147483687"/>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3217881629" sldId="2147483688"/>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94173434" sldId="2147483689"/>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1216947158" sldId="2147483690"/>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3326101736" sldId="2147483691"/>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1125978162" sldId="2147483692"/>
          </pc:sldLayoutMkLst>
        </pc:sldLayoutChg>
        <pc:sldLayoutChg chg="del">
          <pc:chgData name="Dimitris Chliouras" userId="603333f0f76e1130" providerId="LiveId" clId="{7B55ACCA-5B65-4CC2-9BAD-C3547C6D1AC4}" dt="2024-10-20T07:35:52.441" v="1" actId="2696"/>
          <pc:sldLayoutMkLst>
            <pc:docMk/>
            <pc:sldMasterMk cId="746409269" sldId="2147483677"/>
            <pc:sldLayoutMk cId="489455213" sldId="21474836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31E75-80A7-4B57-B8EC-62D5AA93A733}" type="datetimeFigureOut">
              <a:rPr lang="el-GR" smtClean="0"/>
              <a:t>20/10/2024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8065E-F39F-4D55-9B4E-D94E67A86230}" type="slidenum">
              <a:rPr lang="el-GR" smtClean="0"/>
              <a:t>‹#›</a:t>
            </a:fld>
            <a:endParaRPr lang="el-GR"/>
          </a:p>
        </p:txBody>
      </p:sp>
    </p:spTree>
    <p:extLst>
      <p:ext uri="{BB962C8B-B14F-4D97-AF65-F5344CB8AC3E}">
        <p14:creationId xmlns:p14="http://schemas.microsoft.com/office/powerpoint/2010/main" val="2575596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3B81CE-9D89-AC49-D3F8-3A5B24ADA8F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74DECC8-6EEE-5F20-8D23-562C660DA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F75FB45-E41B-50EA-3CE9-3CF69741C22F}"/>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5" name="Θέση υποσέλιδου 4">
            <a:extLst>
              <a:ext uri="{FF2B5EF4-FFF2-40B4-BE49-F238E27FC236}">
                <a16:creationId xmlns:a16="http://schemas.microsoft.com/office/drawing/2014/main" id="{15F748E7-1B62-8C49-630D-B667641DD1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5F78C63-FEF1-4FE9-917F-1866E32F2151}"/>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109193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3BB28C-7187-4ADE-ADD4-9DA40E17E51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7B9278-F63C-1483-A84A-15D1328A65B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7623BE9-2760-7086-52CD-8B1F5078697B}"/>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5" name="Θέση υποσέλιδου 4">
            <a:extLst>
              <a:ext uri="{FF2B5EF4-FFF2-40B4-BE49-F238E27FC236}">
                <a16:creationId xmlns:a16="http://schemas.microsoft.com/office/drawing/2014/main" id="{EEC28140-0031-9055-B2E9-F485515335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8DBB04-1821-054B-9B3B-A4C4E1E5DB72}"/>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429352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179020C-7DCD-ED24-11CD-A1FB2E354F4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4B121B3-A1C8-61EA-9453-33F83622E16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37036E7-5B90-905E-86D3-44D38902A659}"/>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5" name="Θέση υποσέλιδου 4">
            <a:extLst>
              <a:ext uri="{FF2B5EF4-FFF2-40B4-BE49-F238E27FC236}">
                <a16:creationId xmlns:a16="http://schemas.microsoft.com/office/drawing/2014/main" id="{CD7AFADD-4AE5-2E8B-9D46-6F268BFAB4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465DD18-6289-7239-6047-589910827ED0}"/>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584452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04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4048900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2527785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1937028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012076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418897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947956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277199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573B37-AE7C-F383-6611-60BB6A06C19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E62D177-37F7-11F7-A51C-C7FFF56F3BF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7858298-234C-8FE8-5E28-55D8511FFFEE}"/>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5" name="Θέση υποσέλιδου 4">
            <a:extLst>
              <a:ext uri="{FF2B5EF4-FFF2-40B4-BE49-F238E27FC236}">
                <a16:creationId xmlns:a16="http://schemas.microsoft.com/office/drawing/2014/main" id="{6C1107D2-8098-149E-D893-6C7BCB3D0FB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3AA9C28-F5DD-7E99-B477-7C61FF972FE3}"/>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3415083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1535130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552452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86709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15422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681026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864757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943246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53161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B294C5-80CF-364E-3D61-BB6C6A9C7D9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5CF5C0E-0C32-6028-8FF0-A0243C657C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FA1CEB94-5CCE-BAA7-02A3-8696415E97BE}"/>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5" name="Θέση υποσέλιδου 4">
            <a:extLst>
              <a:ext uri="{FF2B5EF4-FFF2-40B4-BE49-F238E27FC236}">
                <a16:creationId xmlns:a16="http://schemas.microsoft.com/office/drawing/2014/main" id="{3B8EFB78-2D0B-0488-9162-B7CB846452E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5FD0AA3-A97E-0F61-31D8-7AD595ED27C0}"/>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69163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511466-6F52-C00E-15FC-DDA3AA5844D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AED0A1D-4586-75E6-CC73-A886C865141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223EFB3-849C-C252-1C28-62E20473470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14FC44D-8CE2-07FE-896C-22728F739399}"/>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6" name="Θέση υποσέλιδου 5">
            <a:extLst>
              <a:ext uri="{FF2B5EF4-FFF2-40B4-BE49-F238E27FC236}">
                <a16:creationId xmlns:a16="http://schemas.microsoft.com/office/drawing/2014/main" id="{7E502A3C-912C-614E-146D-C311B616A14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9AF752E-79EA-981B-6F92-BAF2AD225FBF}"/>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253411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CCD4F1-9A82-5671-BA30-8BFF9D076F7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CDBFF20-5074-D65B-BE08-91D6652557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2A268C2-1DD4-3145-7717-2F7D08DB17E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1F43A34-5EA5-98D1-FE61-15DDC3409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6C297A4-BB69-B938-5E42-574331980BD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500E7DD-EECD-422C-FCF0-B8702013A49D}"/>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8" name="Θέση υποσέλιδου 7">
            <a:extLst>
              <a:ext uri="{FF2B5EF4-FFF2-40B4-BE49-F238E27FC236}">
                <a16:creationId xmlns:a16="http://schemas.microsoft.com/office/drawing/2014/main" id="{89177CAF-3D87-3C11-B079-EE7382015781}"/>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077FBDF-9917-7D9A-A236-2D804B744A05}"/>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400839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D1B86A-2835-1B73-AF83-DD1B7DCD595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8C76F97-2C47-22B7-C93D-DCE7A5BA4A05}"/>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4" name="Θέση υποσέλιδου 3">
            <a:extLst>
              <a:ext uri="{FF2B5EF4-FFF2-40B4-BE49-F238E27FC236}">
                <a16:creationId xmlns:a16="http://schemas.microsoft.com/office/drawing/2014/main" id="{5E9B464B-2108-4903-6A59-C6A4147512FA}"/>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61229CC-7E17-3E30-A933-9CD24B8F5B22}"/>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234573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FE8247C1-F5B4-737B-BA62-D95E310643BA}"/>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3" name="Θέση υποσέλιδου 2">
            <a:extLst>
              <a:ext uri="{FF2B5EF4-FFF2-40B4-BE49-F238E27FC236}">
                <a16:creationId xmlns:a16="http://schemas.microsoft.com/office/drawing/2014/main" id="{7455C653-972F-D458-C6B7-C9045D00A77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FE33EB1-9423-CB1B-494E-DC9BF56071E6}"/>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278965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869184-C659-C2A1-CDB7-38B5376EC67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9E5A297-B194-8B9E-72D7-81CD0B885A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298C3EC5-E86E-CFC5-FACB-B32FBCF09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E8F04F9-AB73-5AAF-3C4D-A11768D46E25}"/>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6" name="Θέση υποσέλιδου 5">
            <a:extLst>
              <a:ext uri="{FF2B5EF4-FFF2-40B4-BE49-F238E27FC236}">
                <a16:creationId xmlns:a16="http://schemas.microsoft.com/office/drawing/2014/main" id="{01EDBBBF-8A76-4DAB-8F35-50AFD06BDFB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13F6669-DDF1-E8C1-82AC-7E9D79BC168B}"/>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190347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91D680-6FE2-BD18-6152-5AE0DE6D2FD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42B31AC-DD0E-898B-8826-EC9EAAC31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78F6E82-F1AE-42CF-9378-CA1F79992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517309F-DCD7-4C43-5E03-16B47A664162}"/>
              </a:ext>
            </a:extLst>
          </p:cNvPr>
          <p:cNvSpPr>
            <a:spLocks noGrp="1"/>
          </p:cNvSpPr>
          <p:nvPr>
            <p:ph type="dt" sz="half" idx="10"/>
          </p:nvPr>
        </p:nvSpPr>
        <p:spPr/>
        <p:txBody>
          <a:bodyPr/>
          <a:lstStyle/>
          <a:p>
            <a:fld id="{FAF10B07-74CB-4E20-AFD9-3274757958BC}" type="datetimeFigureOut">
              <a:rPr lang="el-GR" smtClean="0"/>
              <a:t>20/10/2024</a:t>
            </a:fld>
            <a:endParaRPr lang="el-GR"/>
          </a:p>
        </p:txBody>
      </p:sp>
      <p:sp>
        <p:nvSpPr>
          <p:cNvPr id="6" name="Θέση υποσέλιδου 5">
            <a:extLst>
              <a:ext uri="{FF2B5EF4-FFF2-40B4-BE49-F238E27FC236}">
                <a16:creationId xmlns:a16="http://schemas.microsoft.com/office/drawing/2014/main" id="{EDDC0ED8-8FEC-75E9-6548-7C71D36646D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A83862B-0310-A9CA-B2F9-73D017B588DC}"/>
              </a:ext>
            </a:extLst>
          </p:cNvPr>
          <p:cNvSpPr>
            <a:spLocks noGrp="1"/>
          </p:cNvSpPr>
          <p:nvPr>
            <p:ph type="sldNum" sz="quarter" idx="12"/>
          </p:nvPr>
        </p:nvSpPr>
        <p:spPr/>
        <p:txBody>
          <a:bodyPr/>
          <a:lstStyle/>
          <a:p>
            <a:fld id="{FFE4C54E-134E-4A54-8DAC-A72755C888DE}" type="slidenum">
              <a:rPr lang="el-GR" smtClean="0"/>
              <a:t>‹#›</a:t>
            </a:fld>
            <a:endParaRPr lang="el-GR"/>
          </a:p>
        </p:txBody>
      </p:sp>
    </p:spTree>
    <p:extLst>
      <p:ext uri="{BB962C8B-B14F-4D97-AF65-F5344CB8AC3E}">
        <p14:creationId xmlns:p14="http://schemas.microsoft.com/office/powerpoint/2010/main" val="10074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0C1DC17-6422-BAF1-2A78-EBE74E447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7C63614-6351-ED5B-711C-279886757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76B1FED-74EC-AFD0-14B9-3D2A5473D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F10B07-74CB-4E20-AFD9-3274757958BC}" type="datetimeFigureOut">
              <a:rPr lang="el-GR" smtClean="0"/>
              <a:t>20/10/2024</a:t>
            </a:fld>
            <a:endParaRPr lang="el-GR"/>
          </a:p>
        </p:txBody>
      </p:sp>
      <p:sp>
        <p:nvSpPr>
          <p:cNvPr id="5" name="Θέση υποσέλιδου 4">
            <a:extLst>
              <a:ext uri="{FF2B5EF4-FFF2-40B4-BE49-F238E27FC236}">
                <a16:creationId xmlns:a16="http://schemas.microsoft.com/office/drawing/2014/main" id="{9E91E8A0-B870-2410-DE3A-A52916EC2F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55A3F409-04A8-86B6-8BC4-18D883833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E4C54E-134E-4A54-8DAC-A72755C888DE}" type="slidenum">
              <a:rPr lang="el-GR" smtClean="0"/>
              <a:t>‹#›</a:t>
            </a:fld>
            <a:endParaRPr lang="el-GR"/>
          </a:p>
        </p:txBody>
      </p:sp>
    </p:spTree>
    <p:extLst>
      <p:ext uri="{BB962C8B-B14F-4D97-AF65-F5344CB8AC3E}">
        <p14:creationId xmlns:p14="http://schemas.microsoft.com/office/powerpoint/2010/main" val="2451789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25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1" y="1491344"/>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2" name="TextBox 1">
            <a:extLst>
              <a:ext uri="{FF2B5EF4-FFF2-40B4-BE49-F238E27FC236}">
                <a16:creationId xmlns:a16="http://schemas.microsoft.com/office/drawing/2014/main" id="{9D64F1E1-C365-4273-95F9-CFD1F95755C2}"/>
              </a:ext>
            </a:extLst>
          </p:cNvPr>
          <p:cNvSpPr txBox="1"/>
          <p:nvPr/>
        </p:nvSpPr>
        <p:spPr>
          <a:xfrm>
            <a:off x="1028700" y="1967266"/>
            <a:ext cx="2714625" cy="2547257"/>
          </a:xfrm>
          <a:prstGeom prst="rect">
            <a:avLst/>
          </a:prstGeom>
          <a:noFill/>
        </p:spPr>
        <p:txBody>
          <a:bodyPr vert="horz" lIns="76200" tIns="38100" rIns="76200" bIns="38100" rtlCol="0" anchor="ctr">
            <a:normAutofit/>
          </a:bodyPr>
          <a:lstStyle/>
          <a:p>
            <a:pPr algn="ctr" defTabSz="761970">
              <a:lnSpc>
                <a:spcPct val="90000"/>
              </a:lnSpc>
              <a:spcBef>
                <a:spcPct val="0"/>
              </a:spcBef>
              <a:spcAft>
                <a:spcPts val="500"/>
              </a:spcAft>
            </a:pPr>
            <a:r>
              <a:rPr lang="en-US" sz="3583" dirty="0">
                <a:solidFill>
                  <a:srgbClr val="FFFFFF"/>
                </a:solidFill>
                <a:latin typeface="Calibri Light" panose="020F0302020204030204"/>
              </a:rPr>
              <a:t>6</a:t>
            </a:r>
            <a:r>
              <a:rPr lang="en-US" sz="3583" baseline="30000" dirty="0">
                <a:solidFill>
                  <a:srgbClr val="FFFFFF"/>
                </a:solidFill>
                <a:latin typeface="Calibri Light" panose="020F0302020204030204"/>
              </a:rPr>
              <a:t>ο</a:t>
            </a:r>
            <a:r>
              <a:rPr lang="en-US" sz="3583" dirty="0">
                <a:solidFill>
                  <a:srgbClr val="FFFFFF"/>
                </a:solidFill>
                <a:latin typeface="Calibri Light" panose="020F0302020204030204"/>
              </a:rPr>
              <a:t> </a:t>
            </a:r>
            <a:r>
              <a:rPr lang="en-US" sz="3583" dirty="0" err="1">
                <a:solidFill>
                  <a:srgbClr val="FFFFFF"/>
                </a:solidFill>
                <a:latin typeface="Calibri Light" panose="020F0302020204030204"/>
              </a:rPr>
              <a:t>Κεφάλ</a:t>
            </a:r>
            <a:r>
              <a:rPr lang="en-US" sz="3583" dirty="0">
                <a:solidFill>
                  <a:srgbClr val="FFFFFF"/>
                </a:solidFill>
                <a:latin typeface="Calibri Light" panose="020F0302020204030204"/>
              </a:rPr>
              <a:t>αιο: Το μυοσκελετικό σύστημα</a:t>
            </a:r>
          </a:p>
        </p:txBody>
      </p:sp>
      <p:pic>
        <p:nvPicPr>
          <p:cNvPr id="4" name="Εικόνα 3" descr="Εικόνα που περιέχει σκίτσο/σχέδιο, σκελετός, παπούτσια, άρθρωση">
            <a:extLst>
              <a:ext uri="{FF2B5EF4-FFF2-40B4-BE49-F238E27FC236}">
                <a16:creationId xmlns:a16="http://schemas.microsoft.com/office/drawing/2014/main" id="{0B7FF4C3-68BF-2C0B-9918-C39449B21A66}"/>
              </a:ext>
            </a:extLst>
          </p:cNvPr>
          <p:cNvPicPr>
            <a:picLocks noChangeAspect="1"/>
          </p:cNvPicPr>
          <p:nvPr/>
        </p:nvPicPr>
        <p:blipFill>
          <a:blip r:embed="rId2"/>
          <a:stretch>
            <a:fillRect/>
          </a:stretch>
        </p:blipFill>
        <p:spPr>
          <a:xfrm>
            <a:off x="4777316" y="1018903"/>
            <a:ext cx="6780700" cy="4817865"/>
          </a:xfrm>
          <a:prstGeom prst="rect">
            <a:avLst/>
          </a:prstGeom>
        </p:spPr>
      </p:pic>
    </p:spTree>
    <p:extLst>
      <p:ext uri="{BB962C8B-B14F-4D97-AF65-F5344CB8AC3E}">
        <p14:creationId xmlns:p14="http://schemas.microsoft.com/office/powerpoint/2010/main" val="280426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1919982"/>
          </a:xfrm>
          <a:prstGeom prst="rect">
            <a:avLst/>
          </a:prstGeom>
        </p:spPr>
      </p:pic>
      <p:sp>
        <p:nvSpPr>
          <p:cNvPr id="3" name="Text 0"/>
          <p:cNvSpPr/>
          <p:nvPr/>
        </p:nvSpPr>
        <p:spPr>
          <a:xfrm>
            <a:off x="807245" y="2342555"/>
            <a:ext cx="4798616" cy="451743"/>
          </a:xfrm>
          <a:prstGeom prst="rect">
            <a:avLst/>
          </a:prstGeom>
          <a:noFill/>
          <a:ln/>
        </p:spPr>
        <p:txBody>
          <a:bodyPr wrap="none" lIns="0" tIns="0" rIns="0" bIns="0" rtlCol="0" anchor="t"/>
          <a:lstStyle/>
          <a:p>
            <a:pPr defTabSz="761970">
              <a:lnSpc>
                <a:spcPts val="3542"/>
              </a:lnSpc>
              <a:defRPr/>
            </a:pPr>
            <a:r>
              <a:rPr lang="en-US" sz="2833" dirty="0">
                <a:solidFill>
                  <a:srgbClr val="38512F"/>
                </a:solidFill>
                <a:latin typeface="Lora" pitchFamily="34" charset="0"/>
                <a:ea typeface="Lora" pitchFamily="34" charset="-122"/>
                <a:cs typeface="Lora" pitchFamily="34" charset="-120"/>
              </a:rPr>
              <a:t>Σπονδυλική Στήλη - Μέρος 1</a:t>
            </a:r>
            <a:endParaRPr lang="en-US" sz="2833" dirty="0">
              <a:solidFill>
                <a:prstClr val="black"/>
              </a:solidFill>
              <a:latin typeface="Calibri" panose="020F0502020204030204"/>
            </a:endParaRPr>
          </a:p>
        </p:txBody>
      </p:sp>
      <p:sp>
        <p:nvSpPr>
          <p:cNvPr id="4" name="Shape 1"/>
          <p:cNvSpPr/>
          <p:nvPr/>
        </p:nvSpPr>
        <p:spPr>
          <a:xfrm>
            <a:off x="1028105" y="3024684"/>
            <a:ext cx="19050" cy="3410744"/>
          </a:xfrm>
          <a:prstGeom prst="roundRect">
            <a:avLst>
              <a:gd name="adj" fmla="val 12094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1191369" y="3360638"/>
            <a:ext cx="537568" cy="19050"/>
          </a:xfrm>
          <a:prstGeom prst="roundRect">
            <a:avLst>
              <a:gd name="adj" fmla="val 12094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864841" y="3197424"/>
            <a:ext cx="345579" cy="345579"/>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998091" y="3261718"/>
            <a:ext cx="78978" cy="216893"/>
          </a:xfrm>
          <a:prstGeom prst="rect">
            <a:avLst/>
          </a:prstGeom>
          <a:noFill/>
          <a:ln/>
        </p:spPr>
        <p:txBody>
          <a:bodyPr wrap="none" lIns="0" tIns="0" rIns="0" bIns="0" rtlCol="0" anchor="t"/>
          <a:lstStyle/>
          <a:p>
            <a:pPr algn="ctr" defTabSz="761970">
              <a:lnSpc>
                <a:spcPts val="1667"/>
              </a:lnSpc>
              <a:defRPr/>
            </a:pPr>
            <a:r>
              <a:rPr lang="en-US" sz="1667" dirty="0">
                <a:solidFill>
                  <a:srgbClr val="3A3630"/>
                </a:solidFill>
                <a:latin typeface="Lora" pitchFamily="34" charset="0"/>
                <a:ea typeface="Lora" pitchFamily="34" charset="-122"/>
                <a:cs typeface="Lora" pitchFamily="34" charset="-120"/>
              </a:rPr>
              <a:t>1</a:t>
            </a:r>
            <a:endParaRPr lang="en-US" sz="1667" dirty="0">
              <a:solidFill>
                <a:prstClr val="black"/>
              </a:solidFill>
              <a:latin typeface="Calibri" panose="020F0502020204030204"/>
            </a:endParaRPr>
          </a:p>
        </p:txBody>
      </p:sp>
      <p:sp>
        <p:nvSpPr>
          <p:cNvPr id="8" name="Text 5"/>
          <p:cNvSpPr/>
          <p:nvPr/>
        </p:nvSpPr>
        <p:spPr>
          <a:xfrm>
            <a:off x="1882379" y="3178274"/>
            <a:ext cx="1807071" cy="225822"/>
          </a:xfrm>
          <a:prstGeom prst="rect">
            <a:avLst/>
          </a:prstGeom>
          <a:noFill/>
          <a:ln/>
        </p:spPr>
        <p:txBody>
          <a:bodyPr wrap="none" lIns="0" tIns="0" rIns="0" bIns="0" rtlCol="0" anchor="t"/>
          <a:lstStyle/>
          <a:p>
            <a:pPr defTabSz="761970">
              <a:lnSpc>
                <a:spcPts val="1750"/>
              </a:lnSpc>
              <a:defRPr/>
            </a:pPr>
            <a:r>
              <a:rPr lang="en-US" sz="1417" dirty="0">
                <a:solidFill>
                  <a:srgbClr val="3A3630"/>
                </a:solidFill>
                <a:latin typeface="Lora" pitchFamily="34" charset="0"/>
                <a:ea typeface="Lora" pitchFamily="34" charset="-122"/>
                <a:cs typeface="Lora" pitchFamily="34" charset="-120"/>
              </a:rPr>
              <a:t>Ρόλος</a:t>
            </a:r>
            <a:endParaRPr lang="en-US" sz="1417" dirty="0">
              <a:solidFill>
                <a:prstClr val="black"/>
              </a:solidFill>
              <a:latin typeface="Calibri" panose="020F0502020204030204"/>
            </a:endParaRPr>
          </a:p>
        </p:txBody>
      </p:sp>
      <p:sp>
        <p:nvSpPr>
          <p:cNvPr id="9" name="Text 6"/>
          <p:cNvSpPr/>
          <p:nvPr/>
        </p:nvSpPr>
        <p:spPr>
          <a:xfrm>
            <a:off x="1882379" y="3496171"/>
            <a:ext cx="9502279" cy="491332"/>
          </a:xfrm>
          <a:prstGeom prst="rect">
            <a:avLst/>
          </a:prstGeom>
          <a:noFill/>
          <a:ln/>
        </p:spPr>
        <p:txBody>
          <a:bodyPr wrap="square" lIns="0" tIns="0" rIns="0" bIns="0" rtlCol="0" anchor="t"/>
          <a:lstStyle/>
          <a:p>
            <a:pPr defTabSz="761970">
              <a:lnSpc>
                <a:spcPts val="1917"/>
              </a:lnSpc>
              <a:defRPr/>
            </a:pPr>
            <a:r>
              <a:rPr lang="en-US" sz="1208" dirty="0">
                <a:solidFill>
                  <a:srgbClr val="3A3630"/>
                </a:solidFill>
                <a:latin typeface="Source Sans Pro" pitchFamily="34" charset="0"/>
                <a:ea typeface="Source Sans Pro" pitchFamily="34" charset="-122"/>
                <a:cs typeface="Source Sans Pro" pitchFamily="34" charset="-120"/>
              </a:rPr>
              <a:t>Η σπονδυλική στήλη αποτελεί τον κύριο στηρικτικό σκελετικό άξονα του σώματος. Μ' αυτή στηρίζεται η κεφαλή και ο κορμός, το δε βάρος τους μεταβιβάζεται με τα οστά της λεκάνης στα κάτω άκρα.</a:t>
            </a:r>
            <a:endParaRPr lang="en-US" sz="1208" dirty="0">
              <a:solidFill>
                <a:prstClr val="black"/>
              </a:solidFill>
              <a:latin typeface="Calibri" panose="020F0502020204030204"/>
            </a:endParaRPr>
          </a:p>
        </p:txBody>
      </p:sp>
      <p:sp>
        <p:nvSpPr>
          <p:cNvPr id="10" name="Shape 7"/>
          <p:cNvSpPr/>
          <p:nvPr/>
        </p:nvSpPr>
        <p:spPr>
          <a:xfrm>
            <a:off x="1191369" y="4630638"/>
            <a:ext cx="537568" cy="19050"/>
          </a:xfrm>
          <a:prstGeom prst="roundRect">
            <a:avLst>
              <a:gd name="adj" fmla="val 12094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864841" y="4467424"/>
            <a:ext cx="345579" cy="345579"/>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979339" y="4531718"/>
            <a:ext cx="116483" cy="216893"/>
          </a:xfrm>
          <a:prstGeom prst="rect">
            <a:avLst/>
          </a:prstGeom>
          <a:noFill/>
          <a:ln/>
        </p:spPr>
        <p:txBody>
          <a:bodyPr wrap="none" lIns="0" tIns="0" rIns="0" bIns="0" rtlCol="0" anchor="t"/>
          <a:lstStyle/>
          <a:p>
            <a:pPr algn="ctr" defTabSz="761970">
              <a:lnSpc>
                <a:spcPts val="1667"/>
              </a:lnSpc>
              <a:defRPr/>
            </a:pPr>
            <a:r>
              <a:rPr lang="en-US" sz="1667" dirty="0">
                <a:solidFill>
                  <a:srgbClr val="3A3630"/>
                </a:solidFill>
                <a:latin typeface="Lora" pitchFamily="34" charset="0"/>
                <a:ea typeface="Lora" pitchFamily="34" charset="-122"/>
                <a:cs typeface="Lora" pitchFamily="34" charset="-120"/>
              </a:rPr>
              <a:t>2</a:t>
            </a:r>
            <a:endParaRPr lang="en-US" sz="1667" dirty="0">
              <a:solidFill>
                <a:prstClr val="black"/>
              </a:solidFill>
              <a:latin typeface="Calibri" panose="020F0502020204030204"/>
            </a:endParaRPr>
          </a:p>
        </p:txBody>
      </p:sp>
      <p:sp>
        <p:nvSpPr>
          <p:cNvPr id="13" name="Text 10"/>
          <p:cNvSpPr/>
          <p:nvPr/>
        </p:nvSpPr>
        <p:spPr>
          <a:xfrm>
            <a:off x="1882379" y="4448274"/>
            <a:ext cx="1807071" cy="225822"/>
          </a:xfrm>
          <a:prstGeom prst="rect">
            <a:avLst/>
          </a:prstGeom>
          <a:noFill/>
          <a:ln/>
        </p:spPr>
        <p:txBody>
          <a:bodyPr wrap="none" lIns="0" tIns="0" rIns="0" bIns="0" rtlCol="0" anchor="t"/>
          <a:lstStyle/>
          <a:p>
            <a:pPr defTabSz="761970">
              <a:lnSpc>
                <a:spcPts val="1750"/>
              </a:lnSpc>
              <a:defRPr/>
            </a:pPr>
            <a:r>
              <a:rPr lang="en-US" sz="1417" dirty="0">
                <a:solidFill>
                  <a:srgbClr val="3A3630"/>
                </a:solidFill>
                <a:latin typeface="Lora" pitchFamily="34" charset="0"/>
                <a:ea typeface="Lora" pitchFamily="34" charset="-122"/>
                <a:cs typeface="Lora" pitchFamily="34" charset="-120"/>
              </a:rPr>
              <a:t>Προστασία</a:t>
            </a:r>
            <a:endParaRPr lang="en-US" sz="1417" dirty="0">
              <a:solidFill>
                <a:prstClr val="black"/>
              </a:solidFill>
              <a:latin typeface="Calibri" panose="020F0502020204030204"/>
            </a:endParaRPr>
          </a:p>
        </p:txBody>
      </p:sp>
      <p:sp>
        <p:nvSpPr>
          <p:cNvPr id="14" name="Text 11"/>
          <p:cNvSpPr/>
          <p:nvPr/>
        </p:nvSpPr>
        <p:spPr>
          <a:xfrm>
            <a:off x="1882379" y="4766171"/>
            <a:ext cx="9502279" cy="245666"/>
          </a:xfrm>
          <a:prstGeom prst="rect">
            <a:avLst/>
          </a:prstGeom>
          <a:noFill/>
          <a:ln/>
        </p:spPr>
        <p:txBody>
          <a:bodyPr wrap="none" lIns="0" tIns="0" rIns="0" bIns="0" rtlCol="0" anchor="t"/>
          <a:lstStyle/>
          <a:p>
            <a:pPr defTabSz="761970">
              <a:lnSpc>
                <a:spcPts val="1917"/>
              </a:lnSpc>
              <a:defRPr/>
            </a:pPr>
            <a:r>
              <a:rPr lang="en-US" sz="1208" dirty="0">
                <a:solidFill>
                  <a:srgbClr val="3A3630"/>
                </a:solidFill>
                <a:latin typeface="Source Sans Pro" pitchFamily="34" charset="0"/>
                <a:ea typeface="Source Sans Pro" pitchFamily="34" charset="-122"/>
                <a:cs typeface="Source Sans Pro" pitchFamily="34" charset="-120"/>
              </a:rPr>
              <a:t>Στο εσωτερικό της σπονδυλικής στήλης (σπονδυλικός σωλήνας) φιλοξενείται, προστατευόμενος από αυτήν ο νωτιαίος μυελός.</a:t>
            </a:r>
            <a:endParaRPr lang="en-US" sz="1208" dirty="0">
              <a:solidFill>
                <a:prstClr val="black"/>
              </a:solidFill>
              <a:latin typeface="Calibri" panose="020F0502020204030204"/>
            </a:endParaRPr>
          </a:p>
        </p:txBody>
      </p:sp>
      <p:sp>
        <p:nvSpPr>
          <p:cNvPr id="15" name="Shape 12"/>
          <p:cNvSpPr/>
          <p:nvPr/>
        </p:nvSpPr>
        <p:spPr>
          <a:xfrm>
            <a:off x="1191369" y="5654973"/>
            <a:ext cx="537568" cy="19050"/>
          </a:xfrm>
          <a:prstGeom prst="roundRect">
            <a:avLst>
              <a:gd name="adj" fmla="val 12094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864841" y="5491758"/>
            <a:ext cx="345579" cy="345579"/>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977156" y="5556052"/>
            <a:ext cx="120848" cy="216893"/>
          </a:xfrm>
          <a:prstGeom prst="rect">
            <a:avLst/>
          </a:prstGeom>
          <a:noFill/>
          <a:ln/>
        </p:spPr>
        <p:txBody>
          <a:bodyPr wrap="none" lIns="0" tIns="0" rIns="0" bIns="0" rtlCol="0" anchor="t"/>
          <a:lstStyle/>
          <a:p>
            <a:pPr algn="ctr" defTabSz="761970">
              <a:lnSpc>
                <a:spcPts val="1667"/>
              </a:lnSpc>
              <a:defRPr/>
            </a:pPr>
            <a:r>
              <a:rPr lang="en-US" sz="1667" dirty="0">
                <a:solidFill>
                  <a:srgbClr val="3A3630"/>
                </a:solidFill>
                <a:latin typeface="Lora" pitchFamily="34" charset="0"/>
                <a:ea typeface="Lora" pitchFamily="34" charset="-122"/>
                <a:cs typeface="Lora" pitchFamily="34" charset="-120"/>
              </a:rPr>
              <a:t>3</a:t>
            </a:r>
            <a:endParaRPr lang="en-US" sz="1667" dirty="0">
              <a:solidFill>
                <a:prstClr val="black"/>
              </a:solidFill>
              <a:latin typeface="Calibri" panose="020F0502020204030204"/>
            </a:endParaRPr>
          </a:p>
        </p:txBody>
      </p:sp>
      <p:sp>
        <p:nvSpPr>
          <p:cNvPr id="18" name="Text 15"/>
          <p:cNvSpPr/>
          <p:nvPr/>
        </p:nvSpPr>
        <p:spPr>
          <a:xfrm>
            <a:off x="1882379" y="5472608"/>
            <a:ext cx="1807071" cy="225822"/>
          </a:xfrm>
          <a:prstGeom prst="rect">
            <a:avLst/>
          </a:prstGeom>
          <a:noFill/>
          <a:ln/>
        </p:spPr>
        <p:txBody>
          <a:bodyPr wrap="none" lIns="0" tIns="0" rIns="0" bIns="0" rtlCol="0" anchor="t"/>
          <a:lstStyle/>
          <a:p>
            <a:pPr defTabSz="761970">
              <a:lnSpc>
                <a:spcPts val="1750"/>
              </a:lnSpc>
              <a:defRPr/>
            </a:pPr>
            <a:r>
              <a:rPr lang="en-US" sz="1417" dirty="0">
                <a:solidFill>
                  <a:srgbClr val="3A3630"/>
                </a:solidFill>
                <a:latin typeface="Lora" pitchFamily="34" charset="0"/>
                <a:ea typeface="Lora" pitchFamily="34" charset="-122"/>
                <a:cs typeface="Lora" pitchFamily="34" charset="-120"/>
              </a:rPr>
              <a:t>Δομή</a:t>
            </a:r>
            <a:endParaRPr lang="en-US" sz="1417" dirty="0">
              <a:solidFill>
                <a:prstClr val="black"/>
              </a:solidFill>
              <a:latin typeface="Calibri" panose="020F0502020204030204"/>
            </a:endParaRPr>
          </a:p>
        </p:txBody>
      </p:sp>
      <p:sp>
        <p:nvSpPr>
          <p:cNvPr id="19" name="Text 16"/>
          <p:cNvSpPr/>
          <p:nvPr/>
        </p:nvSpPr>
        <p:spPr>
          <a:xfrm>
            <a:off x="1882379" y="5790506"/>
            <a:ext cx="9502279" cy="491332"/>
          </a:xfrm>
          <a:prstGeom prst="rect">
            <a:avLst/>
          </a:prstGeom>
          <a:noFill/>
          <a:ln/>
        </p:spPr>
        <p:txBody>
          <a:bodyPr wrap="square" lIns="0" tIns="0" rIns="0" bIns="0" rtlCol="0" anchor="t"/>
          <a:lstStyle/>
          <a:p>
            <a:pPr defTabSz="761970">
              <a:lnSpc>
                <a:spcPts val="1917"/>
              </a:lnSpc>
              <a:defRPr/>
            </a:pPr>
            <a:r>
              <a:rPr lang="en-US" sz="1208" dirty="0">
                <a:solidFill>
                  <a:srgbClr val="3A3630"/>
                </a:solidFill>
                <a:latin typeface="Source Sans Pro" pitchFamily="34" charset="0"/>
                <a:ea typeface="Source Sans Pro" pitchFamily="34" charset="-122"/>
                <a:cs typeface="Source Sans Pro" pitchFamily="34" charset="-120"/>
              </a:rPr>
              <a:t>Η σπονδυλική στήλη αποτελείται από 33-34 βραχέα οστά, τους σπονδύλους, τοποθετημένα το ένα πάνω στο άλλο με την παρεμβολή ενός χόνδρινου δίσκου, του μεσοσπονδύλιου δίσκου.</a:t>
            </a:r>
            <a:endParaRPr lang="en-US" sz="1208" dirty="0">
              <a:solidFill>
                <a:prstClr val="black"/>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41529" y="672108"/>
            <a:ext cx="6054428" cy="562669"/>
          </a:xfrm>
          <a:prstGeom prst="rect">
            <a:avLst/>
          </a:prstGeom>
          <a:noFill/>
          <a:ln/>
        </p:spPr>
        <p:txBody>
          <a:bodyPr wrap="none" lIns="0" tIns="0" rIns="0" bIns="0" rtlCol="0" anchor="t"/>
          <a:lstStyle/>
          <a:p>
            <a:pPr defTabSz="761970">
              <a:lnSpc>
                <a:spcPts val="4416"/>
              </a:lnSpc>
              <a:defRPr/>
            </a:pPr>
            <a:r>
              <a:rPr lang="en-US" sz="3542" dirty="0">
                <a:solidFill>
                  <a:srgbClr val="38512F"/>
                </a:solidFill>
                <a:latin typeface="Lora" pitchFamily="34" charset="0"/>
                <a:ea typeface="Lora" pitchFamily="34" charset="-122"/>
                <a:cs typeface="Lora" pitchFamily="34" charset="-120"/>
              </a:rPr>
              <a:t>Σπονδυλική Στήλη - Μέρος 2</a:t>
            </a:r>
            <a:endParaRPr lang="en-US" sz="3542" dirty="0">
              <a:solidFill>
                <a:prstClr val="black"/>
              </a:solidFill>
              <a:latin typeface="Calibri" panose="020F0502020204030204"/>
            </a:endParaRPr>
          </a:p>
        </p:txBody>
      </p:sp>
      <p:sp>
        <p:nvSpPr>
          <p:cNvPr id="4" name="Shape 1"/>
          <p:cNvSpPr/>
          <p:nvPr/>
        </p:nvSpPr>
        <p:spPr>
          <a:xfrm>
            <a:off x="5241529" y="1736924"/>
            <a:ext cx="430411" cy="430411"/>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407521" y="1817093"/>
            <a:ext cx="98326" cy="270073"/>
          </a:xfrm>
          <a:prstGeom prst="rect">
            <a:avLst/>
          </a:prstGeom>
          <a:noFill/>
          <a:ln/>
        </p:spPr>
        <p:txBody>
          <a:bodyPr wrap="none" lIns="0" tIns="0" rIns="0" bIns="0" rtlCol="0" anchor="t"/>
          <a:lstStyle/>
          <a:p>
            <a:pPr algn="ctr" defTabSz="761970">
              <a:lnSpc>
                <a:spcPts val="2125"/>
              </a:lnSpc>
              <a:defRPr/>
            </a:pPr>
            <a:r>
              <a:rPr lang="en-US" sz="2125" dirty="0">
                <a:solidFill>
                  <a:srgbClr val="3A3630"/>
                </a:solidFill>
                <a:latin typeface="Lora" pitchFamily="34" charset="0"/>
                <a:ea typeface="Lora" pitchFamily="34" charset="-122"/>
                <a:cs typeface="Lora" pitchFamily="34" charset="-120"/>
              </a:rPr>
              <a:t>1</a:t>
            </a:r>
            <a:endParaRPr lang="en-US" sz="2125" dirty="0">
              <a:solidFill>
                <a:prstClr val="black"/>
              </a:solidFill>
              <a:latin typeface="Calibri" panose="020F0502020204030204"/>
            </a:endParaRPr>
          </a:p>
        </p:txBody>
      </p:sp>
      <p:sp>
        <p:nvSpPr>
          <p:cNvPr id="6" name="Text 3"/>
          <p:cNvSpPr/>
          <p:nvPr/>
        </p:nvSpPr>
        <p:spPr>
          <a:xfrm>
            <a:off x="5863233" y="1736923"/>
            <a:ext cx="2549029" cy="281285"/>
          </a:xfrm>
          <a:prstGeom prst="rect">
            <a:avLst/>
          </a:prstGeom>
          <a:noFill/>
          <a:ln/>
        </p:spPr>
        <p:txBody>
          <a:bodyPr wrap="none" lIns="0" tIns="0" rIns="0" bIns="0" rtlCol="0" anchor="t"/>
          <a:lstStyle/>
          <a:p>
            <a:pPr defTabSz="761970">
              <a:lnSpc>
                <a:spcPts val="2208"/>
              </a:lnSpc>
              <a:defRPr/>
            </a:pPr>
            <a:r>
              <a:rPr lang="en-US" sz="1750" dirty="0">
                <a:solidFill>
                  <a:srgbClr val="3A3630"/>
                </a:solidFill>
                <a:latin typeface="Lora" pitchFamily="34" charset="0"/>
                <a:ea typeface="Lora" pitchFamily="34" charset="-122"/>
                <a:cs typeface="Lora" pitchFamily="34" charset="-120"/>
              </a:rPr>
              <a:t>Μεσοσπονδύλιοι Δίσκοι</a:t>
            </a:r>
            <a:endParaRPr lang="en-US" sz="1750" dirty="0">
              <a:solidFill>
                <a:prstClr val="black"/>
              </a:solidFill>
              <a:latin typeface="Calibri" panose="020F0502020204030204"/>
            </a:endParaRPr>
          </a:p>
        </p:txBody>
      </p:sp>
      <p:sp>
        <p:nvSpPr>
          <p:cNvPr id="7" name="Text 4"/>
          <p:cNvSpPr/>
          <p:nvPr/>
        </p:nvSpPr>
        <p:spPr>
          <a:xfrm>
            <a:off x="5863233" y="2132906"/>
            <a:ext cx="5659239" cy="611982"/>
          </a:xfrm>
          <a:prstGeom prst="rect">
            <a:avLst/>
          </a:prstGeom>
          <a:noFill/>
          <a:ln/>
        </p:spPr>
        <p:txBody>
          <a:bodyPr wrap="squar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Οι μεσοσπονδύλιοι δίσκοι έχουν αρκετή ελαστικότητα, απορροφούν τα τραντάγματα και προσδίδουν ευκαμψία.</a:t>
            </a:r>
            <a:endParaRPr lang="en-US" sz="1500" dirty="0">
              <a:solidFill>
                <a:prstClr val="black"/>
              </a:solidFill>
              <a:latin typeface="Calibri" panose="020F0502020204030204"/>
            </a:endParaRPr>
          </a:p>
        </p:txBody>
      </p:sp>
      <p:sp>
        <p:nvSpPr>
          <p:cNvPr id="8" name="Shape 5"/>
          <p:cNvSpPr/>
          <p:nvPr/>
        </p:nvSpPr>
        <p:spPr>
          <a:xfrm>
            <a:off x="5241529" y="3151386"/>
            <a:ext cx="430411" cy="430411"/>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384205" y="3231555"/>
            <a:ext cx="145058" cy="270073"/>
          </a:xfrm>
          <a:prstGeom prst="rect">
            <a:avLst/>
          </a:prstGeom>
          <a:noFill/>
          <a:ln/>
        </p:spPr>
        <p:txBody>
          <a:bodyPr wrap="none" lIns="0" tIns="0" rIns="0" bIns="0" rtlCol="0" anchor="t"/>
          <a:lstStyle/>
          <a:p>
            <a:pPr algn="ctr" defTabSz="761970">
              <a:lnSpc>
                <a:spcPts val="2125"/>
              </a:lnSpc>
              <a:defRPr/>
            </a:pPr>
            <a:r>
              <a:rPr lang="en-US" sz="2125" dirty="0">
                <a:solidFill>
                  <a:srgbClr val="3A3630"/>
                </a:solidFill>
                <a:latin typeface="Lora" pitchFamily="34" charset="0"/>
                <a:ea typeface="Lora" pitchFamily="34" charset="-122"/>
                <a:cs typeface="Lora" pitchFamily="34" charset="-120"/>
              </a:rPr>
              <a:t>2</a:t>
            </a:r>
            <a:endParaRPr lang="en-US" sz="2125" dirty="0">
              <a:solidFill>
                <a:prstClr val="black"/>
              </a:solidFill>
              <a:latin typeface="Calibri" panose="020F0502020204030204"/>
            </a:endParaRPr>
          </a:p>
        </p:txBody>
      </p:sp>
      <p:sp>
        <p:nvSpPr>
          <p:cNvPr id="10" name="Text 7"/>
          <p:cNvSpPr/>
          <p:nvPr/>
        </p:nvSpPr>
        <p:spPr>
          <a:xfrm>
            <a:off x="5863233" y="3151386"/>
            <a:ext cx="2250678" cy="281285"/>
          </a:xfrm>
          <a:prstGeom prst="rect">
            <a:avLst/>
          </a:prstGeom>
          <a:noFill/>
          <a:ln/>
        </p:spPr>
        <p:txBody>
          <a:bodyPr wrap="none" lIns="0" tIns="0" rIns="0" bIns="0" rtlCol="0" anchor="t"/>
          <a:lstStyle/>
          <a:p>
            <a:pPr defTabSz="761970">
              <a:lnSpc>
                <a:spcPts val="2208"/>
              </a:lnSpc>
              <a:defRPr/>
            </a:pPr>
            <a:r>
              <a:rPr lang="en-US" sz="1750" dirty="0">
                <a:solidFill>
                  <a:srgbClr val="3A3630"/>
                </a:solidFill>
                <a:latin typeface="Lora" pitchFamily="34" charset="0"/>
                <a:ea typeface="Lora" pitchFamily="34" charset="-122"/>
                <a:cs typeface="Lora" pitchFamily="34" charset="-120"/>
              </a:rPr>
              <a:t>Μοίρες</a:t>
            </a:r>
            <a:endParaRPr lang="en-US" sz="1750" dirty="0">
              <a:solidFill>
                <a:prstClr val="black"/>
              </a:solidFill>
              <a:latin typeface="Calibri" panose="020F0502020204030204"/>
            </a:endParaRPr>
          </a:p>
        </p:txBody>
      </p:sp>
      <p:sp>
        <p:nvSpPr>
          <p:cNvPr id="11" name="Text 8"/>
          <p:cNvSpPr/>
          <p:nvPr/>
        </p:nvSpPr>
        <p:spPr>
          <a:xfrm>
            <a:off x="5863233" y="3547368"/>
            <a:ext cx="5659239" cy="917972"/>
          </a:xfrm>
          <a:prstGeom prst="rect">
            <a:avLst/>
          </a:prstGeom>
          <a:noFill/>
          <a:ln/>
        </p:spPr>
        <p:txBody>
          <a:bodyPr wrap="squar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Η σπονδυλική στήλη εμφανίζει πέντε μοίρες: την αυχενική, τη θωρακική, την οσφυϊκή, την ιερή και την κοκκυγική, καθεμιά από τις οποίες αποτελείται από ορισμένο αριθμό σπονδύλων.</a:t>
            </a:r>
            <a:endParaRPr lang="en-US" sz="1500" dirty="0">
              <a:solidFill>
                <a:prstClr val="black"/>
              </a:solidFill>
              <a:latin typeface="Calibri" panose="020F0502020204030204"/>
            </a:endParaRPr>
          </a:p>
        </p:txBody>
      </p:sp>
      <p:sp>
        <p:nvSpPr>
          <p:cNvPr id="12" name="Shape 9"/>
          <p:cNvSpPr/>
          <p:nvPr/>
        </p:nvSpPr>
        <p:spPr>
          <a:xfrm>
            <a:off x="5241529" y="4871840"/>
            <a:ext cx="430411" cy="430411"/>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5381526" y="4952008"/>
            <a:ext cx="150416" cy="270073"/>
          </a:xfrm>
          <a:prstGeom prst="rect">
            <a:avLst/>
          </a:prstGeom>
          <a:noFill/>
          <a:ln/>
        </p:spPr>
        <p:txBody>
          <a:bodyPr wrap="none" lIns="0" tIns="0" rIns="0" bIns="0" rtlCol="0" anchor="t"/>
          <a:lstStyle/>
          <a:p>
            <a:pPr algn="ctr" defTabSz="761970">
              <a:lnSpc>
                <a:spcPts val="2125"/>
              </a:lnSpc>
              <a:defRPr/>
            </a:pPr>
            <a:r>
              <a:rPr lang="en-US" sz="2125" dirty="0">
                <a:solidFill>
                  <a:srgbClr val="3A3630"/>
                </a:solidFill>
                <a:latin typeface="Lora" pitchFamily="34" charset="0"/>
                <a:ea typeface="Lora" pitchFamily="34" charset="-122"/>
                <a:cs typeface="Lora" pitchFamily="34" charset="-120"/>
              </a:rPr>
              <a:t>3</a:t>
            </a:r>
            <a:endParaRPr lang="en-US" sz="2125" dirty="0">
              <a:solidFill>
                <a:prstClr val="black"/>
              </a:solidFill>
              <a:latin typeface="Calibri" panose="020F0502020204030204"/>
            </a:endParaRPr>
          </a:p>
        </p:txBody>
      </p:sp>
      <p:sp>
        <p:nvSpPr>
          <p:cNvPr id="14" name="Text 11"/>
          <p:cNvSpPr/>
          <p:nvPr/>
        </p:nvSpPr>
        <p:spPr>
          <a:xfrm>
            <a:off x="5863233" y="4871839"/>
            <a:ext cx="2250678" cy="281285"/>
          </a:xfrm>
          <a:prstGeom prst="rect">
            <a:avLst/>
          </a:prstGeom>
          <a:noFill/>
          <a:ln/>
        </p:spPr>
        <p:txBody>
          <a:bodyPr wrap="none" lIns="0" tIns="0" rIns="0" bIns="0" rtlCol="0" anchor="t"/>
          <a:lstStyle/>
          <a:p>
            <a:pPr defTabSz="761970">
              <a:lnSpc>
                <a:spcPts val="2208"/>
              </a:lnSpc>
              <a:defRPr/>
            </a:pPr>
            <a:r>
              <a:rPr lang="en-US" sz="1750" dirty="0">
                <a:solidFill>
                  <a:srgbClr val="3A3630"/>
                </a:solidFill>
                <a:latin typeface="Lora" pitchFamily="34" charset="0"/>
                <a:ea typeface="Lora" pitchFamily="34" charset="-122"/>
                <a:cs typeface="Lora" pitchFamily="34" charset="-120"/>
              </a:rPr>
              <a:t>Αριθμός Σπονδύλων</a:t>
            </a:r>
            <a:endParaRPr lang="en-US" sz="1750" dirty="0">
              <a:solidFill>
                <a:prstClr val="black"/>
              </a:solidFill>
              <a:latin typeface="Calibri" panose="020F0502020204030204"/>
            </a:endParaRPr>
          </a:p>
        </p:txBody>
      </p:sp>
      <p:sp>
        <p:nvSpPr>
          <p:cNvPr id="15" name="Text 12"/>
          <p:cNvSpPr/>
          <p:nvPr/>
        </p:nvSpPr>
        <p:spPr>
          <a:xfrm>
            <a:off x="5863233" y="5267821"/>
            <a:ext cx="5659239" cy="917972"/>
          </a:xfrm>
          <a:prstGeom prst="rect">
            <a:avLst/>
          </a:prstGeom>
          <a:noFill/>
          <a:ln/>
        </p:spPr>
        <p:txBody>
          <a:bodyPr wrap="squar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Έτσι, ανάλογα με τη μοίρα, διακρίνουμε επτά αυχενικούς, δώδεκα θωρακικούς, πέντε οσφυϊκούς, πέντε ιερούς και τρεις - τέσσερις κοκκυγικούς σπονδύλους.</a:t>
            </a:r>
            <a:endParaRPr lang="en-US" sz="1500" dirty="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B059AC8-48EB-8037-EEA3-08145E44A644}"/>
              </a:ext>
            </a:extLst>
          </p:cNvPr>
          <p:cNvPicPr>
            <a:picLocks noChangeAspect="1"/>
          </p:cNvPicPr>
          <p:nvPr/>
        </p:nvPicPr>
        <p:blipFill>
          <a:blip r:embed="rId2"/>
          <a:stretch>
            <a:fillRect/>
          </a:stretch>
        </p:blipFill>
        <p:spPr>
          <a:xfrm>
            <a:off x="2093088" y="0"/>
            <a:ext cx="8295190" cy="6858000"/>
          </a:xfrm>
          <a:prstGeom prst="rect">
            <a:avLst/>
          </a:prstGeom>
        </p:spPr>
      </p:pic>
    </p:spTree>
    <p:extLst>
      <p:ext uri="{BB962C8B-B14F-4D97-AF65-F5344CB8AC3E}">
        <p14:creationId xmlns:p14="http://schemas.microsoft.com/office/powerpoint/2010/main" val="307709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244" y="2028825"/>
            <a:ext cx="6520557"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Σπονδυλική Στήλη - Μέρος 3</a:t>
            </a:r>
            <a:endParaRPr lang="en-US" sz="3792" dirty="0">
              <a:solidFill>
                <a:prstClr val="black"/>
              </a:solidFill>
              <a:latin typeface="Calibri" panose="020F0502020204030204"/>
            </a:endParaRPr>
          </a:p>
        </p:txBody>
      </p:sp>
      <p:sp>
        <p:nvSpPr>
          <p:cNvPr id="3" name="Text 1"/>
          <p:cNvSpPr/>
          <p:nvPr/>
        </p:nvSpPr>
        <p:spPr>
          <a:xfrm>
            <a:off x="807244" y="3148112"/>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Γνήσιοι Σπόνδυλοι</a:t>
            </a:r>
            <a:endParaRPr lang="en-US" sz="1875" dirty="0">
              <a:solidFill>
                <a:prstClr val="black"/>
              </a:solidFill>
              <a:latin typeface="Calibri" panose="020F0502020204030204"/>
            </a:endParaRPr>
          </a:p>
        </p:txBody>
      </p:sp>
      <p:sp>
        <p:nvSpPr>
          <p:cNvPr id="4" name="Text 2"/>
          <p:cNvSpPr/>
          <p:nvPr/>
        </p:nvSpPr>
        <p:spPr>
          <a:xfrm>
            <a:off x="807244" y="3656410"/>
            <a:ext cx="5037733"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Οι αυχενικοί, θωρακικοί και οσφυϊκοί σπόνδυλοι είναι ανεξάρτητοι και ονομάζονται γνήσιοι σπόνδυλοι.</a:t>
            </a:r>
            <a:endParaRPr lang="en-US" sz="1583" dirty="0">
              <a:solidFill>
                <a:prstClr val="black"/>
              </a:solidFill>
              <a:latin typeface="Calibri" panose="020F0502020204030204"/>
            </a:endParaRPr>
          </a:p>
        </p:txBody>
      </p:sp>
      <p:sp>
        <p:nvSpPr>
          <p:cNvPr id="5" name="Text 3"/>
          <p:cNvSpPr/>
          <p:nvPr/>
        </p:nvSpPr>
        <p:spPr>
          <a:xfrm>
            <a:off x="6353175" y="3148112"/>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Νόθοι Σπόνδυλοι</a:t>
            </a:r>
            <a:endParaRPr lang="en-US" sz="1875" dirty="0">
              <a:solidFill>
                <a:prstClr val="black"/>
              </a:solidFill>
              <a:latin typeface="Calibri" panose="020F0502020204030204"/>
            </a:endParaRPr>
          </a:p>
        </p:txBody>
      </p:sp>
      <p:sp>
        <p:nvSpPr>
          <p:cNvPr id="6" name="Text 4"/>
          <p:cNvSpPr/>
          <p:nvPr/>
        </p:nvSpPr>
        <p:spPr>
          <a:xfrm>
            <a:off x="6353175" y="3656409"/>
            <a:ext cx="503773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Οι ιεροί και κοκκυγικοί έχουν συνοστεωθεί και σχηματίζουν αντίστοιχα ενιαία οστά, το ιερό οστό και τον κόκκυγα, γι' αυτό και ονομάζονται νόθοι σπόνδυλοι.</a:t>
            </a:r>
            <a:endParaRPr lang="en-US" sz="1583" dirty="0">
              <a:solidFill>
                <a:prstClr val="black"/>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081312"/>
          </a:xfrm>
          <a:prstGeom prst="rect">
            <a:avLst/>
          </a:prstGeom>
        </p:spPr>
      </p:pic>
      <p:sp>
        <p:nvSpPr>
          <p:cNvPr id="3" name="Text 0"/>
          <p:cNvSpPr/>
          <p:nvPr/>
        </p:nvSpPr>
        <p:spPr>
          <a:xfrm>
            <a:off x="807245" y="2540199"/>
            <a:ext cx="4014986" cy="489744"/>
          </a:xfrm>
          <a:prstGeom prst="rect">
            <a:avLst/>
          </a:prstGeom>
          <a:noFill/>
          <a:ln/>
        </p:spPr>
        <p:txBody>
          <a:bodyPr wrap="none" lIns="0" tIns="0" rIns="0" bIns="0" rtlCol="0" anchor="t"/>
          <a:lstStyle/>
          <a:p>
            <a:pPr defTabSz="761970">
              <a:lnSpc>
                <a:spcPts val="3833"/>
              </a:lnSpc>
              <a:defRPr/>
            </a:pPr>
            <a:r>
              <a:rPr lang="en-US" sz="3083" dirty="0">
                <a:solidFill>
                  <a:srgbClr val="38512F"/>
                </a:solidFill>
                <a:latin typeface="Lora" pitchFamily="34" charset="0"/>
                <a:ea typeface="Lora" pitchFamily="34" charset="-122"/>
                <a:cs typeface="Lora" pitchFamily="34" charset="-120"/>
              </a:rPr>
              <a:t>Σκελετός του Θώρακα</a:t>
            </a:r>
            <a:endParaRPr lang="en-US" sz="3083" dirty="0">
              <a:solidFill>
                <a:prstClr val="black"/>
              </a:solidFill>
              <a:latin typeface="Calibri" panose="020F0502020204030204"/>
            </a:endParaRPr>
          </a:p>
        </p:txBody>
      </p:sp>
      <p:sp>
        <p:nvSpPr>
          <p:cNvPr id="4" name="Shape 1"/>
          <p:cNvSpPr/>
          <p:nvPr/>
        </p:nvSpPr>
        <p:spPr>
          <a:xfrm>
            <a:off x="807244" y="3279676"/>
            <a:ext cx="5205512" cy="1476474"/>
          </a:xfrm>
          <a:prstGeom prst="roundRect">
            <a:avLst>
              <a:gd name="adj" fmla="val 1692"/>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973733" y="3446165"/>
            <a:ext cx="1958876" cy="244773"/>
          </a:xfrm>
          <a:prstGeom prst="rect">
            <a:avLst/>
          </a:prstGeom>
          <a:noFill/>
          <a:ln/>
        </p:spPr>
        <p:txBody>
          <a:bodyPr wrap="none" lIns="0" tIns="0" rIns="0" bIns="0" rtlCol="0" anchor="t"/>
          <a:lstStyle/>
          <a:p>
            <a:pPr defTabSz="761970">
              <a:lnSpc>
                <a:spcPts val="1917"/>
              </a:lnSpc>
              <a:defRPr/>
            </a:pPr>
            <a:r>
              <a:rPr lang="en-US" sz="1542" dirty="0">
                <a:solidFill>
                  <a:srgbClr val="3A3630"/>
                </a:solidFill>
                <a:latin typeface="Lora" pitchFamily="34" charset="0"/>
                <a:ea typeface="Lora" pitchFamily="34" charset="-122"/>
                <a:cs typeface="Lora" pitchFamily="34" charset="-120"/>
              </a:rPr>
              <a:t>Σύσταση</a:t>
            </a:r>
            <a:endParaRPr lang="en-US" sz="1542" dirty="0">
              <a:solidFill>
                <a:prstClr val="black"/>
              </a:solidFill>
              <a:latin typeface="Calibri" panose="020F0502020204030204"/>
            </a:endParaRPr>
          </a:p>
        </p:txBody>
      </p:sp>
      <p:sp>
        <p:nvSpPr>
          <p:cNvPr id="6" name="Text 3"/>
          <p:cNvSpPr/>
          <p:nvPr/>
        </p:nvSpPr>
        <p:spPr>
          <a:xfrm>
            <a:off x="973733" y="3790752"/>
            <a:ext cx="4872533" cy="798909"/>
          </a:xfrm>
          <a:prstGeom prst="rect">
            <a:avLst/>
          </a:prstGeom>
          <a:noFill/>
          <a:ln/>
        </p:spPr>
        <p:txBody>
          <a:bodyPr wrap="square" lIns="0" tIns="0" rIns="0" bIns="0" rtlCol="0" anchor="t"/>
          <a:lstStyle/>
          <a:p>
            <a:pPr defTabSz="761970">
              <a:lnSpc>
                <a:spcPts val="2083"/>
              </a:lnSpc>
              <a:defRPr/>
            </a:pPr>
            <a:r>
              <a:rPr lang="en-US" sz="1292" dirty="0">
                <a:solidFill>
                  <a:srgbClr val="3A3630"/>
                </a:solidFill>
                <a:latin typeface="Source Sans Pro" pitchFamily="34" charset="0"/>
                <a:ea typeface="Source Sans Pro" pitchFamily="34" charset="-122"/>
                <a:cs typeface="Source Sans Pro" pitchFamily="34" charset="-120"/>
              </a:rPr>
              <a:t>Ο σκελετός του θώρακα αποτελείται από το στέρνο, τους δώδεκα θωρακικούς σπονδύλους και τα δώδεκα ζεύγη πλευρών που εκτείνονται μεταξύ σπονδυλικής στήλης και στέρνου.</a:t>
            </a:r>
            <a:endParaRPr lang="en-US" sz="1292" dirty="0">
              <a:solidFill>
                <a:prstClr val="black"/>
              </a:solidFill>
              <a:latin typeface="Calibri" panose="020F0502020204030204"/>
            </a:endParaRPr>
          </a:p>
        </p:txBody>
      </p:sp>
      <p:sp>
        <p:nvSpPr>
          <p:cNvPr id="7" name="Shape 4"/>
          <p:cNvSpPr/>
          <p:nvPr/>
        </p:nvSpPr>
        <p:spPr>
          <a:xfrm>
            <a:off x="6179244" y="3279676"/>
            <a:ext cx="5205512" cy="1476474"/>
          </a:xfrm>
          <a:prstGeom prst="roundRect">
            <a:avLst>
              <a:gd name="adj" fmla="val 1692"/>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8" name="Text 5"/>
          <p:cNvSpPr/>
          <p:nvPr/>
        </p:nvSpPr>
        <p:spPr>
          <a:xfrm>
            <a:off x="6345734" y="3446165"/>
            <a:ext cx="1958876" cy="244773"/>
          </a:xfrm>
          <a:prstGeom prst="rect">
            <a:avLst/>
          </a:prstGeom>
          <a:noFill/>
          <a:ln/>
        </p:spPr>
        <p:txBody>
          <a:bodyPr wrap="none" lIns="0" tIns="0" rIns="0" bIns="0" rtlCol="0" anchor="t"/>
          <a:lstStyle/>
          <a:p>
            <a:pPr defTabSz="761970">
              <a:lnSpc>
                <a:spcPts val="1917"/>
              </a:lnSpc>
              <a:defRPr/>
            </a:pPr>
            <a:r>
              <a:rPr lang="en-US" sz="1542" dirty="0">
                <a:solidFill>
                  <a:srgbClr val="3A3630"/>
                </a:solidFill>
                <a:latin typeface="Lora" pitchFamily="34" charset="0"/>
                <a:ea typeface="Lora" pitchFamily="34" charset="-122"/>
                <a:cs typeface="Lora" pitchFamily="34" charset="-120"/>
              </a:rPr>
              <a:t>Σχήμα</a:t>
            </a:r>
            <a:endParaRPr lang="en-US" sz="1542" dirty="0">
              <a:solidFill>
                <a:prstClr val="black"/>
              </a:solidFill>
              <a:latin typeface="Calibri" panose="020F0502020204030204"/>
            </a:endParaRPr>
          </a:p>
        </p:txBody>
      </p:sp>
      <p:sp>
        <p:nvSpPr>
          <p:cNvPr id="9" name="Text 6"/>
          <p:cNvSpPr/>
          <p:nvPr/>
        </p:nvSpPr>
        <p:spPr>
          <a:xfrm>
            <a:off x="6345734" y="3790752"/>
            <a:ext cx="4872533" cy="532606"/>
          </a:xfrm>
          <a:prstGeom prst="rect">
            <a:avLst/>
          </a:prstGeom>
          <a:noFill/>
          <a:ln/>
        </p:spPr>
        <p:txBody>
          <a:bodyPr wrap="square" lIns="0" tIns="0" rIns="0" bIns="0" rtlCol="0" anchor="t"/>
          <a:lstStyle/>
          <a:p>
            <a:pPr defTabSz="761970">
              <a:lnSpc>
                <a:spcPts val="2083"/>
              </a:lnSpc>
              <a:defRPr/>
            </a:pPr>
            <a:r>
              <a:rPr lang="en-US" sz="1292" dirty="0">
                <a:solidFill>
                  <a:srgbClr val="3A3630"/>
                </a:solidFill>
                <a:latin typeface="Source Sans Pro" pitchFamily="34" charset="0"/>
                <a:ea typeface="Source Sans Pro" pitchFamily="34" charset="-122"/>
                <a:cs typeface="Source Sans Pro" pitchFamily="34" charset="-120"/>
              </a:rPr>
              <a:t>Ο θώρακας στο σύνολό του έχει σχήμα κώνου αποπλατυσμένου από μπροστά προς τα πίσω.</a:t>
            </a:r>
            <a:endParaRPr lang="en-US" sz="1292" dirty="0">
              <a:solidFill>
                <a:prstClr val="black"/>
              </a:solidFill>
              <a:latin typeface="Calibri" panose="020F0502020204030204"/>
            </a:endParaRPr>
          </a:p>
        </p:txBody>
      </p:sp>
      <p:sp>
        <p:nvSpPr>
          <p:cNvPr id="10" name="Shape 7"/>
          <p:cNvSpPr/>
          <p:nvPr/>
        </p:nvSpPr>
        <p:spPr>
          <a:xfrm>
            <a:off x="807244" y="4922640"/>
            <a:ext cx="5205512" cy="1476474"/>
          </a:xfrm>
          <a:prstGeom prst="roundRect">
            <a:avLst>
              <a:gd name="adj" fmla="val 1692"/>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1" name="Text 8"/>
          <p:cNvSpPr/>
          <p:nvPr/>
        </p:nvSpPr>
        <p:spPr>
          <a:xfrm>
            <a:off x="973733" y="5089129"/>
            <a:ext cx="1958876" cy="244773"/>
          </a:xfrm>
          <a:prstGeom prst="rect">
            <a:avLst/>
          </a:prstGeom>
          <a:noFill/>
          <a:ln/>
        </p:spPr>
        <p:txBody>
          <a:bodyPr wrap="none" lIns="0" tIns="0" rIns="0" bIns="0" rtlCol="0" anchor="t"/>
          <a:lstStyle/>
          <a:p>
            <a:pPr defTabSz="761970">
              <a:lnSpc>
                <a:spcPts val="1917"/>
              </a:lnSpc>
              <a:defRPr/>
            </a:pPr>
            <a:r>
              <a:rPr lang="en-US" sz="1542" dirty="0">
                <a:solidFill>
                  <a:srgbClr val="3A3630"/>
                </a:solidFill>
                <a:latin typeface="Lora" pitchFamily="34" charset="0"/>
                <a:ea typeface="Lora" pitchFamily="34" charset="-122"/>
                <a:cs typeface="Lora" pitchFamily="34" charset="-120"/>
              </a:rPr>
              <a:t>Διαστάσεις</a:t>
            </a:r>
            <a:endParaRPr lang="en-US" sz="1542" dirty="0">
              <a:solidFill>
                <a:prstClr val="black"/>
              </a:solidFill>
              <a:latin typeface="Calibri" panose="020F0502020204030204"/>
            </a:endParaRPr>
          </a:p>
        </p:txBody>
      </p:sp>
      <p:sp>
        <p:nvSpPr>
          <p:cNvPr id="12" name="Text 9"/>
          <p:cNvSpPr/>
          <p:nvPr/>
        </p:nvSpPr>
        <p:spPr>
          <a:xfrm>
            <a:off x="973733" y="5433716"/>
            <a:ext cx="4872533" cy="798909"/>
          </a:xfrm>
          <a:prstGeom prst="rect">
            <a:avLst/>
          </a:prstGeom>
          <a:noFill/>
          <a:ln/>
        </p:spPr>
        <p:txBody>
          <a:bodyPr wrap="square" lIns="0" tIns="0" rIns="0" bIns="0" rtlCol="0" anchor="t"/>
          <a:lstStyle/>
          <a:p>
            <a:pPr defTabSz="761970">
              <a:lnSpc>
                <a:spcPts val="2083"/>
              </a:lnSpc>
              <a:defRPr/>
            </a:pPr>
            <a:r>
              <a:rPr lang="en-US" sz="1292" dirty="0">
                <a:solidFill>
                  <a:srgbClr val="3A3630"/>
                </a:solidFill>
                <a:latin typeface="Source Sans Pro" pitchFamily="34" charset="0"/>
                <a:ea typeface="Source Sans Pro" pitchFamily="34" charset="-122"/>
                <a:cs typeface="Source Sans Pro" pitchFamily="34" charset="-120"/>
              </a:rPr>
              <a:t>Εμφανίζει τρεις διαστάσεις (διαμέτρους): την κάθετη, την εγκάρσια και την προσθιοπίσθια, οι οποίες μεταβάλλονται στις διάφορες φάσεις των αναπνευστικών κινήσεων.</a:t>
            </a:r>
            <a:endParaRPr lang="en-US" sz="1292" dirty="0">
              <a:solidFill>
                <a:prstClr val="black"/>
              </a:solidFill>
              <a:latin typeface="Calibri" panose="020F0502020204030204"/>
            </a:endParaRPr>
          </a:p>
        </p:txBody>
      </p:sp>
      <p:sp>
        <p:nvSpPr>
          <p:cNvPr id="13" name="Shape 10"/>
          <p:cNvSpPr/>
          <p:nvPr/>
        </p:nvSpPr>
        <p:spPr>
          <a:xfrm>
            <a:off x="6179244" y="4922640"/>
            <a:ext cx="5205512" cy="1476474"/>
          </a:xfrm>
          <a:prstGeom prst="roundRect">
            <a:avLst>
              <a:gd name="adj" fmla="val 1692"/>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4" name="Text 11"/>
          <p:cNvSpPr/>
          <p:nvPr/>
        </p:nvSpPr>
        <p:spPr>
          <a:xfrm>
            <a:off x="6345734" y="5089129"/>
            <a:ext cx="1958876" cy="244773"/>
          </a:xfrm>
          <a:prstGeom prst="rect">
            <a:avLst/>
          </a:prstGeom>
          <a:noFill/>
          <a:ln/>
        </p:spPr>
        <p:txBody>
          <a:bodyPr wrap="none" lIns="0" tIns="0" rIns="0" bIns="0" rtlCol="0" anchor="t"/>
          <a:lstStyle/>
          <a:p>
            <a:pPr defTabSz="761970">
              <a:lnSpc>
                <a:spcPts val="1917"/>
              </a:lnSpc>
              <a:defRPr/>
            </a:pPr>
            <a:r>
              <a:rPr lang="en-US" sz="1542" dirty="0">
                <a:solidFill>
                  <a:srgbClr val="3A3630"/>
                </a:solidFill>
                <a:latin typeface="Lora" pitchFamily="34" charset="0"/>
                <a:ea typeface="Lora" pitchFamily="34" charset="-122"/>
                <a:cs typeface="Lora" pitchFamily="34" charset="-120"/>
              </a:rPr>
              <a:t>Λειτουργία</a:t>
            </a:r>
            <a:endParaRPr lang="en-US" sz="1542" dirty="0">
              <a:solidFill>
                <a:prstClr val="black"/>
              </a:solidFill>
              <a:latin typeface="Calibri" panose="020F0502020204030204"/>
            </a:endParaRPr>
          </a:p>
        </p:txBody>
      </p:sp>
      <p:sp>
        <p:nvSpPr>
          <p:cNvPr id="15" name="Text 12"/>
          <p:cNvSpPr/>
          <p:nvPr/>
        </p:nvSpPr>
        <p:spPr>
          <a:xfrm>
            <a:off x="6345734" y="5433716"/>
            <a:ext cx="4872533" cy="798909"/>
          </a:xfrm>
          <a:prstGeom prst="rect">
            <a:avLst/>
          </a:prstGeom>
          <a:noFill/>
          <a:ln/>
        </p:spPr>
        <p:txBody>
          <a:bodyPr wrap="square" lIns="0" tIns="0" rIns="0" bIns="0" rtlCol="0" anchor="t"/>
          <a:lstStyle/>
          <a:p>
            <a:pPr defTabSz="761970">
              <a:lnSpc>
                <a:spcPts val="2083"/>
              </a:lnSpc>
              <a:defRPr/>
            </a:pPr>
            <a:r>
              <a:rPr lang="en-US" sz="1292" dirty="0">
                <a:solidFill>
                  <a:srgbClr val="3A3630"/>
                </a:solidFill>
                <a:latin typeface="Source Sans Pro" pitchFamily="34" charset="0"/>
                <a:ea typeface="Source Sans Pro" pitchFamily="34" charset="-122"/>
                <a:cs typeface="Source Sans Pro" pitchFamily="34" charset="-120"/>
              </a:rPr>
              <a:t>Αποτελεί μια οστέινη κοιλότητα μέσα στην οποία προστατεύονται πολύτιμα όργανα όπως η καρδιά, οι πνεύμονες, μεγάλα αγγεία και νεύρα.</a:t>
            </a:r>
            <a:endParaRPr lang="en-US" sz="1292" dirty="0">
              <a:solidFill>
                <a:prstClr val="black"/>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9"/>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pic>
        <p:nvPicPr>
          <p:cNvPr id="3" name="Εικόνα 2" descr="Εικόνα που περιέχει σκελετός, κείμενο, σκίτσο/σχέδιο">
            <a:extLst>
              <a:ext uri="{FF2B5EF4-FFF2-40B4-BE49-F238E27FC236}">
                <a16:creationId xmlns:a16="http://schemas.microsoft.com/office/drawing/2014/main" id="{9444FA5C-F783-D8CC-9DA2-A3A454F0CDFD}"/>
              </a:ext>
            </a:extLst>
          </p:cNvPr>
          <p:cNvPicPr>
            <a:picLocks noChangeAspect="1"/>
          </p:cNvPicPr>
          <p:nvPr/>
        </p:nvPicPr>
        <p:blipFill>
          <a:blip r:embed="rId2"/>
          <a:stretch>
            <a:fillRect/>
          </a:stretch>
        </p:blipFill>
        <p:spPr>
          <a:xfrm>
            <a:off x="1504709" y="0"/>
            <a:ext cx="9236426" cy="6857998"/>
          </a:xfrm>
          <a:prstGeom prst="rect">
            <a:avLst/>
          </a:prstGeom>
          <a:ln>
            <a:noFill/>
          </a:ln>
        </p:spPr>
      </p:pic>
    </p:spTree>
    <p:extLst>
      <p:ext uri="{BB962C8B-B14F-4D97-AF65-F5344CB8AC3E}">
        <p14:creationId xmlns:p14="http://schemas.microsoft.com/office/powerpoint/2010/main" val="428048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29721" y="798612"/>
            <a:ext cx="6304558" cy="1105495"/>
          </a:xfrm>
          <a:prstGeom prst="rect">
            <a:avLst/>
          </a:prstGeom>
          <a:noFill/>
          <a:ln/>
        </p:spPr>
        <p:txBody>
          <a:bodyPr wrap="square" lIns="0" tIns="0" rIns="0" bIns="0" rtlCol="0" anchor="t"/>
          <a:lstStyle/>
          <a:p>
            <a:pPr defTabSz="761970">
              <a:lnSpc>
                <a:spcPts val="4333"/>
              </a:lnSpc>
              <a:defRPr/>
            </a:pPr>
            <a:r>
              <a:rPr lang="en-US" sz="3458" dirty="0">
                <a:solidFill>
                  <a:srgbClr val="38512F"/>
                </a:solidFill>
                <a:latin typeface="Lora" pitchFamily="34" charset="0"/>
                <a:ea typeface="Lora" pitchFamily="34" charset="-122"/>
                <a:cs typeface="Lora" pitchFamily="34" charset="-120"/>
              </a:rPr>
              <a:t>Σκελετός των Άνω Άκρων - Μέρος 1</a:t>
            </a:r>
            <a:endParaRPr lang="en-US" sz="3458" dirty="0">
              <a:solidFill>
                <a:prstClr val="black"/>
              </a:solidFill>
              <a:latin typeface="Calibri" panose="020F0502020204030204"/>
            </a:endParaRPr>
          </a:p>
        </p:txBody>
      </p:sp>
      <p:sp>
        <p:nvSpPr>
          <p:cNvPr id="4" name="Shape 1"/>
          <p:cNvSpPr/>
          <p:nvPr/>
        </p:nvSpPr>
        <p:spPr>
          <a:xfrm>
            <a:off x="5498902" y="2185987"/>
            <a:ext cx="25400" cy="3873302"/>
          </a:xfrm>
          <a:prstGeom prst="roundRect">
            <a:avLst>
              <a:gd name="adj" fmla="val 110992"/>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5697637" y="2596158"/>
            <a:ext cx="657721" cy="25400"/>
          </a:xfrm>
          <a:prstGeom prst="roundRect">
            <a:avLst>
              <a:gd name="adj" fmla="val 110992"/>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300167" y="2397423"/>
            <a:ext cx="422870" cy="422870"/>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5463282" y="2476203"/>
            <a:ext cx="96540" cy="265311"/>
          </a:xfrm>
          <a:prstGeom prst="rect">
            <a:avLst/>
          </a:prstGeom>
          <a:noFill/>
          <a:ln/>
        </p:spPr>
        <p:txBody>
          <a:bodyPr wrap="none" lIns="0" tIns="0" rIns="0" bIns="0" rtlCol="0" anchor="t"/>
          <a:lstStyle/>
          <a:p>
            <a:pPr algn="ctr" defTabSz="761970">
              <a:lnSpc>
                <a:spcPts val="2083"/>
              </a:lnSpc>
              <a:defRPr/>
            </a:pPr>
            <a:r>
              <a:rPr lang="en-US" sz="2083" dirty="0">
                <a:solidFill>
                  <a:srgbClr val="3A3630"/>
                </a:solidFill>
                <a:latin typeface="Lora" pitchFamily="34" charset="0"/>
                <a:ea typeface="Lora" pitchFamily="34" charset="-122"/>
                <a:cs typeface="Lora" pitchFamily="34" charset="-120"/>
              </a:rPr>
              <a:t>1</a:t>
            </a:r>
            <a:endParaRPr lang="en-US" sz="2083" dirty="0">
              <a:solidFill>
                <a:prstClr val="black"/>
              </a:solidFill>
              <a:latin typeface="Calibri" panose="020F0502020204030204"/>
            </a:endParaRPr>
          </a:p>
        </p:txBody>
      </p:sp>
      <p:sp>
        <p:nvSpPr>
          <p:cNvPr id="8" name="Text 5"/>
          <p:cNvSpPr/>
          <p:nvPr/>
        </p:nvSpPr>
        <p:spPr>
          <a:xfrm>
            <a:off x="6545263" y="2373908"/>
            <a:ext cx="2211090" cy="276423"/>
          </a:xfrm>
          <a:prstGeom prst="rect">
            <a:avLst/>
          </a:prstGeom>
          <a:noFill/>
          <a:ln/>
        </p:spPr>
        <p:txBody>
          <a:bodyPr wrap="none" lIns="0" tIns="0" rIns="0" bIns="0" rtlCol="0" anchor="t"/>
          <a:lstStyle/>
          <a:p>
            <a:pPr defTabSz="761970">
              <a:lnSpc>
                <a:spcPts val="2167"/>
              </a:lnSpc>
              <a:defRPr/>
            </a:pPr>
            <a:r>
              <a:rPr lang="en-US" sz="1708" dirty="0">
                <a:solidFill>
                  <a:srgbClr val="3A3630"/>
                </a:solidFill>
                <a:latin typeface="Lora" pitchFamily="34" charset="0"/>
                <a:ea typeface="Lora" pitchFamily="34" charset="-122"/>
                <a:cs typeface="Lora" pitchFamily="34" charset="-120"/>
              </a:rPr>
              <a:t>Ωμική Ζώνη</a:t>
            </a:r>
            <a:endParaRPr lang="en-US" sz="1708" dirty="0">
              <a:solidFill>
                <a:prstClr val="black"/>
              </a:solidFill>
              <a:latin typeface="Calibri" panose="020F0502020204030204"/>
            </a:endParaRPr>
          </a:p>
        </p:txBody>
      </p:sp>
      <p:sp>
        <p:nvSpPr>
          <p:cNvPr id="9" name="Text 6"/>
          <p:cNvSpPr/>
          <p:nvPr/>
        </p:nvSpPr>
        <p:spPr>
          <a:xfrm>
            <a:off x="6545262" y="2763045"/>
            <a:ext cx="4989017" cy="601266"/>
          </a:xfrm>
          <a:prstGeom prst="rect">
            <a:avLst/>
          </a:prstGeom>
          <a:noFill/>
          <a:ln/>
        </p:spPr>
        <p:txBody>
          <a:bodyPr wrap="square" lIns="0" tIns="0" rIns="0" bIns="0" rtlCol="0" anchor="t"/>
          <a:lstStyle/>
          <a:p>
            <a:pPr defTabSz="761970">
              <a:lnSpc>
                <a:spcPts val="2333"/>
              </a:lnSpc>
              <a:defRPr/>
            </a:pPr>
            <a:r>
              <a:rPr lang="en-US" sz="1458" dirty="0">
                <a:solidFill>
                  <a:srgbClr val="3A3630"/>
                </a:solidFill>
                <a:latin typeface="Source Sans Pro" pitchFamily="34" charset="0"/>
                <a:ea typeface="Source Sans Pro" pitchFamily="34" charset="-122"/>
                <a:cs typeface="Source Sans Pro" pitchFamily="34" charset="-120"/>
              </a:rPr>
              <a:t>Ο σκελετός κάθε άνω άκρου αποτελείται από το σκελετό της ωμικής ζώνης, δηλαδή από τα οστά κλείδα και ωμοπλάτη.</a:t>
            </a:r>
            <a:endParaRPr lang="en-US" sz="1458" dirty="0">
              <a:solidFill>
                <a:prstClr val="black"/>
              </a:solidFill>
              <a:latin typeface="Calibri" panose="020F0502020204030204"/>
            </a:endParaRPr>
          </a:p>
        </p:txBody>
      </p:sp>
      <p:sp>
        <p:nvSpPr>
          <p:cNvPr id="10" name="Shape 7"/>
          <p:cNvSpPr/>
          <p:nvPr/>
        </p:nvSpPr>
        <p:spPr>
          <a:xfrm>
            <a:off x="5697637" y="4150320"/>
            <a:ext cx="657721" cy="25400"/>
          </a:xfrm>
          <a:prstGeom prst="roundRect">
            <a:avLst>
              <a:gd name="adj" fmla="val 110992"/>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5300167" y="3951585"/>
            <a:ext cx="422870" cy="422870"/>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5440363" y="4030365"/>
            <a:ext cx="142478" cy="265311"/>
          </a:xfrm>
          <a:prstGeom prst="rect">
            <a:avLst/>
          </a:prstGeom>
          <a:noFill/>
          <a:ln/>
        </p:spPr>
        <p:txBody>
          <a:bodyPr wrap="none" lIns="0" tIns="0" rIns="0" bIns="0" rtlCol="0" anchor="t"/>
          <a:lstStyle/>
          <a:p>
            <a:pPr algn="ctr" defTabSz="761970">
              <a:lnSpc>
                <a:spcPts val="2083"/>
              </a:lnSpc>
              <a:defRPr/>
            </a:pPr>
            <a:r>
              <a:rPr lang="en-US" sz="2083" dirty="0">
                <a:solidFill>
                  <a:srgbClr val="3A3630"/>
                </a:solidFill>
                <a:latin typeface="Lora" pitchFamily="34" charset="0"/>
                <a:ea typeface="Lora" pitchFamily="34" charset="-122"/>
                <a:cs typeface="Lora" pitchFamily="34" charset="-120"/>
              </a:rPr>
              <a:t>2</a:t>
            </a:r>
            <a:endParaRPr lang="en-US" sz="2083" dirty="0">
              <a:solidFill>
                <a:prstClr val="black"/>
              </a:solidFill>
              <a:latin typeface="Calibri" panose="020F0502020204030204"/>
            </a:endParaRPr>
          </a:p>
        </p:txBody>
      </p:sp>
      <p:sp>
        <p:nvSpPr>
          <p:cNvPr id="13" name="Text 10"/>
          <p:cNvSpPr/>
          <p:nvPr/>
        </p:nvSpPr>
        <p:spPr>
          <a:xfrm>
            <a:off x="6545263" y="3928070"/>
            <a:ext cx="2211090" cy="276423"/>
          </a:xfrm>
          <a:prstGeom prst="rect">
            <a:avLst/>
          </a:prstGeom>
          <a:noFill/>
          <a:ln/>
        </p:spPr>
        <p:txBody>
          <a:bodyPr wrap="none" lIns="0" tIns="0" rIns="0" bIns="0" rtlCol="0" anchor="t"/>
          <a:lstStyle/>
          <a:p>
            <a:pPr defTabSz="761970">
              <a:lnSpc>
                <a:spcPts val="2167"/>
              </a:lnSpc>
              <a:defRPr/>
            </a:pPr>
            <a:r>
              <a:rPr lang="en-US" sz="1708" dirty="0">
                <a:solidFill>
                  <a:srgbClr val="3A3630"/>
                </a:solidFill>
                <a:latin typeface="Lora" pitchFamily="34" charset="0"/>
                <a:ea typeface="Lora" pitchFamily="34" charset="-122"/>
                <a:cs typeface="Lora" pitchFamily="34" charset="-120"/>
              </a:rPr>
              <a:t>Βραχίονας</a:t>
            </a:r>
            <a:endParaRPr lang="en-US" sz="1708" dirty="0">
              <a:solidFill>
                <a:prstClr val="black"/>
              </a:solidFill>
              <a:latin typeface="Calibri" panose="020F0502020204030204"/>
            </a:endParaRPr>
          </a:p>
        </p:txBody>
      </p:sp>
      <p:sp>
        <p:nvSpPr>
          <p:cNvPr id="14" name="Text 11"/>
          <p:cNvSpPr/>
          <p:nvPr/>
        </p:nvSpPr>
        <p:spPr>
          <a:xfrm>
            <a:off x="6545262" y="4317206"/>
            <a:ext cx="4989017" cy="300633"/>
          </a:xfrm>
          <a:prstGeom prst="rect">
            <a:avLst/>
          </a:prstGeom>
          <a:noFill/>
          <a:ln/>
        </p:spPr>
        <p:txBody>
          <a:bodyPr wrap="none" lIns="0" tIns="0" rIns="0" bIns="0" rtlCol="0" anchor="t"/>
          <a:lstStyle/>
          <a:p>
            <a:pPr defTabSz="761970">
              <a:lnSpc>
                <a:spcPts val="2333"/>
              </a:lnSpc>
              <a:defRPr/>
            </a:pPr>
            <a:r>
              <a:rPr lang="en-US" sz="1458" dirty="0">
                <a:solidFill>
                  <a:srgbClr val="3A3630"/>
                </a:solidFill>
                <a:latin typeface="Source Sans Pro" pitchFamily="34" charset="0"/>
                <a:ea typeface="Source Sans Pro" pitchFamily="34" charset="-122"/>
                <a:cs typeface="Source Sans Pro" pitchFamily="34" charset="-120"/>
              </a:rPr>
              <a:t>Από το σκελετό του βραχίονα, δηλαδή το βραχιόνιο οστό.</a:t>
            </a:r>
            <a:endParaRPr lang="en-US" sz="1458" dirty="0">
              <a:solidFill>
                <a:prstClr val="black"/>
              </a:solidFill>
              <a:latin typeface="Calibri" panose="020F0502020204030204"/>
            </a:endParaRPr>
          </a:p>
        </p:txBody>
      </p:sp>
      <p:sp>
        <p:nvSpPr>
          <p:cNvPr id="15" name="Shape 12"/>
          <p:cNvSpPr/>
          <p:nvPr/>
        </p:nvSpPr>
        <p:spPr>
          <a:xfrm>
            <a:off x="5697637" y="5403850"/>
            <a:ext cx="657721" cy="25400"/>
          </a:xfrm>
          <a:prstGeom prst="roundRect">
            <a:avLst>
              <a:gd name="adj" fmla="val 110992"/>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5300167" y="5205115"/>
            <a:ext cx="422870" cy="422870"/>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437683" y="5283895"/>
            <a:ext cx="147737" cy="265311"/>
          </a:xfrm>
          <a:prstGeom prst="rect">
            <a:avLst/>
          </a:prstGeom>
          <a:noFill/>
          <a:ln/>
        </p:spPr>
        <p:txBody>
          <a:bodyPr wrap="none" lIns="0" tIns="0" rIns="0" bIns="0" rtlCol="0" anchor="t"/>
          <a:lstStyle/>
          <a:p>
            <a:pPr algn="ctr" defTabSz="761970">
              <a:lnSpc>
                <a:spcPts val="2083"/>
              </a:lnSpc>
              <a:defRPr/>
            </a:pPr>
            <a:r>
              <a:rPr lang="en-US" sz="2083" dirty="0">
                <a:solidFill>
                  <a:srgbClr val="3A3630"/>
                </a:solidFill>
                <a:latin typeface="Lora" pitchFamily="34" charset="0"/>
                <a:ea typeface="Lora" pitchFamily="34" charset="-122"/>
                <a:cs typeface="Lora" pitchFamily="34" charset="-120"/>
              </a:rPr>
              <a:t>3</a:t>
            </a:r>
            <a:endParaRPr lang="en-US" sz="2083" dirty="0">
              <a:solidFill>
                <a:prstClr val="black"/>
              </a:solidFill>
              <a:latin typeface="Calibri" panose="020F0502020204030204"/>
            </a:endParaRPr>
          </a:p>
        </p:txBody>
      </p:sp>
      <p:sp>
        <p:nvSpPr>
          <p:cNvPr id="18" name="Text 15"/>
          <p:cNvSpPr/>
          <p:nvPr/>
        </p:nvSpPr>
        <p:spPr>
          <a:xfrm>
            <a:off x="6545263" y="5181600"/>
            <a:ext cx="2211090" cy="276423"/>
          </a:xfrm>
          <a:prstGeom prst="rect">
            <a:avLst/>
          </a:prstGeom>
          <a:noFill/>
          <a:ln/>
        </p:spPr>
        <p:txBody>
          <a:bodyPr wrap="none" lIns="0" tIns="0" rIns="0" bIns="0" rtlCol="0" anchor="t"/>
          <a:lstStyle/>
          <a:p>
            <a:pPr defTabSz="761970">
              <a:lnSpc>
                <a:spcPts val="2167"/>
              </a:lnSpc>
              <a:defRPr/>
            </a:pPr>
            <a:r>
              <a:rPr lang="en-US" sz="1708" dirty="0">
                <a:solidFill>
                  <a:srgbClr val="3A3630"/>
                </a:solidFill>
                <a:latin typeface="Lora" pitchFamily="34" charset="0"/>
                <a:ea typeface="Lora" pitchFamily="34" charset="-122"/>
                <a:cs typeface="Lora" pitchFamily="34" charset="-120"/>
              </a:rPr>
              <a:t>Πήχης</a:t>
            </a:r>
            <a:endParaRPr lang="en-US" sz="1708" dirty="0">
              <a:solidFill>
                <a:prstClr val="black"/>
              </a:solidFill>
              <a:latin typeface="Calibri" panose="020F0502020204030204"/>
            </a:endParaRPr>
          </a:p>
        </p:txBody>
      </p:sp>
      <p:sp>
        <p:nvSpPr>
          <p:cNvPr id="19" name="Text 16"/>
          <p:cNvSpPr/>
          <p:nvPr/>
        </p:nvSpPr>
        <p:spPr>
          <a:xfrm>
            <a:off x="6545262" y="5570736"/>
            <a:ext cx="4989017" cy="300633"/>
          </a:xfrm>
          <a:prstGeom prst="rect">
            <a:avLst/>
          </a:prstGeom>
          <a:noFill/>
          <a:ln/>
        </p:spPr>
        <p:txBody>
          <a:bodyPr wrap="none" lIns="0" tIns="0" rIns="0" bIns="0" rtlCol="0" anchor="t"/>
          <a:lstStyle/>
          <a:p>
            <a:pPr defTabSz="761970">
              <a:lnSpc>
                <a:spcPts val="2333"/>
              </a:lnSpc>
              <a:defRPr/>
            </a:pPr>
            <a:r>
              <a:rPr lang="en-US" sz="1458" dirty="0">
                <a:solidFill>
                  <a:srgbClr val="3A3630"/>
                </a:solidFill>
                <a:latin typeface="Source Sans Pro" pitchFamily="34" charset="0"/>
                <a:ea typeface="Source Sans Pro" pitchFamily="34" charset="-122"/>
                <a:cs typeface="Source Sans Pro" pitchFamily="34" charset="-120"/>
              </a:rPr>
              <a:t>Από το σκελετό του πήχη, δηλαδή τα οστά ωλένη και κερκίδα.</a:t>
            </a:r>
            <a:endParaRPr lang="en-US" sz="1458" dirty="0">
              <a:solidFill>
                <a:prstClr val="black"/>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pic>
        <p:nvPicPr>
          <p:cNvPr id="3" name="Εικόνα 2" descr="Εικόνα που περιέχει σκελετός">
            <a:extLst>
              <a:ext uri="{FF2B5EF4-FFF2-40B4-BE49-F238E27FC236}">
                <a16:creationId xmlns:a16="http://schemas.microsoft.com/office/drawing/2014/main" id="{1D0FFFD3-9B56-9374-6BE5-427CB130D9D0}"/>
              </a:ext>
            </a:extLst>
          </p:cNvPr>
          <p:cNvPicPr>
            <a:picLocks noChangeAspect="1"/>
          </p:cNvPicPr>
          <p:nvPr/>
        </p:nvPicPr>
        <p:blipFill>
          <a:blip r:embed="rId2"/>
          <a:stretch>
            <a:fillRect/>
          </a:stretch>
        </p:blipFill>
        <p:spPr>
          <a:xfrm>
            <a:off x="1909824" y="1"/>
            <a:ext cx="7938303" cy="6858000"/>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defTabSz="761970"/>
            <a:endParaRPr lang="en-US" sz="1500">
              <a:solidFill>
                <a:prstClr val="black"/>
              </a:solidFill>
              <a:latin typeface="Calibri" panose="020F0502020204030204"/>
            </a:endParaRPr>
          </a:p>
        </p:txBody>
      </p:sp>
    </p:spTree>
    <p:extLst>
      <p:ext uri="{BB962C8B-B14F-4D97-AF65-F5344CB8AC3E}">
        <p14:creationId xmlns:p14="http://schemas.microsoft.com/office/powerpoint/2010/main" val="2274552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921768"/>
            <a:ext cx="6179939" cy="1210072"/>
          </a:xfrm>
          <a:prstGeom prst="rect">
            <a:avLst/>
          </a:prstGeom>
          <a:noFill/>
          <a:ln/>
        </p:spPr>
        <p:txBody>
          <a:bodyPr wrap="squar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Σκελετός των Άνω Άκρων - Μέρος 2</a:t>
            </a:r>
            <a:endParaRPr lang="en-US" sz="3792" dirty="0">
              <a:solidFill>
                <a:prstClr val="black"/>
              </a:solidFill>
              <a:latin typeface="Calibri" panose="020F0502020204030204"/>
            </a:endParaRPr>
          </a:p>
        </p:txBody>
      </p:sp>
      <p:sp>
        <p:nvSpPr>
          <p:cNvPr id="4" name="Shape 1"/>
          <p:cNvSpPr/>
          <p:nvPr/>
        </p:nvSpPr>
        <p:spPr>
          <a:xfrm>
            <a:off x="720031" y="3440410"/>
            <a:ext cx="6179939" cy="1495822"/>
          </a:xfrm>
          <a:prstGeom prst="roundRect">
            <a:avLst>
              <a:gd name="adj" fmla="val 2063"/>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925711" y="3646091"/>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Σκελετός του Χεριού</a:t>
            </a:r>
            <a:endParaRPr lang="en-US" sz="1875" dirty="0">
              <a:solidFill>
                <a:prstClr val="black"/>
              </a:solidFill>
              <a:latin typeface="Calibri" panose="020F0502020204030204"/>
            </a:endParaRPr>
          </a:p>
        </p:txBody>
      </p:sp>
      <p:sp>
        <p:nvSpPr>
          <p:cNvPr id="6" name="Text 3"/>
          <p:cNvSpPr/>
          <p:nvPr/>
        </p:nvSpPr>
        <p:spPr>
          <a:xfrm>
            <a:off x="925711" y="4072136"/>
            <a:ext cx="5768578"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Ο σκελετός του χεριού αποτελείται από τα οστά του καρπού, τα μετακάρπια οστά και τις φάλαγγες των δακτύλων.</a:t>
            </a:r>
            <a:endParaRPr lang="en-US" sz="1583" dirty="0">
              <a:solidFill>
                <a:prstClr val="black"/>
              </a:solidFill>
              <a:latin typeface="Calibri" panose="020F050202020403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26964" y="635099"/>
            <a:ext cx="6366073" cy="1053902"/>
          </a:xfrm>
          <a:prstGeom prst="rect">
            <a:avLst/>
          </a:prstGeom>
          <a:noFill/>
          <a:ln/>
        </p:spPr>
        <p:txBody>
          <a:bodyPr wrap="square" lIns="0" tIns="0" rIns="0" bIns="0" rtlCol="0" anchor="t"/>
          <a:lstStyle/>
          <a:p>
            <a:pPr defTabSz="761970">
              <a:lnSpc>
                <a:spcPts val="4125"/>
              </a:lnSpc>
              <a:defRPr/>
            </a:pPr>
            <a:r>
              <a:rPr lang="en-US" sz="3292" dirty="0">
                <a:solidFill>
                  <a:srgbClr val="38512F"/>
                </a:solidFill>
                <a:latin typeface="Lora" pitchFamily="34" charset="0"/>
                <a:ea typeface="Lora" pitchFamily="34" charset="-122"/>
                <a:cs typeface="Lora" pitchFamily="34" charset="-120"/>
              </a:rPr>
              <a:t>Σκελετός των Κάτω Άκρων - Μέρος 1</a:t>
            </a:r>
            <a:endParaRPr lang="en-US" sz="3292" dirty="0">
              <a:solidFill>
                <a:prstClr val="black"/>
              </a:solidFill>
              <a:latin typeface="Calibri" panose="020F0502020204030204"/>
            </a:endParaRPr>
          </a:p>
        </p:txBody>
      </p:sp>
      <p:sp>
        <p:nvSpPr>
          <p:cNvPr id="4" name="Shape 1"/>
          <p:cNvSpPr/>
          <p:nvPr/>
        </p:nvSpPr>
        <p:spPr>
          <a:xfrm>
            <a:off x="882948" y="1957685"/>
            <a:ext cx="25400" cy="4265216"/>
          </a:xfrm>
          <a:prstGeom prst="roundRect">
            <a:avLst>
              <a:gd name="adj" fmla="val 10580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1071761" y="2348012"/>
            <a:ext cx="626963" cy="25400"/>
          </a:xfrm>
          <a:prstGeom prst="roundRect">
            <a:avLst>
              <a:gd name="adj" fmla="val 10580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694134" y="2159198"/>
            <a:ext cx="403027" cy="403027"/>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849610" y="2234208"/>
            <a:ext cx="92075" cy="252908"/>
          </a:xfrm>
          <a:prstGeom prst="rect">
            <a:avLst/>
          </a:prstGeom>
          <a:noFill/>
          <a:ln/>
        </p:spPr>
        <p:txBody>
          <a:bodyPr wrap="none" lIns="0" tIns="0" rIns="0" bIns="0" rtlCol="0" anchor="t"/>
          <a:lstStyle/>
          <a:p>
            <a:pPr algn="ctr" defTabSz="761970">
              <a:lnSpc>
                <a:spcPts val="1958"/>
              </a:lnSpc>
              <a:defRPr/>
            </a:pPr>
            <a:r>
              <a:rPr lang="en-US" sz="1958" dirty="0">
                <a:solidFill>
                  <a:srgbClr val="3A3630"/>
                </a:solidFill>
                <a:latin typeface="Lora" pitchFamily="34" charset="0"/>
                <a:ea typeface="Lora" pitchFamily="34" charset="-122"/>
                <a:cs typeface="Lora" pitchFamily="34" charset="-120"/>
              </a:rPr>
              <a:t>1</a:t>
            </a:r>
            <a:endParaRPr lang="en-US" sz="1958" dirty="0">
              <a:solidFill>
                <a:prstClr val="black"/>
              </a:solidFill>
              <a:latin typeface="Calibri" panose="020F0502020204030204"/>
            </a:endParaRPr>
          </a:p>
        </p:txBody>
      </p:sp>
      <p:sp>
        <p:nvSpPr>
          <p:cNvPr id="8" name="Text 5"/>
          <p:cNvSpPr/>
          <p:nvPr/>
        </p:nvSpPr>
        <p:spPr>
          <a:xfrm>
            <a:off x="1880989" y="2136775"/>
            <a:ext cx="2107605" cy="263426"/>
          </a:xfrm>
          <a:prstGeom prst="rect">
            <a:avLst/>
          </a:prstGeom>
          <a:noFill/>
          <a:ln/>
        </p:spPr>
        <p:txBody>
          <a:bodyPr wrap="none" lIns="0" tIns="0" rIns="0" bIns="0" rtlCol="0" anchor="t"/>
          <a:lstStyle/>
          <a:p>
            <a:pPr defTabSz="761970">
              <a:lnSpc>
                <a:spcPts val="2042"/>
              </a:lnSpc>
              <a:defRPr/>
            </a:pPr>
            <a:r>
              <a:rPr lang="en-US" sz="1625" dirty="0">
                <a:solidFill>
                  <a:srgbClr val="3A3630"/>
                </a:solidFill>
                <a:latin typeface="Lora" pitchFamily="34" charset="0"/>
                <a:ea typeface="Lora" pitchFamily="34" charset="-122"/>
                <a:cs typeface="Lora" pitchFamily="34" charset="-120"/>
              </a:rPr>
              <a:t>Πυελική Ζώνη</a:t>
            </a:r>
            <a:endParaRPr lang="en-US" sz="1625" dirty="0">
              <a:solidFill>
                <a:prstClr val="black"/>
              </a:solidFill>
              <a:latin typeface="Calibri" panose="020F0502020204030204"/>
            </a:endParaRPr>
          </a:p>
        </p:txBody>
      </p:sp>
      <p:sp>
        <p:nvSpPr>
          <p:cNvPr id="9" name="Text 6"/>
          <p:cNvSpPr/>
          <p:nvPr/>
        </p:nvSpPr>
        <p:spPr>
          <a:xfrm>
            <a:off x="1880989" y="2507655"/>
            <a:ext cx="5112048" cy="573286"/>
          </a:xfrm>
          <a:prstGeom prst="rect">
            <a:avLst/>
          </a:prstGeom>
          <a:noFill/>
          <a:ln/>
        </p:spPr>
        <p:txBody>
          <a:bodyPr wrap="square" lIns="0" tIns="0" rIns="0" bIns="0" rtlCol="0" anchor="t"/>
          <a:lstStyle/>
          <a:p>
            <a:pPr defTabSz="761970">
              <a:lnSpc>
                <a:spcPts val="2250"/>
              </a:lnSpc>
              <a:defRPr/>
            </a:pPr>
            <a:r>
              <a:rPr lang="en-US" sz="1375" dirty="0">
                <a:solidFill>
                  <a:srgbClr val="3A3630"/>
                </a:solidFill>
                <a:latin typeface="Source Sans Pro" pitchFamily="34" charset="0"/>
                <a:ea typeface="Source Sans Pro" pitchFamily="34" charset="-122"/>
                <a:cs typeface="Source Sans Pro" pitchFamily="34" charset="-120"/>
              </a:rPr>
              <a:t>Ο σκελετός των κάτω άκρων αποτελείται από τα οστά της πυελικής ζώνης, δηλαδή το δεξιό και το αριστερό ανώνυμο οστό.</a:t>
            </a:r>
            <a:endParaRPr lang="en-US" sz="1375" dirty="0">
              <a:solidFill>
                <a:prstClr val="black"/>
              </a:solidFill>
              <a:latin typeface="Calibri" panose="020F0502020204030204"/>
            </a:endParaRPr>
          </a:p>
        </p:txBody>
      </p:sp>
      <p:sp>
        <p:nvSpPr>
          <p:cNvPr id="10" name="Shape 7"/>
          <p:cNvSpPr/>
          <p:nvPr/>
        </p:nvSpPr>
        <p:spPr>
          <a:xfrm>
            <a:off x="1071761" y="3829447"/>
            <a:ext cx="626963" cy="25400"/>
          </a:xfrm>
          <a:prstGeom prst="roundRect">
            <a:avLst>
              <a:gd name="adj" fmla="val 10580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694134" y="3640633"/>
            <a:ext cx="403027" cy="403027"/>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827683" y="3715644"/>
            <a:ext cx="135831" cy="252908"/>
          </a:xfrm>
          <a:prstGeom prst="rect">
            <a:avLst/>
          </a:prstGeom>
          <a:noFill/>
          <a:ln/>
        </p:spPr>
        <p:txBody>
          <a:bodyPr wrap="none" lIns="0" tIns="0" rIns="0" bIns="0" rtlCol="0" anchor="t"/>
          <a:lstStyle/>
          <a:p>
            <a:pPr algn="ctr" defTabSz="761970">
              <a:lnSpc>
                <a:spcPts val="1958"/>
              </a:lnSpc>
              <a:defRPr/>
            </a:pPr>
            <a:r>
              <a:rPr lang="en-US" sz="1958" dirty="0">
                <a:solidFill>
                  <a:srgbClr val="3A3630"/>
                </a:solidFill>
                <a:latin typeface="Lora" pitchFamily="34" charset="0"/>
                <a:ea typeface="Lora" pitchFamily="34" charset="-122"/>
                <a:cs typeface="Lora" pitchFamily="34" charset="-120"/>
              </a:rPr>
              <a:t>2</a:t>
            </a:r>
            <a:endParaRPr lang="en-US" sz="1958" dirty="0">
              <a:solidFill>
                <a:prstClr val="black"/>
              </a:solidFill>
              <a:latin typeface="Calibri" panose="020F0502020204030204"/>
            </a:endParaRPr>
          </a:p>
        </p:txBody>
      </p:sp>
      <p:sp>
        <p:nvSpPr>
          <p:cNvPr id="13" name="Text 10"/>
          <p:cNvSpPr/>
          <p:nvPr/>
        </p:nvSpPr>
        <p:spPr>
          <a:xfrm>
            <a:off x="1880989" y="3618210"/>
            <a:ext cx="2107605" cy="263426"/>
          </a:xfrm>
          <a:prstGeom prst="rect">
            <a:avLst/>
          </a:prstGeom>
          <a:noFill/>
          <a:ln/>
        </p:spPr>
        <p:txBody>
          <a:bodyPr wrap="none" lIns="0" tIns="0" rIns="0" bIns="0" rtlCol="0" anchor="t"/>
          <a:lstStyle/>
          <a:p>
            <a:pPr defTabSz="761970">
              <a:lnSpc>
                <a:spcPts val="2042"/>
              </a:lnSpc>
              <a:defRPr/>
            </a:pPr>
            <a:r>
              <a:rPr lang="en-US" sz="1625" dirty="0">
                <a:solidFill>
                  <a:srgbClr val="3A3630"/>
                </a:solidFill>
                <a:latin typeface="Lora" pitchFamily="34" charset="0"/>
                <a:ea typeface="Lora" pitchFamily="34" charset="-122"/>
                <a:cs typeface="Lora" pitchFamily="34" charset="-120"/>
              </a:rPr>
              <a:t>Μηρός</a:t>
            </a:r>
            <a:endParaRPr lang="en-US" sz="1625" dirty="0">
              <a:solidFill>
                <a:prstClr val="black"/>
              </a:solidFill>
              <a:latin typeface="Calibri" panose="020F0502020204030204"/>
            </a:endParaRPr>
          </a:p>
        </p:txBody>
      </p:sp>
      <p:sp>
        <p:nvSpPr>
          <p:cNvPr id="14" name="Text 11"/>
          <p:cNvSpPr/>
          <p:nvPr/>
        </p:nvSpPr>
        <p:spPr>
          <a:xfrm>
            <a:off x="1880989" y="3989090"/>
            <a:ext cx="5112048" cy="573286"/>
          </a:xfrm>
          <a:prstGeom prst="rect">
            <a:avLst/>
          </a:prstGeom>
          <a:noFill/>
          <a:ln/>
        </p:spPr>
        <p:txBody>
          <a:bodyPr wrap="square" lIns="0" tIns="0" rIns="0" bIns="0" rtlCol="0" anchor="t"/>
          <a:lstStyle/>
          <a:p>
            <a:pPr defTabSz="761970">
              <a:lnSpc>
                <a:spcPts val="2250"/>
              </a:lnSpc>
              <a:defRPr/>
            </a:pPr>
            <a:r>
              <a:rPr lang="en-US" sz="1375" dirty="0">
                <a:solidFill>
                  <a:srgbClr val="3A3630"/>
                </a:solidFill>
                <a:latin typeface="Source Sans Pro" pitchFamily="34" charset="0"/>
                <a:ea typeface="Source Sans Pro" pitchFamily="34" charset="-122"/>
                <a:cs typeface="Source Sans Pro" pitchFamily="34" charset="-120"/>
              </a:rPr>
              <a:t>Από το σκελετό του μηρού, δηλαδή το μηριαίο οστό και την επιγονατίδα.</a:t>
            </a:r>
            <a:endParaRPr lang="en-US" sz="1375" dirty="0">
              <a:solidFill>
                <a:prstClr val="black"/>
              </a:solidFill>
              <a:latin typeface="Calibri" panose="020F0502020204030204"/>
            </a:endParaRPr>
          </a:p>
        </p:txBody>
      </p:sp>
      <p:sp>
        <p:nvSpPr>
          <p:cNvPr id="15" name="Shape 12"/>
          <p:cNvSpPr/>
          <p:nvPr/>
        </p:nvSpPr>
        <p:spPr>
          <a:xfrm>
            <a:off x="1071761" y="5310882"/>
            <a:ext cx="626963" cy="25400"/>
          </a:xfrm>
          <a:prstGeom prst="roundRect">
            <a:avLst>
              <a:gd name="adj" fmla="val 10580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694134" y="5122069"/>
            <a:ext cx="403027" cy="403027"/>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825203" y="5197079"/>
            <a:ext cx="140891" cy="252908"/>
          </a:xfrm>
          <a:prstGeom prst="rect">
            <a:avLst/>
          </a:prstGeom>
          <a:noFill/>
          <a:ln/>
        </p:spPr>
        <p:txBody>
          <a:bodyPr wrap="none" lIns="0" tIns="0" rIns="0" bIns="0" rtlCol="0" anchor="t"/>
          <a:lstStyle/>
          <a:p>
            <a:pPr algn="ctr" defTabSz="761970">
              <a:lnSpc>
                <a:spcPts val="1958"/>
              </a:lnSpc>
              <a:defRPr/>
            </a:pPr>
            <a:r>
              <a:rPr lang="en-US" sz="1958" dirty="0">
                <a:solidFill>
                  <a:srgbClr val="3A3630"/>
                </a:solidFill>
                <a:latin typeface="Lora" pitchFamily="34" charset="0"/>
                <a:ea typeface="Lora" pitchFamily="34" charset="-122"/>
                <a:cs typeface="Lora" pitchFamily="34" charset="-120"/>
              </a:rPr>
              <a:t>3</a:t>
            </a:r>
            <a:endParaRPr lang="en-US" sz="1958" dirty="0">
              <a:solidFill>
                <a:prstClr val="black"/>
              </a:solidFill>
              <a:latin typeface="Calibri" panose="020F0502020204030204"/>
            </a:endParaRPr>
          </a:p>
        </p:txBody>
      </p:sp>
      <p:sp>
        <p:nvSpPr>
          <p:cNvPr id="18" name="Text 15"/>
          <p:cNvSpPr/>
          <p:nvPr/>
        </p:nvSpPr>
        <p:spPr>
          <a:xfrm>
            <a:off x="1880989" y="5099645"/>
            <a:ext cx="2107605" cy="263426"/>
          </a:xfrm>
          <a:prstGeom prst="rect">
            <a:avLst/>
          </a:prstGeom>
          <a:noFill/>
          <a:ln/>
        </p:spPr>
        <p:txBody>
          <a:bodyPr wrap="none" lIns="0" tIns="0" rIns="0" bIns="0" rtlCol="0" anchor="t"/>
          <a:lstStyle/>
          <a:p>
            <a:pPr defTabSz="761970">
              <a:lnSpc>
                <a:spcPts val="2042"/>
              </a:lnSpc>
              <a:defRPr/>
            </a:pPr>
            <a:r>
              <a:rPr lang="en-US" sz="1625" dirty="0">
                <a:solidFill>
                  <a:srgbClr val="3A3630"/>
                </a:solidFill>
                <a:latin typeface="Lora" pitchFamily="34" charset="0"/>
                <a:ea typeface="Lora" pitchFamily="34" charset="-122"/>
                <a:cs typeface="Lora" pitchFamily="34" charset="-120"/>
              </a:rPr>
              <a:t>Κνήμη</a:t>
            </a:r>
            <a:endParaRPr lang="en-US" sz="1625" dirty="0">
              <a:solidFill>
                <a:prstClr val="black"/>
              </a:solidFill>
              <a:latin typeface="Calibri" panose="020F0502020204030204"/>
            </a:endParaRPr>
          </a:p>
        </p:txBody>
      </p:sp>
      <p:sp>
        <p:nvSpPr>
          <p:cNvPr id="19" name="Text 16"/>
          <p:cNvSpPr/>
          <p:nvPr/>
        </p:nvSpPr>
        <p:spPr>
          <a:xfrm>
            <a:off x="1880989" y="5470525"/>
            <a:ext cx="5112048" cy="573286"/>
          </a:xfrm>
          <a:prstGeom prst="rect">
            <a:avLst/>
          </a:prstGeom>
          <a:noFill/>
          <a:ln/>
        </p:spPr>
        <p:txBody>
          <a:bodyPr wrap="square" lIns="0" tIns="0" rIns="0" bIns="0" rtlCol="0" anchor="t"/>
          <a:lstStyle/>
          <a:p>
            <a:pPr defTabSz="761970">
              <a:lnSpc>
                <a:spcPts val="2250"/>
              </a:lnSpc>
              <a:defRPr/>
            </a:pPr>
            <a:r>
              <a:rPr lang="en-US" sz="1375" dirty="0">
                <a:solidFill>
                  <a:srgbClr val="3A3630"/>
                </a:solidFill>
                <a:latin typeface="Source Sans Pro" pitchFamily="34" charset="0"/>
                <a:ea typeface="Source Sans Pro" pitchFamily="34" charset="-122"/>
                <a:cs typeface="Source Sans Pro" pitchFamily="34" charset="-120"/>
              </a:rPr>
              <a:t>Από το σκελετό της κνήμης, που αποτελείται από τα οστά κνήμη και περόνη.</a:t>
            </a:r>
            <a:endParaRPr lang="en-US" sz="1375" dirty="0">
              <a:solidFill>
                <a:prstClr val="black"/>
              </a:solidFill>
              <a:latin typeface="Calibri" panose="020F050202020403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1320998"/>
            <a:ext cx="6179939" cy="1670050"/>
          </a:xfrm>
          <a:prstGeom prst="rect">
            <a:avLst/>
          </a:prstGeom>
          <a:noFill/>
          <a:ln/>
        </p:spPr>
        <p:txBody>
          <a:bodyPr wrap="square" lIns="0" tIns="0" rIns="0" bIns="0" rtlCol="0" anchor="t"/>
          <a:lstStyle/>
          <a:p>
            <a:pPr defTabSz="761970">
              <a:lnSpc>
                <a:spcPts val="6541"/>
              </a:lnSpc>
              <a:defRPr/>
            </a:pPr>
            <a:r>
              <a:rPr lang="en-US" sz="5250" dirty="0">
                <a:solidFill>
                  <a:srgbClr val="38512F"/>
                </a:solidFill>
                <a:latin typeface="Lora" pitchFamily="34" charset="0"/>
                <a:ea typeface="Lora" pitchFamily="34" charset="-122"/>
                <a:cs typeface="Lora" pitchFamily="34" charset="-120"/>
              </a:rPr>
              <a:t>Το μυοσκελετικό σύστημα</a:t>
            </a:r>
            <a:endParaRPr lang="en-US" sz="5250" dirty="0">
              <a:solidFill>
                <a:prstClr val="black"/>
              </a:solidFill>
              <a:latin typeface="Calibri" panose="020F0502020204030204"/>
            </a:endParaRPr>
          </a:p>
        </p:txBody>
      </p:sp>
      <p:sp>
        <p:nvSpPr>
          <p:cNvPr id="4" name="Text 1"/>
          <p:cNvSpPr/>
          <p:nvPr/>
        </p:nvSpPr>
        <p:spPr>
          <a:xfrm>
            <a:off x="5292031" y="3299620"/>
            <a:ext cx="6179939" cy="1646039"/>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Το μυοσκελετικό σύστημα αποτελεί το κινητικό σύστημα του ανθρώπινου οργανισμού. Τα διάφορα συστήματα του οργανισμού συνδέονται μεταξύ τους ανατομικά και λειτουργικά και με την επίδραση του νευρικού συστήματος και των ορμονών εμφανίζουν τον ανθρώπινο οργανισμό ως ενιαίο σύνολο.</a:t>
            </a:r>
            <a:endParaRPr lang="en-US" sz="1583" dirty="0">
              <a:solidFill>
                <a:prstClr val="black"/>
              </a:solidFill>
              <a:latin typeface="Calibri" panose="020F0502020204030204"/>
            </a:endParaRPr>
          </a:p>
        </p:txBody>
      </p:sp>
      <p:sp>
        <p:nvSpPr>
          <p:cNvPr id="5" name="Shape 2"/>
          <p:cNvSpPr/>
          <p:nvPr/>
        </p:nvSpPr>
        <p:spPr>
          <a:xfrm>
            <a:off x="5292031" y="5192415"/>
            <a:ext cx="329108" cy="329108"/>
          </a:xfrm>
          <a:prstGeom prst="roundRect">
            <a:avLst>
              <a:gd name="adj" fmla="val 23151155"/>
            </a:avLst>
          </a:prstGeom>
          <a:solidFill>
            <a:srgbClr val="45EA29"/>
          </a:solidFill>
          <a:ln w="7620">
            <a:solidFill>
              <a:srgbClr val="FFFFFF"/>
            </a:solidFill>
            <a:prstDash val="solid"/>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5408315" y="5316339"/>
            <a:ext cx="96441" cy="81260"/>
          </a:xfrm>
          <a:prstGeom prst="rect">
            <a:avLst/>
          </a:prstGeom>
          <a:noFill/>
          <a:ln/>
        </p:spPr>
        <p:txBody>
          <a:bodyPr wrap="none" lIns="0" tIns="0" rIns="0" bIns="0" rtlCol="0" anchor="t"/>
          <a:lstStyle/>
          <a:p>
            <a:pPr algn="ctr" defTabSz="761970">
              <a:lnSpc>
                <a:spcPts val="625"/>
              </a:lnSpc>
              <a:defRPr/>
            </a:pPr>
            <a:r>
              <a:rPr lang="en-US" sz="625" dirty="0">
                <a:solidFill>
                  <a:srgbClr val="3C3838"/>
                </a:solidFill>
                <a:latin typeface="Source Sans Pro" pitchFamily="34" charset="0"/>
                <a:ea typeface="Source Sans Pro" pitchFamily="34" charset="-122"/>
                <a:cs typeface="Source Sans Pro" pitchFamily="34" charset="-120"/>
              </a:rPr>
              <a:t>DC</a:t>
            </a:r>
            <a:endParaRPr lang="en-US" sz="625" dirty="0">
              <a:solidFill>
                <a:prstClr val="black"/>
              </a:solidFill>
              <a:latin typeface="Calibri" panose="020F0502020204030204"/>
            </a:endParaRPr>
          </a:p>
        </p:txBody>
      </p:sp>
      <p:sp>
        <p:nvSpPr>
          <p:cNvPr id="7" name="Text 4"/>
          <p:cNvSpPr/>
          <p:nvPr/>
        </p:nvSpPr>
        <p:spPr>
          <a:xfrm>
            <a:off x="5723930" y="5177036"/>
            <a:ext cx="2368153" cy="359966"/>
          </a:xfrm>
          <a:prstGeom prst="rect">
            <a:avLst/>
          </a:prstGeom>
          <a:noFill/>
          <a:ln/>
        </p:spPr>
        <p:txBody>
          <a:bodyPr wrap="none" lIns="0" tIns="0" rIns="0" bIns="0" rtlCol="0" anchor="t"/>
          <a:lstStyle/>
          <a:p>
            <a:pPr defTabSz="761970">
              <a:lnSpc>
                <a:spcPts val="2833"/>
              </a:lnSpc>
              <a:defRPr/>
            </a:pPr>
            <a:r>
              <a:rPr lang="en-US" sz="2000" b="1" dirty="0">
                <a:solidFill>
                  <a:srgbClr val="3A3630"/>
                </a:solidFill>
                <a:latin typeface="Source Sans Pro" pitchFamily="34" charset="0"/>
                <a:ea typeface="Source Sans Pro" pitchFamily="34" charset="-122"/>
                <a:cs typeface="Source Sans Pro"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pic>
        <p:nvPicPr>
          <p:cNvPr id="3" name="Εικόνα 2" descr="Εικόνα που περιέχει σκελετός, κείμενο, διάγραμμα">
            <a:extLst>
              <a:ext uri="{FF2B5EF4-FFF2-40B4-BE49-F238E27FC236}">
                <a16:creationId xmlns:a16="http://schemas.microsoft.com/office/drawing/2014/main" id="{44256ED5-945A-E81B-B4D8-ACCBF017A552}"/>
              </a:ext>
            </a:extLst>
          </p:cNvPr>
          <p:cNvPicPr>
            <a:picLocks noChangeAspect="1"/>
          </p:cNvPicPr>
          <p:nvPr/>
        </p:nvPicPr>
        <p:blipFill>
          <a:blip r:embed="rId2"/>
          <a:stretch>
            <a:fillRect/>
          </a:stretch>
        </p:blipFill>
        <p:spPr>
          <a:xfrm>
            <a:off x="2025570" y="1"/>
            <a:ext cx="7851493" cy="6857999"/>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defTabSz="761970"/>
            <a:endParaRPr lang="en-US" sz="1500">
              <a:solidFill>
                <a:prstClr val="black"/>
              </a:solidFill>
              <a:latin typeface="Calibri" panose="020F0502020204030204"/>
            </a:endParaRPr>
          </a:p>
        </p:txBody>
      </p:sp>
    </p:spTree>
    <p:extLst>
      <p:ext uri="{BB962C8B-B14F-4D97-AF65-F5344CB8AC3E}">
        <p14:creationId xmlns:p14="http://schemas.microsoft.com/office/powerpoint/2010/main" val="2955812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1921768"/>
            <a:ext cx="6179939" cy="1210072"/>
          </a:xfrm>
          <a:prstGeom prst="rect">
            <a:avLst/>
          </a:prstGeom>
          <a:noFill/>
          <a:ln/>
        </p:spPr>
        <p:txBody>
          <a:bodyPr wrap="squar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Σκελετός των Κάτω Άκρων - Μέρος 2</a:t>
            </a:r>
            <a:endParaRPr lang="en-US" sz="3792" dirty="0">
              <a:solidFill>
                <a:prstClr val="black"/>
              </a:solidFill>
              <a:latin typeface="Calibri" panose="020F0502020204030204"/>
            </a:endParaRPr>
          </a:p>
        </p:txBody>
      </p:sp>
      <p:sp>
        <p:nvSpPr>
          <p:cNvPr id="4" name="Shape 1"/>
          <p:cNvSpPr/>
          <p:nvPr/>
        </p:nvSpPr>
        <p:spPr>
          <a:xfrm>
            <a:off x="5292031" y="3440410"/>
            <a:ext cx="6179939" cy="1495822"/>
          </a:xfrm>
          <a:prstGeom prst="roundRect">
            <a:avLst>
              <a:gd name="adj" fmla="val 2063"/>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497711" y="3646091"/>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Σκελετός του Ποδιού</a:t>
            </a:r>
            <a:endParaRPr lang="en-US" sz="1875" dirty="0">
              <a:solidFill>
                <a:prstClr val="black"/>
              </a:solidFill>
              <a:latin typeface="Calibri" panose="020F0502020204030204"/>
            </a:endParaRPr>
          </a:p>
        </p:txBody>
      </p:sp>
      <p:sp>
        <p:nvSpPr>
          <p:cNvPr id="6" name="Text 3"/>
          <p:cNvSpPr/>
          <p:nvPr/>
        </p:nvSpPr>
        <p:spPr>
          <a:xfrm>
            <a:off x="5497711" y="4072136"/>
            <a:ext cx="5768578"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Ο σκελετός του ποδιού αποτελείται από τα οστά του ταρσού, τα μετατάρσια και τις φάλαγγες των δακτύλων του ποδιού.</a:t>
            </a:r>
            <a:endParaRPr lang="en-US" sz="1583" dirty="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474762" y="571996"/>
            <a:ext cx="6097885" cy="398958"/>
          </a:xfrm>
          <a:prstGeom prst="rect">
            <a:avLst/>
          </a:prstGeom>
          <a:noFill/>
          <a:ln/>
        </p:spPr>
        <p:txBody>
          <a:bodyPr wrap="none" lIns="0" tIns="0" rIns="0" bIns="0" rtlCol="0" anchor="t"/>
          <a:lstStyle/>
          <a:p>
            <a:pPr defTabSz="761970">
              <a:lnSpc>
                <a:spcPts val="3125"/>
              </a:lnSpc>
              <a:defRPr/>
            </a:pPr>
            <a:r>
              <a:rPr lang="en-US" sz="2500" dirty="0">
                <a:solidFill>
                  <a:srgbClr val="38512F"/>
                </a:solidFill>
                <a:latin typeface="Lora" pitchFamily="34" charset="0"/>
                <a:ea typeface="Lora" pitchFamily="34" charset="-122"/>
                <a:cs typeface="Lora" pitchFamily="34" charset="-120"/>
              </a:rPr>
              <a:t>Σύνοψη του Μυοσκελετικού Συστήματος</a:t>
            </a:r>
            <a:endParaRPr lang="en-US" sz="2500"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474762" y="1174453"/>
            <a:ext cx="339130" cy="339130"/>
          </a:xfrm>
          <a:prstGeom prst="rect">
            <a:avLst/>
          </a:prstGeom>
        </p:spPr>
      </p:pic>
      <p:sp>
        <p:nvSpPr>
          <p:cNvPr id="5" name="Text 1"/>
          <p:cNvSpPr/>
          <p:nvPr/>
        </p:nvSpPr>
        <p:spPr>
          <a:xfrm>
            <a:off x="474762" y="1649215"/>
            <a:ext cx="1596033" cy="199529"/>
          </a:xfrm>
          <a:prstGeom prst="rect">
            <a:avLst/>
          </a:prstGeom>
          <a:noFill/>
          <a:ln/>
        </p:spPr>
        <p:txBody>
          <a:bodyPr wrap="none" lIns="0" tIns="0" rIns="0" bIns="0" rtlCol="0" anchor="t"/>
          <a:lstStyle/>
          <a:p>
            <a:pPr defTabSz="761970">
              <a:lnSpc>
                <a:spcPts val="1542"/>
              </a:lnSpc>
              <a:defRPr/>
            </a:pPr>
            <a:r>
              <a:rPr lang="en-US" sz="1250" dirty="0">
                <a:solidFill>
                  <a:srgbClr val="3A3630"/>
                </a:solidFill>
                <a:latin typeface="Lora" pitchFamily="34" charset="0"/>
                <a:ea typeface="Lora" pitchFamily="34" charset="-122"/>
                <a:cs typeface="Lora" pitchFamily="34" charset="-120"/>
              </a:rPr>
              <a:t>Οστά</a:t>
            </a:r>
            <a:endParaRPr lang="en-US" sz="1250" dirty="0">
              <a:solidFill>
                <a:prstClr val="black"/>
              </a:solidFill>
              <a:latin typeface="Calibri" panose="020F0502020204030204"/>
            </a:endParaRPr>
          </a:p>
        </p:txBody>
      </p:sp>
      <p:sp>
        <p:nvSpPr>
          <p:cNvPr id="6" name="Text 2"/>
          <p:cNvSpPr/>
          <p:nvPr/>
        </p:nvSpPr>
        <p:spPr>
          <a:xfrm>
            <a:off x="474762" y="1930102"/>
            <a:ext cx="6670477" cy="216992"/>
          </a:xfrm>
          <a:prstGeom prst="rect">
            <a:avLst/>
          </a:prstGeom>
          <a:noFill/>
          <a:ln/>
        </p:spPr>
        <p:txBody>
          <a:bodyPr wrap="none" lIns="0" tIns="0" rIns="0" bIns="0" rtlCol="0" anchor="t"/>
          <a:lstStyle/>
          <a:p>
            <a:pPr defTabSz="761970">
              <a:lnSpc>
                <a:spcPts val="1708"/>
              </a:lnSpc>
              <a:defRPr/>
            </a:pPr>
            <a:r>
              <a:rPr lang="en-US" sz="1042" dirty="0">
                <a:solidFill>
                  <a:srgbClr val="3A3630"/>
                </a:solidFill>
                <a:latin typeface="Source Sans Pro" pitchFamily="34" charset="0"/>
                <a:ea typeface="Source Sans Pro" pitchFamily="34" charset="-122"/>
                <a:cs typeface="Source Sans Pro" pitchFamily="34" charset="-120"/>
              </a:rPr>
              <a:t>Παρέχουν δομή και προστασία στο σώμα.</a:t>
            </a:r>
            <a:endParaRPr lang="en-US" sz="1042"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474762" y="2554089"/>
            <a:ext cx="339130" cy="339130"/>
          </a:xfrm>
          <a:prstGeom prst="rect">
            <a:avLst/>
          </a:prstGeom>
        </p:spPr>
      </p:pic>
      <p:sp>
        <p:nvSpPr>
          <p:cNvPr id="8" name="Text 3"/>
          <p:cNvSpPr/>
          <p:nvPr/>
        </p:nvSpPr>
        <p:spPr>
          <a:xfrm>
            <a:off x="474762" y="3028851"/>
            <a:ext cx="1596033" cy="199529"/>
          </a:xfrm>
          <a:prstGeom prst="rect">
            <a:avLst/>
          </a:prstGeom>
          <a:noFill/>
          <a:ln/>
        </p:spPr>
        <p:txBody>
          <a:bodyPr wrap="none" lIns="0" tIns="0" rIns="0" bIns="0" rtlCol="0" anchor="t"/>
          <a:lstStyle/>
          <a:p>
            <a:pPr defTabSz="761970">
              <a:lnSpc>
                <a:spcPts val="1542"/>
              </a:lnSpc>
              <a:defRPr/>
            </a:pPr>
            <a:r>
              <a:rPr lang="en-US" sz="1250" dirty="0">
                <a:solidFill>
                  <a:srgbClr val="3A3630"/>
                </a:solidFill>
                <a:latin typeface="Lora" pitchFamily="34" charset="0"/>
                <a:ea typeface="Lora" pitchFamily="34" charset="-122"/>
                <a:cs typeface="Lora" pitchFamily="34" charset="-120"/>
              </a:rPr>
              <a:t>Μύες</a:t>
            </a:r>
            <a:endParaRPr lang="en-US" sz="1250" dirty="0">
              <a:solidFill>
                <a:prstClr val="black"/>
              </a:solidFill>
              <a:latin typeface="Calibri" panose="020F0502020204030204"/>
            </a:endParaRPr>
          </a:p>
        </p:txBody>
      </p:sp>
      <p:sp>
        <p:nvSpPr>
          <p:cNvPr id="9" name="Text 4"/>
          <p:cNvSpPr/>
          <p:nvPr/>
        </p:nvSpPr>
        <p:spPr>
          <a:xfrm>
            <a:off x="474762" y="3309739"/>
            <a:ext cx="6670477" cy="216992"/>
          </a:xfrm>
          <a:prstGeom prst="rect">
            <a:avLst/>
          </a:prstGeom>
          <a:noFill/>
          <a:ln/>
        </p:spPr>
        <p:txBody>
          <a:bodyPr wrap="none" lIns="0" tIns="0" rIns="0" bIns="0" rtlCol="0" anchor="t"/>
          <a:lstStyle/>
          <a:p>
            <a:pPr defTabSz="761970">
              <a:lnSpc>
                <a:spcPts val="1708"/>
              </a:lnSpc>
              <a:defRPr/>
            </a:pPr>
            <a:r>
              <a:rPr lang="en-US" sz="1042" dirty="0">
                <a:solidFill>
                  <a:srgbClr val="3A3630"/>
                </a:solidFill>
                <a:latin typeface="Source Sans Pro" pitchFamily="34" charset="0"/>
                <a:ea typeface="Source Sans Pro" pitchFamily="34" charset="-122"/>
                <a:cs typeface="Source Sans Pro" pitchFamily="34" charset="-120"/>
              </a:rPr>
              <a:t>Επιτρέπουν την κίνηση και τη σταθερότητα.</a:t>
            </a:r>
            <a:endParaRPr lang="en-US" sz="1042"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474762" y="3933726"/>
            <a:ext cx="339130" cy="339130"/>
          </a:xfrm>
          <a:prstGeom prst="rect">
            <a:avLst/>
          </a:prstGeom>
        </p:spPr>
      </p:pic>
      <p:sp>
        <p:nvSpPr>
          <p:cNvPr id="11" name="Text 5"/>
          <p:cNvSpPr/>
          <p:nvPr/>
        </p:nvSpPr>
        <p:spPr>
          <a:xfrm>
            <a:off x="474762" y="4408488"/>
            <a:ext cx="1596033" cy="199529"/>
          </a:xfrm>
          <a:prstGeom prst="rect">
            <a:avLst/>
          </a:prstGeom>
          <a:noFill/>
          <a:ln/>
        </p:spPr>
        <p:txBody>
          <a:bodyPr wrap="none" lIns="0" tIns="0" rIns="0" bIns="0" rtlCol="0" anchor="t"/>
          <a:lstStyle/>
          <a:p>
            <a:pPr defTabSz="761970">
              <a:lnSpc>
                <a:spcPts val="1542"/>
              </a:lnSpc>
              <a:defRPr/>
            </a:pPr>
            <a:r>
              <a:rPr lang="en-US" sz="1250" dirty="0">
                <a:solidFill>
                  <a:srgbClr val="3A3630"/>
                </a:solidFill>
                <a:latin typeface="Lora" pitchFamily="34" charset="0"/>
                <a:ea typeface="Lora" pitchFamily="34" charset="-122"/>
                <a:cs typeface="Lora" pitchFamily="34" charset="-120"/>
              </a:rPr>
              <a:t>Αρθρώσεις</a:t>
            </a:r>
            <a:endParaRPr lang="en-US" sz="1250" dirty="0">
              <a:solidFill>
                <a:prstClr val="black"/>
              </a:solidFill>
              <a:latin typeface="Calibri" panose="020F0502020204030204"/>
            </a:endParaRPr>
          </a:p>
        </p:txBody>
      </p:sp>
      <p:sp>
        <p:nvSpPr>
          <p:cNvPr id="12" name="Text 6"/>
          <p:cNvSpPr/>
          <p:nvPr/>
        </p:nvSpPr>
        <p:spPr>
          <a:xfrm>
            <a:off x="474762" y="4689376"/>
            <a:ext cx="6670477" cy="216992"/>
          </a:xfrm>
          <a:prstGeom prst="rect">
            <a:avLst/>
          </a:prstGeom>
          <a:noFill/>
          <a:ln/>
        </p:spPr>
        <p:txBody>
          <a:bodyPr wrap="none" lIns="0" tIns="0" rIns="0" bIns="0" rtlCol="0" anchor="t"/>
          <a:lstStyle/>
          <a:p>
            <a:pPr defTabSz="761970">
              <a:lnSpc>
                <a:spcPts val="1708"/>
              </a:lnSpc>
              <a:defRPr/>
            </a:pPr>
            <a:r>
              <a:rPr lang="en-US" sz="1042" dirty="0">
                <a:solidFill>
                  <a:srgbClr val="3A3630"/>
                </a:solidFill>
                <a:latin typeface="Source Sans Pro" pitchFamily="34" charset="0"/>
                <a:ea typeface="Source Sans Pro" pitchFamily="34" charset="-122"/>
                <a:cs typeface="Source Sans Pro" pitchFamily="34" charset="-120"/>
              </a:rPr>
              <a:t>Συνδέουν τα οστά και επιτρέπουν την κίνηση.</a:t>
            </a:r>
            <a:endParaRPr lang="en-US" sz="1042"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474762" y="5313363"/>
            <a:ext cx="339130" cy="339130"/>
          </a:xfrm>
          <a:prstGeom prst="rect">
            <a:avLst/>
          </a:prstGeom>
        </p:spPr>
      </p:pic>
      <p:sp>
        <p:nvSpPr>
          <p:cNvPr id="14" name="Text 7"/>
          <p:cNvSpPr/>
          <p:nvPr/>
        </p:nvSpPr>
        <p:spPr>
          <a:xfrm>
            <a:off x="474762" y="5788125"/>
            <a:ext cx="1596033" cy="199529"/>
          </a:xfrm>
          <a:prstGeom prst="rect">
            <a:avLst/>
          </a:prstGeom>
          <a:noFill/>
          <a:ln/>
        </p:spPr>
        <p:txBody>
          <a:bodyPr wrap="none" lIns="0" tIns="0" rIns="0" bIns="0" rtlCol="0" anchor="t"/>
          <a:lstStyle/>
          <a:p>
            <a:pPr defTabSz="761970">
              <a:lnSpc>
                <a:spcPts val="1542"/>
              </a:lnSpc>
              <a:defRPr/>
            </a:pPr>
            <a:r>
              <a:rPr lang="en-US" sz="1250" dirty="0">
                <a:solidFill>
                  <a:srgbClr val="3A3630"/>
                </a:solidFill>
                <a:latin typeface="Lora" pitchFamily="34" charset="0"/>
                <a:ea typeface="Lora" pitchFamily="34" charset="-122"/>
                <a:cs typeface="Lora" pitchFamily="34" charset="-120"/>
              </a:rPr>
              <a:t>Σκελετός</a:t>
            </a:r>
            <a:endParaRPr lang="en-US" sz="1250" dirty="0">
              <a:solidFill>
                <a:prstClr val="black"/>
              </a:solidFill>
              <a:latin typeface="Calibri" panose="020F0502020204030204"/>
            </a:endParaRPr>
          </a:p>
        </p:txBody>
      </p:sp>
      <p:sp>
        <p:nvSpPr>
          <p:cNvPr id="15" name="Text 8"/>
          <p:cNvSpPr/>
          <p:nvPr/>
        </p:nvSpPr>
        <p:spPr>
          <a:xfrm>
            <a:off x="474762" y="6069012"/>
            <a:ext cx="6670477" cy="216992"/>
          </a:xfrm>
          <a:prstGeom prst="rect">
            <a:avLst/>
          </a:prstGeom>
          <a:noFill/>
          <a:ln/>
        </p:spPr>
        <p:txBody>
          <a:bodyPr wrap="none" lIns="0" tIns="0" rIns="0" bIns="0" rtlCol="0" anchor="t"/>
          <a:lstStyle/>
          <a:p>
            <a:pPr defTabSz="761970">
              <a:lnSpc>
                <a:spcPts val="1708"/>
              </a:lnSpc>
              <a:defRPr/>
            </a:pPr>
            <a:r>
              <a:rPr lang="en-US" sz="1042" dirty="0">
                <a:solidFill>
                  <a:srgbClr val="3A3630"/>
                </a:solidFill>
                <a:latin typeface="Source Sans Pro" pitchFamily="34" charset="0"/>
                <a:ea typeface="Source Sans Pro" pitchFamily="34" charset="-122"/>
                <a:cs typeface="Source Sans Pro" pitchFamily="34" charset="-120"/>
              </a:rPr>
              <a:t>Το σύνολο των οστών που υποστηρίζει το σώμα.</a:t>
            </a:r>
            <a:endParaRPr lang="en-US" sz="1042" dirty="0">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825203"/>
            <a:ext cx="6179939" cy="1492548"/>
          </a:xfrm>
          <a:prstGeom prst="rect">
            <a:avLst/>
          </a:prstGeom>
          <a:noFill/>
          <a:ln/>
        </p:spPr>
        <p:txBody>
          <a:bodyPr wrap="square" lIns="0" tIns="0" rIns="0" bIns="0" rtlCol="0" anchor="t"/>
          <a:lstStyle/>
          <a:p>
            <a:pPr defTabSz="761970">
              <a:lnSpc>
                <a:spcPts val="6958"/>
              </a:lnSpc>
            </a:pPr>
            <a:r>
              <a:rPr lang="el-GR" sz="5583" b="1" dirty="0">
                <a:solidFill>
                  <a:srgbClr val="282824"/>
                </a:solidFill>
                <a:latin typeface="Lato" pitchFamily="34" charset="0"/>
                <a:ea typeface="Lato" pitchFamily="34" charset="-122"/>
                <a:cs typeface="Lato" pitchFamily="34" charset="-120"/>
              </a:rPr>
              <a:t>β. </a:t>
            </a:r>
            <a:r>
              <a:rPr lang="en-US" sz="5583" b="1" dirty="0" err="1">
                <a:solidFill>
                  <a:srgbClr val="282824"/>
                </a:solidFill>
                <a:latin typeface="Lato" pitchFamily="34" charset="0"/>
                <a:ea typeface="Lato" pitchFamily="34" charset="-122"/>
                <a:cs typeface="Lato" pitchFamily="34" charset="-120"/>
              </a:rPr>
              <a:t>Τύ</a:t>
            </a:r>
            <a:r>
              <a:rPr lang="en-US" sz="5583" b="1" dirty="0">
                <a:solidFill>
                  <a:srgbClr val="282824"/>
                </a:solidFill>
                <a:latin typeface="Lato" pitchFamily="34" charset="0"/>
                <a:ea typeface="Lato" pitchFamily="34" charset="-122"/>
                <a:cs typeface="Lato" pitchFamily="34" charset="-120"/>
              </a:rPr>
              <a:t>ποι</a:t>
            </a:r>
            <a:r>
              <a:rPr lang="el-GR" sz="5583" b="1" dirty="0">
                <a:solidFill>
                  <a:srgbClr val="282824"/>
                </a:solidFill>
                <a:latin typeface="Lato" pitchFamily="34" charset="0"/>
                <a:ea typeface="Lato" pitchFamily="34" charset="-122"/>
                <a:cs typeface="Lato" pitchFamily="34" charset="-120"/>
              </a:rPr>
              <a:t> </a:t>
            </a:r>
            <a:r>
              <a:rPr lang="en-US" sz="5583" b="1" dirty="0" err="1">
                <a:solidFill>
                  <a:srgbClr val="282824"/>
                </a:solidFill>
                <a:latin typeface="Lato" pitchFamily="34" charset="0"/>
                <a:ea typeface="Lato" pitchFamily="34" charset="-122"/>
                <a:cs typeface="Lato" pitchFamily="34" charset="-120"/>
              </a:rPr>
              <a:t>Οστών</a:t>
            </a:r>
            <a:endParaRPr lang="en-US" sz="5583" dirty="0">
              <a:solidFill>
                <a:prstClr val="black"/>
              </a:solidFill>
              <a:latin typeface="Calibri" panose="020F0502020204030204"/>
            </a:endParaRPr>
          </a:p>
        </p:txBody>
      </p:sp>
      <p:sp>
        <p:nvSpPr>
          <p:cNvPr id="4" name="Text 1"/>
          <p:cNvSpPr/>
          <p:nvPr/>
        </p:nvSpPr>
        <p:spPr>
          <a:xfrm>
            <a:off x="720031" y="2047876"/>
            <a:ext cx="6179939" cy="3393579"/>
          </a:xfrm>
          <a:prstGeom prst="rect">
            <a:avLst/>
          </a:prstGeom>
          <a:noFill/>
          <a:ln/>
        </p:spPr>
        <p:txBody>
          <a:bodyPr wrap="square" lIns="0" tIns="0" rIns="0" bIns="0" rtlCol="0" anchor="t"/>
          <a:lstStyle/>
          <a:p>
            <a:pPr defTabSz="761970">
              <a:lnSpc>
                <a:spcPts val="2583"/>
              </a:lnSpc>
            </a:pPr>
            <a:r>
              <a:rPr lang="en-US" sz="2333" dirty="0">
                <a:solidFill>
                  <a:srgbClr val="4A4A45"/>
                </a:solidFill>
                <a:latin typeface="Lato" pitchFamily="34" charset="0"/>
                <a:ea typeface="Lato" pitchFamily="34" charset="-122"/>
                <a:cs typeface="Lato" pitchFamily="34" charset="-120"/>
              </a:rPr>
              <a:t>Τα οστά αποτελούν ένα σημαντικό μέρος του ανθρώπινου σκελετού και παρουσιάζουν ποικίλα χαρακτηριστικά και τύπους. Σε αυτή την παρουσίαση, θα εξερευνήσουμε τη δομή, τους τύπους και τα μορφολογικά χαρακτηριστικά των οστών, καθώς και τις σημαντικές δομές που τα περιβάλλουν.</a:t>
            </a:r>
            <a:endParaRPr lang="en-US" sz="2333" dirty="0">
              <a:solidFill>
                <a:prstClr val="black"/>
              </a:solidFill>
              <a:latin typeface="Calibri" panose="020F0502020204030204"/>
            </a:endParaRPr>
          </a:p>
        </p:txBody>
      </p:sp>
      <p:sp>
        <p:nvSpPr>
          <p:cNvPr id="5" name="Shape 2"/>
          <p:cNvSpPr/>
          <p:nvPr/>
        </p:nvSpPr>
        <p:spPr>
          <a:xfrm>
            <a:off x="720031" y="5688211"/>
            <a:ext cx="329108" cy="329108"/>
          </a:xfrm>
          <a:prstGeom prst="roundRect">
            <a:avLst>
              <a:gd name="adj" fmla="val 23151155"/>
            </a:avLst>
          </a:prstGeom>
          <a:solidFill>
            <a:srgbClr val="45EA29"/>
          </a:solidFill>
          <a:ln w="7620">
            <a:solidFill>
              <a:srgbClr val="FFFFFF"/>
            </a:solidFill>
            <a:prstDash val="solid"/>
          </a:ln>
        </p:spPr>
        <p:txBody>
          <a:bodyPr/>
          <a:lstStyle/>
          <a:p>
            <a:pPr defTabSz="761970"/>
            <a:endParaRPr lang="el-GR" sz="1500">
              <a:solidFill>
                <a:prstClr val="black"/>
              </a:solidFill>
              <a:latin typeface="Calibri" panose="020F0502020204030204"/>
            </a:endParaRPr>
          </a:p>
        </p:txBody>
      </p:sp>
      <p:sp>
        <p:nvSpPr>
          <p:cNvPr id="6" name="Text 3"/>
          <p:cNvSpPr/>
          <p:nvPr/>
        </p:nvSpPr>
        <p:spPr>
          <a:xfrm>
            <a:off x="826095" y="5812135"/>
            <a:ext cx="116880" cy="81260"/>
          </a:xfrm>
          <a:prstGeom prst="rect">
            <a:avLst/>
          </a:prstGeom>
          <a:noFill/>
          <a:ln/>
        </p:spPr>
        <p:txBody>
          <a:bodyPr wrap="none" lIns="0" tIns="0" rIns="0" bIns="0" rtlCol="0" anchor="t"/>
          <a:lstStyle/>
          <a:p>
            <a:pPr algn="ctr" defTabSz="761970">
              <a:lnSpc>
                <a:spcPts val="625"/>
              </a:lnSpc>
            </a:pPr>
            <a:r>
              <a:rPr lang="en-US" sz="625" dirty="0">
                <a:solidFill>
                  <a:srgbClr val="3C3838"/>
                </a:solidFill>
                <a:latin typeface="Lato" pitchFamily="34" charset="0"/>
                <a:ea typeface="Lato" pitchFamily="34" charset="-122"/>
                <a:cs typeface="Lato" pitchFamily="34" charset="-120"/>
              </a:rPr>
              <a:t>DC</a:t>
            </a:r>
            <a:endParaRPr lang="en-US" sz="625" dirty="0">
              <a:solidFill>
                <a:prstClr val="black"/>
              </a:solidFill>
              <a:latin typeface="Calibri" panose="020F0502020204030204"/>
            </a:endParaRPr>
          </a:p>
        </p:txBody>
      </p:sp>
      <p:sp>
        <p:nvSpPr>
          <p:cNvPr id="7" name="Text 4"/>
          <p:cNvSpPr/>
          <p:nvPr/>
        </p:nvSpPr>
        <p:spPr>
          <a:xfrm>
            <a:off x="1151931" y="5672832"/>
            <a:ext cx="2412504" cy="359966"/>
          </a:xfrm>
          <a:prstGeom prst="rect">
            <a:avLst/>
          </a:prstGeom>
          <a:noFill/>
          <a:ln/>
        </p:spPr>
        <p:txBody>
          <a:bodyPr wrap="none" lIns="0" tIns="0" rIns="0" bIns="0" rtlCol="0" anchor="t"/>
          <a:lstStyle/>
          <a:p>
            <a:pPr defTabSz="761970">
              <a:lnSpc>
                <a:spcPts val="2833"/>
              </a:lnSpc>
            </a:pPr>
            <a:r>
              <a:rPr lang="en-US" sz="2000" b="1" dirty="0">
                <a:solidFill>
                  <a:srgbClr val="4A4A45"/>
                </a:solidFill>
                <a:latin typeface="Lato" pitchFamily="34" charset="0"/>
                <a:ea typeface="Lato" pitchFamily="34" charset="-122"/>
                <a:cs typeface="Lato"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506637"/>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pitchFamily="34" charset="0"/>
                <a:ea typeface="Lato" pitchFamily="34" charset="-122"/>
                <a:cs typeface="Lato" pitchFamily="34" charset="-120"/>
              </a:rPr>
              <a:t>Δομή των Οστών</a:t>
            </a:r>
            <a:endParaRPr lang="en-US" sz="4042" dirty="0">
              <a:solidFill>
                <a:prstClr val="black"/>
              </a:solidFill>
              <a:latin typeface="Calibri" panose="020F0502020204030204"/>
            </a:endParaRPr>
          </a:p>
        </p:txBody>
      </p:sp>
      <p:sp>
        <p:nvSpPr>
          <p:cNvPr id="3" name="Text 1"/>
          <p:cNvSpPr/>
          <p:nvPr/>
        </p:nvSpPr>
        <p:spPr>
          <a:xfrm>
            <a:off x="720031" y="2663826"/>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Συμπαγές Οστούν</a:t>
            </a:r>
            <a:endParaRPr lang="en-US" sz="2000" dirty="0">
              <a:solidFill>
                <a:prstClr val="black"/>
              </a:solidFill>
              <a:latin typeface="Calibri" panose="020F0502020204030204"/>
            </a:endParaRPr>
          </a:p>
        </p:txBody>
      </p:sp>
      <p:sp>
        <p:nvSpPr>
          <p:cNvPr id="4" name="Text 2"/>
          <p:cNvSpPr/>
          <p:nvPr/>
        </p:nvSpPr>
        <p:spPr>
          <a:xfrm>
            <a:off x="720031" y="3190975"/>
            <a:ext cx="3249018" cy="1646039"/>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Αν κόψουμε κάθετα ένα οστό, θα παρατηρήσουμε πυκνές περιοχές χωρίς κοιλότητες, που αντιστοιχούν στο συμπαγές οστούν.</a:t>
            </a:r>
            <a:endParaRPr lang="en-US" sz="1583" dirty="0">
              <a:solidFill>
                <a:prstClr val="black"/>
              </a:solidFill>
              <a:latin typeface="Calibri" panose="020F0502020204030204"/>
            </a:endParaRPr>
          </a:p>
        </p:txBody>
      </p:sp>
      <p:sp>
        <p:nvSpPr>
          <p:cNvPr id="5" name="Text 3"/>
          <p:cNvSpPr/>
          <p:nvPr/>
        </p:nvSpPr>
        <p:spPr>
          <a:xfrm>
            <a:off x="4477246" y="2663826"/>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Σπογγώδες Οστούν</a:t>
            </a:r>
            <a:endParaRPr lang="en-US" sz="2000" dirty="0">
              <a:solidFill>
                <a:prstClr val="black"/>
              </a:solidFill>
              <a:latin typeface="Calibri" panose="020F0502020204030204"/>
            </a:endParaRPr>
          </a:p>
        </p:txBody>
      </p:sp>
      <p:sp>
        <p:nvSpPr>
          <p:cNvPr id="6" name="Text 4"/>
          <p:cNvSpPr/>
          <p:nvPr/>
        </p:nvSpPr>
        <p:spPr>
          <a:xfrm>
            <a:off x="4477246" y="3190975"/>
            <a:ext cx="3249018" cy="1646039"/>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Θα παρατηρήσουμε επίσης περιοχές με πολυάριθμες διαπλεκόμενες κοιλότητες, τις μυελοκυψέλες, που αντιστοιχούν στο σπογγώδες οστούν.</a:t>
            </a:r>
            <a:endParaRPr lang="en-US" sz="1583" dirty="0">
              <a:solidFill>
                <a:prstClr val="black"/>
              </a:solidFill>
              <a:latin typeface="Calibri" panose="020F0502020204030204"/>
            </a:endParaRPr>
          </a:p>
        </p:txBody>
      </p:sp>
      <p:sp>
        <p:nvSpPr>
          <p:cNvPr id="7" name="Text 5"/>
          <p:cNvSpPr/>
          <p:nvPr/>
        </p:nvSpPr>
        <p:spPr>
          <a:xfrm>
            <a:off x="8234462" y="2663826"/>
            <a:ext cx="2627313"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Μικροσκοπική Δομή</a:t>
            </a:r>
            <a:endParaRPr lang="en-US" sz="2000" dirty="0">
              <a:solidFill>
                <a:prstClr val="black"/>
              </a:solidFill>
              <a:latin typeface="Calibri" panose="020F0502020204030204"/>
            </a:endParaRPr>
          </a:p>
        </p:txBody>
      </p:sp>
      <p:sp>
        <p:nvSpPr>
          <p:cNvPr id="8" name="Text 6"/>
          <p:cNvSpPr/>
          <p:nvPr/>
        </p:nvSpPr>
        <p:spPr>
          <a:xfrm>
            <a:off x="8234462" y="3190974"/>
            <a:ext cx="3249018" cy="1975247"/>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Κάτω από το μικροσκόπιο, όμως, το συμπαγές οστούν όσο και τα διαφράγματα που χωρίζουν τις κοιλότητες του σπογγώδους οστού έχουν την ίδια βασική ιστολογική δομή.</a:t>
            </a:r>
            <a:endParaRPr lang="en-US" sz="1583" dirty="0">
              <a:solidFill>
                <a:prstClr val="black"/>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571750"/>
          </a:xfrm>
          <a:prstGeom prst="rect">
            <a:avLst/>
          </a:prstGeom>
        </p:spPr>
      </p:pic>
      <p:sp>
        <p:nvSpPr>
          <p:cNvPr id="3" name="Text 0"/>
          <p:cNvSpPr/>
          <p:nvPr/>
        </p:nvSpPr>
        <p:spPr>
          <a:xfrm>
            <a:off x="720031" y="3481784"/>
            <a:ext cx="6177757"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pitchFamily="34" charset="0"/>
                <a:ea typeface="Lato" pitchFamily="34" charset="-122"/>
                <a:cs typeface="Lato" pitchFamily="34" charset="-120"/>
              </a:rPr>
              <a:t>Γενική Δομή των Οστών</a:t>
            </a:r>
            <a:endParaRPr lang="en-US" sz="4042" dirty="0">
              <a:solidFill>
                <a:prstClr val="black"/>
              </a:solidFill>
              <a:latin typeface="Calibri" panose="020F0502020204030204"/>
            </a:endParaRPr>
          </a:p>
        </p:txBody>
      </p:sp>
      <p:sp>
        <p:nvSpPr>
          <p:cNvPr id="4" name="Shape 1"/>
          <p:cNvSpPr/>
          <p:nvPr/>
        </p:nvSpPr>
        <p:spPr>
          <a:xfrm>
            <a:off x="720031" y="4433293"/>
            <a:ext cx="5273179" cy="1514673"/>
          </a:xfrm>
          <a:prstGeom prst="roundRect">
            <a:avLst>
              <a:gd name="adj" fmla="val 203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925711" y="4638973"/>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pitchFamily="34" charset="0"/>
                <a:ea typeface="Lato" pitchFamily="34" charset="-122"/>
                <a:cs typeface="Lato" pitchFamily="34" charset="-120"/>
              </a:rPr>
              <a:t>Εξωτερική Δομή</a:t>
            </a:r>
            <a:endParaRPr lang="en-US" sz="2000" dirty="0">
              <a:solidFill>
                <a:prstClr val="black"/>
              </a:solidFill>
              <a:latin typeface="Calibri" panose="020F0502020204030204"/>
            </a:endParaRPr>
          </a:p>
        </p:txBody>
      </p:sp>
      <p:sp>
        <p:nvSpPr>
          <p:cNvPr id="6" name="Text 3"/>
          <p:cNvSpPr/>
          <p:nvPr/>
        </p:nvSpPr>
        <p:spPr>
          <a:xfrm>
            <a:off x="925711" y="5083870"/>
            <a:ext cx="4861818"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Όλα σχεδόν τα οστά αποτελούνται εξωτερικά από συμπαγή οστική ουσία.</a:t>
            </a:r>
            <a:endParaRPr lang="en-US" sz="1583" dirty="0">
              <a:solidFill>
                <a:prstClr val="black"/>
              </a:solidFill>
              <a:latin typeface="Calibri" panose="020F0502020204030204"/>
            </a:endParaRPr>
          </a:p>
        </p:txBody>
      </p:sp>
      <p:sp>
        <p:nvSpPr>
          <p:cNvPr id="7" name="Shape 4"/>
          <p:cNvSpPr/>
          <p:nvPr/>
        </p:nvSpPr>
        <p:spPr>
          <a:xfrm>
            <a:off x="6198891" y="4433293"/>
            <a:ext cx="5273179" cy="1514673"/>
          </a:xfrm>
          <a:prstGeom prst="roundRect">
            <a:avLst>
              <a:gd name="adj" fmla="val 203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6404570" y="4638973"/>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pitchFamily="34" charset="0"/>
                <a:ea typeface="Lato" pitchFamily="34" charset="-122"/>
                <a:cs typeface="Lato" pitchFamily="34" charset="-120"/>
              </a:rPr>
              <a:t>Εσωτερική Δομή</a:t>
            </a:r>
            <a:endParaRPr lang="en-US" sz="2000" dirty="0">
              <a:solidFill>
                <a:prstClr val="black"/>
              </a:solidFill>
              <a:latin typeface="Calibri" panose="020F0502020204030204"/>
            </a:endParaRPr>
          </a:p>
        </p:txBody>
      </p:sp>
      <p:sp>
        <p:nvSpPr>
          <p:cNvPr id="9" name="Text 6"/>
          <p:cNvSpPr/>
          <p:nvPr/>
        </p:nvSpPr>
        <p:spPr>
          <a:xfrm>
            <a:off x="6404570" y="5083870"/>
            <a:ext cx="4861818"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Η συμπαγής οστική ουσία «περικλείει» στο εσωτερικό της σπογγώδη οστική ουσία.</a:t>
            </a:r>
            <a:endParaRPr lang="en-US" sz="1583" dirty="0">
              <a:solidFill>
                <a:prstClr val="black"/>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40656" y="649486"/>
            <a:ext cx="4576068" cy="571996"/>
          </a:xfrm>
          <a:prstGeom prst="rect">
            <a:avLst/>
          </a:prstGeom>
          <a:noFill/>
          <a:ln/>
        </p:spPr>
        <p:txBody>
          <a:bodyPr wrap="none" lIns="0" tIns="0" rIns="0" bIns="0" rtlCol="0" anchor="t"/>
          <a:lstStyle/>
          <a:p>
            <a:pPr defTabSz="761970">
              <a:lnSpc>
                <a:spcPts val="4500"/>
              </a:lnSpc>
            </a:pPr>
            <a:r>
              <a:rPr lang="en-US" sz="3583" b="1" dirty="0">
                <a:solidFill>
                  <a:srgbClr val="282824"/>
                </a:solidFill>
                <a:latin typeface="Lato" pitchFamily="34" charset="0"/>
                <a:ea typeface="Lato" pitchFamily="34" charset="-122"/>
                <a:cs typeface="Lato" pitchFamily="34" charset="-120"/>
              </a:rPr>
              <a:t>Κατηγορίες Οστών</a:t>
            </a:r>
            <a:endParaRPr lang="en-US" sz="3583" dirty="0">
              <a:solidFill>
                <a:prstClr val="black"/>
              </a:solidFill>
              <a:latin typeface="Calibri" panose="020F0502020204030204"/>
            </a:endParaRPr>
          </a:p>
        </p:txBody>
      </p:sp>
      <p:sp>
        <p:nvSpPr>
          <p:cNvPr id="4" name="Shape 1"/>
          <p:cNvSpPr/>
          <p:nvPr/>
        </p:nvSpPr>
        <p:spPr>
          <a:xfrm>
            <a:off x="640656" y="1701899"/>
            <a:ext cx="411758" cy="411758"/>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766862" y="1770459"/>
            <a:ext cx="159246" cy="274538"/>
          </a:xfrm>
          <a:prstGeom prst="rect">
            <a:avLst/>
          </a:prstGeom>
          <a:noFill/>
          <a:ln/>
        </p:spPr>
        <p:txBody>
          <a:bodyPr wrap="none" lIns="0" tIns="0" rIns="0" bIns="0" rtlCol="0" anchor="t"/>
          <a:lstStyle/>
          <a:p>
            <a:pPr algn="ctr" defTabSz="761970">
              <a:lnSpc>
                <a:spcPts val="2125"/>
              </a:lnSpc>
            </a:pPr>
            <a:r>
              <a:rPr lang="en-US" sz="2125" b="1" dirty="0">
                <a:solidFill>
                  <a:srgbClr val="4A4A45"/>
                </a:solidFill>
                <a:latin typeface="Lato" pitchFamily="34" charset="0"/>
                <a:ea typeface="Lato" pitchFamily="34" charset="-122"/>
                <a:cs typeface="Lato" pitchFamily="34" charset="-120"/>
              </a:rPr>
              <a:t>1</a:t>
            </a:r>
            <a:endParaRPr lang="en-US" sz="2125" dirty="0">
              <a:solidFill>
                <a:prstClr val="black"/>
              </a:solidFill>
              <a:latin typeface="Calibri" panose="020F0502020204030204"/>
            </a:endParaRPr>
          </a:p>
        </p:txBody>
      </p:sp>
      <p:sp>
        <p:nvSpPr>
          <p:cNvPr id="6" name="Text 3"/>
          <p:cNvSpPr/>
          <p:nvPr/>
        </p:nvSpPr>
        <p:spPr>
          <a:xfrm>
            <a:off x="1235373" y="1701899"/>
            <a:ext cx="2287984" cy="285948"/>
          </a:xfrm>
          <a:prstGeom prst="rect">
            <a:avLst/>
          </a:prstGeom>
          <a:noFill/>
          <a:ln/>
        </p:spPr>
        <p:txBody>
          <a:bodyPr wrap="none" lIns="0" tIns="0" rIns="0" bIns="0" rtlCol="0" anchor="t"/>
          <a:lstStyle/>
          <a:p>
            <a:pPr defTabSz="761970">
              <a:lnSpc>
                <a:spcPts val="2250"/>
              </a:lnSpc>
            </a:pPr>
            <a:r>
              <a:rPr lang="en-US" sz="1792" b="1" dirty="0">
                <a:solidFill>
                  <a:srgbClr val="4A4A45"/>
                </a:solidFill>
                <a:latin typeface="Lato" pitchFamily="34" charset="0"/>
                <a:ea typeface="Lato" pitchFamily="34" charset="-122"/>
                <a:cs typeface="Lato" pitchFamily="34" charset="-120"/>
              </a:rPr>
              <a:t>Μακρά Οστά</a:t>
            </a:r>
            <a:endParaRPr lang="en-US" sz="1792" dirty="0">
              <a:solidFill>
                <a:prstClr val="black"/>
              </a:solidFill>
              <a:latin typeface="Calibri" panose="020F0502020204030204"/>
            </a:endParaRPr>
          </a:p>
        </p:txBody>
      </p:sp>
      <p:sp>
        <p:nvSpPr>
          <p:cNvPr id="7" name="Text 4"/>
          <p:cNvSpPr/>
          <p:nvPr/>
        </p:nvSpPr>
        <p:spPr>
          <a:xfrm>
            <a:off x="1235372" y="2097584"/>
            <a:ext cx="5743972" cy="585788"/>
          </a:xfrm>
          <a:prstGeom prst="rect">
            <a:avLst/>
          </a:prstGeom>
          <a:noFill/>
          <a:ln/>
        </p:spPr>
        <p:txBody>
          <a:bodyPr wrap="square" lIns="0" tIns="0" rIns="0" bIns="0" rtlCol="0" anchor="t"/>
          <a:lstStyle/>
          <a:p>
            <a:pPr defTabSz="761970">
              <a:lnSpc>
                <a:spcPts val="2292"/>
              </a:lnSpc>
            </a:pPr>
            <a:r>
              <a:rPr lang="en-US" sz="1417" dirty="0">
                <a:solidFill>
                  <a:srgbClr val="4A4A45"/>
                </a:solidFill>
                <a:latin typeface="Lato" pitchFamily="34" charset="0"/>
                <a:ea typeface="Lato" pitchFamily="34" charset="-122"/>
                <a:cs typeface="Lato" pitchFamily="34" charset="-120"/>
              </a:rPr>
              <a:t>Τα οστά, ανάλογα με το σχήμα τους, διακρίνονται σε μακρά, βραχέα, πλατιά και αεροφόρα.</a:t>
            </a:r>
            <a:endParaRPr lang="en-US" sz="1417" dirty="0">
              <a:solidFill>
                <a:prstClr val="black"/>
              </a:solidFill>
              <a:latin typeface="Calibri" panose="020F0502020204030204"/>
            </a:endParaRPr>
          </a:p>
        </p:txBody>
      </p:sp>
      <p:sp>
        <p:nvSpPr>
          <p:cNvPr id="8" name="Shape 5"/>
          <p:cNvSpPr/>
          <p:nvPr/>
        </p:nvSpPr>
        <p:spPr>
          <a:xfrm>
            <a:off x="640656" y="3072209"/>
            <a:ext cx="411758" cy="411758"/>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766862" y="3140769"/>
            <a:ext cx="159246" cy="274538"/>
          </a:xfrm>
          <a:prstGeom prst="rect">
            <a:avLst/>
          </a:prstGeom>
          <a:noFill/>
          <a:ln/>
        </p:spPr>
        <p:txBody>
          <a:bodyPr wrap="none" lIns="0" tIns="0" rIns="0" bIns="0" rtlCol="0" anchor="t"/>
          <a:lstStyle/>
          <a:p>
            <a:pPr algn="ctr" defTabSz="761970">
              <a:lnSpc>
                <a:spcPts val="2125"/>
              </a:lnSpc>
            </a:pPr>
            <a:r>
              <a:rPr lang="en-US" sz="2125" b="1" dirty="0">
                <a:solidFill>
                  <a:srgbClr val="4A4A45"/>
                </a:solidFill>
                <a:latin typeface="Lato" pitchFamily="34" charset="0"/>
                <a:ea typeface="Lato" pitchFamily="34" charset="-122"/>
                <a:cs typeface="Lato" pitchFamily="34" charset="-120"/>
              </a:rPr>
              <a:t>2</a:t>
            </a:r>
            <a:endParaRPr lang="en-US" sz="2125" dirty="0">
              <a:solidFill>
                <a:prstClr val="black"/>
              </a:solidFill>
              <a:latin typeface="Calibri" panose="020F0502020204030204"/>
            </a:endParaRPr>
          </a:p>
        </p:txBody>
      </p:sp>
      <p:sp>
        <p:nvSpPr>
          <p:cNvPr id="10" name="Text 7"/>
          <p:cNvSpPr/>
          <p:nvPr/>
        </p:nvSpPr>
        <p:spPr>
          <a:xfrm>
            <a:off x="1235373" y="3072209"/>
            <a:ext cx="2287984" cy="285948"/>
          </a:xfrm>
          <a:prstGeom prst="rect">
            <a:avLst/>
          </a:prstGeom>
          <a:noFill/>
          <a:ln/>
        </p:spPr>
        <p:txBody>
          <a:bodyPr wrap="none" lIns="0" tIns="0" rIns="0" bIns="0" rtlCol="0" anchor="t"/>
          <a:lstStyle/>
          <a:p>
            <a:pPr defTabSz="761970">
              <a:lnSpc>
                <a:spcPts val="2250"/>
              </a:lnSpc>
            </a:pPr>
            <a:r>
              <a:rPr lang="en-US" sz="1792" b="1" dirty="0">
                <a:solidFill>
                  <a:srgbClr val="4A4A45"/>
                </a:solidFill>
                <a:latin typeface="Lato" pitchFamily="34" charset="0"/>
                <a:ea typeface="Lato" pitchFamily="34" charset="-122"/>
                <a:cs typeface="Lato" pitchFamily="34" charset="-120"/>
              </a:rPr>
              <a:t>Βραχέα Οστά</a:t>
            </a:r>
            <a:endParaRPr lang="en-US" sz="1792" dirty="0">
              <a:solidFill>
                <a:prstClr val="black"/>
              </a:solidFill>
              <a:latin typeface="Calibri" panose="020F0502020204030204"/>
            </a:endParaRPr>
          </a:p>
        </p:txBody>
      </p:sp>
      <p:sp>
        <p:nvSpPr>
          <p:cNvPr id="11" name="Text 8"/>
          <p:cNvSpPr/>
          <p:nvPr/>
        </p:nvSpPr>
        <p:spPr>
          <a:xfrm>
            <a:off x="1235372" y="3467894"/>
            <a:ext cx="5743972" cy="292893"/>
          </a:xfrm>
          <a:prstGeom prst="rect">
            <a:avLst/>
          </a:prstGeom>
          <a:noFill/>
          <a:ln/>
        </p:spPr>
        <p:txBody>
          <a:bodyPr wrap="none" lIns="0" tIns="0" rIns="0" bIns="0" rtlCol="0" anchor="t"/>
          <a:lstStyle/>
          <a:p>
            <a:pPr defTabSz="761970">
              <a:lnSpc>
                <a:spcPts val="2292"/>
              </a:lnSpc>
            </a:pPr>
            <a:r>
              <a:rPr lang="en-US" sz="1417" dirty="0">
                <a:solidFill>
                  <a:srgbClr val="4A4A45"/>
                </a:solidFill>
                <a:latin typeface="Lato" pitchFamily="34" charset="0"/>
                <a:ea typeface="Lato" pitchFamily="34" charset="-122"/>
                <a:cs typeface="Lato" pitchFamily="34" charset="-120"/>
              </a:rPr>
              <a:t>Κάθε τύπος οστού έχει τα δικά του χαρακτηριστικά και λειτουργίες.</a:t>
            </a:r>
            <a:endParaRPr lang="en-US" sz="1417" dirty="0">
              <a:solidFill>
                <a:prstClr val="black"/>
              </a:solidFill>
              <a:latin typeface="Calibri" panose="020F0502020204030204"/>
            </a:endParaRPr>
          </a:p>
        </p:txBody>
      </p:sp>
      <p:sp>
        <p:nvSpPr>
          <p:cNvPr id="12" name="Shape 9"/>
          <p:cNvSpPr/>
          <p:nvPr/>
        </p:nvSpPr>
        <p:spPr>
          <a:xfrm>
            <a:off x="640656" y="4149626"/>
            <a:ext cx="411758" cy="411758"/>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766862" y="4218186"/>
            <a:ext cx="159246" cy="274538"/>
          </a:xfrm>
          <a:prstGeom prst="rect">
            <a:avLst/>
          </a:prstGeom>
          <a:noFill/>
          <a:ln/>
        </p:spPr>
        <p:txBody>
          <a:bodyPr wrap="none" lIns="0" tIns="0" rIns="0" bIns="0" rtlCol="0" anchor="t"/>
          <a:lstStyle/>
          <a:p>
            <a:pPr algn="ctr" defTabSz="761970">
              <a:lnSpc>
                <a:spcPts val="2125"/>
              </a:lnSpc>
            </a:pPr>
            <a:r>
              <a:rPr lang="en-US" sz="2125" b="1" dirty="0">
                <a:solidFill>
                  <a:srgbClr val="4A4A45"/>
                </a:solidFill>
                <a:latin typeface="Lato" pitchFamily="34" charset="0"/>
                <a:ea typeface="Lato" pitchFamily="34" charset="-122"/>
                <a:cs typeface="Lato" pitchFamily="34" charset="-120"/>
              </a:rPr>
              <a:t>3</a:t>
            </a:r>
            <a:endParaRPr lang="en-US" sz="2125" dirty="0">
              <a:solidFill>
                <a:prstClr val="black"/>
              </a:solidFill>
              <a:latin typeface="Calibri" panose="020F0502020204030204"/>
            </a:endParaRPr>
          </a:p>
        </p:txBody>
      </p:sp>
      <p:sp>
        <p:nvSpPr>
          <p:cNvPr id="14" name="Text 11"/>
          <p:cNvSpPr/>
          <p:nvPr/>
        </p:nvSpPr>
        <p:spPr>
          <a:xfrm>
            <a:off x="1235373" y="4149626"/>
            <a:ext cx="2287984" cy="285948"/>
          </a:xfrm>
          <a:prstGeom prst="rect">
            <a:avLst/>
          </a:prstGeom>
          <a:noFill/>
          <a:ln/>
        </p:spPr>
        <p:txBody>
          <a:bodyPr wrap="none" lIns="0" tIns="0" rIns="0" bIns="0" rtlCol="0" anchor="t"/>
          <a:lstStyle/>
          <a:p>
            <a:pPr defTabSz="761970">
              <a:lnSpc>
                <a:spcPts val="2250"/>
              </a:lnSpc>
            </a:pPr>
            <a:r>
              <a:rPr lang="en-US" sz="1792" b="1" dirty="0">
                <a:solidFill>
                  <a:srgbClr val="4A4A45"/>
                </a:solidFill>
                <a:latin typeface="Lato" pitchFamily="34" charset="0"/>
                <a:ea typeface="Lato" pitchFamily="34" charset="-122"/>
                <a:cs typeface="Lato" pitchFamily="34" charset="-120"/>
              </a:rPr>
              <a:t>Πλατιά Οστά</a:t>
            </a:r>
            <a:endParaRPr lang="en-US" sz="1792" dirty="0">
              <a:solidFill>
                <a:prstClr val="black"/>
              </a:solidFill>
              <a:latin typeface="Calibri" panose="020F0502020204030204"/>
            </a:endParaRPr>
          </a:p>
        </p:txBody>
      </p:sp>
      <p:sp>
        <p:nvSpPr>
          <p:cNvPr id="15" name="Text 12"/>
          <p:cNvSpPr/>
          <p:nvPr/>
        </p:nvSpPr>
        <p:spPr>
          <a:xfrm>
            <a:off x="1235372" y="4545310"/>
            <a:ext cx="5743972" cy="292893"/>
          </a:xfrm>
          <a:prstGeom prst="rect">
            <a:avLst/>
          </a:prstGeom>
          <a:noFill/>
          <a:ln/>
        </p:spPr>
        <p:txBody>
          <a:bodyPr wrap="none" lIns="0" tIns="0" rIns="0" bIns="0" rtlCol="0" anchor="t"/>
          <a:lstStyle/>
          <a:p>
            <a:pPr defTabSz="761970">
              <a:lnSpc>
                <a:spcPts val="2292"/>
              </a:lnSpc>
            </a:pPr>
            <a:r>
              <a:rPr lang="en-US" sz="1417" dirty="0">
                <a:solidFill>
                  <a:srgbClr val="4A4A45"/>
                </a:solidFill>
                <a:latin typeface="Lato" pitchFamily="34" charset="0"/>
                <a:ea typeface="Lato" pitchFamily="34" charset="-122"/>
                <a:cs typeface="Lato" pitchFamily="34" charset="-120"/>
              </a:rPr>
              <a:t>Η διάκριση αυτή βασίζεται στο σχήμα και τη δομή των οστών.</a:t>
            </a:r>
            <a:endParaRPr lang="en-US" sz="1417" dirty="0">
              <a:solidFill>
                <a:prstClr val="black"/>
              </a:solidFill>
              <a:latin typeface="Calibri" panose="020F0502020204030204"/>
            </a:endParaRPr>
          </a:p>
        </p:txBody>
      </p:sp>
      <p:sp>
        <p:nvSpPr>
          <p:cNvPr id="16" name="Shape 13"/>
          <p:cNvSpPr/>
          <p:nvPr/>
        </p:nvSpPr>
        <p:spPr>
          <a:xfrm>
            <a:off x="640656" y="5227043"/>
            <a:ext cx="411758" cy="411758"/>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7" name="Text 14"/>
          <p:cNvSpPr/>
          <p:nvPr/>
        </p:nvSpPr>
        <p:spPr>
          <a:xfrm>
            <a:off x="766862" y="5295603"/>
            <a:ext cx="159246" cy="274538"/>
          </a:xfrm>
          <a:prstGeom prst="rect">
            <a:avLst/>
          </a:prstGeom>
          <a:noFill/>
          <a:ln/>
        </p:spPr>
        <p:txBody>
          <a:bodyPr wrap="none" lIns="0" tIns="0" rIns="0" bIns="0" rtlCol="0" anchor="t"/>
          <a:lstStyle/>
          <a:p>
            <a:pPr algn="ctr" defTabSz="761970">
              <a:lnSpc>
                <a:spcPts val="2125"/>
              </a:lnSpc>
            </a:pPr>
            <a:r>
              <a:rPr lang="en-US" sz="2125" b="1" dirty="0">
                <a:solidFill>
                  <a:srgbClr val="4A4A45"/>
                </a:solidFill>
                <a:latin typeface="Lato" pitchFamily="34" charset="0"/>
                <a:ea typeface="Lato" pitchFamily="34" charset="-122"/>
                <a:cs typeface="Lato" pitchFamily="34" charset="-120"/>
              </a:rPr>
              <a:t>4</a:t>
            </a:r>
            <a:endParaRPr lang="en-US" sz="2125" dirty="0">
              <a:solidFill>
                <a:prstClr val="black"/>
              </a:solidFill>
              <a:latin typeface="Calibri" panose="020F0502020204030204"/>
            </a:endParaRPr>
          </a:p>
        </p:txBody>
      </p:sp>
      <p:sp>
        <p:nvSpPr>
          <p:cNvPr id="18" name="Text 15"/>
          <p:cNvSpPr/>
          <p:nvPr/>
        </p:nvSpPr>
        <p:spPr>
          <a:xfrm>
            <a:off x="1235373" y="5227043"/>
            <a:ext cx="2287984" cy="285948"/>
          </a:xfrm>
          <a:prstGeom prst="rect">
            <a:avLst/>
          </a:prstGeom>
          <a:noFill/>
          <a:ln/>
        </p:spPr>
        <p:txBody>
          <a:bodyPr wrap="none" lIns="0" tIns="0" rIns="0" bIns="0" rtlCol="0" anchor="t"/>
          <a:lstStyle/>
          <a:p>
            <a:pPr defTabSz="761970">
              <a:lnSpc>
                <a:spcPts val="2250"/>
              </a:lnSpc>
            </a:pPr>
            <a:r>
              <a:rPr lang="en-US" sz="1792" b="1" dirty="0">
                <a:solidFill>
                  <a:srgbClr val="4A4A45"/>
                </a:solidFill>
                <a:latin typeface="Lato" pitchFamily="34" charset="0"/>
                <a:ea typeface="Lato" pitchFamily="34" charset="-122"/>
                <a:cs typeface="Lato" pitchFamily="34" charset="-120"/>
              </a:rPr>
              <a:t>Αεροφόρα Οστά</a:t>
            </a:r>
            <a:endParaRPr lang="en-US" sz="1792" dirty="0">
              <a:solidFill>
                <a:prstClr val="black"/>
              </a:solidFill>
              <a:latin typeface="Calibri" panose="020F0502020204030204"/>
            </a:endParaRPr>
          </a:p>
        </p:txBody>
      </p:sp>
      <p:sp>
        <p:nvSpPr>
          <p:cNvPr id="19" name="Text 16"/>
          <p:cNvSpPr/>
          <p:nvPr/>
        </p:nvSpPr>
        <p:spPr>
          <a:xfrm>
            <a:off x="1235372" y="5622727"/>
            <a:ext cx="5743972" cy="585788"/>
          </a:xfrm>
          <a:prstGeom prst="rect">
            <a:avLst/>
          </a:prstGeom>
          <a:noFill/>
          <a:ln/>
        </p:spPr>
        <p:txBody>
          <a:bodyPr wrap="square" lIns="0" tIns="0" rIns="0" bIns="0" rtlCol="0" anchor="t"/>
          <a:lstStyle/>
          <a:p>
            <a:pPr defTabSz="761970">
              <a:lnSpc>
                <a:spcPts val="2292"/>
              </a:lnSpc>
            </a:pPr>
            <a:r>
              <a:rPr lang="en-US" sz="1417" dirty="0">
                <a:solidFill>
                  <a:srgbClr val="4A4A45"/>
                </a:solidFill>
                <a:latin typeface="Lato" pitchFamily="34" charset="0"/>
                <a:ea typeface="Lato" pitchFamily="34" charset="-122"/>
                <a:cs typeface="Lato" pitchFamily="34" charset="-120"/>
              </a:rPr>
              <a:t>Κάθε κατηγορία οστών έχει συγκεκριμένα παραδείγματα στο ανθρώπινο σώμα.</a:t>
            </a:r>
            <a:endParaRPr lang="en-US" sz="1417" dirty="0">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9290"/>
          </a:xfrm>
          <a:prstGeom prst="rect">
            <a:avLst/>
          </a:prstGeom>
        </p:spPr>
      </p:pic>
      <p:sp>
        <p:nvSpPr>
          <p:cNvPr id="3" name="Text 0"/>
          <p:cNvSpPr/>
          <p:nvPr/>
        </p:nvSpPr>
        <p:spPr>
          <a:xfrm>
            <a:off x="5181799" y="479128"/>
            <a:ext cx="4356001" cy="544413"/>
          </a:xfrm>
          <a:prstGeom prst="rect">
            <a:avLst/>
          </a:prstGeom>
          <a:noFill/>
          <a:ln/>
        </p:spPr>
        <p:txBody>
          <a:bodyPr wrap="none" lIns="0" tIns="0" rIns="0" bIns="0" rtlCol="0" anchor="t"/>
          <a:lstStyle/>
          <a:p>
            <a:pPr defTabSz="761970">
              <a:lnSpc>
                <a:spcPts val="4250"/>
              </a:lnSpc>
            </a:pPr>
            <a:r>
              <a:rPr lang="en-US" sz="3417" b="1" dirty="0">
                <a:solidFill>
                  <a:srgbClr val="282824"/>
                </a:solidFill>
                <a:latin typeface="Lato" pitchFamily="34" charset="0"/>
                <a:ea typeface="Lato" pitchFamily="34" charset="-122"/>
                <a:cs typeface="Lato" pitchFamily="34" charset="-120"/>
              </a:rPr>
              <a:t>Μακρά Οστά - Δομή</a:t>
            </a:r>
            <a:endParaRPr lang="en-US" sz="3417" dirty="0">
              <a:solidFill>
                <a:prstClr val="black"/>
              </a:solidFill>
              <a:latin typeface="Calibri" panose="020F0502020204030204"/>
            </a:endParaRPr>
          </a:p>
        </p:txBody>
      </p:sp>
      <p:sp>
        <p:nvSpPr>
          <p:cNvPr id="4" name="Shape 1"/>
          <p:cNvSpPr/>
          <p:nvPr/>
        </p:nvSpPr>
        <p:spPr>
          <a:xfrm>
            <a:off x="5433616" y="1284883"/>
            <a:ext cx="19050" cy="5095280"/>
          </a:xfrm>
          <a:prstGeom prst="roundRect">
            <a:avLst>
              <a:gd name="adj" fmla="val 137197"/>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5" name="Shape 2"/>
          <p:cNvSpPr/>
          <p:nvPr/>
        </p:nvSpPr>
        <p:spPr>
          <a:xfrm>
            <a:off x="5620098" y="1667272"/>
            <a:ext cx="609798" cy="19050"/>
          </a:xfrm>
          <a:prstGeom prst="roundRect">
            <a:avLst>
              <a:gd name="adj" fmla="val 137197"/>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6" name="Shape 3"/>
          <p:cNvSpPr/>
          <p:nvPr/>
        </p:nvSpPr>
        <p:spPr>
          <a:xfrm>
            <a:off x="5247134" y="1480840"/>
            <a:ext cx="392013" cy="392013"/>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7" name="Text 4"/>
          <p:cNvSpPr/>
          <p:nvPr/>
        </p:nvSpPr>
        <p:spPr>
          <a:xfrm>
            <a:off x="5367287" y="1546126"/>
            <a:ext cx="151607" cy="261343"/>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pitchFamily="34" charset="0"/>
                <a:ea typeface="Lato" pitchFamily="34" charset="-122"/>
                <a:cs typeface="Lato" pitchFamily="34" charset="-120"/>
              </a:rPr>
              <a:t>1</a:t>
            </a:r>
            <a:endParaRPr lang="en-US" sz="2042" dirty="0">
              <a:solidFill>
                <a:prstClr val="black"/>
              </a:solidFill>
              <a:latin typeface="Calibri" panose="020F0502020204030204"/>
            </a:endParaRPr>
          </a:p>
        </p:txBody>
      </p:sp>
      <p:sp>
        <p:nvSpPr>
          <p:cNvPr id="8" name="Text 5"/>
          <p:cNvSpPr/>
          <p:nvPr/>
        </p:nvSpPr>
        <p:spPr>
          <a:xfrm>
            <a:off x="6401395" y="1459111"/>
            <a:ext cx="2177951" cy="272157"/>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pitchFamily="34" charset="0"/>
                <a:ea typeface="Lato" pitchFamily="34" charset="-122"/>
                <a:cs typeface="Lato" pitchFamily="34" charset="-120"/>
              </a:rPr>
              <a:t>Διάφυση</a:t>
            </a:r>
            <a:endParaRPr lang="en-US" sz="1708" dirty="0">
              <a:solidFill>
                <a:prstClr val="black"/>
              </a:solidFill>
              <a:latin typeface="Calibri" panose="020F0502020204030204"/>
            </a:endParaRPr>
          </a:p>
        </p:txBody>
      </p:sp>
      <p:sp>
        <p:nvSpPr>
          <p:cNvPr id="9" name="Text 6"/>
          <p:cNvSpPr/>
          <p:nvPr/>
        </p:nvSpPr>
        <p:spPr>
          <a:xfrm>
            <a:off x="6401395" y="1835745"/>
            <a:ext cx="5180807" cy="557411"/>
          </a:xfrm>
          <a:prstGeom prst="rect">
            <a:avLst/>
          </a:prstGeom>
          <a:noFill/>
          <a:ln/>
        </p:spPr>
        <p:txBody>
          <a:bodyPr wrap="square" lIns="0" tIns="0" rIns="0" bIns="0" rtlCol="0" anchor="t"/>
          <a:lstStyle/>
          <a:p>
            <a:pPr defTabSz="761970">
              <a:lnSpc>
                <a:spcPts val="2167"/>
              </a:lnSpc>
            </a:pPr>
            <a:r>
              <a:rPr lang="en-US" sz="1333" dirty="0">
                <a:solidFill>
                  <a:srgbClr val="4A4A45"/>
                </a:solidFill>
                <a:latin typeface="Lato" pitchFamily="34" charset="0"/>
                <a:ea typeface="Lato" pitchFamily="34" charset="-122"/>
                <a:cs typeface="Lato" pitchFamily="34" charset="-120"/>
              </a:rPr>
              <a:t>Τα μακρά οστά αποτελούνται από ένα κυλινδρικό τμήμα, τη διάφυση.</a:t>
            </a:r>
            <a:endParaRPr lang="en-US" sz="1333" dirty="0">
              <a:solidFill>
                <a:prstClr val="black"/>
              </a:solidFill>
              <a:latin typeface="Calibri" panose="020F0502020204030204"/>
            </a:endParaRPr>
          </a:p>
        </p:txBody>
      </p:sp>
      <p:sp>
        <p:nvSpPr>
          <p:cNvPr id="10" name="Shape 7"/>
          <p:cNvSpPr/>
          <p:nvPr/>
        </p:nvSpPr>
        <p:spPr>
          <a:xfrm>
            <a:off x="5620098" y="3124002"/>
            <a:ext cx="609798" cy="19050"/>
          </a:xfrm>
          <a:prstGeom prst="roundRect">
            <a:avLst>
              <a:gd name="adj" fmla="val 137197"/>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11" name="Shape 8"/>
          <p:cNvSpPr/>
          <p:nvPr/>
        </p:nvSpPr>
        <p:spPr>
          <a:xfrm>
            <a:off x="5247134" y="2937569"/>
            <a:ext cx="392013" cy="392013"/>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2" name="Text 9"/>
          <p:cNvSpPr/>
          <p:nvPr/>
        </p:nvSpPr>
        <p:spPr>
          <a:xfrm>
            <a:off x="5367287" y="3002856"/>
            <a:ext cx="151607" cy="261343"/>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pitchFamily="34" charset="0"/>
                <a:ea typeface="Lato" pitchFamily="34" charset="-122"/>
                <a:cs typeface="Lato" pitchFamily="34" charset="-120"/>
              </a:rPr>
              <a:t>2</a:t>
            </a:r>
            <a:endParaRPr lang="en-US" sz="2042" dirty="0">
              <a:solidFill>
                <a:prstClr val="black"/>
              </a:solidFill>
              <a:latin typeface="Calibri" panose="020F0502020204030204"/>
            </a:endParaRPr>
          </a:p>
        </p:txBody>
      </p:sp>
      <p:sp>
        <p:nvSpPr>
          <p:cNvPr id="13" name="Text 10"/>
          <p:cNvSpPr/>
          <p:nvPr/>
        </p:nvSpPr>
        <p:spPr>
          <a:xfrm>
            <a:off x="6401395" y="2915841"/>
            <a:ext cx="2177951" cy="272157"/>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pitchFamily="34" charset="0"/>
                <a:ea typeface="Lato" pitchFamily="34" charset="-122"/>
                <a:cs typeface="Lato" pitchFamily="34" charset="-120"/>
              </a:rPr>
              <a:t>Επιφύσεις</a:t>
            </a:r>
            <a:endParaRPr lang="en-US" sz="1708" dirty="0">
              <a:solidFill>
                <a:prstClr val="black"/>
              </a:solidFill>
              <a:latin typeface="Calibri" panose="020F0502020204030204"/>
            </a:endParaRPr>
          </a:p>
        </p:txBody>
      </p:sp>
      <p:sp>
        <p:nvSpPr>
          <p:cNvPr id="14" name="Text 11"/>
          <p:cNvSpPr/>
          <p:nvPr/>
        </p:nvSpPr>
        <p:spPr>
          <a:xfrm>
            <a:off x="6401395" y="3292475"/>
            <a:ext cx="5180807" cy="278706"/>
          </a:xfrm>
          <a:prstGeom prst="rect">
            <a:avLst/>
          </a:prstGeom>
          <a:noFill/>
          <a:ln/>
        </p:spPr>
        <p:txBody>
          <a:bodyPr wrap="none" lIns="0" tIns="0" rIns="0" bIns="0" rtlCol="0" anchor="t"/>
          <a:lstStyle/>
          <a:p>
            <a:pPr defTabSz="761970">
              <a:lnSpc>
                <a:spcPts val="2167"/>
              </a:lnSpc>
            </a:pPr>
            <a:r>
              <a:rPr lang="en-US" sz="1333" dirty="0">
                <a:solidFill>
                  <a:srgbClr val="4A4A45"/>
                </a:solidFill>
                <a:latin typeface="Lato" pitchFamily="34" charset="0"/>
                <a:ea typeface="Lato" pitchFamily="34" charset="-122"/>
                <a:cs typeface="Lato" pitchFamily="34" charset="-120"/>
              </a:rPr>
              <a:t>Έχουν δύο διογκωμένα άκρα, τις επιφύσεις.</a:t>
            </a:r>
            <a:endParaRPr lang="en-US" sz="1333" dirty="0">
              <a:solidFill>
                <a:prstClr val="black"/>
              </a:solidFill>
              <a:latin typeface="Calibri" panose="020F0502020204030204"/>
            </a:endParaRPr>
          </a:p>
        </p:txBody>
      </p:sp>
      <p:sp>
        <p:nvSpPr>
          <p:cNvPr id="15" name="Shape 12"/>
          <p:cNvSpPr/>
          <p:nvPr/>
        </p:nvSpPr>
        <p:spPr>
          <a:xfrm>
            <a:off x="5620098" y="4302026"/>
            <a:ext cx="609798" cy="19050"/>
          </a:xfrm>
          <a:prstGeom prst="roundRect">
            <a:avLst>
              <a:gd name="adj" fmla="val 137197"/>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16" name="Shape 13"/>
          <p:cNvSpPr/>
          <p:nvPr/>
        </p:nvSpPr>
        <p:spPr>
          <a:xfrm>
            <a:off x="5247134" y="4115594"/>
            <a:ext cx="392013" cy="392013"/>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7" name="Text 14"/>
          <p:cNvSpPr/>
          <p:nvPr/>
        </p:nvSpPr>
        <p:spPr>
          <a:xfrm>
            <a:off x="5367287" y="4180880"/>
            <a:ext cx="151607" cy="261343"/>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pitchFamily="34" charset="0"/>
                <a:ea typeface="Lato" pitchFamily="34" charset="-122"/>
                <a:cs typeface="Lato" pitchFamily="34" charset="-120"/>
              </a:rPr>
              <a:t>3</a:t>
            </a:r>
            <a:endParaRPr lang="en-US" sz="2042" dirty="0">
              <a:solidFill>
                <a:prstClr val="black"/>
              </a:solidFill>
              <a:latin typeface="Calibri" panose="020F0502020204030204"/>
            </a:endParaRPr>
          </a:p>
        </p:txBody>
      </p:sp>
      <p:sp>
        <p:nvSpPr>
          <p:cNvPr id="18" name="Text 15"/>
          <p:cNvSpPr/>
          <p:nvPr/>
        </p:nvSpPr>
        <p:spPr>
          <a:xfrm>
            <a:off x="6401395" y="4093865"/>
            <a:ext cx="2177951" cy="272157"/>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pitchFamily="34" charset="0"/>
                <a:ea typeface="Lato" pitchFamily="34" charset="-122"/>
                <a:cs typeface="Lato" pitchFamily="34" charset="-120"/>
              </a:rPr>
              <a:t>Μετάφυση</a:t>
            </a:r>
            <a:endParaRPr lang="en-US" sz="1708" dirty="0">
              <a:solidFill>
                <a:prstClr val="black"/>
              </a:solidFill>
              <a:latin typeface="Calibri" panose="020F0502020204030204"/>
            </a:endParaRPr>
          </a:p>
        </p:txBody>
      </p:sp>
      <p:sp>
        <p:nvSpPr>
          <p:cNvPr id="19" name="Text 16"/>
          <p:cNvSpPr/>
          <p:nvPr/>
        </p:nvSpPr>
        <p:spPr>
          <a:xfrm>
            <a:off x="6401395" y="4470500"/>
            <a:ext cx="5180807" cy="278706"/>
          </a:xfrm>
          <a:prstGeom prst="rect">
            <a:avLst/>
          </a:prstGeom>
          <a:noFill/>
          <a:ln/>
        </p:spPr>
        <p:txBody>
          <a:bodyPr wrap="none" lIns="0" tIns="0" rIns="0" bIns="0" rtlCol="0" anchor="t"/>
          <a:lstStyle/>
          <a:p>
            <a:pPr defTabSz="761970">
              <a:lnSpc>
                <a:spcPts val="2167"/>
              </a:lnSpc>
            </a:pPr>
            <a:r>
              <a:rPr lang="en-US" sz="1333" dirty="0">
                <a:solidFill>
                  <a:srgbClr val="4A4A45"/>
                </a:solidFill>
                <a:latin typeface="Lato" pitchFamily="34" charset="0"/>
                <a:ea typeface="Lato" pitchFamily="34" charset="-122"/>
                <a:cs typeface="Lato" pitchFamily="34" charset="-120"/>
              </a:rPr>
              <a:t>Το όριο επίφυσης-διάφυσης καλείται μετάφυση.</a:t>
            </a:r>
            <a:endParaRPr lang="en-US" sz="1333" dirty="0">
              <a:solidFill>
                <a:prstClr val="black"/>
              </a:solidFill>
              <a:latin typeface="Calibri" panose="020F0502020204030204"/>
            </a:endParaRPr>
          </a:p>
        </p:txBody>
      </p:sp>
      <p:sp>
        <p:nvSpPr>
          <p:cNvPr id="20" name="Shape 17"/>
          <p:cNvSpPr/>
          <p:nvPr/>
        </p:nvSpPr>
        <p:spPr>
          <a:xfrm>
            <a:off x="5620098" y="5480050"/>
            <a:ext cx="609798" cy="19050"/>
          </a:xfrm>
          <a:prstGeom prst="roundRect">
            <a:avLst>
              <a:gd name="adj" fmla="val 137197"/>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21" name="Shape 18"/>
          <p:cNvSpPr/>
          <p:nvPr/>
        </p:nvSpPr>
        <p:spPr>
          <a:xfrm>
            <a:off x="5247134" y="5293619"/>
            <a:ext cx="392013" cy="392013"/>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22" name="Text 19"/>
          <p:cNvSpPr/>
          <p:nvPr/>
        </p:nvSpPr>
        <p:spPr>
          <a:xfrm>
            <a:off x="5367287" y="5358904"/>
            <a:ext cx="151607" cy="261343"/>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pitchFamily="34" charset="0"/>
                <a:ea typeface="Lato" pitchFamily="34" charset="-122"/>
                <a:cs typeface="Lato" pitchFamily="34" charset="-120"/>
              </a:rPr>
              <a:t>4</a:t>
            </a:r>
            <a:endParaRPr lang="en-US" sz="2042" dirty="0">
              <a:solidFill>
                <a:prstClr val="black"/>
              </a:solidFill>
              <a:latin typeface="Calibri" panose="020F0502020204030204"/>
            </a:endParaRPr>
          </a:p>
        </p:txBody>
      </p:sp>
      <p:sp>
        <p:nvSpPr>
          <p:cNvPr id="23" name="Text 20"/>
          <p:cNvSpPr/>
          <p:nvPr/>
        </p:nvSpPr>
        <p:spPr>
          <a:xfrm>
            <a:off x="6401395" y="5271889"/>
            <a:ext cx="2322215" cy="272157"/>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pitchFamily="34" charset="0"/>
                <a:ea typeface="Lato" pitchFamily="34" charset="-122"/>
                <a:cs typeface="Lato" pitchFamily="34" charset="-120"/>
              </a:rPr>
              <a:t>Συζευκτικός Χόνδρος</a:t>
            </a:r>
            <a:endParaRPr lang="en-US" sz="1708" dirty="0">
              <a:solidFill>
                <a:prstClr val="black"/>
              </a:solidFill>
              <a:latin typeface="Calibri" panose="020F0502020204030204"/>
            </a:endParaRPr>
          </a:p>
        </p:txBody>
      </p:sp>
      <p:sp>
        <p:nvSpPr>
          <p:cNvPr id="24" name="Text 21"/>
          <p:cNvSpPr/>
          <p:nvPr/>
        </p:nvSpPr>
        <p:spPr>
          <a:xfrm>
            <a:off x="6401395" y="5648524"/>
            <a:ext cx="5180807" cy="557411"/>
          </a:xfrm>
          <a:prstGeom prst="rect">
            <a:avLst/>
          </a:prstGeom>
          <a:noFill/>
          <a:ln/>
        </p:spPr>
        <p:txBody>
          <a:bodyPr wrap="square" lIns="0" tIns="0" rIns="0" bIns="0" rtlCol="0" anchor="t"/>
          <a:lstStyle/>
          <a:p>
            <a:pPr defTabSz="761970">
              <a:lnSpc>
                <a:spcPts val="2167"/>
              </a:lnSpc>
            </a:pPr>
            <a:r>
              <a:rPr lang="en-US" sz="1333" dirty="0">
                <a:solidFill>
                  <a:srgbClr val="4A4A45"/>
                </a:solidFill>
                <a:latin typeface="Lato" pitchFamily="34" charset="0"/>
                <a:ea typeface="Lato" pitchFamily="34" charset="-122"/>
                <a:cs typeface="Lato" pitchFamily="34" charset="-120"/>
              </a:rPr>
              <a:t>Στα αναπτυσσόμενα μακρά οστά μεταξύ μετάφυσης και επίφυσης παρεμβάλλεται ο συζευκτικός χόνδρος.</a:t>
            </a:r>
            <a:endParaRPr lang="en-US" sz="1333" dirty="0">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506637"/>
            <a:ext cx="7872809"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pitchFamily="34" charset="0"/>
                <a:ea typeface="Lato" pitchFamily="34" charset="-122"/>
                <a:cs typeface="Lato" pitchFamily="34" charset="-120"/>
              </a:rPr>
              <a:t>Μακρά Οστά - Εσωτερική Δομή</a:t>
            </a:r>
            <a:endParaRPr lang="en-US" sz="4042" dirty="0">
              <a:solidFill>
                <a:prstClr val="black"/>
              </a:solidFill>
              <a:latin typeface="Calibri" panose="020F0502020204030204"/>
            </a:endParaRPr>
          </a:p>
        </p:txBody>
      </p:sp>
      <p:sp>
        <p:nvSpPr>
          <p:cNvPr id="3" name="Text 1"/>
          <p:cNvSpPr/>
          <p:nvPr/>
        </p:nvSpPr>
        <p:spPr>
          <a:xfrm>
            <a:off x="720031" y="2663826"/>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Διάφυση</a:t>
            </a:r>
            <a:endParaRPr lang="en-US" sz="2000" dirty="0">
              <a:solidFill>
                <a:prstClr val="black"/>
              </a:solidFill>
              <a:latin typeface="Calibri" panose="020F0502020204030204"/>
            </a:endParaRPr>
          </a:p>
        </p:txBody>
      </p:sp>
      <p:sp>
        <p:nvSpPr>
          <p:cNvPr id="4" name="Text 2"/>
          <p:cNvSpPr/>
          <p:nvPr/>
        </p:nvSpPr>
        <p:spPr>
          <a:xfrm>
            <a:off x="720031" y="3190974"/>
            <a:ext cx="3249018" cy="1975247"/>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Η διάφυση αποτελείται από σκληρή συμπαγή οστική ουσία και περικλείει σωληνοειδή κοιλότητα, το μυελώδη αυλό, μέσα στον οποίο βρίσκεται ο μυελός των οστών.</a:t>
            </a:r>
            <a:endParaRPr lang="en-US" sz="1583" dirty="0">
              <a:solidFill>
                <a:prstClr val="black"/>
              </a:solidFill>
              <a:latin typeface="Calibri" panose="020F0502020204030204"/>
            </a:endParaRPr>
          </a:p>
        </p:txBody>
      </p:sp>
      <p:sp>
        <p:nvSpPr>
          <p:cNvPr id="5" name="Text 3"/>
          <p:cNvSpPr/>
          <p:nvPr/>
        </p:nvSpPr>
        <p:spPr>
          <a:xfrm>
            <a:off x="4477246" y="2663826"/>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Μυελώδης Αυλός</a:t>
            </a:r>
            <a:endParaRPr lang="en-US" sz="2000" dirty="0">
              <a:solidFill>
                <a:prstClr val="black"/>
              </a:solidFill>
              <a:latin typeface="Calibri" panose="020F0502020204030204"/>
            </a:endParaRPr>
          </a:p>
        </p:txBody>
      </p:sp>
      <p:sp>
        <p:nvSpPr>
          <p:cNvPr id="6" name="Text 4"/>
          <p:cNvSpPr/>
          <p:nvPr/>
        </p:nvSpPr>
        <p:spPr>
          <a:xfrm>
            <a:off x="4477246" y="3190974"/>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 μυελώδης αυλός επικοινωνεί και κατά τα δύο άκρα του με τις κοιλότητες της σπογγώδους ουσίας των επιφύσεων.</a:t>
            </a:r>
            <a:endParaRPr lang="en-US" sz="1583" dirty="0">
              <a:solidFill>
                <a:prstClr val="black"/>
              </a:solidFill>
              <a:latin typeface="Calibri" panose="020F0502020204030204"/>
            </a:endParaRPr>
          </a:p>
        </p:txBody>
      </p:sp>
      <p:sp>
        <p:nvSpPr>
          <p:cNvPr id="7" name="Text 5"/>
          <p:cNvSpPr/>
          <p:nvPr/>
        </p:nvSpPr>
        <p:spPr>
          <a:xfrm>
            <a:off x="8234462" y="2663826"/>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Επιφύσεις</a:t>
            </a:r>
            <a:endParaRPr lang="en-US" sz="2000" dirty="0">
              <a:solidFill>
                <a:prstClr val="black"/>
              </a:solidFill>
              <a:latin typeface="Calibri" panose="020F0502020204030204"/>
            </a:endParaRPr>
          </a:p>
        </p:txBody>
      </p:sp>
      <p:sp>
        <p:nvSpPr>
          <p:cNvPr id="8" name="Text 6"/>
          <p:cNvSpPr/>
          <p:nvPr/>
        </p:nvSpPr>
        <p:spPr>
          <a:xfrm>
            <a:off x="8234462" y="3190974"/>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επιφύσεις αποτελούνται από σπογγώδη οστική ουσία, έξω από την οποία υπάρχει λεπτή στιβάδα συμπαγούς ουσίας.</a:t>
            </a:r>
            <a:endParaRPr lang="en-US" sz="1583" dirty="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9786"/>
          </a:xfrm>
          <a:prstGeom prst="rect">
            <a:avLst/>
          </a:prstGeom>
        </p:spPr>
      </p:pic>
      <p:sp>
        <p:nvSpPr>
          <p:cNvPr id="3" name="Text 0"/>
          <p:cNvSpPr/>
          <p:nvPr/>
        </p:nvSpPr>
        <p:spPr>
          <a:xfrm>
            <a:off x="5070376" y="391617"/>
            <a:ext cx="5486499" cy="444996"/>
          </a:xfrm>
          <a:prstGeom prst="rect">
            <a:avLst/>
          </a:prstGeom>
          <a:noFill/>
          <a:ln/>
        </p:spPr>
        <p:txBody>
          <a:bodyPr wrap="none" lIns="0" tIns="0" rIns="0" bIns="0" rtlCol="0" anchor="t"/>
          <a:lstStyle/>
          <a:p>
            <a:pPr defTabSz="761970">
              <a:lnSpc>
                <a:spcPts val="3500"/>
              </a:lnSpc>
            </a:pPr>
            <a:r>
              <a:rPr lang="en-US" sz="2792" b="1" dirty="0">
                <a:solidFill>
                  <a:srgbClr val="282824"/>
                </a:solidFill>
                <a:latin typeface="Lato" pitchFamily="34" charset="0"/>
                <a:ea typeface="Lato" pitchFamily="34" charset="-122"/>
                <a:cs typeface="Lato" pitchFamily="34" charset="-120"/>
              </a:rPr>
              <a:t>Παραδείγματα Μακρών Οστών</a:t>
            </a:r>
            <a:endParaRPr lang="en-US" sz="2792"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070376" y="1050231"/>
            <a:ext cx="355997" cy="355997"/>
          </a:xfrm>
          <a:prstGeom prst="rect">
            <a:avLst/>
          </a:prstGeom>
        </p:spPr>
      </p:pic>
      <p:sp>
        <p:nvSpPr>
          <p:cNvPr id="5" name="Text 1"/>
          <p:cNvSpPr/>
          <p:nvPr/>
        </p:nvSpPr>
        <p:spPr>
          <a:xfrm>
            <a:off x="5070376" y="1548607"/>
            <a:ext cx="1780083" cy="222448"/>
          </a:xfrm>
          <a:prstGeom prst="rect">
            <a:avLst/>
          </a:prstGeom>
          <a:noFill/>
          <a:ln/>
        </p:spPr>
        <p:txBody>
          <a:bodyPr wrap="none" lIns="0" tIns="0" rIns="0" bIns="0" rtlCol="0" anchor="t"/>
          <a:lstStyle/>
          <a:p>
            <a:pPr defTabSz="761970">
              <a:lnSpc>
                <a:spcPts val="1750"/>
              </a:lnSpc>
            </a:pPr>
            <a:r>
              <a:rPr lang="en-US" sz="1375" b="1" dirty="0">
                <a:solidFill>
                  <a:srgbClr val="4A4A45"/>
                </a:solidFill>
                <a:latin typeface="Lato" pitchFamily="34" charset="0"/>
                <a:ea typeface="Lato" pitchFamily="34" charset="-122"/>
                <a:cs typeface="Lato" pitchFamily="34" charset="-120"/>
              </a:rPr>
              <a:t>Μηριαίο Οστό</a:t>
            </a:r>
            <a:endParaRPr lang="en-US" sz="1375" dirty="0">
              <a:solidFill>
                <a:prstClr val="black"/>
              </a:solidFill>
              <a:latin typeface="Calibri" panose="020F0502020204030204"/>
            </a:endParaRPr>
          </a:p>
        </p:txBody>
      </p:sp>
      <p:sp>
        <p:nvSpPr>
          <p:cNvPr id="6" name="Text 2"/>
          <p:cNvSpPr/>
          <p:nvPr/>
        </p:nvSpPr>
        <p:spPr>
          <a:xfrm>
            <a:off x="5070376" y="1856482"/>
            <a:ext cx="6623248" cy="227807"/>
          </a:xfrm>
          <a:prstGeom prst="rect">
            <a:avLst/>
          </a:prstGeom>
          <a:noFill/>
          <a:ln/>
        </p:spPr>
        <p:txBody>
          <a:bodyPr wrap="none" lIns="0" tIns="0" rIns="0" bIns="0" rtlCol="0" anchor="t"/>
          <a:lstStyle/>
          <a:p>
            <a:pPr defTabSz="761970">
              <a:lnSpc>
                <a:spcPts val="1792"/>
              </a:lnSpc>
            </a:pPr>
            <a:r>
              <a:rPr lang="en-US" sz="1083" dirty="0">
                <a:solidFill>
                  <a:srgbClr val="4A4A45"/>
                </a:solidFill>
                <a:latin typeface="Lato" pitchFamily="34" charset="0"/>
                <a:ea typeface="Lato" pitchFamily="34" charset="-122"/>
                <a:cs typeface="Lato" pitchFamily="34" charset="-120"/>
              </a:rPr>
              <a:t>Το μεγαλύτερο και ισχυρότερο οστό του ανθρώπινου σώματος.</a:t>
            </a:r>
            <a:endParaRPr lang="en-US" sz="1083"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070376" y="2511524"/>
            <a:ext cx="355997" cy="355997"/>
          </a:xfrm>
          <a:prstGeom prst="rect">
            <a:avLst/>
          </a:prstGeom>
        </p:spPr>
      </p:pic>
      <p:sp>
        <p:nvSpPr>
          <p:cNvPr id="8" name="Text 3"/>
          <p:cNvSpPr/>
          <p:nvPr/>
        </p:nvSpPr>
        <p:spPr>
          <a:xfrm>
            <a:off x="5070376" y="3009900"/>
            <a:ext cx="1780083" cy="222448"/>
          </a:xfrm>
          <a:prstGeom prst="rect">
            <a:avLst/>
          </a:prstGeom>
          <a:noFill/>
          <a:ln/>
        </p:spPr>
        <p:txBody>
          <a:bodyPr wrap="none" lIns="0" tIns="0" rIns="0" bIns="0" rtlCol="0" anchor="t"/>
          <a:lstStyle/>
          <a:p>
            <a:pPr defTabSz="761970">
              <a:lnSpc>
                <a:spcPts val="1750"/>
              </a:lnSpc>
            </a:pPr>
            <a:r>
              <a:rPr lang="en-US" sz="1375" b="1" dirty="0">
                <a:solidFill>
                  <a:srgbClr val="4A4A45"/>
                </a:solidFill>
                <a:latin typeface="Lato" pitchFamily="34" charset="0"/>
                <a:ea typeface="Lato" pitchFamily="34" charset="-122"/>
                <a:cs typeface="Lato" pitchFamily="34" charset="-120"/>
              </a:rPr>
              <a:t>Κνήμη</a:t>
            </a:r>
            <a:endParaRPr lang="en-US" sz="1375" dirty="0">
              <a:solidFill>
                <a:prstClr val="black"/>
              </a:solidFill>
              <a:latin typeface="Calibri" panose="020F0502020204030204"/>
            </a:endParaRPr>
          </a:p>
        </p:txBody>
      </p:sp>
      <p:sp>
        <p:nvSpPr>
          <p:cNvPr id="9" name="Text 4"/>
          <p:cNvSpPr/>
          <p:nvPr/>
        </p:nvSpPr>
        <p:spPr>
          <a:xfrm>
            <a:off x="5070376" y="3317776"/>
            <a:ext cx="6623248" cy="227807"/>
          </a:xfrm>
          <a:prstGeom prst="rect">
            <a:avLst/>
          </a:prstGeom>
          <a:noFill/>
          <a:ln/>
        </p:spPr>
        <p:txBody>
          <a:bodyPr wrap="none" lIns="0" tIns="0" rIns="0" bIns="0" rtlCol="0" anchor="t"/>
          <a:lstStyle/>
          <a:p>
            <a:pPr defTabSz="761970">
              <a:lnSpc>
                <a:spcPts val="1792"/>
              </a:lnSpc>
            </a:pPr>
            <a:r>
              <a:rPr lang="en-US" sz="1083" dirty="0">
                <a:solidFill>
                  <a:srgbClr val="4A4A45"/>
                </a:solidFill>
                <a:latin typeface="Lato" pitchFamily="34" charset="0"/>
                <a:ea typeface="Lato" pitchFamily="34" charset="-122"/>
                <a:cs typeface="Lato" pitchFamily="34" charset="-120"/>
              </a:rPr>
              <a:t>Το κύριο οστό της κνήμης, που μεταφέρει το βάρος του σώματος.</a:t>
            </a:r>
            <a:endParaRPr lang="en-US" sz="1083"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070376" y="3972818"/>
            <a:ext cx="355997" cy="355997"/>
          </a:xfrm>
          <a:prstGeom prst="rect">
            <a:avLst/>
          </a:prstGeom>
        </p:spPr>
      </p:pic>
      <p:sp>
        <p:nvSpPr>
          <p:cNvPr id="11" name="Text 5"/>
          <p:cNvSpPr/>
          <p:nvPr/>
        </p:nvSpPr>
        <p:spPr>
          <a:xfrm>
            <a:off x="5070376" y="4471194"/>
            <a:ext cx="1780083" cy="222448"/>
          </a:xfrm>
          <a:prstGeom prst="rect">
            <a:avLst/>
          </a:prstGeom>
          <a:noFill/>
          <a:ln/>
        </p:spPr>
        <p:txBody>
          <a:bodyPr wrap="none" lIns="0" tIns="0" rIns="0" bIns="0" rtlCol="0" anchor="t"/>
          <a:lstStyle/>
          <a:p>
            <a:pPr defTabSz="761970">
              <a:lnSpc>
                <a:spcPts val="1750"/>
              </a:lnSpc>
            </a:pPr>
            <a:r>
              <a:rPr lang="en-US" sz="1375" b="1" dirty="0">
                <a:solidFill>
                  <a:srgbClr val="4A4A45"/>
                </a:solidFill>
                <a:latin typeface="Lato" pitchFamily="34" charset="0"/>
                <a:ea typeface="Lato" pitchFamily="34" charset="-122"/>
                <a:cs typeface="Lato" pitchFamily="34" charset="-120"/>
              </a:rPr>
              <a:t>Περόνη</a:t>
            </a:r>
            <a:endParaRPr lang="en-US" sz="1375" dirty="0">
              <a:solidFill>
                <a:prstClr val="black"/>
              </a:solidFill>
              <a:latin typeface="Calibri" panose="020F0502020204030204"/>
            </a:endParaRPr>
          </a:p>
        </p:txBody>
      </p:sp>
      <p:sp>
        <p:nvSpPr>
          <p:cNvPr id="12" name="Text 6"/>
          <p:cNvSpPr/>
          <p:nvPr/>
        </p:nvSpPr>
        <p:spPr>
          <a:xfrm>
            <a:off x="5070376" y="4779069"/>
            <a:ext cx="6623248" cy="227807"/>
          </a:xfrm>
          <a:prstGeom prst="rect">
            <a:avLst/>
          </a:prstGeom>
          <a:noFill/>
          <a:ln/>
        </p:spPr>
        <p:txBody>
          <a:bodyPr wrap="none" lIns="0" tIns="0" rIns="0" bIns="0" rtlCol="0" anchor="t"/>
          <a:lstStyle/>
          <a:p>
            <a:pPr defTabSz="761970">
              <a:lnSpc>
                <a:spcPts val="1792"/>
              </a:lnSpc>
            </a:pPr>
            <a:r>
              <a:rPr lang="en-US" sz="1083" dirty="0">
                <a:solidFill>
                  <a:srgbClr val="4A4A45"/>
                </a:solidFill>
                <a:latin typeface="Lato" pitchFamily="34" charset="0"/>
                <a:ea typeface="Lato" pitchFamily="34" charset="-122"/>
                <a:cs typeface="Lato" pitchFamily="34" charset="-120"/>
              </a:rPr>
              <a:t>Το λεπτότερο από τα δύο οστά της κνήμης.</a:t>
            </a:r>
            <a:endParaRPr lang="en-US" sz="1083"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5070376" y="5434112"/>
            <a:ext cx="355997" cy="355997"/>
          </a:xfrm>
          <a:prstGeom prst="rect">
            <a:avLst/>
          </a:prstGeom>
        </p:spPr>
      </p:pic>
      <p:sp>
        <p:nvSpPr>
          <p:cNvPr id="14" name="Text 7"/>
          <p:cNvSpPr/>
          <p:nvPr/>
        </p:nvSpPr>
        <p:spPr>
          <a:xfrm>
            <a:off x="5070376" y="5932488"/>
            <a:ext cx="1780083" cy="222448"/>
          </a:xfrm>
          <a:prstGeom prst="rect">
            <a:avLst/>
          </a:prstGeom>
          <a:noFill/>
          <a:ln/>
        </p:spPr>
        <p:txBody>
          <a:bodyPr wrap="none" lIns="0" tIns="0" rIns="0" bIns="0" rtlCol="0" anchor="t"/>
          <a:lstStyle/>
          <a:p>
            <a:pPr defTabSz="761970">
              <a:lnSpc>
                <a:spcPts val="1750"/>
              </a:lnSpc>
            </a:pPr>
            <a:r>
              <a:rPr lang="en-US" sz="1375" b="1" dirty="0">
                <a:solidFill>
                  <a:srgbClr val="4A4A45"/>
                </a:solidFill>
                <a:latin typeface="Lato" pitchFamily="34" charset="0"/>
                <a:ea typeface="Lato" pitchFamily="34" charset="-122"/>
                <a:cs typeface="Lato" pitchFamily="34" charset="-120"/>
              </a:rPr>
              <a:t>Βραχιόνιο Οστό</a:t>
            </a:r>
            <a:endParaRPr lang="en-US" sz="1375" dirty="0">
              <a:solidFill>
                <a:prstClr val="black"/>
              </a:solidFill>
              <a:latin typeface="Calibri" panose="020F0502020204030204"/>
            </a:endParaRPr>
          </a:p>
        </p:txBody>
      </p:sp>
      <p:sp>
        <p:nvSpPr>
          <p:cNvPr id="15" name="Text 8"/>
          <p:cNvSpPr/>
          <p:nvPr/>
        </p:nvSpPr>
        <p:spPr>
          <a:xfrm>
            <a:off x="5070376" y="6240363"/>
            <a:ext cx="6623248" cy="227807"/>
          </a:xfrm>
          <a:prstGeom prst="rect">
            <a:avLst/>
          </a:prstGeom>
          <a:noFill/>
          <a:ln/>
        </p:spPr>
        <p:txBody>
          <a:bodyPr wrap="none" lIns="0" tIns="0" rIns="0" bIns="0" rtlCol="0" anchor="t"/>
          <a:lstStyle/>
          <a:p>
            <a:pPr defTabSz="761970">
              <a:lnSpc>
                <a:spcPts val="1792"/>
              </a:lnSpc>
            </a:pPr>
            <a:r>
              <a:rPr lang="en-US" sz="1083" dirty="0">
                <a:solidFill>
                  <a:srgbClr val="4A4A45"/>
                </a:solidFill>
                <a:latin typeface="Lato" pitchFamily="34" charset="0"/>
                <a:ea typeface="Lato" pitchFamily="34" charset="-122"/>
                <a:cs typeface="Lato" pitchFamily="34" charset="-120"/>
              </a:rPr>
              <a:t>Το κύριο οστό του άνω βραχίονα.</a:t>
            </a:r>
            <a:endParaRPr lang="en-US" sz="1083" dirty="0">
              <a:solidFill>
                <a:prstClr val="black"/>
              </a:solidFill>
              <a:latin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9687"/>
          </a:xfrm>
          <a:prstGeom prst="rect">
            <a:avLst/>
          </a:prstGeom>
        </p:spPr>
      </p:pic>
      <p:sp>
        <p:nvSpPr>
          <p:cNvPr id="3" name="Text 0"/>
          <p:cNvSpPr/>
          <p:nvPr/>
        </p:nvSpPr>
        <p:spPr>
          <a:xfrm>
            <a:off x="594023" y="466726"/>
            <a:ext cx="4343896" cy="499169"/>
          </a:xfrm>
          <a:prstGeom prst="rect">
            <a:avLst/>
          </a:prstGeom>
          <a:noFill/>
          <a:ln/>
        </p:spPr>
        <p:txBody>
          <a:bodyPr wrap="none" lIns="0" tIns="0" rIns="0" bIns="0" rtlCol="0" anchor="t"/>
          <a:lstStyle/>
          <a:p>
            <a:pPr defTabSz="761970">
              <a:lnSpc>
                <a:spcPts val="3917"/>
              </a:lnSpc>
              <a:defRPr/>
            </a:pPr>
            <a:r>
              <a:rPr lang="en-US" sz="3125" dirty="0">
                <a:solidFill>
                  <a:srgbClr val="38512F"/>
                </a:solidFill>
                <a:latin typeface="Lora" pitchFamily="34" charset="0"/>
                <a:ea typeface="Lora" pitchFamily="34" charset="-122"/>
                <a:cs typeface="Lora" pitchFamily="34" charset="-120"/>
              </a:rPr>
              <a:t>Συστήματα και Όργανα</a:t>
            </a:r>
            <a:endParaRPr lang="en-US" sz="3125" dirty="0">
              <a:solidFill>
                <a:prstClr val="black"/>
              </a:solidFill>
              <a:latin typeface="Calibri" panose="020F0502020204030204"/>
            </a:endParaRPr>
          </a:p>
        </p:txBody>
      </p:sp>
      <p:sp>
        <p:nvSpPr>
          <p:cNvPr id="4" name="Shape 1"/>
          <p:cNvSpPr/>
          <p:nvPr/>
        </p:nvSpPr>
        <p:spPr>
          <a:xfrm>
            <a:off x="594023" y="1220391"/>
            <a:ext cx="6431955" cy="1233785"/>
          </a:xfrm>
          <a:prstGeom prst="roundRect">
            <a:avLst>
              <a:gd name="adj" fmla="val 2063"/>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763687" y="1390055"/>
            <a:ext cx="2032000" cy="249535"/>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Ορισμός Συστημάτων</a:t>
            </a:r>
            <a:endParaRPr lang="en-US" sz="1542" dirty="0">
              <a:solidFill>
                <a:prstClr val="black"/>
              </a:solidFill>
              <a:latin typeface="Calibri" panose="020F0502020204030204"/>
            </a:endParaRPr>
          </a:p>
        </p:txBody>
      </p:sp>
      <p:sp>
        <p:nvSpPr>
          <p:cNvPr id="6" name="Text 3"/>
          <p:cNvSpPr/>
          <p:nvPr/>
        </p:nvSpPr>
        <p:spPr>
          <a:xfrm>
            <a:off x="763687" y="1741389"/>
            <a:ext cx="6092627" cy="543123"/>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Τα συστήματα αποτελούν άθροισμα οργάνων, τα οποία έχουν κοινή καταγωγή και συνεργάζονται μεταξύ τους για την πραγματοποίηση μιας κοινής λειτουργίας.</a:t>
            </a:r>
            <a:endParaRPr lang="en-US" sz="1333" dirty="0">
              <a:solidFill>
                <a:prstClr val="black"/>
              </a:solidFill>
              <a:latin typeface="Calibri" panose="020F0502020204030204"/>
            </a:endParaRPr>
          </a:p>
        </p:txBody>
      </p:sp>
      <p:sp>
        <p:nvSpPr>
          <p:cNvPr id="7" name="Shape 4"/>
          <p:cNvSpPr/>
          <p:nvPr/>
        </p:nvSpPr>
        <p:spPr>
          <a:xfrm>
            <a:off x="594023" y="2623840"/>
            <a:ext cx="6431955" cy="1233785"/>
          </a:xfrm>
          <a:prstGeom prst="roundRect">
            <a:avLst>
              <a:gd name="adj" fmla="val 2063"/>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8" name="Text 5"/>
          <p:cNvSpPr/>
          <p:nvPr/>
        </p:nvSpPr>
        <p:spPr>
          <a:xfrm>
            <a:off x="763687" y="2793504"/>
            <a:ext cx="1996678" cy="249535"/>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Βασικοί Ιστοί</a:t>
            </a:r>
            <a:endParaRPr lang="en-US" sz="1542" dirty="0">
              <a:solidFill>
                <a:prstClr val="black"/>
              </a:solidFill>
              <a:latin typeface="Calibri" panose="020F0502020204030204"/>
            </a:endParaRPr>
          </a:p>
        </p:txBody>
      </p:sp>
      <p:sp>
        <p:nvSpPr>
          <p:cNvPr id="9" name="Text 6"/>
          <p:cNvSpPr/>
          <p:nvPr/>
        </p:nvSpPr>
        <p:spPr>
          <a:xfrm>
            <a:off x="763687" y="3144838"/>
            <a:ext cx="6092627" cy="543123"/>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Οι βασικοί ιστοί, οι οποίοι αποτελούν τα όργανα του μυοσκελετικού συστήματος, είναι:</a:t>
            </a:r>
            <a:endParaRPr lang="en-US" sz="1333" dirty="0">
              <a:solidFill>
                <a:prstClr val="black"/>
              </a:solidFill>
              <a:latin typeface="Calibri" panose="020F0502020204030204"/>
            </a:endParaRPr>
          </a:p>
        </p:txBody>
      </p:sp>
      <p:sp>
        <p:nvSpPr>
          <p:cNvPr id="10" name="Shape 7"/>
          <p:cNvSpPr/>
          <p:nvPr/>
        </p:nvSpPr>
        <p:spPr>
          <a:xfrm>
            <a:off x="594023" y="4027289"/>
            <a:ext cx="6431955" cy="1233785"/>
          </a:xfrm>
          <a:prstGeom prst="roundRect">
            <a:avLst>
              <a:gd name="adj" fmla="val 2063"/>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1" name="Text 8"/>
          <p:cNvSpPr/>
          <p:nvPr/>
        </p:nvSpPr>
        <p:spPr>
          <a:xfrm>
            <a:off x="763687" y="4196953"/>
            <a:ext cx="1996678" cy="249535"/>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Ερειστικός Ιστός</a:t>
            </a:r>
            <a:endParaRPr lang="en-US" sz="1542" dirty="0">
              <a:solidFill>
                <a:prstClr val="black"/>
              </a:solidFill>
              <a:latin typeface="Calibri" panose="020F0502020204030204"/>
            </a:endParaRPr>
          </a:p>
        </p:txBody>
      </p:sp>
      <p:sp>
        <p:nvSpPr>
          <p:cNvPr id="12" name="Text 9"/>
          <p:cNvSpPr/>
          <p:nvPr/>
        </p:nvSpPr>
        <p:spPr>
          <a:xfrm>
            <a:off x="763687" y="4548287"/>
            <a:ext cx="6092627" cy="543123"/>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1. ο ερειστικός ιστός ο οποίος διακρίνεται στο: συνδετικό ιστό χονδρικό ιστό και στον οστίτη ιστό</a:t>
            </a:r>
            <a:endParaRPr lang="en-US" sz="1333" dirty="0">
              <a:solidFill>
                <a:prstClr val="black"/>
              </a:solidFill>
              <a:latin typeface="Calibri" panose="020F0502020204030204"/>
            </a:endParaRPr>
          </a:p>
        </p:txBody>
      </p:sp>
      <p:sp>
        <p:nvSpPr>
          <p:cNvPr id="13" name="Shape 10"/>
          <p:cNvSpPr/>
          <p:nvPr/>
        </p:nvSpPr>
        <p:spPr>
          <a:xfrm>
            <a:off x="594023" y="5430739"/>
            <a:ext cx="6431955" cy="962223"/>
          </a:xfrm>
          <a:prstGeom prst="roundRect">
            <a:avLst>
              <a:gd name="adj" fmla="val 2646"/>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4" name="Text 11"/>
          <p:cNvSpPr/>
          <p:nvPr/>
        </p:nvSpPr>
        <p:spPr>
          <a:xfrm>
            <a:off x="763687" y="5600403"/>
            <a:ext cx="1996678" cy="249535"/>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Μυϊκός Ιστός</a:t>
            </a:r>
            <a:endParaRPr lang="en-US" sz="1542" dirty="0">
              <a:solidFill>
                <a:prstClr val="black"/>
              </a:solidFill>
              <a:latin typeface="Calibri" panose="020F0502020204030204"/>
            </a:endParaRPr>
          </a:p>
        </p:txBody>
      </p:sp>
      <p:sp>
        <p:nvSpPr>
          <p:cNvPr id="15" name="Text 12"/>
          <p:cNvSpPr/>
          <p:nvPr/>
        </p:nvSpPr>
        <p:spPr>
          <a:xfrm>
            <a:off x="763687" y="5951736"/>
            <a:ext cx="6092627" cy="271562"/>
          </a:xfrm>
          <a:prstGeom prst="rect">
            <a:avLst/>
          </a:prstGeom>
          <a:noFill/>
          <a:ln/>
        </p:spPr>
        <p:txBody>
          <a:bodyPr wrap="non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2. ο μυϊκός ιστός</a:t>
            </a:r>
            <a:endParaRPr lang="en-US" sz="1333" dirty="0">
              <a:solidFill>
                <a:prstClr val="black"/>
              </a:solidFill>
              <a:latin typeface="Calibri" panose="020F050202020403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9743" y="537568"/>
            <a:ext cx="4770041" cy="596305"/>
          </a:xfrm>
          <a:prstGeom prst="rect">
            <a:avLst/>
          </a:prstGeom>
          <a:noFill/>
          <a:ln/>
        </p:spPr>
        <p:txBody>
          <a:bodyPr wrap="none" lIns="0" tIns="0" rIns="0" bIns="0" rtlCol="0" anchor="t"/>
          <a:lstStyle/>
          <a:p>
            <a:pPr defTabSz="761970">
              <a:lnSpc>
                <a:spcPts val="4666"/>
              </a:lnSpc>
            </a:pPr>
            <a:r>
              <a:rPr lang="en-US" sz="3750" b="1" dirty="0">
                <a:solidFill>
                  <a:srgbClr val="282824"/>
                </a:solidFill>
                <a:latin typeface="Lato" pitchFamily="34" charset="0"/>
                <a:ea typeface="Lato" pitchFamily="34" charset="-122"/>
                <a:cs typeface="Lato" pitchFamily="34" charset="-120"/>
              </a:rPr>
              <a:t>Βραχέα Οστά</a:t>
            </a:r>
            <a:endParaRPr lang="en-US" sz="3750" dirty="0">
              <a:solidFill>
                <a:prstClr val="black"/>
              </a:solidFill>
              <a:latin typeface="Calibri" panose="020F0502020204030204"/>
            </a:endParaRPr>
          </a:p>
        </p:txBody>
      </p:sp>
      <p:sp>
        <p:nvSpPr>
          <p:cNvPr id="4" name="Shape 1"/>
          <p:cNvSpPr/>
          <p:nvPr/>
        </p:nvSpPr>
        <p:spPr>
          <a:xfrm>
            <a:off x="5239743" y="1420019"/>
            <a:ext cx="6284516" cy="1709738"/>
          </a:xfrm>
          <a:prstGeom prst="roundRect">
            <a:avLst>
              <a:gd name="adj" fmla="val 167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430540" y="1610817"/>
            <a:ext cx="2385020" cy="298153"/>
          </a:xfrm>
          <a:prstGeom prst="rect">
            <a:avLst/>
          </a:prstGeom>
          <a:noFill/>
          <a:ln/>
        </p:spPr>
        <p:txBody>
          <a:bodyPr wrap="none" lIns="0" tIns="0" rIns="0" bIns="0" rtlCol="0" anchor="t"/>
          <a:lstStyle/>
          <a:p>
            <a:pPr defTabSz="761970">
              <a:lnSpc>
                <a:spcPts val="2333"/>
              </a:lnSpc>
            </a:pPr>
            <a:r>
              <a:rPr lang="en-US" sz="1875" b="1" dirty="0">
                <a:solidFill>
                  <a:srgbClr val="4A4A45"/>
                </a:solidFill>
                <a:latin typeface="Lato" pitchFamily="34" charset="0"/>
                <a:ea typeface="Lato" pitchFamily="34" charset="-122"/>
                <a:cs typeface="Lato" pitchFamily="34" charset="-120"/>
              </a:rPr>
              <a:t>Δομή</a:t>
            </a:r>
            <a:endParaRPr lang="en-US" sz="1875" dirty="0">
              <a:solidFill>
                <a:prstClr val="black"/>
              </a:solidFill>
              <a:latin typeface="Calibri" panose="020F0502020204030204"/>
            </a:endParaRPr>
          </a:p>
        </p:txBody>
      </p:sp>
      <p:sp>
        <p:nvSpPr>
          <p:cNvPr id="6" name="Text 3"/>
          <p:cNvSpPr/>
          <p:nvPr/>
        </p:nvSpPr>
        <p:spPr>
          <a:xfrm>
            <a:off x="5430540" y="2023369"/>
            <a:ext cx="5902920" cy="915591"/>
          </a:xfrm>
          <a:prstGeom prst="rect">
            <a:avLst/>
          </a:prstGeom>
          <a:noFill/>
          <a:ln/>
        </p:spPr>
        <p:txBody>
          <a:bodyPr wrap="square" lIns="0" tIns="0" rIns="0" bIns="0" rtlCol="0" anchor="t"/>
          <a:lstStyle/>
          <a:p>
            <a:pPr defTabSz="761970">
              <a:lnSpc>
                <a:spcPts val="2375"/>
              </a:lnSpc>
            </a:pPr>
            <a:r>
              <a:rPr lang="en-US" sz="1500" dirty="0">
                <a:solidFill>
                  <a:srgbClr val="4A4A45"/>
                </a:solidFill>
                <a:latin typeface="Lato" pitchFamily="34" charset="0"/>
                <a:ea typeface="Lato" pitchFamily="34" charset="-122"/>
                <a:cs typeface="Lato" pitchFamily="34" charset="-120"/>
              </a:rPr>
              <a:t>Τα βραχέα οστά (σπόνδυλοι, οστά καρπού και ταρσού κ.ά.) αποτελούνται εξωτερικά από λεπτή συμπαγή στιβάδα και εσωτερικά από σπογγώδη οστέινη ουσία.</a:t>
            </a:r>
            <a:endParaRPr lang="en-US" sz="1500" dirty="0">
              <a:solidFill>
                <a:prstClr val="black"/>
              </a:solidFill>
              <a:latin typeface="Calibri" panose="020F0502020204030204"/>
            </a:endParaRPr>
          </a:p>
        </p:txBody>
      </p:sp>
      <p:sp>
        <p:nvSpPr>
          <p:cNvPr id="7" name="Shape 4"/>
          <p:cNvSpPr/>
          <p:nvPr/>
        </p:nvSpPr>
        <p:spPr>
          <a:xfrm>
            <a:off x="5239743" y="3320555"/>
            <a:ext cx="6284516" cy="1404541"/>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5430540" y="3511352"/>
            <a:ext cx="2385020" cy="298153"/>
          </a:xfrm>
          <a:prstGeom prst="rect">
            <a:avLst/>
          </a:prstGeom>
          <a:noFill/>
          <a:ln/>
        </p:spPr>
        <p:txBody>
          <a:bodyPr wrap="none" lIns="0" tIns="0" rIns="0" bIns="0" rtlCol="0" anchor="t"/>
          <a:lstStyle/>
          <a:p>
            <a:pPr defTabSz="761970">
              <a:lnSpc>
                <a:spcPts val="2333"/>
              </a:lnSpc>
            </a:pPr>
            <a:r>
              <a:rPr lang="en-US" sz="1875" b="1" dirty="0">
                <a:solidFill>
                  <a:srgbClr val="4A4A45"/>
                </a:solidFill>
                <a:latin typeface="Lato" pitchFamily="34" charset="0"/>
                <a:ea typeface="Lato" pitchFamily="34" charset="-122"/>
                <a:cs typeface="Lato" pitchFamily="34" charset="-120"/>
              </a:rPr>
              <a:t>Παραδείγματα</a:t>
            </a:r>
            <a:endParaRPr lang="en-US" sz="1875" dirty="0">
              <a:solidFill>
                <a:prstClr val="black"/>
              </a:solidFill>
              <a:latin typeface="Calibri" panose="020F0502020204030204"/>
            </a:endParaRPr>
          </a:p>
        </p:txBody>
      </p:sp>
      <p:sp>
        <p:nvSpPr>
          <p:cNvPr id="9" name="Text 6"/>
          <p:cNvSpPr/>
          <p:nvPr/>
        </p:nvSpPr>
        <p:spPr>
          <a:xfrm>
            <a:off x="5430540" y="3923904"/>
            <a:ext cx="5902920" cy="610394"/>
          </a:xfrm>
          <a:prstGeom prst="rect">
            <a:avLst/>
          </a:prstGeom>
          <a:noFill/>
          <a:ln/>
        </p:spPr>
        <p:txBody>
          <a:bodyPr wrap="square" lIns="0" tIns="0" rIns="0" bIns="0" rtlCol="0" anchor="t"/>
          <a:lstStyle/>
          <a:p>
            <a:pPr defTabSz="761970">
              <a:lnSpc>
                <a:spcPts val="2375"/>
              </a:lnSpc>
            </a:pPr>
            <a:r>
              <a:rPr lang="en-US" sz="1500" dirty="0">
                <a:solidFill>
                  <a:srgbClr val="4A4A45"/>
                </a:solidFill>
                <a:latin typeface="Lato" pitchFamily="34" charset="0"/>
                <a:ea typeface="Lato" pitchFamily="34" charset="-122"/>
                <a:cs typeface="Lato" pitchFamily="34" charset="-120"/>
              </a:rPr>
              <a:t>Σπόνδυλοι, οστά καρπού και ταρσού είναι χαρακτηριστικά παραδείγματα βραχέων οστών.</a:t>
            </a:r>
            <a:endParaRPr lang="en-US" sz="1500" dirty="0">
              <a:solidFill>
                <a:prstClr val="black"/>
              </a:solidFill>
              <a:latin typeface="Calibri" panose="020F0502020204030204"/>
            </a:endParaRPr>
          </a:p>
        </p:txBody>
      </p:sp>
      <p:sp>
        <p:nvSpPr>
          <p:cNvPr id="10" name="Shape 7"/>
          <p:cNvSpPr/>
          <p:nvPr/>
        </p:nvSpPr>
        <p:spPr>
          <a:xfrm>
            <a:off x="5239743" y="4915893"/>
            <a:ext cx="6284516" cy="1404541"/>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5430540" y="5106690"/>
            <a:ext cx="2385020" cy="298153"/>
          </a:xfrm>
          <a:prstGeom prst="rect">
            <a:avLst/>
          </a:prstGeom>
          <a:noFill/>
          <a:ln/>
        </p:spPr>
        <p:txBody>
          <a:bodyPr wrap="none" lIns="0" tIns="0" rIns="0" bIns="0" rtlCol="0" anchor="t"/>
          <a:lstStyle/>
          <a:p>
            <a:pPr defTabSz="761970">
              <a:lnSpc>
                <a:spcPts val="2333"/>
              </a:lnSpc>
            </a:pPr>
            <a:r>
              <a:rPr lang="en-US" sz="1875" b="1" dirty="0">
                <a:solidFill>
                  <a:srgbClr val="4A4A45"/>
                </a:solidFill>
                <a:latin typeface="Lato" pitchFamily="34" charset="0"/>
                <a:ea typeface="Lato" pitchFamily="34" charset="-122"/>
                <a:cs typeface="Lato" pitchFamily="34" charset="-120"/>
              </a:rPr>
              <a:t>Λειτουργία</a:t>
            </a:r>
            <a:endParaRPr lang="en-US" sz="1875" dirty="0">
              <a:solidFill>
                <a:prstClr val="black"/>
              </a:solidFill>
              <a:latin typeface="Calibri" panose="020F0502020204030204"/>
            </a:endParaRPr>
          </a:p>
        </p:txBody>
      </p:sp>
      <p:sp>
        <p:nvSpPr>
          <p:cNvPr id="12" name="Text 9"/>
          <p:cNvSpPr/>
          <p:nvPr/>
        </p:nvSpPr>
        <p:spPr>
          <a:xfrm>
            <a:off x="5430540" y="5519242"/>
            <a:ext cx="5902920" cy="610394"/>
          </a:xfrm>
          <a:prstGeom prst="rect">
            <a:avLst/>
          </a:prstGeom>
          <a:noFill/>
          <a:ln/>
        </p:spPr>
        <p:txBody>
          <a:bodyPr wrap="square" lIns="0" tIns="0" rIns="0" bIns="0" rtlCol="0" anchor="t"/>
          <a:lstStyle/>
          <a:p>
            <a:pPr defTabSz="761970">
              <a:lnSpc>
                <a:spcPts val="2375"/>
              </a:lnSpc>
            </a:pPr>
            <a:r>
              <a:rPr lang="en-US" sz="1500" dirty="0">
                <a:solidFill>
                  <a:srgbClr val="4A4A45"/>
                </a:solidFill>
                <a:latin typeface="Lato" pitchFamily="34" charset="0"/>
                <a:ea typeface="Lato" pitchFamily="34" charset="-122"/>
                <a:cs typeface="Lato" pitchFamily="34" charset="-120"/>
              </a:rPr>
              <a:t>Τα βραχέα οστά παρέχουν σταθερότητα και επιτρέπουν περιορισμένες κινήσεις σε συγκεκριμένες περιοχές του σώματος.</a:t>
            </a:r>
            <a:endParaRPr lang="en-US" sz="1500" dirty="0">
              <a:solidFill>
                <a:prstClr val="black"/>
              </a:solidFill>
              <a:latin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177429"/>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pitchFamily="34" charset="0"/>
                <a:ea typeface="Lato" pitchFamily="34" charset="-122"/>
                <a:cs typeface="Lato" pitchFamily="34" charset="-120"/>
              </a:rPr>
              <a:t>Πλατιά Οστά</a:t>
            </a:r>
            <a:endParaRPr lang="en-US" sz="4042" dirty="0">
              <a:solidFill>
                <a:prstClr val="black"/>
              </a:solidFill>
              <a:latin typeface="Calibri" panose="020F0502020204030204"/>
            </a:endParaRPr>
          </a:p>
        </p:txBody>
      </p:sp>
      <p:sp>
        <p:nvSpPr>
          <p:cNvPr id="3" name="Text 1"/>
          <p:cNvSpPr/>
          <p:nvPr/>
        </p:nvSpPr>
        <p:spPr>
          <a:xfrm>
            <a:off x="720031" y="2334618"/>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Δομή</a:t>
            </a:r>
            <a:endParaRPr lang="en-US" sz="2000" dirty="0">
              <a:solidFill>
                <a:prstClr val="black"/>
              </a:solidFill>
              <a:latin typeface="Calibri" panose="020F0502020204030204"/>
            </a:endParaRPr>
          </a:p>
        </p:txBody>
      </p:sp>
      <p:sp>
        <p:nvSpPr>
          <p:cNvPr id="4" name="Text 2"/>
          <p:cNvSpPr/>
          <p:nvPr/>
        </p:nvSpPr>
        <p:spPr>
          <a:xfrm>
            <a:off x="720031" y="2861767"/>
            <a:ext cx="3249018" cy="263366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Τα πλατιά οστά (οστά του θόλου του κρανίου, ωμοπλάτη κ.ά.) αποτελούνται από δύο πλάκες συμπαγούς ουσίας (έξω, έσω πλάκα), μεταξύ των οποίων υπάρχει λεπτή στιβάδα σπογγώδους ουσίας, που λέγεται διπλόη.</a:t>
            </a:r>
            <a:endParaRPr lang="en-US" sz="1583" dirty="0">
              <a:solidFill>
                <a:prstClr val="black"/>
              </a:solidFill>
              <a:latin typeface="Calibri" panose="020F0502020204030204"/>
            </a:endParaRPr>
          </a:p>
        </p:txBody>
      </p:sp>
      <p:sp>
        <p:nvSpPr>
          <p:cNvPr id="5" name="Text 3"/>
          <p:cNvSpPr/>
          <p:nvPr/>
        </p:nvSpPr>
        <p:spPr>
          <a:xfrm>
            <a:off x="4477246" y="2334618"/>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Παραδείγματα</a:t>
            </a:r>
            <a:endParaRPr lang="en-US" sz="2000" dirty="0">
              <a:solidFill>
                <a:prstClr val="black"/>
              </a:solidFill>
              <a:latin typeface="Calibri" panose="020F0502020204030204"/>
            </a:endParaRPr>
          </a:p>
        </p:txBody>
      </p:sp>
      <p:sp>
        <p:nvSpPr>
          <p:cNvPr id="6" name="Text 4"/>
          <p:cNvSpPr/>
          <p:nvPr/>
        </p:nvSpPr>
        <p:spPr>
          <a:xfrm>
            <a:off x="4477246" y="2861767"/>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Χαρακτηριστικά παραδείγματα πλατιών οστών είναι τα οστά του θόλου του κρανίου και η ωμοπλάτη.</a:t>
            </a:r>
            <a:endParaRPr lang="en-US" sz="1583" dirty="0">
              <a:solidFill>
                <a:prstClr val="black"/>
              </a:solidFill>
              <a:latin typeface="Calibri" panose="020F0502020204030204"/>
            </a:endParaRPr>
          </a:p>
        </p:txBody>
      </p:sp>
      <p:sp>
        <p:nvSpPr>
          <p:cNvPr id="7" name="Text 5"/>
          <p:cNvSpPr/>
          <p:nvPr/>
        </p:nvSpPr>
        <p:spPr>
          <a:xfrm>
            <a:off x="8234462" y="2334618"/>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Λειτουργία</a:t>
            </a:r>
            <a:endParaRPr lang="en-US" sz="2000" dirty="0">
              <a:solidFill>
                <a:prstClr val="black"/>
              </a:solidFill>
              <a:latin typeface="Calibri" panose="020F0502020204030204"/>
            </a:endParaRPr>
          </a:p>
        </p:txBody>
      </p:sp>
      <p:sp>
        <p:nvSpPr>
          <p:cNvPr id="8" name="Text 6"/>
          <p:cNvSpPr/>
          <p:nvPr/>
        </p:nvSpPr>
        <p:spPr>
          <a:xfrm>
            <a:off x="8234462" y="2861767"/>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Τα πλατιά οστά παρέχουν προστασία σε ζωτικά όργανα και μεγάλες επιφάνειες για την πρόσφυση μυών.</a:t>
            </a:r>
            <a:endParaRPr lang="en-US" sz="1583" dirty="0">
              <a:solidFill>
                <a:prstClr val="black"/>
              </a:solidFill>
              <a:latin typeface="Calibri" panose="020F050202020403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61968" y="542132"/>
            <a:ext cx="4928989" cy="616148"/>
          </a:xfrm>
          <a:prstGeom prst="rect">
            <a:avLst/>
          </a:prstGeom>
          <a:noFill/>
          <a:ln/>
        </p:spPr>
        <p:txBody>
          <a:bodyPr wrap="none" lIns="0" tIns="0" rIns="0" bIns="0" rtlCol="0" anchor="t"/>
          <a:lstStyle/>
          <a:p>
            <a:pPr defTabSz="761970">
              <a:lnSpc>
                <a:spcPts val="4833"/>
              </a:lnSpc>
            </a:pPr>
            <a:r>
              <a:rPr lang="en-US" sz="3875" b="1" dirty="0">
                <a:solidFill>
                  <a:srgbClr val="282824"/>
                </a:solidFill>
                <a:latin typeface="Lato" pitchFamily="34" charset="0"/>
                <a:ea typeface="Lato" pitchFamily="34" charset="-122"/>
                <a:cs typeface="Lato" pitchFamily="34" charset="-120"/>
              </a:rPr>
              <a:t>Αεροφόρα Οστά</a:t>
            </a:r>
            <a:endParaRPr lang="en-US" sz="3875" dirty="0">
              <a:solidFill>
                <a:prstClr val="black"/>
              </a:solidFill>
              <a:latin typeface="Calibri" panose="020F0502020204030204"/>
            </a:endParaRPr>
          </a:p>
        </p:txBody>
      </p:sp>
      <p:sp>
        <p:nvSpPr>
          <p:cNvPr id="4" name="Shape 1"/>
          <p:cNvSpPr/>
          <p:nvPr/>
        </p:nvSpPr>
        <p:spPr>
          <a:xfrm>
            <a:off x="5261967" y="1675706"/>
            <a:ext cx="443607" cy="443607"/>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397996" y="1749624"/>
            <a:ext cx="171549" cy="295771"/>
          </a:xfrm>
          <a:prstGeom prst="rect">
            <a:avLst/>
          </a:prstGeom>
          <a:noFill/>
          <a:ln/>
        </p:spPr>
        <p:txBody>
          <a:bodyPr wrap="none" lIns="0" tIns="0" rIns="0" bIns="0" rtlCol="0" anchor="t"/>
          <a:lstStyle/>
          <a:p>
            <a:pPr algn="ctr" defTabSz="761970">
              <a:lnSpc>
                <a:spcPts val="2292"/>
              </a:lnSpc>
            </a:pPr>
            <a:r>
              <a:rPr lang="en-US" sz="2292" b="1" dirty="0">
                <a:solidFill>
                  <a:srgbClr val="4A4A45"/>
                </a:solidFill>
                <a:latin typeface="Lato" pitchFamily="34" charset="0"/>
                <a:ea typeface="Lato" pitchFamily="34" charset="-122"/>
                <a:cs typeface="Lato" pitchFamily="34" charset="-120"/>
              </a:rPr>
              <a:t>1</a:t>
            </a:r>
            <a:endParaRPr lang="en-US" sz="2292" dirty="0">
              <a:solidFill>
                <a:prstClr val="black"/>
              </a:solidFill>
              <a:latin typeface="Calibri" panose="020F0502020204030204"/>
            </a:endParaRPr>
          </a:p>
        </p:txBody>
      </p:sp>
      <p:sp>
        <p:nvSpPr>
          <p:cNvPr id="6" name="Text 3"/>
          <p:cNvSpPr/>
          <p:nvPr/>
        </p:nvSpPr>
        <p:spPr>
          <a:xfrm>
            <a:off x="5902722" y="1675706"/>
            <a:ext cx="2464494" cy="308074"/>
          </a:xfrm>
          <a:prstGeom prst="rect">
            <a:avLst/>
          </a:prstGeom>
          <a:noFill/>
          <a:ln/>
        </p:spPr>
        <p:txBody>
          <a:bodyPr wrap="none" lIns="0" tIns="0" rIns="0" bIns="0" rtlCol="0" anchor="t"/>
          <a:lstStyle/>
          <a:p>
            <a:pPr defTabSz="761970">
              <a:lnSpc>
                <a:spcPts val="2417"/>
              </a:lnSpc>
            </a:pPr>
            <a:r>
              <a:rPr lang="en-US" sz="1917" b="1" dirty="0">
                <a:solidFill>
                  <a:srgbClr val="4A4A45"/>
                </a:solidFill>
                <a:latin typeface="Lato" pitchFamily="34" charset="0"/>
                <a:ea typeface="Lato" pitchFamily="34" charset="-122"/>
                <a:cs typeface="Lato" pitchFamily="34" charset="-120"/>
              </a:rPr>
              <a:t>Ορισμός</a:t>
            </a:r>
            <a:endParaRPr lang="en-US" sz="1917" dirty="0">
              <a:solidFill>
                <a:prstClr val="black"/>
              </a:solidFill>
              <a:latin typeface="Calibri" panose="020F0502020204030204"/>
            </a:endParaRPr>
          </a:p>
        </p:txBody>
      </p:sp>
      <p:sp>
        <p:nvSpPr>
          <p:cNvPr id="7" name="Text 4"/>
          <p:cNvSpPr/>
          <p:nvPr/>
        </p:nvSpPr>
        <p:spPr>
          <a:xfrm>
            <a:off x="5902722" y="2102049"/>
            <a:ext cx="5599311" cy="946249"/>
          </a:xfrm>
          <a:prstGeom prst="rect">
            <a:avLst/>
          </a:prstGeom>
          <a:noFill/>
          <a:ln/>
        </p:spPr>
        <p:txBody>
          <a:bodyPr wrap="square" lIns="0" tIns="0" rIns="0" bIns="0" rtlCol="0" anchor="t"/>
          <a:lstStyle/>
          <a:p>
            <a:pPr defTabSz="761970">
              <a:lnSpc>
                <a:spcPts val="2458"/>
              </a:lnSpc>
            </a:pPr>
            <a:r>
              <a:rPr lang="en-US" sz="1542" dirty="0">
                <a:solidFill>
                  <a:srgbClr val="4A4A45"/>
                </a:solidFill>
                <a:latin typeface="Lato" pitchFamily="34" charset="0"/>
                <a:ea typeface="Lato" pitchFamily="34" charset="-122"/>
                <a:cs typeface="Lato" pitchFamily="34" charset="-120"/>
              </a:rPr>
              <a:t>Τα αεροφόρα οστά (μετωπιαίο, σφηνοειδές, ηθμοειδές, κροταφικό, άνω γνάθος) περικλείουν κοιλότητα η οποία καλύπτεται με βλεννογόνο και περιέχει αέρα.</a:t>
            </a:r>
            <a:endParaRPr lang="en-US" sz="1542" dirty="0">
              <a:solidFill>
                <a:prstClr val="black"/>
              </a:solidFill>
              <a:latin typeface="Calibri" panose="020F0502020204030204"/>
            </a:endParaRPr>
          </a:p>
        </p:txBody>
      </p:sp>
      <p:sp>
        <p:nvSpPr>
          <p:cNvPr id="8" name="Shape 5"/>
          <p:cNvSpPr/>
          <p:nvPr/>
        </p:nvSpPr>
        <p:spPr>
          <a:xfrm>
            <a:off x="5261967" y="3467199"/>
            <a:ext cx="443607" cy="443607"/>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5397996" y="3541118"/>
            <a:ext cx="171549" cy="295771"/>
          </a:xfrm>
          <a:prstGeom prst="rect">
            <a:avLst/>
          </a:prstGeom>
          <a:noFill/>
          <a:ln/>
        </p:spPr>
        <p:txBody>
          <a:bodyPr wrap="none" lIns="0" tIns="0" rIns="0" bIns="0" rtlCol="0" anchor="t"/>
          <a:lstStyle/>
          <a:p>
            <a:pPr algn="ctr" defTabSz="761970">
              <a:lnSpc>
                <a:spcPts val="2292"/>
              </a:lnSpc>
            </a:pPr>
            <a:r>
              <a:rPr lang="en-US" sz="2292" b="1" dirty="0">
                <a:solidFill>
                  <a:srgbClr val="4A4A45"/>
                </a:solidFill>
                <a:latin typeface="Lato" pitchFamily="34" charset="0"/>
                <a:ea typeface="Lato" pitchFamily="34" charset="-122"/>
                <a:cs typeface="Lato" pitchFamily="34" charset="-120"/>
              </a:rPr>
              <a:t>2</a:t>
            </a:r>
            <a:endParaRPr lang="en-US" sz="2292" dirty="0">
              <a:solidFill>
                <a:prstClr val="black"/>
              </a:solidFill>
              <a:latin typeface="Calibri" panose="020F0502020204030204"/>
            </a:endParaRPr>
          </a:p>
        </p:txBody>
      </p:sp>
      <p:sp>
        <p:nvSpPr>
          <p:cNvPr id="10" name="Text 7"/>
          <p:cNvSpPr/>
          <p:nvPr/>
        </p:nvSpPr>
        <p:spPr>
          <a:xfrm>
            <a:off x="5902722" y="3467200"/>
            <a:ext cx="2464494" cy="308074"/>
          </a:xfrm>
          <a:prstGeom prst="rect">
            <a:avLst/>
          </a:prstGeom>
          <a:noFill/>
          <a:ln/>
        </p:spPr>
        <p:txBody>
          <a:bodyPr wrap="none" lIns="0" tIns="0" rIns="0" bIns="0" rtlCol="0" anchor="t"/>
          <a:lstStyle/>
          <a:p>
            <a:pPr defTabSz="761970">
              <a:lnSpc>
                <a:spcPts val="2417"/>
              </a:lnSpc>
            </a:pPr>
            <a:r>
              <a:rPr lang="en-US" sz="1917" b="1" dirty="0">
                <a:solidFill>
                  <a:srgbClr val="4A4A45"/>
                </a:solidFill>
                <a:latin typeface="Lato" pitchFamily="34" charset="0"/>
                <a:ea typeface="Lato" pitchFamily="34" charset="-122"/>
                <a:cs typeface="Lato" pitchFamily="34" charset="-120"/>
              </a:rPr>
              <a:t>Παραδείγματα</a:t>
            </a:r>
            <a:endParaRPr lang="en-US" sz="1917" dirty="0">
              <a:solidFill>
                <a:prstClr val="black"/>
              </a:solidFill>
              <a:latin typeface="Calibri" panose="020F0502020204030204"/>
            </a:endParaRPr>
          </a:p>
        </p:txBody>
      </p:sp>
      <p:sp>
        <p:nvSpPr>
          <p:cNvPr id="11" name="Text 8"/>
          <p:cNvSpPr/>
          <p:nvPr/>
        </p:nvSpPr>
        <p:spPr>
          <a:xfrm>
            <a:off x="5902722" y="3893543"/>
            <a:ext cx="5599311" cy="630833"/>
          </a:xfrm>
          <a:prstGeom prst="rect">
            <a:avLst/>
          </a:prstGeom>
          <a:noFill/>
          <a:ln/>
        </p:spPr>
        <p:txBody>
          <a:bodyPr wrap="square" lIns="0" tIns="0" rIns="0" bIns="0" rtlCol="0" anchor="t"/>
          <a:lstStyle/>
          <a:p>
            <a:pPr defTabSz="761970">
              <a:lnSpc>
                <a:spcPts val="2458"/>
              </a:lnSpc>
            </a:pPr>
            <a:r>
              <a:rPr lang="en-US" sz="1542" dirty="0">
                <a:solidFill>
                  <a:srgbClr val="4A4A45"/>
                </a:solidFill>
                <a:latin typeface="Lato" pitchFamily="34" charset="0"/>
                <a:ea typeface="Lato" pitchFamily="34" charset="-122"/>
                <a:cs typeface="Lato" pitchFamily="34" charset="-120"/>
              </a:rPr>
              <a:t>Μετωπιαίο, σφηνοειδές, ηθμοειδές, κροταφικό, και άνω γνάθος είναι χαρακτηριστικά αεροφόρα οστά.</a:t>
            </a:r>
            <a:endParaRPr lang="en-US" sz="1542" dirty="0">
              <a:solidFill>
                <a:prstClr val="black"/>
              </a:solidFill>
              <a:latin typeface="Calibri" panose="020F0502020204030204"/>
            </a:endParaRPr>
          </a:p>
        </p:txBody>
      </p:sp>
      <p:sp>
        <p:nvSpPr>
          <p:cNvPr id="12" name="Shape 9"/>
          <p:cNvSpPr/>
          <p:nvPr/>
        </p:nvSpPr>
        <p:spPr>
          <a:xfrm>
            <a:off x="5261967" y="4943277"/>
            <a:ext cx="443607" cy="443607"/>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5397996" y="5017195"/>
            <a:ext cx="171549" cy="295771"/>
          </a:xfrm>
          <a:prstGeom prst="rect">
            <a:avLst/>
          </a:prstGeom>
          <a:noFill/>
          <a:ln/>
        </p:spPr>
        <p:txBody>
          <a:bodyPr wrap="none" lIns="0" tIns="0" rIns="0" bIns="0" rtlCol="0" anchor="t"/>
          <a:lstStyle/>
          <a:p>
            <a:pPr algn="ctr" defTabSz="761970">
              <a:lnSpc>
                <a:spcPts val="2292"/>
              </a:lnSpc>
            </a:pPr>
            <a:r>
              <a:rPr lang="en-US" sz="2292" b="1" dirty="0">
                <a:solidFill>
                  <a:srgbClr val="4A4A45"/>
                </a:solidFill>
                <a:latin typeface="Lato" pitchFamily="34" charset="0"/>
                <a:ea typeface="Lato" pitchFamily="34" charset="-122"/>
                <a:cs typeface="Lato" pitchFamily="34" charset="-120"/>
              </a:rPr>
              <a:t>3</a:t>
            </a:r>
            <a:endParaRPr lang="en-US" sz="2292" dirty="0">
              <a:solidFill>
                <a:prstClr val="black"/>
              </a:solidFill>
              <a:latin typeface="Calibri" panose="020F0502020204030204"/>
            </a:endParaRPr>
          </a:p>
        </p:txBody>
      </p:sp>
      <p:sp>
        <p:nvSpPr>
          <p:cNvPr id="14" name="Text 11"/>
          <p:cNvSpPr/>
          <p:nvPr/>
        </p:nvSpPr>
        <p:spPr>
          <a:xfrm>
            <a:off x="5902722" y="4943277"/>
            <a:ext cx="2464494" cy="308074"/>
          </a:xfrm>
          <a:prstGeom prst="rect">
            <a:avLst/>
          </a:prstGeom>
          <a:noFill/>
          <a:ln/>
        </p:spPr>
        <p:txBody>
          <a:bodyPr wrap="none" lIns="0" tIns="0" rIns="0" bIns="0" rtlCol="0" anchor="t"/>
          <a:lstStyle/>
          <a:p>
            <a:pPr defTabSz="761970">
              <a:lnSpc>
                <a:spcPts val="2417"/>
              </a:lnSpc>
            </a:pPr>
            <a:r>
              <a:rPr lang="en-US" sz="1917" b="1" dirty="0">
                <a:solidFill>
                  <a:srgbClr val="4A4A45"/>
                </a:solidFill>
                <a:latin typeface="Lato" pitchFamily="34" charset="0"/>
                <a:ea typeface="Lato" pitchFamily="34" charset="-122"/>
                <a:cs typeface="Lato" pitchFamily="34" charset="-120"/>
              </a:rPr>
              <a:t>Λειτουργία</a:t>
            </a:r>
            <a:endParaRPr lang="en-US" sz="1917" dirty="0">
              <a:solidFill>
                <a:prstClr val="black"/>
              </a:solidFill>
              <a:latin typeface="Calibri" panose="020F0502020204030204"/>
            </a:endParaRPr>
          </a:p>
        </p:txBody>
      </p:sp>
      <p:sp>
        <p:nvSpPr>
          <p:cNvPr id="15" name="Text 12"/>
          <p:cNvSpPr/>
          <p:nvPr/>
        </p:nvSpPr>
        <p:spPr>
          <a:xfrm>
            <a:off x="5902722" y="5369620"/>
            <a:ext cx="5599311" cy="946249"/>
          </a:xfrm>
          <a:prstGeom prst="rect">
            <a:avLst/>
          </a:prstGeom>
          <a:noFill/>
          <a:ln/>
        </p:spPr>
        <p:txBody>
          <a:bodyPr wrap="square" lIns="0" tIns="0" rIns="0" bIns="0" rtlCol="0" anchor="t"/>
          <a:lstStyle/>
          <a:p>
            <a:pPr defTabSz="761970">
              <a:lnSpc>
                <a:spcPts val="2458"/>
              </a:lnSpc>
            </a:pPr>
            <a:r>
              <a:rPr lang="en-US" sz="1542" dirty="0">
                <a:solidFill>
                  <a:srgbClr val="4A4A45"/>
                </a:solidFill>
                <a:latin typeface="Lato" pitchFamily="34" charset="0"/>
                <a:ea typeface="Lato" pitchFamily="34" charset="-122"/>
                <a:cs typeface="Lato" pitchFamily="34" charset="-120"/>
              </a:rPr>
              <a:t>Οι αεροφόρες κοιλότητες βοηθούν στη μείωση του βάρους του κρανίου και συμβάλλουν στην παραγωγή και τον συντονισμό της φωνής.</a:t>
            </a:r>
            <a:endParaRPr lang="en-US" sz="1542" dirty="0">
              <a:solidFill>
                <a:prstClr val="black"/>
              </a:solidFill>
              <a:latin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248396"/>
          </a:xfrm>
          <a:prstGeom prst="rect">
            <a:avLst/>
          </a:prstGeom>
        </p:spPr>
      </p:pic>
      <p:sp>
        <p:nvSpPr>
          <p:cNvPr id="3" name="Text 0"/>
          <p:cNvSpPr/>
          <p:nvPr/>
        </p:nvSpPr>
        <p:spPr>
          <a:xfrm>
            <a:off x="629544" y="2762647"/>
            <a:ext cx="10932914" cy="1124148"/>
          </a:xfrm>
          <a:prstGeom prst="rect">
            <a:avLst/>
          </a:prstGeom>
          <a:noFill/>
          <a:ln/>
        </p:spPr>
        <p:txBody>
          <a:bodyPr wrap="square" lIns="0" tIns="0" rIns="0" bIns="0" rtlCol="0" anchor="t"/>
          <a:lstStyle/>
          <a:p>
            <a:pPr defTabSz="761970">
              <a:lnSpc>
                <a:spcPts val="4416"/>
              </a:lnSpc>
            </a:pPr>
            <a:r>
              <a:rPr lang="el-GR" sz="3500" b="1" dirty="0">
                <a:solidFill>
                  <a:srgbClr val="282824"/>
                </a:solidFill>
                <a:latin typeface="Lato" pitchFamily="34" charset="0"/>
                <a:ea typeface="Lato" pitchFamily="34" charset="-122"/>
                <a:cs typeface="Lato" pitchFamily="34" charset="-120"/>
              </a:rPr>
              <a:t>γ. </a:t>
            </a:r>
            <a:r>
              <a:rPr lang="en-US" sz="3500" b="1" dirty="0" err="1">
                <a:solidFill>
                  <a:srgbClr val="282824"/>
                </a:solidFill>
                <a:latin typeface="Lato" pitchFamily="34" charset="0"/>
                <a:ea typeface="Lato" pitchFamily="34" charset="-122"/>
                <a:cs typeface="Lato" pitchFamily="34" charset="-120"/>
              </a:rPr>
              <a:t>Μορφολογικά</a:t>
            </a:r>
            <a:r>
              <a:rPr lang="en-US" sz="3500" b="1" dirty="0">
                <a:solidFill>
                  <a:srgbClr val="282824"/>
                </a:solidFill>
                <a:latin typeface="Lato" pitchFamily="34" charset="0"/>
                <a:ea typeface="Lato" pitchFamily="34" charset="-122"/>
                <a:cs typeface="Lato" pitchFamily="34" charset="-120"/>
              </a:rPr>
              <a:t> Χαρακτηριστικά </a:t>
            </a:r>
            <a:r>
              <a:rPr lang="en-US" sz="3500" b="1" dirty="0" err="1">
                <a:solidFill>
                  <a:srgbClr val="282824"/>
                </a:solidFill>
                <a:latin typeface="Lato" pitchFamily="34" charset="0"/>
                <a:ea typeface="Lato" pitchFamily="34" charset="-122"/>
                <a:cs typeface="Lato" pitchFamily="34" charset="-120"/>
              </a:rPr>
              <a:t>των</a:t>
            </a:r>
            <a:r>
              <a:rPr lang="en-US" sz="3500" b="1" dirty="0">
                <a:solidFill>
                  <a:srgbClr val="282824"/>
                </a:solidFill>
                <a:latin typeface="Lato" pitchFamily="34" charset="0"/>
                <a:ea typeface="Lato" pitchFamily="34" charset="-122"/>
                <a:cs typeface="Lato" pitchFamily="34" charset="-120"/>
              </a:rPr>
              <a:t> </a:t>
            </a:r>
            <a:r>
              <a:rPr lang="en-US" sz="3500" b="1" dirty="0" err="1">
                <a:solidFill>
                  <a:srgbClr val="282824"/>
                </a:solidFill>
                <a:latin typeface="Lato" pitchFamily="34" charset="0"/>
                <a:ea typeface="Lato" pitchFamily="34" charset="-122"/>
                <a:cs typeface="Lato" pitchFamily="34" charset="-120"/>
              </a:rPr>
              <a:t>Οστών</a:t>
            </a:r>
            <a:endParaRPr lang="en-US" sz="3500" dirty="0">
              <a:solidFill>
                <a:prstClr val="black"/>
              </a:solidFill>
              <a:latin typeface="Calibri" panose="020F0502020204030204"/>
            </a:endParaRPr>
          </a:p>
        </p:txBody>
      </p:sp>
      <p:sp>
        <p:nvSpPr>
          <p:cNvPr id="4" name="Shape 1"/>
          <p:cNvSpPr/>
          <p:nvPr/>
        </p:nvSpPr>
        <p:spPr>
          <a:xfrm>
            <a:off x="629544" y="4156571"/>
            <a:ext cx="3524448" cy="2187079"/>
          </a:xfrm>
          <a:prstGeom prst="roundRect">
            <a:avLst>
              <a:gd name="adj" fmla="val 123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809328" y="4336356"/>
            <a:ext cx="2890838" cy="280988"/>
          </a:xfrm>
          <a:prstGeom prst="rect">
            <a:avLst/>
          </a:prstGeom>
          <a:noFill/>
          <a:ln/>
        </p:spPr>
        <p:txBody>
          <a:bodyPr wrap="none" lIns="0" tIns="0" rIns="0" bIns="0" rtlCol="0" anchor="t"/>
          <a:lstStyle/>
          <a:p>
            <a:pPr defTabSz="761970">
              <a:lnSpc>
                <a:spcPts val="2208"/>
              </a:lnSpc>
            </a:pPr>
            <a:r>
              <a:rPr lang="en-US" sz="1750" b="1" dirty="0">
                <a:solidFill>
                  <a:srgbClr val="4A4A45"/>
                </a:solidFill>
                <a:latin typeface="Lato" pitchFamily="34" charset="0"/>
                <a:ea typeface="Lato" pitchFamily="34" charset="-122"/>
                <a:cs typeface="Lato" pitchFamily="34" charset="-120"/>
              </a:rPr>
              <a:t>Προεξοχές και Αποφύσεις</a:t>
            </a:r>
            <a:endParaRPr lang="en-US" sz="1750" dirty="0">
              <a:solidFill>
                <a:prstClr val="black"/>
              </a:solidFill>
              <a:latin typeface="Calibri" panose="020F0502020204030204"/>
            </a:endParaRPr>
          </a:p>
        </p:txBody>
      </p:sp>
      <p:sp>
        <p:nvSpPr>
          <p:cNvPr id="6" name="Text 3"/>
          <p:cNvSpPr/>
          <p:nvPr/>
        </p:nvSpPr>
        <p:spPr>
          <a:xfrm>
            <a:off x="809328" y="4725194"/>
            <a:ext cx="3164880" cy="1438672"/>
          </a:xfrm>
          <a:prstGeom prst="rect">
            <a:avLst/>
          </a:prstGeom>
          <a:noFill/>
          <a:ln/>
        </p:spPr>
        <p:txBody>
          <a:bodyPr wrap="square" lIns="0" tIns="0" rIns="0" bIns="0" rtlCol="0" anchor="t"/>
          <a:lstStyle/>
          <a:p>
            <a:pPr defTabSz="761970">
              <a:lnSpc>
                <a:spcPts val="2250"/>
              </a:lnSpc>
            </a:pPr>
            <a:r>
              <a:rPr lang="en-US" sz="1375" dirty="0">
                <a:solidFill>
                  <a:srgbClr val="4A4A45"/>
                </a:solidFill>
                <a:latin typeface="Lato" pitchFamily="34" charset="0"/>
                <a:ea typeface="Lato" pitchFamily="34" charset="-122"/>
                <a:cs typeface="Lato" pitchFamily="34" charset="-120"/>
              </a:rPr>
              <a:t>Η εξωτερική μορφή των οστών εμφανίζει σε διάφορες θέσεις προεξοχές, αποφύσεις και ογκώματα που λέγονται φύματα, άκανθες, γραμμές και τραχύσματα.</a:t>
            </a:r>
            <a:endParaRPr lang="en-US" sz="1375" dirty="0">
              <a:solidFill>
                <a:prstClr val="black"/>
              </a:solidFill>
              <a:latin typeface="Calibri" panose="020F0502020204030204"/>
            </a:endParaRPr>
          </a:p>
        </p:txBody>
      </p:sp>
      <p:sp>
        <p:nvSpPr>
          <p:cNvPr id="7" name="Shape 4"/>
          <p:cNvSpPr/>
          <p:nvPr/>
        </p:nvSpPr>
        <p:spPr>
          <a:xfrm>
            <a:off x="4333776" y="4156571"/>
            <a:ext cx="3524448" cy="2187079"/>
          </a:xfrm>
          <a:prstGeom prst="roundRect">
            <a:avLst>
              <a:gd name="adj" fmla="val 123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4513560" y="4336356"/>
            <a:ext cx="2248396" cy="280988"/>
          </a:xfrm>
          <a:prstGeom prst="rect">
            <a:avLst/>
          </a:prstGeom>
          <a:noFill/>
          <a:ln/>
        </p:spPr>
        <p:txBody>
          <a:bodyPr wrap="none" lIns="0" tIns="0" rIns="0" bIns="0" rtlCol="0" anchor="t"/>
          <a:lstStyle/>
          <a:p>
            <a:pPr defTabSz="761970">
              <a:lnSpc>
                <a:spcPts val="2208"/>
              </a:lnSpc>
            </a:pPr>
            <a:r>
              <a:rPr lang="en-US" sz="1750" b="1" dirty="0">
                <a:solidFill>
                  <a:srgbClr val="4A4A45"/>
                </a:solidFill>
                <a:latin typeface="Lato" pitchFamily="34" charset="0"/>
                <a:ea typeface="Lato" pitchFamily="34" charset="-122"/>
                <a:cs typeface="Lato" pitchFamily="34" charset="-120"/>
              </a:rPr>
              <a:t>Λειτουργία</a:t>
            </a:r>
            <a:endParaRPr lang="en-US" sz="1750" dirty="0">
              <a:solidFill>
                <a:prstClr val="black"/>
              </a:solidFill>
              <a:latin typeface="Calibri" panose="020F0502020204030204"/>
            </a:endParaRPr>
          </a:p>
        </p:txBody>
      </p:sp>
      <p:sp>
        <p:nvSpPr>
          <p:cNvPr id="9" name="Text 6"/>
          <p:cNvSpPr/>
          <p:nvPr/>
        </p:nvSpPr>
        <p:spPr>
          <a:xfrm>
            <a:off x="4513560" y="4725194"/>
            <a:ext cx="3164880" cy="863203"/>
          </a:xfrm>
          <a:prstGeom prst="rect">
            <a:avLst/>
          </a:prstGeom>
          <a:noFill/>
          <a:ln/>
        </p:spPr>
        <p:txBody>
          <a:bodyPr wrap="square" lIns="0" tIns="0" rIns="0" bIns="0" rtlCol="0" anchor="t"/>
          <a:lstStyle/>
          <a:p>
            <a:pPr defTabSz="761970">
              <a:lnSpc>
                <a:spcPts val="2250"/>
              </a:lnSpc>
            </a:pPr>
            <a:r>
              <a:rPr lang="en-US" sz="1375" dirty="0">
                <a:solidFill>
                  <a:srgbClr val="4A4A45"/>
                </a:solidFill>
                <a:latin typeface="Lato" pitchFamily="34" charset="0"/>
                <a:ea typeface="Lato" pitchFamily="34" charset="-122"/>
                <a:cs typeface="Lato" pitchFamily="34" charset="-120"/>
              </a:rPr>
              <a:t>Αυτές οι προεξοχές χρησιμεύουν στην πρόσφυση των μυών και των συνδέσμων.</a:t>
            </a:r>
            <a:endParaRPr lang="en-US" sz="1375" dirty="0">
              <a:solidFill>
                <a:prstClr val="black"/>
              </a:solidFill>
              <a:latin typeface="Calibri" panose="020F0502020204030204"/>
            </a:endParaRPr>
          </a:p>
        </p:txBody>
      </p:sp>
      <p:sp>
        <p:nvSpPr>
          <p:cNvPr id="10" name="Shape 7"/>
          <p:cNvSpPr/>
          <p:nvPr/>
        </p:nvSpPr>
        <p:spPr>
          <a:xfrm>
            <a:off x="8038009" y="4156571"/>
            <a:ext cx="3524448" cy="2187079"/>
          </a:xfrm>
          <a:prstGeom prst="roundRect">
            <a:avLst>
              <a:gd name="adj" fmla="val 123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8217794" y="4336356"/>
            <a:ext cx="2248396" cy="280988"/>
          </a:xfrm>
          <a:prstGeom prst="rect">
            <a:avLst/>
          </a:prstGeom>
          <a:noFill/>
          <a:ln/>
        </p:spPr>
        <p:txBody>
          <a:bodyPr wrap="none" lIns="0" tIns="0" rIns="0" bIns="0" rtlCol="0" anchor="t"/>
          <a:lstStyle/>
          <a:p>
            <a:pPr defTabSz="761970">
              <a:lnSpc>
                <a:spcPts val="2208"/>
              </a:lnSpc>
            </a:pPr>
            <a:r>
              <a:rPr lang="en-US" sz="1750" b="1" dirty="0">
                <a:solidFill>
                  <a:srgbClr val="4A4A45"/>
                </a:solidFill>
                <a:latin typeface="Lato" pitchFamily="34" charset="0"/>
                <a:ea typeface="Lato" pitchFamily="34" charset="-122"/>
                <a:cs typeface="Lato" pitchFamily="34" charset="-120"/>
              </a:rPr>
              <a:t>Σημασία</a:t>
            </a:r>
            <a:endParaRPr lang="en-US" sz="1750" dirty="0">
              <a:solidFill>
                <a:prstClr val="black"/>
              </a:solidFill>
              <a:latin typeface="Calibri" panose="020F0502020204030204"/>
            </a:endParaRPr>
          </a:p>
        </p:txBody>
      </p:sp>
      <p:sp>
        <p:nvSpPr>
          <p:cNvPr id="12" name="Text 9"/>
          <p:cNvSpPr/>
          <p:nvPr/>
        </p:nvSpPr>
        <p:spPr>
          <a:xfrm>
            <a:off x="8217793" y="4725194"/>
            <a:ext cx="3164880" cy="863203"/>
          </a:xfrm>
          <a:prstGeom prst="rect">
            <a:avLst/>
          </a:prstGeom>
          <a:noFill/>
          <a:ln/>
        </p:spPr>
        <p:txBody>
          <a:bodyPr wrap="square" lIns="0" tIns="0" rIns="0" bIns="0" rtlCol="0" anchor="t"/>
          <a:lstStyle/>
          <a:p>
            <a:pPr defTabSz="761970">
              <a:lnSpc>
                <a:spcPts val="2250"/>
              </a:lnSpc>
            </a:pPr>
            <a:r>
              <a:rPr lang="en-US" sz="1375" dirty="0">
                <a:solidFill>
                  <a:srgbClr val="4A4A45"/>
                </a:solidFill>
                <a:latin typeface="Lato" pitchFamily="34" charset="0"/>
                <a:ea typeface="Lato" pitchFamily="34" charset="-122"/>
                <a:cs typeface="Lato" pitchFamily="34" charset="-120"/>
              </a:rPr>
              <a:t>Οι προεξοχές αυτές είναι σημαντικές για τη σταθερότητα και τη λειτουργία του μυοσκελετικού συστήματος.</a:t>
            </a:r>
            <a:endParaRPr lang="en-US" sz="1375" dirty="0">
              <a:solidFill>
                <a:prstClr val="black"/>
              </a:solidFill>
              <a:latin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514376"/>
            <a:ext cx="10751939" cy="1285875"/>
          </a:xfrm>
          <a:prstGeom prst="rect">
            <a:avLst/>
          </a:prstGeom>
          <a:noFill/>
          <a:ln/>
        </p:spPr>
        <p:txBody>
          <a:bodyPr wrap="square" lIns="0" tIns="0" rIns="0" bIns="0" rtlCol="0" anchor="t"/>
          <a:lstStyle/>
          <a:p>
            <a:pPr defTabSz="761970">
              <a:lnSpc>
                <a:spcPts val="5041"/>
              </a:lnSpc>
            </a:pPr>
            <a:r>
              <a:rPr lang="en-US" sz="4042" b="1" dirty="0">
                <a:solidFill>
                  <a:srgbClr val="282824"/>
                </a:solidFill>
                <a:latin typeface="Lato" pitchFamily="34" charset="0"/>
                <a:ea typeface="Lato" pitchFamily="34" charset="-122"/>
                <a:cs typeface="Lato" pitchFamily="34" charset="-120"/>
              </a:rPr>
              <a:t>Μορφολογικά Χαρακτηριστικά των Οστών - Κοιλότητες</a:t>
            </a:r>
            <a:endParaRPr lang="en-US" sz="4042" dirty="0">
              <a:solidFill>
                <a:prstClr val="black"/>
              </a:solidFill>
              <a:latin typeface="Calibri" panose="020F0502020204030204"/>
            </a:endParaRPr>
          </a:p>
        </p:txBody>
      </p:sp>
      <p:sp>
        <p:nvSpPr>
          <p:cNvPr id="3" name="Text 1"/>
          <p:cNvSpPr/>
          <p:nvPr/>
        </p:nvSpPr>
        <p:spPr>
          <a:xfrm>
            <a:off x="720031" y="3314502"/>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Τύποι Κοιλοτήτων</a:t>
            </a:r>
            <a:endParaRPr lang="en-US" sz="2000" dirty="0">
              <a:solidFill>
                <a:prstClr val="black"/>
              </a:solidFill>
              <a:latin typeface="Calibri" panose="020F0502020204030204"/>
            </a:endParaRPr>
          </a:p>
        </p:txBody>
      </p:sp>
      <p:sp>
        <p:nvSpPr>
          <p:cNvPr id="4" name="Text 2"/>
          <p:cNvSpPr/>
          <p:nvPr/>
        </p:nvSpPr>
        <p:spPr>
          <a:xfrm>
            <a:off x="720031" y="3841651"/>
            <a:ext cx="3249018"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Στις επιφάνειες των οστών υπάρχουν επίσης αύλακες, βοθρία, βόθροι και εντομές.</a:t>
            </a:r>
            <a:endParaRPr lang="en-US" sz="1583" dirty="0">
              <a:solidFill>
                <a:prstClr val="black"/>
              </a:solidFill>
              <a:latin typeface="Calibri" panose="020F0502020204030204"/>
            </a:endParaRPr>
          </a:p>
        </p:txBody>
      </p:sp>
      <p:sp>
        <p:nvSpPr>
          <p:cNvPr id="5" name="Text 3"/>
          <p:cNvSpPr/>
          <p:nvPr/>
        </p:nvSpPr>
        <p:spPr>
          <a:xfrm>
            <a:off x="4477246" y="3314502"/>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Λειτουργία</a:t>
            </a:r>
            <a:endParaRPr lang="en-US" sz="2000" dirty="0">
              <a:solidFill>
                <a:prstClr val="black"/>
              </a:solidFill>
              <a:latin typeface="Calibri" panose="020F0502020204030204"/>
            </a:endParaRPr>
          </a:p>
        </p:txBody>
      </p:sp>
      <p:sp>
        <p:nvSpPr>
          <p:cNvPr id="6" name="Text 4"/>
          <p:cNvSpPr/>
          <p:nvPr/>
        </p:nvSpPr>
        <p:spPr>
          <a:xfrm>
            <a:off x="4477246" y="3841651"/>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Αυτές οι κοιλότητες δημιουργούνται από την πορεία των αγγείων και των νεύρων πάνω στα οστά.</a:t>
            </a:r>
            <a:endParaRPr lang="en-US" sz="1583" dirty="0">
              <a:solidFill>
                <a:prstClr val="black"/>
              </a:solidFill>
              <a:latin typeface="Calibri" panose="020F0502020204030204"/>
            </a:endParaRPr>
          </a:p>
        </p:txBody>
      </p:sp>
      <p:sp>
        <p:nvSpPr>
          <p:cNvPr id="7" name="Text 5"/>
          <p:cNvSpPr/>
          <p:nvPr/>
        </p:nvSpPr>
        <p:spPr>
          <a:xfrm>
            <a:off x="8234462" y="3314502"/>
            <a:ext cx="2685852"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pitchFamily="34" charset="0"/>
                <a:ea typeface="Lato" pitchFamily="34" charset="-122"/>
                <a:cs typeface="Lato" pitchFamily="34" charset="-120"/>
              </a:rPr>
              <a:t>Τροφοφόρα Τρήματα</a:t>
            </a:r>
            <a:endParaRPr lang="en-US" sz="2000" dirty="0">
              <a:solidFill>
                <a:prstClr val="black"/>
              </a:solidFill>
              <a:latin typeface="Calibri" panose="020F0502020204030204"/>
            </a:endParaRPr>
          </a:p>
        </p:txBody>
      </p:sp>
      <p:sp>
        <p:nvSpPr>
          <p:cNvPr id="8" name="Text 6"/>
          <p:cNvSpPr/>
          <p:nvPr/>
        </p:nvSpPr>
        <p:spPr>
          <a:xfrm>
            <a:off x="8234462" y="3841651"/>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Τα οστά έχουν επίσης τα τροφοφόρα τρήματα από τα οποία εισέρχονται τα αγγεία που τρέφουν τα οστά.</a:t>
            </a:r>
            <a:endParaRPr lang="en-US" sz="1583" dirty="0">
              <a:solidFill>
                <a:prstClr val="black"/>
              </a:solidFill>
              <a:latin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9588"/>
          </a:xfrm>
          <a:prstGeom prst="rect">
            <a:avLst/>
          </a:prstGeom>
        </p:spPr>
      </p:pic>
      <p:sp>
        <p:nvSpPr>
          <p:cNvPr id="3" name="Text 0"/>
          <p:cNvSpPr/>
          <p:nvPr/>
        </p:nvSpPr>
        <p:spPr>
          <a:xfrm>
            <a:off x="5273873" y="551458"/>
            <a:ext cx="5252740" cy="626666"/>
          </a:xfrm>
          <a:prstGeom prst="rect">
            <a:avLst/>
          </a:prstGeom>
          <a:noFill/>
          <a:ln/>
        </p:spPr>
        <p:txBody>
          <a:bodyPr wrap="none" lIns="0" tIns="0" rIns="0" bIns="0" rtlCol="0" anchor="t"/>
          <a:lstStyle/>
          <a:p>
            <a:pPr defTabSz="761970">
              <a:lnSpc>
                <a:spcPts val="4916"/>
              </a:lnSpc>
            </a:pPr>
            <a:r>
              <a:rPr lang="en-US" sz="3917" b="1" dirty="0">
                <a:solidFill>
                  <a:srgbClr val="282824"/>
                </a:solidFill>
                <a:latin typeface="Lato" pitchFamily="34" charset="0"/>
                <a:ea typeface="Lato" pitchFamily="34" charset="-122"/>
                <a:cs typeface="Lato" pitchFamily="34" charset="-120"/>
              </a:rPr>
              <a:t>Αρθρικές Επιφάνειες</a:t>
            </a:r>
            <a:endParaRPr lang="en-US" sz="3917" dirty="0">
              <a:solidFill>
                <a:prstClr val="black"/>
              </a:solidFill>
              <a:latin typeface="Calibri" panose="020F0502020204030204"/>
            </a:endParaRPr>
          </a:p>
        </p:txBody>
      </p:sp>
      <p:sp>
        <p:nvSpPr>
          <p:cNvPr id="4" name="Shape 1"/>
          <p:cNvSpPr/>
          <p:nvPr/>
        </p:nvSpPr>
        <p:spPr>
          <a:xfrm>
            <a:off x="5273874" y="1478856"/>
            <a:ext cx="6216253" cy="1476078"/>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474394" y="1679377"/>
            <a:ext cx="2506663" cy="313233"/>
          </a:xfrm>
          <a:prstGeom prst="rect">
            <a:avLst/>
          </a:prstGeom>
          <a:noFill/>
          <a:ln/>
        </p:spPr>
        <p:txBody>
          <a:bodyPr wrap="none" lIns="0" tIns="0" rIns="0" bIns="0" rtlCol="0" anchor="t"/>
          <a:lstStyle/>
          <a:p>
            <a:pPr defTabSz="761970">
              <a:lnSpc>
                <a:spcPts val="2458"/>
              </a:lnSpc>
            </a:pPr>
            <a:r>
              <a:rPr lang="en-US" sz="1958" b="1" dirty="0">
                <a:solidFill>
                  <a:srgbClr val="4A4A45"/>
                </a:solidFill>
                <a:latin typeface="Lato" pitchFamily="34" charset="0"/>
                <a:ea typeface="Lato" pitchFamily="34" charset="-122"/>
                <a:cs typeface="Lato" pitchFamily="34" charset="-120"/>
              </a:rPr>
              <a:t>Ορισμός</a:t>
            </a:r>
            <a:endParaRPr lang="en-US" sz="1958" dirty="0">
              <a:solidFill>
                <a:prstClr val="black"/>
              </a:solidFill>
              <a:latin typeface="Calibri" panose="020F0502020204030204"/>
            </a:endParaRPr>
          </a:p>
        </p:txBody>
      </p:sp>
      <p:sp>
        <p:nvSpPr>
          <p:cNvPr id="6" name="Text 3"/>
          <p:cNvSpPr/>
          <p:nvPr/>
        </p:nvSpPr>
        <p:spPr>
          <a:xfrm>
            <a:off x="5474395" y="2112864"/>
            <a:ext cx="5815211" cy="641548"/>
          </a:xfrm>
          <a:prstGeom prst="rect">
            <a:avLst/>
          </a:prstGeom>
          <a:noFill/>
          <a:ln/>
        </p:spPr>
        <p:txBody>
          <a:bodyPr wrap="square" lIns="0" tIns="0" rIns="0" bIns="0" rtlCol="0" anchor="t"/>
          <a:lstStyle/>
          <a:p>
            <a:pPr defTabSz="761970">
              <a:lnSpc>
                <a:spcPts val="2500"/>
              </a:lnSpc>
            </a:pPr>
            <a:r>
              <a:rPr lang="en-US" sz="1542" dirty="0">
                <a:solidFill>
                  <a:srgbClr val="4A4A45"/>
                </a:solidFill>
                <a:latin typeface="Lato" pitchFamily="34" charset="0"/>
                <a:ea typeface="Lato" pitchFamily="34" charset="-122"/>
                <a:cs typeface="Lato" pitchFamily="34" charset="-120"/>
              </a:rPr>
              <a:t>Στις θέσεις όπου τα οστά συνδέονται μεταξύ τους υπάρχουν οι αρθρικές επιφάνειες.</a:t>
            </a:r>
            <a:endParaRPr lang="en-US" sz="1542" dirty="0">
              <a:solidFill>
                <a:prstClr val="black"/>
              </a:solidFill>
              <a:latin typeface="Calibri" panose="020F0502020204030204"/>
            </a:endParaRPr>
          </a:p>
        </p:txBody>
      </p:sp>
      <p:sp>
        <p:nvSpPr>
          <p:cNvPr id="7" name="Shape 4"/>
          <p:cNvSpPr/>
          <p:nvPr/>
        </p:nvSpPr>
        <p:spPr>
          <a:xfrm>
            <a:off x="5273874" y="3155454"/>
            <a:ext cx="6216253" cy="1476078"/>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5474394" y="3355975"/>
            <a:ext cx="2506663" cy="313233"/>
          </a:xfrm>
          <a:prstGeom prst="rect">
            <a:avLst/>
          </a:prstGeom>
          <a:noFill/>
          <a:ln/>
        </p:spPr>
        <p:txBody>
          <a:bodyPr wrap="none" lIns="0" tIns="0" rIns="0" bIns="0" rtlCol="0" anchor="t"/>
          <a:lstStyle/>
          <a:p>
            <a:pPr defTabSz="761970">
              <a:lnSpc>
                <a:spcPts val="2458"/>
              </a:lnSpc>
            </a:pPr>
            <a:r>
              <a:rPr lang="en-US" sz="1958" b="1" dirty="0">
                <a:solidFill>
                  <a:srgbClr val="4A4A45"/>
                </a:solidFill>
                <a:latin typeface="Lato" pitchFamily="34" charset="0"/>
                <a:ea typeface="Lato" pitchFamily="34" charset="-122"/>
                <a:cs typeface="Lato" pitchFamily="34" charset="-120"/>
              </a:rPr>
              <a:t>Λειτουργία</a:t>
            </a:r>
            <a:endParaRPr lang="en-US" sz="1958" dirty="0">
              <a:solidFill>
                <a:prstClr val="black"/>
              </a:solidFill>
              <a:latin typeface="Calibri" panose="020F0502020204030204"/>
            </a:endParaRPr>
          </a:p>
        </p:txBody>
      </p:sp>
      <p:sp>
        <p:nvSpPr>
          <p:cNvPr id="9" name="Text 6"/>
          <p:cNvSpPr/>
          <p:nvPr/>
        </p:nvSpPr>
        <p:spPr>
          <a:xfrm>
            <a:off x="5474395" y="3789462"/>
            <a:ext cx="5815211" cy="641548"/>
          </a:xfrm>
          <a:prstGeom prst="rect">
            <a:avLst/>
          </a:prstGeom>
          <a:noFill/>
          <a:ln/>
        </p:spPr>
        <p:txBody>
          <a:bodyPr wrap="square" lIns="0" tIns="0" rIns="0" bIns="0" rtlCol="0" anchor="t"/>
          <a:lstStyle/>
          <a:p>
            <a:pPr defTabSz="761970">
              <a:lnSpc>
                <a:spcPts val="2500"/>
              </a:lnSpc>
            </a:pPr>
            <a:r>
              <a:rPr lang="en-US" sz="1542" dirty="0">
                <a:solidFill>
                  <a:srgbClr val="4A4A45"/>
                </a:solidFill>
                <a:latin typeface="Lato" pitchFamily="34" charset="0"/>
                <a:ea typeface="Lato" pitchFamily="34" charset="-122"/>
                <a:cs typeface="Lato" pitchFamily="34" charset="-120"/>
              </a:rPr>
              <a:t>Οι αρθρικές επιφάνειες επιτρέπουν την κίνηση μεταξύ των οστών και τη μεταφορά φορτίων.</a:t>
            </a:r>
            <a:endParaRPr lang="en-US" sz="1542" dirty="0">
              <a:solidFill>
                <a:prstClr val="black"/>
              </a:solidFill>
              <a:latin typeface="Calibri" panose="020F0502020204030204"/>
            </a:endParaRPr>
          </a:p>
        </p:txBody>
      </p:sp>
      <p:sp>
        <p:nvSpPr>
          <p:cNvPr id="10" name="Shape 7"/>
          <p:cNvSpPr/>
          <p:nvPr/>
        </p:nvSpPr>
        <p:spPr>
          <a:xfrm>
            <a:off x="5273874" y="4832053"/>
            <a:ext cx="6216253" cy="1476078"/>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5474394" y="5032574"/>
            <a:ext cx="2506663" cy="313233"/>
          </a:xfrm>
          <a:prstGeom prst="rect">
            <a:avLst/>
          </a:prstGeom>
          <a:noFill/>
          <a:ln/>
        </p:spPr>
        <p:txBody>
          <a:bodyPr wrap="none" lIns="0" tIns="0" rIns="0" bIns="0" rtlCol="0" anchor="t"/>
          <a:lstStyle/>
          <a:p>
            <a:pPr defTabSz="761970">
              <a:lnSpc>
                <a:spcPts val="2458"/>
              </a:lnSpc>
            </a:pPr>
            <a:r>
              <a:rPr lang="en-US" sz="1958" b="1" dirty="0">
                <a:solidFill>
                  <a:srgbClr val="4A4A45"/>
                </a:solidFill>
                <a:latin typeface="Lato" pitchFamily="34" charset="0"/>
                <a:ea typeface="Lato" pitchFamily="34" charset="-122"/>
                <a:cs typeface="Lato" pitchFamily="34" charset="-120"/>
              </a:rPr>
              <a:t>Χαρακτηριστικά</a:t>
            </a:r>
            <a:endParaRPr lang="en-US" sz="1958" dirty="0">
              <a:solidFill>
                <a:prstClr val="black"/>
              </a:solidFill>
              <a:latin typeface="Calibri" panose="020F0502020204030204"/>
            </a:endParaRPr>
          </a:p>
        </p:txBody>
      </p:sp>
      <p:sp>
        <p:nvSpPr>
          <p:cNvPr id="12" name="Text 9"/>
          <p:cNvSpPr/>
          <p:nvPr/>
        </p:nvSpPr>
        <p:spPr>
          <a:xfrm>
            <a:off x="5474395" y="5466060"/>
            <a:ext cx="5815211" cy="641548"/>
          </a:xfrm>
          <a:prstGeom prst="rect">
            <a:avLst/>
          </a:prstGeom>
          <a:noFill/>
          <a:ln/>
        </p:spPr>
        <p:txBody>
          <a:bodyPr wrap="square" lIns="0" tIns="0" rIns="0" bIns="0" rtlCol="0" anchor="t"/>
          <a:lstStyle/>
          <a:p>
            <a:pPr defTabSz="761970">
              <a:lnSpc>
                <a:spcPts val="2500"/>
              </a:lnSpc>
            </a:pPr>
            <a:r>
              <a:rPr lang="en-US" sz="1542" dirty="0">
                <a:solidFill>
                  <a:srgbClr val="4A4A45"/>
                </a:solidFill>
                <a:latin typeface="Lato" pitchFamily="34" charset="0"/>
                <a:ea typeface="Lato" pitchFamily="34" charset="-122"/>
                <a:cs typeface="Lato" pitchFamily="34" charset="-120"/>
              </a:rPr>
              <a:t>Οι αρθρικές επιφάνειες είναι συνήθως λείες και καλύπτονται από αρθρικό χόνδρο για να μειώνεται η τριβή.</a:t>
            </a:r>
            <a:endParaRPr lang="en-US" sz="1542" dirty="0">
              <a:solidFill>
                <a:prstClr val="black"/>
              </a:solidFill>
              <a:latin typeface="Calibri" panose="020F050202020403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580926"/>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pitchFamily="34" charset="0"/>
                <a:ea typeface="Lato" pitchFamily="34" charset="-122"/>
                <a:cs typeface="Lato" pitchFamily="34" charset="-120"/>
              </a:rPr>
              <a:t>Το Περιόστεο</a:t>
            </a:r>
            <a:endParaRPr lang="en-US" sz="4042" dirty="0">
              <a:solidFill>
                <a:prstClr val="black"/>
              </a:solidFill>
              <a:latin typeface="Calibri" panose="020F0502020204030204"/>
            </a:endParaRPr>
          </a:p>
        </p:txBody>
      </p:sp>
      <p:sp>
        <p:nvSpPr>
          <p:cNvPr id="4" name="Shape 1"/>
          <p:cNvSpPr/>
          <p:nvPr/>
        </p:nvSpPr>
        <p:spPr>
          <a:xfrm>
            <a:off x="720031" y="1763812"/>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861914" y="1840905"/>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pitchFamily="34" charset="0"/>
                <a:ea typeface="Lato" pitchFamily="34" charset="-122"/>
                <a:cs typeface="Lato" pitchFamily="34" charset="-120"/>
              </a:rPr>
              <a:t>1</a:t>
            </a:r>
            <a:endParaRPr lang="en-US" sz="2417" dirty="0">
              <a:solidFill>
                <a:prstClr val="black"/>
              </a:solidFill>
              <a:latin typeface="Calibri" panose="020F0502020204030204"/>
            </a:endParaRPr>
          </a:p>
        </p:txBody>
      </p:sp>
      <p:sp>
        <p:nvSpPr>
          <p:cNvPr id="6" name="Text 3"/>
          <p:cNvSpPr/>
          <p:nvPr/>
        </p:nvSpPr>
        <p:spPr>
          <a:xfrm>
            <a:off x="1388567" y="1763812"/>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pitchFamily="34" charset="0"/>
                <a:ea typeface="Lato" pitchFamily="34" charset="-122"/>
                <a:cs typeface="Lato" pitchFamily="34" charset="-120"/>
              </a:rPr>
              <a:t>Ορισμός</a:t>
            </a:r>
            <a:endParaRPr lang="en-US" sz="2000" dirty="0">
              <a:solidFill>
                <a:prstClr val="black"/>
              </a:solidFill>
              <a:latin typeface="Calibri" panose="020F0502020204030204"/>
            </a:endParaRPr>
          </a:p>
        </p:txBody>
      </p:sp>
      <p:sp>
        <p:nvSpPr>
          <p:cNvPr id="7" name="Text 4"/>
          <p:cNvSpPr/>
          <p:nvPr/>
        </p:nvSpPr>
        <p:spPr>
          <a:xfrm>
            <a:off x="1388567" y="2208709"/>
            <a:ext cx="5511403"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Η εξωτερική επιφάνεια των οστών καλύπτεται από λεπτή στιβάδα πυκνού ινώδους συνδετικού ιστού, το περιόστεο.</a:t>
            </a:r>
            <a:endParaRPr lang="en-US" sz="1583" dirty="0">
              <a:solidFill>
                <a:prstClr val="black"/>
              </a:solidFill>
              <a:latin typeface="Calibri" panose="020F0502020204030204"/>
            </a:endParaRPr>
          </a:p>
        </p:txBody>
      </p:sp>
      <p:sp>
        <p:nvSpPr>
          <p:cNvPr id="8" name="Shape 5"/>
          <p:cNvSpPr/>
          <p:nvPr/>
        </p:nvSpPr>
        <p:spPr>
          <a:xfrm>
            <a:off x="720031" y="3633391"/>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861914" y="3710483"/>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pitchFamily="34" charset="0"/>
                <a:ea typeface="Lato" pitchFamily="34" charset="-122"/>
                <a:cs typeface="Lato" pitchFamily="34" charset="-120"/>
              </a:rPr>
              <a:t>2</a:t>
            </a:r>
            <a:endParaRPr lang="en-US" sz="2417" dirty="0">
              <a:solidFill>
                <a:prstClr val="black"/>
              </a:solidFill>
              <a:latin typeface="Calibri" panose="020F0502020204030204"/>
            </a:endParaRPr>
          </a:p>
        </p:txBody>
      </p:sp>
      <p:sp>
        <p:nvSpPr>
          <p:cNvPr id="10" name="Text 7"/>
          <p:cNvSpPr/>
          <p:nvPr/>
        </p:nvSpPr>
        <p:spPr>
          <a:xfrm>
            <a:off x="1388567" y="3633391"/>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pitchFamily="34" charset="0"/>
                <a:ea typeface="Lato" pitchFamily="34" charset="-122"/>
                <a:cs typeface="Lato" pitchFamily="34" charset="-120"/>
              </a:rPr>
              <a:t>Εξαιρέσεις</a:t>
            </a:r>
            <a:endParaRPr lang="en-US" sz="2000" dirty="0">
              <a:solidFill>
                <a:prstClr val="black"/>
              </a:solidFill>
              <a:latin typeface="Calibri" panose="020F0502020204030204"/>
            </a:endParaRPr>
          </a:p>
        </p:txBody>
      </p:sp>
      <p:sp>
        <p:nvSpPr>
          <p:cNvPr id="11" name="Text 8"/>
          <p:cNvSpPr/>
          <p:nvPr/>
        </p:nvSpPr>
        <p:spPr>
          <a:xfrm>
            <a:off x="1388567" y="4078288"/>
            <a:ext cx="5511403"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Το περιόστεο λείπει μόνο στις αρθρικές επιφάνειες και στις θέσεις όπου προσφύονται σύνδεσμοι και τένοντες.</a:t>
            </a:r>
            <a:endParaRPr lang="en-US" sz="1583" dirty="0">
              <a:solidFill>
                <a:prstClr val="black"/>
              </a:solidFill>
              <a:latin typeface="Calibri" panose="020F0502020204030204"/>
            </a:endParaRPr>
          </a:p>
        </p:txBody>
      </p:sp>
      <p:sp>
        <p:nvSpPr>
          <p:cNvPr id="12" name="Shape 9"/>
          <p:cNvSpPr/>
          <p:nvPr/>
        </p:nvSpPr>
        <p:spPr>
          <a:xfrm>
            <a:off x="720031" y="5173762"/>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861914" y="5250855"/>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pitchFamily="34" charset="0"/>
                <a:ea typeface="Lato" pitchFamily="34" charset="-122"/>
                <a:cs typeface="Lato" pitchFamily="34" charset="-120"/>
              </a:rPr>
              <a:t>3</a:t>
            </a:r>
            <a:endParaRPr lang="en-US" sz="2417" dirty="0">
              <a:solidFill>
                <a:prstClr val="black"/>
              </a:solidFill>
              <a:latin typeface="Calibri" panose="020F0502020204030204"/>
            </a:endParaRPr>
          </a:p>
        </p:txBody>
      </p:sp>
      <p:sp>
        <p:nvSpPr>
          <p:cNvPr id="14" name="Text 11"/>
          <p:cNvSpPr/>
          <p:nvPr/>
        </p:nvSpPr>
        <p:spPr>
          <a:xfrm>
            <a:off x="1388567" y="5173762"/>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pitchFamily="34" charset="0"/>
                <a:ea typeface="Lato" pitchFamily="34" charset="-122"/>
                <a:cs typeface="Lato" pitchFamily="34" charset="-120"/>
              </a:rPr>
              <a:t>Λειτουργία</a:t>
            </a:r>
            <a:endParaRPr lang="en-US" sz="2000" dirty="0">
              <a:solidFill>
                <a:prstClr val="black"/>
              </a:solidFill>
              <a:latin typeface="Calibri" panose="020F0502020204030204"/>
            </a:endParaRPr>
          </a:p>
        </p:txBody>
      </p:sp>
      <p:sp>
        <p:nvSpPr>
          <p:cNvPr id="15" name="Text 12"/>
          <p:cNvSpPr/>
          <p:nvPr/>
        </p:nvSpPr>
        <p:spPr>
          <a:xfrm>
            <a:off x="1388567" y="5618659"/>
            <a:ext cx="5511403"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Η κύρια λειτουργία του περιόστεου είναι η θρέψη του οστίτη ιστού και η συνεχής ανακατασκευή του οστού.</a:t>
            </a:r>
            <a:endParaRPr lang="en-US" sz="1583" dirty="0">
              <a:solidFill>
                <a:prstClr val="black"/>
              </a:solidFill>
              <a:latin typeface="Calibri" panose="020F050202020403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70421" y="679450"/>
            <a:ext cx="4788694" cy="598488"/>
          </a:xfrm>
          <a:prstGeom prst="rect">
            <a:avLst/>
          </a:prstGeom>
          <a:noFill/>
          <a:ln/>
        </p:spPr>
        <p:txBody>
          <a:bodyPr wrap="none" lIns="0" tIns="0" rIns="0" bIns="0" rtlCol="0" anchor="t"/>
          <a:lstStyle/>
          <a:p>
            <a:pPr defTabSz="761970">
              <a:lnSpc>
                <a:spcPts val="4708"/>
              </a:lnSpc>
            </a:pPr>
            <a:r>
              <a:rPr lang="en-US" sz="3750" b="1" dirty="0">
                <a:solidFill>
                  <a:srgbClr val="282824"/>
                </a:solidFill>
                <a:latin typeface="Lato" pitchFamily="34" charset="0"/>
                <a:ea typeface="Lato" pitchFamily="34" charset="-122"/>
                <a:cs typeface="Lato" pitchFamily="34" charset="-120"/>
              </a:rPr>
              <a:t>Το Ενδόστεο</a:t>
            </a:r>
            <a:endParaRPr lang="en-US" sz="3750" dirty="0">
              <a:solidFill>
                <a:prstClr val="black"/>
              </a:solidFill>
              <a:latin typeface="Calibri" panose="020F0502020204030204"/>
            </a:endParaRPr>
          </a:p>
        </p:txBody>
      </p:sp>
      <p:sp>
        <p:nvSpPr>
          <p:cNvPr id="4" name="Shape 1"/>
          <p:cNvSpPr/>
          <p:nvPr/>
        </p:nvSpPr>
        <p:spPr>
          <a:xfrm>
            <a:off x="670421" y="1565176"/>
            <a:ext cx="6279158" cy="1410097"/>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861913" y="1756669"/>
            <a:ext cx="2394347" cy="299243"/>
          </a:xfrm>
          <a:prstGeom prst="rect">
            <a:avLst/>
          </a:prstGeom>
          <a:noFill/>
          <a:ln/>
        </p:spPr>
        <p:txBody>
          <a:bodyPr wrap="none" lIns="0" tIns="0" rIns="0" bIns="0" rtlCol="0" anchor="t"/>
          <a:lstStyle/>
          <a:p>
            <a:pPr defTabSz="761970">
              <a:lnSpc>
                <a:spcPts val="2333"/>
              </a:lnSpc>
            </a:pPr>
            <a:r>
              <a:rPr lang="en-US" sz="1875" b="1" dirty="0">
                <a:solidFill>
                  <a:srgbClr val="4A4A45"/>
                </a:solidFill>
                <a:latin typeface="Lato" pitchFamily="34" charset="0"/>
                <a:ea typeface="Lato" pitchFamily="34" charset="-122"/>
                <a:cs typeface="Lato" pitchFamily="34" charset="-120"/>
              </a:rPr>
              <a:t>Ορισμός</a:t>
            </a:r>
            <a:endParaRPr lang="en-US" sz="1875" dirty="0">
              <a:solidFill>
                <a:prstClr val="black"/>
              </a:solidFill>
              <a:latin typeface="Calibri" panose="020F0502020204030204"/>
            </a:endParaRPr>
          </a:p>
        </p:txBody>
      </p:sp>
      <p:sp>
        <p:nvSpPr>
          <p:cNvPr id="6" name="Text 3"/>
          <p:cNvSpPr/>
          <p:nvPr/>
        </p:nvSpPr>
        <p:spPr>
          <a:xfrm>
            <a:off x="861914" y="2170807"/>
            <a:ext cx="5896173" cy="612973"/>
          </a:xfrm>
          <a:prstGeom prst="rect">
            <a:avLst/>
          </a:prstGeom>
          <a:noFill/>
          <a:ln/>
        </p:spPr>
        <p:txBody>
          <a:bodyPr wrap="square" lIns="0" tIns="0" rIns="0" bIns="0" rtlCol="0" anchor="t"/>
          <a:lstStyle/>
          <a:p>
            <a:pPr defTabSz="761970">
              <a:lnSpc>
                <a:spcPts val="2375"/>
              </a:lnSpc>
            </a:pPr>
            <a:r>
              <a:rPr lang="en-US" sz="1500" dirty="0">
                <a:solidFill>
                  <a:srgbClr val="4A4A45"/>
                </a:solidFill>
                <a:latin typeface="Lato" pitchFamily="34" charset="0"/>
                <a:ea typeface="Lato" pitchFamily="34" charset="-122"/>
                <a:cs typeface="Lato" pitchFamily="34" charset="-120"/>
              </a:rPr>
              <a:t>O μυελώδης αυλός των επιμήκων οστών καλύπτεται εσωτερικά από λεπτή στιβάδα συνδετικού ιστού η οποία καλείται ενδόστεο.</a:t>
            </a:r>
            <a:endParaRPr lang="en-US" sz="1500" dirty="0">
              <a:solidFill>
                <a:prstClr val="black"/>
              </a:solidFill>
              <a:latin typeface="Calibri" panose="020F0502020204030204"/>
            </a:endParaRPr>
          </a:p>
        </p:txBody>
      </p:sp>
      <p:sp>
        <p:nvSpPr>
          <p:cNvPr id="7" name="Shape 4"/>
          <p:cNvSpPr/>
          <p:nvPr/>
        </p:nvSpPr>
        <p:spPr>
          <a:xfrm>
            <a:off x="670421" y="3166765"/>
            <a:ext cx="6279158" cy="1410097"/>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861913" y="3358257"/>
            <a:ext cx="2394347" cy="299243"/>
          </a:xfrm>
          <a:prstGeom prst="rect">
            <a:avLst/>
          </a:prstGeom>
          <a:noFill/>
          <a:ln/>
        </p:spPr>
        <p:txBody>
          <a:bodyPr wrap="none" lIns="0" tIns="0" rIns="0" bIns="0" rtlCol="0" anchor="t"/>
          <a:lstStyle/>
          <a:p>
            <a:pPr defTabSz="761970">
              <a:lnSpc>
                <a:spcPts val="2333"/>
              </a:lnSpc>
            </a:pPr>
            <a:r>
              <a:rPr lang="en-US" sz="1875" b="1" dirty="0">
                <a:solidFill>
                  <a:srgbClr val="4A4A45"/>
                </a:solidFill>
                <a:latin typeface="Lato" pitchFamily="34" charset="0"/>
                <a:ea typeface="Lato" pitchFamily="34" charset="-122"/>
                <a:cs typeface="Lato" pitchFamily="34" charset="-120"/>
              </a:rPr>
              <a:t>Λειτουργία</a:t>
            </a:r>
            <a:endParaRPr lang="en-US" sz="1875" dirty="0">
              <a:solidFill>
                <a:prstClr val="black"/>
              </a:solidFill>
              <a:latin typeface="Calibri" panose="020F0502020204030204"/>
            </a:endParaRPr>
          </a:p>
        </p:txBody>
      </p:sp>
      <p:sp>
        <p:nvSpPr>
          <p:cNvPr id="9" name="Text 6"/>
          <p:cNvSpPr/>
          <p:nvPr/>
        </p:nvSpPr>
        <p:spPr>
          <a:xfrm>
            <a:off x="861914" y="3772396"/>
            <a:ext cx="5896173" cy="612973"/>
          </a:xfrm>
          <a:prstGeom prst="rect">
            <a:avLst/>
          </a:prstGeom>
          <a:noFill/>
          <a:ln/>
        </p:spPr>
        <p:txBody>
          <a:bodyPr wrap="square" lIns="0" tIns="0" rIns="0" bIns="0" rtlCol="0" anchor="t"/>
          <a:lstStyle/>
          <a:p>
            <a:pPr defTabSz="761970">
              <a:lnSpc>
                <a:spcPts val="2375"/>
              </a:lnSpc>
            </a:pPr>
            <a:r>
              <a:rPr lang="en-US" sz="1500" dirty="0">
                <a:solidFill>
                  <a:srgbClr val="4A4A45"/>
                </a:solidFill>
                <a:latin typeface="Lato" pitchFamily="34" charset="0"/>
                <a:ea typeface="Lato" pitchFamily="34" charset="-122"/>
                <a:cs typeface="Lato" pitchFamily="34" charset="-120"/>
              </a:rPr>
              <a:t>Η κύρια λειτουργία του ενδόστεου είναι η θρέψη του οστίτη ιστού και η συνεχής ανακατασκευή του οστού.</a:t>
            </a:r>
            <a:endParaRPr lang="en-US" sz="1500" dirty="0">
              <a:solidFill>
                <a:prstClr val="black"/>
              </a:solidFill>
              <a:latin typeface="Calibri" panose="020F0502020204030204"/>
            </a:endParaRPr>
          </a:p>
        </p:txBody>
      </p:sp>
      <p:sp>
        <p:nvSpPr>
          <p:cNvPr id="10" name="Shape 7"/>
          <p:cNvSpPr/>
          <p:nvPr/>
        </p:nvSpPr>
        <p:spPr>
          <a:xfrm>
            <a:off x="670421" y="4768354"/>
            <a:ext cx="6279158" cy="1410097"/>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861913" y="4959846"/>
            <a:ext cx="2394347" cy="299243"/>
          </a:xfrm>
          <a:prstGeom prst="rect">
            <a:avLst/>
          </a:prstGeom>
          <a:noFill/>
          <a:ln/>
        </p:spPr>
        <p:txBody>
          <a:bodyPr wrap="none" lIns="0" tIns="0" rIns="0" bIns="0" rtlCol="0" anchor="t"/>
          <a:lstStyle/>
          <a:p>
            <a:pPr defTabSz="761970">
              <a:lnSpc>
                <a:spcPts val="2333"/>
              </a:lnSpc>
            </a:pPr>
            <a:r>
              <a:rPr lang="en-US" sz="1875" b="1" dirty="0">
                <a:solidFill>
                  <a:srgbClr val="4A4A45"/>
                </a:solidFill>
                <a:latin typeface="Lato" pitchFamily="34" charset="0"/>
                <a:ea typeface="Lato" pitchFamily="34" charset="-122"/>
                <a:cs typeface="Lato" pitchFamily="34" charset="-120"/>
              </a:rPr>
              <a:t>Σημασία</a:t>
            </a:r>
            <a:endParaRPr lang="en-US" sz="1875" dirty="0">
              <a:solidFill>
                <a:prstClr val="black"/>
              </a:solidFill>
              <a:latin typeface="Calibri" panose="020F0502020204030204"/>
            </a:endParaRPr>
          </a:p>
        </p:txBody>
      </p:sp>
      <p:sp>
        <p:nvSpPr>
          <p:cNvPr id="12" name="Text 9"/>
          <p:cNvSpPr/>
          <p:nvPr/>
        </p:nvSpPr>
        <p:spPr>
          <a:xfrm>
            <a:off x="861914" y="5373985"/>
            <a:ext cx="5896173" cy="612973"/>
          </a:xfrm>
          <a:prstGeom prst="rect">
            <a:avLst/>
          </a:prstGeom>
          <a:noFill/>
          <a:ln/>
        </p:spPr>
        <p:txBody>
          <a:bodyPr wrap="square" lIns="0" tIns="0" rIns="0" bIns="0" rtlCol="0" anchor="t"/>
          <a:lstStyle/>
          <a:p>
            <a:pPr defTabSz="761970">
              <a:lnSpc>
                <a:spcPts val="2375"/>
              </a:lnSpc>
            </a:pPr>
            <a:r>
              <a:rPr lang="en-US" sz="1500" dirty="0">
                <a:solidFill>
                  <a:srgbClr val="4A4A45"/>
                </a:solidFill>
                <a:latin typeface="Lato" pitchFamily="34" charset="0"/>
                <a:ea typeface="Lato" pitchFamily="34" charset="-122"/>
                <a:cs typeface="Lato" pitchFamily="34" charset="-120"/>
              </a:rPr>
              <a:t>Το ενδόστεο παίζει σημαντικό ρόλο στη διατήρηση της υγείας και της ακεραιότητας του οστού.</a:t>
            </a:r>
            <a:endParaRPr lang="en-US" sz="1500" dirty="0">
              <a:solidFill>
                <a:prstClr val="black"/>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712417"/>
            <a:ext cx="6179939" cy="887214"/>
          </a:xfrm>
          <a:prstGeom prst="rect">
            <a:avLst/>
          </a:prstGeom>
          <a:noFill/>
          <a:ln/>
        </p:spPr>
        <p:txBody>
          <a:bodyPr wrap="none" lIns="0" tIns="0" rIns="0" bIns="0" rtlCol="0" anchor="t"/>
          <a:lstStyle/>
          <a:p>
            <a:pPr defTabSz="761970">
              <a:lnSpc>
                <a:spcPts val="6958"/>
              </a:lnSpc>
            </a:pPr>
            <a:r>
              <a:rPr lang="en-US" sz="5583" b="1" dirty="0">
                <a:solidFill>
                  <a:srgbClr val="282824"/>
                </a:solidFill>
                <a:latin typeface="Lato Bold" pitchFamily="34" charset="0"/>
                <a:ea typeface="Lato Bold" pitchFamily="34" charset="-122"/>
                <a:cs typeface="Lato Bold" pitchFamily="34" charset="-120"/>
              </a:rPr>
              <a:t>II. Οι αρθρώσεις </a:t>
            </a:r>
            <a:endParaRPr lang="en-US" sz="5583" dirty="0">
              <a:solidFill>
                <a:prstClr val="black"/>
              </a:solidFill>
              <a:latin typeface="Calibri" panose="020F0502020204030204"/>
            </a:endParaRPr>
          </a:p>
        </p:txBody>
      </p:sp>
      <p:sp>
        <p:nvSpPr>
          <p:cNvPr id="4" name="Text 1"/>
          <p:cNvSpPr/>
          <p:nvPr/>
        </p:nvSpPr>
        <p:spPr>
          <a:xfrm>
            <a:off x="720031" y="2908201"/>
            <a:ext cx="6179939" cy="1646039"/>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αρθρώσεις αποτελούν ένα σημαντικό μέρος του ανθρώπινου σκελετικού συστήματος. Συνδέουν τα οστά μεταξύ τους και επιτρέπουν την κίνηση του σώματος. Στις επόμενες ενότητες, θα εξετάσουμε λεπτομερώς τους διάφορους τύπους αρθρώσεων και τα χαρακτηριστικά τους.</a:t>
            </a:r>
            <a:endParaRPr lang="en-US" sz="1583" dirty="0">
              <a:solidFill>
                <a:prstClr val="black"/>
              </a:solidFill>
              <a:latin typeface="Calibri" panose="020F0502020204030204"/>
            </a:endParaRPr>
          </a:p>
        </p:txBody>
      </p:sp>
      <p:sp>
        <p:nvSpPr>
          <p:cNvPr id="5" name="Shape 2"/>
          <p:cNvSpPr/>
          <p:nvPr/>
        </p:nvSpPr>
        <p:spPr>
          <a:xfrm>
            <a:off x="720031" y="4800997"/>
            <a:ext cx="329108" cy="329108"/>
          </a:xfrm>
          <a:prstGeom prst="roundRect">
            <a:avLst>
              <a:gd name="adj" fmla="val 23151155"/>
            </a:avLst>
          </a:prstGeom>
          <a:solidFill>
            <a:srgbClr val="45EA29"/>
          </a:solidFill>
          <a:ln w="7620">
            <a:solidFill>
              <a:srgbClr val="FFFFFF"/>
            </a:solidFill>
            <a:prstDash val="solid"/>
          </a:ln>
        </p:spPr>
        <p:txBody>
          <a:bodyPr/>
          <a:lstStyle/>
          <a:p>
            <a:pPr defTabSz="761970"/>
            <a:endParaRPr lang="el-GR" sz="1500">
              <a:solidFill>
                <a:prstClr val="black"/>
              </a:solidFill>
              <a:latin typeface="Calibri" panose="020F0502020204030204"/>
            </a:endParaRPr>
          </a:p>
        </p:txBody>
      </p:sp>
      <p:sp>
        <p:nvSpPr>
          <p:cNvPr id="6" name="Text 3"/>
          <p:cNvSpPr/>
          <p:nvPr/>
        </p:nvSpPr>
        <p:spPr>
          <a:xfrm>
            <a:off x="826095" y="4924921"/>
            <a:ext cx="116880" cy="81260"/>
          </a:xfrm>
          <a:prstGeom prst="rect">
            <a:avLst/>
          </a:prstGeom>
          <a:noFill/>
          <a:ln/>
        </p:spPr>
        <p:txBody>
          <a:bodyPr wrap="none" lIns="0" tIns="0" rIns="0" bIns="0" rtlCol="0" anchor="t"/>
          <a:lstStyle/>
          <a:p>
            <a:pPr algn="ctr" defTabSz="761970">
              <a:lnSpc>
                <a:spcPts val="625"/>
              </a:lnSpc>
            </a:pPr>
            <a:r>
              <a:rPr lang="en-US" sz="625" dirty="0">
                <a:solidFill>
                  <a:srgbClr val="3C3838"/>
                </a:solidFill>
                <a:latin typeface="Lato Medium" pitchFamily="34" charset="0"/>
                <a:ea typeface="Lato Medium" pitchFamily="34" charset="-122"/>
                <a:cs typeface="Lato Medium" pitchFamily="34" charset="-120"/>
              </a:rPr>
              <a:t>DC</a:t>
            </a:r>
            <a:endParaRPr lang="en-US" sz="625" dirty="0">
              <a:solidFill>
                <a:prstClr val="black"/>
              </a:solidFill>
              <a:latin typeface="Calibri" panose="020F0502020204030204"/>
            </a:endParaRPr>
          </a:p>
        </p:txBody>
      </p:sp>
      <p:sp>
        <p:nvSpPr>
          <p:cNvPr id="7" name="Text 4"/>
          <p:cNvSpPr/>
          <p:nvPr/>
        </p:nvSpPr>
        <p:spPr>
          <a:xfrm>
            <a:off x="1151931" y="4785619"/>
            <a:ext cx="2412504" cy="359966"/>
          </a:xfrm>
          <a:prstGeom prst="rect">
            <a:avLst/>
          </a:prstGeom>
          <a:noFill/>
          <a:ln/>
        </p:spPr>
        <p:txBody>
          <a:bodyPr wrap="none" lIns="0" tIns="0" rIns="0" bIns="0" rtlCol="0" anchor="t"/>
          <a:lstStyle/>
          <a:p>
            <a:pPr defTabSz="761970">
              <a:lnSpc>
                <a:spcPts val="2833"/>
              </a:lnSpc>
            </a:pPr>
            <a:r>
              <a:rPr lang="en-US" sz="2000" b="1" dirty="0">
                <a:solidFill>
                  <a:srgbClr val="4A4A45"/>
                </a:solidFill>
                <a:latin typeface="Lato Bold" pitchFamily="34" charset="0"/>
                <a:ea typeface="Lato Bold" pitchFamily="34" charset="-122"/>
                <a:cs typeface="Lato Bold"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60382"/>
          </a:xfrm>
          <a:prstGeom prst="rect">
            <a:avLst/>
          </a:prstGeom>
        </p:spPr>
      </p:pic>
      <p:sp>
        <p:nvSpPr>
          <p:cNvPr id="3" name="Text 0"/>
          <p:cNvSpPr/>
          <p:nvPr/>
        </p:nvSpPr>
        <p:spPr>
          <a:xfrm>
            <a:off x="5121077" y="431403"/>
            <a:ext cx="6521847" cy="980480"/>
          </a:xfrm>
          <a:prstGeom prst="rect">
            <a:avLst/>
          </a:prstGeom>
          <a:noFill/>
          <a:ln/>
        </p:spPr>
        <p:txBody>
          <a:bodyPr wrap="square" lIns="0" tIns="0" rIns="0" bIns="0" rtlCol="0" anchor="t"/>
          <a:lstStyle/>
          <a:p>
            <a:pPr defTabSz="761970">
              <a:lnSpc>
                <a:spcPts val="3833"/>
              </a:lnSpc>
            </a:pPr>
            <a:r>
              <a:rPr lang="en-US" sz="3083" b="1" dirty="0">
                <a:solidFill>
                  <a:srgbClr val="282824"/>
                </a:solidFill>
                <a:latin typeface="Lato Bold" pitchFamily="34" charset="0"/>
                <a:ea typeface="Lato Bold" pitchFamily="34" charset="-122"/>
                <a:cs typeface="Lato Bold" pitchFamily="34" charset="-120"/>
              </a:rPr>
              <a:t>Ορισμός και λειτουργία των αρθρώσεων</a:t>
            </a:r>
            <a:endParaRPr lang="en-US" sz="3083" dirty="0">
              <a:solidFill>
                <a:prstClr val="black"/>
              </a:solidFill>
              <a:latin typeface="Calibri" panose="020F0502020204030204"/>
            </a:endParaRPr>
          </a:p>
        </p:txBody>
      </p:sp>
      <p:sp>
        <p:nvSpPr>
          <p:cNvPr id="4" name="Shape 1"/>
          <p:cNvSpPr/>
          <p:nvPr/>
        </p:nvSpPr>
        <p:spPr>
          <a:xfrm>
            <a:off x="5121077" y="1647131"/>
            <a:ext cx="6521847" cy="1656656"/>
          </a:xfrm>
          <a:prstGeom prst="roundRect">
            <a:avLst>
              <a:gd name="adj" fmla="val 1421"/>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277942" y="1803996"/>
            <a:ext cx="1961058" cy="245169"/>
          </a:xfrm>
          <a:prstGeom prst="rect">
            <a:avLst/>
          </a:prstGeom>
          <a:noFill/>
          <a:ln/>
        </p:spPr>
        <p:txBody>
          <a:bodyPr wrap="none" lIns="0" tIns="0" rIns="0" bIns="0" rtlCol="0" anchor="t"/>
          <a:lstStyle/>
          <a:p>
            <a:pPr defTabSz="761970">
              <a:lnSpc>
                <a:spcPts val="1917"/>
              </a:lnSpc>
            </a:pPr>
            <a:r>
              <a:rPr lang="en-US" sz="1542" b="1" dirty="0">
                <a:solidFill>
                  <a:srgbClr val="4A4A45"/>
                </a:solidFill>
                <a:latin typeface="Lato Bold" pitchFamily="34" charset="0"/>
                <a:ea typeface="Lato Bold" pitchFamily="34" charset="-122"/>
                <a:cs typeface="Lato Bold" pitchFamily="34" charset="-120"/>
              </a:rPr>
              <a:t>Ορισμός άρθρωσης</a:t>
            </a:r>
            <a:endParaRPr lang="en-US" sz="1542" dirty="0">
              <a:solidFill>
                <a:prstClr val="black"/>
              </a:solidFill>
              <a:latin typeface="Calibri" panose="020F0502020204030204"/>
            </a:endParaRPr>
          </a:p>
        </p:txBody>
      </p:sp>
      <p:sp>
        <p:nvSpPr>
          <p:cNvPr id="6" name="Text 3"/>
          <p:cNvSpPr/>
          <p:nvPr/>
        </p:nvSpPr>
        <p:spPr>
          <a:xfrm>
            <a:off x="5277942" y="2143224"/>
            <a:ext cx="6208118" cy="1003697"/>
          </a:xfrm>
          <a:prstGeom prst="rect">
            <a:avLst/>
          </a:prstGeom>
          <a:noFill/>
          <a:ln/>
        </p:spPr>
        <p:txBody>
          <a:bodyPr wrap="square" lIns="0" tIns="0" rIns="0" bIns="0" rtlCol="0" anchor="t"/>
          <a:lstStyle/>
          <a:p>
            <a:pPr defTabSz="761970">
              <a:lnSpc>
                <a:spcPts val="1958"/>
              </a:lnSpc>
            </a:pPr>
            <a:r>
              <a:rPr lang="en-US" sz="1208" dirty="0">
                <a:solidFill>
                  <a:srgbClr val="4A4A45"/>
                </a:solidFill>
                <a:latin typeface="Lato" pitchFamily="34" charset="0"/>
                <a:ea typeface="Lato" pitchFamily="34" charset="-122"/>
                <a:cs typeface="Lato" pitchFamily="34" charset="-120"/>
              </a:rPr>
              <a:t>Άρθρωση είναι η σύνδεση δύο ή περισσότερων οστών με την παρεμβολή ενός μαλακότερου ιστού (συνήθως συνδετικού, σπανιότερα με χόνδρινο και πολύ σπάνια με οστίτη ιστό), ανεξάρτητα απ' το αν υπάρχει ή δεν υπάρχει κινητικότητα μεταξύ τους.</a:t>
            </a:r>
            <a:endParaRPr lang="en-US" sz="1208" dirty="0">
              <a:solidFill>
                <a:prstClr val="black"/>
              </a:solidFill>
              <a:latin typeface="Calibri" panose="020F0502020204030204"/>
            </a:endParaRPr>
          </a:p>
        </p:txBody>
      </p:sp>
      <p:sp>
        <p:nvSpPr>
          <p:cNvPr id="7" name="Shape 4"/>
          <p:cNvSpPr/>
          <p:nvPr/>
        </p:nvSpPr>
        <p:spPr>
          <a:xfrm>
            <a:off x="5121077" y="3460651"/>
            <a:ext cx="6521847" cy="1907580"/>
          </a:xfrm>
          <a:prstGeom prst="roundRect">
            <a:avLst>
              <a:gd name="adj" fmla="val 123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5277942" y="3617516"/>
            <a:ext cx="2328863" cy="245169"/>
          </a:xfrm>
          <a:prstGeom prst="rect">
            <a:avLst/>
          </a:prstGeom>
          <a:noFill/>
          <a:ln/>
        </p:spPr>
        <p:txBody>
          <a:bodyPr wrap="none" lIns="0" tIns="0" rIns="0" bIns="0" rtlCol="0" anchor="t"/>
          <a:lstStyle/>
          <a:p>
            <a:pPr defTabSz="761970">
              <a:lnSpc>
                <a:spcPts val="1917"/>
              </a:lnSpc>
            </a:pPr>
            <a:r>
              <a:rPr lang="en-US" sz="1542" b="1" dirty="0">
                <a:solidFill>
                  <a:srgbClr val="4A4A45"/>
                </a:solidFill>
                <a:latin typeface="Lato Bold" pitchFamily="34" charset="0"/>
                <a:ea typeface="Lato Bold" pitchFamily="34" charset="-122"/>
                <a:cs typeface="Lato Bold" pitchFamily="34" charset="-120"/>
              </a:rPr>
              <a:t>Λειτουργία αρθρώσεων</a:t>
            </a:r>
            <a:endParaRPr lang="en-US" sz="1542" dirty="0">
              <a:solidFill>
                <a:prstClr val="black"/>
              </a:solidFill>
              <a:latin typeface="Calibri" panose="020F0502020204030204"/>
            </a:endParaRPr>
          </a:p>
        </p:txBody>
      </p:sp>
      <p:sp>
        <p:nvSpPr>
          <p:cNvPr id="9" name="Text 6"/>
          <p:cNvSpPr/>
          <p:nvPr/>
        </p:nvSpPr>
        <p:spPr>
          <a:xfrm>
            <a:off x="5277942" y="3956745"/>
            <a:ext cx="6208118" cy="1254621"/>
          </a:xfrm>
          <a:prstGeom prst="rect">
            <a:avLst/>
          </a:prstGeom>
          <a:noFill/>
          <a:ln/>
        </p:spPr>
        <p:txBody>
          <a:bodyPr wrap="square" lIns="0" tIns="0" rIns="0" bIns="0" rtlCol="0" anchor="t"/>
          <a:lstStyle/>
          <a:p>
            <a:pPr defTabSz="761970">
              <a:lnSpc>
                <a:spcPts val="1958"/>
              </a:lnSpc>
            </a:pPr>
            <a:r>
              <a:rPr lang="en-US" sz="1208" dirty="0">
                <a:solidFill>
                  <a:srgbClr val="4A4A45"/>
                </a:solidFill>
                <a:latin typeface="Lato" pitchFamily="34" charset="0"/>
                <a:ea typeface="Lato" pitchFamily="34" charset="-122"/>
                <a:cs typeface="Lato" pitchFamily="34" charset="-120"/>
              </a:rPr>
              <a:t>Οι αρθρώσεις συνδέουν μεταξύ τους τα διάφορα οστά του ανθρώπινου σκελετού που αναφέρθηκαν παραπάνω και επιτρέπουν συγκεκριμένο είδος κίνησης σε αυτά, σχηματίζοντας ένα σύστημα μοχλών το οποίο αξιοποιεί τις δυνάμεις που δημιουργούνται με τη συστολή των σκελετικών μυών, με πρακτικό αποτέλεσμα τη θέση και την κίνηση του ανθρώπινου σώματος στο χώρο.</a:t>
            </a:r>
            <a:endParaRPr lang="en-US" sz="1208" dirty="0">
              <a:solidFill>
                <a:prstClr val="black"/>
              </a:solidFill>
              <a:latin typeface="Calibri" panose="020F0502020204030204"/>
            </a:endParaRPr>
          </a:p>
        </p:txBody>
      </p:sp>
      <p:sp>
        <p:nvSpPr>
          <p:cNvPr id="10" name="Shape 7"/>
          <p:cNvSpPr/>
          <p:nvPr/>
        </p:nvSpPr>
        <p:spPr>
          <a:xfrm>
            <a:off x="5121077" y="5525095"/>
            <a:ext cx="6521847" cy="903883"/>
          </a:xfrm>
          <a:prstGeom prst="roundRect">
            <a:avLst>
              <a:gd name="adj" fmla="val 260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5277942" y="5681961"/>
            <a:ext cx="1961058" cy="245169"/>
          </a:xfrm>
          <a:prstGeom prst="rect">
            <a:avLst/>
          </a:prstGeom>
          <a:noFill/>
          <a:ln/>
        </p:spPr>
        <p:txBody>
          <a:bodyPr wrap="none" lIns="0" tIns="0" rIns="0" bIns="0" rtlCol="0" anchor="t"/>
          <a:lstStyle/>
          <a:p>
            <a:pPr defTabSz="761970">
              <a:lnSpc>
                <a:spcPts val="1917"/>
              </a:lnSpc>
            </a:pPr>
            <a:r>
              <a:rPr lang="en-US" sz="1542" b="1" dirty="0">
                <a:solidFill>
                  <a:srgbClr val="4A4A45"/>
                </a:solidFill>
                <a:latin typeface="Lato Bold" pitchFamily="34" charset="0"/>
                <a:ea typeface="Lato Bold" pitchFamily="34" charset="-122"/>
                <a:cs typeface="Lato Bold" pitchFamily="34" charset="-120"/>
              </a:rPr>
              <a:t>Είδη αρθρώσεων</a:t>
            </a:r>
            <a:endParaRPr lang="en-US" sz="1542" dirty="0">
              <a:solidFill>
                <a:prstClr val="black"/>
              </a:solidFill>
              <a:latin typeface="Calibri" panose="020F0502020204030204"/>
            </a:endParaRPr>
          </a:p>
        </p:txBody>
      </p:sp>
      <p:sp>
        <p:nvSpPr>
          <p:cNvPr id="12" name="Text 9"/>
          <p:cNvSpPr/>
          <p:nvPr/>
        </p:nvSpPr>
        <p:spPr>
          <a:xfrm>
            <a:off x="5277942" y="6021190"/>
            <a:ext cx="6208118" cy="250924"/>
          </a:xfrm>
          <a:prstGeom prst="rect">
            <a:avLst/>
          </a:prstGeom>
          <a:noFill/>
          <a:ln/>
        </p:spPr>
        <p:txBody>
          <a:bodyPr wrap="none" lIns="0" tIns="0" rIns="0" bIns="0" rtlCol="0" anchor="t"/>
          <a:lstStyle/>
          <a:p>
            <a:pPr defTabSz="761970">
              <a:lnSpc>
                <a:spcPts val="1958"/>
              </a:lnSpc>
            </a:pPr>
            <a:r>
              <a:rPr lang="en-US" sz="1208" dirty="0">
                <a:solidFill>
                  <a:srgbClr val="4A4A45"/>
                </a:solidFill>
                <a:latin typeface="Lato" pitchFamily="34" charset="0"/>
                <a:ea typeface="Lato" pitchFamily="34" charset="-122"/>
                <a:cs typeface="Lato" pitchFamily="34" charset="-120"/>
              </a:rPr>
              <a:t>Διακρίνουμε δύο είδη αρθρώσεων: τη συνάρθρωση και τη διάρθρωση.</a:t>
            </a:r>
            <a:endParaRPr lang="en-US" sz="1208"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244" y="1535014"/>
            <a:ext cx="9250263"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Όργανα του Μυοσκελετικού Συστήματος</a:t>
            </a:r>
            <a:endParaRPr lang="en-US" sz="3792" dirty="0">
              <a:solidFill>
                <a:prstClr val="black"/>
              </a:solidFill>
              <a:latin typeface="Calibri" panose="020F0502020204030204"/>
            </a:endParaRPr>
          </a:p>
        </p:txBody>
      </p:sp>
      <p:sp>
        <p:nvSpPr>
          <p:cNvPr id="3" name="Text 1"/>
          <p:cNvSpPr/>
          <p:nvPr/>
        </p:nvSpPr>
        <p:spPr>
          <a:xfrm>
            <a:off x="807244" y="2654300"/>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Ερειστικός Ιστός</a:t>
            </a:r>
            <a:endParaRPr lang="en-US" sz="1875" dirty="0">
              <a:solidFill>
                <a:prstClr val="black"/>
              </a:solidFill>
              <a:latin typeface="Calibri" panose="020F0502020204030204"/>
            </a:endParaRPr>
          </a:p>
        </p:txBody>
      </p:sp>
      <p:sp>
        <p:nvSpPr>
          <p:cNvPr id="4" name="Text 2"/>
          <p:cNvSpPr/>
          <p:nvPr/>
        </p:nvSpPr>
        <p:spPr>
          <a:xfrm>
            <a:off x="807245" y="3162598"/>
            <a:ext cx="3190776" cy="1646039"/>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Τα όργανα που αποτελούνται από ερειστικό ιστό είναι τα οστά και οι αρθρώσεις, οι οποίες συνδέουν μεταξύ τους τα οστά σχηματίζοντας τον ανθρώπινο σκελετό.</a:t>
            </a:r>
            <a:endParaRPr lang="en-US" sz="1583" dirty="0">
              <a:solidFill>
                <a:prstClr val="black"/>
              </a:solidFill>
              <a:latin typeface="Calibri" panose="020F0502020204030204"/>
            </a:endParaRPr>
          </a:p>
        </p:txBody>
      </p:sp>
      <p:sp>
        <p:nvSpPr>
          <p:cNvPr id="5" name="Text 3"/>
          <p:cNvSpPr/>
          <p:nvPr/>
        </p:nvSpPr>
        <p:spPr>
          <a:xfrm>
            <a:off x="4506218" y="2654300"/>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Μυϊκός Ιστός</a:t>
            </a:r>
            <a:endParaRPr lang="en-US" sz="1875" dirty="0">
              <a:solidFill>
                <a:prstClr val="black"/>
              </a:solidFill>
              <a:latin typeface="Calibri" panose="020F0502020204030204"/>
            </a:endParaRPr>
          </a:p>
        </p:txBody>
      </p:sp>
      <p:sp>
        <p:nvSpPr>
          <p:cNvPr id="6" name="Text 4"/>
          <p:cNvSpPr/>
          <p:nvPr/>
        </p:nvSpPr>
        <p:spPr>
          <a:xfrm>
            <a:off x="4506219" y="3162598"/>
            <a:ext cx="3190776"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Από μυϊκό ιστό αποτελούνται οι μύες.</a:t>
            </a:r>
            <a:endParaRPr lang="en-US" sz="1583" dirty="0">
              <a:solidFill>
                <a:prstClr val="black"/>
              </a:solidFill>
              <a:latin typeface="Calibri" panose="020F0502020204030204"/>
            </a:endParaRPr>
          </a:p>
        </p:txBody>
      </p:sp>
      <p:sp>
        <p:nvSpPr>
          <p:cNvPr id="7" name="Text 5"/>
          <p:cNvSpPr/>
          <p:nvPr/>
        </p:nvSpPr>
        <p:spPr>
          <a:xfrm>
            <a:off x="8205192" y="2654300"/>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Λειτουργία</a:t>
            </a:r>
            <a:endParaRPr lang="en-US" sz="1875" dirty="0">
              <a:solidFill>
                <a:prstClr val="black"/>
              </a:solidFill>
              <a:latin typeface="Calibri" panose="020F0502020204030204"/>
            </a:endParaRPr>
          </a:p>
        </p:txBody>
      </p:sp>
      <p:sp>
        <p:nvSpPr>
          <p:cNvPr id="8" name="Text 6"/>
          <p:cNvSpPr/>
          <p:nvPr/>
        </p:nvSpPr>
        <p:spPr>
          <a:xfrm>
            <a:off x="8205193" y="3162597"/>
            <a:ext cx="3190776" cy="1975247"/>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Τα οστά σχηματίζουν ένα σύστημα από μοχλούς οι οποίοι πολλαπλασιάζουν τις δυνάμεις που δημιουργούνται με τη συστολή των μυών μετατρέποντάς τις σε σωματικές κινήσεις.</a:t>
            </a:r>
            <a:endParaRPr lang="en-US" sz="1583" dirty="0">
              <a:solidFill>
                <a:prstClr val="black"/>
              </a:solidFill>
              <a:latin typeface="Calibri" panose="020F0502020204030204"/>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186458"/>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α. Συνάρθρωση</a:t>
            </a:r>
            <a:endParaRPr lang="en-US" sz="4042" dirty="0">
              <a:solidFill>
                <a:prstClr val="black"/>
              </a:solidFill>
              <a:latin typeface="Calibri" panose="020F0502020204030204"/>
            </a:endParaRPr>
          </a:p>
        </p:txBody>
      </p:sp>
      <p:sp>
        <p:nvSpPr>
          <p:cNvPr id="4" name="Shape 1"/>
          <p:cNvSpPr/>
          <p:nvPr/>
        </p:nvSpPr>
        <p:spPr>
          <a:xfrm>
            <a:off x="720031" y="2369345"/>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861914" y="2446437"/>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6" name="Text 3"/>
          <p:cNvSpPr/>
          <p:nvPr/>
        </p:nvSpPr>
        <p:spPr>
          <a:xfrm>
            <a:off x="1388567" y="2369345"/>
            <a:ext cx="2960093"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Ορισμός συνάρθρωσης</a:t>
            </a:r>
            <a:endParaRPr lang="en-US" sz="2000" dirty="0">
              <a:solidFill>
                <a:prstClr val="black"/>
              </a:solidFill>
              <a:latin typeface="Calibri" panose="020F0502020204030204"/>
            </a:endParaRPr>
          </a:p>
        </p:txBody>
      </p:sp>
      <p:sp>
        <p:nvSpPr>
          <p:cNvPr id="7" name="Text 4"/>
          <p:cNvSpPr/>
          <p:nvPr/>
        </p:nvSpPr>
        <p:spPr>
          <a:xfrm>
            <a:off x="1388567" y="2814241"/>
            <a:ext cx="5511403"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Στη συνάρθρωση ο μαλακότερος ιστός που συνδέει τα οστά παρεμβάλλεται μεταξύ τους και τα συνδέει τόσο πολύ, ώστε δεν επιτρέπει σχεδόν καμία κινητικότητα.</a:t>
            </a:r>
            <a:endParaRPr lang="en-US" sz="1583" dirty="0">
              <a:solidFill>
                <a:prstClr val="black"/>
              </a:solidFill>
              <a:latin typeface="Calibri" panose="020F0502020204030204"/>
            </a:endParaRPr>
          </a:p>
        </p:txBody>
      </p:sp>
      <p:sp>
        <p:nvSpPr>
          <p:cNvPr id="8" name="Shape 5"/>
          <p:cNvSpPr/>
          <p:nvPr/>
        </p:nvSpPr>
        <p:spPr>
          <a:xfrm>
            <a:off x="720031" y="4238923"/>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861914" y="4316016"/>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10" name="Text 7"/>
          <p:cNvSpPr/>
          <p:nvPr/>
        </p:nvSpPr>
        <p:spPr>
          <a:xfrm>
            <a:off x="1388567" y="4238923"/>
            <a:ext cx="3122613"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Μορφές συναρθρώσεων</a:t>
            </a:r>
            <a:endParaRPr lang="en-US" sz="2000" dirty="0">
              <a:solidFill>
                <a:prstClr val="black"/>
              </a:solidFill>
              <a:latin typeface="Calibri" panose="020F0502020204030204"/>
            </a:endParaRPr>
          </a:p>
        </p:txBody>
      </p:sp>
      <p:sp>
        <p:nvSpPr>
          <p:cNvPr id="11" name="Text 8"/>
          <p:cNvSpPr/>
          <p:nvPr/>
        </p:nvSpPr>
        <p:spPr>
          <a:xfrm>
            <a:off x="1388567" y="4683819"/>
            <a:ext cx="5511403"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Ανάλογα με το είδος του παρεμβαλλόμενου ιστού διακρίνουμε τρεις μορφές συναρθρώσεων: τη συνδέσμωση, τη συγχόνδρωση και τη συνοστέωση.</a:t>
            </a:r>
            <a:endParaRPr lang="en-US" sz="1583" dirty="0">
              <a:solidFill>
                <a:prstClr val="black"/>
              </a:solidFill>
              <a:latin typeface="Calibri" panose="020F050202020403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031802"/>
          </a:xfrm>
          <a:prstGeom prst="rect">
            <a:avLst/>
          </a:prstGeom>
        </p:spPr>
      </p:pic>
      <p:sp>
        <p:nvSpPr>
          <p:cNvPr id="3" name="Text 0"/>
          <p:cNvSpPr/>
          <p:nvPr/>
        </p:nvSpPr>
        <p:spPr>
          <a:xfrm>
            <a:off x="568920" y="2609354"/>
            <a:ext cx="4063703" cy="508000"/>
          </a:xfrm>
          <a:prstGeom prst="rect">
            <a:avLst/>
          </a:prstGeom>
          <a:noFill/>
          <a:ln/>
        </p:spPr>
        <p:txBody>
          <a:bodyPr wrap="none" lIns="0" tIns="0" rIns="0" bIns="0" rtlCol="0" anchor="t"/>
          <a:lstStyle/>
          <a:p>
            <a:pPr defTabSz="761970">
              <a:lnSpc>
                <a:spcPts val="3958"/>
              </a:lnSpc>
            </a:pPr>
            <a:r>
              <a:rPr lang="en-US" sz="3167" b="1" dirty="0">
                <a:solidFill>
                  <a:srgbClr val="282824"/>
                </a:solidFill>
                <a:latin typeface="Lato Bold" pitchFamily="34" charset="0"/>
                <a:ea typeface="Lato Bold" pitchFamily="34" charset="-122"/>
                <a:cs typeface="Lato Bold" pitchFamily="34" charset="-120"/>
              </a:rPr>
              <a:t>Συνδέσμωση</a:t>
            </a:r>
            <a:endParaRPr lang="en-US" sz="3167" dirty="0">
              <a:solidFill>
                <a:prstClr val="black"/>
              </a:solidFill>
              <a:latin typeface="Calibri" panose="020F0502020204030204"/>
            </a:endParaRPr>
          </a:p>
        </p:txBody>
      </p:sp>
      <p:sp>
        <p:nvSpPr>
          <p:cNvPr id="4" name="Shape 1"/>
          <p:cNvSpPr/>
          <p:nvPr/>
        </p:nvSpPr>
        <p:spPr>
          <a:xfrm>
            <a:off x="6086475" y="3361135"/>
            <a:ext cx="19050" cy="2919214"/>
          </a:xfrm>
          <a:prstGeom prst="roundRect">
            <a:avLst>
              <a:gd name="adj" fmla="val 127991"/>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5" name="Shape 2"/>
          <p:cNvSpPr/>
          <p:nvPr/>
        </p:nvSpPr>
        <p:spPr>
          <a:xfrm>
            <a:off x="5363269" y="3717330"/>
            <a:ext cx="568920" cy="19050"/>
          </a:xfrm>
          <a:prstGeom prst="roundRect">
            <a:avLst>
              <a:gd name="adj" fmla="val 127991"/>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6" name="Shape 3"/>
          <p:cNvSpPr/>
          <p:nvPr/>
        </p:nvSpPr>
        <p:spPr>
          <a:xfrm>
            <a:off x="5913140" y="3543994"/>
            <a:ext cx="365720" cy="365720"/>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7" name="Text 4"/>
          <p:cNvSpPr/>
          <p:nvPr/>
        </p:nvSpPr>
        <p:spPr>
          <a:xfrm>
            <a:off x="6025257" y="3604915"/>
            <a:ext cx="141387" cy="243781"/>
          </a:xfrm>
          <a:prstGeom prst="rect">
            <a:avLst/>
          </a:prstGeom>
          <a:noFill/>
          <a:ln/>
        </p:spPr>
        <p:txBody>
          <a:bodyPr wrap="none" lIns="0" tIns="0" rIns="0" bIns="0" rtlCol="0" anchor="t"/>
          <a:lstStyle/>
          <a:p>
            <a:pPr algn="ctr" defTabSz="761970">
              <a:lnSpc>
                <a:spcPts val="1917"/>
              </a:lnSpc>
            </a:pPr>
            <a:r>
              <a:rPr lang="en-US" sz="1917" b="1" dirty="0">
                <a:solidFill>
                  <a:srgbClr val="4A4A45"/>
                </a:solidFill>
                <a:latin typeface="Lato Bold" pitchFamily="34" charset="0"/>
                <a:ea typeface="Lato Bold" pitchFamily="34" charset="-122"/>
                <a:cs typeface="Lato Bold" pitchFamily="34" charset="-120"/>
              </a:rPr>
              <a:t>1</a:t>
            </a:r>
            <a:endParaRPr lang="en-US" sz="1917" dirty="0">
              <a:solidFill>
                <a:prstClr val="black"/>
              </a:solidFill>
              <a:latin typeface="Calibri" panose="020F0502020204030204"/>
            </a:endParaRPr>
          </a:p>
        </p:txBody>
      </p:sp>
      <p:sp>
        <p:nvSpPr>
          <p:cNvPr id="8" name="Text 5"/>
          <p:cNvSpPr/>
          <p:nvPr/>
        </p:nvSpPr>
        <p:spPr>
          <a:xfrm>
            <a:off x="2867224" y="3523655"/>
            <a:ext cx="2334816" cy="254000"/>
          </a:xfrm>
          <a:prstGeom prst="rect">
            <a:avLst/>
          </a:prstGeom>
          <a:noFill/>
          <a:ln/>
        </p:spPr>
        <p:txBody>
          <a:bodyPr wrap="none" lIns="0" tIns="0" rIns="0" bIns="0" rtlCol="0" anchor="t"/>
          <a:lstStyle/>
          <a:p>
            <a:pPr algn="r" defTabSz="761970">
              <a:lnSpc>
                <a:spcPts val="1958"/>
              </a:lnSpc>
            </a:pPr>
            <a:r>
              <a:rPr lang="en-US" sz="1583" b="1" dirty="0">
                <a:solidFill>
                  <a:srgbClr val="4A4A45"/>
                </a:solidFill>
                <a:latin typeface="Lato Bold" pitchFamily="34" charset="0"/>
                <a:ea typeface="Lato Bold" pitchFamily="34" charset="-122"/>
                <a:cs typeface="Lato Bold" pitchFamily="34" charset="-120"/>
              </a:rPr>
              <a:t>Ορισμός συνδέσμωσης</a:t>
            </a:r>
            <a:endParaRPr lang="en-US" sz="1583" dirty="0">
              <a:solidFill>
                <a:prstClr val="black"/>
              </a:solidFill>
              <a:latin typeface="Calibri" panose="020F0502020204030204"/>
            </a:endParaRPr>
          </a:p>
        </p:txBody>
      </p:sp>
      <p:sp>
        <p:nvSpPr>
          <p:cNvPr id="9" name="Text 6"/>
          <p:cNvSpPr/>
          <p:nvPr/>
        </p:nvSpPr>
        <p:spPr>
          <a:xfrm>
            <a:off x="568921" y="3875088"/>
            <a:ext cx="4633119" cy="779859"/>
          </a:xfrm>
          <a:prstGeom prst="rect">
            <a:avLst/>
          </a:prstGeom>
          <a:noFill/>
          <a:ln/>
        </p:spPr>
        <p:txBody>
          <a:bodyPr wrap="square" lIns="0" tIns="0" rIns="0" bIns="0" rtlCol="0" anchor="t"/>
          <a:lstStyle/>
          <a:p>
            <a:pPr algn="r" defTabSz="761970">
              <a:lnSpc>
                <a:spcPts val="2042"/>
              </a:lnSpc>
            </a:pPr>
            <a:r>
              <a:rPr lang="en-US" sz="1250" dirty="0">
                <a:solidFill>
                  <a:srgbClr val="4A4A45"/>
                </a:solidFill>
                <a:latin typeface="Lato" pitchFamily="34" charset="0"/>
                <a:ea typeface="Lato" pitchFamily="34" charset="-122"/>
                <a:cs typeface="Lato" pitchFamily="34" charset="-120"/>
              </a:rPr>
              <a:t>Μεταξύ των αρθρικών επιφανειών παρεμβάλλεται συνδετικός ιστός (π.χ. κάτω κνημοπερονιαία συνδέσμωση). Η κινητικότητα των συνδεσμώσεων είναι πολύ περιορισμένη.</a:t>
            </a:r>
            <a:endParaRPr lang="en-US" sz="1250" dirty="0">
              <a:solidFill>
                <a:prstClr val="black"/>
              </a:solidFill>
              <a:latin typeface="Calibri" panose="020F0502020204030204"/>
            </a:endParaRPr>
          </a:p>
        </p:txBody>
      </p:sp>
      <p:sp>
        <p:nvSpPr>
          <p:cNvPr id="10" name="Shape 7"/>
          <p:cNvSpPr/>
          <p:nvPr/>
        </p:nvSpPr>
        <p:spPr>
          <a:xfrm>
            <a:off x="6259810" y="4530031"/>
            <a:ext cx="568920" cy="19050"/>
          </a:xfrm>
          <a:prstGeom prst="roundRect">
            <a:avLst>
              <a:gd name="adj" fmla="val 127991"/>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11" name="Shape 8"/>
          <p:cNvSpPr/>
          <p:nvPr/>
        </p:nvSpPr>
        <p:spPr>
          <a:xfrm>
            <a:off x="5913140" y="4356695"/>
            <a:ext cx="365720" cy="365720"/>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2" name="Text 9"/>
          <p:cNvSpPr/>
          <p:nvPr/>
        </p:nvSpPr>
        <p:spPr>
          <a:xfrm>
            <a:off x="6025257" y="4417616"/>
            <a:ext cx="141387" cy="243781"/>
          </a:xfrm>
          <a:prstGeom prst="rect">
            <a:avLst/>
          </a:prstGeom>
          <a:noFill/>
          <a:ln/>
        </p:spPr>
        <p:txBody>
          <a:bodyPr wrap="none" lIns="0" tIns="0" rIns="0" bIns="0" rtlCol="0" anchor="t"/>
          <a:lstStyle/>
          <a:p>
            <a:pPr algn="ctr" defTabSz="761970">
              <a:lnSpc>
                <a:spcPts val="1917"/>
              </a:lnSpc>
            </a:pPr>
            <a:r>
              <a:rPr lang="en-US" sz="1917" b="1" dirty="0">
                <a:solidFill>
                  <a:srgbClr val="4A4A45"/>
                </a:solidFill>
                <a:latin typeface="Lato Bold" pitchFamily="34" charset="0"/>
                <a:ea typeface="Lato Bold" pitchFamily="34" charset="-122"/>
                <a:cs typeface="Lato Bold" pitchFamily="34" charset="-120"/>
              </a:rPr>
              <a:t>2</a:t>
            </a:r>
            <a:endParaRPr lang="en-US" sz="1917" dirty="0">
              <a:solidFill>
                <a:prstClr val="black"/>
              </a:solidFill>
              <a:latin typeface="Calibri" panose="020F0502020204030204"/>
            </a:endParaRPr>
          </a:p>
        </p:txBody>
      </p:sp>
      <p:sp>
        <p:nvSpPr>
          <p:cNvPr id="13" name="Text 10"/>
          <p:cNvSpPr/>
          <p:nvPr/>
        </p:nvSpPr>
        <p:spPr>
          <a:xfrm>
            <a:off x="6989961" y="4336356"/>
            <a:ext cx="2031802" cy="254000"/>
          </a:xfrm>
          <a:prstGeom prst="rect">
            <a:avLst/>
          </a:prstGeom>
          <a:noFill/>
          <a:ln/>
        </p:spPr>
        <p:txBody>
          <a:bodyPr wrap="none" lIns="0" tIns="0" rIns="0" bIns="0" rtlCol="0" anchor="t"/>
          <a:lstStyle/>
          <a:p>
            <a:pPr defTabSz="761970">
              <a:lnSpc>
                <a:spcPts val="1958"/>
              </a:lnSpc>
            </a:pPr>
            <a:r>
              <a:rPr lang="en-US" sz="1583" b="1" dirty="0">
                <a:solidFill>
                  <a:srgbClr val="4A4A45"/>
                </a:solidFill>
                <a:latin typeface="Lato Bold" pitchFamily="34" charset="0"/>
                <a:ea typeface="Lato Bold" pitchFamily="34" charset="-122"/>
                <a:cs typeface="Lato Bold" pitchFamily="34" charset="-120"/>
              </a:rPr>
              <a:t>Παραλλαγή: Ραφή</a:t>
            </a:r>
            <a:endParaRPr lang="en-US" sz="1583" dirty="0">
              <a:solidFill>
                <a:prstClr val="black"/>
              </a:solidFill>
              <a:latin typeface="Calibri" panose="020F0502020204030204"/>
            </a:endParaRPr>
          </a:p>
        </p:txBody>
      </p:sp>
      <p:sp>
        <p:nvSpPr>
          <p:cNvPr id="14" name="Text 11"/>
          <p:cNvSpPr/>
          <p:nvPr/>
        </p:nvSpPr>
        <p:spPr>
          <a:xfrm>
            <a:off x="6989961" y="4687789"/>
            <a:ext cx="4633119" cy="519906"/>
          </a:xfrm>
          <a:prstGeom prst="rect">
            <a:avLst/>
          </a:prstGeom>
          <a:noFill/>
          <a:ln/>
        </p:spPr>
        <p:txBody>
          <a:bodyPr wrap="square" lIns="0" tIns="0" rIns="0" bIns="0" rtlCol="0" anchor="t"/>
          <a:lstStyle/>
          <a:p>
            <a:pPr defTabSz="761970">
              <a:lnSpc>
                <a:spcPts val="2042"/>
              </a:lnSpc>
            </a:pPr>
            <a:r>
              <a:rPr lang="en-US" sz="1250" dirty="0">
                <a:solidFill>
                  <a:srgbClr val="4A4A45"/>
                </a:solidFill>
                <a:latin typeface="Lato" pitchFamily="34" charset="0"/>
                <a:ea typeface="Lato" pitchFamily="34" charset="-122"/>
                <a:cs typeface="Lato" pitchFamily="34" charset="-120"/>
              </a:rPr>
              <a:t>Παραλλαγή της συνδέσμωσης αποτελούν: 1) η ραφή, με την οποία συνδέονται τα οστά του θόλου του κρανίου,</a:t>
            </a:r>
            <a:endParaRPr lang="en-US" sz="1250" dirty="0">
              <a:solidFill>
                <a:prstClr val="black"/>
              </a:solidFill>
              <a:latin typeface="Calibri" panose="020F0502020204030204"/>
            </a:endParaRPr>
          </a:p>
        </p:txBody>
      </p:sp>
      <p:sp>
        <p:nvSpPr>
          <p:cNvPr id="15" name="Shape 12"/>
          <p:cNvSpPr/>
          <p:nvPr/>
        </p:nvSpPr>
        <p:spPr>
          <a:xfrm>
            <a:off x="5363269" y="5336183"/>
            <a:ext cx="568920" cy="19050"/>
          </a:xfrm>
          <a:prstGeom prst="roundRect">
            <a:avLst>
              <a:gd name="adj" fmla="val 127991"/>
            </a:avLst>
          </a:prstGeom>
          <a:solidFill>
            <a:srgbClr val="CBC5B8"/>
          </a:solidFill>
          <a:ln/>
        </p:spPr>
        <p:txBody>
          <a:bodyPr/>
          <a:lstStyle/>
          <a:p>
            <a:pPr defTabSz="761970"/>
            <a:endParaRPr lang="el-GR" sz="1500">
              <a:solidFill>
                <a:prstClr val="black"/>
              </a:solidFill>
              <a:latin typeface="Calibri" panose="020F0502020204030204"/>
            </a:endParaRPr>
          </a:p>
        </p:txBody>
      </p:sp>
      <p:sp>
        <p:nvSpPr>
          <p:cNvPr id="16" name="Shape 13"/>
          <p:cNvSpPr/>
          <p:nvPr/>
        </p:nvSpPr>
        <p:spPr>
          <a:xfrm>
            <a:off x="5913140" y="5162848"/>
            <a:ext cx="365720" cy="365720"/>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7" name="Text 14"/>
          <p:cNvSpPr/>
          <p:nvPr/>
        </p:nvSpPr>
        <p:spPr>
          <a:xfrm>
            <a:off x="6025257" y="5223769"/>
            <a:ext cx="141387" cy="243781"/>
          </a:xfrm>
          <a:prstGeom prst="rect">
            <a:avLst/>
          </a:prstGeom>
          <a:noFill/>
          <a:ln/>
        </p:spPr>
        <p:txBody>
          <a:bodyPr wrap="none" lIns="0" tIns="0" rIns="0" bIns="0" rtlCol="0" anchor="t"/>
          <a:lstStyle/>
          <a:p>
            <a:pPr algn="ctr" defTabSz="761970">
              <a:lnSpc>
                <a:spcPts val="1917"/>
              </a:lnSpc>
            </a:pPr>
            <a:r>
              <a:rPr lang="en-US" sz="1917" b="1" dirty="0">
                <a:solidFill>
                  <a:srgbClr val="4A4A45"/>
                </a:solidFill>
                <a:latin typeface="Lato Bold" pitchFamily="34" charset="0"/>
                <a:ea typeface="Lato Bold" pitchFamily="34" charset="-122"/>
                <a:cs typeface="Lato Bold" pitchFamily="34" charset="-120"/>
              </a:rPr>
              <a:t>3</a:t>
            </a:r>
            <a:endParaRPr lang="en-US" sz="1917" dirty="0">
              <a:solidFill>
                <a:prstClr val="black"/>
              </a:solidFill>
              <a:latin typeface="Calibri" panose="020F0502020204030204"/>
            </a:endParaRPr>
          </a:p>
        </p:txBody>
      </p:sp>
      <p:sp>
        <p:nvSpPr>
          <p:cNvPr id="18" name="Text 15"/>
          <p:cNvSpPr/>
          <p:nvPr/>
        </p:nvSpPr>
        <p:spPr>
          <a:xfrm>
            <a:off x="2963267" y="5142508"/>
            <a:ext cx="2238772" cy="254000"/>
          </a:xfrm>
          <a:prstGeom prst="rect">
            <a:avLst/>
          </a:prstGeom>
          <a:noFill/>
          <a:ln/>
        </p:spPr>
        <p:txBody>
          <a:bodyPr wrap="none" lIns="0" tIns="0" rIns="0" bIns="0" rtlCol="0" anchor="t"/>
          <a:lstStyle/>
          <a:p>
            <a:pPr algn="r" defTabSz="761970">
              <a:lnSpc>
                <a:spcPts val="1958"/>
              </a:lnSpc>
            </a:pPr>
            <a:r>
              <a:rPr lang="en-US" sz="1583" b="1" dirty="0">
                <a:solidFill>
                  <a:srgbClr val="4A4A45"/>
                </a:solidFill>
                <a:latin typeface="Lato Bold" pitchFamily="34" charset="0"/>
                <a:ea typeface="Lato Bold" pitchFamily="34" charset="-122"/>
                <a:cs typeface="Lato Bold" pitchFamily="34" charset="-120"/>
              </a:rPr>
              <a:t>Παραλλαγή: Γόμφωση</a:t>
            </a:r>
            <a:endParaRPr lang="en-US" sz="1583" dirty="0">
              <a:solidFill>
                <a:prstClr val="black"/>
              </a:solidFill>
              <a:latin typeface="Calibri" panose="020F0502020204030204"/>
            </a:endParaRPr>
          </a:p>
        </p:txBody>
      </p:sp>
      <p:sp>
        <p:nvSpPr>
          <p:cNvPr id="19" name="Text 16"/>
          <p:cNvSpPr/>
          <p:nvPr/>
        </p:nvSpPr>
        <p:spPr>
          <a:xfrm>
            <a:off x="568921" y="5493941"/>
            <a:ext cx="4633119" cy="259953"/>
          </a:xfrm>
          <a:prstGeom prst="rect">
            <a:avLst/>
          </a:prstGeom>
          <a:noFill/>
          <a:ln/>
        </p:spPr>
        <p:txBody>
          <a:bodyPr wrap="none" lIns="0" tIns="0" rIns="0" bIns="0" rtlCol="0" anchor="t"/>
          <a:lstStyle/>
          <a:p>
            <a:pPr algn="r" defTabSz="761970">
              <a:lnSpc>
                <a:spcPts val="2042"/>
              </a:lnSpc>
            </a:pPr>
            <a:r>
              <a:rPr lang="en-US" sz="1250" dirty="0">
                <a:solidFill>
                  <a:srgbClr val="4A4A45"/>
                </a:solidFill>
                <a:latin typeface="Lato" pitchFamily="34" charset="0"/>
                <a:ea typeface="Lato" pitchFamily="34" charset="-122"/>
                <a:cs typeface="Lato" pitchFamily="34" charset="-120"/>
              </a:rPr>
              <a:t>και 2) η γόμφωση των δοντιών μέσα στα φατνία τους.</a:t>
            </a:r>
            <a:endParaRPr lang="en-US" sz="1250" dirty="0">
              <a:solidFill>
                <a:prstClr val="black"/>
              </a:solidFill>
              <a:latin typeface="Calibri" panose="020F050202020403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2165053"/>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Συγχόνδρωση</a:t>
            </a:r>
            <a:endParaRPr lang="en-US" sz="4042" dirty="0">
              <a:solidFill>
                <a:prstClr val="black"/>
              </a:solidFill>
              <a:latin typeface="Calibri" panose="020F0502020204030204"/>
            </a:endParaRPr>
          </a:p>
        </p:txBody>
      </p:sp>
      <p:sp>
        <p:nvSpPr>
          <p:cNvPr id="3" name="Text 1"/>
          <p:cNvSpPr/>
          <p:nvPr/>
        </p:nvSpPr>
        <p:spPr>
          <a:xfrm>
            <a:off x="720031" y="3322241"/>
            <a:ext cx="30924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Ορισμός συγχόνδρωσης</a:t>
            </a:r>
            <a:endParaRPr lang="en-US" sz="2000" dirty="0">
              <a:solidFill>
                <a:prstClr val="black"/>
              </a:solidFill>
              <a:latin typeface="Calibri" panose="020F0502020204030204"/>
            </a:endParaRPr>
          </a:p>
        </p:txBody>
      </p:sp>
      <p:sp>
        <p:nvSpPr>
          <p:cNvPr id="4" name="Text 2"/>
          <p:cNvSpPr/>
          <p:nvPr/>
        </p:nvSpPr>
        <p:spPr>
          <a:xfrm>
            <a:off x="720031" y="3849390"/>
            <a:ext cx="5125045" cy="329208"/>
          </a:xfrm>
          <a:prstGeom prst="rect">
            <a:avLst/>
          </a:prstGeom>
          <a:noFill/>
          <a:ln/>
        </p:spPr>
        <p:txBody>
          <a:bodyPr wrap="non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Τα οστά συνδέονται με χόνδρινο ιστό.</a:t>
            </a:r>
            <a:endParaRPr lang="en-US" sz="1583" dirty="0">
              <a:solidFill>
                <a:prstClr val="black"/>
              </a:solidFill>
              <a:latin typeface="Calibri" panose="020F0502020204030204"/>
            </a:endParaRPr>
          </a:p>
        </p:txBody>
      </p:sp>
      <p:sp>
        <p:nvSpPr>
          <p:cNvPr id="5" name="Text 3"/>
          <p:cNvSpPr/>
          <p:nvPr/>
        </p:nvSpPr>
        <p:spPr>
          <a:xfrm>
            <a:off x="6353274" y="3322241"/>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Χαρακτηριστικά</a:t>
            </a:r>
            <a:endParaRPr lang="en-US" sz="2000" dirty="0">
              <a:solidFill>
                <a:prstClr val="black"/>
              </a:solidFill>
              <a:latin typeface="Calibri" panose="020F0502020204030204"/>
            </a:endParaRPr>
          </a:p>
        </p:txBody>
      </p:sp>
      <p:sp>
        <p:nvSpPr>
          <p:cNvPr id="6" name="Text 4"/>
          <p:cNvSpPr/>
          <p:nvPr/>
        </p:nvSpPr>
        <p:spPr>
          <a:xfrm>
            <a:off x="6353274" y="3849390"/>
            <a:ext cx="5125045"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Η κινητικότητα είναι πολύ περιορισμένη ή δεν υφίσταται.</a:t>
            </a:r>
            <a:endParaRPr lang="en-US" sz="1583" dirty="0">
              <a:solidFill>
                <a:prstClr val="black"/>
              </a:solidFill>
              <a:latin typeface="Calibri" panose="020F0502020204030204"/>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19601" y="602953"/>
            <a:ext cx="4625876" cy="578148"/>
          </a:xfrm>
          <a:prstGeom prst="rect">
            <a:avLst/>
          </a:prstGeom>
          <a:noFill/>
          <a:ln/>
        </p:spPr>
        <p:txBody>
          <a:bodyPr wrap="none" lIns="0" tIns="0" rIns="0" bIns="0" rtlCol="0" anchor="t"/>
          <a:lstStyle/>
          <a:p>
            <a:pPr defTabSz="761970">
              <a:lnSpc>
                <a:spcPts val="4541"/>
              </a:lnSpc>
            </a:pPr>
            <a:r>
              <a:rPr lang="en-US" sz="3625" b="1" dirty="0">
                <a:solidFill>
                  <a:srgbClr val="282824"/>
                </a:solidFill>
                <a:latin typeface="Lato Bold" pitchFamily="34" charset="0"/>
                <a:ea typeface="Lato Bold" pitchFamily="34" charset="-122"/>
                <a:cs typeface="Lato Bold" pitchFamily="34" charset="-120"/>
              </a:rPr>
              <a:t>Συνοστέωση</a:t>
            </a:r>
            <a:endParaRPr lang="en-US" sz="3625"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219601" y="1458616"/>
            <a:ext cx="925116" cy="1658044"/>
          </a:xfrm>
          <a:prstGeom prst="rect">
            <a:avLst/>
          </a:prstGeom>
        </p:spPr>
      </p:pic>
      <p:sp>
        <p:nvSpPr>
          <p:cNvPr id="5" name="Text 1"/>
          <p:cNvSpPr/>
          <p:nvPr/>
        </p:nvSpPr>
        <p:spPr>
          <a:xfrm>
            <a:off x="6422232" y="1643559"/>
            <a:ext cx="2629396" cy="289024"/>
          </a:xfrm>
          <a:prstGeom prst="rect">
            <a:avLst/>
          </a:prstGeom>
          <a:noFill/>
          <a:ln/>
        </p:spPr>
        <p:txBody>
          <a:bodyPr wrap="none" lIns="0" tIns="0" rIns="0" bIns="0" rtlCol="0" anchor="t"/>
          <a:lstStyle/>
          <a:p>
            <a:pPr defTabSz="761970">
              <a:lnSpc>
                <a:spcPts val="2250"/>
              </a:lnSpc>
            </a:pPr>
            <a:r>
              <a:rPr lang="en-US" sz="1792" b="1" dirty="0">
                <a:solidFill>
                  <a:srgbClr val="4A4A45"/>
                </a:solidFill>
                <a:latin typeface="Lato Bold" pitchFamily="34" charset="0"/>
                <a:ea typeface="Lato Bold" pitchFamily="34" charset="-122"/>
                <a:cs typeface="Lato Bold" pitchFamily="34" charset="-120"/>
              </a:rPr>
              <a:t>Ορισμός συνοστέωσης</a:t>
            </a:r>
            <a:endParaRPr lang="en-US" sz="1792" dirty="0">
              <a:solidFill>
                <a:prstClr val="black"/>
              </a:solidFill>
              <a:latin typeface="Calibri" panose="020F0502020204030204"/>
            </a:endParaRPr>
          </a:p>
        </p:txBody>
      </p:sp>
      <p:sp>
        <p:nvSpPr>
          <p:cNvPr id="6" name="Text 2"/>
          <p:cNvSpPr/>
          <p:nvPr/>
        </p:nvSpPr>
        <p:spPr>
          <a:xfrm>
            <a:off x="6422232" y="2043509"/>
            <a:ext cx="5122168" cy="888207"/>
          </a:xfrm>
          <a:prstGeom prst="rect">
            <a:avLst/>
          </a:prstGeom>
          <a:noFill/>
          <a:ln/>
        </p:spPr>
        <p:txBody>
          <a:bodyPr wrap="square" lIns="0" tIns="0" rIns="0" bIns="0" rtlCol="0" anchor="t"/>
          <a:lstStyle/>
          <a:p>
            <a:pPr defTabSz="761970">
              <a:lnSpc>
                <a:spcPts val="2292"/>
              </a:lnSpc>
            </a:pPr>
            <a:r>
              <a:rPr lang="en-US" sz="1417" dirty="0">
                <a:solidFill>
                  <a:srgbClr val="4A4A45"/>
                </a:solidFill>
                <a:latin typeface="Lato" pitchFamily="34" charset="0"/>
                <a:ea typeface="Lato" pitchFamily="34" charset="-122"/>
                <a:cs typeface="Lato" pitchFamily="34" charset="-120"/>
              </a:rPr>
              <a:t>Αποτελεί μορφή συνάρθρωσης, στην οποία ο παρεμβαλλόμενος ιστός οστεοποιείται και συνδέει στερεά τα οστά μεταξύ τους. Έτσι αποκλείεται οποιαδήποτε κίνηση.</a:t>
            </a:r>
            <a:endParaRPr lang="en-US" sz="1417"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219601" y="3116660"/>
            <a:ext cx="925116" cy="1658044"/>
          </a:xfrm>
          <a:prstGeom prst="rect">
            <a:avLst/>
          </a:prstGeom>
        </p:spPr>
      </p:pic>
      <p:sp>
        <p:nvSpPr>
          <p:cNvPr id="8" name="Text 3"/>
          <p:cNvSpPr/>
          <p:nvPr/>
        </p:nvSpPr>
        <p:spPr>
          <a:xfrm>
            <a:off x="6422232" y="3301604"/>
            <a:ext cx="4211043" cy="289024"/>
          </a:xfrm>
          <a:prstGeom prst="rect">
            <a:avLst/>
          </a:prstGeom>
          <a:noFill/>
          <a:ln/>
        </p:spPr>
        <p:txBody>
          <a:bodyPr wrap="none" lIns="0" tIns="0" rIns="0" bIns="0" rtlCol="0" anchor="t"/>
          <a:lstStyle/>
          <a:p>
            <a:pPr defTabSz="761970">
              <a:lnSpc>
                <a:spcPts val="2250"/>
              </a:lnSpc>
            </a:pPr>
            <a:r>
              <a:rPr lang="en-US" sz="1792" b="1" dirty="0">
                <a:solidFill>
                  <a:srgbClr val="4A4A45"/>
                </a:solidFill>
                <a:latin typeface="Lato Bold" pitchFamily="34" charset="0"/>
                <a:ea typeface="Lato Bold" pitchFamily="34" charset="-122"/>
                <a:cs typeface="Lato Bold" pitchFamily="34" charset="-120"/>
              </a:rPr>
              <a:t>Παράδειγμα: Ιερό οστό και κόκκυγας</a:t>
            </a:r>
            <a:endParaRPr lang="en-US" sz="1792" dirty="0">
              <a:solidFill>
                <a:prstClr val="black"/>
              </a:solidFill>
              <a:latin typeface="Calibri" panose="020F0502020204030204"/>
            </a:endParaRPr>
          </a:p>
        </p:txBody>
      </p:sp>
      <p:sp>
        <p:nvSpPr>
          <p:cNvPr id="9" name="Text 4"/>
          <p:cNvSpPr/>
          <p:nvPr/>
        </p:nvSpPr>
        <p:spPr>
          <a:xfrm>
            <a:off x="6422232" y="3701554"/>
            <a:ext cx="5122168" cy="888207"/>
          </a:xfrm>
          <a:prstGeom prst="rect">
            <a:avLst/>
          </a:prstGeom>
          <a:noFill/>
          <a:ln/>
        </p:spPr>
        <p:txBody>
          <a:bodyPr wrap="square" lIns="0" tIns="0" rIns="0" bIns="0" rtlCol="0" anchor="t"/>
          <a:lstStyle/>
          <a:p>
            <a:pPr defTabSz="761970">
              <a:lnSpc>
                <a:spcPts val="2292"/>
              </a:lnSpc>
            </a:pPr>
            <a:r>
              <a:rPr lang="en-US" sz="1417" dirty="0">
                <a:solidFill>
                  <a:srgbClr val="4A4A45"/>
                </a:solidFill>
                <a:latin typeface="Lato" pitchFamily="34" charset="0"/>
                <a:ea typeface="Lato" pitchFamily="34" charset="-122"/>
                <a:cs typeface="Lato" pitchFamily="34" charset="-120"/>
              </a:rPr>
              <a:t>Παραδείγματα συνοστέωσης αποτελούν: η συνοστέωση μεταξύ των ιερών και κοκκυγικών σπονδύλων, οπότε σχηματίζεται το ιερό οστό και ο κόκκυγας,</a:t>
            </a:r>
            <a:endParaRPr lang="en-US" sz="1417"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219601" y="4774705"/>
            <a:ext cx="925116" cy="1480244"/>
          </a:xfrm>
          <a:prstGeom prst="rect">
            <a:avLst/>
          </a:prstGeom>
        </p:spPr>
      </p:pic>
      <p:sp>
        <p:nvSpPr>
          <p:cNvPr id="11" name="Text 5"/>
          <p:cNvSpPr/>
          <p:nvPr/>
        </p:nvSpPr>
        <p:spPr>
          <a:xfrm>
            <a:off x="6422232" y="4959648"/>
            <a:ext cx="2935288" cy="289024"/>
          </a:xfrm>
          <a:prstGeom prst="rect">
            <a:avLst/>
          </a:prstGeom>
          <a:noFill/>
          <a:ln/>
        </p:spPr>
        <p:txBody>
          <a:bodyPr wrap="none" lIns="0" tIns="0" rIns="0" bIns="0" rtlCol="0" anchor="t"/>
          <a:lstStyle/>
          <a:p>
            <a:pPr defTabSz="761970">
              <a:lnSpc>
                <a:spcPts val="2250"/>
              </a:lnSpc>
            </a:pPr>
            <a:r>
              <a:rPr lang="en-US" sz="1792" b="1" dirty="0">
                <a:solidFill>
                  <a:srgbClr val="4A4A45"/>
                </a:solidFill>
                <a:latin typeface="Lato Bold" pitchFamily="34" charset="0"/>
                <a:ea typeface="Lato Bold" pitchFamily="34" charset="-122"/>
                <a:cs typeface="Lato Bold" pitchFamily="34" charset="-120"/>
              </a:rPr>
              <a:t>Παράδειγμα: Μακρά οστά</a:t>
            </a:r>
            <a:endParaRPr lang="en-US" sz="1792" dirty="0">
              <a:solidFill>
                <a:prstClr val="black"/>
              </a:solidFill>
              <a:latin typeface="Calibri" panose="020F0502020204030204"/>
            </a:endParaRPr>
          </a:p>
        </p:txBody>
      </p:sp>
      <p:sp>
        <p:nvSpPr>
          <p:cNvPr id="12" name="Text 6"/>
          <p:cNvSpPr/>
          <p:nvPr/>
        </p:nvSpPr>
        <p:spPr>
          <a:xfrm>
            <a:off x="6422232" y="5359599"/>
            <a:ext cx="5122168" cy="592138"/>
          </a:xfrm>
          <a:prstGeom prst="rect">
            <a:avLst/>
          </a:prstGeom>
          <a:noFill/>
          <a:ln/>
        </p:spPr>
        <p:txBody>
          <a:bodyPr wrap="square" lIns="0" tIns="0" rIns="0" bIns="0" rtlCol="0" anchor="t"/>
          <a:lstStyle/>
          <a:p>
            <a:pPr defTabSz="761970">
              <a:lnSpc>
                <a:spcPts val="2292"/>
              </a:lnSpc>
            </a:pPr>
            <a:r>
              <a:rPr lang="en-US" sz="1417" dirty="0">
                <a:solidFill>
                  <a:srgbClr val="4A4A45"/>
                </a:solidFill>
                <a:latin typeface="Lato" pitchFamily="34" charset="0"/>
                <a:ea typeface="Lato" pitchFamily="34" charset="-122"/>
                <a:cs typeface="Lato" pitchFamily="34" charset="-120"/>
              </a:rPr>
              <a:t>και η συνοστέωση μεταξύ διάφυσης και επίφυσης των μακρών οστών.</a:t>
            </a:r>
            <a:endParaRPr lang="en-US" sz="1417" dirty="0">
              <a:solidFill>
                <a:prstClr val="black"/>
              </a:solidFill>
              <a:latin typeface="Calibri" panose="020F050202020403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712417"/>
            <a:ext cx="6179939" cy="887214"/>
          </a:xfrm>
          <a:prstGeom prst="rect">
            <a:avLst/>
          </a:prstGeom>
          <a:noFill/>
          <a:ln/>
        </p:spPr>
        <p:txBody>
          <a:bodyPr wrap="none" lIns="0" tIns="0" rIns="0" bIns="0" rtlCol="0" anchor="t"/>
          <a:lstStyle/>
          <a:p>
            <a:pPr defTabSz="761970">
              <a:lnSpc>
                <a:spcPts val="6958"/>
              </a:lnSpc>
            </a:pPr>
            <a:r>
              <a:rPr lang="en-US" sz="5583" b="1" dirty="0">
                <a:solidFill>
                  <a:srgbClr val="282824"/>
                </a:solidFill>
                <a:latin typeface="Lato Bold" pitchFamily="34" charset="0"/>
                <a:ea typeface="Lato Bold" pitchFamily="34" charset="-122"/>
                <a:cs typeface="Lato Bold" pitchFamily="34" charset="-120"/>
              </a:rPr>
              <a:t>β. Διάρθρωση</a:t>
            </a:r>
            <a:endParaRPr lang="en-US" sz="5583" dirty="0">
              <a:solidFill>
                <a:prstClr val="black"/>
              </a:solidFill>
              <a:latin typeface="Calibri" panose="020F0502020204030204"/>
            </a:endParaRPr>
          </a:p>
        </p:txBody>
      </p:sp>
      <p:sp>
        <p:nvSpPr>
          <p:cNvPr id="4" name="Text 1"/>
          <p:cNvSpPr/>
          <p:nvPr/>
        </p:nvSpPr>
        <p:spPr>
          <a:xfrm>
            <a:off x="720031" y="2908201"/>
            <a:ext cx="6179939" cy="1646039"/>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Η διάρθρωση είναι ένας σημαντικός μηχανισμός του ανθρώπινου σώματος που επιτρέπει την κίνηση μεταξύ των οστών. Σε αυτή την παρουσίαση, θα εξερευνήσουμε τη δομή, τα μέρη και τις λειτουργίες των διαρθρώσεων, καθώς και τους διάφορους τύπους και τις κινήσεις τους.</a:t>
            </a:r>
            <a:endParaRPr lang="en-US" sz="1583" dirty="0">
              <a:solidFill>
                <a:prstClr val="black"/>
              </a:solidFill>
              <a:latin typeface="Calibri" panose="020F0502020204030204"/>
            </a:endParaRPr>
          </a:p>
        </p:txBody>
      </p:sp>
      <p:sp>
        <p:nvSpPr>
          <p:cNvPr id="5" name="Shape 2"/>
          <p:cNvSpPr/>
          <p:nvPr/>
        </p:nvSpPr>
        <p:spPr>
          <a:xfrm>
            <a:off x="720031" y="4800997"/>
            <a:ext cx="329108" cy="329108"/>
          </a:xfrm>
          <a:prstGeom prst="roundRect">
            <a:avLst>
              <a:gd name="adj" fmla="val 23151155"/>
            </a:avLst>
          </a:prstGeom>
          <a:solidFill>
            <a:srgbClr val="45EA29"/>
          </a:solidFill>
          <a:ln w="7620">
            <a:solidFill>
              <a:srgbClr val="FFFFFF"/>
            </a:solidFill>
            <a:prstDash val="solid"/>
          </a:ln>
        </p:spPr>
        <p:txBody>
          <a:bodyPr/>
          <a:lstStyle/>
          <a:p>
            <a:pPr defTabSz="761970"/>
            <a:endParaRPr lang="el-GR" sz="1500">
              <a:solidFill>
                <a:prstClr val="black"/>
              </a:solidFill>
              <a:latin typeface="Calibri" panose="020F0502020204030204"/>
            </a:endParaRPr>
          </a:p>
        </p:txBody>
      </p:sp>
      <p:sp>
        <p:nvSpPr>
          <p:cNvPr id="6" name="Text 3"/>
          <p:cNvSpPr/>
          <p:nvPr/>
        </p:nvSpPr>
        <p:spPr>
          <a:xfrm>
            <a:off x="826095" y="4924921"/>
            <a:ext cx="116880" cy="81260"/>
          </a:xfrm>
          <a:prstGeom prst="rect">
            <a:avLst/>
          </a:prstGeom>
          <a:noFill/>
          <a:ln/>
        </p:spPr>
        <p:txBody>
          <a:bodyPr wrap="none" lIns="0" tIns="0" rIns="0" bIns="0" rtlCol="0" anchor="t"/>
          <a:lstStyle/>
          <a:p>
            <a:pPr algn="ctr" defTabSz="761970">
              <a:lnSpc>
                <a:spcPts val="625"/>
              </a:lnSpc>
            </a:pPr>
            <a:r>
              <a:rPr lang="en-US" sz="625" dirty="0">
                <a:solidFill>
                  <a:srgbClr val="3C3838"/>
                </a:solidFill>
                <a:latin typeface="Lato Medium" pitchFamily="34" charset="0"/>
                <a:ea typeface="Lato Medium" pitchFamily="34" charset="-122"/>
                <a:cs typeface="Lato Medium" pitchFamily="34" charset="-120"/>
              </a:rPr>
              <a:t>DC</a:t>
            </a:r>
            <a:endParaRPr lang="en-US" sz="625" dirty="0">
              <a:solidFill>
                <a:prstClr val="black"/>
              </a:solidFill>
              <a:latin typeface="Calibri" panose="020F0502020204030204"/>
            </a:endParaRPr>
          </a:p>
        </p:txBody>
      </p:sp>
      <p:sp>
        <p:nvSpPr>
          <p:cNvPr id="7" name="Text 4"/>
          <p:cNvSpPr/>
          <p:nvPr/>
        </p:nvSpPr>
        <p:spPr>
          <a:xfrm>
            <a:off x="1151931" y="4785619"/>
            <a:ext cx="2412504" cy="359966"/>
          </a:xfrm>
          <a:prstGeom prst="rect">
            <a:avLst/>
          </a:prstGeom>
          <a:noFill/>
          <a:ln/>
        </p:spPr>
        <p:txBody>
          <a:bodyPr wrap="none" lIns="0" tIns="0" rIns="0" bIns="0" rtlCol="0" anchor="t"/>
          <a:lstStyle/>
          <a:p>
            <a:pPr defTabSz="761970">
              <a:lnSpc>
                <a:spcPts val="2833"/>
              </a:lnSpc>
            </a:pPr>
            <a:r>
              <a:rPr lang="en-US" sz="2000" b="1" dirty="0">
                <a:solidFill>
                  <a:srgbClr val="4A4A45"/>
                </a:solidFill>
                <a:latin typeface="Lato Bold" pitchFamily="34" charset="0"/>
                <a:ea typeface="Lato Bold" pitchFamily="34" charset="-122"/>
                <a:cs typeface="Lato Bold"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294" y="669727"/>
            <a:ext cx="6297414" cy="1180902"/>
          </a:xfrm>
          <a:prstGeom prst="rect">
            <a:avLst/>
          </a:prstGeom>
          <a:noFill/>
          <a:ln/>
        </p:spPr>
        <p:txBody>
          <a:bodyPr wrap="square" lIns="0" tIns="0" rIns="0" bIns="0" rtlCol="0" anchor="t"/>
          <a:lstStyle/>
          <a:p>
            <a:pPr defTabSz="761970">
              <a:lnSpc>
                <a:spcPts val="4625"/>
              </a:lnSpc>
            </a:pPr>
            <a:r>
              <a:rPr lang="en-US" sz="3708" b="1" dirty="0">
                <a:solidFill>
                  <a:srgbClr val="282824"/>
                </a:solidFill>
                <a:latin typeface="Lato Bold" pitchFamily="34" charset="0"/>
                <a:ea typeface="Lato Bold" pitchFamily="34" charset="-122"/>
                <a:cs typeface="Lato Bold" pitchFamily="34" charset="-120"/>
              </a:rPr>
              <a:t>Βασική Δομή της Διάρθρωσης</a:t>
            </a:r>
            <a:endParaRPr lang="en-US" sz="3708" dirty="0">
              <a:solidFill>
                <a:prstClr val="black"/>
              </a:solidFill>
              <a:latin typeface="Calibri" panose="020F0502020204030204"/>
            </a:endParaRPr>
          </a:p>
        </p:txBody>
      </p:sp>
      <p:sp>
        <p:nvSpPr>
          <p:cNvPr id="4" name="Shape 1"/>
          <p:cNvSpPr/>
          <p:nvPr/>
        </p:nvSpPr>
        <p:spPr>
          <a:xfrm>
            <a:off x="661294" y="2346524"/>
            <a:ext cx="425053" cy="425053"/>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791568" y="2417366"/>
            <a:ext cx="164406" cy="283369"/>
          </a:xfrm>
          <a:prstGeom prst="rect">
            <a:avLst/>
          </a:prstGeom>
          <a:noFill/>
          <a:ln/>
        </p:spPr>
        <p:txBody>
          <a:bodyPr wrap="none" lIns="0" tIns="0" rIns="0" bIns="0" rtlCol="0" anchor="t"/>
          <a:lstStyle/>
          <a:p>
            <a:pPr algn="ctr" defTabSz="761970">
              <a:lnSpc>
                <a:spcPts val="2208"/>
              </a:lnSpc>
            </a:pPr>
            <a:r>
              <a:rPr lang="en-US" sz="2208" b="1" dirty="0">
                <a:solidFill>
                  <a:srgbClr val="4A4A45"/>
                </a:solidFill>
                <a:latin typeface="Lato Bold" pitchFamily="34" charset="0"/>
                <a:ea typeface="Lato Bold" pitchFamily="34" charset="-122"/>
                <a:cs typeface="Lato Bold" pitchFamily="34" charset="-120"/>
              </a:rPr>
              <a:t>1</a:t>
            </a:r>
            <a:endParaRPr lang="en-US" sz="2208" dirty="0">
              <a:solidFill>
                <a:prstClr val="black"/>
              </a:solidFill>
              <a:latin typeface="Calibri" panose="020F0502020204030204"/>
            </a:endParaRPr>
          </a:p>
        </p:txBody>
      </p:sp>
      <p:sp>
        <p:nvSpPr>
          <p:cNvPr id="6" name="Text 3"/>
          <p:cNvSpPr/>
          <p:nvPr/>
        </p:nvSpPr>
        <p:spPr>
          <a:xfrm>
            <a:off x="1275259" y="2346524"/>
            <a:ext cx="2522538" cy="295176"/>
          </a:xfrm>
          <a:prstGeom prst="rect">
            <a:avLst/>
          </a:prstGeom>
          <a:noFill/>
          <a:ln/>
        </p:spPr>
        <p:txBody>
          <a:bodyPr wrap="none" lIns="0" tIns="0" rIns="0" bIns="0" rtlCol="0" anchor="t"/>
          <a:lstStyle/>
          <a:p>
            <a:pPr defTabSz="761970">
              <a:lnSpc>
                <a:spcPts val="2292"/>
              </a:lnSpc>
            </a:pPr>
            <a:r>
              <a:rPr lang="en-US" sz="1833" b="1" dirty="0">
                <a:solidFill>
                  <a:srgbClr val="4A4A45"/>
                </a:solidFill>
                <a:latin typeface="Lato Bold" pitchFamily="34" charset="0"/>
                <a:ea typeface="Lato Bold" pitchFamily="34" charset="-122"/>
                <a:cs typeface="Lato Bold" pitchFamily="34" charset="-120"/>
              </a:rPr>
              <a:t>Ορισμός Διάρθρωσης</a:t>
            </a:r>
            <a:endParaRPr lang="en-US" sz="1833" dirty="0">
              <a:solidFill>
                <a:prstClr val="black"/>
              </a:solidFill>
              <a:latin typeface="Calibri" panose="020F0502020204030204"/>
            </a:endParaRPr>
          </a:p>
        </p:txBody>
      </p:sp>
      <p:sp>
        <p:nvSpPr>
          <p:cNvPr id="7" name="Text 4"/>
          <p:cNvSpPr/>
          <p:nvPr/>
        </p:nvSpPr>
        <p:spPr>
          <a:xfrm>
            <a:off x="1275259" y="2755007"/>
            <a:ext cx="5683448" cy="604441"/>
          </a:xfrm>
          <a:prstGeom prst="rect">
            <a:avLst/>
          </a:prstGeom>
          <a:noFill/>
          <a:ln/>
        </p:spPr>
        <p:txBody>
          <a:bodyPr wrap="square" lIns="0" tIns="0" rIns="0" bIns="0" rtlCol="0" anchor="t"/>
          <a:lstStyle/>
          <a:p>
            <a:pPr defTabSz="761970">
              <a:lnSpc>
                <a:spcPts val="2375"/>
              </a:lnSpc>
            </a:pPr>
            <a:r>
              <a:rPr lang="en-US" sz="1458" dirty="0">
                <a:solidFill>
                  <a:srgbClr val="4A4A45"/>
                </a:solidFill>
                <a:latin typeface="Lato" pitchFamily="34" charset="0"/>
                <a:ea typeface="Lato" pitchFamily="34" charset="-122"/>
                <a:cs typeface="Lato" pitchFamily="34" charset="-120"/>
              </a:rPr>
              <a:t>Στη διάρθρωση ο μαλακότερος ιστός περιβάλλει τα αρθρούμενα οστά και έτσι επιτρέπεται από μικρή μέχρι μεγάλη κινητικότητα.</a:t>
            </a:r>
            <a:endParaRPr lang="en-US" sz="1458" dirty="0">
              <a:solidFill>
                <a:prstClr val="black"/>
              </a:solidFill>
              <a:latin typeface="Calibri" panose="020F0502020204030204"/>
            </a:endParaRPr>
          </a:p>
        </p:txBody>
      </p:sp>
      <p:sp>
        <p:nvSpPr>
          <p:cNvPr id="8" name="Shape 5"/>
          <p:cNvSpPr/>
          <p:nvPr/>
        </p:nvSpPr>
        <p:spPr>
          <a:xfrm>
            <a:off x="661294" y="3760887"/>
            <a:ext cx="425053" cy="425053"/>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791568" y="3831730"/>
            <a:ext cx="164406" cy="283369"/>
          </a:xfrm>
          <a:prstGeom prst="rect">
            <a:avLst/>
          </a:prstGeom>
          <a:noFill/>
          <a:ln/>
        </p:spPr>
        <p:txBody>
          <a:bodyPr wrap="none" lIns="0" tIns="0" rIns="0" bIns="0" rtlCol="0" anchor="t"/>
          <a:lstStyle/>
          <a:p>
            <a:pPr algn="ctr" defTabSz="761970">
              <a:lnSpc>
                <a:spcPts val="2208"/>
              </a:lnSpc>
            </a:pPr>
            <a:r>
              <a:rPr lang="en-US" sz="2208" b="1" dirty="0">
                <a:solidFill>
                  <a:srgbClr val="4A4A45"/>
                </a:solidFill>
                <a:latin typeface="Lato Bold" pitchFamily="34" charset="0"/>
                <a:ea typeface="Lato Bold" pitchFamily="34" charset="-122"/>
                <a:cs typeface="Lato Bold" pitchFamily="34" charset="-120"/>
              </a:rPr>
              <a:t>2</a:t>
            </a:r>
            <a:endParaRPr lang="en-US" sz="2208" dirty="0">
              <a:solidFill>
                <a:prstClr val="black"/>
              </a:solidFill>
              <a:latin typeface="Calibri" panose="020F0502020204030204"/>
            </a:endParaRPr>
          </a:p>
        </p:txBody>
      </p:sp>
      <p:sp>
        <p:nvSpPr>
          <p:cNvPr id="10" name="Text 7"/>
          <p:cNvSpPr/>
          <p:nvPr/>
        </p:nvSpPr>
        <p:spPr>
          <a:xfrm>
            <a:off x="1275259" y="3760887"/>
            <a:ext cx="2361803" cy="295176"/>
          </a:xfrm>
          <a:prstGeom prst="rect">
            <a:avLst/>
          </a:prstGeom>
          <a:noFill/>
          <a:ln/>
        </p:spPr>
        <p:txBody>
          <a:bodyPr wrap="none" lIns="0" tIns="0" rIns="0" bIns="0" rtlCol="0" anchor="t"/>
          <a:lstStyle/>
          <a:p>
            <a:pPr defTabSz="761970">
              <a:lnSpc>
                <a:spcPts val="2292"/>
              </a:lnSpc>
            </a:pPr>
            <a:r>
              <a:rPr lang="en-US" sz="1833" b="1" dirty="0">
                <a:solidFill>
                  <a:srgbClr val="4A4A45"/>
                </a:solidFill>
                <a:latin typeface="Lato Bold" pitchFamily="34" charset="0"/>
                <a:ea typeface="Lato Bold" pitchFamily="34" charset="-122"/>
                <a:cs typeface="Lato Bold" pitchFamily="34" charset="-120"/>
              </a:rPr>
              <a:t>i) Κύρια Μέρη</a:t>
            </a:r>
            <a:endParaRPr lang="en-US" sz="1833" dirty="0">
              <a:solidFill>
                <a:prstClr val="black"/>
              </a:solidFill>
              <a:latin typeface="Calibri" panose="020F0502020204030204"/>
            </a:endParaRPr>
          </a:p>
        </p:txBody>
      </p:sp>
      <p:sp>
        <p:nvSpPr>
          <p:cNvPr id="11" name="Text 8"/>
          <p:cNvSpPr/>
          <p:nvPr/>
        </p:nvSpPr>
        <p:spPr>
          <a:xfrm>
            <a:off x="1275259" y="4169370"/>
            <a:ext cx="5683448" cy="604441"/>
          </a:xfrm>
          <a:prstGeom prst="rect">
            <a:avLst/>
          </a:prstGeom>
          <a:noFill/>
          <a:ln/>
        </p:spPr>
        <p:txBody>
          <a:bodyPr wrap="square" lIns="0" tIns="0" rIns="0" bIns="0" rtlCol="0" anchor="t"/>
          <a:lstStyle/>
          <a:p>
            <a:pPr defTabSz="761970">
              <a:lnSpc>
                <a:spcPts val="2375"/>
              </a:lnSpc>
            </a:pPr>
            <a:r>
              <a:rPr lang="en-US" sz="1458" dirty="0">
                <a:solidFill>
                  <a:srgbClr val="4A4A45"/>
                </a:solidFill>
                <a:latin typeface="Lato" pitchFamily="34" charset="0"/>
                <a:ea typeface="Lato" pitchFamily="34" charset="-122"/>
                <a:cs typeface="Lato" pitchFamily="34" charset="-120"/>
              </a:rPr>
              <a:t>Σε κάθε διάρθρωση διακρίνουμε κύρια μέρη και επικουρικά μέρη.</a:t>
            </a:r>
            <a:endParaRPr lang="en-US" sz="1458" dirty="0">
              <a:solidFill>
                <a:prstClr val="black"/>
              </a:solidFill>
              <a:latin typeface="Calibri" panose="020F0502020204030204"/>
            </a:endParaRPr>
          </a:p>
        </p:txBody>
      </p:sp>
      <p:sp>
        <p:nvSpPr>
          <p:cNvPr id="12" name="Shape 9"/>
          <p:cNvSpPr/>
          <p:nvPr/>
        </p:nvSpPr>
        <p:spPr>
          <a:xfrm>
            <a:off x="661294" y="5175250"/>
            <a:ext cx="425053" cy="425053"/>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791568" y="5246093"/>
            <a:ext cx="164406" cy="283369"/>
          </a:xfrm>
          <a:prstGeom prst="rect">
            <a:avLst/>
          </a:prstGeom>
          <a:noFill/>
          <a:ln/>
        </p:spPr>
        <p:txBody>
          <a:bodyPr wrap="none" lIns="0" tIns="0" rIns="0" bIns="0" rtlCol="0" anchor="t"/>
          <a:lstStyle/>
          <a:p>
            <a:pPr algn="ctr" defTabSz="761970">
              <a:lnSpc>
                <a:spcPts val="2208"/>
              </a:lnSpc>
            </a:pPr>
            <a:r>
              <a:rPr lang="en-US" sz="2208" b="1" dirty="0">
                <a:solidFill>
                  <a:srgbClr val="4A4A45"/>
                </a:solidFill>
                <a:latin typeface="Lato Bold" pitchFamily="34" charset="0"/>
                <a:ea typeface="Lato Bold" pitchFamily="34" charset="-122"/>
                <a:cs typeface="Lato Bold" pitchFamily="34" charset="-120"/>
              </a:rPr>
              <a:t>3</a:t>
            </a:r>
            <a:endParaRPr lang="en-US" sz="2208" dirty="0">
              <a:solidFill>
                <a:prstClr val="black"/>
              </a:solidFill>
              <a:latin typeface="Calibri" panose="020F0502020204030204"/>
            </a:endParaRPr>
          </a:p>
        </p:txBody>
      </p:sp>
      <p:sp>
        <p:nvSpPr>
          <p:cNvPr id="14" name="Text 11"/>
          <p:cNvSpPr/>
          <p:nvPr/>
        </p:nvSpPr>
        <p:spPr>
          <a:xfrm>
            <a:off x="1275259" y="5175250"/>
            <a:ext cx="2361803" cy="295176"/>
          </a:xfrm>
          <a:prstGeom prst="rect">
            <a:avLst/>
          </a:prstGeom>
          <a:noFill/>
          <a:ln/>
        </p:spPr>
        <p:txBody>
          <a:bodyPr wrap="none" lIns="0" tIns="0" rIns="0" bIns="0" rtlCol="0" anchor="t"/>
          <a:lstStyle/>
          <a:p>
            <a:pPr defTabSz="761970">
              <a:lnSpc>
                <a:spcPts val="2292"/>
              </a:lnSpc>
            </a:pPr>
            <a:r>
              <a:rPr lang="en-US" sz="1833" b="1" dirty="0">
                <a:solidFill>
                  <a:srgbClr val="4A4A45"/>
                </a:solidFill>
                <a:latin typeface="Lato Bold" pitchFamily="34" charset="0"/>
                <a:ea typeface="Lato Bold" pitchFamily="34" charset="-122"/>
                <a:cs typeface="Lato Bold" pitchFamily="34" charset="-120"/>
              </a:rPr>
              <a:t>Κύρια Συστατικά</a:t>
            </a:r>
            <a:endParaRPr lang="en-US" sz="1833" dirty="0">
              <a:solidFill>
                <a:prstClr val="black"/>
              </a:solidFill>
              <a:latin typeface="Calibri" panose="020F0502020204030204"/>
            </a:endParaRPr>
          </a:p>
        </p:txBody>
      </p:sp>
      <p:sp>
        <p:nvSpPr>
          <p:cNvPr id="15" name="Text 12"/>
          <p:cNvSpPr/>
          <p:nvPr/>
        </p:nvSpPr>
        <p:spPr>
          <a:xfrm>
            <a:off x="1275259" y="5583734"/>
            <a:ext cx="5683448" cy="604441"/>
          </a:xfrm>
          <a:prstGeom prst="rect">
            <a:avLst/>
          </a:prstGeom>
          <a:noFill/>
          <a:ln/>
        </p:spPr>
        <p:txBody>
          <a:bodyPr wrap="square" lIns="0" tIns="0" rIns="0" bIns="0" rtlCol="0" anchor="t"/>
          <a:lstStyle/>
          <a:p>
            <a:pPr defTabSz="761970">
              <a:lnSpc>
                <a:spcPts val="2375"/>
              </a:lnSpc>
            </a:pPr>
            <a:r>
              <a:rPr lang="en-US" sz="1458" dirty="0">
                <a:solidFill>
                  <a:srgbClr val="4A4A45"/>
                </a:solidFill>
                <a:latin typeface="Lato" pitchFamily="34" charset="0"/>
                <a:ea typeface="Lato" pitchFamily="34" charset="-122"/>
                <a:cs typeface="Lato" pitchFamily="34" charset="-120"/>
              </a:rPr>
              <a:t>Τα κύρια μέρη της διάρθρωσης είναι: οι αρθρικές επιφάνειες, ο αρθρικός θύλακος και η αρθρική κοιλότητα.</a:t>
            </a:r>
            <a:endParaRPr lang="en-US" sz="1458" dirty="0">
              <a:solidFill>
                <a:prstClr val="black"/>
              </a:solidFill>
              <a:latin typeface="Calibri" panose="020F05020202040302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57986" y="593428"/>
            <a:ext cx="4385568" cy="523181"/>
          </a:xfrm>
          <a:prstGeom prst="rect">
            <a:avLst/>
          </a:prstGeom>
          <a:noFill/>
          <a:ln/>
        </p:spPr>
        <p:txBody>
          <a:bodyPr wrap="none" lIns="0" tIns="0" rIns="0" bIns="0" rtlCol="0" anchor="t"/>
          <a:lstStyle/>
          <a:p>
            <a:pPr defTabSz="761970">
              <a:lnSpc>
                <a:spcPts val="4083"/>
              </a:lnSpc>
            </a:pPr>
            <a:r>
              <a:rPr lang="en-US" sz="3292" b="1" dirty="0">
                <a:solidFill>
                  <a:srgbClr val="282824"/>
                </a:solidFill>
                <a:latin typeface="Lato Bold" pitchFamily="34" charset="0"/>
                <a:ea typeface="Lato Bold" pitchFamily="34" charset="-122"/>
                <a:cs typeface="Lato Bold" pitchFamily="34" charset="-120"/>
              </a:rPr>
              <a:t>Αρθρικές Επιφάνειες</a:t>
            </a:r>
            <a:endParaRPr lang="en-US" sz="3292" dirty="0">
              <a:solidFill>
                <a:prstClr val="black"/>
              </a:solidFill>
              <a:latin typeface="Calibri" panose="020F0502020204030204"/>
            </a:endParaRPr>
          </a:p>
        </p:txBody>
      </p:sp>
      <p:sp>
        <p:nvSpPr>
          <p:cNvPr id="4" name="Shape 1"/>
          <p:cNvSpPr/>
          <p:nvPr/>
        </p:nvSpPr>
        <p:spPr>
          <a:xfrm>
            <a:off x="5157986" y="1367731"/>
            <a:ext cx="6448028" cy="964704"/>
          </a:xfrm>
          <a:prstGeom prst="roundRect">
            <a:avLst>
              <a:gd name="adj" fmla="val 260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325369" y="1535113"/>
            <a:ext cx="2093019" cy="261640"/>
          </a:xfrm>
          <a:prstGeom prst="rect">
            <a:avLst/>
          </a:prstGeom>
          <a:noFill/>
          <a:ln/>
        </p:spPr>
        <p:txBody>
          <a:bodyPr wrap="none" lIns="0" tIns="0" rIns="0" bIns="0" rtlCol="0" anchor="t"/>
          <a:lstStyle/>
          <a:p>
            <a:pPr defTabSz="761970">
              <a:lnSpc>
                <a:spcPts val="2042"/>
              </a:lnSpc>
            </a:pPr>
            <a:r>
              <a:rPr lang="en-US" sz="1625" b="1" dirty="0">
                <a:solidFill>
                  <a:srgbClr val="4A4A45"/>
                </a:solidFill>
                <a:latin typeface="Lato Bold" pitchFamily="34" charset="0"/>
                <a:ea typeface="Lato Bold" pitchFamily="34" charset="-122"/>
                <a:cs typeface="Lato Bold" pitchFamily="34" charset="-120"/>
              </a:rPr>
              <a:t>Ορισμός</a:t>
            </a:r>
            <a:endParaRPr lang="en-US" sz="1625" dirty="0">
              <a:solidFill>
                <a:prstClr val="black"/>
              </a:solidFill>
              <a:latin typeface="Calibri" panose="020F0502020204030204"/>
            </a:endParaRPr>
          </a:p>
        </p:txBody>
      </p:sp>
      <p:sp>
        <p:nvSpPr>
          <p:cNvPr id="6" name="Text 3"/>
          <p:cNvSpPr/>
          <p:nvPr/>
        </p:nvSpPr>
        <p:spPr>
          <a:xfrm>
            <a:off x="5325369" y="1897162"/>
            <a:ext cx="6113264" cy="267891"/>
          </a:xfrm>
          <a:prstGeom prst="rect">
            <a:avLst/>
          </a:prstGeom>
          <a:noFill/>
          <a:ln/>
        </p:spPr>
        <p:txBody>
          <a:bodyPr wrap="none" lIns="0" tIns="0" rIns="0" bIns="0" rtlCol="0" anchor="t"/>
          <a:lstStyle/>
          <a:p>
            <a:pPr defTabSz="761970">
              <a:lnSpc>
                <a:spcPts val="2083"/>
              </a:lnSpc>
            </a:pPr>
            <a:r>
              <a:rPr lang="en-US" sz="1292" dirty="0">
                <a:solidFill>
                  <a:srgbClr val="4A4A45"/>
                </a:solidFill>
                <a:latin typeface="Lato" pitchFamily="34" charset="0"/>
                <a:ea typeface="Lato" pitchFamily="34" charset="-122"/>
                <a:cs typeface="Lato" pitchFamily="34" charset="-120"/>
              </a:rPr>
              <a:t>Οι αρθρικές επιφάνειες είναι οι επιφάνειες των οστών που έρχονται σε επαφή.</a:t>
            </a:r>
            <a:endParaRPr lang="en-US" sz="1292" dirty="0">
              <a:solidFill>
                <a:prstClr val="black"/>
              </a:solidFill>
              <a:latin typeface="Calibri" panose="020F0502020204030204"/>
            </a:endParaRPr>
          </a:p>
        </p:txBody>
      </p:sp>
      <p:sp>
        <p:nvSpPr>
          <p:cNvPr id="7" name="Shape 4"/>
          <p:cNvSpPr/>
          <p:nvPr/>
        </p:nvSpPr>
        <p:spPr>
          <a:xfrm>
            <a:off x="5157986" y="2499817"/>
            <a:ext cx="6448028" cy="1232594"/>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5325369" y="2667198"/>
            <a:ext cx="2093019" cy="261640"/>
          </a:xfrm>
          <a:prstGeom prst="rect">
            <a:avLst/>
          </a:prstGeom>
          <a:noFill/>
          <a:ln/>
        </p:spPr>
        <p:txBody>
          <a:bodyPr wrap="none" lIns="0" tIns="0" rIns="0" bIns="0" rtlCol="0" anchor="t"/>
          <a:lstStyle/>
          <a:p>
            <a:pPr defTabSz="761970">
              <a:lnSpc>
                <a:spcPts val="2042"/>
              </a:lnSpc>
            </a:pPr>
            <a:r>
              <a:rPr lang="en-US" sz="1625" b="1" dirty="0">
                <a:solidFill>
                  <a:srgbClr val="4A4A45"/>
                </a:solidFill>
                <a:latin typeface="Lato Bold" pitchFamily="34" charset="0"/>
                <a:ea typeface="Lato Bold" pitchFamily="34" charset="-122"/>
                <a:cs typeface="Lato Bold" pitchFamily="34" charset="-120"/>
              </a:rPr>
              <a:t>Χαρακτηριστικά</a:t>
            </a:r>
            <a:endParaRPr lang="en-US" sz="1625" dirty="0">
              <a:solidFill>
                <a:prstClr val="black"/>
              </a:solidFill>
              <a:latin typeface="Calibri" panose="020F0502020204030204"/>
            </a:endParaRPr>
          </a:p>
        </p:txBody>
      </p:sp>
      <p:sp>
        <p:nvSpPr>
          <p:cNvPr id="9" name="Text 6"/>
          <p:cNvSpPr/>
          <p:nvPr/>
        </p:nvSpPr>
        <p:spPr>
          <a:xfrm>
            <a:off x="5325369" y="3029247"/>
            <a:ext cx="6113264" cy="535782"/>
          </a:xfrm>
          <a:prstGeom prst="rect">
            <a:avLst/>
          </a:prstGeom>
          <a:noFill/>
          <a:ln/>
        </p:spPr>
        <p:txBody>
          <a:bodyPr wrap="square" lIns="0" tIns="0" rIns="0" bIns="0" rtlCol="0" anchor="t"/>
          <a:lstStyle/>
          <a:p>
            <a:pPr defTabSz="761970">
              <a:lnSpc>
                <a:spcPts val="2083"/>
              </a:lnSpc>
            </a:pPr>
            <a:r>
              <a:rPr lang="en-US" sz="1292" dirty="0">
                <a:solidFill>
                  <a:srgbClr val="4A4A45"/>
                </a:solidFill>
                <a:latin typeface="Lato" pitchFamily="34" charset="0"/>
                <a:ea typeface="Lato" pitchFamily="34" charset="-122"/>
                <a:cs typeface="Lato" pitchFamily="34" charset="-120"/>
              </a:rPr>
              <a:t>Είναι λείες και εφαρμόζουν η μια στην άλλη, δηλαδή αν η μια είναι κοίλη, η άλλη είναι κυρτή.</a:t>
            </a:r>
            <a:endParaRPr lang="en-US" sz="1292" dirty="0">
              <a:solidFill>
                <a:prstClr val="black"/>
              </a:solidFill>
              <a:latin typeface="Calibri" panose="020F0502020204030204"/>
            </a:endParaRPr>
          </a:p>
        </p:txBody>
      </p:sp>
      <p:sp>
        <p:nvSpPr>
          <p:cNvPr id="10" name="Shape 7"/>
          <p:cNvSpPr/>
          <p:nvPr/>
        </p:nvSpPr>
        <p:spPr>
          <a:xfrm>
            <a:off x="5157986" y="3899794"/>
            <a:ext cx="6448028" cy="964704"/>
          </a:xfrm>
          <a:prstGeom prst="roundRect">
            <a:avLst>
              <a:gd name="adj" fmla="val 2604"/>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5325369" y="4067175"/>
            <a:ext cx="2093019" cy="261640"/>
          </a:xfrm>
          <a:prstGeom prst="rect">
            <a:avLst/>
          </a:prstGeom>
          <a:noFill/>
          <a:ln/>
        </p:spPr>
        <p:txBody>
          <a:bodyPr wrap="none" lIns="0" tIns="0" rIns="0" bIns="0" rtlCol="0" anchor="t"/>
          <a:lstStyle/>
          <a:p>
            <a:pPr defTabSz="761970">
              <a:lnSpc>
                <a:spcPts val="2042"/>
              </a:lnSpc>
            </a:pPr>
            <a:r>
              <a:rPr lang="en-US" sz="1625" b="1" dirty="0">
                <a:solidFill>
                  <a:srgbClr val="4A4A45"/>
                </a:solidFill>
                <a:latin typeface="Lato Bold" pitchFamily="34" charset="0"/>
                <a:ea typeface="Lato Bold" pitchFamily="34" charset="-122"/>
                <a:cs typeface="Lato Bold" pitchFamily="34" charset="-120"/>
              </a:rPr>
              <a:t>Κάλυψη</a:t>
            </a:r>
            <a:endParaRPr lang="en-US" sz="1625" dirty="0">
              <a:solidFill>
                <a:prstClr val="black"/>
              </a:solidFill>
              <a:latin typeface="Calibri" panose="020F0502020204030204"/>
            </a:endParaRPr>
          </a:p>
        </p:txBody>
      </p:sp>
      <p:sp>
        <p:nvSpPr>
          <p:cNvPr id="12" name="Text 9"/>
          <p:cNvSpPr/>
          <p:nvPr/>
        </p:nvSpPr>
        <p:spPr>
          <a:xfrm>
            <a:off x="5325369" y="4429225"/>
            <a:ext cx="6113264" cy="267891"/>
          </a:xfrm>
          <a:prstGeom prst="rect">
            <a:avLst/>
          </a:prstGeom>
          <a:noFill/>
          <a:ln/>
        </p:spPr>
        <p:txBody>
          <a:bodyPr wrap="none" lIns="0" tIns="0" rIns="0" bIns="0" rtlCol="0" anchor="t"/>
          <a:lstStyle/>
          <a:p>
            <a:pPr defTabSz="761970">
              <a:lnSpc>
                <a:spcPts val="2083"/>
              </a:lnSpc>
            </a:pPr>
            <a:r>
              <a:rPr lang="en-US" sz="1292" dirty="0">
                <a:solidFill>
                  <a:srgbClr val="4A4A45"/>
                </a:solidFill>
                <a:latin typeface="Lato" pitchFamily="34" charset="0"/>
                <a:ea typeface="Lato" pitchFamily="34" charset="-122"/>
                <a:cs typeface="Lato" pitchFamily="34" charset="-120"/>
              </a:rPr>
              <a:t>Καλύπτονται από ένα στρώμα χόνδρου που λέγεται αρθρικός χόνδρος.</a:t>
            </a:r>
            <a:endParaRPr lang="en-US" sz="1292" dirty="0">
              <a:solidFill>
                <a:prstClr val="black"/>
              </a:solidFill>
              <a:latin typeface="Calibri" panose="020F0502020204030204"/>
            </a:endParaRPr>
          </a:p>
        </p:txBody>
      </p:sp>
      <p:sp>
        <p:nvSpPr>
          <p:cNvPr id="13" name="Shape 10"/>
          <p:cNvSpPr/>
          <p:nvPr/>
        </p:nvSpPr>
        <p:spPr>
          <a:xfrm>
            <a:off x="5157986" y="5031880"/>
            <a:ext cx="6448028" cy="1232594"/>
          </a:xfrm>
          <a:prstGeom prst="roundRect">
            <a:avLst>
              <a:gd name="adj" fmla="val 203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4" name="Text 11"/>
          <p:cNvSpPr/>
          <p:nvPr/>
        </p:nvSpPr>
        <p:spPr>
          <a:xfrm>
            <a:off x="5325369" y="5199261"/>
            <a:ext cx="2093019" cy="261640"/>
          </a:xfrm>
          <a:prstGeom prst="rect">
            <a:avLst/>
          </a:prstGeom>
          <a:noFill/>
          <a:ln/>
        </p:spPr>
        <p:txBody>
          <a:bodyPr wrap="none" lIns="0" tIns="0" rIns="0" bIns="0" rtlCol="0" anchor="t"/>
          <a:lstStyle/>
          <a:p>
            <a:pPr defTabSz="761970">
              <a:lnSpc>
                <a:spcPts val="2042"/>
              </a:lnSpc>
            </a:pPr>
            <a:r>
              <a:rPr lang="en-US" sz="1625" b="1" dirty="0">
                <a:solidFill>
                  <a:srgbClr val="4A4A45"/>
                </a:solidFill>
                <a:latin typeface="Lato Bold" pitchFamily="34" charset="0"/>
                <a:ea typeface="Lato Bold" pitchFamily="34" charset="-122"/>
                <a:cs typeface="Lato Bold" pitchFamily="34" charset="-120"/>
              </a:rPr>
              <a:t>Παθολογία</a:t>
            </a:r>
            <a:endParaRPr lang="en-US" sz="1625" dirty="0">
              <a:solidFill>
                <a:prstClr val="black"/>
              </a:solidFill>
              <a:latin typeface="Calibri" panose="020F0502020204030204"/>
            </a:endParaRPr>
          </a:p>
        </p:txBody>
      </p:sp>
      <p:sp>
        <p:nvSpPr>
          <p:cNvPr id="15" name="Text 12"/>
          <p:cNvSpPr/>
          <p:nvPr/>
        </p:nvSpPr>
        <p:spPr>
          <a:xfrm>
            <a:off x="5325369" y="5561310"/>
            <a:ext cx="6113264" cy="535782"/>
          </a:xfrm>
          <a:prstGeom prst="rect">
            <a:avLst/>
          </a:prstGeom>
          <a:noFill/>
          <a:ln/>
        </p:spPr>
        <p:txBody>
          <a:bodyPr wrap="square" lIns="0" tIns="0" rIns="0" bIns="0" rtlCol="0" anchor="t"/>
          <a:lstStyle/>
          <a:p>
            <a:pPr defTabSz="761970">
              <a:lnSpc>
                <a:spcPts val="2083"/>
              </a:lnSpc>
            </a:pPr>
            <a:r>
              <a:rPr lang="en-US" sz="1292" dirty="0">
                <a:solidFill>
                  <a:srgbClr val="4A4A45"/>
                </a:solidFill>
                <a:latin typeface="Lato" pitchFamily="34" charset="0"/>
                <a:ea typeface="Lato" pitchFamily="34" charset="-122"/>
                <a:cs typeface="Lato" pitchFamily="34" charset="-120"/>
              </a:rPr>
              <a:t>Οι διαταραχές του αρθρικού χόνδρου δημιουργούν δυσκολία στην κίνηση της άρθρωσης, προκαλούν πόνο και χαρακτηρίζονται ως αρθροπάθειες.</a:t>
            </a:r>
            <a:endParaRPr lang="en-US" sz="1292" dirty="0">
              <a:solidFill>
                <a:prstClr val="black"/>
              </a:solidFill>
              <a:latin typeface="Calibri" panose="020F0502020204030204"/>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835844"/>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Αρθρικός Θύλακος</a:t>
            </a:r>
            <a:endParaRPr lang="en-US" sz="4042" dirty="0">
              <a:solidFill>
                <a:prstClr val="black"/>
              </a:solidFill>
              <a:latin typeface="Calibri" panose="020F0502020204030204"/>
            </a:endParaRPr>
          </a:p>
        </p:txBody>
      </p:sp>
      <p:sp>
        <p:nvSpPr>
          <p:cNvPr id="3" name="Text 1"/>
          <p:cNvSpPr/>
          <p:nvPr/>
        </p:nvSpPr>
        <p:spPr>
          <a:xfrm>
            <a:off x="720031" y="2993033"/>
            <a:ext cx="3077568"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Ορισμός και Λειτουργία</a:t>
            </a:r>
            <a:endParaRPr lang="en-US" sz="2000" dirty="0">
              <a:solidFill>
                <a:prstClr val="black"/>
              </a:solidFill>
              <a:latin typeface="Calibri" panose="020F0502020204030204"/>
            </a:endParaRPr>
          </a:p>
        </p:txBody>
      </p:sp>
      <p:sp>
        <p:nvSpPr>
          <p:cNvPr id="4" name="Text 2"/>
          <p:cNvSpPr/>
          <p:nvPr/>
        </p:nvSpPr>
        <p:spPr>
          <a:xfrm>
            <a:off x="720031" y="3520182"/>
            <a:ext cx="5125045"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 αρθρικός θύλακος προσφύεται κυκλικά στα άκρα των αρθρούμενων οστών κοντά στις αρθρικές επιφάνειες, και τα συνδέει μεταξύ τους.</a:t>
            </a:r>
            <a:endParaRPr lang="en-US" sz="1583" dirty="0">
              <a:solidFill>
                <a:prstClr val="black"/>
              </a:solidFill>
              <a:latin typeface="Calibri" panose="020F0502020204030204"/>
            </a:endParaRPr>
          </a:p>
        </p:txBody>
      </p:sp>
      <p:sp>
        <p:nvSpPr>
          <p:cNvPr id="5" name="Text 3"/>
          <p:cNvSpPr/>
          <p:nvPr/>
        </p:nvSpPr>
        <p:spPr>
          <a:xfrm>
            <a:off x="6353274" y="2993033"/>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Δομή</a:t>
            </a:r>
            <a:endParaRPr lang="en-US" sz="2000" dirty="0">
              <a:solidFill>
                <a:prstClr val="black"/>
              </a:solidFill>
              <a:latin typeface="Calibri" panose="020F0502020204030204"/>
            </a:endParaRPr>
          </a:p>
        </p:txBody>
      </p:sp>
      <p:sp>
        <p:nvSpPr>
          <p:cNvPr id="6" name="Text 4"/>
          <p:cNvSpPr/>
          <p:nvPr/>
        </p:nvSpPr>
        <p:spPr>
          <a:xfrm>
            <a:off x="6353274" y="3520182"/>
            <a:ext cx="5125045"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Αποτελείται από δύο στιβάδες, την έξω η οποία είναι παχύτερη και ονομάζεται ινώδης θύλακος, και την έσω, η οποία είναι λεπτότερη και ονομάζεται αρθρικός υμένας.</a:t>
            </a:r>
            <a:endParaRPr lang="en-US" sz="1583" dirty="0">
              <a:solidFill>
                <a:prstClr val="black"/>
              </a:solidFill>
              <a:latin typeface="Calibri" panose="020F05020202040302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60282"/>
          </a:xfrm>
          <a:prstGeom prst="rect">
            <a:avLst/>
          </a:prstGeom>
        </p:spPr>
      </p:pic>
      <p:sp>
        <p:nvSpPr>
          <p:cNvPr id="3" name="Text 0"/>
          <p:cNvSpPr/>
          <p:nvPr/>
        </p:nvSpPr>
        <p:spPr>
          <a:xfrm>
            <a:off x="614462" y="482798"/>
            <a:ext cx="4389140" cy="548680"/>
          </a:xfrm>
          <a:prstGeom prst="rect">
            <a:avLst/>
          </a:prstGeom>
          <a:noFill/>
          <a:ln/>
        </p:spPr>
        <p:txBody>
          <a:bodyPr wrap="none" lIns="0" tIns="0" rIns="0" bIns="0" rtlCol="0" anchor="t"/>
          <a:lstStyle/>
          <a:p>
            <a:pPr defTabSz="761970">
              <a:lnSpc>
                <a:spcPts val="4291"/>
              </a:lnSpc>
            </a:pPr>
            <a:r>
              <a:rPr lang="en-US" sz="3417" b="1" dirty="0">
                <a:solidFill>
                  <a:srgbClr val="282824"/>
                </a:solidFill>
                <a:latin typeface="Lato Bold" pitchFamily="34" charset="0"/>
                <a:ea typeface="Lato Bold" pitchFamily="34" charset="-122"/>
                <a:cs typeface="Lato Bold" pitchFamily="34" charset="-120"/>
              </a:rPr>
              <a:t>Αρθρική Κοιλότητα</a:t>
            </a:r>
            <a:endParaRPr lang="en-US" sz="3417" dirty="0">
              <a:solidFill>
                <a:prstClr val="black"/>
              </a:solidFill>
              <a:latin typeface="Calibri" panose="020F0502020204030204"/>
            </a:endParaRPr>
          </a:p>
        </p:txBody>
      </p:sp>
      <p:sp>
        <p:nvSpPr>
          <p:cNvPr id="4" name="Shape 1"/>
          <p:cNvSpPr/>
          <p:nvPr/>
        </p:nvSpPr>
        <p:spPr>
          <a:xfrm>
            <a:off x="614462" y="1492250"/>
            <a:ext cx="394990" cy="394990"/>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735508" y="1558032"/>
            <a:ext cx="152797" cy="263327"/>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Bold" pitchFamily="34" charset="0"/>
                <a:ea typeface="Lato Bold" pitchFamily="34" charset="-122"/>
                <a:cs typeface="Lato Bold" pitchFamily="34" charset="-120"/>
              </a:rPr>
              <a:t>1</a:t>
            </a:r>
            <a:endParaRPr lang="en-US" sz="2042" dirty="0">
              <a:solidFill>
                <a:prstClr val="black"/>
              </a:solidFill>
              <a:latin typeface="Calibri" panose="020F0502020204030204"/>
            </a:endParaRPr>
          </a:p>
        </p:txBody>
      </p:sp>
      <p:sp>
        <p:nvSpPr>
          <p:cNvPr id="6" name="Text 3"/>
          <p:cNvSpPr/>
          <p:nvPr/>
        </p:nvSpPr>
        <p:spPr>
          <a:xfrm>
            <a:off x="1184969" y="1492250"/>
            <a:ext cx="2194520" cy="274340"/>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Bold" pitchFamily="34" charset="0"/>
                <a:ea typeface="Lato Bold" pitchFamily="34" charset="-122"/>
                <a:cs typeface="Lato Bold" pitchFamily="34" charset="-120"/>
              </a:rPr>
              <a:t>Ορισμός</a:t>
            </a:r>
            <a:endParaRPr lang="en-US" sz="1708" dirty="0">
              <a:solidFill>
                <a:prstClr val="black"/>
              </a:solidFill>
              <a:latin typeface="Calibri" panose="020F0502020204030204"/>
            </a:endParaRPr>
          </a:p>
        </p:txBody>
      </p:sp>
      <p:sp>
        <p:nvSpPr>
          <p:cNvPr id="7" name="Text 4"/>
          <p:cNvSpPr/>
          <p:nvPr/>
        </p:nvSpPr>
        <p:spPr>
          <a:xfrm>
            <a:off x="1184969" y="1871861"/>
            <a:ext cx="5820568" cy="561975"/>
          </a:xfrm>
          <a:prstGeom prst="rect">
            <a:avLst/>
          </a:prstGeom>
          <a:noFill/>
          <a:ln/>
        </p:spPr>
        <p:txBody>
          <a:bodyPr wrap="square" lIns="0" tIns="0" rIns="0" bIns="0" rtlCol="0" anchor="t"/>
          <a:lstStyle/>
          <a:p>
            <a:pPr defTabSz="761970">
              <a:lnSpc>
                <a:spcPts val="2208"/>
              </a:lnSpc>
            </a:pPr>
            <a:r>
              <a:rPr lang="en-US" sz="1375" dirty="0">
                <a:solidFill>
                  <a:srgbClr val="4A4A45"/>
                </a:solidFill>
                <a:latin typeface="Lato" pitchFamily="34" charset="0"/>
                <a:ea typeface="Lato" pitchFamily="34" charset="-122"/>
                <a:cs typeface="Lato" pitchFamily="34" charset="-120"/>
              </a:rPr>
              <a:t>Η αρθρική κοιλότητα είναι ο κλειστός χώρος που βρίσκεται ανάμεσα στις αρθρικές επιφάνειες και τον αρθρικό υμένα.</a:t>
            </a:r>
            <a:endParaRPr lang="en-US" sz="1375" dirty="0">
              <a:solidFill>
                <a:prstClr val="black"/>
              </a:solidFill>
              <a:latin typeface="Calibri" panose="020F0502020204030204"/>
            </a:endParaRPr>
          </a:p>
        </p:txBody>
      </p:sp>
      <p:sp>
        <p:nvSpPr>
          <p:cNvPr id="8" name="Shape 5"/>
          <p:cNvSpPr/>
          <p:nvPr/>
        </p:nvSpPr>
        <p:spPr>
          <a:xfrm>
            <a:off x="614462" y="2806799"/>
            <a:ext cx="394990" cy="394990"/>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735508" y="2872582"/>
            <a:ext cx="152797" cy="263327"/>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Bold" pitchFamily="34" charset="0"/>
                <a:ea typeface="Lato Bold" pitchFamily="34" charset="-122"/>
                <a:cs typeface="Lato Bold" pitchFamily="34" charset="-120"/>
              </a:rPr>
              <a:t>2</a:t>
            </a:r>
            <a:endParaRPr lang="en-US" sz="2042" dirty="0">
              <a:solidFill>
                <a:prstClr val="black"/>
              </a:solidFill>
              <a:latin typeface="Calibri" panose="020F0502020204030204"/>
            </a:endParaRPr>
          </a:p>
        </p:txBody>
      </p:sp>
      <p:sp>
        <p:nvSpPr>
          <p:cNvPr id="10" name="Text 7"/>
          <p:cNvSpPr/>
          <p:nvPr/>
        </p:nvSpPr>
        <p:spPr>
          <a:xfrm>
            <a:off x="1184969" y="2806799"/>
            <a:ext cx="2194520" cy="274340"/>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Bold" pitchFamily="34" charset="0"/>
                <a:ea typeface="Lato Bold" pitchFamily="34" charset="-122"/>
                <a:cs typeface="Lato Bold" pitchFamily="34" charset="-120"/>
              </a:rPr>
              <a:t>Περιεχόμενο</a:t>
            </a:r>
            <a:endParaRPr lang="en-US" sz="1708" dirty="0">
              <a:solidFill>
                <a:prstClr val="black"/>
              </a:solidFill>
              <a:latin typeface="Calibri" panose="020F0502020204030204"/>
            </a:endParaRPr>
          </a:p>
        </p:txBody>
      </p:sp>
      <p:sp>
        <p:nvSpPr>
          <p:cNvPr id="11" name="Text 8"/>
          <p:cNvSpPr/>
          <p:nvPr/>
        </p:nvSpPr>
        <p:spPr>
          <a:xfrm>
            <a:off x="1184969" y="3186410"/>
            <a:ext cx="5820568" cy="561975"/>
          </a:xfrm>
          <a:prstGeom prst="rect">
            <a:avLst/>
          </a:prstGeom>
          <a:noFill/>
          <a:ln/>
        </p:spPr>
        <p:txBody>
          <a:bodyPr wrap="square" lIns="0" tIns="0" rIns="0" bIns="0" rtlCol="0" anchor="t"/>
          <a:lstStyle/>
          <a:p>
            <a:pPr defTabSz="761970">
              <a:lnSpc>
                <a:spcPts val="2208"/>
              </a:lnSpc>
            </a:pPr>
            <a:r>
              <a:rPr lang="en-US" sz="1375" dirty="0">
                <a:solidFill>
                  <a:srgbClr val="4A4A45"/>
                </a:solidFill>
                <a:latin typeface="Lato" pitchFamily="34" charset="0"/>
                <a:ea typeface="Lato" pitchFamily="34" charset="-122"/>
                <a:cs typeface="Lato" pitchFamily="34" charset="-120"/>
              </a:rPr>
              <a:t>Η αρθρική κοιλότητα περιέχει ελάχιστη ποσότητα ολισθηρού υγρού, του αρθρικού υγρού, το οποίο παράγεται από τον αρθρικό υμένα.</a:t>
            </a:r>
            <a:endParaRPr lang="en-US" sz="1375" dirty="0">
              <a:solidFill>
                <a:prstClr val="black"/>
              </a:solidFill>
              <a:latin typeface="Calibri" panose="020F0502020204030204"/>
            </a:endParaRPr>
          </a:p>
        </p:txBody>
      </p:sp>
      <p:sp>
        <p:nvSpPr>
          <p:cNvPr id="12" name="Shape 9"/>
          <p:cNvSpPr/>
          <p:nvPr/>
        </p:nvSpPr>
        <p:spPr>
          <a:xfrm>
            <a:off x="614462" y="4121348"/>
            <a:ext cx="394990" cy="394990"/>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735508" y="4187131"/>
            <a:ext cx="152797" cy="263327"/>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Bold" pitchFamily="34" charset="0"/>
                <a:ea typeface="Lato Bold" pitchFamily="34" charset="-122"/>
                <a:cs typeface="Lato Bold" pitchFamily="34" charset="-120"/>
              </a:rPr>
              <a:t>3</a:t>
            </a:r>
            <a:endParaRPr lang="en-US" sz="2042" dirty="0">
              <a:solidFill>
                <a:prstClr val="black"/>
              </a:solidFill>
              <a:latin typeface="Calibri" panose="020F0502020204030204"/>
            </a:endParaRPr>
          </a:p>
        </p:txBody>
      </p:sp>
      <p:sp>
        <p:nvSpPr>
          <p:cNvPr id="14" name="Text 11"/>
          <p:cNvSpPr/>
          <p:nvPr/>
        </p:nvSpPr>
        <p:spPr>
          <a:xfrm>
            <a:off x="1184969" y="4121348"/>
            <a:ext cx="2194520" cy="274340"/>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Bold" pitchFamily="34" charset="0"/>
                <a:ea typeface="Lato Bold" pitchFamily="34" charset="-122"/>
                <a:cs typeface="Lato Bold" pitchFamily="34" charset="-120"/>
              </a:rPr>
              <a:t>Λειτουργία</a:t>
            </a:r>
            <a:endParaRPr lang="en-US" sz="1708" dirty="0">
              <a:solidFill>
                <a:prstClr val="black"/>
              </a:solidFill>
              <a:latin typeface="Calibri" panose="020F0502020204030204"/>
            </a:endParaRPr>
          </a:p>
        </p:txBody>
      </p:sp>
      <p:sp>
        <p:nvSpPr>
          <p:cNvPr id="15" name="Text 12"/>
          <p:cNvSpPr/>
          <p:nvPr/>
        </p:nvSpPr>
        <p:spPr>
          <a:xfrm>
            <a:off x="1184969" y="4500959"/>
            <a:ext cx="5820568" cy="561975"/>
          </a:xfrm>
          <a:prstGeom prst="rect">
            <a:avLst/>
          </a:prstGeom>
          <a:noFill/>
          <a:ln/>
        </p:spPr>
        <p:txBody>
          <a:bodyPr wrap="square" lIns="0" tIns="0" rIns="0" bIns="0" rtlCol="0" anchor="t"/>
          <a:lstStyle/>
          <a:p>
            <a:pPr defTabSz="761970">
              <a:lnSpc>
                <a:spcPts val="2208"/>
              </a:lnSpc>
            </a:pPr>
            <a:r>
              <a:rPr lang="en-US" sz="1375" dirty="0">
                <a:solidFill>
                  <a:srgbClr val="4A4A45"/>
                </a:solidFill>
                <a:latin typeface="Lato" pitchFamily="34" charset="0"/>
                <a:ea typeface="Lato" pitchFamily="34" charset="-122"/>
                <a:cs typeface="Lato" pitchFamily="34" charset="-120"/>
              </a:rPr>
              <a:t>Με το αρθρικό υγρό εξασφαλίζεται η ομαλή ολίσθηση των αρθρικών επιφανειών μεταξύ τους.</a:t>
            </a:r>
            <a:endParaRPr lang="en-US" sz="1375" dirty="0">
              <a:solidFill>
                <a:prstClr val="black"/>
              </a:solidFill>
              <a:latin typeface="Calibri" panose="020F0502020204030204"/>
            </a:endParaRPr>
          </a:p>
        </p:txBody>
      </p:sp>
      <p:sp>
        <p:nvSpPr>
          <p:cNvPr id="16" name="Shape 13"/>
          <p:cNvSpPr/>
          <p:nvPr/>
        </p:nvSpPr>
        <p:spPr>
          <a:xfrm>
            <a:off x="614462" y="5435898"/>
            <a:ext cx="394990" cy="394990"/>
          </a:xfrm>
          <a:prstGeom prst="roundRect">
            <a:avLst>
              <a:gd name="adj" fmla="val 6667"/>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7" name="Text 14"/>
          <p:cNvSpPr/>
          <p:nvPr/>
        </p:nvSpPr>
        <p:spPr>
          <a:xfrm>
            <a:off x="735508" y="5501680"/>
            <a:ext cx="152797" cy="263327"/>
          </a:xfrm>
          <a:prstGeom prst="rect">
            <a:avLst/>
          </a:prstGeom>
          <a:noFill/>
          <a:ln/>
        </p:spPr>
        <p:txBody>
          <a:bodyPr wrap="none" lIns="0" tIns="0" rIns="0" bIns="0" rtlCol="0" anchor="t"/>
          <a:lstStyle/>
          <a:p>
            <a:pPr algn="ctr" defTabSz="761970">
              <a:lnSpc>
                <a:spcPts val="2042"/>
              </a:lnSpc>
            </a:pPr>
            <a:r>
              <a:rPr lang="en-US" sz="2042" b="1" dirty="0">
                <a:solidFill>
                  <a:srgbClr val="4A4A45"/>
                </a:solidFill>
                <a:latin typeface="Lato Bold" pitchFamily="34" charset="0"/>
                <a:ea typeface="Lato Bold" pitchFamily="34" charset="-122"/>
                <a:cs typeface="Lato Bold" pitchFamily="34" charset="-120"/>
              </a:rPr>
              <a:t>4</a:t>
            </a:r>
            <a:endParaRPr lang="en-US" sz="2042" dirty="0">
              <a:solidFill>
                <a:prstClr val="black"/>
              </a:solidFill>
              <a:latin typeface="Calibri" panose="020F0502020204030204"/>
            </a:endParaRPr>
          </a:p>
        </p:txBody>
      </p:sp>
      <p:sp>
        <p:nvSpPr>
          <p:cNvPr id="18" name="Text 15"/>
          <p:cNvSpPr/>
          <p:nvPr/>
        </p:nvSpPr>
        <p:spPr>
          <a:xfrm>
            <a:off x="1184969" y="5435898"/>
            <a:ext cx="2194520" cy="274340"/>
          </a:xfrm>
          <a:prstGeom prst="rect">
            <a:avLst/>
          </a:prstGeom>
          <a:noFill/>
          <a:ln/>
        </p:spPr>
        <p:txBody>
          <a:bodyPr wrap="none" lIns="0" tIns="0" rIns="0" bIns="0" rtlCol="0" anchor="t"/>
          <a:lstStyle/>
          <a:p>
            <a:pPr defTabSz="761970">
              <a:lnSpc>
                <a:spcPts val="2125"/>
              </a:lnSpc>
            </a:pPr>
            <a:r>
              <a:rPr lang="en-US" sz="1708" b="1" dirty="0">
                <a:solidFill>
                  <a:srgbClr val="4A4A45"/>
                </a:solidFill>
                <a:latin typeface="Lato Bold" pitchFamily="34" charset="0"/>
                <a:ea typeface="Lato Bold" pitchFamily="34" charset="-122"/>
                <a:cs typeface="Lato Bold" pitchFamily="34" charset="-120"/>
              </a:rPr>
              <a:t>Παθολογία</a:t>
            </a:r>
            <a:endParaRPr lang="en-US" sz="1708" dirty="0">
              <a:solidFill>
                <a:prstClr val="black"/>
              </a:solidFill>
              <a:latin typeface="Calibri" panose="020F0502020204030204"/>
            </a:endParaRPr>
          </a:p>
        </p:txBody>
      </p:sp>
      <p:sp>
        <p:nvSpPr>
          <p:cNvPr id="19" name="Text 16"/>
          <p:cNvSpPr/>
          <p:nvPr/>
        </p:nvSpPr>
        <p:spPr>
          <a:xfrm>
            <a:off x="1184969" y="5815508"/>
            <a:ext cx="5820568" cy="561975"/>
          </a:xfrm>
          <a:prstGeom prst="rect">
            <a:avLst/>
          </a:prstGeom>
          <a:noFill/>
          <a:ln/>
        </p:spPr>
        <p:txBody>
          <a:bodyPr wrap="square" lIns="0" tIns="0" rIns="0" bIns="0" rtlCol="0" anchor="t"/>
          <a:lstStyle/>
          <a:p>
            <a:pPr defTabSz="761970">
              <a:lnSpc>
                <a:spcPts val="2208"/>
              </a:lnSpc>
            </a:pPr>
            <a:r>
              <a:rPr lang="en-US" sz="1375" dirty="0">
                <a:solidFill>
                  <a:srgbClr val="4A4A45"/>
                </a:solidFill>
                <a:latin typeface="Lato" pitchFamily="34" charset="0"/>
                <a:ea typeface="Lato" pitchFamily="34" charset="-122"/>
                <a:cs typeface="Lato" pitchFamily="34" charset="-120"/>
              </a:rPr>
              <a:t>Η παθολογική αύξηση του αρθρικού υγρού μετά από τραυματισμό ή φλεγμονή λέγεται ύδραρθρος.</a:t>
            </a:r>
            <a:endParaRPr lang="en-US" sz="1375" dirty="0">
              <a:solidFill>
                <a:prstClr val="black"/>
              </a:solidFill>
              <a:latin typeface="Calibri" panose="020F0502020204030204"/>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039916" y="576362"/>
            <a:ext cx="6050757" cy="417810"/>
          </a:xfrm>
          <a:prstGeom prst="rect">
            <a:avLst/>
          </a:prstGeom>
          <a:noFill/>
          <a:ln/>
        </p:spPr>
        <p:txBody>
          <a:bodyPr wrap="none" lIns="0" tIns="0" rIns="0" bIns="0" rtlCol="0" anchor="t"/>
          <a:lstStyle/>
          <a:p>
            <a:pPr defTabSz="761970">
              <a:lnSpc>
                <a:spcPts val="3250"/>
              </a:lnSpc>
            </a:pPr>
            <a:r>
              <a:rPr lang="en-US" sz="2625" b="1" dirty="0">
                <a:solidFill>
                  <a:srgbClr val="282824"/>
                </a:solidFill>
                <a:latin typeface="Lato Bold" pitchFamily="34" charset="0"/>
                <a:ea typeface="Lato Bold" pitchFamily="34" charset="-122"/>
                <a:cs typeface="Lato Bold" pitchFamily="34" charset="-120"/>
              </a:rPr>
              <a:t>ii) Επικουρικά Μέρη της Διάρθρωσης</a:t>
            </a:r>
            <a:endParaRPr lang="en-US" sz="2625"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039916" y="1194694"/>
            <a:ext cx="334268" cy="334268"/>
          </a:xfrm>
          <a:prstGeom prst="rect">
            <a:avLst/>
          </a:prstGeom>
        </p:spPr>
      </p:pic>
      <p:sp>
        <p:nvSpPr>
          <p:cNvPr id="5" name="Text 1"/>
          <p:cNvSpPr/>
          <p:nvPr/>
        </p:nvSpPr>
        <p:spPr>
          <a:xfrm>
            <a:off x="5039916" y="1662608"/>
            <a:ext cx="1671340" cy="208955"/>
          </a:xfrm>
          <a:prstGeom prst="rect">
            <a:avLst/>
          </a:prstGeom>
          <a:noFill/>
          <a:ln/>
        </p:spPr>
        <p:txBody>
          <a:bodyPr wrap="none" lIns="0" tIns="0" rIns="0" bIns="0" rtlCol="0" anchor="t"/>
          <a:lstStyle/>
          <a:p>
            <a:pPr defTabSz="761970">
              <a:lnSpc>
                <a:spcPts val="1625"/>
              </a:lnSpc>
            </a:pPr>
            <a:r>
              <a:rPr lang="en-US" sz="1292" b="1" dirty="0">
                <a:solidFill>
                  <a:srgbClr val="4A4A45"/>
                </a:solidFill>
                <a:latin typeface="Lato Bold" pitchFamily="34" charset="0"/>
                <a:ea typeface="Lato Bold" pitchFamily="34" charset="-122"/>
                <a:cs typeface="Lato Bold" pitchFamily="34" charset="-120"/>
              </a:rPr>
              <a:t>Σύνδεσμοι</a:t>
            </a:r>
            <a:endParaRPr lang="en-US" sz="1292" dirty="0">
              <a:solidFill>
                <a:prstClr val="black"/>
              </a:solidFill>
              <a:latin typeface="Calibri" panose="020F0502020204030204"/>
            </a:endParaRPr>
          </a:p>
        </p:txBody>
      </p:sp>
      <p:sp>
        <p:nvSpPr>
          <p:cNvPr id="6" name="Text 2"/>
          <p:cNvSpPr/>
          <p:nvPr/>
        </p:nvSpPr>
        <p:spPr>
          <a:xfrm>
            <a:off x="5039916" y="1951732"/>
            <a:ext cx="6684169" cy="213916"/>
          </a:xfrm>
          <a:prstGeom prst="rect">
            <a:avLst/>
          </a:prstGeom>
          <a:noFill/>
          <a:ln/>
        </p:spPr>
        <p:txBody>
          <a:bodyPr wrap="none" lIns="0" tIns="0" rIns="0" bIns="0" rtlCol="0" anchor="t"/>
          <a:lstStyle/>
          <a:p>
            <a:pPr defTabSz="761970">
              <a:lnSpc>
                <a:spcPts val="1667"/>
              </a:lnSpc>
            </a:pPr>
            <a:r>
              <a:rPr lang="en-US" sz="1042" dirty="0">
                <a:solidFill>
                  <a:srgbClr val="4A4A45"/>
                </a:solidFill>
                <a:latin typeface="Lato" pitchFamily="34" charset="0"/>
                <a:ea typeface="Lato" pitchFamily="34" charset="-122"/>
                <a:cs typeface="Lato" pitchFamily="34" charset="-120"/>
              </a:rPr>
              <a:t>Ταινίες από παχύ συνδετικό ιστό που ενισχύουν την άρθρωση.</a:t>
            </a:r>
            <a:endParaRPr lang="en-US" sz="1042"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039916" y="2566690"/>
            <a:ext cx="334268" cy="334268"/>
          </a:xfrm>
          <a:prstGeom prst="rect">
            <a:avLst/>
          </a:prstGeom>
        </p:spPr>
      </p:pic>
      <p:sp>
        <p:nvSpPr>
          <p:cNvPr id="8" name="Text 3"/>
          <p:cNvSpPr/>
          <p:nvPr/>
        </p:nvSpPr>
        <p:spPr>
          <a:xfrm>
            <a:off x="5039916" y="3034606"/>
            <a:ext cx="1671340" cy="208955"/>
          </a:xfrm>
          <a:prstGeom prst="rect">
            <a:avLst/>
          </a:prstGeom>
          <a:noFill/>
          <a:ln/>
        </p:spPr>
        <p:txBody>
          <a:bodyPr wrap="none" lIns="0" tIns="0" rIns="0" bIns="0" rtlCol="0" anchor="t"/>
          <a:lstStyle/>
          <a:p>
            <a:pPr defTabSz="761970">
              <a:lnSpc>
                <a:spcPts val="1625"/>
              </a:lnSpc>
            </a:pPr>
            <a:r>
              <a:rPr lang="en-US" sz="1292" b="1" dirty="0">
                <a:solidFill>
                  <a:srgbClr val="4A4A45"/>
                </a:solidFill>
                <a:latin typeface="Lato Bold" pitchFamily="34" charset="0"/>
                <a:ea typeface="Lato Bold" pitchFamily="34" charset="-122"/>
                <a:cs typeface="Lato Bold" pitchFamily="34" charset="-120"/>
              </a:rPr>
              <a:t>Επιχείλιοι Χόνδροι</a:t>
            </a:r>
            <a:endParaRPr lang="en-US" sz="1292" dirty="0">
              <a:solidFill>
                <a:prstClr val="black"/>
              </a:solidFill>
              <a:latin typeface="Calibri" panose="020F0502020204030204"/>
            </a:endParaRPr>
          </a:p>
        </p:txBody>
      </p:sp>
      <p:sp>
        <p:nvSpPr>
          <p:cNvPr id="9" name="Text 4"/>
          <p:cNvSpPr/>
          <p:nvPr/>
        </p:nvSpPr>
        <p:spPr>
          <a:xfrm>
            <a:off x="5039916" y="3323730"/>
            <a:ext cx="6684169" cy="213916"/>
          </a:xfrm>
          <a:prstGeom prst="rect">
            <a:avLst/>
          </a:prstGeom>
          <a:noFill/>
          <a:ln/>
        </p:spPr>
        <p:txBody>
          <a:bodyPr wrap="none" lIns="0" tIns="0" rIns="0" bIns="0" rtlCol="0" anchor="t"/>
          <a:lstStyle/>
          <a:p>
            <a:pPr defTabSz="761970">
              <a:lnSpc>
                <a:spcPts val="1667"/>
              </a:lnSpc>
            </a:pPr>
            <a:r>
              <a:rPr lang="en-US" sz="1042" dirty="0">
                <a:solidFill>
                  <a:srgbClr val="4A4A45"/>
                </a:solidFill>
                <a:latin typeface="Lato" pitchFamily="34" charset="0"/>
                <a:ea typeface="Lato" pitchFamily="34" charset="-122"/>
                <a:cs typeface="Lato" pitchFamily="34" charset="-120"/>
              </a:rPr>
              <a:t>Ινοχόνδρινοι δακτύλιοι που αυξάνουν την έκταση των αρθρικών επιφανειών.</a:t>
            </a:r>
            <a:endParaRPr lang="en-US" sz="1042"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039916" y="3938687"/>
            <a:ext cx="334268" cy="334268"/>
          </a:xfrm>
          <a:prstGeom prst="rect">
            <a:avLst/>
          </a:prstGeom>
        </p:spPr>
      </p:pic>
      <p:sp>
        <p:nvSpPr>
          <p:cNvPr id="11" name="Text 5"/>
          <p:cNvSpPr/>
          <p:nvPr/>
        </p:nvSpPr>
        <p:spPr>
          <a:xfrm>
            <a:off x="5039916" y="4406603"/>
            <a:ext cx="1671340" cy="208955"/>
          </a:xfrm>
          <a:prstGeom prst="rect">
            <a:avLst/>
          </a:prstGeom>
          <a:noFill/>
          <a:ln/>
        </p:spPr>
        <p:txBody>
          <a:bodyPr wrap="none" lIns="0" tIns="0" rIns="0" bIns="0" rtlCol="0" anchor="t"/>
          <a:lstStyle/>
          <a:p>
            <a:pPr defTabSz="761970">
              <a:lnSpc>
                <a:spcPts val="1625"/>
              </a:lnSpc>
            </a:pPr>
            <a:r>
              <a:rPr lang="en-US" sz="1292" b="1" dirty="0">
                <a:solidFill>
                  <a:srgbClr val="4A4A45"/>
                </a:solidFill>
                <a:latin typeface="Lato Bold" pitchFamily="34" charset="0"/>
                <a:ea typeface="Lato Bold" pitchFamily="34" charset="-122"/>
                <a:cs typeface="Lato Bold" pitchFamily="34" charset="-120"/>
              </a:rPr>
              <a:t>Διάρθριοι Χόνδροι</a:t>
            </a:r>
            <a:endParaRPr lang="en-US" sz="1292" dirty="0">
              <a:solidFill>
                <a:prstClr val="black"/>
              </a:solidFill>
              <a:latin typeface="Calibri" panose="020F0502020204030204"/>
            </a:endParaRPr>
          </a:p>
        </p:txBody>
      </p:sp>
      <p:sp>
        <p:nvSpPr>
          <p:cNvPr id="12" name="Text 6"/>
          <p:cNvSpPr/>
          <p:nvPr/>
        </p:nvSpPr>
        <p:spPr>
          <a:xfrm>
            <a:off x="5039916" y="4695726"/>
            <a:ext cx="6684169" cy="213916"/>
          </a:xfrm>
          <a:prstGeom prst="rect">
            <a:avLst/>
          </a:prstGeom>
          <a:noFill/>
          <a:ln/>
        </p:spPr>
        <p:txBody>
          <a:bodyPr wrap="none" lIns="0" tIns="0" rIns="0" bIns="0" rtlCol="0" anchor="t"/>
          <a:lstStyle/>
          <a:p>
            <a:pPr defTabSz="761970">
              <a:lnSpc>
                <a:spcPts val="1667"/>
              </a:lnSpc>
            </a:pPr>
            <a:r>
              <a:rPr lang="en-US" sz="1042" dirty="0">
                <a:solidFill>
                  <a:srgbClr val="4A4A45"/>
                </a:solidFill>
                <a:latin typeface="Lato" pitchFamily="34" charset="0"/>
                <a:ea typeface="Lato" pitchFamily="34" charset="-122"/>
                <a:cs typeface="Lato" pitchFamily="34" charset="-120"/>
              </a:rPr>
              <a:t>Χόνδρινα διαφράγματα που διαιρούν την αρθρική κοιλότητα.</a:t>
            </a:r>
            <a:endParaRPr lang="en-US" sz="1042"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5039916" y="5310684"/>
            <a:ext cx="334268" cy="334268"/>
          </a:xfrm>
          <a:prstGeom prst="rect">
            <a:avLst/>
          </a:prstGeom>
        </p:spPr>
      </p:pic>
      <p:sp>
        <p:nvSpPr>
          <p:cNvPr id="14" name="Text 7"/>
          <p:cNvSpPr/>
          <p:nvPr/>
        </p:nvSpPr>
        <p:spPr>
          <a:xfrm>
            <a:off x="5039916" y="5778599"/>
            <a:ext cx="1671340" cy="208955"/>
          </a:xfrm>
          <a:prstGeom prst="rect">
            <a:avLst/>
          </a:prstGeom>
          <a:noFill/>
          <a:ln/>
        </p:spPr>
        <p:txBody>
          <a:bodyPr wrap="none" lIns="0" tIns="0" rIns="0" bIns="0" rtlCol="0" anchor="t"/>
          <a:lstStyle/>
          <a:p>
            <a:pPr defTabSz="761970">
              <a:lnSpc>
                <a:spcPts val="1625"/>
              </a:lnSpc>
            </a:pPr>
            <a:r>
              <a:rPr lang="en-US" sz="1292" b="1" dirty="0">
                <a:solidFill>
                  <a:srgbClr val="4A4A45"/>
                </a:solidFill>
                <a:latin typeface="Lato Bold" pitchFamily="34" charset="0"/>
                <a:ea typeface="Lato Bold" pitchFamily="34" charset="-122"/>
                <a:cs typeface="Lato Bold" pitchFamily="34" charset="-120"/>
              </a:rPr>
              <a:t>Ορογόνοι Θύλακοι</a:t>
            </a:r>
            <a:endParaRPr lang="en-US" sz="1292" dirty="0">
              <a:solidFill>
                <a:prstClr val="black"/>
              </a:solidFill>
              <a:latin typeface="Calibri" panose="020F0502020204030204"/>
            </a:endParaRPr>
          </a:p>
        </p:txBody>
      </p:sp>
      <p:sp>
        <p:nvSpPr>
          <p:cNvPr id="15" name="Text 8"/>
          <p:cNvSpPr/>
          <p:nvPr/>
        </p:nvSpPr>
        <p:spPr>
          <a:xfrm>
            <a:off x="5039916" y="6067723"/>
            <a:ext cx="6684169" cy="213916"/>
          </a:xfrm>
          <a:prstGeom prst="rect">
            <a:avLst/>
          </a:prstGeom>
          <a:noFill/>
          <a:ln/>
        </p:spPr>
        <p:txBody>
          <a:bodyPr wrap="none" lIns="0" tIns="0" rIns="0" bIns="0" rtlCol="0" anchor="t"/>
          <a:lstStyle/>
          <a:p>
            <a:pPr defTabSz="761970">
              <a:lnSpc>
                <a:spcPts val="1667"/>
              </a:lnSpc>
            </a:pPr>
            <a:r>
              <a:rPr lang="en-US" sz="1042" dirty="0">
                <a:solidFill>
                  <a:srgbClr val="4A4A45"/>
                </a:solidFill>
                <a:latin typeface="Lato" pitchFamily="34" charset="0"/>
                <a:ea typeface="Lato" pitchFamily="34" charset="-122"/>
                <a:cs typeface="Lato" pitchFamily="34" charset="-120"/>
              </a:rPr>
              <a:t>Ανεξάρτητοι θύλακοι γεμάτοι υγρό κοντά στις διαρθρώσεις.</a:t>
            </a:r>
            <a:endParaRPr lang="en-US" sz="1042" dirty="0">
              <a:solidFill>
                <a:prstClr val="black"/>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60580"/>
          </a:xfrm>
          <a:prstGeom prst="rect">
            <a:avLst/>
          </a:prstGeom>
        </p:spPr>
      </p:pic>
      <p:sp>
        <p:nvSpPr>
          <p:cNvPr id="3" name="Text 0"/>
          <p:cNvSpPr/>
          <p:nvPr/>
        </p:nvSpPr>
        <p:spPr>
          <a:xfrm>
            <a:off x="5165428" y="466229"/>
            <a:ext cx="6433145" cy="997347"/>
          </a:xfrm>
          <a:prstGeom prst="rect">
            <a:avLst/>
          </a:prstGeom>
          <a:noFill/>
          <a:ln/>
        </p:spPr>
        <p:txBody>
          <a:bodyPr wrap="square" lIns="0" tIns="0" rIns="0" bIns="0" rtlCol="0" anchor="t"/>
          <a:lstStyle/>
          <a:p>
            <a:pPr defTabSz="761970">
              <a:lnSpc>
                <a:spcPts val="3917"/>
              </a:lnSpc>
              <a:defRPr/>
            </a:pPr>
            <a:r>
              <a:rPr lang="en-US" sz="3125" dirty="0">
                <a:solidFill>
                  <a:srgbClr val="38512F"/>
                </a:solidFill>
                <a:latin typeface="Lora" pitchFamily="34" charset="0"/>
                <a:ea typeface="Lora" pitchFamily="34" charset="-122"/>
                <a:cs typeface="Lora" pitchFamily="34" charset="-120"/>
              </a:rPr>
              <a:t>Ι. Οστίτης Ιστός - Σκελετικό Σύστημα</a:t>
            </a:r>
            <a:endParaRPr lang="en-US" sz="3125" dirty="0">
              <a:solidFill>
                <a:prstClr val="black"/>
              </a:solidFill>
              <a:latin typeface="Calibri" panose="020F0502020204030204"/>
            </a:endParaRPr>
          </a:p>
        </p:txBody>
      </p:sp>
      <p:sp>
        <p:nvSpPr>
          <p:cNvPr id="4" name="Shape 1"/>
          <p:cNvSpPr/>
          <p:nvPr/>
        </p:nvSpPr>
        <p:spPr>
          <a:xfrm>
            <a:off x="5165428" y="1908572"/>
            <a:ext cx="381496" cy="381496"/>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312570" y="1979613"/>
            <a:ext cx="87114" cy="239415"/>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1</a:t>
            </a:r>
            <a:endParaRPr lang="en-US" sz="1875" dirty="0">
              <a:solidFill>
                <a:prstClr val="black"/>
              </a:solidFill>
              <a:latin typeface="Calibri" panose="020F0502020204030204"/>
            </a:endParaRPr>
          </a:p>
        </p:txBody>
      </p:sp>
      <p:sp>
        <p:nvSpPr>
          <p:cNvPr id="6" name="Text 3"/>
          <p:cNvSpPr/>
          <p:nvPr/>
        </p:nvSpPr>
        <p:spPr>
          <a:xfrm>
            <a:off x="5716390" y="1908572"/>
            <a:ext cx="1994694" cy="249238"/>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Χαρακτηριστικά</a:t>
            </a:r>
            <a:endParaRPr lang="en-US" sz="1542" dirty="0">
              <a:solidFill>
                <a:prstClr val="black"/>
              </a:solidFill>
              <a:latin typeface="Calibri" panose="020F0502020204030204"/>
            </a:endParaRPr>
          </a:p>
        </p:txBody>
      </p:sp>
      <p:sp>
        <p:nvSpPr>
          <p:cNvPr id="7" name="Text 4"/>
          <p:cNvSpPr/>
          <p:nvPr/>
        </p:nvSpPr>
        <p:spPr>
          <a:xfrm>
            <a:off x="5716389" y="2259509"/>
            <a:ext cx="5882183" cy="542528"/>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Ο οστίτης ιστός είναι από τους σκληρότερους ιστούς του ανθρώπινου σώματος και μετά το χόνδρο ο πιο ανθεκτικός στις πιέσεις.</a:t>
            </a:r>
            <a:endParaRPr lang="en-US" sz="1333" dirty="0">
              <a:solidFill>
                <a:prstClr val="black"/>
              </a:solidFill>
              <a:latin typeface="Calibri" panose="020F0502020204030204"/>
            </a:endParaRPr>
          </a:p>
        </p:txBody>
      </p:sp>
      <p:sp>
        <p:nvSpPr>
          <p:cNvPr id="8" name="Shape 5"/>
          <p:cNvSpPr/>
          <p:nvPr/>
        </p:nvSpPr>
        <p:spPr>
          <a:xfrm>
            <a:off x="5165428" y="3162201"/>
            <a:ext cx="381496" cy="381496"/>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291832" y="3233242"/>
            <a:ext cx="128588" cy="239415"/>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2</a:t>
            </a:r>
            <a:endParaRPr lang="en-US" sz="1875" dirty="0">
              <a:solidFill>
                <a:prstClr val="black"/>
              </a:solidFill>
              <a:latin typeface="Calibri" panose="020F0502020204030204"/>
            </a:endParaRPr>
          </a:p>
        </p:txBody>
      </p:sp>
      <p:sp>
        <p:nvSpPr>
          <p:cNvPr id="10" name="Text 7"/>
          <p:cNvSpPr/>
          <p:nvPr/>
        </p:nvSpPr>
        <p:spPr>
          <a:xfrm>
            <a:off x="5716390" y="3162201"/>
            <a:ext cx="1994694" cy="249238"/>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Λειτουργίες</a:t>
            </a:r>
            <a:endParaRPr lang="en-US" sz="1542" dirty="0">
              <a:solidFill>
                <a:prstClr val="black"/>
              </a:solidFill>
              <a:latin typeface="Calibri" panose="020F0502020204030204"/>
            </a:endParaRPr>
          </a:p>
        </p:txBody>
      </p:sp>
      <p:sp>
        <p:nvSpPr>
          <p:cNvPr id="11" name="Text 8"/>
          <p:cNvSpPr/>
          <p:nvPr/>
        </p:nvSpPr>
        <p:spPr>
          <a:xfrm>
            <a:off x="5716389" y="3513137"/>
            <a:ext cx="5882183" cy="1085057"/>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Καθώς αποτελεί το κύριο συστατικό του ώριμου σκελετού, υποβαστάζει τη μυϊκή μάζα, προστατεύει ζωτικά όργανα, όπως αυτά που περιέχονται στην κρανιακή και θωρακική κοιλότητα, και περικλείει το μυελό των οστών, όπου παράγονται τα κύτταρα του αίματος.</a:t>
            </a:r>
            <a:endParaRPr lang="en-US" sz="1333" dirty="0">
              <a:solidFill>
                <a:prstClr val="black"/>
              </a:solidFill>
              <a:latin typeface="Calibri" panose="020F0502020204030204"/>
            </a:endParaRPr>
          </a:p>
        </p:txBody>
      </p:sp>
      <p:sp>
        <p:nvSpPr>
          <p:cNvPr id="12" name="Shape 9"/>
          <p:cNvSpPr/>
          <p:nvPr/>
        </p:nvSpPr>
        <p:spPr>
          <a:xfrm>
            <a:off x="5165428" y="4958358"/>
            <a:ext cx="381496" cy="381496"/>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5289451" y="5029398"/>
            <a:ext cx="133350" cy="239415"/>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3</a:t>
            </a:r>
            <a:endParaRPr lang="en-US" sz="1875" dirty="0">
              <a:solidFill>
                <a:prstClr val="black"/>
              </a:solidFill>
              <a:latin typeface="Calibri" panose="020F0502020204030204"/>
            </a:endParaRPr>
          </a:p>
        </p:txBody>
      </p:sp>
      <p:sp>
        <p:nvSpPr>
          <p:cNvPr id="14" name="Text 11"/>
          <p:cNvSpPr/>
          <p:nvPr/>
        </p:nvSpPr>
        <p:spPr>
          <a:xfrm>
            <a:off x="5716390" y="4958358"/>
            <a:ext cx="1994694" cy="249238"/>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Αποθήκευση Ιόντων</a:t>
            </a:r>
            <a:endParaRPr lang="en-US" sz="1542" dirty="0">
              <a:solidFill>
                <a:prstClr val="black"/>
              </a:solidFill>
              <a:latin typeface="Calibri" panose="020F0502020204030204"/>
            </a:endParaRPr>
          </a:p>
        </p:txBody>
      </p:sp>
      <p:sp>
        <p:nvSpPr>
          <p:cNvPr id="15" name="Text 12"/>
          <p:cNvSpPr/>
          <p:nvPr/>
        </p:nvSpPr>
        <p:spPr>
          <a:xfrm>
            <a:off x="5716389" y="5309294"/>
            <a:ext cx="5882183" cy="1085057"/>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Τα οστά επίσης χρησιμεύουν ως αποθήκη ασβεστίου, φωσφόρου και άλλων ιόντων, τα οποία μπορούν να αποδεσμεύουν ή να αποθηκεύουν με ελεγχόμενο τρόπο, ώστε να διατηρείται σταθερή η συγκέντρωση αυτών των σπουδαίων ιόντων στα υγρά του σώματος.</a:t>
            </a:r>
            <a:endParaRPr lang="en-US" sz="1333" dirty="0">
              <a:solidFill>
                <a:prstClr val="black"/>
              </a:solidFill>
              <a:latin typeface="Calibri" panose="020F05020202040302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299667"/>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Σύνδεσμοι</a:t>
            </a:r>
            <a:endParaRPr lang="en-US" sz="4042" dirty="0">
              <a:solidFill>
                <a:prstClr val="black"/>
              </a:solidFill>
              <a:latin typeface="Calibri" panose="020F0502020204030204"/>
            </a:endParaRPr>
          </a:p>
        </p:txBody>
      </p:sp>
      <p:sp>
        <p:nvSpPr>
          <p:cNvPr id="3" name="Shape 1"/>
          <p:cNvSpPr/>
          <p:nvPr/>
        </p:nvSpPr>
        <p:spPr>
          <a:xfrm>
            <a:off x="720031" y="2585443"/>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4" name="Text 2"/>
          <p:cNvSpPr/>
          <p:nvPr/>
        </p:nvSpPr>
        <p:spPr>
          <a:xfrm>
            <a:off x="861914" y="2662535"/>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5" name="Text 3"/>
          <p:cNvSpPr/>
          <p:nvPr/>
        </p:nvSpPr>
        <p:spPr>
          <a:xfrm>
            <a:off x="1388567" y="2585443"/>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Ορισμός</a:t>
            </a:r>
            <a:endParaRPr lang="en-US" sz="2000" dirty="0">
              <a:solidFill>
                <a:prstClr val="black"/>
              </a:solidFill>
              <a:latin typeface="Calibri" panose="020F0502020204030204"/>
            </a:endParaRPr>
          </a:p>
        </p:txBody>
      </p:sp>
      <p:sp>
        <p:nvSpPr>
          <p:cNvPr id="6" name="Text 4"/>
          <p:cNvSpPr/>
          <p:nvPr/>
        </p:nvSpPr>
        <p:spPr>
          <a:xfrm>
            <a:off x="1388567" y="3030340"/>
            <a:ext cx="2778323"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σύνδεσμοι είναι ταινίες από παχύ συνδετικό ιστό.</a:t>
            </a:r>
            <a:endParaRPr lang="en-US" sz="1583" dirty="0">
              <a:solidFill>
                <a:prstClr val="black"/>
              </a:solidFill>
              <a:latin typeface="Calibri" panose="020F0502020204030204"/>
            </a:endParaRPr>
          </a:p>
        </p:txBody>
      </p:sp>
      <p:sp>
        <p:nvSpPr>
          <p:cNvPr id="7" name="Shape 5"/>
          <p:cNvSpPr/>
          <p:nvPr/>
        </p:nvSpPr>
        <p:spPr>
          <a:xfrm>
            <a:off x="4372570" y="2585443"/>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6"/>
          <p:cNvSpPr/>
          <p:nvPr/>
        </p:nvSpPr>
        <p:spPr>
          <a:xfrm>
            <a:off x="4514454" y="2662535"/>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9" name="Text 7"/>
          <p:cNvSpPr/>
          <p:nvPr/>
        </p:nvSpPr>
        <p:spPr>
          <a:xfrm>
            <a:off x="5041107" y="2585443"/>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Λειτουργία 1</a:t>
            </a:r>
            <a:endParaRPr lang="en-US" sz="2000" dirty="0">
              <a:solidFill>
                <a:prstClr val="black"/>
              </a:solidFill>
              <a:latin typeface="Calibri" panose="020F0502020204030204"/>
            </a:endParaRPr>
          </a:p>
        </p:txBody>
      </p:sp>
      <p:sp>
        <p:nvSpPr>
          <p:cNvPr id="10" name="Text 8"/>
          <p:cNvSpPr/>
          <p:nvPr/>
        </p:nvSpPr>
        <p:spPr>
          <a:xfrm>
            <a:off x="5041107" y="3030340"/>
            <a:ext cx="2778323"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Χρησιμεύουν στην ενίσχυση της άρθρωσης.</a:t>
            </a:r>
            <a:endParaRPr lang="en-US" sz="1583" dirty="0">
              <a:solidFill>
                <a:prstClr val="black"/>
              </a:solidFill>
              <a:latin typeface="Calibri" panose="020F0502020204030204"/>
            </a:endParaRPr>
          </a:p>
        </p:txBody>
      </p:sp>
      <p:sp>
        <p:nvSpPr>
          <p:cNvPr id="11" name="Shape 9"/>
          <p:cNvSpPr/>
          <p:nvPr/>
        </p:nvSpPr>
        <p:spPr>
          <a:xfrm>
            <a:off x="8025110" y="2585443"/>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2" name="Text 10"/>
          <p:cNvSpPr/>
          <p:nvPr/>
        </p:nvSpPr>
        <p:spPr>
          <a:xfrm>
            <a:off x="8166994" y="2662535"/>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3</a:t>
            </a:r>
            <a:endParaRPr lang="en-US" sz="2417" dirty="0">
              <a:solidFill>
                <a:prstClr val="black"/>
              </a:solidFill>
              <a:latin typeface="Calibri" panose="020F0502020204030204"/>
            </a:endParaRPr>
          </a:p>
        </p:txBody>
      </p:sp>
      <p:sp>
        <p:nvSpPr>
          <p:cNvPr id="13" name="Text 11"/>
          <p:cNvSpPr/>
          <p:nvPr/>
        </p:nvSpPr>
        <p:spPr>
          <a:xfrm>
            <a:off x="8693646" y="2585443"/>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Λειτουργία 2</a:t>
            </a:r>
            <a:endParaRPr lang="en-US" sz="2000" dirty="0">
              <a:solidFill>
                <a:prstClr val="black"/>
              </a:solidFill>
              <a:latin typeface="Calibri" panose="020F0502020204030204"/>
            </a:endParaRPr>
          </a:p>
        </p:txBody>
      </p:sp>
      <p:sp>
        <p:nvSpPr>
          <p:cNvPr id="14" name="Text 12"/>
          <p:cNvSpPr/>
          <p:nvPr/>
        </p:nvSpPr>
        <p:spPr>
          <a:xfrm>
            <a:off x="8693646" y="3030339"/>
            <a:ext cx="2778323"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Συμβάλλουν στη συγκράτηση των αρθρούμενων οστών.</a:t>
            </a:r>
            <a:endParaRPr lang="en-US" sz="1583" dirty="0">
              <a:solidFill>
                <a:prstClr val="black"/>
              </a:solidFill>
              <a:latin typeface="Calibri" panose="020F0502020204030204"/>
            </a:endParaRPr>
          </a:p>
        </p:txBody>
      </p:sp>
      <p:sp>
        <p:nvSpPr>
          <p:cNvPr id="15" name="Shape 13"/>
          <p:cNvSpPr/>
          <p:nvPr/>
        </p:nvSpPr>
        <p:spPr>
          <a:xfrm>
            <a:off x="720031" y="4455021"/>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6" name="Text 14"/>
          <p:cNvSpPr/>
          <p:nvPr/>
        </p:nvSpPr>
        <p:spPr>
          <a:xfrm>
            <a:off x="861914" y="4532114"/>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4</a:t>
            </a:r>
            <a:endParaRPr lang="en-US" sz="2417" dirty="0">
              <a:solidFill>
                <a:prstClr val="black"/>
              </a:solidFill>
              <a:latin typeface="Calibri" panose="020F0502020204030204"/>
            </a:endParaRPr>
          </a:p>
        </p:txBody>
      </p:sp>
      <p:sp>
        <p:nvSpPr>
          <p:cNvPr id="17" name="Text 15"/>
          <p:cNvSpPr/>
          <p:nvPr/>
        </p:nvSpPr>
        <p:spPr>
          <a:xfrm>
            <a:off x="1388567" y="4455021"/>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Λειτουργία 3</a:t>
            </a:r>
            <a:endParaRPr lang="en-US" sz="2000" dirty="0">
              <a:solidFill>
                <a:prstClr val="black"/>
              </a:solidFill>
              <a:latin typeface="Calibri" panose="020F0502020204030204"/>
            </a:endParaRPr>
          </a:p>
        </p:txBody>
      </p:sp>
      <p:sp>
        <p:nvSpPr>
          <p:cNvPr id="18" name="Text 16"/>
          <p:cNvSpPr/>
          <p:nvPr/>
        </p:nvSpPr>
        <p:spPr>
          <a:xfrm>
            <a:off x="1388567" y="4899919"/>
            <a:ext cx="4604643" cy="329208"/>
          </a:xfrm>
          <a:prstGeom prst="rect">
            <a:avLst/>
          </a:prstGeom>
          <a:noFill/>
          <a:ln/>
        </p:spPr>
        <p:txBody>
          <a:bodyPr wrap="non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Εξασφαλίζουν την τροχιά των κινήσεων.</a:t>
            </a:r>
            <a:endParaRPr lang="en-US" sz="1583" dirty="0">
              <a:solidFill>
                <a:prstClr val="black"/>
              </a:solidFill>
              <a:latin typeface="Calibri" panose="020F0502020204030204"/>
            </a:endParaRPr>
          </a:p>
        </p:txBody>
      </p:sp>
      <p:sp>
        <p:nvSpPr>
          <p:cNvPr id="19" name="Shape 17"/>
          <p:cNvSpPr/>
          <p:nvPr/>
        </p:nvSpPr>
        <p:spPr>
          <a:xfrm>
            <a:off x="6198890" y="4455021"/>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20" name="Text 18"/>
          <p:cNvSpPr/>
          <p:nvPr/>
        </p:nvSpPr>
        <p:spPr>
          <a:xfrm>
            <a:off x="6340773" y="4532114"/>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5</a:t>
            </a:r>
            <a:endParaRPr lang="en-US" sz="2417" dirty="0">
              <a:solidFill>
                <a:prstClr val="black"/>
              </a:solidFill>
              <a:latin typeface="Calibri" panose="020F0502020204030204"/>
            </a:endParaRPr>
          </a:p>
        </p:txBody>
      </p:sp>
      <p:sp>
        <p:nvSpPr>
          <p:cNvPr id="21" name="Text 19"/>
          <p:cNvSpPr/>
          <p:nvPr/>
        </p:nvSpPr>
        <p:spPr>
          <a:xfrm>
            <a:off x="6867426" y="4455021"/>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Λειτουργία 4</a:t>
            </a:r>
            <a:endParaRPr lang="en-US" sz="2000" dirty="0">
              <a:solidFill>
                <a:prstClr val="black"/>
              </a:solidFill>
              <a:latin typeface="Calibri" panose="020F0502020204030204"/>
            </a:endParaRPr>
          </a:p>
        </p:txBody>
      </p:sp>
      <p:sp>
        <p:nvSpPr>
          <p:cNvPr id="22" name="Text 20"/>
          <p:cNvSpPr/>
          <p:nvPr/>
        </p:nvSpPr>
        <p:spPr>
          <a:xfrm>
            <a:off x="6867426" y="4899919"/>
            <a:ext cx="4604643"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Περιορίζουν την κίνηση μέσα στα φυσιολογικά όρια.</a:t>
            </a:r>
            <a:endParaRPr lang="en-US" sz="1583" dirty="0">
              <a:solidFill>
                <a:prstClr val="black"/>
              </a:solidFill>
              <a:latin typeface="Calibri" panose="020F0502020204030204"/>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571750"/>
          </a:xfrm>
          <a:prstGeom prst="rect">
            <a:avLst/>
          </a:prstGeom>
        </p:spPr>
      </p:pic>
      <p:sp>
        <p:nvSpPr>
          <p:cNvPr id="3" name="Text 0"/>
          <p:cNvSpPr/>
          <p:nvPr/>
        </p:nvSpPr>
        <p:spPr>
          <a:xfrm>
            <a:off x="720031" y="3152577"/>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Επιχείλιοι Χόνδροι</a:t>
            </a:r>
            <a:endParaRPr lang="en-US" sz="4042" dirty="0">
              <a:solidFill>
                <a:prstClr val="black"/>
              </a:solidFill>
              <a:latin typeface="Calibri" panose="020F0502020204030204"/>
            </a:endParaRPr>
          </a:p>
        </p:txBody>
      </p:sp>
      <p:sp>
        <p:nvSpPr>
          <p:cNvPr id="4" name="Shape 1"/>
          <p:cNvSpPr/>
          <p:nvPr/>
        </p:nvSpPr>
        <p:spPr>
          <a:xfrm>
            <a:off x="720031" y="4104085"/>
            <a:ext cx="3446859" cy="2173089"/>
          </a:xfrm>
          <a:prstGeom prst="roundRect">
            <a:avLst>
              <a:gd name="adj" fmla="val 1420"/>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925711" y="4309766"/>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Ορισμός</a:t>
            </a:r>
            <a:endParaRPr lang="en-US" sz="2000" dirty="0">
              <a:solidFill>
                <a:prstClr val="black"/>
              </a:solidFill>
              <a:latin typeface="Calibri" panose="020F0502020204030204"/>
            </a:endParaRPr>
          </a:p>
        </p:txBody>
      </p:sp>
      <p:sp>
        <p:nvSpPr>
          <p:cNvPr id="6" name="Text 3"/>
          <p:cNvSpPr/>
          <p:nvPr/>
        </p:nvSpPr>
        <p:spPr>
          <a:xfrm>
            <a:off x="925711" y="4754662"/>
            <a:ext cx="3035498"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επιχείλιοι χόνδροι είναι ινοχόνδρινοι δακτύλιοι.</a:t>
            </a:r>
            <a:endParaRPr lang="en-US" sz="1583" dirty="0">
              <a:solidFill>
                <a:prstClr val="black"/>
              </a:solidFill>
              <a:latin typeface="Calibri" panose="020F0502020204030204"/>
            </a:endParaRPr>
          </a:p>
        </p:txBody>
      </p:sp>
      <p:sp>
        <p:nvSpPr>
          <p:cNvPr id="7" name="Shape 4"/>
          <p:cNvSpPr/>
          <p:nvPr/>
        </p:nvSpPr>
        <p:spPr>
          <a:xfrm>
            <a:off x="4372571" y="4104085"/>
            <a:ext cx="3446859" cy="2173089"/>
          </a:xfrm>
          <a:prstGeom prst="roundRect">
            <a:avLst>
              <a:gd name="adj" fmla="val 1420"/>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4578251" y="4309766"/>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Λειτουργία</a:t>
            </a:r>
            <a:endParaRPr lang="en-US" sz="2000" dirty="0">
              <a:solidFill>
                <a:prstClr val="black"/>
              </a:solidFill>
              <a:latin typeface="Calibri" panose="020F0502020204030204"/>
            </a:endParaRPr>
          </a:p>
        </p:txBody>
      </p:sp>
      <p:sp>
        <p:nvSpPr>
          <p:cNvPr id="9" name="Text 6"/>
          <p:cNvSpPr/>
          <p:nvPr/>
        </p:nvSpPr>
        <p:spPr>
          <a:xfrm>
            <a:off x="4578251" y="4754662"/>
            <a:ext cx="303549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Με τη πρόσφυσή τους στην περιφέρεια μερικών αρθρικών επιφανειών αυξάνουν την έκτασή τους.</a:t>
            </a:r>
            <a:endParaRPr lang="en-US" sz="1583" dirty="0">
              <a:solidFill>
                <a:prstClr val="black"/>
              </a:solidFill>
              <a:latin typeface="Calibri" panose="020F0502020204030204"/>
            </a:endParaRPr>
          </a:p>
        </p:txBody>
      </p:sp>
      <p:sp>
        <p:nvSpPr>
          <p:cNvPr id="10" name="Shape 7"/>
          <p:cNvSpPr/>
          <p:nvPr/>
        </p:nvSpPr>
        <p:spPr>
          <a:xfrm>
            <a:off x="8025111" y="4104085"/>
            <a:ext cx="3446859" cy="2173089"/>
          </a:xfrm>
          <a:prstGeom prst="roundRect">
            <a:avLst>
              <a:gd name="adj" fmla="val 1420"/>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8230791" y="4309766"/>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Παραδείγματα</a:t>
            </a:r>
            <a:endParaRPr lang="en-US" sz="2000" dirty="0">
              <a:solidFill>
                <a:prstClr val="black"/>
              </a:solidFill>
              <a:latin typeface="Calibri" panose="020F0502020204030204"/>
            </a:endParaRPr>
          </a:p>
        </p:txBody>
      </p:sp>
      <p:sp>
        <p:nvSpPr>
          <p:cNvPr id="12" name="Text 9"/>
          <p:cNvSpPr/>
          <p:nvPr/>
        </p:nvSpPr>
        <p:spPr>
          <a:xfrm>
            <a:off x="8230791" y="4754662"/>
            <a:ext cx="3035498"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Συναντώνται στη διάρθρωση του ώμου και στη διάρθρωση του ισχίου.</a:t>
            </a:r>
            <a:endParaRPr lang="en-US" sz="1583" dirty="0">
              <a:solidFill>
                <a:prstClr val="black"/>
              </a:solidFill>
              <a:latin typeface="Calibri" panose="020F0502020204030204"/>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342033"/>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Διάρθριοι Χόνδροι</a:t>
            </a:r>
            <a:endParaRPr lang="en-US" sz="4042" dirty="0">
              <a:solidFill>
                <a:prstClr val="black"/>
              </a:solidFill>
              <a:latin typeface="Calibri" panose="020F0502020204030204"/>
            </a:endParaRPr>
          </a:p>
        </p:txBody>
      </p:sp>
      <p:sp>
        <p:nvSpPr>
          <p:cNvPr id="3" name="Text 1"/>
          <p:cNvSpPr/>
          <p:nvPr/>
        </p:nvSpPr>
        <p:spPr>
          <a:xfrm>
            <a:off x="720031" y="2499221"/>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Ορισμός</a:t>
            </a:r>
            <a:endParaRPr lang="en-US" sz="2000" dirty="0">
              <a:solidFill>
                <a:prstClr val="black"/>
              </a:solidFill>
              <a:latin typeface="Calibri" panose="020F0502020204030204"/>
            </a:endParaRPr>
          </a:p>
        </p:txBody>
      </p:sp>
      <p:sp>
        <p:nvSpPr>
          <p:cNvPr id="4" name="Text 2"/>
          <p:cNvSpPr/>
          <p:nvPr/>
        </p:nvSpPr>
        <p:spPr>
          <a:xfrm>
            <a:off x="720031" y="3026370"/>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διάρθριοι χόνδροι είναι χόνδρινα διαφράγματα, που διαιρούν σε δύο μέρη την αρθρική κοιλότητα.</a:t>
            </a:r>
            <a:endParaRPr lang="en-US" sz="1583" dirty="0">
              <a:solidFill>
                <a:prstClr val="black"/>
              </a:solidFill>
              <a:latin typeface="Calibri" panose="020F0502020204030204"/>
            </a:endParaRPr>
          </a:p>
        </p:txBody>
      </p:sp>
      <p:sp>
        <p:nvSpPr>
          <p:cNvPr id="5" name="Text 3"/>
          <p:cNvSpPr/>
          <p:nvPr/>
        </p:nvSpPr>
        <p:spPr>
          <a:xfrm>
            <a:off x="4477246" y="2499221"/>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Τύποι</a:t>
            </a:r>
            <a:endParaRPr lang="en-US" sz="2000" dirty="0">
              <a:solidFill>
                <a:prstClr val="black"/>
              </a:solidFill>
              <a:latin typeface="Calibri" panose="020F0502020204030204"/>
            </a:endParaRPr>
          </a:p>
        </p:txBody>
      </p:sp>
      <p:sp>
        <p:nvSpPr>
          <p:cNvPr id="6" name="Text 4"/>
          <p:cNvSpPr/>
          <p:nvPr/>
        </p:nvSpPr>
        <p:spPr>
          <a:xfrm>
            <a:off x="4477246" y="3026370"/>
            <a:ext cx="3249018"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Τα διαφράγματα αυτά, όταν είναι πλήρη, ονομάζονται διάρθριοι δίσκοι, όταν είναι ατελή, ονομάζονται διάρθριοι μηνίσκοι.</a:t>
            </a:r>
            <a:endParaRPr lang="en-US" sz="1583" dirty="0">
              <a:solidFill>
                <a:prstClr val="black"/>
              </a:solidFill>
              <a:latin typeface="Calibri" panose="020F0502020204030204"/>
            </a:endParaRPr>
          </a:p>
        </p:txBody>
      </p:sp>
      <p:sp>
        <p:nvSpPr>
          <p:cNvPr id="7" name="Text 5"/>
          <p:cNvSpPr/>
          <p:nvPr/>
        </p:nvSpPr>
        <p:spPr>
          <a:xfrm>
            <a:off x="8234462" y="2499221"/>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Παραδείγματα</a:t>
            </a:r>
            <a:endParaRPr lang="en-US" sz="2000" dirty="0">
              <a:solidFill>
                <a:prstClr val="black"/>
              </a:solidFill>
              <a:latin typeface="Calibri" panose="020F0502020204030204"/>
            </a:endParaRPr>
          </a:p>
        </p:txBody>
      </p:sp>
      <p:sp>
        <p:nvSpPr>
          <p:cNvPr id="8" name="Text 6"/>
          <p:cNvSpPr/>
          <p:nvPr/>
        </p:nvSpPr>
        <p:spPr>
          <a:xfrm>
            <a:off x="8234462" y="3026370"/>
            <a:ext cx="3249018" cy="2304455"/>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Παράδειγμα πλήρους διαίρεσης της αρθρικής κοιλότητας με διάρθριο χόνδρο αποτελεί η κροταφογναθική διάρθρωση και ατελούς διαίρεσης με διάρθριους μηνίσκους η διάρθρωση του γόνατος.</a:t>
            </a:r>
            <a:endParaRPr lang="en-US" sz="1583" dirty="0">
              <a:solidFill>
                <a:prstClr val="black"/>
              </a:solidFill>
              <a:latin typeface="Calibri" panose="020F0502020204030204"/>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186458"/>
            <a:ext cx="5143500"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Ορογόνοι Θύλακοι</a:t>
            </a:r>
            <a:endParaRPr lang="en-US" sz="4042" dirty="0">
              <a:solidFill>
                <a:prstClr val="black"/>
              </a:solidFill>
              <a:latin typeface="Calibri" panose="020F0502020204030204"/>
            </a:endParaRPr>
          </a:p>
        </p:txBody>
      </p:sp>
      <p:sp>
        <p:nvSpPr>
          <p:cNvPr id="4" name="Shape 1"/>
          <p:cNvSpPr/>
          <p:nvPr/>
        </p:nvSpPr>
        <p:spPr>
          <a:xfrm>
            <a:off x="720031" y="2369345"/>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861914" y="2446437"/>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6" name="Text 3"/>
          <p:cNvSpPr/>
          <p:nvPr/>
        </p:nvSpPr>
        <p:spPr>
          <a:xfrm>
            <a:off x="1388567" y="2369345"/>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Ορισμός</a:t>
            </a:r>
            <a:endParaRPr lang="en-US" sz="2000" dirty="0">
              <a:solidFill>
                <a:prstClr val="black"/>
              </a:solidFill>
              <a:latin typeface="Calibri" panose="020F0502020204030204"/>
            </a:endParaRPr>
          </a:p>
        </p:txBody>
      </p:sp>
      <p:sp>
        <p:nvSpPr>
          <p:cNvPr id="7" name="Text 4"/>
          <p:cNvSpPr/>
          <p:nvPr/>
        </p:nvSpPr>
        <p:spPr>
          <a:xfrm>
            <a:off x="1388567" y="2814241"/>
            <a:ext cx="5511403"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ορογόνοι θύλακοι είναι ανεξάρτητοι από τις διαρθρώσεις είναι γεμάτοι υγρό και βρίσκονται κοντά στις διαρθρώσεις σε θέσεις, όπου γίνεται τριβή μυών και οστών.</a:t>
            </a:r>
            <a:endParaRPr lang="en-US" sz="1583" dirty="0">
              <a:solidFill>
                <a:prstClr val="black"/>
              </a:solidFill>
              <a:latin typeface="Calibri" panose="020F0502020204030204"/>
            </a:endParaRPr>
          </a:p>
        </p:txBody>
      </p:sp>
      <p:sp>
        <p:nvSpPr>
          <p:cNvPr id="8" name="Shape 5"/>
          <p:cNvSpPr/>
          <p:nvPr/>
        </p:nvSpPr>
        <p:spPr>
          <a:xfrm>
            <a:off x="720031" y="4568131"/>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861914" y="4645223"/>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10" name="Text 7"/>
          <p:cNvSpPr/>
          <p:nvPr/>
        </p:nvSpPr>
        <p:spPr>
          <a:xfrm>
            <a:off x="1388567" y="4568131"/>
            <a:ext cx="3697783"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Σχέση με Αρθρική Κοιλότητα</a:t>
            </a:r>
            <a:endParaRPr lang="en-US" sz="2000" dirty="0">
              <a:solidFill>
                <a:prstClr val="black"/>
              </a:solidFill>
              <a:latin typeface="Calibri" panose="020F0502020204030204"/>
            </a:endParaRPr>
          </a:p>
        </p:txBody>
      </p:sp>
      <p:sp>
        <p:nvSpPr>
          <p:cNvPr id="11" name="Text 8"/>
          <p:cNvSpPr/>
          <p:nvPr/>
        </p:nvSpPr>
        <p:spPr>
          <a:xfrm>
            <a:off x="1388567" y="5013028"/>
            <a:ext cx="5511403"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Μερικές φορές επικοινωνούν με την αρθρική κοιλότητα της διάρθρωσης.</a:t>
            </a:r>
            <a:endParaRPr lang="en-US" sz="1583" dirty="0">
              <a:solidFill>
                <a:prstClr val="black"/>
              </a:solidFill>
              <a:latin typeface="Calibri" panose="020F050202020403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835844"/>
            <a:ext cx="6028928" cy="642938"/>
          </a:xfrm>
          <a:prstGeom prst="rect">
            <a:avLst/>
          </a:prstGeom>
          <a:noFill/>
          <a:ln/>
        </p:spPr>
        <p:txBody>
          <a:bodyPr wrap="non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Είδη των Διαρθρώσεων</a:t>
            </a:r>
            <a:endParaRPr lang="en-US" sz="4042" dirty="0">
              <a:solidFill>
                <a:prstClr val="black"/>
              </a:solidFill>
              <a:latin typeface="Calibri" panose="020F0502020204030204"/>
            </a:endParaRPr>
          </a:p>
        </p:txBody>
      </p:sp>
      <p:sp>
        <p:nvSpPr>
          <p:cNvPr id="3" name="Text 1"/>
          <p:cNvSpPr/>
          <p:nvPr/>
        </p:nvSpPr>
        <p:spPr>
          <a:xfrm>
            <a:off x="720031" y="2993033"/>
            <a:ext cx="2571750"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Απλές Διαρθρώσεις</a:t>
            </a:r>
            <a:endParaRPr lang="en-US" sz="2000" dirty="0">
              <a:solidFill>
                <a:prstClr val="black"/>
              </a:solidFill>
              <a:latin typeface="Calibri" panose="020F0502020204030204"/>
            </a:endParaRPr>
          </a:p>
        </p:txBody>
      </p:sp>
      <p:sp>
        <p:nvSpPr>
          <p:cNvPr id="4" name="Text 2"/>
          <p:cNvSpPr/>
          <p:nvPr/>
        </p:nvSpPr>
        <p:spPr>
          <a:xfrm>
            <a:off x="720031" y="3520182"/>
            <a:ext cx="5125045" cy="1316832"/>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Ανάλογα με τον αριθμό των οστών, τα οποία συμμετέχουν στο σχηματισμό μιας διάρθρωσης, διακρίνουμε τις διαρθρώσεις σε: α. απλές, οι οποίες σχηματίζονται με δύο μόνο οστά.</a:t>
            </a:r>
            <a:endParaRPr lang="en-US" sz="1583" dirty="0">
              <a:solidFill>
                <a:prstClr val="black"/>
              </a:solidFill>
              <a:latin typeface="Calibri" panose="020F0502020204030204"/>
            </a:endParaRPr>
          </a:p>
        </p:txBody>
      </p:sp>
      <p:sp>
        <p:nvSpPr>
          <p:cNvPr id="5" name="Text 3"/>
          <p:cNvSpPr/>
          <p:nvPr/>
        </p:nvSpPr>
        <p:spPr>
          <a:xfrm>
            <a:off x="6353275" y="2993033"/>
            <a:ext cx="2914749" cy="321469"/>
          </a:xfrm>
          <a:prstGeom prst="rect">
            <a:avLst/>
          </a:prstGeom>
          <a:noFill/>
          <a:ln/>
        </p:spPr>
        <p:txBody>
          <a:bodyPr wrap="none" lIns="0" tIns="0" rIns="0" bIns="0" rtlCol="0" anchor="t"/>
          <a:lstStyle/>
          <a:p>
            <a:pPr defTabSz="761970">
              <a:lnSpc>
                <a:spcPts val="2500"/>
              </a:lnSpc>
            </a:pPr>
            <a:r>
              <a:rPr lang="en-US" sz="2000" b="1" dirty="0">
                <a:solidFill>
                  <a:srgbClr val="282824"/>
                </a:solidFill>
                <a:latin typeface="Lato Bold" pitchFamily="34" charset="0"/>
                <a:ea typeface="Lato Bold" pitchFamily="34" charset="-122"/>
                <a:cs typeface="Lato Bold" pitchFamily="34" charset="-120"/>
              </a:rPr>
              <a:t>Σύνθετες Διαρθρώσεις</a:t>
            </a:r>
            <a:endParaRPr lang="en-US" sz="2000" dirty="0">
              <a:solidFill>
                <a:prstClr val="black"/>
              </a:solidFill>
              <a:latin typeface="Calibri" panose="020F0502020204030204"/>
            </a:endParaRPr>
          </a:p>
        </p:txBody>
      </p:sp>
      <p:sp>
        <p:nvSpPr>
          <p:cNvPr id="6" name="Text 4"/>
          <p:cNvSpPr/>
          <p:nvPr/>
        </p:nvSpPr>
        <p:spPr>
          <a:xfrm>
            <a:off x="6353274" y="3520182"/>
            <a:ext cx="5125045"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β. σύνθετες, οι οποίες σχηματίζονται με περισσότερα από δύο οστά και περιβάλλονται από κοινό αρθρικό θύλακο (π.χ. διάρθρωση του αγκώνα).</a:t>
            </a:r>
            <a:endParaRPr lang="en-US" sz="1583" dirty="0">
              <a:solidFill>
                <a:prstClr val="black"/>
              </a:solidFill>
              <a:latin typeface="Calibri" panose="020F050202020403020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56696" y="460673"/>
            <a:ext cx="6450608" cy="1566268"/>
          </a:xfrm>
          <a:prstGeom prst="rect">
            <a:avLst/>
          </a:prstGeom>
          <a:noFill/>
          <a:ln/>
        </p:spPr>
        <p:txBody>
          <a:bodyPr wrap="square" lIns="0" tIns="0" rIns="0" bIns="0" rtlCol="0" anchor="t"/>
          <a:lstStyle/>
          <a:p>
            <a:pPr defTabSz="761970">
              <a:lnSpc>
                <a:spcPts val="4083"/>
              </a:lnSpc>
            </a:pPr>
            <a:r>
              <a:rPr lang="en-US" sz="3250" b="1" dirty="0">
                <a:solidFill>
                  <a:srgbClr val="282824"/>
                </a:solidFill>
                <a:latin typeface="Lato Bold" pitchFamily="34" charset="0"/>
                <a:ea typeface="Lato Bold" pitchFamily="34" charset="-122"/>
                <a:cs typeface="Lato Bold" pitchFamily="34" charset="-120"/>
              </a:rPr>
              <a:t>Παράγοντες που Επηρεάζουν τις Κινήσεις των Διαρθρώσεων</a:t>
            </a:r>
            <a:endParaRPr lang="en-US" sz="3250" dirty="0">
              <a:solidFill>
                <a:prstClr val="black"/>
              </a:solidFill>
              <a:latin typeface="Calibri" panose="020F0502020204030204"/>
            </a:endParaRPr>
          </a:p>
        </p:txBody>
      </p:sp>
      <p:sp>
        <p:nvSpPr>
          <p:cNvPr id="4" name="Shape 1"/>
          <p:cNvSpPr/>
          <p:nvPr/>
        </p:nvSpPr>
        <p:spPr>
          <a:xfrm>
            <a:off x="5156696" y="2465388"/>
            <a:ext cx="375841" cy="375841"/>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271890" y="2527994"/>
            <a:ext cx="145356" cy="250627"/>
          </a:xfrm>
          <a:prstGeom prst="rect">
            <a:avLst/>
          </a:prstGeom>
          <a:noFill/>
          <a:ln/>
        </p:spPr>
        <p:txBody>
          <a:bodyPr wrap="none" lIns="0" tIns="0" rIns="0" bIns="0" rtlCol="0" anchor="t"/>
          <a:lstStyle/>
          <a:p>
            <a:pPr algn="ctr" defTabSz="761970">
              <a:lnSpc>
                <a:spcPts val="1958"/>
              </a:lnSpc>
            </a:pPr>
            <a:r>
              <a:rPr lang="en-US" sz="1958" b="1" dirty="0">
                <a:solidFill>
                  <a:srgbClr val="4A4A45"/>
                </a:solidFill>
                <a:latin typeface="Lato Bold" pitchFamily="34" charset="0"/>
                <a:ea typeface="Lato Bold" pitchFamily="34" charset="-122"/>
                <a:cs typeface="Lato Bold" pitchFamily="34" charset="-120"/>
              </a:rPr>
              <a:t>1</a:t>
            </a:r>
            <a:endParaRPr lang="en-US" sz="1958" dirty="0">
              <a:solidFill>
                <a:prstClr val="black"/>
              </a:solidFill>
              <a:latin typeface="Calibri" panose="020F0502020204030204"/>
            </a:endParaRPr>
          </a:p>
        </p:txBody>
      </p:sp>
      <p:sp>
        <p:nvSpPr>
          <p:cNvPr id="6" name="Text 3"/>
          <p:cNvSpPr/>
          <p:nvPr/>
        </p:nvSpPr>
        <p:spPr>
          <a:xfrm>
            <a:off x="5699522" y="2465388"/>
            <a:ext cx="3742928" cy="261044"/>
          </a:xfrm>
          <a:prstGeom prst="rect">
            <a:avLst/>
          </a:prstGeom>
          <a:noFill/>
          <a:ln/>
        </p:spPr>
        <p:txBody>
          <a:bodyPr wrap="none" lIns="0" tIns="0" rIns="0" bIns="0" rtlCol="0" anchor="t"/>
          <a:lstStyle/>
          <a:p>
            <a:pPr defTabSz="761970">
              <a:lnSpc>
                <a:spcPts val="2042"/>
              </a:lnSpc>
            </a:pPr>
            <a:r>
              <a:rPr lang="en-US" sz="1625" b="1" dirty="0">
                <a:solidFill>
                  <a:srgbClr val="4A4A45"/>
                </a:solidFill>
                <a:latin typeface="Lato Bold" pitchFamily="34" charset="0"/>
                <a:ea typeface="Lato Bold" pitchFamily="34" charset="-122"/>
                <a:cs typeface="Lato Bold" pitchFamily="34" charset="-120"/>
              </a:rPr>
              <a:t>Μορφολογία Αρθρικών Επιφανειών</a:t>
            </a:r>
            <a:endParaRPr lang="en-US" sz="1625" dirty="0">
              <a:solidFill>
                <a:prstClr val="black"/>
              </a:solidFill>
              <a:latin typeface="Calibri" panose="020F0502020204030204"/>
            </a:endParaRPr>
          </a:p>
        </p:txBody>
      </p:sp>
      <p:sp>
        <p:nvSpPr>
          <p:cNvPr id="7" name="Text 4"/>
          <p:cNvSpPr/>
          <p:nvPr/>
        </p:nvSpPr>
        <p:spPr>
          <a:xfrm>
            <a:off x="5699522" y="2826644"/>
            <a:ext cx="5907782" cy="801886"/>
          </a:xfrm>
          <a:prstGeom prst="rect">
            <a:avLst/>
          </a:prstGeom>
          <a:noFill/>
          <a:ln/>
        </p:spPr>
        <p:txBody>
          <a:bodyPr wrap="square" lIns="0" tIns="0" rIns="0" bIns="0" rtlCol="0" anchor="t"/>
          <a:lstStyle/>
          <a:p>
            <a:pPr defTabSz="761970">
              <a:lnSpc>
                <a:spcPts val="2083"/>
              </a:lnSpc>
            </a:pPr>
            <a:r>
              <a:rPr lang="en-US" sz="1292" dirty="0">
                <a:solidFill>
                  <a:srgbClr val="4A4A45"/>
                </a:solidFill>
                <a:latin typeface="Lato" pitchFamily="34" charset="0"/>
                <a:ea typeface="Lato" pitchFamily="34" charset="-122"/>
                <a:cs typeface="Lato" pitchFamily="34" charset="-120"/>
              </a:rPr>
              <a:t>Το είδος και το εύρος των κινήσεων των διαρθρώσεων εξαρτώνται κυρίως από τη μορφολογία και τη διαφορά του εμβαδού των αρθρικών επιφανειών των συντασσόμενων οστών.</a:t>
            </a:r>
            <a:endParaRPr lang="en-US" sz="1292" dirty="0">
              <a:solidFill>
                <a:prstClr val="black"/>
              </a:solidFill>
              <a:latin typeface="Calibri" panose="020F0502020204030204"/>
            </a:endParaRPr>
          </a:p>
        </p:txBody>
      </p:sp>
      <p:sp>
        <p:nvSpPr>
          <p:cNvPr id="8" name="Shape 5"/>
          <p:cNvSpPr/>
          <p:nvPr/>
        </p:nvSpPr>
        <p:spPr>
          <a:xfrm>
            <a:off x="5156696" y="3983435"/>
            <a:ext cx="375841" cy="375841"/>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5271890" y="4046042"/>
            <a:ext cx="145356" cy="250627"/>
          </a:xfrm>
          <a:prstGeom prst="rect">
            <a:avLst/>
          </a:prstGeom>
          <a:noFill/>
          <a:ln/>
        </p:spPr>
        <p:txBody>
          <a:bodyPr wrap="none" lIns="0" tIns="0" rIns="0" bIns="0" rtlCol="0" anchor="t"/>
          <a:lstStyle/>
          <a:p>
            <a:pPr algn="ctr" defTabSz="761970">
              <a:lnSpc>
                <a:spcPts val="1958"/>
              </a:lnSpc>
            </a:pPr>
            <a:r>
              <a:rPr lang="en-US" sz="1958" b="1" dirty="0">
                <a:solidFill>
                  <a:srgbClr val="4A4A45"/>
                </a:solidFill>
                <a:latin typeface="Lato Bold" pitchFamily="34" charset="0"/>
                <a:ea typeface="Lato Bold" pitchFamily="34" charset="-122"/>
                <a:cs typeface="Lato Bold" pitchFamily="34" charset="-120"/>
              </a:rPr>
              <a:t>2</a:t>
            </a:r>
            <a:endParaRPr lang="en-US" sz="1958" dirty="0">
              <a:solidFill>
                <a:prstClr val="black"/>
              </a:solidFill>
              <a:latin typeface="Calibri" panose="020F0502020204030204"/>
            </a:endParaRPr>
          </a:p>
        </p:txBody>
      </p:sp>
      <p:sp>
        <p:nvSpPr>
          <p:cNvPr id="10" name="Text 7"/>
          <p:cNvSpPr/>
          <p:nvPr/>
        </p:nvSpPr>
        <p:spPr>
          <a:xfrm>
            <a:off x="5699522" y="3983435"/>
            <a:ext cx="2370237" cy="261044"/>
          </a:xfrm>
          <a:prstGeom prst="rect">
            <a:avLst/>
          </a:prstGeom>
          <a:noFill/>
          <a:ln/>
        </p:spPr>
        <p:txBody>
          <a:bodyPr wrap="none" lIns="0" tIns="0" rIns="0" bIns="0" rtlCol="0" anchor="t"/>
          <a:lstStyle/>
          <a:p>
            <a:pPr defTabSz="761970">
              <a:lnSpc>
                <a:spcPts val="2042"/>
              </a:lnSpc>
            </a:pPr>
            <a:r>
              <a:rPr lang="en-US" sz="1625" b="1" dirty="0">
                <a:solidFill>
                  <a:srgbClr val="4A4A45"/>
                </a:solidFill>
                <a:latin typeface="Lato Bold" pitchFamily="34" charset="0"/>
                <a:ea typeface="Lato Bold" pitchFamily="34" charset="-122"/>
                <a:cs typeface="Lato Bold" pitchFamily="34" charset="-120"/>
              </a:rPr>
              <a:t>Πρόσφυση Συνδέσμων</a:t>
            </a:r>
            <a:endParaRPr lang="en-US" sz="1625" dirty="0">
              <a:solidFill>
                <a:prstClr val="black"/>
              </a:solidFill>
              <a:latin typeface="Calibri" panose="020F0502020204030204"/>
            </a:endParaRPr>
          </a:p>
        </p:txBody>
      </p:sp>
      <p:sp>
        <p:nvSpPr>
          <p:cNvPr id="11" name="Text 8"/>
          <p:cNvSpPr/>
          <p:nvPr/>
        </p:nvSpPr>
        <p:spPr>
          <a:xfrm>
            <a:off x="5699522" y="4344690"/>
            <a:ext cx="5907782" cy="534591"/>
          </a:xfrm>
          <a:prstGeom prst="rect">
            <a:avLst/>
          </a:prstGeom>
          <a:noFill/>
          <a:ln/>
        </p:spPr>
        <p:txBody>
          <a:bodyPr wrap="square" lIns="0" tIns="0" rIns="0" bIns="0" rtlCol="0" anchor="t"/>
          <a:lstStyle/>
          <a:p>
            <a:pPr defTabSz="761970">
              <a:lnSpc>
                <a:spcPts val="2083"/>
              </a:lnSpc>
            </a:pPr>
            <a:r>
              <a:rPr lang="en-US" sz="1292" dirty="0">
                <a:solidFill>
                  <a:srgbClr val="4A4A45"/>
                </a:solidFill>
                <a:latin typeface="Lato" pitchFamily="34" charset="0"/>
                <a:ea typeface="Lato" pitchFamily="34" charset="-122"/>
                <a:cs typeface="Lato" pitchFamily="34" charset="-120"/>
              </a:rPr>
              <a:t>Η θέση της πρόσφυσης των συνδέσμων επηρεάζει τις κινήσεις των διαρθρώσεων.</a:t>
            </a:r>
            <a:endParaRPr lang="en-US" sz="1292" dirty="0">
              <a:solidFill>
                <a:prstClr val="black"/>
              </a:solidFill>
              <a:latin typeface="Calibri" panose="020F0502020204030204"/>
            </a:endParaRPr>
          </a:p>
        </p:txBody>
      </p:sp>
      <p:sp>
        <p:nvSpPr>
          <p:cNvPr id="12" name="Shape 9"/>
          <p:cNvSpPr/>
          <p:nvPr/>
        </p:nvSpPr>
        <p:spPr>
          <a:xfrm>
            <a:off x="5156696" y="5234186"/>
            <a:ext cx="375841" cy="375841"/>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5271890" y="5296793"/>
            <a:ext cx="145356" cy="250627"/>
          </a:xfrm>
          <a:prstGeom prst="rect">
            <a:avLst/>
          </a:prstGeom>
          <a:noFill/>
          <a:ln/>
        </p:spPr>
        <p:txBody>
          <a:bodyPr wrap="none" lIns="0" tIns="0" rIns="0" bIns="0" rtlCol="0" anchor="t"/>
          <a:lstStyle/>
          <a:p>
            <a:pPr algn="ctr" defTabSz="761970">
              <a:lnSpc>
                <a:spcPts val="1958"/>
              </a:lnSpc>
            </a:pPr>
            <a:r>
              <a:rPr lang="en-US" sz="1958" b="1" dirty="0">
                <a:solidFill>
                  <a:srgbClr val="4A4A45"/>
                </a:solidFill>
                <a:latin typeface="Lato Bold" pitchFamily="34" charset="0"/>
                <a:ea typeface="Lato Bold" pitchFamily="34" charset="-122"/>
                <a:cs typeface="Lato Bold" pitchFamily="34" charset="-120"/>
              </a:rPr>
              <a:t>3</a:t>
            </a:r>
            <a:endParaRPr lang="en-US" sz="1958" dirty="0">
              <a:solidFill>
                <a:prstClr val="black"/>
              </a:solidFill>
              <a:latin typeface="Calibri" panose="020F0502020204030204"/>
            </a:endParaRPr>
          </a:p>
        </p:txBody>
      </p:sp>
      <p:sp>
        <p:nvSpPr>
          <p:cNvPr id="14" name="Text 11"/>
          <p:cNvSpPr/>
          <p:nvPr/>
        </p:nvSpPr>
        <p:spPr>
          <a:xfrm>
            <a:off x="5699522" y="5234186"/>
            <a:ext cx="3399333" cy="261044"/>
          </a:xfrm>
          <a:prstGeom prst="rect">
            <a:avLst/>
          </a:prstGeom>
          <a:noFill/>
          <a:ln/>
        </p:spPr>
        <p:txBody>
          <a:bodyPr wrap="none" lIns="0" tIns="0" rIns="0" bIns="0" rtlCol="0" anchor="t"/>
          <a:lstStyle/>
          <a:p>
            <a:pPr defTabSz="761970">
              <a:lnSpc>
                <a:spcPts val="2042"/>
              </a:lnSpc>
            </a:pPr>
            <a:r>
              <a:rPr lang="en-US" sz="1625" b="1" dirty="0">
                <a:solidFill>
                  <a:srgbClr val="4A4A45"/>
                </a:solidFill>
                <a:latin typeface="Lato Bold" pitchFamily="34" charset="0"/>
                <a:ea typeface="Lato Bold" pitchFamily="34" charset="-122"/>
                <a:cs typeface="Lato Bold" pitchFamily="34" charset="-120"/>
              </a:rPr>
              <a:t>Αντίσταση Περιβάλλοντος Ιστού</a:t>
            </a:r>
            <a:endParaRPr lang="en-US" sz="1625" dirty="0">
              <a:solidFill>
                <a:prstClr val="black"/>
              </a:solidFill>
              <a:latin typeface="Calibri" panose="020F0502020204030204"/>
            </a:endParaRPr>
          </a:p>
        </p:txBody>
      </p:sp>
      <p:sp>
        <p:nvSpPr>
          <p:cNvPr id="15" name="Text 12"/>
          <p:cNvSpPr/>
          <p:nvPr/>
        </p:nvSpPr>
        <p:spPr>
          <a:xfrm>
            <a:off x="5699522" y="5595442"/>
            <a:ext cx="5907782" cy="801886"/>
          </a:xfrm>
          <a:prstGeom prst="rect">
            <a:avLst/>
          </a:prstGeom>
          <a:noFill/>
          <a:ln/>
        </p:spPr>
        <p:txBody>
          <a:bodyPr wrap="square" lIns="0" tIns="0" rIns="0" bIns="0" rtlCol="0" anchor="t"/>
          <a:lstStyle/>
          <a:p>
            <a:pPr defTabSz="761970">
              <a:lnSpc>
                <a:spcPts val="2083"/>
              </a:lnSpc>
            </a:pPr>
            <a:r>
              <a:rPr lang="en-US" sz="1292" dirty="0">
                <a:solidFill>
                  <a:srgbClr val="4A4A45"/>
                </a:solidFill>
                <a:latin typeface="Lato" pitchFamily="34" charset="0"/>
                <a:ea typeface="Lato" pitchFamily="34" charset="-122"/>
                <a:cs typeface="Lato" pitchFamily="34" charset="-120"/>
              </a:rPr>
              <a:t>Η αντίσταση που συναντά το κινούμενο μέρος, όπως π.χ. η κάμψη του μηρού που περιορίζεται μέχρι τη συνάντηση του τελευταίου με το πρόσθιο κοιλιακό τοίχωμα.</a:t>
            </a:r>
            <a:endParaRPr lang="en-US" sz="1292" dirty="0">
              <a:solidFill>
                <a:prstClr val="black"/>
              </a:solidFill>
              <a:latin typeface="Calibri" panose="020F0502020204030204"/>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886917"/>
            <a:ext cx="6179939" cy="1285875"/>
          </a:xfrm>
          <a:prstGeom prst="rect">
            <a:avLst/>
          </a:prstGeom>
          <a:noFill/>
          <a:ln/>
        </p:spPr>
        <p:txBody>
          <a:bodyPr wrap="squar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Άξονες Κίνησης των Διαρθρώσεων</a:t>
            </a:r>
            <a:endParaRPr lang="en-US" sz="4042"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720031" y="2481362"/>
            <a:ext cx="1028700" cy="1843881"/>
          </a:xfrm>
          <a:prstGeom prst="rect">
            <a:avLst/>
          </a:prstGeom>
        </p:spPr>
      </p:pic>
      <p:sp>
        <p:nvSpPr>
          <p:cNvPr id="5" name="Text 1"/>
          <p:cNvSpPr/>
          <p:nvPr/>
        </p:nvSpPr>
        <p:spPr>
          <a:xfrm>
            <a:off x="2057301" y="2687043"/>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Νοητοί Άξονες</a:t>
            </a:r>
            <a:endParaRPr lang="en-US" sz="2000" dirty="0">
              <a:solidFill>
                <a:prstClr val="black"/>
              </a:solidFill>
              <a:latin typeface="Calibri" panose="020F0502020204030204"/>
            </a:endParaRPr>
          </a:p>
        </p:txBody>
      </p:sp>
      <p:sp>
        <p:nvSpPr>
          <p:cNvPr id="6" name="Text 2"/>
          <p:cNvSpPr/>
          <p:nvPr/>
        </p:nvSpPr>
        <p:spPr>
          <a:xfrm>
            <a:off x="2057301" y="3131939"/>
            <a:ext cx="4842669" cy="987623"/>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κινήσεις των διαρθρώσεων γίνονται γύρω από νοητούς άξονες (εγκάρσιο, κάθετο, οβελιαίο) που διέρχονται από τη διάρθρωση.</a:t>
            </a:r>
            <a:endParaRPr lang="en-US" sz="1583"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720031" y="4325244"/>
            <a:ext cx="1028700" cy="1645841"/>
          </a:xfrm>
          <a:prstGeom prst="rect">
            <a:avLst/>
          </a:prstGeom>
        </p:spPr>
      </p:pic>
      <p:sp>
        <p:nvSpPr>
          <p:cNvPr id="8" name="Text 3"/>
          <p:cNvSpPr/>
          <p:nvPr/>
        </p:nvSpPr>
        <p:spPr>
          <a:xfrm>
            <a:off x="2057301" y="4530924"/>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Αριθμός Αξόνων</a:t>
            </a:r>
            <a:endParaRPr lang="en-US" sz="2000" dirty="0">
              <a:solidFill>
                <a:prstClr val="black"/>
              </a:solidFill>
              <a:latin typeface="Calibri" panose="020F0502020204030204"/>
            </a:endParaRPr>
          </a:p>
        </p:txBody>
      </p:sp>
      <p:sp>
        <p:nvSpPr>
          <p:cNvPr id="9" name="Text 4"/>
          <p:cNvSpPr/>
          <p:nvPr/>
        </p:nvSpPr>
        <p:spPr>
          <a:xfrm>
            <a:off x="2057301" y="4975820"/>
            <a:ext cx="4842669"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Οι κινήσεις γίνονται γύρω από ένα, δύο ή γύρω και από τους τρεις άξονες.</a:t>
            </a:r>
            <a:endParaRPr lang="en-US" sz="1583" dirty="0">
              <a:solidFill>
                <a:prstClr val="black"/>
              </a:solidFill>
              <a:latin typeface="Calibri" panose="020F0502020204030204"/>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63257" y="544413"/>
            <a:ext cx="6237486" cy="1234480"/>
          </a:xfrm>
          <a:prstGeom prst="rect">
            <a:avLst/>
          </a:prstGeom>
          <a:noFill/>
          <a:ln/>
        </p:spPr>
        <p:txBody>
          <a:bodyPr wrap="square" lIns="0" tIns="0" rIns="0" bIns="0" rtlCol="0" anchor="t"/>
          <a:lstStyle/>
          <a:p>
            <a:pPr defTabSz="761970">
              <a:lnSpc>
                <a:spcPts val="4833"/>
              </a:lnSpc>
            </a:pPr>
            <a:r>
              <a:rPr lang="en-US" sz="3875" b="1" dirty="0">
                <a:solidFill>
                  <a:srgbClr val="282824"/>
                </a:solidFill>
                <a:latin typeface="Lato Bold" pitchFamily="34" charset="0"/>
                <a:ea typeface="Lato Bold" pitchFamily="34" charset="-122"/>
                <a:cs typeface="Lato Bold" pitchFamily="34" charset="-120"/>
              </a:rPr>
              <a:t>Είδη Κινήσεων των Διαρθρώσεων (Μέρος 1)</a:t>
            </a:r>
            <a:endParaRPr lang="en-US" sz="3875" dirty="0">
              <a:solidFill>
                <a:prstClr val="black"/>
              </a:solidFill>
              <a:latin typeface="Calibri" panose="020F0502020204030204"/>
            </a:endParaRPr>
          </a:p>
        </p:txBody>
      </p:sp>
      <p:sp>
        <p:nvSpPr>
          <p:cNvPr id="4" name="Shape 1"/>
          <p:cNvSpPr/>
          <p:nvPr/>
        </p:nvSpPr>
        <p:spPr>
          <a:xfrm>
            <a:off x="5263257" y="2297212"/>
            <a:ext cx="444302" cy="444302"/>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399484" y="2371229"/>
            <a:ext cx="171847" cy="296268"/>
          </a:xfrm>
          <a:prstGeom prst="rect">
            <a:avLst/>
          </a:prstGeom>
          <a:noFill/>
          <a:ln/>
        </p:spPr>
        <p:txBody>
          <a:bodyPr wrap="none" lIns="0" tIns="0" rIns="0" bIns="0" rtlCol="0" anchor="t"/>
          <a:lstStyle/>
          <a:p>
            <a:pPr algn="ctr" defTabSz="761970">
              <a:lnSpc>
                <a:spcPts val="2292"/>
              </a:lnSpc>
            </a:pPr>
            <a:r>
              <a:rPr lang="en-US" sz="2292" b="1" dirty="0">
                <a:solidFill>
                  <a:srgbClr val="4A4A45"/>
                </a:solidFill>
                <a:latin typeface="Lato Bold" pitchFamily="34" charset="0"/>
                <a:ea typeface="Lato Bold" pitchFamily="34" charset="-122"/>
                <a:cs typeface="Lato Bold" pitchFamily="34" charset="-120"/>
              </a:rPr>
              <a:t>1</a:t>
            </a:r>
            <a:endParaRPr lang="en-US" sz="2292" dirty="0">
              <a:solidFill>
                <a:prstClr val="black"/>
              </a:solidFill>
              <a:latin typeface="Calibri" panose="020F0502020204030204"/>
            </a:endParaRPr>
          </a:p>
        </p:txBody>
      </p:sp>
      <p:sp>
        <p:nvSpPr>
          <p:cNvPr id="6" name="Text 3"/>
          <p:cNvSpPr/>
          <p:nvPr/>
        </p:nvSpPr>
        <p:spPr>
          <a:xfrm>
            <a:off x="5905004" y="2297212"/>
            <a:ext cx="2468860" cy="308570"/>
          </a:xfrm>
          <a:prstGeom prst="rect">
            <a:avLst/>
          </a:prstGeom>
          <a:noFill/>
          <a:ln/>
        </p:spPr>
        <p:txBody>
          <a:bodyPr wrap="none" lIns="0" tIns="0" rIns="0" bIns="0" rtlCol="0" anchor="t"/>
          <a:lstStyle/>
          <a:p>
            <a:pPr defTabSz="761970">
              <a:lnSpc>
                <a:spcPts val="2417"/>
              </a:lnSpc>
            </a:pPr>
            <a:r>
              <a:rPr lang="en-US" sz="1917" b="1" dirty="0">
                <a:solidFill>
                  <a:srgbClr val="4A4A45"/>
                </a:solidFill>
                <a:latin typeface="Lato Bold" pitchFamily="34" charset="0"/>
                <a:ea typeface="Lato Bold" pitchFamily="34" charset="-122"/>
                <a:cs typeface="Lato Bold" pitchFamily="34" charset="-120"/>
              </a:rPr>
              <a:t>Ολίσθηση</a:t>
            </a:r>
            <a:endParaRPr lang="en-US" sz="1917" dirty="0">
              <a:solidFill>
                <a:prstClr val="black"/>
              </a:solidFill>
              <a:latin typeface="Calibri" panose="020F0502020204030204"/>
            </a:endParaRPr>
          </a:p>
        </p:txBody>
      </p:sp>
      <p:sp>
        <p:nvSpPr>
          <p:cNvPr id="7" name="Text 4"/>
          <p:cNvSpPr/>
          <p:nvPr/>
        </p:nvSpPr>
        <p:spPr>
          <a:xfrm>
            <a:off x="5905005" y="2724249"/>
            <a:ext cx="5595739" cy="632023"/>
          </a:xfrm>
          <a:prstGeom prst="rect">
            <a:avLst/>
          </a:prstGeom>
          <a:noFill/>
          <a:ln/>
        </p:spPr>
        <p:txBody>
          <a:bodyPr wrap="square" lIns="0" tIns="0" rIns="0" bIns="0" rtlCol="0" anchor="t"/>
          <a:lstStyle/>
          <a:p>
            <a:pPr defTabSz="761970">
              <a:lnSpc>
                <a:spcPts val="2458"/>
              </a:lnSpc>
            </a:pPr>
            <a:r>
              <a:rPr lang="en-US" sz="1542" dirty="0">
                <a:solidFill>
                  <a:srgbClr val="4A4A45"/>
                </a:solidFill>
                <a:latin typeface="Lato" pitchFamily="34" charset="0"/>
                <a:ea typeface="Lato" pitchFamily="34" charset="-122"/>
                <a:cs typeface="Lato" pitchFamily="34" charset="-120"/>
              </a:rPr>
              <a:t>α) την ολίσθηση, στην οποία η μια αρθρική επιφάνεια γλυστράει πάνω στην άλλη,</a:t>
            </a:r>
            <a:endParaRPr lang="en-US" sz="1542" dirty="0">
              <a:solidFill>
                <a:prstClr val="black"/>
              </a:solidFill>
              <a:latin typeface="Calibri" panose="020F0502020204030204"/>
            </a:endParaRPr>
          </a:p>
        </p:txBody>
      </p:sp>
      <p:sp>
        <p:nvSpPr>
          <p:cNvPr id="8" name="Shape 5"/>
          <p:cNvSpPr/>
          <p:nvPr/>
        </p:nvSpPr>
        <p:spPr>
          <a:xfrm>
            <a:off x="5263257" y="3775869"/>
            <a:ext cx="444302" cy="444302"/>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5399484" y="3849886"/>
            <a:ext cx="171847" cy="296268"/>
          </a:xfrm>
          <a:prstGeom prst="rect">
            <a:avLst/>
          </a:prstGeom>
          <a:noFill/>
          <a:ln/>
        </p:spPr>
        <p:txBody>
          <a:bodyPr wrap="none" lIns="0" tIns="0" rIns="0" bIns="0" rtlCol="0" anchor="t"/>
          <a:lstStyle/>
          <a:p>
            <a:pPr algn="ctr" defTabSz="761970">
              <a:lnSpc>
                <a:spcPts val="2292"/>
              </a:lnSpc>
            </a:pPr>
            <a:r>
              <a:rPr lang="en-US" sz="2292" b="1" dirty="0">
                <a:solidFill>
                  <a:srgbClr val="4A4A45"/>
                </a:solidFill>
                <a:latin typeface="Lato Bold" pitchFamily="34" charset="0"/>
                <a:ea typeface="Lato Bold" pitchFamily="34" charset="-122"/>
                <a:cs typeface="Lato Bold" pitchFamily="34" charset="-120"/>
              </a:rPr>
              <a:t>2</a:t>
            </a:r>
            <a:endParaRPr lang="en-US" sz="2292" dirty="0">
              <a:solidFill>
                <a:prstClr val="black"/>
              </a:solidFill>
              <a:latin typeface="Calibri" panose="020F0502020204030204"/>
            </a:endParaRPr>
          </a:p>
        </p:txBody>
      </p:sp>
      <p:sp>
        <p:nvSpPr>
          <p:cNvPr id="10" name="Text 7"/>
          <p:cNvSpPr/>
          <p:nvPr/>
        </p:nvSpPr>
        <p:spPr>
          <a:xfrm>
            <a:off x="5905004" y="3775869"/>
            <a:ext cx="2468860" cy="308570"/>
          </a:xfrm>
          <a:prstGeom prst="rect">
            <a:avLst/>
          </a:prstGeom>
          <a:noFill/>
          <a:ln/>
        </p:spPr>
        <p:txBody>
          <a:bodyPr wrap="none" lIns="0" tIns="0" rIns="0" bIns="0" rtlCol="0" anchor="t"/>
          <a:lstStyle/>
          <a:p>
            <a:pPr defTabSz="761970">
              <a:lnSpc>
                <a:spcPts val="2417"/>
              </a:lnSpc>
            </a:pPr>
            <a:r>
              <a:rPr lang="en-US" sz="1917" b="1" dirty="0">
                <a:solidFill>
                  <a:srgbClr val="4A4A45"/>
                </a:solidFill>
                <a:latin typeface="Lato Bold" pitchFamily="34" charset="0"/>
                <a:ea typeface="Lato Bold" pitchFamily="34" charset="-122"/>
                <a:cs typeface="Lato Bold" pitchFamily="34" charset="-120"/>
              </a:rPr>
              <a:t>Κάμψη και Έκταση</a:t>
            </a:r>
            <a:endParaRPr lang="en-US" sz="1917" dirty="0">
              <a:solidFill>
                <a:prstClr val="black"/>
              </a:solidFill>
              <a:latin typeface="Calibri" panose="020F0502020204030204"/>
            </a:endParaRPr>
          </a:p>
        </p:txBody>
      </p:sp>
      <p:sp>
        <p:nvSpPr>
          <p:cNvPr id="11" name="Text 8"/>
          <p:cNvSpPr/>
          <p:nvPr/>
        </p:nvSpPr>
        <p:spPr>
          <a:xfrm>
            <a:off x="5905005" y="4202907"/>
            <a:ext cx="5595739" cy="632023"/>
          </a:xfrm>
          <a:prstGeom prst="rect">
            <a:avLst/>
          </a:prstGeom>
          <a:noFill/>
          <a:ln/>
        </p:spPr>
        <p:txBody>
          <a:bodyPr wrap="square" lIns="0" tIns="0" rIns="0" bIns="0" rtlCol="0" anchor="t"/>
          <a:lstStyle/>
          <a:p>
            <a:pPr defTabSz="761970">
              <a:lnSpc>
                <a:spcPts val="2458"/>
              </a:lnSpc>
            </a:pPr>
            <a:r>
              <a:rPr lang="en-US" sz="1542" dirty="0">
                <a:solidFill>
                  <a:srgbClr val="4A4A45"/>
                </a:solidFill>
                <a:latin typeface="Lato" pitchFamily="34" charset="0"/>
                <a:ea typeface="Lato" pitchFamily="34" charset="-122"/>
                <a:cs typeface="Lato" pitchFamily="34" charset="-120"/>
              </a:rPr>
              <a:t>β) την κάμψη και έκταση όπου τα αρθρούμενα οστά πλησιάζουν και απομακρύνονται μεταξύ τους,</a:t>
            </a:r>
            <a:endParaRPr lang="en-US" sz="1542" dirty="0">
              <a:solidFill>
                <a:prstClr val="black"/>
              </a:solidFill>
              <a:latin typeface="Calibri" panose="020F0502020204030204"/>
            </a:endParaRPr>
          </a:p>
        </p:txBody>
      </p:sp>
      <p:sp>
        <p:nvSpPr>
          <p:cNvPr id="12" name="Shape 9"/>
          <p:cNvSpPr/>
          <p:nvPr/>
        </p:nvSpPr>
        <p:spPr>
          <a:xfrm>
            <a:off x="5263257" y="5254526"/>
            <a:ext cx="444302" cy="444302"/>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5399484" y="5328544"/>
            <a:ext cx="171847" cy="296268"/>
          </a:xfrm>
          <a:prstGeom prst="rect">
            <a:avLst/>
          </a:prstGeom>
          <a:noFill/>
          <a:ln/>
        </p:spPr>
        <p:txBody>
          <a:bodyPr wrap="none" lIns="0" tIns="0" rIns="0" bIns="0" rtlCol="0" anchor="t"/>
          <a:lstStyle/>
          <a:p>
            <a:pPr algn="ctr" defTabSz="761970">
              <a:lnSpc>
                <a:spcPts val="2292"/>
              </a:lnSpc>
            </a:pPr>
            <a:r>
              <a:rPr lang="en-US" sz="2292" b="1" dirty="0">
                <a:solidFill>
                  <a:srgbClr val="4A4A45"/>
                </a:solidFill>
                <a:latin typeface="Lato Bold" pitchFamily="34" charset="0"/>
                <a:ea typeface="Lato Bold" pitchFamily="34" charset="-122"/>
                <a:cs typeface="Lato Bold" pitchFamily="34" charset="-120"/>
              </a:rPr>
              <a:t>3</a:t>
            </a:r>
            <a:endParaRPr lang="en-US" sz="2292" dirty="0">
              <a:solidFill>
                <a:prstClr val="black"/>
              </a:solidFill>
              <a:latin typeface="Calibri" panose="020F0502020204030204"/>
            </a:endParaRPr>
          </a:p>
        </p:txBody>
      </p:sp>
      <p:sp>
        <p:nvSpPr>
          <p:cNvPr id="14" name="Text 11"/>
          <p:cNvSpPr/>
          <p:nvPr/>
        </p:nvSpPr>
        <p:spPr>
          <a:xfrm>
            <a:off x="5905005" y="5254526"/>
            <a:ext cx="3119041" cy="308570"/>
          </a:xfrm>
          <a:prstGeom prst="rect">
            <a:avLst/>
          </a:prstGeom>
          <a:noFill/>
          <a:ln/>
        </p:spPr>
        <p:txBody>
          <a:bodyPr wrap="none" lIns="0" tIns="0" rIns="0" bIns="0" rtlCol="0" anchor="t"/>
          <a:lstStyle/>
          <a:p>
            <a:pPr defTabSz="761970">
              <a:lnSpc>
                <a:spcPts val="2417"/>
              </a:lnSpc>
            </a:pPr>
            <a:r>
              <a:rPr lang="en-US" sz="1917" b="1" dirty="0">
                <a:solidFill>
                  <a:srgbClr val="4A4A45"/>
                </a:solidFill>
                <a:latin typeface="Lato Bold" pitchFamily="34" charset="0"/>
                <a:ea typeface="Lato Bold" pitchFamily="34" charset="-122"/>
                <a:cs typeface="Lato Bold" pitchFamily="34" charset="-120"/>
              </a:rPr>
              <a:t>Προσαγωγή και Απαγωγή</a:t>
            </a:r>
            <a:endParaRPr lang="en-US" sz="1917" dirty="0">
              <a:solidFill>
                <a:prstClr val="black"/>
              </a:solidFill>
              <a:latin typeface="Calibri" panose="020F0502020204030204"/>
            </a:endParaRPr>
          </a:p>
        </p:txBody>
      </p:sp>
      <p:sp>
        <p:nvSpPr>
          <p:cNvPr id="15" name="Text 12"/>
          <p:cNvSpPr/>
          <p:nvPr/>
        </p:nvSpPr>
        <p:spPr>
          <a:xfrm>
            <a:off x="5905005" y="5681564"/>
            <a:ext cx="5595739" cy="632023"/>
          </a:xfrm>
          <a:prstGeom prst="rect">
            <a:avLst/>
          </a:prstGeom>
          <a:noFill/>
          <a:ln/>
        </p:spPr>
        <p:txBody>
          <a:bodyPr wrap="square" lIns="0" tIns="0" rIns="0" bIns="0" rtlCol="0" anchor="t"/>
          <a:lstStyle/>
          <a:p>
            <a:pPr defTabSz="761970">
              <a:lnSpc>
                <a:spcPts val="2458"/>
              </a:lnSpc>
            </a:pPr>
            <a:r>
              <a:rPr lang="en-US" sz="1542" dirty="0">
                <a:solidFill>
                  <a:srgbClr val="4A4A45"/>
                </a:solidFill>
                <a:latin typeface="Lato" pitchFamily="34" charset="0"/>
                <a:ea typeface="Lato" pitchFamily="34" charset="-122"/>
                <a:cs typeface="Lato" pitchFamily="34" charset="-120"/>
              </a:rPr>
              <a:t>γ) την προσαγωγή και απαγωγή, όπου τα οστά πλησιάζουν και απομακρύνονται από τον κορμό του σώματος,</a:t>
            </a:r>
            <a:endParaRPr lang="en-US" sz="1542" dirty="0">
              <a:solidFill>
                <a:prstClr val="black"/>
              </a:solidFill>
              <a:latin typeface="Calibri" panose="020F0502020204030204"/>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700385"/>
            <a:ext cx="6179939" cy="1285875"/>
          </a:xfrm>
          <a:prstGeom prst="rect">
            <a:avLst/>
          </a:prstGeom>
          <a:noFill/>
          <a:ln/>
        </p:spPr>
        <p:txBody>
          <a:bodyPr wrap="square" lIns="0" tIns="0" rIns="0" bIns="0" rtlCol="0" anchor="t"/>
          <a:lstStyle/>
          <a:p>
            <a:pPr defTabSz="761970">
              <a:lnSpc>
                <a:spcPts val="5041"/>
              </a:lnSpc>
            </a:pPr>
            <a:r>
              <a:rPr lang="en-US" sz="4042" b="1" dirty="0">
                <a:solidFill>
                  <a:srgbClr val="282824"/>
                </a:solidFill>
                <a:latin typeface="Lato Bold" pitchFamily="34" charset="0"/>
                <a:ea typeface="Lato Bold" pitchFamily="34" charset="-122"/>
                <a:cs typeface="Lato Bold" pitchFamily="34" charset="-120"/>
              </a:rPr>
              <a:t>Είδη Κινήσεων των Διαρθρώσεων (Μέρος 2)</a:t>
            </a:r>
            <a:endParaRPr lang="en-US" sz="4042" dirty="0">
              <a:solidFill>
                <a:prstClr val="black"/>
              </a:solidFill>
              <a:latin typeface="Calibri" panose="020F0502020204030204"/>
            </a:endParaRPr>
          </a:p>
        </p:txBody>
      </p:sp>
      <p:sp>
        <p:nvSpPr>
          <p:cNvPr id="4" name="Shape 1"/>
          <p:cNvSpPr/>
          <p:nvPr/>
        </p:nvSpPr>
        <p:spPr>
          <a:xfrm>
            <a:off x="5292031" y="2526209"/>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433914" y="2603302"/>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1</a:t>
            </a:r>
            <a:endParaRPr lang="en-US" sz="2417" dirty="0">
              <a:solidFill>
                <a:prstClr val="black"/>
              </a:solidFill>
              <a:latin typeface="Calibri" panose="020F0502020204030204"/>
            </a:endParaRPr>
          </a:p>
        </p:txBody>
      </p:sp>
      <p:sp>
        <p:nvSpPr>
          <p:cNvPr id="6" name="Text 3"/>
          <p:cNvSpPr/>
          <p:nvPr/>
        </p:nvSpPr>
        <p:spPr>
          <a:xfrm>
            <a:off x="5960567" y="2526209"/>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Στροφή</a:t>
            </a:r>
            <a:endParaRPr lang="en-US" sz="2000" dirty="0">
              <a:solidFill>
                <a:prstClr val="black"/>
              </a:solidFill>
              <a:latin typeface="Calibri" panose="020F0502020204030204"/>
            </a:endParaRPr>
          </a:p>
        </p:txBody>
      </p:sp>
      <p:sp>
        <p:nvSpPr>
          <p:cNvPr id="7" name="Text 4"/>
          <p:cNvSpPr/>
          <p:nvPr/>
        </p:nvSpPr>
        <p:spPr>
          <a:xfrm>
            <a:off x="5960567" y="2971106"/>
            <a:ext cx="5511403" cy="658416"/>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δ) τη στροφή, στην οποία το ένα οστό στρέφεται γύρω από τον άξονά του,</a:t>
            </a:r>
            <a:endParaRPr lang="en-US" sz="1583" dirty="0">
              <a:solidFill>
                <a:prstClr val="black"/>
              </a:solidFill>
              <a:latin typeface="Calibri" panose="020F0502020204030204"/>
            </a:endParaRPr>
          </a:p>
        </p:txBody>
      </p:sp>
      <p:sp>
        <p:nvSpPr>
          <p:cNvPr id="8" name="Shape 5"/>
          <p:cNvSpPr/>
          <p:nvPr/>
        </p:nvSpPr>
        <p:spPr>
          <a:xfrm>
            <a:off x="5292031" y="4066580"/>
            <a:ext cx="462856" cy="462856"/>
          </a:xfrm>
          <a:prstGeom prst="roundRect">
            <a:avLst>
              <a:gd name="adj" fmla="val 6668"/>
            </a:avLst>
          </a:prstGeom>
          <a:solidFill>
            <a:srgbClr val="E5DFD2"/>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5433914" y="4143673"/>
            <a:ext cx="178991" cy="308570"/>
          </a:xfrm>
          <a:prstGeom prst="rect">
            <a:avLst/>
          </a:prstGeom>
          <a:noFill/>
          <a:ln/>
        </p:spPr>
        <p:txBody>
          <a:bodyPr wrap="none" lIns="0" tIns="0" rIns="0" bIns="0" rtlCol="0" anchor="t"/>
          <a:lstStyle/>
          <a:p>
            <a:pPr algn="ctr" defTabSz="761970">
              <a:lnSpc>
                <a:spcPts val="2417"/>
              </a:lnSpc>
            </a:pPr>
            <a:r>
              <a:rPr lang="en-US" sz="2417" b="1" dirty="0">
                <a:solidFill>
                  <a:srgbClr val="4A4A45"/>
                </a:solidFill>
                <a:latin typeface="Lato Bold" pitchFamily="34" charset="0"/>
                <a:ea typeface="Lato Bold" pitchFamily="34" charset="-122"/>
                <a:cs typeface="Lato Bold" pitchFamily="34" charset="-120"/>
              </a:rPr>
              <a:t>2</a:t>
            </a:r>
            <a:endParaRPr lang="en-US" sz="2417" dirty="0">
              <a:solidFill>
                <a:prstClr val="black"/>
              </a:solidFill>
              <a:latin typeface="Calibri" panose="020F0502020204030204"/>
            </a:endParaRPr>
          </a:p>
        </p:txBody>
      </p:sp>
      <p:sp>
        <p:nvSpPr>
          <p:cNvPr id="10" name="Text 7"/>
          <p:cNvSpPr/>
          <p:nvPr/>
        </p:nvSpPr>
        <p:spPr>
          <a:xfrm>
            <a:off x="5960567" y="4066581"/>
            <a:ext cx="2571750" cy="321469"/>
          </a:xfrm>
          <a:prstGeom prst="rect">
            <a:avLst/>
          </a:prstGeom>
          <a:noFill/>
          <a:ln/>
        </p:spPr>
        <p:txBody>
          <a:bodyPr wrap="none" lIns="0" tIns="0" rIns="0" bIns="0" rtlCol="0" anchor="t"/>
          <a:lstStyle/>
          <a:p>
            <a:pPr defTabSz="761970">
              <a:lnSpc>
                <a:spcPts val="2500"/>
              </a:lnSpc>
            </a:pPr>
            <a:r>
              <a:rPr lang="en-US" sz="2000" b="1" dirty="0">
                <a:solidFill>
                  <a:srgbClr val="4A4A45"/>
                </a:solidFill>
                <a:latin typeface="Lato Bold" pitchFamily="34" charset="0"/>
                <a:ea typeface="Lato Bold" pitchFamily="34" charset="-122"/>
                <a:cs typeface="Lato Bold" pitchFamily="34" charset="-120"/>
              </a:rPr>
              <a:t>Περιαγωγή</a:t>
            </a:r>
            <a:endParaRPr lang="en-US" sz="2000" dirty="0">
              <a:solidFill>
                <a:prstClr val="black"/>
              </a:solidFill>
              <a:latin typeface="Calibri" panose="020F0502020204030204"/>
            </a:endParaRPr>
          </a:p>
        </p:txBody>
      </p:sp>
      <p:sp>
        <p:nvSpPr>
          <p:cNvPr id="11" name="Text 8"/>
          <p:cNvSpPr/>
          <p:nvPr/>
        </p:nvSpPr>
        <p:spPr>
          <a:xfrm>
            <a:off x="5960567" y="4511477"/>
            <a:ext cx="5511403" cy="1646039"/>
          </a:xfrm>
          <a:prstGeom prst="rect">
            <a:avLst/>
          </a:prstGeom>
          <a:noFill/>
          <a:ln/>
        </p:spPr>
        <p:txBody>
          <a:bodyPr wrap="square" lIns="0" tIns="0" rIns="0" bIns="0" rtlCol="0" anchor="t"/>
          <a:lstStyle/>
          <a:p>
            <a:pPr defTabSz="761970">
              <a:lnSpc>
                <a:spcPts val="2583"/>
              </a:lnSpc>
            </a:pPr>
            <a:r>
              <a:rPr lang="en-US" sz="1583" dirty="0">
                <a:solidFill>
                  <a:srgbClr val="4A4A45"/>
                </a:solidFill>
                <a:latin typeface="Lato" pitchFamily="34" charset="0"/>
                <a:ea typeface="Lato" pitchFamily="34" charset="-122"/>
                <a:cs typeface="Lato" pitchFamily="34" charset="-120"/>
              </a:rPr>
              <a:t>ε) την περιαγωγή, στην οποία το ένα οστό περιστρέφεται κατά τους τρεις άξονες γύρω από το άλλο οστό και περιγράφει κυκλικά σχήμα κώνου, του οποίου η κορυφή αντιστοιχεί στην αρθρική επιφάνεια του άλλου οστού της διάρθρωσης (π.χ. διάρθρωση του ώμου)</a:t>
            </a:r>
            <a:endParaRPr lang="en-US" sz="1583" dirty="0">
              <a:solidFill>
                <a:prstClr val="black"/>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3873" y="648990"/>
            <a:ext cx="5998170" cy="557907"/>
          </a:xfrm>
          <a:prstGeom prst="rect">
            <a:avLst/>
          </a:prstGeom>
          <a:noFill/>
          <a:ln/>
        </p:spPr>
        <p:txBody>
          <a:bodyPr wrap="none" lIns="0" tIns="0" rIns="0" bIns="0" rtlCol="0" anchor="t"/>
          <a:lstStyle/>
          <a:p>
            <a:pPr defTabSz="761970">
              <a:lnSpc>
                <a:spcPts val="4375"/>
              </a:lnSpc>
              <a:defRPr/>
            </a:pPr>
            <a:r>
              <a:rPr lang="en-US" sz="3500" dirty="0">
                <a:solidFill>
                  <a:srgbClr val="38512F"/>
                </a:solidFill>
                <a:latin typeface="Lora" pitchFamily="34" charset="0"/>
                <a:ea typeface="Lora" pitchFamily="34" charset="-122"/>
                <a:cs typeface="Lora" pitchFamily="34" charset="-120"/>
              </a:rPr>
              <a:t>α. Ο Σκελετός του Ανθρώπου</a:t>
            </a:r>
            <a:endParaRPr lang="en-US" sz="3500"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663872" y="1491357"/>
            <a:ext cx="948432" cy="1517551"/>
          </a:xfrm>
          <a:prstGeom prst="rect">
            <a:avLst/>
          </a:prstGeom>
        </p:spPr>
      </p:pic>
      <p:sp>
        <p:nvSpPr>
          <p:cNvPr id="5" name="Text 1"/>
          <p:cNvSpPr/>
          <p:nvPr/>
        </p:nvSpPr>
        <p:spPr>
          <a:xfrm>
            <a:off x="1896765" y="1680965"/>
            <a:ext cx="2231728" cy="278904"/>
          </a:xfrm>
          <a:prstGeom prst="rect">
            <a:avLst/>
          </a:prstGeom>
          <a:noFill/>
          <a:ln/>
        </p:spPr>
        <p:txBody>
          <a:bodyPr wrap="none" lIns="0" tIns="0" rIns="0" bIns="0" rtlCol="0" anchor="t"/>
          <a:lstStyle/>
          <a:p>
            <a:pPr defTabSz="761970">
              <a:lnSpc>
                <a:spcPts val="2167"/>
              </a:lnSpc>
              <a:defRPr/>
            </a:pPr>
            <a:r>
              <a:rPr lang="en-US" sz="1750" dirty="0">
                <a:solidFill>
                  <a:srgbClr val="3A3630"/>
                </a:solidFill>
                <a:latin typeface="Lora" pitchFamily="34" charset="0"/>
                <a:ea typeface="Lora" pitchFamily="34" charset="-122"/>
                <a:cs typeface="Lora" pitchFamily="34" charset="-120"/>
              </a:rPr>
              <a:t>Σκελετός</a:t>
            </a:r>
            <a:endParaRPr lang="en-US" sz="1750" dirty="0">
              <a:solidFill>
                <a:prstClr val="black"/>
              </a:solidFill>
              <a:latin typeface="Calibri" panose="020F0502020204030204"/>
            </a:endParaRPr>
          </a:p>
        </p:txBody>
      </p:sp>
      <p:sp>
        <p:nvSpPr>
          <p:cNvPr id="6" name="Text 2"/>
          <p:cNvSpPr/>
          <p:nvPr/>
        </p:nvSpPr>
        <p:spPr>
          <a:xfrm>
            <a:off x="1896765" y="2073672"/>
            <a:ext cx="5059363" cy="607020"/>
          </a:xfrm>
          <a:prstGeom prst="rect">
            <a:avLst/>
          </a:prstGeom>
          <a:noFill/>
          <a:ln/>
        </p:spPr>
        <p:txBody>
          <a:bodyPr wrap="square" lIns="0" tIns="0" rIns="0" bIns="0" rtlCol="0" anchor="t"/>
          <a:lstStyle/>
          <a:p>
            <a:pPr defTabSz="761970">
              <a:lnSpc>
                <a:spcPts val="2375"/>
              </a:lnSpc>
              <a:defRPr/>
            </a:pPr>
            <a:r>
              <a:rPr lang="en-US" sz="1458" dirty="0">
                <a:solidFill>
                  <a:srgbClr val="3A3630"/>
                </a:solidFill>
                <a:latin typeface="Source Sans Pro" pitchFamily="34" charset="0"/>
                <a:ea typeface="Source Sans Pro" pitchFamily="34" charset="-122"/>
                <a:cs typeface="Source Sans Pro" pitchFamily="34" charset="-120"/>
              </a:rPr>
              <a:t>Ο σκελετός του ανθρώπου διαιρείται στο σκελετό του κορμού και στο σκελετό των άκρων.</a:t>
            </a:r>
            <a:endParaRPr lang="en-US" sz="1458"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663872" y="3008908"/>
            <a:ext cx="948432" cy="1682453"/>
          </a:xfrm>
          <a:prstGeom prst="rect">
            <a:avLst/>
          </a:prstGeom>
        </p:spPr>
      </p:pic>
      <p:sp>
        <p:nvSpPr>
          <p:cNvPr id="8" name="Text 3"/>
          <p:cNvSpPr/>
          <p:nvPr/>
        </p:nvSpPr>
        <p:spPr>
          <a:xfrm>
            <a:off x="1896765" y="3198516"/>
            <a:ext cx="2231728" cy="278904"/>
          </a:xfrm>
          <a:prstGeom prst="rect">
            <a:avLst/>
          </a:prstGeom>
          <a:noFill/>
          <a:ln/>
        </p:spPr>
        <p:txBody>
          <a:bodyPr wrap="none" lIns="0" tIns="0" rIns="0" bIns="0" rtlCol="0" anchor="t"/>
          <a:lstStyle/>
          <a:p>
            <a:pPr defTabSz="761970">
              <a:lnSpc>
                <a:spcPts val="2167"/>
              </a:lnSpc>
              <a:defRPr/>
            </a:pPr>
            <a:r>
              <a:rPr lang="en-US" sz="1750" dirty="0">
                <a:solidFill>
                  <a:srgbClr val="3A3630"/>
                </a:solidFill>
                <a:latin typeface="Lora" pitchFamily="34" charset="0"/>
                <a:ea typeface="Lora" pitchFamily="34" charset="-122"/>
                <a:cs typeface="Lora" pitchFamily="34" charset="-120"/>
              </a:rPr>
              <a:t>Υποδιαίρεση Κορμού</a:t>
            </a:r>
            <a:endParaRPr lang="en-US" sz="1750" dirty="0">
              <a:solidFill>
                <a:prstClr val="black"/>
              </a:solidFill>
              <a:latin typeface="Calibri" panose="020F0502020204030204"/>
            </a:endParaRPr>
          </a:p>
        </p:txBody>
      </p:sp>
      <p:sp>
        <p:nvSpPr>
          <p:cNvPr id="9" name="Text 4"/>
          <p:cNvSpPr/>
          <p:nvPr/>
        </p:nvSpPr>
        <p:spPr>
          <a:xfrm>
            <a:off x="1896765" y="3591223"/>
            <a:ext cx="5059363" cy="910531"/>
          </a:xfrm>
          <a:prstGeom prst="rect">
            <a:avLst/>
          </a:prstGeom>
          <a:noFill/>
          <a:ln/>
        </p:spPr>
        <p:txBody>
          <a:bodyPr wrap="square" lIns="0" tIns="0" rIns="0" bIns="0" rtlCol="0" anchor="t"/>
          <a:lstStyle/>
          <a:p>
            <a:pPr defTabSz="761970">
              <a:lnSpc>
                <a:spcPts val="2375"/>
              </a:lnSpc>
              <a:defRPr/>
            </a:pPr>
            <a:r>
              <a:rPr lang="en-US" sz="1458" dirty="0">
                <a:solidFill>
                  <a:srgbClr val="3A3630"/>
                </a:solidFill>
                <a:latin typeface="Source Sans Pro" pitchFamily="34" charset="0"/>
                <a:ea typeface="Source Sans Pro" pitchFamily="34" charset="-122"/>
                <a:cs typeface="Source Sans Pro" pitchFamily="34" charset="-120"/>
              </a:rPr>
              <a:t>Ο σκελετός του κορμού υποδιαιρείται: i) στο σκελετό της κεφαλής, ii) στη σπονδυλική στήλη και iii) στο σκελετό του θώρακα.</a:t>
            </a:r>
            <a:endParaRPr lang="en-US" sz="1458"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663872" y="4691360"/>
            <a:ext cx="948432" cy="1517551"/>
          </a:xfrm>
          <a:prstGeom prst="rect">
            <a:avLst/>
          </a:prstGeom>
        </p:spPr>
      </p:pic>
      <p:sp>
        <p:nvSpPr>
          <p:cNvPr id="11" name="Text 5"/>
          <p:cNvSpPr/>
          <p:nvPr/>
        </p:nvSpPr>
        <p:spPr>
          <a:xfrm>
            <a:off x="1896765" y="4880968"/>
            <a:ext cx="2231728" cy="278904"/>
          </a:xfrm>
          <a:prstGeom prst="rect">
            <a:avLst/>
          </a:prstGeom>
          <a:noFill/>
          <a:ln/>
        </p:spPr>
        <p:txBody>
          <a:bodyPr wrap="none" lIns="0" tIns="0" rIns="0" bIns="0" rtlCol="0" anchor="t"/>
          <a:lstStyle/>
          <a:p>
            <a:pPr defTabSz="761970">
              <a:lnSpc>
                <a:spcPts val="2167"/>
              </a:lnSpc>
              <a:defRPr/>
            </a:pPr>
            <a:r>
              <a:rPr lang="en-US" sz="1750" dirty="0">
                <a:solidFill>
                  <a:srgbClr val="3A3630"/>
                </a:solidFill>
                <a:latin typeface="Lora" pitchFamily="34" charset="0"/>
                <a:ea typeface="Lora" pitchFamily="34" charset="-122"/>
                <a:cs typeface="Lora" pitchFamily="34" charset="-120"/>
              </a:rPr>
              <a:t>Σκελετός των Άκρων</a:t>
            </a:r>
            <a:endParaRPr lang="en-US" sz="1750" dirty="0">
              <a:solidFill>
                <a:prstClr val="black"/>
              </a:solidFill>
              <a:latin typeface="Calibri" panose="020F0502020204030204"/>
            </a:endParaRPr>
          </a:p>
        </p:txBody>
      </p:sp>
      <p:sp>
        <p:nvSpPr>
          <p:cNvPr id="12" name="Text 6"/>
          <p:cNvSpPr/>
          <p:nvPr/>
        </p:nvSpPr>
        <p:spPr>
          <a:xfrm>
            <a:off x="1896765" y="5273675"/>
            <a:ext cx="5059363" cy="607020"/>
          </a:xfrm>
          <a:prstGeom prst="rect">
            <a:avLst/>
          </a:prstGeom>
          <a:noFill/>
          <a:ln/>
        </p:spPr>
        <p:txBody>
          <a:bodyPr wrap="square" lIns="0" tIns="0" rIns="0" bIns="0" rtlCol="0" anchor="t"/>
          <a:lstStyle/>
          <a:p>
            <a:pPr defTabSz="761970">
              <a:lnSpc>
                <a:spcPts val="2375"/>
              </a:lnSpc>
              <a:defRPr/>
            </a:pPr>
            <a:r>
              <a:rPr lang="en-US" sz="1458" dirty="0">
                <a:solidFill>
                  <a:srgbClr val="3A3630"/>
                </a:solidFill>
                <a:latin typeface="Source Sans Pro" pitchFamily="34" charset="0"/>
                <a:ea typeface="Source Sans Pro" pitchFamily="34" charset="-122"/>
                <a:cs typeface="Source Sans Pro" pitchFamily="34" charset="-120"/>
              </a:rPr>
              <a:t>Ο σκελετός των άκρων υποδιαιρείται: i) στο σκελετό των άνω άκρων και ii) στο σκελετό των κάτω άκρων.</a:t>
            </a:r>
            <a:endParaRPr lang="en-US" sz="1458" dirty="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245" y="711995"/>
            <a:ext cx="4976614"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Σκελετός της Κεφαλής</a:t>
            </a:r>
            <a:endParaRPr lang="en-US" sz="3792" dirty="0">
              <a:solidFill>
                <a:prstClr val="black"/>
              </a:solidFill>
              <a:latin typeface="Calibri" panose="020F0502020204030204"/>
            </a:endParaRPr>
          </a:p>
        </p:txBody>
      </p:sp>
      <p:sp>
        <p:nvSpPr>
          <p:cNvPr id="3" name="Text 1"/>
          <p:cNvSpPr/>
          <p:nvPr/>
        </p:nvSpPr>
        <p:spPr>
          <a:xfrm>
            <a:off x="807244" y="1831281"/>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Εγκεφαλικό Κρανίο</a:t>
            </a:r>
            <a:endParaRPr lang="en-US" sz="1875" dirty="0">
              <a:solidFill>
                <a:prstClr val="black"/>
              </a:solidFill>
              <a:latin typeface="Calibri" panose="020F0502020204030204"/>
            </a:endParaRPr>
          </a:p>
        </p:txBody>
      </p:sp>
      <p:sp>
        <p:nvSpPr>
          <p:cNvPr id="4" name="Text 2"/>
          <p:cNvSpPr/>
          <p:nvPr/>
        </p:nvSpPr>
        <p:spPr>
          <a:xfrm>
            <a:off x="807245" y="2339578"/>
            <a:ext cx="3190776" cy="2304455"/>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Τα οστά του εγκεφαλικού κρανίου είναι οκτώ, τέσσερα μονά και δύο διπλά. Μονά είναι το μετωπιαίο, το ινιακό, το σφηνοειδές και το ηθμοειδές. Διπλά είναι το κροταφικό (δεξιό-αριστερό) και το βρεγματικό (δεξιό-αριστερό).</a:t>
            </a:r>
            <a:endParaRPr lang="en-US" sz="1583" dirty="0">
              <a:solidFill>
                <a:prstClr val="black"/>
              </a:solidFill>
              <a:latin typeface="Calibri" panose="020F0502020204030204"/>
            </a:endParaRPr>
          </a:p>
        </p:txBody>
      </p:sp>
      <p:sp>
        <p:nvSpPr>
          <p:cNvPr id="5" name="Text 3"/>
          <p:cNvSpPr/>
          <p:nvPr/>
        </p:nvSpPr>
        <p:spPr>
          <a:xfrm>
            <a:off x="4506218" y="1831281"/>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Προσωπικό Κρανίο</a:t>
            </a:r>
            <a:endParaRPr lang="en-US" sz="1875" dirty="0">
              <a:solidFill>
                <a:prstClr val="black"/>
              </a:solidFill>
              <a:latin typeface="Calibri" panose="020F0502020204030204"/>
            </a:endParaRPr>
          </a:p>
        </p:txBody>
      </p:sp>
      <p:sp>
        <p:nvSpPr>
          <p:cNvPr id="6" name="Text 4"/>
          <p:cNvSpPr/>
          <p:nvPr/>
        </p:nvSpPr>
        <p:spPr>
          <a:xfrm>
            <a:off x="4506219" y="2339579"/>
            <a:ext cx="3190776" cy="362128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Το προσωπικό κρανίο περιέχει την αρχή του αναπνευστικού και του πεπτικού συστήματος, γι' αυτό ονομάζεται και σπλαγχνικό κρανίο. Αποτελείται από 14 οστά που είναι τα δύο δακρυϊκά, τα δύο ρινικά, οι δύο κάτω ρινικές κόγχες, η μονή ύνιδα, οι δύο άνω γνάθοι, τα δύο ζυγωματικά, τα δύο υπερώια και η μονή κάτω γνάθος, το μόνο κινητό οστό της κεφαλής.</a:t>
            </a:r>
            <a:endParaRPr lang="en-US" sz="1583" dirty="0">
              <a:solidFill>
                <a:prstClr val="black"/>
              </a:solidFill>
              <a:latin typeface="Calibri" panose="020F0502020204030204"/>
            </a:endParaRPr>
          </a:p>
        </p:txBody>
      </p:sp>
      <p:sp>
        <p:nvSpPr>
          <p:cNvPr id="7" name="Text 5"/>
          <p:cNvSpPr/>
          <p:nvPr/>
        </p:nvSpPr>
        <p:spPr>
          <a:xfrm>
            <a:off x="8205192" y="1831281"/>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Κοιλότητες</a:t>
            </a:r>
            <a:endParaRPr lang="en-US" sz="1875" dirty="0">
              <a:solidFill>
                <a:prstClr val="black"/>
              </a:solidFill>
              <a:latin typeface="Calibri" panose="020F0502020204030204"/>
            </a:endParaRPr>
          </a:p>
        </p:txBody>
      </p:sp>
      <p:sp>
        <p:nvSpPr>
          <p:cNvPr id="8" name="Text 6"/>
          <p:cNvSpPr/>
          <p:nvPr/>
        </p:nvSpPr>
        <p:spPr>
          <a:xfrm>
            <a:off x="8205193" y="2339578"/>
            <a:ext cx="3190776" cy="2304455"/>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Τα οστά του προσωπικού κρανίου μαζί με μερικά οστά της βάσης του κρανίου σχηματίζουν οστέινες κοιλότητες, οι οποίες είναι: οι δύο οφθαλμικοί κόγχοι (δεξιός - αριστερός), η ρινική κοιλότητα και η στοματική κοιλότητα.</a:t>
            </a:r>
            <a:endParaRPr lang="en-US" sz="1583" dirty="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dirty="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endParaRPr lang="en-US" sz="1500" dirty="0">
              <a:solidFill>
                <a:prstClr val="white"/>
              </a:solidFill>
              <a:latin typeface="Calibri" panose="020F0502020204030204"/>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pic>
        <p:nvPicPr>
          <p:cNvPr id="3" name="Εικόνα 2">
            <a:extLst>
              <a:ext uri="{FF2B5EF4-FFF2-40B4-BE49-F238E27FC236}">
                <a16:creationId xmlns:a16="http://schemas.microsoft.com/office/drawing/2014/main" id="{CEDE0472-FE79-2E93-C498-26A3AAB87405}"/>
              </a:ext>
            </a:extLst>
          </p:cNvPr>
          <p:cNvPicPr>
            <a:picLocks noChangeAspect="1"/>
          </p:cNvPicPr>
          <p:nvPr/>
        </p:nvPicPr>
        <p:blipFill>
          <a:blip r:embed="rId2"/>
          <a:stretch>
            <a:fillRect/>
          </a:stretch>
        </p:blipFill>
        <p:spPr>
          <a:xfrm>
            <a:off x="0" y="-4156"/>
            <a:ext cx="12191999" cy="686215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Tree>
    <p:extLst>
      <p:ext uri="{BB962C8B-B14F-4D97-AF65-F5344CB8AC3E}">
        <p14:creationId xmlns:p14="http://schemas.microsoft.com/office/powerpoint/2010/main" val="2092715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9"/>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pic>
        <p:nvPicPr>
          <p:cNvPr id="3" name="Εικόνα 2" descr="Εικόνα που περιέχει στιγμιότυπο οθόνης&#10;&#10;Περιγραφή που δημιουργήθηκε αυτόματα">
            <a:extLst>
              <a:ext uri="{FF2B5EF4-FFF2-40B4-BE49-F238E27FC236}">
                <a16:creationId xmlns:a16="http://schemas.microsoft.com/office/drawing/2014/main" id="{EE15759E-F7ED-3283-9268-2EFFD5420695}"/>
              </a:ext>
            </a:extLst>
          </p:cNvPr>
          <p:cNvPicPr>
            <a:picLocks noChangeAspect="1"/>
          </p:cNvPicPr>
          <p:nvPr/>
        </p:nvPicPr>
        <p:blipFill>
          <a:blip r:embed="rId2"/>
          <a:stretch>
            <a:fillRect/>
          </a:stretch>
        </p:blipFill>
        <p:spPr>
          <a:xfrm>
            <a:off x="872290" y="45306"/>
            <a:ext cx="9868846" cy="6812693"/>
          </a:xfrm>
          <a:prstGeom prst="rect">
            <a:avLst/>
          </a:prstGeom>
          <a:ln>
            <a:noFill/>
          </a:ln>
        </p:spPr>
      </p:pic>
    </p:spTree>
    <p:extLst>
      <p:ext uri="{BB962C8B-B14F-4D97-AF65-F5344CB8AC3E}">
        <p14:creationId xmlns:p14="http://schemas.microsoft.com/office/powerpoint/2010/main" val="18950756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3309</Words>
  <Application>Microsoft Office PowerPoint</Application>
  <PresentationFormat>Ευρεία οθόνη</PresentationFormat>
  <Paragraphs>449</Paragraphs>
  <Slides>58</Slides>
  <Notes>51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2</vt:i4>
      </vt:variant>
      <vt:variant>
        <vt:lpstr>Τίτλοι διαφανειών</vt:lpstr>
      </vt:variant>
      <vt:variant>
        <vt:i4>58</vt:i4>
      </vt:variant>
    </vt:vector>
  </HeadingPairs>
  <TitlesOfParts>
    <vt:vector size="70" baseType="lpstr">
      <vt:lpstr>Aptos</vt:lpstr>
      <vt:lpstr>Aptos Display</vt:lpstr>
      <vt:lpstr>Arial</vt:lpstr>
      <vt:lpstr>Calibri</vt:lpstr>
      <vt:lpstr>Calibri Light</vt:lpstr>
      <vt:lpstr>Lato</vt:lpstr>
      <vt:lpstr>Lato Bold</vt:lpstr>
      <vt:lpstr>Lato Medium</vt:lpstr>
      <vt:lpstr>Lora</vt:lpstr>
      <vt:lpstr>Source Sans Pro</vt:lpstr>
      <vt:lpstr>Θέμα του Office</vt:lpstr>
      <vt:lpstr>3_Office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Dimitris Chliouras</dc:creator>
  <cp:lastModifiedBy>Dimitris Chliouras</cp:lastModifiedBy>
  <cp:revision>1</cp:revision>
  <dcterms:created xsi:type="dcterms:W3CDTF">2024-10-20T07:29:45Z</dcterms:created>
  <dcterms:modified xsi:type="dcterms:W3CDTF">2024-10-20T07:35:56Z</dcterms:modified>
</cp:coreProperties>
</file>