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0" r:id="rId4"/>
    <p:sldMasterId id="2147483690" r:id="rId5"/>
  </p:sldMasterIdLst>
  <p:notesMasterIdLst>
    <p:notesMasterId r:id="rId45"/>
  </p:notesMasterIdLst>
  <p:sldIdLst>
    <p:sldId id="271" r:id="rId6"/>
    <p:sldId id="256" r:id="rId7"/>
    <p:sldId id="272" r:id="rId8"/>
    <p:sldId id="257" r:id="rId9"/>
    <p:sldId id="259" r:id="rId10"/>
    <p:sldId id="273" r:id="rId11"/>
    <p:sldId id="260" r:id="rId12"/>
    <p:sldId id="261" r:id="rId13"/>
    <p:sldId id="262" r:id="rId14"/>
    <p:sldId id="263" r:id="rId15"/>
    <p:sldId id="264" r:id="rId16"/>
    <p:sldId id="265" r:id="rId17"/>
    <p:sldId id="266" r:id="rId18"/>
    <p:sldId id="267" r:id="rId19"/>
    <p:sldId id="268" r:id="rId20"/>
    <p:sldId id="269" r:id="rId21"/>
    <p:sldId id="270" r:id="rId22"/>
    <p:sldId id="275" r:id="rId23"/>
    <p:sldId id="276" r:id="rId24"/>
    <p:sldId id="258"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2C140D-F08E-41FD-A937-D6D701A8EC26}" v="1" dt="2024-10-20T07:28:05.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mitris Chliouras" userId="603333f0f76e1130" providerId="LiveId" clId="{942C140D-F08E-41FD-A937-D6D701A8EC26}"/>
    <pc:docChg chg="addSld modSld">
      <pc:chgData name="Dimitris Chliouras" userId="603333f0f76e1130" providerId="LiveId" clId="{942C140D-F08E-41FD-A937-D6D701A8EC26}" dt="2024-10-20T07:28:05.052" v="0"/>
      <pc:docMkLst>
        <pc:docMk/>
      </pc:docMkLst>
      <pc:sldChg chg="add">
        <pc:chgData name="Dimitris Chliouras" userId="603333f0f76e1130" providerId="LiveId" clId="{942C140D-F08E-41FD-A937-D6D701A8EC26}" dt="2024-10-20T07:28:05.052" v="0"/>
        <pc:sldMkLst>
          <pc:docMk/>
          <pc:sldMk cId="0" sldId="256"/>
        </pc:sldMkLst>
      </pc:sldChg>
      <pc:sldChg chg="add">
        <pc:chgData name="Dimitris Chliouras" userId="603333f0f76e1130" providerId="LiveId" clId="{942C140D-F08E-41FD-A937-D6D701A8EC26}" dt="2024-10-20T07:28:05.052" v="0"/>
        <pc:sldMkLst>
          <pc:docMk/>
          <pc:sldMk cId="0" sldId="257"/>
        </pc:sldMkLst>
      </pc:sldChg>
      <pc:sldChg chg="add">
        <pc:chgData name="Dimitris Chliouras" userId="603333f0f76e1130" providerId="LiveId" clId="{942C140D-F08E-41FD-A937-D6D701A8EC26}" dt="2024-10-20T07:28:05.052" v="0"/>
        <pc:sldMkLst>
          <pc:docMk/>
          <pc:sldMk cId="0" sldId="258"/>
        </pc:sldMkLst>
      </pc:sldChg>
      <pc:sldChg chg="add">
        <pc:chgData name="Dimitris Chliouras" userId="603333f0f76e1130" providerId="LiveId" clId="{942C140D-F08E-41FD-A937-D6D701A8EC26}" dt="2024-10-20T07:28:05.052" v="0"/>
        <pc:sldMkLst>
          <pc:docMk/>
          <pc:sldMk cId="0" sldId="259"/>
        </pc:sldMkLst>
      </pc:sldChg>
      <pc:sldChg chg="add">
        <pc:chgData name="Dimitris Chliouras" userId="603333f0f76e1130" providerId="LiveId" clId="{942C140D-F08E-41FD-A937-D6D701A8EC26}" dt="2024-10-20T07:28:05.052" v="0"/>
        <pc:sldMkLst>
          <pc:docMk/>
          <pc:sldMk cId="0" sldId="260"/>
        </pc:sldMkLst>
      </pc:sldChg>
      <pc:sldChg chg="add">
        <pc:chgData name="Dimitris Chliouras" userId="603333f0f76e1130" providerId="LiveId" clId="{942C140D-F08E-41FD-A937-D6D701A8EC26}" dt="2024-10-20T07:28:05.052" v="0"/>
        <pc:sldMkLst>
          <pc:docMk/>
          <pc:sldMk cId="0" sldId="261"/>
        </pc:sldMkLst>
      </pc:sldChg>
      <pc:sldChg chg="add">
        <pc:chgData name="Dimitris Chliouras" userId="603333f0f76e1130" providerId="LiveId" clId="{942C140D-F08E-41FD-A937-D6D701A8EC26}" dt="2024-10-20T07:28:05.052" v="0"/>
        <pc:sldMkLst>
          <pc:docMk/>
          <pc:sldMk cId="0" sldId="262"/>
        </pc:sldMkLst>
      </pc:sldChg>
      <pc:sldChg chg="add">
        <pc:chgData name="Dimitris Chliouras" userId="603333f0f76e1130" providerId="LiveId" clId="{942C140D-F08E-41FD-A937-D6D701A8EC26}" dt="2024-10-20T07:28:05.052" v="0"/>
        <pc:sldMkLst>
          <pc:docMk/>
          <pc:sldMk cId="0" sldId="263"/>
        </pc:sldMkLst>
      </pc:sldChg>
      <pc:sldChg chg="add">
        <pc:chgData name="Dimitris Chliouras" userId="603333f0f76e1130" providerId="LiveId" clId="{942C140D-F08E-41FD-A937-D6D701A8EC26}" dt="2024-10-20T07:28:05.052" v="0"/>
        <pc:sldMkLst>
          <pc:docMk/>
          <pc:sldMk cId="0" sldId="264"/>
        </pc:sldMkLst>
      </pc:sldChg>
      <pc:sldChg chg="add">
        <pc:chgData name="Dimitris Chliouras" userId="603333f0f76e1130" providerId="LiveId" clId="{942C140D-F08E-41FD-A937-D6D701A8EC26}" dt="2024-10-20T07:28:05.052" v="0"/>
        <pc:sldMkLst>
          <pc:docMk/>
          <pc:sldMk cId="0" sldId="265"/>
        </pc:sldMkLst>
      </pc:sldChg>
      <pc:sldChg chg="add">
        <pc:chgData name="Dimitris Chliouras" userId="603333f0f76e1130" providerId="LiveId" clId="{942C140D-F08E-41FD-A937-D6D701A8EC26}" dt="2024-10-20T07:28:05.052" v="0"/>
        <pc:sldMkLst>
          <pc:docMk/>
          <pc:sldMk cId="0" sldId="266"/>
        </pc:sldMkLst>
      </pc:sldChg>
      <pc:sldChg chg="add">
        <pc:chgData name="Dimitris Chliouras" userId="603333f0f76e1130" providerId="LiveId" clId="{942C140D-F08E-41FD-A937-D6D701A8EC26}" dt="2024-10-20T07:28:05.052" v="0"/>
        <pc:sldMkLst>
          <pc:docMk/>
          <pc:sldMk cId="0" sldId="267"/>
        </pc:sldMkLst>
      </pc:sldChg>
      <pc:sldChg chg="add">
        <pc:chgData name="Dimitris Chliouras" userId="603333f0f76e1130" providerId="LiveId" clId="{942C140D-F08E-41FD-A937-D6D701A8EC26}" dt="2024-10-20T07:28:05.052" v="0"/>
        <pc:sldMkLst>
          <pc:docMk/>
          <pc:sldMk cId="0" sldId="268"/>
        </pc:sldMkLst>
      </pc:sldChg>
      <pc:sldChg chg="add">
        <pc:chgData name="Dimitris Chliouras" userId="603333f0f76e1130" providerId="LiveId" clId="{942C140D-F08E-41FD-A937-D6D701A8EC26}" dt="2024-10-20T07:28:05.052" v="0"/>
        <pc:sldMkLst>
          <pc:docMk/>
          <pc:sldMk cId="0" sldId="269"/>
        </pc:sldMkLst>
      </pc:sldChg>
      <pc:sldChg chg="add">
        <pc:chgData name="Dimitris Chliouras" userId="603333f0f76e1130" providerId="LiveId" clId="{942C140D-F08E-41FD-A937-D6D701A8EC26}" dt="2024-10-20T07:28:05.052" v="0"/>
        <pc:sldMkLst>
          <pc:docMk/>
          <pc:sldMk cId="0" sldId="270"/>
        </pc:sldMkLst>
      </pc:sldChg>
      <pc:sldChg chg="add">
        <pc:chgData name="Dimitris Chliouras" userId="603333f0f76e1130" providerId="LiveId" clId="{942C140D-F08E-41FD-A937-D6D701A8EC26}" dt="2024-10-20T07:28:05.052" v="0"/>
        <pc:sldMkLst>
          <pc:docMk/>
          <pc:sldMk cId="2634488012" sldId="271"/>
        </pc:sldMkLst>
      </pc:sldChg>
      <pc:sldChg chg="add">
        <pc:chgData name="Dimitris Chliouras" userId="603333f0f76e1130" providerId="LiveId" clId="{942C140D-F08E-41FD-A937-D6D701A8EC26}" dt="2024-10-20T07:28:05.052" v="0"/>
        <pc:sldMkLst>
          <pc:docMk/>
          <pc:sldMk cId="199402524" sldId="272"/>
        </pc:sldMkLst>
      </pc:sldChg>
      <pc:sldChg chg="add">
        <pc:chgData name="Dimitris Chliouras" userId="603333f0f76e1130" providerId="LiveId" clId="{942C140D-F08E-41FD-A937-D6D701A8EC26}" dt="2024-10-20T07:28:05.052" v="0"/>
        <pc:sldMkLst>
          <pc:docMk/>
          <pc:sldMk cId="1033264753" sldId="273"/>
        </pc:sldMkLst>
      </pc:sldChg>
      <pc:sldChg chg="add">
        <pc:chgData name="Dimitris Chliouras" userId="603333f0f76e1130" providerId="LiveId" clId="{942C140D-F08E-41FD-A937-D6D701A8EC26}" dt="2024-10-20T07:28:05.052" v="0"/>
        <pc:sldMkLst>
          <pc:docMk/>
          <pc:sldMk cId="0" sldId="275"/>
        </pc:sldMkLst>
      </pc:sldChg>
      <pc:sldChg chg="add">
        <pc:chgData name="Dimitris Chliouras" userId="603333f0f76e1130" providerId="LiveId" clId="{942C140D-F08E-41FD-A937-D6D701A8EC26}" dt="2024-10-20T07:28:05.052" v="0"/>
        <pc:sldMkLst>
          <pc:docMk/>
          <pc:sldMk cId="0" sldId="276"/>
        </pc:sldMkLst>
      </pc:sldChg>
      <pc:sldChg chg="add">
        <pc:chgData name="Dimitris Chliouras" userId="603333f0f76e1130" providerId="LiveId" clId="{942C140D-F08E-41FD-A937-D6D701A8EC26}" dt="2024-10-20T07:28:05.052" v="0"/>
        <pc:sldMkLst>
          <pc:docMk/>
          <pc:sldMk cId="0" sldId="277"/>
        </pc:sldMkLst>
      </pc:sldChg>
      <pc:sldChg chg="add">
        <pc:chgData name="Dimitris Chliouras" userId="603333f0f76e1130" providerId="LiveId" clId="{942C140D-F08E-41FD-A937-D6D701A8EC26}" dt="2024-10-20T07:28:05.052" v="0"/>
        <pc:sldMkLst>
          <pc:docMk/>
          <pc:sldMk cId="0" sldId="278"/>
        </pc:sldMkLst>
      </pc:sldChg>
      <pc:sldChg chg="add">
        <pc:chgData name="Dimitris Chliouras" userId="603333f0f76e1130" providerId="LiveId" clId="{942C140D-F08E-41FD-A937-D6D701A8EC26}" dt="2024-10-20T07:28:05.052" v="0"/>
        <pc:sldMkLst>
          <pc:docMk/>
          <pc:sldMk cId="0" sldId="279"/>
        </pc:sldMkLst>
      </pc:sldChg>
      <pc:sldChg chg="add">
        <pc:chgData name="Dimitris Chliouras" userId="603333f0f76e1130" providerId="LiveId" clId="{942C140D-F08E-41FD-A937-D6D701A8EC26}" dt="2024-10-20T07:28:05.052" v="0"/>
        <pc:sldMkLst>
          <pc:docMk/>
          <pc:sldMk cId="0" sldId="280"/>
        </pc:sldMkLst>
      </pc:sldChg>
      <pc:sldChg chg="add">
        <pc:chgData name="Dimitris Chliouras" userId="603333f0f76e1130" providerId="LiveId" clId="{942C140D-F08E-41FD-A937-D6D701A8EC26}" dt="2024-10-20T07:28:05.052" v="0"/>
        <pc:sldMkLst>
          <pc:docMk/>
          <pc:sldMk cId="0" sldId="281"/>
        </pc:sldMkLst>
      </pc:sldChg>
      <pc:sldChg chg="add">
        <pc:chgData name="Dimitris Chliouras" userId="603333f0f76e1130" providerId="LiveId" clId="{942C140D-F08E-41FD-A937-D6D701A8EC26}" dt="2024-10-20T07:28:05.052" v="0"/>
        <pc:sldMkLst>
          <pc:docMk/>
          <pc:sldMk cId="0" sldId="282"/>
        </pc:sldMkLst>
      </pc:sldChg>
      <pc:sldChg chg="add">
        <pc:chgData name="Dimitris Chliouras" userId="603333f0f76e1130" providerId="LiveId" clId="{942C140D-F08E-41FD-A937-D6D701A8EC26}" dt="2024-10-20T07:28:05.052" v="0"/>
        <pc:sldMkLst>
          <pc:docMk/>
          <pc:sldMk cId="0" sldId="283"/>
        </pc:sldMkLst>
      </pc:sldChg>
      <pc:sldChg chg="add">
        <pc:chgData name="Dimitris Chliouras" userId="603333f0f76e1130" providerId="LiveId" clId="{942C140D-F08E-41FD-A937-D6D701A8EC26}" dt="2024-10-20T07:28:05.052" v="0"/>
        <pc:sldMkLst>
          <pc:docMk/>
          <pc:sldMk cId="0" sldId="284"/>
        </pc:sldMkLst>
      </pc:sldChg>
      <pc:sldChg chg="add">
        <pc:chgData name="Dimitris Chliouras" userId="603333f0f76e1130" providerId="LiveId" clId="{942C140D-F08E-41FD-A937-D6D701A8EC26}" dt="2024-10-20T07:28:05.052" v="0"/>
        <pc:sldMkLst>
          <pc:docMk/>
          <pc:sldMk cId="0" sldId="285"/>
        </pc:sldMkLst>
      </pc:sldChg>
      <pc:sldChg chg="add">
        <pc:chgData name="Dimitris Chliouras" userId="603333f0f76e1130" providerId="LiveId" clId="{942C140D-F08E-41FD-A937-D6D701A8EC26}" dt="2024-10-20T07:28:05.052" v="0"/>
        <pc:sldMkLst>
          <pc:docMk/>
          <pc:sldMk cId="0" sldId="286"/>
        </pc:sldMkLst>
      </pc:sldChg>
      <pc:sldChg chg="add">
        <pc:chgData name="Dimitris Chliouras" userId="603333f0f76e1130" providerId="LiveId" clId="{942C140D-F08E-41FD-A937-D6D701A8EC26}" dt="2024-10-20T07:28:05.052" v="0"/>
        <pc:sldMkLst>
          <pc:docMk/>
          <pc:sldMk cId="0" sldId="287"/>
        </pc:sldMkLst>
      </pc:sldChg>
      <pc:sldChg chg="add">
        <pc:chgData name="Dimitris Chliouras" userId="603333f0f76e1130" providerId="LiveId" clId="{942C140D-F08E-41FD-A937-D6D701A8EC26}" dt="2024-10-20T07:28:05.052" v="0"/>
        <pc:sldMkLst>
          <pc:docMk/>
          <pc:sldMk cId="0" sldId="288"/>
        </pc:sldMkLst>
      </pc:sldChg>
      <pc:sldChg chg="add">
        <pc:chgData name="Dimitris Chliouras" userId="603333f0f76e1130" providerId="LiveId" clId="{942C140D-F08E-41FD-A937-D6D701A8EC26}" dt="2024-10-20T07:28:05.052" v="0"/>
        <pc:sldMkLst>
          <pc:docMk/>
          <pc:sldMk cId="0" sldId="289"/>
        </pc:sldMkLst>
      </pc:sldChg>
      <pc:sldChg chg="add">
        <pc:chgData name="Dimitris Chliouras" userId="603333f0f76e1130" providerId="LiveId" clId="{942C140D-F08E-41FD-A937-D6D701A8EC26}" dt="2024-10-20T07:28:05.052" v="0"/>
        <pc:sldMkLst>
          <pc:docMk/>
          <pc:sldMk cId="0" sldId="290"/>
        </pc:sldMkLst>
      </pc:sldChg>
      <pc:sldChg chg="add">
        <pc:chgData name="Dimitris Chliouras" userId="603333f0f76e1130" providerId="LiveId" clId="{942C140D-F08E-41FD-A937-D6D701A8EC26}" dt="2024-10-20T07:28:05.052" v="0"/>
        <pc:sldMkLst>
          <pc:docMk/>
          <pc:sldMk cId="0" sldId="291"/>
        </pc:sldMkLst>
      </pc:sldChg>
      <pc:sldChg chg="add">
        <pc:chgData name="Dimitris Chliouras" userId="603333f0f76e1130" providerId="LiveId" clId="{942C140D-F08E-41FD-A937-D6D701A8EC26}" dt="2024-10-20T07:28:05.052" v="0"/>
        <pc:sldMkLst>
          <pc:docMk/>
          <pc:sldMk cId="0" sldId="292"/>
        </pc:sldMkLst>
      </pc:sldChg>
      <pc:sldChg chg="add">
        <pc:chgData name="Dimitris Chliouras" userId="603333f0f76e1130" providerId="LiveId" clId="{942C140D-F08E-41FD-A937-D6D701A8EC26}" dt="2024-10-20T07:28:05.052" v="0"/>
        <pc:sldMkLst>
          <pc:docMk/>
          <pc:sldMk cId="0" sldId="293"/>
        </pc:sldMkLst>
      </pc:sldChg>
      <pc:sldChg chg="add">
        <pc:chgData name="Dimitris Chliouras" userId="603333f0f76e1130" providerId="LiveId" clId="{942C140D-F08E-41FD-A937-D6D701A8EC26}" dt="2024-10-20T07:28:05.052" v="0"/>
        <pc:sldMkLst>
          <pc:docMk/>
          <pc:sldMk cId="0" sldId="294"/>
        </pc:sldMkLst>
      </pc:sldChg>
      <pc:sldChg chg="add">
        <pc:chgData name="Dimitris Chliouras" userId="603333f0f76e1130" providerId="LiveId" clId="{942C140D-F08E-41FD-A937-D6D701A8EC26}" dt="2024-10-20T07:28:05.052" v="0"/>
        <pc:sldMkLst>
          <pc:docMk/>
          <pc:sldMk cId="0"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5006A-51AA-4897-A503-BF9417A96ED8}" type="datetimeFigureOut">
              <a:rPr lang="el-GR" smtClean="0"/>
              <a:t>20/10/2024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2F715-E7F5-4583-AA09-E74D6E57B4DD}" type="slidenum">
              <a:rPr lang="el-GR" smtClean="0"/>
              <a:t>‹#›</a:t>
            </a:fld>
            <a:endParaRPr lang="el-GR"/>
          </a:p>
        </p:txBody>
      </p:sp>
    </p:spTree>
    <p:extLst>
      <p:ext uri="{BB962C8B-B14F-4D97-AF65-F5344CB8AC3E}">
        <p14:creationId xmlns:p14="http://schemas.microsoft.com/office/powerpoint/2010/main" val="4203016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66F49F-A9E2-2F1C-5FFF-465192CF877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1CB0B164-FB9E-0CA0-8273-A689380F6B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0EB804D-900D-9A3B-1156-54C19649793C}"/>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5" name="Θέση υποσέλιδου 4">
            <a:extLst>
              <a:ext uri="{FF2B5EF4-FFF2-40B4-BE49-F238E27FC236}">
                <a16:creationId xmlns:a16="http://schemas.microsoft.com/office/drawing/2014/main" id="{F0DBE842-279B-4A7D-9FCB-6313A783294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5A9DDA4-BA1A-D4FB-F7F9-DE775133AFAA}"/>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226667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CD3DAE-725B-1115-1020-791A4DF7748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55C716A-02DC-F480-47D9-BF971F1262F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2B398BD-7A3B-AFF0-AEB3-3E8E1C95E7BB}"/>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5" name="Θέση υποσέλιδου 4">
            <a:extLst>
              <a:ext uri="{FF2B5EF4-FFF2-40B4-BE49-F238E27FC236}">
                <a16:creationId xmlns:a16="http://schemas.microsoft.com/office/drawing/2014/main" id="{95FC71FD-EFB8-18F2-5BBE-1DA995909C9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C4FC918-6F7B-E360-26A7-191976C74959}"/>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3865902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F08B0C1-B0B7-2632-A454-DEE17F26199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0183B2D-7AAD-4CEE-B7C9-D5D0E46CDAC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56986DC-041C-B8F4-295D-4558A65AE12F}"/>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5" name="Θέση υποσέλιδου 4">
            <a:extLst>
              <a:ext uri="{FF2B5EF4-FFF2-40B4-BE49-F238E27FC236}">
                <a16:creationId xmlns:a16="http://schemas.microsoft.com/office/drawing/2014/main" id="{28D8A198-9786-2F53-12AB-C223351AC65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871BD19-BF19-478A-0C19-871091D02338}"/>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408483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096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895283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83707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36504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86685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783463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107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61280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DAB7B4-050D-0C3F-E62F-7C474DC18B0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CF8A402-1F3A-6BDD-0D24-74A57E7C37A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8E1736B-2089-54BE-67F0-F59B03F49FE2}"/>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5" name="Θέση υποσέλιδου 4">
            <a:extLst>
              <a:ext uri="{FF2B5EF4-FFF2-40B4-BE49-F238E27FC236}">
                <a16:creationId xmlns:a16="http://schemas.microsoft.com/office/drawing/2014/main" id="{8CC50CE9-5CEF-4DCF-4343-A91D8617B8F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46AE6AE-8E0C-39F9-1C49-538E5F87CB99}"/>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2057155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34636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246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62387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26744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86165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72340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915658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35869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58602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DCFBB"/>
          </a:solidFill>
          <a:ln/>
        </p:spPr>
      </p:sp>
      <p:sp>
        <p:nvSpPr>
          <p:cNvPr id="3" name="Shape 1"/>
          <p:cNvSpPr/>
          <p:nvPr/>
        </p:nvSpPr>
        <p:spPr>
          <a:xfrm>
            <a:off x="0" y="0"/>
            <a:ext cx="12192000" cy="6858000"/>
          </a:xfrm>
          <a:prstGeom prst="rect">
            <a:avLst/>
          </a:prstGeom>
          <a:solidFill>
            <a:srgbClr val="F9F6F0"/>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917949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F0FC51-662B-B252-47D9-512876CDD3D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CE49873-0614-9726-368B-CAA496CB37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11D2F19-1083-0DE6-32A2-3E1046DE0D38}"/>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5" name="Θέση υποσέλιδου 4">
            <a:extLst>
              <a:ext uri="{FF2B5EF4-FFF2-40B4-BE49-F238E27FC236}">
                <a16:creationId xmlns:a16="http://schemas.microsoft.com/office/drawing/2014/main" id="{51AC4622-5067-65C2-F569-F6CD2E20E29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C671875-4F26-A27E-9E07-06A2E9C9B7BE}"/>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3078224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797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95181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26768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56281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46508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224629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079834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233663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27557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53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09C631-0453-B870-0C67-FB70E17FA7A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5427F43-A93D-C0D9-4E60-E5C6F1ED020D}"/>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10FF755E-AB65-28F9-474D-2321CD263BE8}"/>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51C1BC2-C9D8-21CE-1622-F3266613A5F4}"/>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6" name="Θέση υποσέλιδου 5">
            <a:extLst>
              <a:ext uri="{FF2B5EF4-FFF2-40B4-BE49-F238E27FC236}">
                <a16:creationId xmlns:a16="http://schemas.microsoft.com/office/drawing/2014/main" id="{1C14B397-F9AD-780C-4EE5-13C7D0F1FCF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76D4916-70CB-AD65-D7EA-E1B6B4D9D575}"/>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1574076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029181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1084878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2787937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661323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2760001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1967326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990700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619822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788881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1965983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A4A93C-576F-EF95-8944-C2D5B8AEBDF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CFA5F1E-6DC4-E90D-B459-6ED66B26F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E8BB1F97-13D4-E6D1-44B3-C029EBD70A3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AB6633A5-93B9-6FA3-F861-5D280323B2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19FFF3D3-D00E-9E58-4CB6-68298DF3F0F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295BAB7-B6DD-1340-AA00-7AE3B29F6C79}"/>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8" name="Θέση υποσέλιδου 7">
            <a:extLst>
              <a:ext uri="{FF2B5EF4-FFF2-40B4-BE49-F238E27FC236}">
                <a16:creationId xmlns:a16="http://schemas.microsoft.com/office/drawing/2014/main" id="{A7DC2362-4E90-C5DE-8327-BDD31A75161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B622BEA-7CD1-BB5D-162B-7777B124669F}"/>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2454743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205508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Slide 1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5422208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lide 1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3172998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2990441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1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2E4CF"/>
          </a:solidFill>
          <a:ln/>
        </p:spPr>
      </p:sp>
      <p:sp>
        <p:nvSpPr>
          <p:cNvPr id="3" name="Shape 1"/>
          <p:cNvSpPr/>
          <p:nvPr/>
        </p:nvSpPr>
        <p:spPr>
          <a:xfrm>
            <a:off x="0" y="0"/>
            <a:ext cx="12192000" cy="6858000"/>
          </a:xfrm>
          <a:prstGeom prst="rect">
            <a:avLst/>
          </a:prstGeom>
          <a:solidFill>
            <a:srgbClr val="FEF5E7"/>
          </a:solidFill>
          <a:ln/>
        </p:spPr>
      </p:sp>
    </p:spTree>
    <p:extLst>
      <p:ext uri="{BB962C8B-B14F-4D97-AF65-F5344CB8AC3E}">
        <p14:creationId xmlns:p14="http://schemas.microsoft.com/office/powerpoint/2010/main" val="67647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800735-E0E7-5858-D6B2-1C0B2DA3C5C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26688BA-29D3-D2C2-AEF5-585E262B15D8}"/>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4" name="Θέση υποσέλιδου 3">
            <a:extLst>
              <a:ext uri="{FF2B5EF4-FFF2-40B4-BE49-F238E27FC236}">
                <a16:creationId xmlns:a16="http://schemas.microsoft.com/office/drawing/2014/main" id="{518FF797-5C51-F375-8402-62D9564FBDC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2AC2DCF9-FB4D-6F48-28CB-A4AC8CDC0A59}"/>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164306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89E75C9-849B-41B4-1016-0F5D87F2C6B2}"/>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3" name="Θέση υποσέλιδου 2">
            <a:extLst>
              <a:ext uri="{FF2B5EF4-FFF2-40B4-BE49-F238E27FC236}">
                <a16:creationId xmlns:a16="http://schemas.microsoft.com/office/drawing/2014/main" id="{18352CFE-2904-4219-ED3D-B25BB616C7FA}"/>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8F1F9D4-BA43-41B5-15C5-D36B44D8476A}"/>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5701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36B603-8ADE-0F03-53C5-4C5D0D0691A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6CDF9FF-C52E-CAE1-995B-784E76611C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1D742A30-089B-A178-33FE-856972A86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D717F1B-DFBB-2731-6154-FB1DB98B5DB3}"/>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6" name="Θέση υποσέλιδου 5">
            <a:extLst>
              <a:ext uri="{FF2B5EF4-FFF2-40B4-BE49-F238E27FC236}">
                <a16:creationId xmlns:a16="http://schemas.microsoft.com/office/drawing/2014/main" id="{5B0BA4B6-CF4B-FA05-2D99-9170974A405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14D5864-5E38-CABB-E07D-C692B0E772B4}"/>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4028458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B02A46-6D59-2E93-9489-20B47B9AED4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C3E5E49-9516-36E3-1DE8-216DD6E9E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A08A502-36BC-1288-9EFA-46DF85C94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1F0DBD9-38E8-A9FE-BF74-1E92A6845313}"/>
              </a:ext>
            </a:extLst>
          </p:cNvPr>
          <p:cNvSpPr>
            <a:spLocks noGrp="1"/>
          </p:cNvSpPr>
          <p:nvPr>
            <p:ph type="dt" sz="half" idx="10"/>
          </p:nvPr>
        </p:nvSpPr>
        <p:spPr/>
        <p:txBody>
          <a:bodyPr/>
          <a:lstStyle/>
          <a:p>
            <a:fld id="{CD1774D8-9301-4CC1-8447-3BF1ED6F8462}" type="datetimeFigureOut">
              <a:rPr lang="el-GR" smtClean="0"/>
              <a:t>20/10/2024</a:t>
            </a:fld>
            <a:endParaRPr lang="el-GR"/>
          </a:p>
        </p:txBody>
      </p:sp>
      <p:sp>
        <p:nvSpPr>
          <p:cNvPr id="6" name="Θέση υποσέλιδου 5">
            <a:extLst>
              <a:ext uri="{FF2B5EF4-FFF2-40B4-BE49-F238E27FC236}">
                <a16:creationId xmlns:a16="http://schemas.microsoft.com/office/drawing/2014/main" id="{9E100FAC-BAC6-6DCC-69C2-5AA4522D59D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89A2665-58D1-6C8B-5321-627FC9C29746}"/>
              </a:ext>
            </a:extLst>
          </p:cNvPr>
          <p:cNvSpPr>
            <a:spLocks noGrp="1"/>
          </p:cNvSpPr>
          <p:nvPr>
            <p:ph type="sldNum" sz="quarter" idx="12"/>
          </p:nvPr>
        </p:nvSpPr>
        <p:spPr/>
        <p:txBody>
          <a:bodyPr/>
          <a:lstStyle/>
          <a:p>
            <a:fld id="{4060E546-05E2-4764-8D53-3B7C8A17BF51}" type="slidenum">
              <a:rPr lang="el-GR" smtClean="0"/>
              <a:t>‹#›</a:t>
            </a:fld>
            <a:endParaRPr lang="el-GR"/>
          </a:p>
        </p:txBody>
      </p:sp>
    </p:spTree>
    <p:extLst>
      <p:ext uri="{BB962C8B-B14F-4D97-AF65-F5344CB8AC3E}">
        <p14:creationId xmlns:p14="http://schemas.microsoft.com/office/powerpoint/2010/main" val="208969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B68A3F8-4DA7-06A8-8021-C6D171648E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A295E48-7ECF-19E5-A2C5-E4BBC8D8C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675EB17-FB48-98EE-545E-C23340A432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1774D8-9301-4CC1-8447-3BF1ED6F8462}" type="datetimeFigureOut">
              <a:rPr lang="el-GR" smtClean="0"/>
              <a:t>20/10/2024</a:t>
            </a:fld>
            <a:endParaRPr lang="el-GR"/>
          </a:p>
        </p:txBody>
      </p:sp>
      <p:sp>
        <p:nvSpPr>
          <p:cNvPr id="5" name="Θέση υποσέλιδου 4">
            <a:extLst>
              <a:ext uri="{FF2B5EF4-FFF2-40B4-BE49-F238E27FC236}">
                <a16:creationId xmlns:a16="http://schemas.microsoft.com/office/drawing/2014/main" id="{376BE098-55D0-599E-C214-32F19395A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9DC61EF-31C1-14A7-0172-A24782DC17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0E546-05E2-4764-8D53-3B7C8A17BF51}" type="slidenum">
              <a:rPr lang="el-GR" smtClean="0"/>
              <a:t>‹#›</a:t>
            </a:fld>
            <a:endParaRPr lang="el-GR"/>
          </a:p>
        </p:txBody>
      </p:sp>
    </p:spTree>
    <p:extLst>
      <p:ext uri="{BB962C8B-B14F-4D97-AF65-F5344CB8AC3E}">
        <p14:creationId xmlns:p14="http://schemas.microsoft.com/office/powerpoint/2010/main" val="189483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385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49608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98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71124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43.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1" y="1491344"/>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prstClr val="white"/>
              </a:solidFill>
              <a:latin typeface="Calibri" panose="020F0502020204030204"/>
            </a:endParaRPr>
          </a:p>
        </p:txBody>
      </p:sp>
      <p:sp>
        <p:nvSpPr>
          <p:cNvPr id="2" name="TextBox 1">
            <a:extLst>
              <a:ext uri="{FF2B5EF4-FFF2-40B4-BE49-F238E27FC236}">
                <a16:creationId xmlns:a16="http://schemas.microsoft.com/office/drawing/2014/main" id="{0D34D385-ACF9-26CD-1A9B-BDD4936E1FC9}"/>
              </a:ext>
            </a:extLst>
          </p:cNvPr>
          <p:cNvSpPr txBox="1"/>
          <p:nvPr/>
        </p:nvSpPr>
        <p:spPr>
          <a:xfrm>
            <a:off x="1028700" y="1967266"/>
            <a:ext cx="2628900" cy="2547257"/>
          </a:xfrm>
          <a:prstGeom prst="rect">
            <a:avLst/>
          </a:prstGeom>
          <a:noFill/>
        </p:spPr>
        <p:txBody>
          <a:bodyPr vert="horz" lIns="76200" tIns="38100" rIns="76200" bIns="38100" rtlCol="0" anchor="ctr">
            <a:normAutofit/>
          </a:bodyPr>
          <a:lstStyle/>
          <a:p>
            <a:pPr algn="ctr" defTabSz="761970">
              <a:lnSpc>
                <a:spcPct val="90000"/>
              </a:lnSpc>
              <a:spcBef>
                <a:spcPct val="0"/>
              </a:spcBef>
              <a:spcAft>
                <a:spcPts val="500"/>
              </a:spcAft>
            </a:pPr>
            <a:r>
              <a:rPr lang="en-US" sz="3583" b="1">
                <a:solidFill>
                  <a:srgbClr val="FFFFFF"/>
                </a:solidFill>
                <a:latin typeface="Calibri Light" panose="020F0302020204030204"/>
              </a:rPr>
              <a:t>1</a:t>
            </a:r>
            <a:r>
              <a:rPr lang="en-US" sz="3583" b="1" baseline="30000">
                <a:solidFill>
                  <a:srgbClr val="FFFFFF"/>
                </a:solidFill>
                <a:latin typeface="Calibri Light" panose="020F0302020204030204"/>
              </a:rPr>
              <a:t>ο</a:t>
            </a:r>
            <a:r>
              <a:rPr lang="en-US" sz="3583" b="1">
                <a:solidFill>
                  <a:srgbClr val="FFFFFF"/>
                </a:solidFill>
                <a:latin typeface="Calibri Light" panose="020F0302020204030204"/>
              </a:rPr>
              <a:t> Κεφάλαιο: Κυτταρική Ομοιστασία</a:t>
            </a:r>
          </a:p>
        </p:txBody>
      </p:sp>
      <p:pic>
        <p:nvPicPr>
          <p:cNvPr id="4" name="Εικόνα 3" descr="Εικόνα που περιέχει μύκητας, μούχλα, μοτίβο">
            <a:extLst>
              <a:ext uri="{FF2B5EF4-FFF2-40B4-BE49-F238E27FC236}">
                <a16:creationId xmlns:a16="http://schemas.microsoft.com/office/drawing/2014/main" id="{305AEF16-5A70-88A9-32CE-62F179066E42}"/>
              </a:ext>
            </a:extLst>
          </p:cNvPr>
          <p:cNvPicPr>
            <a:picLocks noChangeAspect="1"/>
          </p:cNvPicPr>
          <p:nvPr/>
        </p:nvPicPr>
        <p:blipFill>
          <a:blip r:embed="rId2"/>
          <a:stretch>
            <a:fillRect/>
          </a:stretch>
        </p:blipFill>
        <p:spPr>
          <a:xfrm>
            <a:off x="4777316" y="1171712"/>
            <a:ext cx="6780700" cy="4512248"/>
          </a:xfrm>
          <a:prstGeom prst="rect">
            <a:avLst/>
          </a:prstGeom>
        </p:spPr>
      </p:pic>
    </p:spTree>
    <p:extLst>
      <p:ext uri="{BB962C8B-B14F-4D97-AF65-F5344CB8AC3E}">
        <p14:creationId xmlns:p14="http://schemas.microsoft.com/office/powerpoint/2010/main" val="2634488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1420813"/>
            <a:ext cx="6179939" cy="1285875"/>
          </a:xfrm>
          <a:prstGeom prst="rect">
            <a:avLst/>
          </a:prstGeom>
          <a:noFill/>
          <a:ln/>
        </p:spPr>
        <p:txBody>
          <a:bodyPr wrap="square" lIns="0" tIns="0" rIns="0" bIns="0" rtlCol="0" anchor="t"/>
          <a:lstStyle/>
          <a:p>
            <a:pPr defTabSz="761970">
              <a:lnSpc>
                <a:spcPts val="5041"/>
              </a:lnSpc>
              <a:defRPr/>
            </a:pPr>
            <a:r>
              <a:rPr lang="en-US" sz="4042" dirty="0">
                <a:solidFill>
                  <a:srgbClr val="484237"/>
                </a:solidFill>
                <a:latin typeface="Times New Roman" panose="02020603050405020304" pitchFamily="18" charset="0"/>
                <a:ea typeface="Gelasio" pitchFamily="34" charset="-122"/>
                <a:cs typeface="Times New Roman" panose="02020603050405020304" pitchFamily="18" charset="0"/>
              </a:rPr>
              <a:t>Η τοποθέτηση των λιπιδίων</a:t>
            </a:r>
            <a:endParaRPr lang="en-US" sz="4042"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5304731" y="2277765"/>
            <a:ext cx="6179939" cy="1380430"/>
          </a:xfrm>
          <a:prstGeom prst="rect">
            <a:avLst/>
          </a:prstGeom>
          <a:noFill/>
          <a:ln/>
        </p:spPr>
        <p:txBody>
          <a:bodyPr wrap="square" lIns="0" tIns="0" rIns="0" bIns="0" rtlCol="0" anchor="t"/>
          <a:lstStyle/>
          <a:p>
            <a:pPr algn="just" defTabSz="761970">
              <a:lnSpc>
                <a:spcPts val="2583"/>
              </a:lnSpc>
              <a:defRPr/>
            </a:pPr>
            <a:r>
              <a:rPr lang="en-US" sz="2333" dirty="0">
                <a:solidFill>
                  <a:srgbClr val="746558"/>
                </a:solidFill>
                <a:latin typeface="Times New Roman" panose="02020603050405020304" pitchFamily="18" charset="0"/>
                <a:ea typeface="Gelasio" pitchFamily="34" charset="-122"/>
                <a:cs typeface="Times New Roman" panose="02020603050405020304" pitchFamily="18" charset="0"/>
              </a:rPr>
              <a:t>Τα λιπίδια στη λιπιδιακή διπλοστιβάδα είναι τοποθετημένα με τέτοιο τρόπο ώστε τα υδρόφοβα άκρα τους να βρίσκονται το ένα δίπλα στο άλλο στο εσωτερικό μέρος της διπλοστιβάδας.</a:t>
            </a:r>
            <a:endParaRPr lang="en-US" sz="2333" dirty="0">
              <a:solidFill>
                <a:prstClr val="black"/>
              </a:solidFill>
              <a:latin typeface="Times New Roman" panose="02020603050405020304" pitchFamily="18" charset="0"/>
              <a:cs typeface="Times New Roman" panose="02020603050405020304" pitchFamily="18" charset="0"/>
            </a:endParaRPr>
          </a:p>
        </p:txBody>
      </p:sp>
      <p:sp>
        <p:nvSpPr>
          <p:cNvPr id="5" name="Shape 2"/>
          <p:cNvSpPr/>
          <p:nvPr/>
        </p:nvSpPr>
        <p:spPr>
          <a:xfrm>
            <a:off x="5292031" y="4234259"/>
            <a:ext cx="6179939" cy="1202928"/>
          </a:xfrm>
          <a:prstGeom prst="roundRect">
            <a:avLst>
              <a:gd name="adj" fmla="val 2565"/>
            </a:avLst>
          </a:prstGeom>
          <a:noFill/>
          <a:ln w="15240">
            <a:solidFill>
              <a:srgbClr val="000000">
                <a:alpha val="8000"/>
              </a:srgbClr>
            </a:solidFill>
            <a:prstDash val="solid"/>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5304731" y="4246960"/>
            <a:ext cx="6154539" cy="588764"/>
          </a:xfrm>
          <a:prstGeom prst="rect">
            <a:avLst/>
          </a:prstGeom>
          <a:solidFill>
            <a:srgbClr val="FFFFFF">
              <a:alpha val="4000"/>
            </a:srgbClr>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5510411" y="4376738"/>
            <a:ext cx="2662733" cy="329208"/>
          </a:xfrm>
          <a:prstGeom prst="rect">
            <a:avLst/>
          </a:prstGeom>
          <a:noFill/>
          <a:ln/>
        </p:spPr>
        <p:txBody>
          <a:bodyPr wrap="none" lIns="0" tIns="0" rIns="0" bIns="0" rtlCol="0" anchor="t"/>
          <a:lstStyle/>
          <a:p>
            <a:pPr defTabSz="761970">
              <a:lnSpc>
                <a:spcPts val="2583"/>
              </a:lnSpc>
              <a:defRPr/>
            </a:pPr>
            <a:r>
              <a:rPr lang="en-US" sz="1583" dirty="0">
                <a:solidFill>
                  <a:srgbClr val="746558"/>
                </a:solidFill>
                <a:latin typeface="Gelasio" pitchFamily="34" charset="0"/>
                <a:ea typeface="Gelasio" pitchFamily="34" charset="-122"/>
                <a:cs typeface="Gelasio" pitchFamily="34" charset="-120"/>
              </a:rPr>
              <a:t>Εσωτερικό</a:t>
            </a:r>
            <a:endParaRPr lang="en-US" sz="1583" dirty="0">
              <a:solidFill>
                <a:prstClr val="black"/>
              </a:solidFill>
              <a:latin typeface="Calibri" panose="020F0502020204030204"/>
            </a:endParaRPr>
          </a:p>
        </p:txBody>
      </p:sp>
      <p:sp>
        <p:nvSpPr>
          <p:cNvPr id="8" name="Text 5"/>
          <p:cNvSpPr/>
          <p:nvPr/>
        </p:nvSpPr>
        <p:spPr>
          <a:xfrm>
            <a:off x="8590856" y="4376738"/>
            <a:ext cx="2662733" cy="329208"/>
          </a:xfrm>
          <a:prstGeom prst="rect">
            <a:avLst/>
          </a:prstGeom>
          <a:noFill/>
          <a:ln/>
        </p:spPr>
        <p:txBody>
          <a:bodyPr wrap="none" lIns="0" tIns="0" rIns="0" bIns="0" rtlCol="0" anchor="t"/>
          <a:lstStyle/>
          <a:p>
            <a:pPr defTabSz="761970">
              <a:lnSpc>
                <a:spcPts val="2583"/>
              </a:lnSpc>
              <a:defRPr/>
            </a:pPr>
            <a:r>
              <a:rPr lang="en-US" sz="1583" dirty="0">
                <a:solidFill>
                  <a:srgbClr val="746558"/>
                </a:solidFill>
                <a:latin typeface="Gelasio" pitchFamily="34" charset="0"/>
                <a:ea typeface="Gelasio" pitchFamily="34" charset="-122"/>
                <a:cs typeface="Gelasio" pitchFamily="34" charset="-120"/>
              </a:rPr>
              <a:t>Υδρόφοβα άκρα</a:t>
            </a:r>
            <a:endParaRPr lang="en-US" sz="1583" dirty="0">
              <a:solidFill>
                <a:prstClr val="black"/>
              </a:solidFill>
              <a:latin typeface="Calibri" panose="020F0502020204030204"/>
            </a:endParaRPr>
          </a:p>
        </p:txBody>
      </p:sp>
      <p:sp>
        <p:nvSpPr>
          <p:cNvPr id="9" name="Shape 6"/>
          <p:cNvSpPr/>
          <p:nvPr/>
        </p:nvSpPr>
        <p:spPr>
          <a:xfrm>
            <a:off x="5304731" y="4835724"/>
            <a:ext cx="6154539" cy="588764"/>
          </a:xfrm>
          <a:prstGeom prst="rect">
            <a:avLst/>
          </a:prstGeom>
          <a:solidFill>
            <a:srgbClr val="000000">
              <a:alpha val="4000"/>
            </a:srgbClr>
          </a:solidFill>
          <a:ln/>
        </p:spPr>
        <p:txBody>
          <a:bodyPr/>
          <a:lstStyle/>
          <a:p>
            <a:pPr defTabSz="761970">
              <a:defRPr/>
            </a:pPr>
            <a:endParaRPr lang="el-GR" sz="1500">
              <a:solidFill>
                <a:prstClr val="black"/>
              </a:solidFill>
              <a:latin typeface="Calibri" panose="020F0502020204030204"/>
            </a:endParaRPr>
          </a:p>
        </p:txBody>
      </p:sp>
      <p:sp>
        <p:nvSpPr>
          <p:cNvPr id="10" name="Text 7"/>
          <p:cNvSpPr/>
          <p:nvPr/>
        </p:nvSpPr>
        <p:spPr>
          <a:xfrm>
            <a:off x="5510411" y="4965502"/>
            <a:ext cx="2662733" cy="329208"/>
          </a:xfrm>
          <a:prstGeom prst="rect">
            <a:avLst/>
          </a:prstGeom>
          <a:noFill/>
          <a:ln/>
        </p:spPr>
        <p:txBody>
          <a:bodyPr wrap="none" lIns="0" tIns="0" rIns="0" bIns="0" rtlCol="0" anchor="t"/>
          <a:lstStyle/>
          <a:p>
            <a:pPr defTabSz="761970">
              <a:lnSpc>
                <a:spcPts val="2583"/>
              </a:lnSpc>
              <a:defRPr/>
            </a:pPr>
            <a:r>
              <a:rPr lang="en-US" sz="1583" dirty="0">
                <a:solidFill>
                  <a:srgbClr val="746558"/>
                </a:solidFill>
                <a:latin typeface="Gelasio" pitchFamily="34" charset="0"/>
                <a:ea typeface="Gelasio" pitchFamily="34" charset="-122"/>
                <a:cs typeface="Gelasio" pitchFamily="34" charset="-120"/>
              </a:rPr>
              <a:t>Εξωτερικό</a:t>
            </a:r>
            <a:endParaRPr lang="en-US" sz="1583" dirty="0">
              <a:solidFill>
                <a:prstClr val="black"/>
              </a:solidFill>
              <a:latin typeface="Calibri" panose="020F0502020204030204"/>
            </a:endParaRPr>
          </a:p>
        </p:txBody>
      </p:sp>
      <p:sp>
        <p:nvSpPr>
          <p:cNvPr id="11" name="Text 8"/>
          <p:cNvSpPr/>
          <p:nvPr/>
        </p:nvSpPr>
        <p:spPr>
          <a:xfrm>
            <a:off x="8590856" y="4965502"/>
            <a:ext cx="2662733" cy="329208"/>
          </a:xfrm>
          <a:prstGeom prst="rect">
            <a:avLst/>
          </a:prstGeom>
          <a:noFill/>
          <a:ln/>
        </p:spPr>
        <p:txBody>
          <a:bodyPr wrap="none" lIns="0" tIns="0" rIns="0" bIns="0" rtlCol="0" anchor="t"/>
          <a:lstStyle/>
          <a:p>
            <a:pPr defTabSz="761970">
              <a:lnSpc>
                <a:spcPts val="2583"/>
              </a:lnSpc>
              <a:defRPr/>
            </a:pPr>
            <a:r>
              <a:rPr lang="en-US" sz="1583" dirty="0">
                <a:solidFill>
                  <a:srgbClr val="746558"/>
                </a:solidFill>
                <a:latin typeface="Gelasio" pitchFamily="34" charset="0"/>
                <a:ea typeface="Gelasio" pitchFamily="34" charset="-122"/>
                <a:cs typeface="Gelasio" pitchFamily="34" charset="-120"/>
              </a:rPr>
              <a:t>Υδρόφιλα άκρα</a:t>
            </a:r>
            <a:endParaRPr lang="en-US" sz="1583" dirty="0">
              <a:solidFill>
                <a:prstClr val="black"/>
              </a:solidFill>
              <a:latin typeface="Calibri" panose="020F050202020403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56894" y="172201"/>
            <a:ext cx="6450211" cy="1044377"/>
          </a:xfrm>
          <a:prstGeom prst="rect">
            <a:avLst/>
          </a:prstGeom>
          <a:noFill/>
          <a:ln/>
        </p:spPr>
        <p:txBody>
          <a:bodyPr wrap="square" lIns="0" tIns="0" rIns="0" bIns="0" rtlCol="0" anchor="t"/>
          <a:lstStyle/>
          <a:p>
            <a:pPr algn="ctr" defTabSz="761970">
              <a:lnSpc>
                <a:spcPts val="4083"/>
              </a:lnSpc>
              <a:defRPr/>
            </a:pPr>
            <a:r>
              <a:rPr lang="en-US" sz="3250" b="1" dirty="0">
                <a:solidFill>
                  <a:srgbClr val="484237"/>
                </a:solidFill>
                <a:latin typeface="Times New Roman" panose="02020603050405020304" pitchFamily="18" charset="0"/>
                <a:ea typeface="Gelasio" pitchFamily="34" charset="-122"/>
                <a:cs typeface="Times New Roman" panose="02020603050405020304" pitchFamily="18" charset="0"/>
              </a:rPr>
              <a:t>Η σημασία της λιπιδιακής διπλοστιβάδας</a:t>
            </a:r>
            <a:endParaRPr lang="en-US" sz="3250" b="1"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5156893" y="1381380"/>
            <a:ext cx="6450211" cy="963018"/>
          </a:xfrm>
          <a:prstGeom prst="rect">
            <a:avLst/>
          </a:prstGeom>
          <a:noFill/>
          <a:ln/>
        </p:spPr>
        <p:txBody>
          <a:bodyPr wrap="square" lIns="0" tIns="0" rIns="0" bIns="0" rtlCol="0" anchor="t"/>
          <a:lstStyle/>
          <a:p>
            <a:pPr defTabSz="761970">
              <a:lnSpc>
                <a:spcPts val="2083"/>
              </a:lnSpc>
              <a:defRPr/>
            </a:pPr>
            <a:r>
              <a:rPr lang="en-US" sz="2333" dirty="0">
                <a:solidFill>
                  <a:srgbClr val="746558"/>
                </a:solidFill>
                <a:latin typeface="Times New Roman" panose="02020603050405020304" pitchFamily="18" charset="0"/>
                <a:ea typeface="Gelasio" pitchFamily="34" charset="-122"/>
                <a:cs typeface="Times New Roman" panose="02020603050405020304" pitchFamily="18" charset="0"/>
              </a:rPr>
              <a:t>Η λιπιδιακή διπλοστιβάδα αποτελεί το βασικό φράγμα που διαχωρίζει το εσωτερικό του κυττάρου από το εξωτερικό περιβάλλον.</a:t>
            </a:r>
            <a:endParaRPr lang="en-US" sz="2333" dirty="0">
              <a:solidFill>
                <a:prstClr val="black"/>
              </a:solidFill>
              <a:latin typeface="Times New Roman" panose="02020603050405020304" pitchFamily="18" charset="0"/>
              <a:cs typeface="Times New Roman" panose="02020603050405020304" pitchFamily="18" charset="0"/>
            </a:endParaRPr>
          </a:p>
        </p:txBody>
      </p:sp>
      <p:sp>
        <p:nvSpPr>
          <p:cNvPr id="5" name="Shape 2"/>
          <p:cNvSpPr/>
          <p:nvPr/>
        </p:nvSpPr>
        <p:spPr>
          <a:xfrm>
            <a:off x="5156895" y="2692599"/>
            <a:ext cx="6450211" cy="963018"/>
          </a:xfrm>
          <a:prstGeom prst="roundRect">
            <a:avLst>
              <a:gd name="adj" fmla="val 2603"/>
            </a:avLst>
          </a:prstGeom>
          <a:solidFill>
            <a:srgbClr val="EEE8DD"/>
          </a:solidFill>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5323979" y="2859683"/>
            <a:ext cx="3284637" cy="261144"/>
          </a:xfrm>
          <a:prstGeom prst="rect">
            <a:avLst/>
          </a:prstGeom>
          <a:noFill/>
          <a:ln/>
        </p:spPr>
        <p:txBody>
          <a:bodyPr wrap="none" lIns="0" tIns="0" rIns="0" bIns="0" rtlCol="0" anchor="t"/>
          <a:lstStyle/>
          <a:p>
            <a:pPr defTabSz="761970">
              <a:lnSpc>
                <a:spcPts val="2042"/>
              </a:lnSpc>
              <a:defRPr/>
            </a:pPr>
            <a:r>
              <a:rPr lang="en-US" sz="1625" dirty="0">
                <a:solidFill>
                  <a:srgbClr val="746558"/>
                </a:solidFill>
                <a:latin typeface="Gelasio" pitchFamily="34" charset="0"/>
                <a:ea typeface="Gelasio" pitchFamily="34" charset="-122"/>
                <a:cs typeface="Gelasio" pitchFamily="34" charset="-120"/>
              </a:rPr>
              <a:t>Ρύθμιση της διέλευσης ουσιών</a:t>
            </a:r>
            <a:endParaRPr lang="en-US" sz="1625" dirty="0">
              <a:solidFill>
                <a:prstClr val="black"/>
              </a:solidFill>
              <a:latin typeface="Calibri" panose="020F0502020204030204"/>
            </a:endParaRPr>
          </a:p>
        </p:txBody>
      </p:sp>
      <p:sp>
        <p:nvSpPr>
          <p:cNvPr id="7" name="Text 4"/>
          <p:cNvSpPr/>
          <p:nvPr/>
        </p:nvSpPr>
        <p:spPr>
          <a:xfrm>
            <a:off x="5323979" y="3221038"/>
            <a:ext cx="6116043" cy="267493"/>
          </a:xfrm>
          <a:prstGeom prst="rect">
            <a:avLst/>
          </a:prstGeom>
          <a:noFill/>
          <a:ln/>
        </p:spPr>
        <p:txBody>
          <a:bodyPr wrap="none" lIns="0" tIns="0" rIns="0" bIns="0" rtlCol="0" anchor="t"/>
          <a:lstStyle/>
          <a:p>
            <a:pPr defTabSz="761970">
              <a:lnSpc>
                <a:spcPts val="2083"/>
              </a:lnSpc>
              <a:defRPr/>
            </a:pPr>
            <a:r>
              <a:rPr lang="en-US" sz="1292" dirty="0">
                <a:solidFill>
                  <a:srgbClr val="746558"/>
                </a:solidFill>
                <a:latin typeface="Gelasio" pitchFamily="34" charset="0"/>
                <a:ea typeface="Gelasio" pitchFamily="34" charset="-122"/>
                <a:cs typeface="Gelasio" pitchFamily="34" charset="-120"/>
              </a:rPr>
              <a:t>Ελέγχει ποιες ουσίες μπορούν να εισέλθουν ή να εξέλθουν από το κύτταρο.</a:t>
            </a:r>
            <a:endParaRPr lang="en-US" sz="1292" dirty="0">
              <a:solidFill>
                <a:prstClr val="black"/>
              </a:solidFill>
              <a:latin typeface="Calibri" panose="020F0502020204030204"/>
            </a:endParaRPr>
          </a:p>
        </p:txBody>
      </p:sp>
      <p:sp>
        <p:nvSpPr>
          <p:cNvPr id="8" name="Shape 5"/>
          <p:cNvSpPr/>
          <p:nvPr/>
        </p:nvSpPr>
        <p:spPr>
          <a:xfrm>
            <a:off x="5156895" y="3822700"/>
            <a:ext cx="6450211" cy="963018"/>
          </a:xfrm>
          <a:prstGeom prst="roundRect">
            <a:avLst>
              <a:gd name="adj" fmla="val 2603"/>
            </a:avLst>
          </a:prstGeom>
          <a:solidFill>
            <a:srgbClr val="EEE8DD"/>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323979" y="3989785"/>
            <a:ext cx="3445868" cy="261144"/>
          </a:xfrm>
          <a:prstGeom prst="rect">
            <a:avLst/>
          </a:prstGeom>
          <a:noFill/>
          <a:ln/>
        </p:spPr>
        <p:txBody>
          <a:bodyPr wrap="none" lIns="0" tIns="0" rIns="0" bIns="0" rtlCol="0" anchor="t"/>
          <a:lstStyle/>
          <a:p>
            <a:pPr defTabSz="761970">
              <a:lnSpc>
                <a:spcPts val="2042"/>
              </a:lnSpc>
              <a:defRPr/>
            </a:pPr>
            <a:r>
              <a:rPr lang="en-US" sz="1625" dirty="0">
                <a:solidFill>
                  <a:srgbClr val="746558"/>
                </a:solidFill>
                <a:latin typeface="Gelasio" pitchFamily="34" charset="0"/>
                <a:ea typeface="Gelasio" pitchFamily="34" charset="-122"/>
                <a:cs typeface="Gelasio" pitchFamily="34" charset="-120"/>
              </a:rPr>
              <a:t>Στήριξη της δομής του κυττάρου</a:t>
            </a:r>
            <a:endParaRPr lang="en-US" sz="1625" dirty="0">
              <a:solidFill>
                <a:prstClr val="black"/>
              </a:solidFill>
              <a:latin typeface="Calibri" panose="020F0502020204030204"/>
            </a:endParaRPr>
          </a:p>
        </p:txBody>
      </p:sp>
      <p:sp>
        <p:nvSpPr>
          <p:cNvPr id="10" name="Text 7"/>
          <p:cNvSpPr/>
          <p:nvPr/>
        </p:nvSpPr>
        <p:spPr>
          <a:xfrm>
            <a:off x="5323979" y="4351139"/>
            <a:ext cx="6116043" cy="267493"/>
          </a:xfrm>
          <a:prstGeom prst="rect">
            <a:avLst/>
          </a:prstGeom>
          <a:noFill/>
          <a:ln/>
        </p:spPr>
        <p:txBody>
          <a:bodyPr wrap="none" lIns="0" tIns="0" rIns="0" bIns="0" rtlCol="0" anchor="t"/>
          <a:lstStyle/>
          <a:p>
            <a:pPr defTabSz="761970">
              <a:lnSpc>
                <a:spcPts val="2083"/>
              </a:lnSpc>
              <a:defRPr/>
            </a:pPr>
            <a:r>
              <a:rPr lang="en-US" sz="1292" dirty="0">
                <a:solidFill>
                  <a:srgbClr val="746558"/>
                </a:solidFill>
                <a:latin typeface="Gelasio" pitchFamily="34" charset="0"/>
                <a:ea typeface="Gelasio" pitchFamily="34" charset="-122"/>
                <a:cs typeface="Gelasio" pitchFamily="34" charset="-120"/>
              </a:rPr>
              <a:t>Παρέχει σταθερότητα και σχήμα στο κύτταρο.</a:t>
            </a:r>
            <a:endParaRPr lang="en-US" sz="1292" dirty="0">
              <a:solidFill>
                <a:prstClr val="black"/>
              </a:solidFill>
              <a:latin typeface="Calibri" panose="020F0502020204030204"/>
            </a:endParaRPr>
          </a:p>
        </p:txBody>
      </p:sp>
      <p:sp>
        <p:nvSpPr>
          <p:cNvPr id="11" name="Shape 8"/>
          <p:cNvSpPr/>
          <p:nvPr/>
        </p:nvSpPr>
        <p:spPr>
          <a:xfrm>
            <a:off x="5156895" y="4952802"/>
            <a:ext cx="6450211" cy="1230511"/>
          </a:xfrm>
          <a:prstGeom prst="roundRect">
            <a:avLst>
              <a:gd name="adj" fmla="val 2037"/>
            </a:avLst>
          </a:prstGeom>
          <a:solidFill>
            <a:srgbClr val="EEE8DD"/>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5323979" y="5119886"/>
            <a:ext cx="4027388" cy="261144"/>
          </a:xfrm>
          <a:prstGeom prst="rect">
            <a:avLst/>
          </a:prstGeom>
          <a:noFill/>
          <a:ln/>
        </p:spPr>
        <p:txBody>
          <a:bodyPr wrap="none" lIns="0" tIns="0" rIns="0" bIns="0" rtlCol="0" anchor="t"/>
          <a:lstStyle/>
          <a:p>
            <a:pPr defTabSz="761970">
              <a:lnSpc>
                <a:spcPts val="2042"/>
              </a:lnSpc>
              <a:defRPr/>
            </a:pPr>
            <a:r>
              <a:rPr lang="en-US" sz="1625" dirty="0">
                <a:solidFill>
                  <a:srgbClr val="746558"/>
                </a:solidFill>
                <a:latin typeface="Gelasio" pitchFamily="34" charset="0"/>
                <a:ea typeface="Gelasio" pitchFamily="34" charset="-122"/>
                <a:cs typeface="Gelasio" pitchFamily="34" charset="-120"/>
              </a:rPr>
              <a:t>Συμμετοχή σε κυτταρικές λειτουργίες</a:t>
            </a:r>
            <a:endParaRPr lang="en-US" sz="1625" dirty="0">
              <a:solidFill>
                <a:prstClr val="black"/>
              </a:solidFill>
              <a:latin typeface="Calibri" panose="020F0502020204030204"/>
            </a:endParaRPr>
          </a:p>
        </p:txBody>
      </p:sp>
      <p:sp>
        <p:nvSpPr>
          <p:cNvPr id="13" name="Text 10"/>
          <p:cNvSpPr/>
          <p:nvPr/>
        </p:nvSpPr>
        <p:spPr>
          <a:xfrm>
            <a:off x="5323979" y="5481241"/>
            <a:ext cx="6116043" cy="534988"/>
          </a:xfrm>
          <a:prstGeom prst="rect">
            <a:avLst/>
          </a:prstGeom>
          <a:noFill/>
          <a:ln/>
        </p:spPr>
        <p:txBody>
          <a:bodyPr wrap="square" lIns="0" tIns="0" rIns="0" bIns="0" rtlCol="0" anchor="t"/>
          <a:lstStyle/>
          <a:p>
            <a:pPr defTabSz="761970">
              <a:lnSpc>
                <a:spcPts val="2083"/>
              </a:lnSpc>
              <a:defRPr/>
            </a:pPr>
            <a:r>
              <a:rPr lang="en-US" sz="1292" dirty="0">
                <a:solidFill>
                  <a:srgbClr val="746558"/>
                </a:solidFill>
                <a:latin typeface="Gelasio" pitchFamily="34" charset="0"/>
                <a:ea typeface="Gelasio" pitchFamily="34" charset="-122"/>
                <a:cs typeface="Gelasio" pitchFamily="34" charset="-120"/>
              </a:rPr>
              <a:t>Είναι απαραίτητη για την επικοινωνία μεταξύ των κυττάρων και για την εκτέλεση πολλών κυτταρικών λειτουργιών.</a:t>
            </a:r>
            <a:endParaRPr lang="en-US" sz="1292" dirty="0">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868715" y="775000"/>
            <a:ext cx="6179939" cy="1111415"/>
          </a:xfrm>
          <a:prstGeom prst="rect">
            <a:avLst/>
          </a:prstGeom>
          <a:noFill/>
          <a:ln/>
        </p:spPr>
        <p:txBody>
          <a:bodyPr wrap="square" lIns="0" tIns="0" rIns="0" bIns="0" rtlCol="0" anchor="t"/>
          <a:lstStyle/>
          <a:p>
            <a:pPr defTabSz="761970">
              <a:lnSpc>
                <a:spcPts val="6541"/>
              </a:lnSpc>
              <a:defRPr/>
            </a:pPr>
            <a:r>
              <a:rPr lang="el-GR" sz="5250" dirty="0">
                <a:solidFill>
                  <a:srgbClr val="38512F"/>
                </a:solidFill>
                <a:latin typeface="Times New Roman" panose="02020603050405020304" pitchFamily="18" charset="0"/>
                <a:ea typeface="Lora" pitchFamily="34" charset="-122"/>
                <a:cs typeface="Times New Roman" panose="02020603050405020304" pitchFamily="18" charset="0"/>
              </a:rPr>
              <a:t>Πρωτεΐνες</a:t>
            </a:r>
            <a:r>
              <a:rPr lang="el-GR" sz="5250" dirty="0">
                <a:solidFill>
                  <a:srgbClr val="38512F"/>
                </a:solidFill>
                <a:latin typeface="Lora" pitchFamily="34" charset="0"/>
                <a:ea typeface="Lora" pitchFamily="34" charset="-122"/>
                <a:cs typeface="Lora" pitchFamily="34" charset="-120"/>
              </a:rPr>
              <a:t> </a:t>
            </a:r>
            <a:endParaRPr lang="en-US" sz="5250" dirty="0">
              <a:solidFill>
                <a:prstClr val="black"/>
              </a:solidFill>
              <a:latin typeface="Calibri" panose="020F0502020204030204"/>
            </a:endParaRPr>
          </a:p>
        </p:txBody>
      </p:sp>
      <p:sp>
        <p:nvSpPr>
          <p:cNvPr id="4" name="Text 1"/>
          <p:cNvSpPr/>
          <p:nvPr/>
        </p:nvSpPr>
        <p:spPr>
          <a:xfrm>
            <a:off x="720031" y="2304585"/>
            <a:ext cx="6179939" cy="2607537"/>
          </a:xfrm>
          <a:prstGeom prst="rect">
            <a:avLst/>
          </a:prstGeom>
          <a:noFill/>
          <a:ln/>
        </p:spPr>
        <p:txBody>
          <a:bodyPr wrap="square" lIns="0" tIns="0" rIns="0" bIns="0" rtlCol="0" anchor="t"/>
          <a:lstStyle/>
          <a:p>
            <a:pPr defTabSz="761970">
              <a:lnSpc>
                <a:spcPts val="2583"/>
              </a:lnSpc>
              <a:defRPr/>
            </a:pPr>
            <a:r>
              <a:rPr lang="en-US" sz="3000" dirty="0">
                <a:solidFill>
                  <a:srgbClr val="3A3630"/>
                </a:solidFill>
                <a:latin typeface="Times New Roman" panose="02020603050405020304" pitchFamily="18" charset="0"/>
                <a:ea typeface="Source Sans Pro" pitchFamily="34" charset="-122"/>
                <a:cs typeface="Times New Roman" panose="02020603050405020304" pitchFamily="18" charset="0"/>
              </a:rPr>
              <a:t>Μέσα στη λιπιδιακή διπλοστιβάδα υπάρχουν διάσπαρτα μεγάλα σφαιρικά μόρια πρωτεΐνης. </a:t>
            </a:r>
            <a:endParaRPr lang="el-GR" sz="3000" dirty="0">
              <a:solidFill>
                <a:srgbClr val="3A3630"/>
              </a:solidFill>
              <a:latin typeface="Times New Roman" panose="02020603050405020304" pitchFamily="18" charset="0"/>
              <a:ea typeface="Source Sans Pro" pitchFamily="34" charset="-122"/>
              <a:cs typeface="Times New Roman" panose="02020603050405020304" pitchFamily="18" charset="0"/>
            </a:endParaRPr>
          </a:p>
          <a:p>
            <a:pPr defTabSz="761970">
              <a:lnSpc>
                <a:spcPts val="2583"/>
              </a:lnSpc>
              <a:defRPr/>
            </a:pPr>
            <a:r>
              <a:rPr lang="en-US" sz="3000" dirty="0" err="1">
                <a:solidFill>
                  <a:srgbClr val="3A3630"/>
                </a:solidFill>
                <a:latin typeface="Times New Roman" panose="02020603050405020304" pitchFamily="18" charset="0"/>
                <a:ea typeface="Source Sans Pro" pitchFamily="34" charset="-122"/>
                <a:cs typeface="Times New Roman" panose="02020603050405020304" pitchFamily="18" charset="0"/>
              </a:rPr>
              <a:t>Οι</a:t>
            </a:r>
            <a:r>
              <a:rPr lang="en-US" sz="3000" dirty="0">
                <a:solidFill>
                  <a:srgbClr val="3A3630"/>
                </a:solidFill>
                <a:latin typeface="Times New Roman" panose="02020603050405020304" pitchFamily="18" charset="0"/>
                <a:ea typeface="Source Sans Pro" pitchFamily="34" charset="-122"/>
                <a:cs typeface="Times New Roman" panose="02020603050405020304" pitchFamily="18" charset="0"/>
              </a:rPr>
              <a:t> περισσότερες πρωτεΐνες της κυτταρικής μεμβράνης είναι γλυκοπρω- τεΐνες και διακρίνονται σε:</a:t>
            </a:r>
            <a:endParaRPr lang="en-US" sz="30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518073"/>
          </a:xfrm>
          <a:prstGeom prst="rect">
            <a:avLst/>
          </a:prstGeom>
        </p:spPr>
      </p:pic>
      <p:sp>
        <p:nvSpPr>
          <p:cNvPr id="3" name="Text 0"/>
          <p:cNvSpPr/>
          <p:nvPr/>
        </p:nvSpPr>
        <p:spPr>
          <a:xfrm>
            <a:off x="807244" y="3072904"/>
            <a:ext cx="4739978" cy="592435"/>
          </a:xfrm>
          <a:prstGeom prst="rect">
            <a:avLst/>
          </a:prstGeom>
          <a:noFill/>
          <a:ln/>
        </p:spPr>
        <p:txBody>
          <a:bodyPr wrap="none" lIns="0" tIns="0" rIns="0" bIns="0" rtlCol="0" anchor="t"/>
          <a:lstStyle/>
          <a:p>
            <a:pPr defTabSz="761970">
              <a:lnSpc>
                <a:spcPts val="4625"/>
              </a:lnSpc>
              <a:defRPr/>
            </a:pPr>
            <a:r>
              <a:rPr lang="en-US" sz="3708" dirty="0">
                <a:solidFill>
                  <a:srgbClr val="38512F"/>
                </a:solidFill>
                <a:latin typeface="Times New Roman" panose="02020603050405020304" pitchFamily="18" charset="0"/>
                <a:ea typeface="Lora" pitchFamily="34" charset="-122"/>
                <a:cs typeface="Times New Roman" panose="02020603050405020304" pitchFamily="18" charset="0"/>
              </a:rPr>
              <a:t>Δομικές Πρωτεΐνες</a:t>
            </a:r>
            <a:endParaRPr lang="en-US" sz="3708"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807244" y="3697288"/>
            <a:ext cx="10577413" cy="592435"/>
          </a:xfrm>
          <a:prstGeom prst="rect">
            <a:avLst/>
          </a:prstGeom>
          <a:noFill/>
          <a:ln/>
        </p:spPr>
        <p:txBody>
          <a:bodyPr wrap="none" lIns="0" tIns="0" rIns="0" bIns="0" rtlCol="0" anchor="t"/>
          <a:lstStyle/>
          <a:p>
            <a:pPr defTabSz="761970">
              <a:lnSpc>
                <a:spcPts val="2500"/>
              </a:lnSpc>
              <a:defRPr/>
            </a:pPr>
            <a:r>
              <a:rPr lang="en-US" sz="2667" dirty="0" err="1">
                <a:solidFill>
                  <a:srgbClr val="3A3630"/>
                </a:solidFill>
                <a:latin typeface="Times New Roman" panose="02020603050405020304" pitchFamily="18" charset="0"/>
                <a:ea typeface="Source Sans Pro" pitchFamily="34" charset="-122"/>
                <a:cs typeface="Times New Roman" panose="02020603050405020304" pitchFamily="18" charset="0"/>
              </a:rPr>
              <a:t>οι</a:t>
            </a:r>
            <a:r>
              <a:rPr lang="en-US" sz="2667" dirty="0">
                <a:solidFill>
                  <a:srgbClr val="3A3630"/>
                </a:solidFill>
                <a:latin typeface="Times New Roman" panose="02020603050405020304" pitchFamily="18" charset="0"/>
                <a:ea typeface="Source Sans Pro" pitchFamily="34" charset="-122"/>
                <a:cs typeface="Times New Roman" panose="02020603050405020304" pitchFamily="18" charset="0"/>
              </a:rPr>
              <a:t> οποίες διαπερνούν ολόκληρο το πάχος της κυτταρικής μεμβράνης.</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5" name="Shape 2"/>
          <p:cNvSpPr/>
          <p:nvPr/>
        </p:nvSpPr>
        <p:spPr>
          <a:xfrm>
            <a:off x="807245" y="4516338"/>
            <a:ext cx="5188049" cy="1786732"/>
          </a:xfrm>
          <a:prstGeom prst="roundRect">
            <a:avLst>
              <a:gd name="adj" fmla="val 1691"/>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1008658" y="4717753"/>
            <a:ext cx="2369939" cy="296268"/>
          </a:xfrm>
          <a:prstGeom prst="rect">
            <a:avLst/>
          </a:prstGeom>
          <a:noFill/>
          <a:ln/>
        </p:spPr>
        <p:txBody>
          <a:bodyPr wrap="none" lIns="0" tIns="0" rIns="0" bIns="0" rtlCol="0" anchor="t"/>
          <a:lstStyle/>
          <a:p>
            <a:pPr defTabSz="761970">
              <a:lnSpc>
                <a:spcPts val="2292"/>
              </a:lnSpc>
              <a:defRPr/>
            </a:pPr>
            <a:r>
              <a:rPr lang="en-US" sz="1833" dirty="0">
                <a:solidFill>
                  <a:srgbClr val="3A3630"/>
                </a:solidFill>
                <a:latin typeface="Lora" pitchFamily="34" charset="0"/>
                <a:ea typeface="Lora" pitchFamily="34" charset="-122"/>
                <a:cs typeface="Lora" pitchFamily="34" charset="-120"/>
              </a:rPr>
              <a:t>Σταθερότητα</a:t>
            </a:r>
            <a:endParaRPr lang="en-US" sz="1833" dirty="0">
              <a:solidFill>
                <a:prstClr val="black"/>
              </a:solidFill>
              <a:latin typeface="Calibri" panose="020F0502020204030204"/>
            </a:endParaRPr>
          </a:p>
        </p:txBody>
      </p:sp>
      <p:sp>
        <p:nvSpPr>
          <p:cNvPr id="7" name="Text 4"/>
          <p:cNvSpPr/>
          <p:nvPr/>
        </p:nvSpPr>
        <p:spPr>
          <a:xfrm>
            <a:off x="1008658" y="5134869"/>
            <a:ext cx="4785221" cy="966788"/>
          </a:xfrm>
          <a:prstGeom prst="rect">
            <a:avLst/>
          </a:prstGeom>
          <a:noFill/>
          <a:ln/>
        </p:spPr>
        <p:txBody>
          <a:bodyPr wrap="square" lIns="0" tIns="0" rIns="0" bIns="0" rtlCol="0" anchor="t"/>
          <a:lstStyle/>
          <a:p>
            <a:pPr defTabSz="761970">
              <a:lnSpc>
                <a:spcPts val="2500"/>
              </a:lnSpc>
              <a:defRPr/>
            </a:pPr>
            <a:r>
              <a:rPr lang="en-US" sz="1583" dirty="0">
                <a:solidFill>
                  <a:srgbClr val="3A3630"/>
                </a:solidFill>
                <a:latin typeface="Source Sans Pro" pitchFamily="34" charset="0"/>
                <a:ea typeface="Source Sans Pro" pitchFamily="34" charset="-122"/>
                <a:cs typeface="Source Sans Pro" pitchFamily="34" charset="-120"/>
              </a:rPr>
              <a:t>Οι δομικές πρωτεΐνες παρέχουν σταθερότητα και δομή στην κυτταρική μεμβράνη, βοηθώντας να διατηρηθεί η ακεραιότητά της.</a:t>
            </a:r>
            <a:endParaRPr lang="en-US" sz="1583" dirty="0">
              <a:solidFill>
                <a:prstClr val="black"/>
              </a:solidFill>
              <a:latin typeface="Calibri" panose="020F0502020204030204"/>
            </a:endParaRPr>
          </a:p>
        </p:txBody>
      </p:sp>
      <p:sp>
        <p:nvSpPr>
          <p:cNvPr id="8" name="Shape 5"/>
          <p:cNvSpPr/>
          <p:nvPr/>
        </p:nvSpPr>
        <p:spPr>
          <a:xfrm>
            <a:off x="6196707" y="4516338"/>
            <a:ext cx="5188049" cy="1786732"/>
          </a:xfrm>
          <a:prstGeom prst="roundRect">
            <a:avLst>
              <a:gd name="adj" fmla="val 1691"/>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6398121" y="4717753"/>
            <a:ext cx="2369939" cy="296268"/>
          </a:xfrm>
          <a:prstGeom prst="rect">
            <a:avLst/>
          </a:prstGeom>
          <a:noFill/>
          <a:ln/>
        </p:spPr>
        <p:txBody>
          <a:bodyPr wrap="none" lIns="0" tIns="0" rIns="0" bIns="0" rtlCol="0" anchor="t"/>
          <a:lstStyle/>
          <a:p>
            <a:pPr defTabSz="761970">
              <a:lnSpc>
                <a:spcPts val="2292"/>
              </a:lnSpc>
              <a:defRPr/>
            </a:pPr>
            <a:r>
              <a:rPr lang="en-US" sz="1833" dirty="0">
                <a:solidFill>
                  <a:srgbClr val="3A3630"/>
                </a:solidFill>
                <a:latin typeface="Lora" pitchFamily="34" charset="0"/>
                <a:ea typeface="Lora" pitchFamily="34" charset="-122"/>
                <a:cs typeface="Lora" pitchFamily="34" charset="-120"/>
              </a:rPr>
              <a:t>Επικοινωνία</a:t>
            </a:r>
            <a:endParaRPr lang="en-US" sz="1833" dirty="0">
              <a:solidFill>
                <a:prstClr val="black"/>
              </a:solidFill>
              <a:latin typeface="Calibri" panose="020F0502020204030204"/>
            </a:endParaRPr>
          </a:p>
        </p:txBody>
      </p:sp>
      <p:sp>
        <p:nvSpPr>
          <p:cNvPr id="10" name="Text 7"/>
          <p:cNvSpPr/>
          <p:nvPr/>
        </p:nvSpPr>
        <p:spPr>
          <a:xfrm>
            <a:off x="6398121" y="5134869"/>
            <a:ext cx="4785221" cy="966788"/>
          </a:xfrm>
          <a:prstGeom prst="rect">
            <a:avLst/>
          </a:prstGeom>
          <a:noFill/>
          <a:ln/>
        </p:spPr>
        <p:txBody>
          <a:bodyPr wrap="square" lIns="0" tIns="0" rIns="0" bIns="0" rtlCol="0" anchor="t"/>
          <a:lstStyle/>
          <a:p>
            <a:pPr defTabSz="761970">
              <a:lnSpc>
                <a:spcPts val="2500"/>
              </a:lnSpc>
              <a:defRPr/>
            </a:pPr>
            <a:r>
              <a:rPr lang="en-US" sz="1583" dirty="0">
                <a:solidFill>
                  <a:srgbClr val="3A3630"/>
                </a:solidFill>
                <a:latin typeface="Source Sans Pro" pitchFamily="34" charset="0"/>
                <a:ea typeface="Source Sans Pro" pitchFamily="34" charset="-122"/>
                <a:cs typeface="Source Sans Pro" pitchFamily="34" charset="-120"/>
              </a:rPr>
              <a:t>Δημιουργούν κανάλια ή πόρους που επιτρέπουν την επικοινωνία μεταξύ του εσωτερικού και του εξωτερικού του κυττάρου.</a:t>
            </a:r>
            <a:endParaRPr lang="en-US" sz="1583" dirty="0">
              <a:solidFill>
                <a:prstClr val="black"/>
              </a:solidFill>
              <a:latin typeface="Calibri" panose="020F050202020403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943968"/>
            <a:ext cx="5318621"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Times New Roman" panose="02020603050405020304" pitchFamily="18" charset="0"/>
                <a:ea typeface="Lora" pitchFamily="34" charset="-122"/>
                <a:cs typeface="Times New Roman" panose="02020603050405020304" pitchFamily="18" charset="0"/>
              </a:rPr>
              <a:t>Περιφερικές Πρωτεΐνες</a:t>
            </a:r>
            <a:endParaRPr lang="en-US" sz="3792"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720031" y="1737732"/>
            <a:ext cx="6179939" cy="1446793"/>
          </a:xfrm>
          <a:prstGeom prst="rect">
            <a:avLst/>
          </a:prstGeom>
          <a:noFill/>
          <a:ln/>
        </p:spPr>
        <p:txBody>
          <a:bodyPr wrap="square" lIns="0" tIns="0" rIns="0" bIns="0" rtlCol="0" anchor="t"/>
          <a:lstStyle/>
          <a:p>
            <a:pPr algn="just" defTabSz="761970">
              <a:lnSpc>
                <a:spcPts val="2583"/>
              </a:lnSpc>
              <a:defRPr/>
            </a:pPr>
            <a:r>
              <a:rPr lang="en-US" sz="2667" dirty="0" err="1">
                <a:solidFill>
                  <a:srgbClr val="3A3630"/>
                </a:solidFill>
                <a:latin typeface="Times New Roman" panose="02020603050405020304" pitchFamily="18" charset="0"/>
                <a:ea typeface="Source Sans Pro" pitchFamily="34" charset="-122"/>
                <a:cs typeface="Times New Roman" panose="02020603050405020304" pitchFamily="18" charset="0"/>
              </a:rPr>
              <a:t>οι</a:t>
            </a:r>
            <a:r>
              <a:rPr lang="en-US" sz="2667" dirty="0">
                <a:solidFill>
                  <a:srgbClr val="3A3630"/>
                </a:solidFill>
                <a:latin typeface="Times New Roman" panose="02020603050405020304" pitchFamily="18" charset="0"/>
                <a:ea typeface="Source Sans Pro" pitchFamily="34" charset="-122"/>
                <a:cs typeface="Times New Roman" panose="02020603050405020304" pitchFamily="18" charset="0"/>
              </a:rPr>
              <a:t> οποίες είναι προσκολλημένες στην επιφάνεια της κυτταρικής μεμβράνης και δε φθάνουν στο εσωτερικό του κυττάρου. </a:t>
            </a:r>
            <a:endParaRPr lang="el-GR" sz="2667" dirty="0">
              <a:solidFill>
                <a:srgbClr val="3A3630"/>
              </a:solidFill>
              <a:latin typeface="Times New Roman" panose="02020603050405020304" pitchFamily="18" charset="0"/>
              <a:ea typeface="Source Sans Pro" pitchFamily="34" charset="-122"/>
              <a:cs typeface="Times New Roman" panose="02020603050405020304" pitchFamily="18" charset="0"/>
            </a:endParaRPr>
          </a:p>
          <a:p>
            <a:pPr algn="just" defTabSz="761970">
              <a:lnSpc>
                <a:spcPts val="2583"/>
              </a:lnSpc>
              <a:defRPr/>
            </a:pPr>
            <a:r>
              <a:rPr lang="en-US" sz="2667" dirty="0" err="1">
                <a:solidFill>
                  <a:srgbClr val="3A3630"/>
                </a:solidFill>
                <a:latin typeface="Times New Roman" panose="02020603050405020304" pitchFamily="18" charset="0"/>
                <a:ea typeface="Source Sans Pro" pitchFamily="34" charset="-122"/>
                <a:cs typeface="Times New Roman" panose="02020603050405020304" pitchFamily="18" charset="0"/>
              </a:rPr>
              <a:t>Αυτές</a:t>
            </a:r>
            <a:r>
              <a:rPr lang="en-US" sz="2667" dirty="0">
                <a:solidFill>
                  <a:srgbClr val="3A3630"/>
                </a:solidFill>
                <a:latin typeface="Times New Roman" panose="02020603050405020304" pitchFamily="18" charset="0"/>
                <a:ea typeface="Source Sans Pro" pitchFamily="34" charset="-122"/>
                <a:cs typeface="Times New Roman" panose="02020603050405020304" pitchFamily="18" charset="0"/>
              </a:rPr>
              <a:t> λειτουργούν κυρίως ως ένζυμα.</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5" name="Shape 2"/>
          <p:cNvSpPr/>
          <p:nvPr/>
        </p:nvSpPr>
        <p:spPr>
          <a:xfrm>
            <a:off x="720031" y="3307954"/>
            <a:ext cx="462856" cy="462856"/>
          </a:xfrm>
          <a:prstGeom prst="roundRect">
            <a:avLst>
              <a:gd name="adj" fmla="val 6668"/>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898525" y="3394174"/>
            <a:ext cx="105768" cy="290413"/>
          </a:xfrm>
          <a:prstGeom prst="rect">
            <a:avLst/>
          </a:prstGeom>
          <a:noFill/>
          <a:ln/>
        </p:spPr>
        <p:txBody>
          <a:bodyPr wrap="none" lIns="0" tIns="0" rIns="0" bIns="0" rtlCol="0" anchor="t"/>
          <a:lstStyle/>
          <a:p>
            <a:pPr algn="ctr" defTabSz="761970">
              <a:lnSpc>
                <a:spcPts val="2250"/>
              </a:lnSpc>
              <a:defRPr/>
            </a:pPr>
            <a:r>
              <a:rPr lang="en-US" sz="2250" dirty="0">
                <a:solidFill>
                  <a:srgbClr val="3A3630"/>
                </a:solidFill>
                <a:latin typeface="Lora" pitchFamily="34" charset="0"/>
                <a:ea typeface="Lora" pitchFamily="34" charset="-122"/>
                <a:cs typeface="Lora" pitchFamily="34" charset="-120"/>
              </a:rPr>
              <a:t>1</a:t>
            </a:r>
            <a:endParaRPr lang="en-US" sz="2250" dirty="0">
              <a:solidFill>
                <a:prstClr val="black"/>
              </a:solidFill>
              <a:latin typeface="Calibri" panose="020F0502020204030204"/>
            </a:endParaRPr>
          </a:p>
        </p:txBody>
      </p:sp>
      <p:sp>
        <p:nvSpPr>
          <p:cNvPr id="7" name="Text 4"/>
          <p:cNvSpPr/>
          <p:nvPr/>
        </p:nvSpPr>
        <p:spPr>
          <a:xfrm>
            <a:off x="1388567" y="3307954"/>
            <a:ext cx="3142754" cy="302618"/>
          </a:xfrm>
          <a:prstGeom prst="rect">
            <a:avLst/>
          </a:prstGeom>
          <a:noFill/>
          <a:ln/>
        </p:spPr>
        <p:txBody>
          <a:bodyPr wrap="non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Καταλυτική Δραστηριότητα</a:t>
            </a:r>
            <a:endParaRPr lang="en-US" sz="1875" dirty="0">
              <a:solidFill>
                <a:prstClr val="black"/>
              </a:solidFill>
              <a:latin typeface="Calibri" panose="020F0502020204030204"/>
            </a:endParaRPr>
          </a:p>
        </p:txBody>
      </p:sp>
      <p:sp>
        <p:nvSpPr>
          <p:cNvPr id="8" name="Text 5"/>
          <p:cNvSpPr/>
          <p:nvPr/>
        </p:nvSpPr>
        <p:spPr>
          <a:xfrm>
            <a:off x="1388567" y="3733999"/>
            <a:ext cx="5511403"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Οι περιφερικές πρωτεΐνες δρουν ως ένζυμα, επιταχύνοντας χημικές αντιδράσεις στην επιφάνεια της μεμβράνης.</a:t>
            </a:r>
            <a:endParaRPr lang="en-US" sz="1583" dirty="0">
              <a:solidFill>
                <a:prstClr val="black"/>
              </a:solidFill>
              <a:latin typeface="Calibri" panose="020F0502020204030204"/>
            </a:endParaRPr>
          </a:p>
        </p:txBody>
      </p:sp>
      <p:sp>
        <p:nvSpPr>
          <p:cNvPr id="9" name="Shape 6"/>
          <p:cNvSpPr/>
          <p:nvPr/>
        </p:nvSpPr>
        <p:spPr>
          <a:xfrm>
            <a:off x="720031" y="4829473"/>
            <a:ext cx="462856" cy="462856"/>
          </a:xfrm>
          <a:prstGeom prst="roundRect">
            <a:avLst>
              <a:gd name="adj" fmla="val 6668"/>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0" name="Text 7"/>
          <p:cNvSpPr/>
          <p:nvPr/>
        </p:nvSpPr>
        <p:spPr>
          <a:xfrm>
            <a:off x="873422" y="4915694"/>
            <a:ext cx="155972" cy="290413"/>
          </a:xfrm>
          <a:prstGeom prst="rect">
            <a:avLst/>
          </a:prstGeom>
          <a:noFill/>
          <a:ln/>
        </p:spPr>
        <p:txBody>
          <a:bodyPr wrap="none" lIns="0" tIns="0" rIns="0" bIns="0" rtlCol="0" anchor="t"/>
          <a:lstStyle/>
          <a:p>
            <a:pPr algn="ctr" defTabSz="761970">
              <a:lnSpc>
                <a:spcPts val="2250"/>
              </a:lnSpc>
              <a:defRPr/>
            </a:pPr>
            <a:r>
              <a:rPr lang="en-US" sz="2250" dirty="0">
                <a:solidFill>
                  <a:srgbClr val="3A3630"/>
                </a:solidFill>
                <a:latin typeface="Lora" pitchFamily="34" charset="0"/>
                <a:ea typeface="Lora" pitchFamily="34" charset="-122"/>
                <a:cs typeface="Lora" pitchFamily="34" charset="-120"/>
              </a:rPr>
              <a:t>2</a:t>
            </a:r>
            <a:endParaRPr lang="en-US" sz="2250" dirty="0">
              <a:solidFill>
                <a:prstClr val="black"/>
              </a:solidFill>
              <a:latin typeface="Calibri" panose="020F0502020204030204"/>
            </a:endParaRPr>
          </a:p>
        </p:txBody>
      </p:sp>
      <p:sp>
        <p:nvSpPr>
          <p:cNvPr id="11" name="Text 8"/>
          <p:cNvSpPr/>
          <p:nvPr/>
        </p:nvSpPr>
        <p:spPr>
          <a:xfrm>
            <a:off x="1388567" y="4829473"/>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Σήμανση</a:t>
            </a:r>
            <a:endParaRPr lang="en-US" sz="1875" dirty="0">
              <a:solidFill>
                <a:prstClr val="black"/>
              </a:solidFill>
              <a:latin typeface="Calibri" panose="020F0502020204030204"/>
            </a:endParaRPr>
          </a:p>
        </p:txBody>
      </p:sp>
      <p:sp>
        <p:nvSpPr>
          <p:cNvPr id="12" name="Text 9"/>
          <p:cNvSpPr/>
          <p:nvPr/>
        </p:nvSpPr>
        <p:spPr>
          <a:xfrm>
            <a:off x="1388567" y="5255519"/>
            <a:ext cx="5511403"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Μπορούν να λειτουργήσουν ως σημάδια για την αναγνώριση και την αλληλεπίδραση με άλλα κύτταρα.</a:t>
            </a:r>
            <a:endParaRPr lang="en-US" sz="1583" dirty="0">
              <a:solidFill>
                <a:prstClr val="black"/>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7244" y="1367830"/>
            <a:ext cx="4840883"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Times New Roman" panose="02020603050405020304" pitchFamily="18" charset="0"/>
                <a:ea typeface="Lora" pitchFamily="34" charset="-122"/>
                <a:cs typeface="Times New Roman" panose="02020603050405020304" pitchFamily="18" charset="0"/>
              </a:rPr>
              <a:t>Κανάλια και Πόροι</a:t>
            </a:r>
            <a:endParaRPr lang="en-US" sz="3792" dirty="0">
              <a:solidFill>
                <a:prstClr val="black"/>
              </a:solidFill>
              <a:latin typeface="Times New Roman" panose="02020603050405020304" pitchFamily="18" charset="0"/>
              <a:cs typeface="Times New Roman" panose="02020603050405020304" pitchFamily="18" charset="0"/>
            </a:endParaRPr>
          </a:p>
        </p:txBody>
      </p:sp>
      <p:sp>
        <p:nvSpPr>
          <p:cNvPr id="3" name="Text 1"/>
          <p:cNvSpPr/>
          <p:nvPr/>
        </p:nvSpPr>
        <p:spPr>
          <a:xfrm>
            <a:off x="807244" y="2178547"/>
            <a:ext cx="10577413" cy="1424780"/>
          </a:xfrm>
          <a:prstGeom prst="rect">
            <a:avLst/>
          </a:prstGeom>
          <a:noFill/>
          <a:ln/>
        </p:spPr>
        <p:txBody>
          <a:bodyPr wrap="square" lIns="0" tIns="0" rIns="0" bIns="0" rtlCol="0" anchor="t"/>
          <a:lstStyle/>
          <a:p>
            <a:pPr algn="just" defTabSz="761970">
              <a:lnSpc>
                <a:spcPts val="2583"/>
              </a:lnSpc>
              <a:defRPr/>
            </a:pPr>
            <a:r>
              <a:rPr lang="en-US" sz="2667" dirty="0">
                <a:solidFill>
                  <a:srgbClr val="3A3630"/>
                </a:solidFill>
                <a:latin typeface="Times New Roman" panose="02020603050405020304" pitchFamily="18" charset="0"/>
                <a:ea typeface="Source Sans Pro" pitchFamily="34" charset="-122"/>
                <a:cs typeface="Times New Roman" panose="02020603050405020304" pitchFamily="18" charset="0"/>
              </a:rPr>
              <a:t>Οι δομικές πρωτεΐνες σε πολλές περιπτώσεις, με κατάλληλη διάταξη του μορίου τους στο χώρο, δημιουργούν ανοίγματα στην κυτταρική μεμβράνη που λέγονται κανάλια ή πόροι. Από αυτά τα κανάλια μπορούν, κάτω από ορισμένες συνθήκες, να περάσουν διάφορες ουσίες, κυρίως ιόντα.</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4" name="Text 2"/>
          <p:cNvSpPr/>
          <p:nvPr/>
        </p:nvSpPr>
        <p:spPr>
          <a:xfrm>
            <a:off x="807245" y="3809008"/>
            <a:ext cx="2997894"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Times New Roman" panose="02020603050405020304" pitchFamily="18" charset="0"/>
                <a:ea typeface="Lora" pitchFamily="34" charset="-122"/>
                <a:cs typeface="Times New Roman" panose="02020603050405020304" pitchFamily="18" charset="0"/>
              </a:rPr>
              <a:t>Επιλεκτική Διαπερατότητα</a:t>
            </a:r>
            <a:endParaRPr lang="en-US" sz="1875" dirty="0">
              <a:solidFill>
                <a:prstClr val="black"/>
              </a:solidFill>
              <a:latin typeface="Times New Roman" panose="02020603050405020304" pitchFamily="18" charset="0"/>
              <a:cs typeface="Times New Roman" panose="02020603050405020304" pitchFamily="18" charset="0"/>
            </a:endParaRPr>
          </a:p>
        </p:txBody>
      </p:sp>
      <p:sp>
        <p:nvSpPr>
          <p:cNvPr id="5" name="Text 3"/>
          <p:cNvSpPr/>
          <p:nvPr/>
        </p:nvSpPr>
        <p:spPr>
          <a:xfrm>
            <a:off x="807244" y="4317306"/>
            <a:ext cx="5037733"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Times New Roman" panose="02020603050405020304" pitchFamily="18" charset="0"/>
                <a:ea typeface="Source Sans Pro" pitchFamily="34" charset="-122"/>
                <a:cs typeface="Times New Roman" panose="02020603050405020304" pitchFamily="18" charset="0"/>
              </a:rPr>
              <a:t>Τα κανάλια επιτρέπουν την είσοδο και έξοδο συγκεκριμένων ουσιών, διατηρώντας την ισορροπία του κυττάρου.</a:t>
            </a:r>
            <a:endParaRPr lang="en-US" sz="1583" dirty="0">
              <a:solidFill>
                <a:prstClr val="black"/>
              </a:solidFill>
              <a:latin typeface="Times New Roman" panose="02020603050405020304" pitchFamily="18" charset="0"/>
              <a:cs typeface="Times New Roman" panose="02020603050405020304" pitchFamily="18" charset="0"/>
            </a:endParaRPr>
          </a:p>
        </p:txBody>
      </p:sp>
      <p:sp>
        <p:nvSpPr>
          <p:cNvPr id="6" name="Text 4"/>
          <p:cNvSpPr/>
          <p:nvPr/>
        </p:nvSpPr>
        <p:spPr>
          <a:xfrm>
            <a:off x="6353175" y="3809008"/>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Times New Roman" panose="02020603050405020304" pitchFamily="18" charset="0"/>
                <a:ea typeface="Lora" pitchFamily="34" charset="-122"/>
                <a:cs typeface="Times New Roman" panose="02020603050405020304" pitchFamily="18" charset="0"/>
              </a:rPr>
              <a:t>Ρύθμιση</a:t>
            </a:r>
            <a:endParaRPr lang="en-US" sz="1875" dirty="0">
              <a:solidFill>
                <a:prstClr val="black"/>
              </a:solidFill>
              <a:latin typeface="Times New Roman" panose="02020603050405020304" pitchFamily="18" charset="0"/>
              <a:cs typeface="Times New Roman" panose="02020603050405020304" pitchFamily="18" charset="0"/>
            </a:endParaRPr>
          </a:p>
        </p:txBody>
      </p:sp>
      <p:sp>
        <p:nvSpPr>
          <p:cNvPr id="7" name="Text 5"/>
          <p:cNvSpPr/>
          <p:nvPr/>
        </p:nvSpPr>
        <p:spPr>
          <a:xfrm>
            <a:off x="6353175" y="4317306"/>
            <a:ext cx="5037733"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Times New Roman" panose="02020603050405020304" pitchFamily="18" charset="0"/>
                <a:ea typeface="Source Sans Pro" pitchFamily="34" charset="-122"/>
                <a:cs typeface="Times New Roman" panose="02020603050405020304" pitchFamily="18" charset="0"/>
              </a:rPr>
              <a:t>Η δραστηριότητα των καναλιών μπορεί να ρυθμίζεται, επιτρέποντας στο κύτταρο να ελέγχει την είσοδο και έξοδο ουσιών.</a:t>
            </a:r>
            <a:endParaRPr lang="en-US" sz="1583"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054721"/>
          </a:xfrm>
          <a:prstGeom prst="rect">
            <a:avLst/>
          </a:prstGeom>
        </p:spPr>
      </p:pic>
      <p:sp>
        <p:nvSpPr>
          <p:cNvPr id="3" name="Text 0"/>
          <p:cNvSpPr/>
          <p:nvPr/>
        </p:nvSpPr>
        <p:spPr>
          <a:xfrm>
            <a:off x="807244" y="2506762"/>
            <a:ext cx="5542757" cy="483394"/>
          </a:xfrm>
          <a:prstGeom prst="rect">
            <a:avLst/>
          </a:prstGeom>
          <a:noFill/>
          <a:ln/>
        </p:spPr>
        <p:txBody>
          <a:bodyPr wrap="none" lIns="0" tIns="0" rIns="0" bIns="0" rtlCol="0" anchor="t"/>
          <a:lstStyle/>
          <a:p>
            <a:pPr defTabSz="761970">
              <a:lnSpc>
                <a:spcPts val="3792"/>
              </a:lnSpc>
              <a:defRPr/>
            </a:pPr>
            <a:r>
              <a:rPr lang="en-US" sz="3042" dirty="0">
                <a:solidFill>
                  <a:srgbClr val="38512F"/>
                </a:solidFill>
                <a:latin typeface="Times New Roman" panose="02020603050405020304" pitchFamily="18" charset="0"/>
                <a:ea typeface="Lora" pitchFamily="34" charset="-122"/>
                <a:cs typeface="Times New Roman" panose="02020603050405020304" pitchFamily="18" charset="0"/>
              </a:rPr>
              <a:t>Επικοινωνία με το Περιβάλλον</a:t>
            </a:r>
            <a:endParaRPr lang="en-US" sz="3042"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807194" y="3050978"/>
            <a:ext cx="10577413" cy="798015"/>
          </a:xfrm>
          <a:prstGeom prst="rect">
            <a:avLst/>
          </a:prstGeom>
          <a:noFill/>
          <a:ln/>
        </p:spPr>
        <p:txBody>
          <a:bodyPr wrap="square" lIns="0" tIns="0" rIns="0" bIns="0" rtlCol="0" anchor="t"/>
          <a:lstStyle/>
          <a:p>
            <a:pPr defTabSz="761970">
              <a:lnSpc>
                <a:spcPts val="2042"/>
              </a:lnSpc>
              <a:defRPr/>
            </a:pPr>
            <a:r>
              <a:rPr lang="en-US" sz="2000" dirty="0">
                <a:solidFill>
                  <a:srgbClr val="3A3630"/>
                </a:solidFill>
                <a:latin typeface="Times New Roman" panose="02020603050405020304" pitchFamily="18" charset="0"/>
                <a:ea typeface="Source Sans Pro" pitchFamily="34" charset="-122"/>
                <a:cs typeface="Times New Roman" panose="02020603050405020304" pitchFamily="18" charset="0"/>
              </a:rPr>
              <a:t>Η συγκεκριμένη αυτή δομή της κυτταρικής μεμβράνης επιτρέπει στο κύτταρο να επικοινωνεί με το εξωτερικό του περιβάλλον, από το οποίο προμηθεύεται θρεπτικές και άλλες ουσίες απαραίτητες για τη λειτουργία του και αποβάλλει τις περιττές.</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5" name="Image 1" descr="preencoded.png"/>
          <p:cNvPicPr>
            <a:picLocks noChangeAspect="1"/>
          </p:cNvPicPr>
          <p:nvPr/>
        </p:nvPicPr>
        <p:blipFill>
          <a:blip r:embed="rId4"/>
          <a:stretch>
            <a:fillRect/>
          </a:stretch>
        </p:blipFill>
        <p:spPr>
          <a:xfrm>
            <a:off x="807244" y="3947617"/>
            <a:ext cx="3525738" cy="657523"/>
          </a:xfrm>
          <a:prstGeom prst="rect">
            <a:avLst/>
          </a:prstGeom>
        </p:spPr>
      </p:pic>
      <p:sp>
        <p:nvSpPr>
          <p:cNvPr id="6" name="Text 2"/>
          <p:cNvSpPr/>
          <p:nvPr/>
        </p:nvSpPr>
        <p:spPr>
          <a:xfrm>
            <a:off x="971550" y="4851697"/>
            <a:ext cx="1933873" cy="241697"/>
          </a:xfrm>
          <a:prstGeom prst="rect">
            <a:avLst/>
          </a:prstGeom>
          <a:noFill/>
          <a:ln/>
        </p:spPr>
        <p:txBody>
          <a:bodyPr wrap="none" lIns="0" tIns="0" rIns="0" bIns="0" rtlCol="0" anchor="t"/>
          <a:lstStyle/>
          <a:p>
            <a:pPr defTabSz="761970">
              <a:lnSpc>
                <a:spcPts val="1875"/>
              </a:lnSpc>
              <a:defRPr/>
            </a:pPr>
            <a:r>
              <a:rPr lang="en-US" sz="1500" dirty="0">
                <a:solidFill>
                  <a:srgbClr val="3A3630"/>
                </a:solidFill>
                <a:latin typeface="Lora" pitchFamily="34" charset="0"/>
                <a:ea typeface="Lora" pitchFamily="34" charset="-122"/>
                <a:cs typeface="Lora" pitchFamily="34" charset="-120"/>
              </a:rPr>
              <a:t>Λήψη Θρεπτικών</a:t>
            </a:r>
            <a:endParaRPr lang="en-US" sz="1500" dirty="0">
              <a:solidFill>
                <a:prstClr val="black"/>
              </a:solidFill>
              <a:latin typeface="Calibri" panose="020F0502020204030204"/>
            </a:endParaRPr>
          </a:p>
        </p:txBody>
      </p:sp>
      <p:sp>
        <p:nvSpPr>
          <p:cNvPr id="7" name="Text 3"/>
          <p:cNvSpPr/>
          <p:nvPr/>
        </p:nvSpPr>
        <p:spPr>
          <a:xfrm>
            <a:off x="971550" y="5192018"/>
            <a:ext cx="3197126" cy="789087"/>
          </a:xfrm>
          <a:prstGeom prst="rect">
            <a:avLst/>
          </a:prstGeom>
          <a:noFill/>
          <a:ln/>
        </p:spPr>
        <p:txBody>
          <a:bodyPr wrap="square" lIns="0" tIns="0" rIns="0" bIns="0" rtlCol="0" anchor="t"/>
          <a:lstStyle/>
          <a:p>
            <a:pPr defTabSz="761970">
              <a:lnSpc>
                <a:spcPts val="2042"/>
              </a:lnSpc>
              <a:defRPr/>
            </a:pPr>
            <a:r>
              <a:rPr lang="en-US" sz="1292" dirty="0">
                <a:solidFill>
                  <a:srgbClr val="3A3630"/>
                </a:solidFill>
                <a:latin typeface="Source Sans Pro" pitchFamily="34" charset="0"/>
                <a:ea typeface="Source Sans Pro" pitchFamily="34" charset="-122"/>
                <a:cs typeface="Source Sans Pro" pitchFamily="34" charset="-120"/>
              </a:rPr>
              <a:t>Τα κύτταρα λαμβάνουν θρεπτικά συστατικά από το περιβάλλον τους, όπως γλυκόζη, αμινοξέα και λιπαρά οξέα.</a:t>
            </a:r>
            <a:endParaRPr lang="en-US" sz="1292" dirty="0">
              <a:solidFill>
                <a:prstClr val="black"/>
              </a:solidFill>
              <a:latin typeface="Calibri" panose="020F0502020204030204"/>
            </a:endParaRPr>
          </a:p>
        </p:txBody>
      </p:sp>
      <p:pic>
        <p:nvPicPr>
          <p:cNvPr id="8" name="Image 2" descr="preencoded.png"/>
          <p:cNvPicPr>
            <a:picLocks noChangeAspect="1"/>
          </p:cNvPicPr>
          <p:nvPr/>
        </p:nvPicPr>
        <p:blipFill>
          <a:blip r:embed="rId5"/>
          <a:stretch>
            <a:fillRect/>
          </a:stretch>
        </p:blipFill>
        <p:spPr>
          <a:xfrm>
            <a:off x="4332982" y="3947617"/>
            <a:ext cx="3525838" cy="657523"/>
          </a:xfrm>
          <a:prstGeom prst="rect">
            <a:avLst/>
          </a:prstGeom>
        </p:spPr>
      </p:pic>
      <p:sp>
        <p:nvSpPr>
          <p:cNvPr id="9" name="Text 4"/>
          <p:cNvSpPr/>
          <p:nvPr/>
        </p:nvSpPr>
        <p:spPr>
          <a:xfrm>
            <a:off x="4497289" y="4851697"/>
            <a:ext cx="1933873" cy="241697"/>
          </a:xfrm>
          <a:prstGeom prst="rect">
            <a:avLst/>
          </a:prstGeom>
          <a:noFill/>
          <a:ln/>
        </p:spPr>
        <p:txBody>
          <a:bodyPr wrap="none" lIns="0" tIns="0" rIns="0" bIns="0" rtlCol="0" anchor="t"/>
          <a:lstStyle/>
          <a:p>
            <a:pPr defTabSz="761970">
              <a:lnSpc>
                <a:spcPts val="1875"/>
              </a:lnSpc>
              <a:defRPr/>
            </a:pPr>
            <a:r>
              <a:rPr lang="en-US" sz="1500" dirty="0">
                <a:solidFill>
                  <a:srgbClr val="3A3630"/>
                </a:solidFill>
                <a:latin typeface="Lora" pitchFamily="34" charset="0"/>
                <a:ea typeface="Lora" pitchFamily="34" charset="-122"/>
                <a:cs typeface="Lora" pitchFamily="34" charset="-120"/>
              </a:rPr>
              <a:t>Αποβολή Αποβλήτων</a:t>
            </a:r>
            <a:endParaRPr lang="en-US" sz="1500" dirty="0">
              <a:solidFill>
                <a:prstClr val="black"/>
              </a:solidFill>
              <a:latin typeface="Calibri" panose="020F0502020204030204"/>
            </a:endParaRPr>
          </a:p>
        </p:txBody>
      </p:sp>
      <p:sp>
        <p:nvSpPr>
          <p:cNvPr id="10" name="Text 5"/>
          <p:cNvSpPr/>
          <p:nvPr/>
        </p:nvSpPr>
        <p:spPr>
          <a:xfrm>
            <a:off x="4497288" y="5192018"/>
            <a:ext cx="3197225" cy="789087"/>
          </a:xfrm>
          <a:prstGeom prst="rect">
            <a:avLst/>
          </a:prstGeom>
          <a:noFill/>
          <a:ln/>
        </p:spPr>
        <p:txBody>
          <a:bodyPr wrap="square" lIns="0" tIns="0" rIns="0" bIns="0" rtlCol="0" anchor="t"/>
          <a:lstStyle/>
          <a:p>
            <a:pPr defTabSz="761970">
              <a:lnSpc>
                <a:spcPts val="2042"/>
              </a:lnSpc>
              <a:defRPr/>
            </a:pPr>
            <a:r>
              <a:rPr lang="en-US" sz="1292" dirty="0">
                <a:solidFill>
                  <a:srgbClr val="3A3630"/>
                </a:solidFill>
                <a:latin typeface="Source Sans Pro" pitchFamily="34" charset="0"/>
                <a:ea typeface="Source Sans Pro" pitchFamily="34" charset="-122"/>
                <a:cs typeface="Source Sans Pro" pitchFamily="34" charset="-120"/>
              </a:rPr>
              <a:t>Τα κύτταρα αποβάλλουν τα περιττά προϊόντα του μεταβολισμού τους, όπως διοξείδιο του άνθρακα και άζωτο.</a:t>
            </a:r>
            <a:endParaRPr lang="en-US" sz="1292" dirty="0">
              <a:solidFill>
                <a:prstClr val="black"/>
              </a:solidFill>
              <a:latin typeface="Calibri" panose="020F0502020204030204"/>
            </a:endParaRPr>
          </a:p>
        </p:txBody>
      </p:sp>
      <p:pic>
        <p:nvPicPr>
          <p:cNvPr id="11" name="Image 3" descr="preencoded.png"/>
          <p:cNvPicPr>
            <a:picLocks noChangeAspect="1"/>
          </p:cNvPicPr>
          <p:nvPr/>
        </p:nvPicPr>
        <p:blipFill>
          <a:blip r:embed="rId6"/>
          <a:stretch>
            <a:fillRect/>
          </a:stretch>
        </p:blipFill>
        <p:spPr>
          <a:xfrm>
            <a:off x="7858819" y="3947617"/>
            <a:ext cx="3525838" cy="657523"/>
          </a:xfrm>
          <a:prstGeom prst="rect">
            <a:avLst/>
          </a:prstGeom>
        </p:spPr>
      </p:pic>
      <p:sp>
        <p:nvSpPr>
          <p:cNvPr id="12" name="Text 6"/>
          <p:cNvSpPr/>
          <p:nvPr/>
        </p:nvSpPr>
        <p:spPr>
          <a:xfrm>
            <a:off x="8023126" y="4851697"/>
            <a:ext cx="2090143" cy="241697"/>
          </a:xfrm>
          <a:prstGeom prst="rect">
            <a:avLst/>
          </a:prstGeom>
          <a:noFill/>
          <a:ln/>
        </p:spPr>
        <p:txBody>
          <a:bodyPr wrap="none" lIns="0" tIns="0" rIns="0" bIns="0" rtlCol="0" anchor="t"/>
          <a:lstStyle/>
          <a:p>
            <a:pPr defTabSz="761970">
              <a:lnSpc>
                <a:spcPts val="1875"/>
              </a:lnSpc>
              <a:defRPr/>
            </a:pPr>
            <a:r>
              <a:rPr lang="en-US" sz="1500" dirty="0">
                <a:solidFill>
                  <a:srgbClr val="3A3630"/>
                </a:solidFill>
                <a:latin typeface="Lora" pitchFamily="34" charset="0"/>
                <a:ea typeface="Lora" pitchFamily="34" charset="-122"/>
                <a:cs typeface="Lora" pitchFamily="34" charset="-120"/>
              </a:rPr>
              <a:t>Συντήρηση Ισορροπίας</a:t>
            </a:r>
            <a:endParaRPr lang="en-US" sz="1500" dirty="0">
              <a:solidFill>
                <a:prstClr val="black"/>
              </a:solidFill>
              <a:latin typeface="Calibri" panose="020F0502020204030204"/>
            </a:endParaRPr>
          </a:p>
        </p:txBody>
      </p:sp>
      <p:sp>
        <p:nvSpPr>
          <p:cNvPr id="13" name="Text 7"/>
          <p:cNvSpPr/>
          <p:nvPr/>
        </p:nvSpPr>
        <p:spPr>
          <a:xfrm>
            <a:off x="8023126" y="5192019"/>
            <a:ext cx="3197225" cy="1052116"/>
          </a:xfrm>
          <a:prstGeom prst="rect">
            <a:avLst/>
          </a:prstGeom>
          <a:noFill/>
          <a:ln/>
        </p:spPr>
        <p:txBody>
          <a:bodyPr wrap="square" lIns="0" tIns="0" rIns="0" bIns="0" rtlCol="0" anchor="t"/>
          <a:lstStyle/>
          <a:p>
            <a:pPr defTabSz="761970">
              <a:lnSpc>
                <a:spcPts val="2042"/>
              </a:lnSpc>
              <a:defRPr/>
            </a:pPr>
            <a:r>
              <a:rPr lang="en-US" sz="1292" dirty="0">
                <a:solidFill>
                  <a:srgbClr val="3A3630"/>
                </a:solidFill>
                <a:latin typeface="Source Sans Pro" pitchFamily="34" charset="0"/>
                <a:ea typeface="Source Sans Pro" pitchFamily="34" charset="-122"/>
                <a:cs typeface="Source Sans Pro" pitchFamily="34" charset="-120"/>
              </a:rPr>
              <a:t>Η κυτταρική μεμβράνη διατηρεί την ισορροπία του εσωτερικού περιβάλλοντος του κυττάρου, διασφαλίζοντας την ομαλή λειτουργία του.</a:t>
            </a:r>
            <a:endParaRPr lang="en-US" sz="1292" dirty="0">
              <a:solidFill>
                <a:prstClr val="black"/>
              </a:solidFill>
              <a:latin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05599" y="172343"/>
            <a:ext cx="6144816" cy="448469"/>
          </a:xfrm>
          <a:prstGeom prst="rect">
            <a:avLst/>
          </a:prstGeom>
          <a:noFill/>
          <a:ln/>
        </p:spPr>
        <p:txBody>
          <a:bodyPr wrap="none" lIns="0" tIns="0" rIns="0" bIns="0" rtlCol="0" anchor="t"/>
          <a:lstStyle/>
          <a:p>
            <a:pPr defTabSz="761970">
              <a:lnSpc>
                <a:spcPts val="3500"/>
              </a:lnSpc>
              <a:defRPr/>
            </a:pPr>
            <a:r>
              <a:rPr lang="en-US" sz="3333" dirty="0">
                <a:solidFill>
                  <a:srgbClr val="38512F"/>
                </a:solidFill>
                <a:latin typeface="Times New Roman" panose="02020603050405020304" pitchFamily="18" charset="0"/>
                <a:ea typeface="Lora" pitchFamily="34" charset="-122"/>
                <a:cs typeface="Times New Roman" panose="02020603050405020304" pitchFamily="18" charset="0"/>
              </a:rPr>
              <a:t>Σημασία της Κυτταρικής Μεμβράνης</a:t>
            </a:r>
            <a:endParaRPr lang="en-US" sz="3333"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5105599" y="933252"/>
            <a:ext cx="6552803" cy="731638"/>
          </a:xfrm>
          <a:prstGeom prst="rect">
            <a:avLst/>
          </a:prstGeom>
          <a:noFill/>
          <a:ln/>
        </p:spPr>
        <p:txBody>
          <a:bodyPr wrap="square" lIns="0" tIns="0" rIns="0" bIns="0" rtlCol="0" anchor="t"/>
          <a:lstStyle/>
          <a:p>
            <a:pPr defTabSz="761970">
              <a:lnSpc>
                <a:spcPts val="1917"/>
              </a:lnSpc>
              <a:defRPr/>
            </a:pPr>
            <a:r>
              <a:rPr lang="en-US" sz="2667" dirty="0">
                <a:solidFill>
                  <a:srgbClr val="3A3630"/>
                </a:solidFill>
                <a:latin typeface="Times New Roman" panose="02020603050405020304" pitchFamily="18" charset="0"/>
                <a:ea typeface="Source Sans Pro" pitchFamily="34" charset="-122"/>
                <a:cs typeface="Times New Roman" panose="02020603050405020304" pitchFamily="18" charset="0"/>
              </a:rPr>
              <a:t>απ</a:t>
            </a:r>
            <a:r>
              <a:rPr lang="en-US" sz="2667" dirty="0" err="1">
                <a:solidFill>
                  <a:srgbClr val="3A3630"/>
                </a:solidFill>
                <a:latin typeface="Times New Roman" panose="02020603050405020304" pitchFamily="18" charset="0"/>
                <a:ea typeface="Source Sans Pro" pitchFamily="34" charset="-122"/>
                <a:cs typeface="Times New Roman" panose="02020603050405020304" pitchFamily="18" charset="0"/>
              </a:rPr>
              <a:t>οτελεί</a:t>
            </a:r>
            <a:r>
              <a:rPr lang="en-US" sz="2667" dirty="0">
                <a:solidFill>
                  <a:srgbClr val="3A3630"/>
                </a:solidFill>
                <a:latin typeface="Times New Roman" panose="02020603050405020304" pitchFamily="18" charset="0"/>
                <a:ea typeface="Source Sans Pro" pitchFamily="34" charset="-122"/>
                <a:cs typeface="Times New Roman" panose="02020603050405020304" pitchFamily="18" charset="0"/>
              </a:rPr>
              <a:t> ένα ζωτικό στοιχείο για την επιβίωση και τη λειτουργία κάθε κυττάρου.</a:t>
            </a:r>
            <a:endParaRPr lang="en-US" sz="2667" dirty="0">
              <a:solidFill>
                <a:prstClr val="black"/>
              </a:solidFill>
              <a:latin typeface="Times New Roman" panose="02020603050405020304" pitchFamily="18" charset="0"/>
              <a:cs typeface="Times New Roman" panose="02020603050405020304" pitchFamily="18" charset="0"/>
            </a:endParaRPr>
          </a:p>
        </p:txBody>
      </p:sp>
      <p:pic>
        <p:nvPicPr>
          <p:cNvPr id="5" name="Image 1" descr="preencoded.png"/>
          <p:cNvPicPr>
            <a:picLocks noChangeAspect="1"/>
          </p:cNvPicPr>
          <p:nvPr/>
        </p:nvPicPr>
        <p:blipFill>
          <a:blip r:embed="rId4"/>
          <a:stretch>
            <a:fillRect/>
          </a:stretch>
        </p:blipFill>
        <p:spPr>
          <a:xfrm>
            <a:off x="5105599" y="1756271"/>
            <a:ext cx="381099" cy="381099"/>
          </a:xfrm>
          <a:prstGeom prst="rect">
            <a:avLst/>
          </a:prstGeom>
        </p:spPr>
      </p:pic>
      <p:sp>
        <p:nvSpPr>
          <p:cNvPr id="6" name="Text 2"/>
          <p:cNvSpPr/>
          <p:nvPr/>
        </p:nvSpPr>
        <p:spPr>
          <a:xfrm>
            <a:off x="5105599" y="2289771"/>
            <a:ext cx="1793578" cy="224234"/>
          </a:xfrm>
          <a:prstGeom prst="rect">
            <a:avLst/>
          </a:prstGeom>
          <a:noFill/>
          <a:ln/>
        </p:spPr>
        <p:txBody>
          <a:bodyPr wrap="none" lIns="0" tIns="0" rIns="0" bIns="0" rtlCol="0" anchor="t"/>
          <a:lstStyle/>
          <a:p>
            <a:pPr defTabSz="761970">
              <a:lnSpc>
                <a:spcPts val="1750"/>
              </a:lnSpc>
              <a:defRPr/>
            </a:pPr>
            <a:r>
              <a:rPr lang="en-US" sz="1375" dirty="0">
                <a:solidFill>
                  <a:srgbClr val="3A3630"/>
                </a:solidFill>
                <a:latin typeface="Lora" pitchFamily="34" charset="0"/>
                <a:ea typeface="Lora" pitchFamily="34" charset="-122"/>
                <a:cs typeface="Lora" pitchFamily="34" charset="-120"/>
              </a:rPr>
              <a:t>Προστασία</a:t>
            </a:r>
            <a:endParaRPr lang="en-US" sz="1375" dirty="0">
              <a:solidFill>
                <a:prstClr val="black"/>
              </a:solidFill>
              <a:latin typeface="Calibri" panose="020F0502020204030204"/>
            </a:endParaRPr>
          </a:p>
        </p:txBody>
      </p:sp>
      <p:sp>
        <p:nvSpPr>
          <p:cNvPr id="7" name="Text 3"/>
          <p:cNvSpPr/>
          <p:nvPr/>
        </p:nvSpPr>
        <p:spPr>
          <a:xfrm>
            <a:off x="5105599" y="2605386"/>
            <a:ext cx="6552803" cy="243979"/>
          </a:xfrm>
          <a:prstGeom prst="rect">
            <a:avLst/>
          </a:prstGeom>
          <a:noFill/>
          <a:ln/>
        </p:spPr>
        <p:txBody>
          <a:bodyPr wrap="none" lIns="0" tIns="0" rIns="0" bIns="0" rtlCol="0" anchor="t"/>
          <a:lstStyle/>
          <a:p>
            <a:pPr defTabSz="761970">
              <a:lnSpc>
                <a:spcPts val="1917"/>
              </a:lnSpc>
              <a:defRPr/>
            </a:pPr>
            <a:r>
              <a:rPr lang="en-US" sz="1167" dirty="0">
                <a:solidFill>
                  <a:srgbClr val="3A3630"/>
                </a:solidFill>
                <a:latin typeface="Source Sans Pro" pitchFamily="34" charset="0"/>
                <a:ea typeface="Source Sans Pro" pitchFamily="34" charset="-122"/>
                <a:cs typeface="Source Sans Pro" pitchFamily="34" charset="-120"/>
              </a:rPr>
              <a:t>Η μεμβράνη λειτουργεί ως φραγμός, προστατεύοντας το κύτταρο από το εξωτερικό περιβάλλον.</a:t>
            </a:r>
            <a:endParaRPr lang="en-US" sz="1167" dirty="0">
              <a:solidFill>
                <a:prstClr val="black"/>
              </a:solidFill>
              <a:latin typeface="Calibri" panose="020F0502020204030204"/>
            </a:endParaRPr>
          </a:p>
        </p:txBody>
      </p:sp>
      <p:pic>
        <p:nvPicPr>
          <p:cNvPr id="8" name="Image 2" descr="preencoded.png"/>
          <p:cNvPicPr>
            <a:picLocks noChangeAspect="1"/>
          </p:cNvPicPr>
          <p:nvPr/>
        </p:nvPicPr>
        <p:blipFill>
          <a:blip r:embed="rId5"/>
          <a:stretch>
            <a:fillRect/>
          </a:stretch>
        </p:blipFill>
        <p:spPr>
          <a:xfrm>
            <a:off x="5105599" y="3306664"/>
            <a:ext cx="381099" cy="381099"/>
          </a:xfrm>
          <a:prstGeom prst="rect">
            <a:avLst/>
          </a:prstGeom>
        </p:spPr>
      </p:pic>
      <p:sp>
        <p:nvSpPr>
          <p:cNvPr id="9" name="Text 4"/>
          <p:cNvSpPr/>
          <p:nvPr/>
        </p:nvSpPr>
        <p:spPr>
          <a:xfrm>
            <a:off x="5105599" y="3840163"/>
            <a:ext cx="1793578" cy="224234"/>
          </a:xfrm>
          <a:prstGeom prst="rect">
            <a:avLst/>
          </a:prstGeom>
          <a:noFill/>
          <a:ln/>
        </p:spPr>
        <p:txBody>
          <a:bodyPr wrap="none" lIns="0" tIns="0" rIns="0" bIns="0" rtlCol="0" anchor="t"/>
          <a:lstStyle/>
          <a:p>
            <a:pPr defTabSz="761970">
              <a:lnSpc>
                <a:spcPts val="1750"/>
              </a:lnSpc>
              <a:defRPr/>
            </a:pPr>
            <a:r>
              <a:rPr lang="en-US" sz="1375" dirty="0">
                <a:solidFill>
                  <a:srgbClr val="3A3630"/>
                </a:solidFill>
                <a:latin typeface="Lora" pitchFamily="34" charset="0"/>
                <a:ea typeface="Lora" pitchFamily="34" charset="-122"/>
                <a:cs typeface="Lora" pitchFamily="34" charset="-120"/>
              </a:rPr>
              <a:t>Επικοινωνία</a:t>
            </a:r>
            <a:endParaRPr lang="en-US" sz="1375" dirty="0">
              <a:solidFill>
                <a:prstClr val="black"/>
              </a:solidFill>
              <a:latin typeface="Calibri" panose="020F0502020204030204"/>
            </a:endParaRPr>
          </a:p>
        </p:txBody>
      </p:sp>
      <p:sp>
        <p:nvSpPr>
          <p:cNvPr id="10" name="Text 5"/>
          <p:cNvSpPr/>
          <p:nvPr/>
        </p:nvSpPr>
        <p:spPr>
          <a:xfrm>
            <a:off x="5105599" y="4155778"/>
            <a:ext cx="6552803" cy="487958"/>
          </a:xfrm>
          <a:prstGeom prst="rect">
            <a:avLst/>
          </a:prstGeom>
          <a:noFill/>
          <a:ln/>
        </p:spPr>
        <p:txBody>
          <a:bodyPr wrap="square" lIns="0" tIns="0" rIns="0" bIns="0" rtlCol="0" anchor="t"/>
          <a:lstStyle/>
          <a:p>
            <a:pPr defTabSz="761970">
              <a:lnSpc>
                <a:spcPts val="1917"/>
              </a:lnSpc>
              <a:defRPr/>
            </a:pPr>
            <a:r>
              <a:rPr lang="en-US" sz="1167" dirty="0">
                <a:solidFill>
                  <a:srgbClr val="3A3630"/>
                </a:solidFill>
                <a:latin typeface="Source Sans Pro" pitchFamily="34" charset="0"/>
                <a:ea typeface="Source Sans Pro" pitchFamily="34" charset="-122"/>
                <a:cs typeface="Source Sans Pro" pitchFamily="34" charset="-120"/>
              </a:rPr>
              <a:t>Επιτρέπει την επικοινωνία μεταξύ του κυττάρου και του περιβάλλοντός του, καθώς και με άλλα κύτταρα.</a:t>
            </a:r>
            <a:endParaRPr lang="en-US" sz="1167" dirty="0">
              <a:solidFill>
                <a:prstClr val="black"/>
              </a:solidFill>
              <a:latin typeface="Calibri" panose="020F0502020204030204"/>
            </a:endParaRPr>
          </a:p>
        </p:txBody>
      </p:sp>
      <p:pic>
        <p:nvPicPr>
          <p:cNvPr id="11" name="Image 3" descr="preencoded.png"/>
          <p:cNvPicPr>
            <a:picLocks noChangeAspect="1"/>
          </p:cNvPicPr>
          <p:nvPr/>
        </p:nvPicPr>
        <p:blipFill>
          <a:blip r:embed="rId6"/>
          <a:stretch>
            <a:fillRect/>
          </a:stretch>
        </p:blipFill>
        <p:spPr>
          <a:xfrm>
            <a:off x="5105599" y="5101035"/>
            <a:ext cx="381099" cy="381099"/>
          </a:xfrm>
          <a:prstGeom prst="rect">
            <a:avLst/>
          </a:prstGeom>
        </p:spPr>
      </p:pic>
      <p:sp>
        <p:nvSpPr>
          <p:cNvPr id="12" name="Text 6"/>
          <p:cNvSpPr/>
          <p:nvPr/>
        </p:nvSpPr>
        <p:spPr>
          <a:xfrm>
            <a:off x="5105599" y="5634534"/>
            <a:ext cx="1793578" cy="224234"/>
          </a:xfrm>
          <a:prstGeom prst="rect">
            <a:avLst/>
          </a:prstGeom>
          <a:noFill/>
          <a:ln/>
        </p:spPr>
        <p:txBody>
          <a:bodyPr wrap="none" lIns="0" tIns="0" rIns="0" bIns="0" rtlCol="0" anchor="t"/>
          <a:lstStyle/>
          <a:p>
            <a:pPr defTabSz="761970">
              <a:lnSpc>
                <a:spcPts val="1750"/>
              </a:lnSpc>
              <a:defRPr/>
            </a:pPr>
            <a:r>
              <a:rPr lang="en-US" sz="1375" dirty="0">
                <a:solidFill>
                  <a:srgbClr val="3A3630"/>
                </a:solidFill>
                <a:latin typeface="Lora" pitchFamily="34" charset="0"/>
                <a:ea typeface="Lora" pitchFamily="34" charset="-122"/>
                <a:cs typeface="Lora" pitchFamily="34" charset="-120"/>
              </a:rPr>
              <a:t>Ρύθμιση</a:t>
            </a:r>
            <a:endParaRPr lang="en-US" sz="1375" dirty="0">
              <a:solidFill>
                <a:prstClr val="black"/>
              </a:solidFill>
              <a:latin typeface="Calibri" panose="020F0502020204030204"/>
            </a:endParaRPr>
          </a:p>
        </p:txBody>
      </p:sp>
      <p:sp>
        <p:nvSpPr>
          <p:cNvPr id="13" name="Text 7"/>
          <p:cNvSpPr/>
          <p:nvPr/>
        </p:nvSpPr>
        <p:spPr>
          <a:xfrm>
            <a:off x="5105599" y="5950149"/>
            <a:ext cx="6552803" cy="487958"/>
          </a:xfrm>
          <a:prstGeom prst="rect">
            <a:avLst/>
          </a:prstGeom>
          <a:noFill/>
          <a:ln/>
        </p:spPr>
        <p:txBody>
          <a:bodyPr wrap="square" lIns="0" tIns="0" rIns="0" bIns="0" rtlCol="0" anchor="t"/>
          <a:lstStyle/>
          <a:p>
            <a:pPr defTabSz="761970">
              <a:lnSpc>
                <a:spcPts val="1917"/>
              </a:lnSpc>
              <a:defRPr/>
            </a:pPr>
            <a:r>
              <a:rPr lang="en-US" sz="1167" dirty="0">
                <a:solidFill>
                  <a:srgbClr val="3A3630"/>
                </a:solidFill>
                <a:latin typeface="Source Sans Pro" pitchFamily="34" charset="0"/>
                <a:ea typeface="Source Sans Pro" pitchFamily="34" charset="-122"/>
                <a:cs typeface="Source Sans Pro" pitchFamily="34" charset="-120"/>
              </a:rPr>
              <a:t>Ελέγχει την είσοδο και έξοδο ουσιών, διατηρώντας την ισορροπία του εσωτερικού περιβάλλοντος του κυττάρου.</a:t>
            </a:r>
            <a:endParaRPr lang="en-US" sz="1167" dirty="0">
              <a:solidFill>
                <a:prstClr val="black"/>
              </a:solidFill>
              <a:latin typeface="Calibri" panose="020F050202020403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232694"/>
            <a:ext cx="6179939" cy="2505075"/>
          </a:xfrm>
          <a:prstGeom prst="rect">
            <a:avLst/>
          </a:prstGeom>
          <a:noFill/>
          <a:ln/>
        </p:spPr>
        <p:txBody>
          <a:bodyPr wrap="square" lIns="0" tIns="0" rIns="0" bIns="0" rtlCol="0" anchor="t"/>
          <a:lstStyle/>
          <a:p>
            <a:pPr defTabSz="761970">
              <a:lnSpc>
                <a:spcPts val="6541"/>
              </a:lnSpc>
            </a:pPr>
            <a:r>
              <a:rPr lang="el-GR" sz="5250" dirty="0">
                <a:solidFill>
                  <a:srgbClr val="38512F"/>
                </a:solidFill>
                <a:latin typeface="Lora" pitchFamily="34" charset="0"/>
                <a:ea typeface="Lora" pitchFamily="34" charset="-122"/>
                <a:cs typeface="Lora" pitchFamily="34" charset="-120"/>
              </a:rPr>
              <a:t>β. </a:t>
            </a:r>
            <a:r>
              <a:rPr lang="en-US" sz="5250" dirty="0" err="1">
                <a:solidFill>
                  <a:srgbClr val="38512F"/>
                </a:solidFill>
                <a:latin typeface="Lora" pitchFamily="34" charset="0"/>
                <a:ea typeface="Lora" pitchFamily="34" charset="-122"/>
                <a:cs typeface="Lora" pitchFamily="34" charset="-120"/>
              </a:rPr>
              <a:t>Το</a:t>
            </a:r>
            <a:r>
              <a:rPr lang="en-US" sz="5250" dirty="0">
                <a:solidFill>
                  <a:srgbClr val="38512F"/>
                </a:solidFill>
                <a:latin typeface="Lora" pitchFamily="34" charset="0"/>
                <a:ea typeface="Lora" pitchFamily="34" charset="-122"/>
                <a:cs typeface="Lora" pitchFamily="34" charset="-120"/>
              </a:rPr>
              <a:t> ενδοκυττάριο και το εξωκυττάριο υγρό</a:t>
            </a:r>
            <a:endParaRPr lang="en-US" sz="5250" dirty="0">
              <a:solidFill>
                <a:prstClr val="black"/>
              </a:solidFill>
              <a:latin typeface="Calibri" panose="020F0502020204030204"/>
            </a:endParaRPr>
          </a:p>
        </p:txBody>
      </p:sp>
      <p:sp>
        <p:nvSpPr>
          <p:cNvPr id="4" name="Text 1"/>
          <p:cNvSpPr/>
          <p:nvPr/>
        </p:nvSpPr>
        <p:spPr>
          <a:xfrm>
            <a:off x="720031" y="4046339"/>
            <a:ext cx="6179939" cy="987623"/>
          </a:xfrm>
          <a:prstGeom prst="rect">
            <a:avLst/>
          </a:prstGeom>
          <a:noFill/>
          <a:ln/>
        </p:spPr>
        <p:txBody>
          <a:bodyPr wrap="squar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Το ενδοκυττάριο και το εξωκυττάριο υγρό αποτελούν βασικά συστατικά του ανθρώπινου σώματος. Αυτά τα υγρά παίζουν κρίσιμο ρόλο στη λειτουργία των κυττάρων και του οργανισμού συνολικά.</a:t>
            </a:r>
            <a:endParaRPr lang="en-US" sz="1583" dirty="0">
              <a:solidFill>
                <a:prstClr val="black"/>
              </a:solidFill>
              <a:latin typeface="Calibri" panose="020F0502020204030204"/>
            </a:endParaRPr>
          </a:p>
        </p:txBody>
      </p:sp>
      <p:sp>
        <p:nvSpPr>
          <p:cNvPr id="5" name="Shape 2"/>
          <p:cNvSpPr/>
          <p:nvPr/>
        </p:nvSpPr>
        <p:spPr>
          <a:xfrm>
            <a:off x="720031" y="5280719"/>
            <a:ext cx="329108" cy="329108"/>
          </a:xfrm>
          <a:prstGeom prst="roundRect">
            <a:avLst>
              <a:gd name="adj" fmla="val 23151155"/>
            </a:avLst>
          </a:prstGeom>
          <a:solidFill>
            <a:srgbClr val="45EA29"/>
          </a:solidFill>
          <a:ln w="7620">
            <a:solidFill>
              <a:srgbClr val="FFFFFF"/>
            </a:solidFill>
            <a:prstDash val="solid"/>
          </a:ln>
        </p:spPr>
        <p:txBody>
          <a:bodyPr/>
          <a:lstStyle/>
          <a:p>
            <a:pPr defTabSz="761970"/>
            <a:endParaRPr lang="el-GR" sz="1500">
              <a:solidFill>
                <a:prstClr val="black"/>
              </a:solidFill>
              <a:latin typeface="Calibri" panose="020F0502020204030204"/>
            </a:endParaRPr>
          </a:p>
        </p:txBody>
      </p:sp>
      <p:sp>
        <p:nvSpPr>
          <p:cNvPr id="6" name="Text 3"/>
          <p:cNvSpPr/>
          <p:nvPr/>
        </p:nvSpPr>
        <p:spPr>
          <a:xfrm>
            <a:off x="836315" y="5404644"/>
            <a:ext cx="96441" cy="81260"/>
          </a:xfrm>
          <a:prstGeom prst="rect">
            <a:avLst/>
          </a:prstGeom>
          <a:noFill/>
          <a:ln/>
        </p:spPr>
        <p:txBody>
          <a:bodyPr wrap="none" lIns="0" tIns="0" rIns="0" bIns="0" rtlCol="0" anchor="t"/>
          <a:lstStyle/>
          <a:p>
            <a:pPr algn="ctr" defTabSz="761970">
              <a:lnSpc>
                <a:spcPts val="625"/>
              </a:lnSpc>
            </a:pPr>
            <a:r>
              <a:rPr lang="en-US" sz="625" dirty="0">
                <a:solidFill>
                  <a:srgbClr val="3C3838"/>
                </a:solidFill>
                <a:latin typeface="Source Sans Pro" pitchFamily="34" charset="0"/>
                <a:ea typeface="Source Sans Pro" pitchFamily="34" charset="-122"/>
                <a:cs typeface="Source Sans Pro" pitchFamily="34" charset="-120"/>
              </a:rPr>
              <a:t>DC</a:t>
            </a:r>
            <a:endParaRPr lang="en-US" sz="625" dirty="0">
              <a:solidFill>
                <a:prstClr val="black"/>
              </a:solidFill>
              <a:latin typeface="Calibri" panose="020F0502020204030204"/>
            </a:endParaRPr>
          </a:p>
        </p:txBody>
      </p:sp>
      <p:sp>
        <p:nvSpPr>
          <p:cNvPr id="7" name="Text 4"/>
          <p:cNvSpPr/>
          <p:nvPr/>
        </p:nvSpPr>
        <p:spPr>
          <a:xfrm>
            <a:off x="1151930" y="5265341"/>
            <a:ext cx="2368153" cy="359966"/>
          </a:xfrm>
          <a:prstGeom prst="rect">
            <a:avLst/>
          </a:prstGeom>
          <a:noFill/>
          <a:ln/>
        </p:spPr>
        <p:txBody>
          <a:bodyPr wrap="none" lIns="0" tIns="0" rIns="0" bIns="0" rtlCol="0" anchor="t"/>
          <a:lstStyle/>
          <a:p>
            <a:pPr defTabSz="761970">
              <a:lnSpc>
                <a:spcPts val="2833"/>
              </a:lnSpc>
            </a:pPr>
            <a:r>
              <a:rPr lang="en-US" sz="2000" b="1" dirty="0">
                <a:solidFill>
                  <a:srgbClr val="3A3630"/>
                </a:solidFill>
                <a:latin typeface="Source Sans Pro" pitchFamily="34" charset="0"/>
                <a:ea typeface="Source Sans Pro" pitchFamily="34" charset="-122"/>
                <a:cs typeface="Source Sans Pro" pitchFamily="34" charset="-120"/>
              </a:rPr>
              <a:t>by Dimitris Chliouras</a:t>
            </a:r>
            <a:endParaRPr lang="en-US" sz="2000" dirty="0">
              <a:solidFill>
                <a:prstClr val="black"/>
              </a:solidFill>
              <a:latin typeface="Calibri" panose="020F050202020403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687388"/>
            <a:ext cx="5070078" cy="605036"/>
          </a:xfrm>
          <a:prstGeom prst="rect">
            <a:avLst/>
          </a:prstGeom>
          <a:noFill/>
          <a:ln/>
        </p:spPr>
        <p:txBody>
          <a:bodyPr wrap="none" lIns="0" tIns="0" rIns="0" bIns="0" rtlCol="0" anchor="t"/>
          <a:lstStyle/>
          <a:p>
            <a:pPr defTabSz="761970">
              <a:lnSpc>
                <a:spcPts val="4750"/>
              </a:lnSpc>
            </a:pPr>
            <a:r>
              <a:rPr lang="en-US" sz="3792" dirty="0">
                <a:solidFill>
                  <a:srgbClr val="38512F"/>
                </a:solidFill>
                <a:latin typeface="Lora" pitchFamily="34" charset="0"/>
                <a:ea typeface="Lora" pitchFamily="34" charset="-122"/>
                <a:cs typeface="Lora" pitchFamily="34" charset="-120"/>
              </a:rPr>
              <a:t>Σύσταση του σώματος</a:t>
            </a:r>
            <a:endParaRPr lang="en-US" sz="3792" dirty="0">
              <a:solidFill>
                <a:prstClr val="black"/>
              </a:solidFill>
              <a:latin typeface="Calibri" panose="020F0502020204030204"/>
            </a:endParaRPr>
          </a:p>
        </p:txBody>
      </p:sp>
      <p:sp>
        <p:nvSpPr>
          <p:cNvPr id="4" name="Shape 1"/>
          <p:cNvSpPr/>
          <p:nvPr/>
        </p:nvSpPr>
        <p:spPr>
          <a:xfrm>
            <a:off x="720031" y="1600995"/>
            <a:ext cx="6179939" cy="1166614"/>
          </a:xfrm>
          <a:prstGeom prst="roundRect">
            <a:avLst>
              <a:gd name="adj" fmla="val 2645"/>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925711" y="1806674"/>
            <a:ext cx="2420442" cy="302618"/>
          </a:xfrm>
          <a:prstGeom prst="rect">
            <a:avLst/>
          </a:prstGeom>
          <a:noFill/>
          <a:ln/>
        </p:spPr>
        <p:txBody>
          <a:bodyPr wrap="none" lIns="0" tIns="0" rIns="0" bIns="0" rtlCol="0" anchor="t"/>
          <a:lstStyle/>
          <a:p>
            <a:pPr defTabSz="761970">
              <a:lnSpc>
                <a:spcPts val="2375"/>
              </a:lnSpc>
            </a:pPr>
            <a:r>
              <a:rPr lang="en-US" sz="1875" dirty="0">
                <a:solidFill>
                  <a:srgbClr val="3A3630"/>
                </a:solidFill>
                <a:latin typeface="Lora" pitchFamily="34" charset="0"/>
                <a:ea typeface="Lora" pitchFamily="34" charset="-122"/>
                <a:cs typeface="Lora" pitchFamily="34" charset="-120"/>
              </a:rPr>
              <a:t>Ποσοστό υγρού</a:t>
            </a:r>
            <a:endParaRPr lang="en-US" sz="1875" dirty="0">
              <a:solidFill>
                <a:prstClr val="black"/>
              </a:solidFill>
              <a:latin typeface="Calibri" panose="020F0502020204030204"/>
            </a:endParaRPr>
          </a:p>
        </p:txBody>
      </p:sp>
      <p:sp>
        <p:nvSpPr>
          <p:cNvPr id="6" name="Text 3"/>
          <p:cNvSpPr/>
          <p:nvPr/>
        </p:nvSpPr>
        <p:spPr>
          <a:xfrm>
            <a:off x="925711" y="2232719"/>
            <a:ext cx="5768578" cy="329208"/>
          </a:xfrm>
          <a:prstGeom prst="rect">
            <a:avLst/>
          </a:prstGeom>
          <a:noFill/>
          <a:ln/>
        </p:spPr>
        <p:txBody>
          <a:bodyPr wrap="non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Το 70% του βάρους του ανθρώπινου οργανισμού είναι υγρό.</a:t>
            </a:r>
            <a:endParaRPr lang="en-US" sz="1583" dirty="0">
              <a:solidFill>
                <a:prstClr val="black"/>
              </a:solidFill>
              <a:latin typeface="Calibri" panose="020F0502020204030204"/>
            </a:endParaRPr>
          </a:p>
        </p:txBody>
      </p:sp>
      <p:sp>
        <p:nvSpPr>
          <p:cNvPr id="7" name="Shape 4"/>
          <p:cNvSpPr/>
          <p:nvPr/>
        </p:nvSpPr>
        <p:spPr>
          <a:xfrm>
            <a:off x="720031" y="2973288"/>
            <a:ext cx="6179939" cy="1495822"/>
          </a:xfrm>
          <a:prstGeom prst="roundRect">
            <a:avLst>
              <a:gd name="adj" fmla="val 2063"/>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8" name="Text 5"/>
          <p:cNvSpPr/>
          <p:nvPr/>
        </p:nvSpPr>
        <p:spPr>
          <a:xfrm>
            <a:off x="925711" y="3178969"/>
            <a:ext cx="2420442" cy="302618"/>
          </a:xfrm>
          <a:prstGeom prst="rect">
            <a:avLst/>
          </a:prstGeom>
          <a:noFill/>
          <a:ln/>
        </p:spPr>
        <p:txBody>
          <a:bodyPr wrap="none" lIns="0" tIns="0" rIns="0" bIns="0" rtlCol="0" anchor="t"/>
          <a:lstStyle/>
          <a:p>
            <a:pPr defTabSz="761970">
              <a:lnSpc>
                <a:spcPts val="2375"/>
              </a:lnSpc>
            </a:pPr>
            <a:r>
              <a:rPr lang="en-US" sz="1875" dirty="0">
                <a:solidFill>
                  <a:srgbClr val="3A3630"/>
                </a:solidFill>
                <a:latin typeface="Lora" pitchFamily="34" charset="0"/>
                <a:ea typeface="Lora" pitchFamily="34" charset="-122"/>
                <a:cs typeface="Lora" pitchFamily="34" charset="-120"/>
              </a:rPr>
              <a:t>Ενδοκυττάριο υγρό</a:t>
            </a:r>
            <a:endParaRPr lang="en-US" sz="1875" dirty="0">
              <a:solidFill>
                <a:prstClr val="black"/>
              </a:solidFill>
              <a:latin typeface="Calibri" panose="020F0502020204030204"/>
            </a:endParaRPr>
          </a:p>
        </p:txBody>
      </p:sp>
      <p:sp>
        <p:nvSpPr>
          <p:cNvPr id="9" name="Text 6"/>
          <p:cNvSpPr/>
          <p:nvPr/>
        </p:nvSpPr>
        <p:spPr>
          <a:xfrm>
            <a:off x="925711" y="3605015"/>
            <a:ext cx="5768578" cy="658416"/>
          </a:xfrm>
          <a:prstGeom prst="rect">
            <a:avLst/>
          </a:prstGeom>
          <a:noFill/>
          <a:ln/>
        </p:spPr>
        <p:txBody>
          <a:bodyPr wrap="squar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Ένα μέρος του υγρού αυτού βρίσκεται μέσα στα κύτταρα και λέγεται ενδοκυττάριο υγρό.</a:t>
            </a:r>
            <a:endParaRPr lang="en-US" sz="1583" dirty="0">
              <a:solidFill>
                <a:prstClr val="black"/>
              </a:solidFill>
              <a:latin typeface="Calibri" panose="020F0502020204030204"/>
            </a:endParaRPr>
          </a:p>
        </p:txBody>
      </p:sp>
      <p:sp>
        <p:nvSpPr>
          <p:cNvPr id="10" name="Shape 7"/>
          <p:cNvSpPr/>
          <p:nvPr/>
        </p:nvSpPr>
        <p:spPr>
          <a:xfrm>
            <a:off x="720031" y="4674791"/>
            <a:ext cx="6179939" cy="1495822"/>
          </a:xfrm>
          <a:prstGeom prst="roundRect">
            <a:avLst>
              <a:gd name="adj" fmla="val 2063"/>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11" name="Text 8"/>
          <p:cNvSpPr/>
          <p:nvPr/>
        </p:nvSpPr>
        <p:spPr>
          <a:xfrm>
            <a:off x="925711" y="4880471"/>
            <a:ext cx="2420442" cy="302618"/>
          </a:xfrm>
          <a:prstGeom prst="rect">
            <a:avLst/>
          </a:prstGeom>
          <a:noFill/>
          <a:ln/>
        </p:spPr>
        <p:txBody>
          <a:bodyPr wrap="none" lIns="0" tIns="0" rIns="0" bIns="0" rtlCol="0" anchor="t"/>
          <a:lstStyle/>
          <a:p>
            <a:pPr defTabSz="761970">
              <a:lnSpc>
                <a:spcPts val="2375"/>
              </a:lnSpc>
            </a:pPr>
            <a:r>
              <a:rPr lang="en-US" sz="1875" dirty="0">
                <a:solidFill>
                  <a:srgbClr val="3A3630"/>
                </a:solidFill>
                <a:latin typeface="Lora" pitchFamily="34" charset="0"/>
                <a:ea typeface="Lora" pitchFamily="34" charset="-122"/>
                <a:cs typeface="Lora" pitchFamily="34" charset="-120"/>
              </a:rPr>
              <a:t>Εξωκυττάριο υγρό</a:t>
            </a:r>
            <a:endParaRPr lang="en-US" sz="1875" dirty="0">
              <a:solidFill>
                <a:prstClr val="black"/>
              </a:solidFill>
              <a:latin typeface="Calibri" panose="020F0502020204030204"/>
            </a:endParaRPr>
          </a:p>
        </p:txBody>
      </p:sp>
      <p:sp>
        <p:nvSpPr>
          <p:cNvPr id="12" name="Text 9"/>
          <p:cNvSpPr/>
          <p:nvPr/>
        </p:nvSpPr>
        <p:spPr>
          <a:xfrm>
            <a:off x="925711" y="5306517"/>
            <a:ext cx="5768578" cy="658416"/>
          </a:xfrm>
          <a:prstGeom prst="rect">
            <a:avLst/>
          </a:prstGeom>
          <a:noFill/>
          <a:ln/>
        </p:spPr>
        <p:txBody>
          <a:bodyPr wrap="squar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Το υγρό συστατικό του αίματος και το υγρό που βρίσκεται ανάμεσα στα κύτταρα αποτελεί το εξωκυττάριο υγρό.</a:t>
            </a:r>
            <a:endParaRPr lang="en-US" sz="1583" dirty="0">
              <a:solidFill>
                <a:prstClr val="black"/>
              </a:solidFill>
              <a:latin typeface="Calibri" panose="020F050202020403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1" y="127001"/>
            <a:ext cx="7619999" cy="893259"/>
          </a:xfrm>
          <a:prstGeom prst="rect">
            <a:avLst/>
          </a:prstGeom>
          <a:noFill/>
          <a:ln/>
        </p:spPr>
        <p:txBody>
          <a:bodyPr wrap="square" lIns="0" tIns="0" rIns="0" bIns="0" rtlCol="0" anchor="t"/>
          <a:lstStyle/>
          <a:p>
            <a:pPr defTabSz="761970">
              <a:lnSpc>
                <a:spcPts val="6958"/>
              </a:lnSpc>
            </a:pPr>
            <a:r>
              <a:rPr lang="en-US" sz="5583" dirty="0">
                <a:solidFill>
                  <a:srgbClr val="233E32"/>
                </a:solidFill>
                <a:latin typeface="Times New Roman" panose="02020603050405020304" pitchFamily="18" charset="0"/>
                <a:ea typeface="Alice" pitchFamily="34" charset="-122"/>
                <a:cs typeface="Times New Roman" panose="02020603050405020304" pitchFamily="18" charset="0"/>
              </a:rPr>
              <a:t>Κυτταρική Ομοιοστασία</a:t>
            </a:r>
            <a:endParaRPr lang="en-US" sz="5583"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114300" y="1020260"/>
            <a:ext cx="7391398" cy="4118593"/>
          </a:xfrm>
          <a:prstGeom prst="rect">
            <a:avLst/>
          </a:prstGeom>
          <a:noFill/>
          <a:ln/>
        </p:spPr>
        <p:txBody>
          <a:bodyPr wrap="square" lIns="0" tIns="0" rIns="0" bIns="0" rtlCol="0" anchor="t"/>
          <a:lstStyle/>
          <a:p>
            <a:pPr algn="just" defTabSz="761970">
              <a:lnSpc>
                <a:spcPct val="150000"/>
              </a:lnSpc>
            </a:pPr>
            <a:r>
              <a:rPr lang="en-US" sz="2333" dirty="0">
                <a:solidFill>
                  <a:srgbClr val="2C2821"/>
                </a:solidFill>
                <a:latin typeface="Times New Roman" panose="02020603050405020304" pitchFamily="18" charset="0"/>
                <a:ea typeface="Lora" pitchFamily="34" charset="-122"/>
                <a:cs typeface="Times New Roman" panose="02020603050405020304" pitchFamily="18" charset="0"/>
              </a:rPr>
              <a:t>Ο ανθρώπινος οργανισμός αποτελείται από πολλά τρισεκατομμύρια κύτταρα. </a:t>
            </a:r>
            <a:endParaRPr lang="el-GR" sz="2333" dirty="0">
              <a:solidFill>
                <a:srgbClr val="2C2821"/>
              </a:solidFill>
              <a:latin typeface="Times New Roman" panose="02020603050405020304" pitchFamily="18" charset="0"/>
              <a:ea typeface="Lora" pitchFamily="34" charset="-122"/>
              <a:cs typeface="Times New Roman" panose="02020603050405020304" pitchFamily="18" charset="0"/>
            </a:endParaRPr>
          </a:p>
          <a:p>
            <a:pPr algn="just" defTabSz="761970">
              <a:lnSpc>
                <a:spcPct val="150000"/>
              </a:lnSpc>
            </a:pPr>
            <a:r>
              <a:rPr lang="en-US" sz="2333" dirty="0" err="1">
                <a:solidFill>
                  <a:srgbClr val="2C2821"/>
                </a:solidFill>
                <a:latin typeface="Times New Roman" panose="02020603050405020304" pitchFamily="18" charset="0"/>
                <a:ea typeface="Lora" pitchFamily="34" charset="-122"/>
                <a:cs typeface="Times New Roman" panose="02020603050405020304" pitchFamily="18" charset="0"/>
              </a:rPr>
              <a:t>Το</a:t>
            </a:r>
            <a:r>
              <a:rPr lang="en-US" sz="2333" dirty="0">
                <a:solidFill>
                  <a:srgbClr val="2C2821"/>
                </a:solidFill>
                <a:latin typeface="Times New Roman" panose="02020603050405020304" pitchFamily="18" charset="0"/>
                <a:ea typeface="Lora" pitchFamily="34" charset="-122"/>
                <a:cs typeface="Times New Roman" panose="02020603050405020304" pitchFamily="18" charset="0"/>
              </a:rPr>
              <a:t> κύτταρο είναι η βασική ζωντανή μονάδα του οργανισμού.</a:t>
            </a:r>
            <a:endParaRPr lang="el-GR" sz="2333" dirty="0">
              <a:solidFill>
                <a:srgbClr val="2C2821"/>
              </a:solidFill>
              <a:latin typeface="Times New Roman" panose="02020603050405020304" pitchFamily="18" charset="0"/>
              <a:ea typeface="Lora" pitchFamily="34" charset="-122"/>
              <a:cs typeface="Times New Roman" panose="02020603050405020304" pitchFamily="18" charset="0"/>
            </a:endParaRPr>
          </a:p>
          <a:p>
            <a:pPr algn="just" defTabSz="761970">
              <a:lnSpc>
                <a:spcPct val="150000"/>
              </a:lnSpc>
            </a:pPr>
            <a:r>
              <a:rPr lang="en-US" sz="2333" dirty="0">
                <a:solidFill>
                  <a:srgbClr val="2C2821"/>
                </a:solidFill>
                <a:latin typeface="Times New Roman" panose="02020603050405020304" pitchFamily="18" charset="0"/>
                <a:ea typeface="Lora" pitchFamily="34" charset="-122"/>
                <a:cs typeface="Times New Roman" panose="02020603050405020304" pitchFamily="18" charset="0"/>
              </a:rPr>
              <a:t>Απ</a:t>
            </a:r>
            <a:r>
              <a:rPr lang="en-US" sz="2333" dirty="0" err="1">
                <a:solidFill>
                  <a:srgbClr val="2C2821"/>
                </a:solidFill>
                <a:latin typeface="Times New Roman" panose="02020603050405020304" pitchFamily="18" charset="0"/>
                <a:ea typeface="Lora" pitchFamily="34" charset="-122"/>
                <a:cs typeface="Times New Roman" panose="02020603050405020304" pitchFamily="18" charset="0"/>
              </a:rPr>
              <a:t>οτελείτ</a:t>
            </a:r>
            <a:r>
              <a:rPr lang="en-US" sz="2333" dirty="0">
                <a:solidFill>
                  <a:srgbClr val="2C2821"/>
                </a:solidFill>
                <a:latin typeface="Times New Roman" panose="02020603050405020304" pitchFamily="18" charset="0"/>
                <a:ea typeface="Lora" pitchFamily="34" charset="-122"/>
                <a:cs typeface="Times New Roman" panose="02020603050405020304" pitchFamily="18" charset="0"/>
              </a:rPr>
              <a:t>αι από τον πυρήνα και το κυτταρόπλασμα μέσα στο οποίο βρίσκονται τα διάφορα οργανύλλια του κυττάρου (μιτοχόνδριο, ενδοπλασματικό δίκτυο, συσκευή Golgi, λυσοσώματα).</a:t>
            </a:r>
            <a:endParaRPr lang="el-GR" sz="2333" dirty="0">
              <a:solidFill>
                <a:srgbClr val="2C2821"/>
              </a:solidFill>
              <a:latin typeface="Times New Roman" panose="02020603050405020304" pitchFamily="18" charset="0"/>
              <a:ea typeface="Lora" pitchFamily="34" charset="-122"/>
              <a:cs typeface="Times New Roman" panose="02020603050405020304" pitchFamily="18" charset="0"/>
            </a:endParaRPr>
          </a:p>
          <a:p>
            <a:pPr algn="just" defTabSz="761970">
              <a:lnSpc>
                <a:spcPct val="150000"/>
              </a:lnSpc>
            </a:pPr>
            <a:r>
              <a:rPr lang="el-GR" sz="2333" dirty="0">
                <a:solidFill>
                  <a:prstClr val="black"/>
                </a:solidFill>
                <a:latin typeface="Times New Roman" panose="02020603050405020304" pitchFamily="18" charset="0"/>
                <a:cs typeface="Times New Roman" panose="02020603050405020304" pitchFamily="18" charset="0"/>
              </a:rPr>
              <a:t>Ο πυρήνας χωρίζεται από το κυτταρόπλασμα με την πυρηνική μεμβράνη και το κύτταρο από τα γύρω υγρά με την κυτταρική μεμβράνη.</a:t>
            </a:r>
            <a:endParaRPr lang="en-US" sz="2333" dirty="0">
              <a:solidFill>
                <a:prstClr val="black"/>
              </a:solidFill>
              <a:latin typeface="Times New Roman" panose="02020603050405020304" pitchFamily="18" charset="0"/>
              <a:cs typeface="Times New Roman" panose="02020603050405020304" pitchFamily="18" charset="0"/>
            </a:endParaRPr>
          </a:p>
        </p:txBody>
      </p:sp>
      <p:sp>
        <p:nvSpPr>
          <p:cNvPr id="6" name="Text 3"/>
          <p:cNvSpPr/>
          <p:nvPr/>
        </p:nvSpPr>
        <p:spPr>
          <a:xfrm>
            <a:off x="825798" y="5533132"/>
            <a:ext cx="117475" cy="81260"/>
          </a:xfrm>
          <a:prstGeom prst="rect">
            <a:avLst/>
          </a:prstGeom>
          <a:noFill/>
          <a:ln/>
        </p:spPr>
        <p:txBody>
          <a:bodyPr wrap="none" lIns="0" tIns="0" rIns="0" bIns="0" rtlCol="0" anchor="t"/>
          <a:lstStyle/>
          <a:p>
            <a:pPr algn="ctr" defTabSz="761970">
              <a:lnSpc>
                <a:spcPts val="625"/>
              </a:lnSpc>
            </a:pPr>
            <a:endParaRPr lang="en-US" sz="625" dirty="0">
              <a:solidFill>
                <a:prstClr val="black"/>
              </a:solidFill>
              <a:latin typeface="Calibri" panose="020F050202020403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2340471"/>
            <a:ext cx="6179939" cy="1210072"/>
          </a:xfrm>
          <a:prstGeom prst="rect">
            <a:avLst/>
          </a:prstGeom>
          <a:noFill/>
          <a:ln/>
        </p:spPr>
        <p:txBody>
          <a:bodyPr wrap="square" lIns="0" tIns="0" rIns="0" bIns="0" rtlCol="0" anchor="t"/>
          <a:lstStyle/>
          <a:p>
            <a:pPr defTabSz="761970">
              <a:lnSpc>
                <a:spcPts val="4750"/>
              </a:lnSpc>
            </a:pPr>
            <a:r>
              <a:rPr lang="en-US" sz="3792" dirty="0">
                <a:solidFill>
                  <a:srgbClr val="38512F"/>
                </a:solidFill>
                <a:latin typeface="Lora" pitchFamily="34" charset="0"/>
                <a:ea typeface="Lora" pitchFamily="34" charset="-122"/>
                <a:cs typeface="Lora" pitchFamily="34" charset="-120"/>
              </a:rPr>
              <a:t>Το εσωτερικό περιβάλλον του σώματος</a:t>
            </a:r>
            <a:endParaRPr lang="en-US" sz="3792" dirty="0">
              <a:solidFill>
                <a:prstClr val="black"/>
              </a:solidFill>
              <a:latin typeface="Calibri" panose="020F0502020204030204"/>
            </a:endParaRPr>
          </a:p>
        </p:txBody>
      </p:sp>
      <p:sp>
        <p:nvSpPr>
          <p:cNvPr id="4" name="Text 1"/>
          <p:cNvSpPr/>
          <p:nvPr/>
        </p:nvSpPr>
        <p:spPr>
          <a:xfrm>
            <a:off x="5292031" y="3859114"/>
            <a:ext cx="6179939" cy="658416"/>
          </a:xfrm>
          <a:prstGeom prst="rect">
            <a:avLst/>
          </a:prstGeom>
          <a:noFill/>
          <a:ln/>
        </p:spPr>
        <p:txBody>
          <a:bodyPr wrap="squar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Έτσι, όλα τα κύτταρα ζουν μέσα στο ίδιο περιβάλλον, στο εξωκυττάριο υγρό που χαρακτηρίζεται ως εσωτερικό περιβάλλον του σώματος.</a:t>
            </a:r>
            <a:endParaRPr lang="en-US" sz="1583" dirty="0">
              <a:solidFill>
                <a:prstClr val="black"/>
              </a:solidFill>
              <a:latin typeface="Calibri" panose="020F050202020403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7244" y="2193430"/>
            <a:ext cx="7862788" cy="605036"/>
          </a:xfrm>
          <a:prstGeom prst="rect">
            <a:avLst/>
          </a:prstGeom>
          <a:noFill/>
          <a:ln/>
        </p:spPr>
        <p:txBody>
          <a:bodyPr wrap="none" lIns="0" tIns="0" rIns="0" bIns="0" rtlCol="0" anchor="t"/>
          <a:lstStyle/>
          <a:p>
            <a:pPr defTabSz="761970">
              <a:lnSpc>
                <a:spcPts val="4750"/>
              </a:lnSpc>
            </a:pPr>
            <a:r>
              <a:rPr lang="en-US" sz="3792" dirty="0">
                <a:solidFill>
                  <a:srgbClr val="38512F"/>
                </a:solidFill>
                <a:latin typeface="Lora" pitchFamily="34" charset="0"/>
                <a:ea typeface="Lora" pitchFamily="34" charset="-122"/>
                <a:cs typeface="Lora" pitchFamily="34" charset="-120"/>
              </a:rPr>
              <a:t>Διαφορές στη σύσταση των υγρών</a:t>
            </a:r>
            <a:endParaRPr lang="en-US" sz="3792" dirty="0">
              <a:solidFill>
                <a:prstClr val="black"/>
              </a:solidFill>
              <a:latin typeface="Calibri" panose="020F0502020204030204"/>
            </a:endParaRPr>
          </a:p>
        </p:txBody>
      </p:sp>
      <p:sp>
        <p:nvSpPr>
          <p:cNvPr id="3" name="Text 1"/>
          <p:cNvSpPr/>
          <p:nvPr/>
        </p:nvSpPr>
        <p:spPr>
          <a:xfrm>
            <a:off x="807244" y="3312716"/>
            <a:ext cx="2420442" cy="302618"/>
          </a:xfrm>
          <a:prstGeom prst="rect">
            <a:avLst/>
          </a:prstGeom>
          <a:noFill/>
          <a:ln/>
        </p:spPr>
        <p:txBody>
          <a:bodyPr wrap="none" lIns="0" tIns="0" rIns="0" bIns="0" rtlCol="0" anchor="t"/>
          <a:lstStyle/>
          <a:p>
            <a:pPr defTabSz="761970">
              <a:lnSpc>
                <a:spcPts val="2375"/>
              </a:lnSpc>
            </a:pPr>
            <a:r>
              <a:rPr lang="en-US" sz="1875" dirty="0">
                <a:solidFill>
                  <a:srgbClr val="38512F"/>
                </a:solidFill>
                <a:latin typeface="Lora" pitchFamily="34" charset="0"/>
                <a:ea typeface="Lora" pitchFamily="34" charset="-122"/>
                <a:cs typeface="Lora" pitchFamily="34" charset="-120"/>
              </a:rPr>
              <a:t>Εξωκυττάριο υγρό</a:t>
            </a:r>
            <a:endParaRPr lang="en-US" sz="1875" dirty="0">
              <a:solidFill>
                <a:prstClr val="black"/>
              </a:solidFill>
              <a:latin typeface="Calibri" panose="020F0502020204030204"/>
            </a:endParaRPr>
          </a:p>
        </p:txBody>
      </p:sp>
      <p:sp>
        <p:nvSpPr>
          <p:cNvPr id="4" name="Text 2"/>
          <p:cNvSpPr/>
          <p:nvPr/>
        </p:nvSpPr>
        <p:spPr>
          <a:xfrm>
            <a:off x="807244" y="3821014"/>
            <a:ext cx="5037733" cy="658416"/>
          </a:xfrm>
          <a:prstGeom prst="rect">
            <a:avLst/>
          </a:prstGeom>
          <a:noFill/>
          <a:ln/>
        </p:spPr>
        <p:txBody>
          <a:bodyPr wrap="squar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Το εξωκυττάριο υγρό περιέχει μεγάλες ποσότητες νατρίου και πολύ μικρές ποσότητες καλίου.</a:t>
            </a:r>
            <a:endParaRPr lang="en-US" sz="1583" dirty="0">
              <a:solidFill>
                <a:prstClr val="black"/>
              </a:solidFill>
              <a:latin typeface="Calibri" panose="020F0502020204030204"/>
            </a:endParaRPr>
          </a:p>
        </p:txBody>
      </p:sp>
      <p:sp>
        <p:nvSpPr>
          <p:cNvPr id="5" name="Text 3"/>
          <p:cNvSpPr/>
          <p:nvPr/>
        </p:nvSpPr>
        <p:spPr>
          <a:xfrm>
            <a:off x="6353175" y="3312716"/>
            <a:ext cx="2420442" cy="302618"/>
          </a:xfrm>
          <a:prstGeom prst="rect">
            <a:avLst/>
          </a:prstGeom>
          <a:noFill/>
          <a:ln/>
        </p:spPr>
        <p:txBody>
          <a:bodyPr wrap="none" lIns="0" tIns="0" rIns="0" bIns="0" rtlCol="0" anchor="t"/>
          <a:lstStyle/>
          <a:p>
            <a:pPr defTabSz="761970">
              <a:lnSpc>
                <a:spcPts val="2375"/>
              </a:lnSpc>
            </a:pPr>
            <a:r>
              <a:rPr lang="en-US" sz="1875" dirty="0">
                <a:solidFill>
                  <a:srgbClr val="38512F"/>
                </a:solidFill>
                <a:latin typeface="Lora" pitchFamily="34" charset="0"/>
                <a:ea typeface="Lora" pitchFamily="34" charset="-122"/>
                <a:cs typeface="Lora" pitchFamily="34" charset="-120"/>
              </a:rPr>
              <a:t>Ενδοκυττάριο υγρό</a:t>
            </a:r>
            <a:endParaRPr lang="en-US" sz="1875" dirty="0">
              <a:solidFill>
                <a:prstClr val="black"/>
              </a:solidFill>
              <a:latin typeface="Calibri" panose="020F0502020204030204"/>
            </a:endParaRPr>
          </a:p>
        </p:txBody>
      </p:sp>
      <p:sp>
        <p:nvSpPr>
          <p:cNvPr id="6" name="Text 4"/>
          <p:cNvSpPr/>
          <p:nvPr/>
        </p:nvSpPr>
        <p:spPr>
          <a:xfrm>
            <a:off x="6353175" y="3821014"/>
            <a:ext cx="5037733" cy="658416"/>
          </a:xfrm>
          <a:prstGeom prst="rect">
            <a:avLst/>
          </a:prstGeom>
          <a:noFill/>
          <a:ln/>
        </p:spPr>
        <p:txBody>
          <a:bodyPr wrap="squar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Το ενδοκυττάριο υγρό, αντίθετα, περιέχει μεγάλες ποσότητες καλίου και μικρές νατρίου.</a:t>
            </a:r>
            <a:endParaRPr lang="en-US" sz="1583" dirty="0">
              <a:solidFill>
                <a:prstClr val="black"/>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44704" y="530126"/>
            <a:ext cx="6274594" cy="1130498"/>
          </a:xfrm>
          <a:prstGeom prst="rect">
            <a:avLst/>
          </a:prstGeom>
          <a:noFill/>
          <a:ln/>
        </p:spPr>
        <p:txBody>
          <a:bodyPr wrap="square" lIns="0" tIns="0" rIns="0" bIns="0" rtlCol="0" anchor="t"/>
          <a:lstStyle/>
          <a:p>
            <a:pPr defTabSz="761970">
              <a:lnSpc>
                <a:spcPts val="4416"/>
              </a:lnSpc>
            </a:pPr>
            <a:r>
              <a:rPr lang="en-US" sz="3542" dirty="0">
                <a:solidFill>
                  <a:srgbClr val="38512F"/>
                </a:solidFill>
                <a:latin typeface="Lora" pitchFamily="34" charset="0"/>
                <a:ea typeface="Lora" pitchFamily="34" charset="-122"/>
                <a:cs typeface="Lora" pitchFamily="34" charset="-120"/>
              </a:rPr>
              <a:t>Περιεχόμενο του εξωκυττάριου υγρού</a:t>
            </a:r>
            <a:endParaRPr lang="en-US" sz="3542" dirty="0">
              <a:solidFill>
                <a:prstClr val="black"/>
              </a:solidFill>
              <a:latin typeface="Calibri" panose="020F0502020204030204"/>
            </a:endParaRPr>
          </a:p>
        </p:txBody>
      </p:sp>
      <p:sp>
        <p:nvSpPr>
          <p:cNvPr id="4" name="Shape 1"/>
          <p:cNvSpPr/>
          <p:nvPr/>
        </p:nvSpPr>
        <p:spPr>
          <a:xfrm>
            <a:off x="5244703" y="2165053"/>
            <a:ext cx="432395" cy="432395"/>
          </a:xfrm>
          <a:prstGeom prst="roundRect">
            <a:avLst>
              <a:gd name="adj" fmla="val 6668"/>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5" name="Text 2"/>
          <p:cNvSpPr/>
          <p:nvPr/>
        </p:nvSpPr>
        <p:spPr>
          <a:xfrm>
            <a:off x="5411490" y="2245519"/>
            <a:ext cx="98822" cy="271363"/>
          </a:xfrm>
          <a:prstGeom prst="rect">
            <a:avLst/>
          </a:prstGeom>
          <a:noFill/>
          <a:ln/>
        </p:spPr>
        <p:txBody>
          <a:bodyPr wrap="none" lIns="0" tIns="0" rIns="0" bIns="0" rtlCol="0" anchor="t"/>
          <a:lstStyle/>
          <a:p>
            <a:pPr algn="ctr" defTabSz="761970">
              <a:lnSpc>
                <a:spcPts val="2125"/>
              </a:lnSpc>
            </a:pPr>
            <a:r>
              <a:rPr lang="en-US" sz="2125" dirty="0">
                <a:solidFill>
                  <a:srgbClr val="3A3630"/>
                </a:solidFill>
                <a:latin typeface="Lora" pitchFamily="34" charset="0"/>
                <a:ea typeface="Lora" pitchFamily="34" charset="-122"/>
                <a:cs typeface="Lora" pitchFamily="34" charset="-120"/>
              </a:rPr>
              <a:t>1</a:t>
            </a:r>
            <a:endParaRPr lang="en-US" sz="2125" dirty="0">
              <a:solidFill>
                <a:prstClr val="black"/>
              </a:solidFill>
              <a:latin typeface="Calibri" panose="020F0502020204030204"/>
            </a:endParaRPr>
          </a:p>
        </p:txBody>
      </p:sp>
      <p:sp>
        <p:nvSpPr>
          <p:cNvPr id="6" name="Text 3"/>
          <p:cNvSpPr/>
          <p:nvPr/>
        </p:nvSpPr>
        <p:spPr>
          <a:xfrm>
            <a:off x="5869286" y="2165053"/>
            <a:ext cx="2261294" cy="282575"/>
          </a:xfrm>
          <a:prstGeom prst="rect">
            <a:avLst/>
          </a:prstGeom>
          <a:noFill/>
          <a:ln/>
        </p:spPr>
        <p:txBody>
          <a:bodyPr wrap="none" lIns="0" tIns="0" rIns="0" bIns="0" rtlCol="0" anchor="t"/>
          <a:lstStyle/>
          <a:p>
            <a:pPr defTabSz="761970">
              <a:lnSpc>
                <a:spcPts val="2208"/>
              </a:lnSpc>
            </a:pPr>
            <a:r>
              <a:rPr lang="en-US" sz="1750" dirty="0">
                <a:solidFill>
                  <a:srgbClr val="3A3630"/>
                </a:solidFill>
                <a:latin typeface="Lora" pitchFamily="34" charset="0"/>
                <a:ea typeface="Lora" pitchFamily="34" charset="-122"/>
                <a:cs typeface="Lora" pitchFamily="34" charset="-120"/>
              </a:rPr>
              <a:t>Ιόντα</a:t>
            </a:r>
            <a:endParaRPr lang="en-US" sz="1750" dirty="0">
              <a:solidFill>
                <a:prstClr val="black"/>
              </a:solidFill>
              <a:latin typeface="Calibri" panose="020F0502020204030204"/>
            </a:endParaRPr>
          </a:p>
        </p:txBody>
      </p:sp>
      <p:sp>
        <p:nvSpPr>
          <p:cNvPr id="7" name="Text 4"/>
          <p:cNvSpPr/>
          <p:nvPr/>
        </p:nvSpPr>
        <p:spPr>
          <a:xfrm>
            <a:off x="5869285" y="2562919"/>
            <a:ext cx="5650012" cy="614958"/>
          </a:xfrm>
          <a:prstGeom prst="rect">
            <a:avLst/>
          </a:prstGeom>
          <a:noFill/>
          <a:ln/>
        </p:spPr>
        <p:txBody>
          <a:bodyPr wrap="square" lIns="0" tIns="0" rIns="0" bIns="0" rtlCol="0" anchor="t"/>
          <a:lstStyle/>
          <a:p>
            <a:pPr defTabSz="761970">
              <a:lnSpc>
                <a:spcPts val="2417"/>
              </a:lnSpc>
            </a:pPr>
            <a:r>
              <a:rPr lang="en-US" sz="1500" dirty="0">
                <a:solidFill>
                  <a:srgbClr val="3A3630"/>
                </a:solidFill>
                <a:latin typeface="Source Sans Pro" pitchFamily="34" charset="0"/>
                <a:ea typeface="Source Sans Pro" pitchFamily="34" charset="-122"/>
                <a:cs typeface="Source Sans Pro" pitchFamily="34" charset="-120"/>
              </a:rPr>
              <a:t>Το εξωκυττάριο υγρό επίσης περιέχει μεγάλες ποσότητες άλλων ιόντων</a:t>
            </a:r>
            <a:endParaRPr lang="en-US" sz="1500" dirty="0">
              <a:solidFill>
                <a:prstClr val="black"/>
              </a:solidFill>
              <a:latin typeface="Calibri" panose="020F0502020204030204"/>
            </a:endParaRPr>
          </a:p>
        </p:txBody>
      </p:sp>
      <p:sp>
        <p:nvSpPr>
          <p:cNvPr id="8" name="Shape 5"/>
          <p:cNvSpPr/>
          <p:nvPr/>
        </p:nvSpPr>
        <p:spPr>
          <a:xfrm>
            <a:off x="5244703" y="3586262"/>
            <a:ext cx="432395" cy="432395"/>
          </a:xfrm>
          <a:prstGeom prst="roundRect">
            <a:avLst>
              <a:gd name="adj" fmla="val 6668"/>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9" name="Text 6"/>
          <p:cNvSpPr/>
          <p:nvPr/>
        </p:nvSpPr>
        <p:spPr>
          <a:xfrm>
            <a:off x="5387975" y="3666729"/>
            <a:ext cx="145753" cy="271363"/>
          </a:xfrm>
          <a:prstGeom prst="rect">
            <a:avLst/>
          </a:prstGeom>
          <a:noFill/>
          <a:ln/>
        </p:spPr>
        <p:txBody>
          <a:bodyPr wrap="none" lIns="0" tIns="0" rIns="0" bIns="0" rtlCol="0" anchor="t"/>
          <a:lstStyle/>
          <a:p>
            <a:pPr algn="ctr" defTabSz="761970">
              <a:lnSpc>
                <a:spcPts val="2125"/>
              </a:lnSpc>
            </a:pPr>
            <a:r>
              <a:rPr lang="en-US" sz="2125" dirty="0">
                <a:solidFill>
                  <a:srgbClr val="3A3630"/>
                </a:solidFill>
                <a:latin typeface="Lora" pitchFamily="34" charset="0"/>
                <a:ea typeface="Lora" pitchFamily="34" charset="-122"/>
                <a:cs typeface="Lora" pitchFamily="34" charset="-120"/>
              </a:rPr>
              <a:t>2</a:t>
            </a:r>
            <a:endParaRPr lang="en-US" sz="2125" dirty="0">
              <a:solidFill>
                <a:prstClr val="black"/>
              </a:solidFill>
              <a:latin typeface="Calibri" panose="020F0502020204030204"/>
            </a:endParaRPr>
          </a:p>
        </p:txBody>
      </p:sp>
      <p:sp>
        <p:nvSpPr>
          <p:cNvPr id="10" name="Text 7"/>
          <p:cNvSpPr/>
          <p:nvPr/>
        </p:nvSpPr>
        <p:spPr>
          <a:xfrm>
            <a:off x="5869286" y="3586262"/>
            <a:ext cx="2261294" cy="282575"/>
          </a:xfrm>
          <a:prstGeom prst="rect">
            <a:avLst/>
          </a:prstGeom>
          <a:noFill/>
          <a:ln/>
        </p:spPr>
        <p:txBody>
          <a:bodyPr wrap="none" lIns="0" tIns="0" rIns="0" bIns="0" rtlCol="0" anchor="t"/>
          <a:lstStyle/>
          <a:p>
            <a:pPr defTabSz="761970">
              <a:lnSpc>
                <a:spcPts val="2208"/>
              </a:lnSpc>
            </a:pPr>
            <a:r>
              <a:rPr lang="en-US" sz="1750" dirty="0">
                <a:solidFill>
                  <a:srgbClr val="3A3630"/>
                </a:solidFill>
                <a:latin typeface="Lora" pitchFamily="34" charset="0"/>
                <a:ea typeface="Lora" pitchFamily="34" charset="-122"/>
                <a:cs typeface="Lora" pitchFamily="34" charset="-120"/>
              </a:rPr>
              <a:t>Θρεπτικές ουσίες</a:t>
            </a:r>
            <a:endParaRPr lang="en-US" sz="1750" dirty="0">
              <a:solidFill>
                <a:prstClr val="black"/>
              </a:solidFill>
              <a:latin typeface="Calibri" panose="020F0502020204030204"/>
            </a:endParaRPr>
          </a:p>
        </p:txBody>
      </p:sp>
      <p:sp>
        <p:nvSpPr>
          <p:cNvPr id="11" name="Text 8"/>
          <p:cNvSpPr/>
          <p:nvPr/>
        </p:nvSpPr>
        <p:spPr>
          <a:xfrm>
            <a:off x="5869285" y="3984129"/>
            <a:ext cx="5650012" cy="614958"/>
          </a:xfrm>
          <a:prstGeom prst="rect">
            <a:avLst/>
          </a:prstGeom>
          <a:noFill/>
          <a:ln/>
        </p:spPr>
        <p:txBody>
          <a:bodyPr wrap="square" lIns="0" tIns="0" rIns="0" bIns="0" rtlCol="0" anchor="t"/>
          <a:lstStyle/>
          <a:p>
            <a:pPr defTabSz="761970">
              <a:lnSpc>
                <a:spcPts val="2417"/>
              </a:lnSpc>
            </a:pPr>
            <a:r>
              <a:rPr lang="en-US" sz="1500" dirty="0">
                <a:solidFill>
                  <a:srgbClr val="3A3630"/>
                </a:solidFill>
                <a:latin typeface="Source Sans Pro" pitchFamily="34" charset="0"/>
                <a:ea typeface="Source Sans Pro" pitchFamily="34" charset="-122"/>
                <a:cs typeface="Source Sans Pro" pitchFamily="34" charset="-120"/>
              </a:rPr>
              <a:t>και θρεπτικές ουσίες για το κύτταρο, όπως οξυγόνο, γλυκόζη, λιπαρά οξέα και αμινοξέα.</a:t>
            </a:r>
            <a:endParaRPr lang="en-US" sz="1500" dirty="0">
              <a:solidFill>
                <a:prstClr val="black"/>
              </a:solidFill>
              <a:latin typeface="Calibri" panose="020F0502020204030204"/>
            </a:endParaRPr>
          </a:p>
        </p:txBody>
      </p:sp>
      <p:sp>
        <p:nvSpPr>
          <p:cNvPr id="12" name="Shape 9"/>
          <p:cNvSpPr/>
          <p:nvPr/>
        </p:nvSpPr>
        <p:spPr>
          <a:xfrm>
            <a:off x="5244703" y="5007471"/>
            <a:ext cx="432395" cy="432395"/>
          </a:xfrm>
          <a:prstGeom prst="roundRect">
            <a:avLst>
              <a:gd name="adj" fmla="val 6668"/>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13" name="Text 10"/>
          <p:cNvSpPr/>
          <p:nvPr/>
        </p:nvSpPr>
        <p:spPr>
          <a:xfrm>
            <a:off x="5385296" y="5087938"/>
            <a:ext cx="151110" cy="271363"/>
          </a:xfrm>
          <a:prstGeom prst="rect">
            <a:avLst/>
          </a:prstGeom>
          <a:noFill/>
          <a:ln/>
        </p:spPr>
        <p:txBody>
          <a:bodyPr wrap="none" lIns="0" tIns="0" rIns="0" bIns="0" rtlCol="0" anchor="t"/>
          <a:lstStyle/>
          <a:p>
            <a:pPr algn="ctr" defTabSz="761970">
              <a:lnSpc>
                <a:spcPts val="2125"/>
              </a:lnSpc>
            </a:pPr>
            <a:r>
              <a:rPr lang="en-US" sz="2125" dirty="0">
                <a:solidFill>
                  <a:srgbClr val="3A3630"/>
                </a:solidFill>
                <a:latin typeface="Lora" pitchFamily="34" charset="0"/>
                <a:ea typeface="Lora" pitchFamily="34" charset="-122"/>
                <a:cs typeface="Lora" pitchFamily="34" charset="-120"/>
              </a:rPr>
              <a:t>3</a:t>
            </a:r>
            <a:endParaRPr lang="en-US" sz="2125" dirty="0">
              <a:solidFill>
                <a:prstClr val="black"/>
              </a:solidFill>
              <a:latin typeface="Calibri" panose="020F0502020204030204"/>
            </a:endParaRPr>
          </a:p>
        </p:txBody>
      </p:sp>
      <p:sp>
        <p:nvSpPr>
          <p:cNvPr id="14" name="Text 11"/>
          <p:cNvSpPr/>
          <p:nvPr/>
        </p:nvSpPr>
        <p:spPr>
          <a:xfrm>
            <a:off x="5869286" y="5007471"/>
            <a:ext cx="2261294" cy="282575"/>
          </a:xfrm>
          <a:prstGeom prst="rect">
            <a:avLst/>
          </a:prstGeom>
          <a:noFill/>
          <a:ln/>
        </p:spPr>
        <p:txBody>
          <a:bodyPr wrap="none" lIns="0" tIns="0" rIns="0" bIns="0" rtlCol="0" anchor="t"/>
          <a:lstStyle/>
          <a:p>
            <a:pPr defTabSz="761970">
              <a:lnSpc>
                <a:spcPts val="2208"/>
              </a:lnSpc>
            </a:pPr>
            <a:r>
              <a:rPr lang="en-US" sz="1750" dirty="0">
                <a:solidFill>
                  <a:srgbClr val="3A3630"/>
                </a:solidFill>
                <a:latin typeface="Lora" pitchFamily="34" charset="0"/>
                <a:ea typeface="Lora" pitchFamily="34" charset="-122"/>
                <a:cs typeface="Lora" pitchFamily="34" charset="-120"/>
              </a:rPr>
              <a:t>Σημασία</a:t>
            </a:r>
            <a:endParaRPr lang="en-US" sz="1750" dirty="0">
              <a:solidFill>
                <a:prstClr val="black"/>
              </a:solidFill>
              <a:latin typeface="Calibri" panose="020F0502020204030204"/>
            </a:endParaRPr>
          </a:p>
        </p:txBody>
      </p:sp>
      <p:sp>
        <p:nvSpPr>
          <p:cNvPr id="15" name="Text 12"/>
          <p:cNvSpPr/>
          <p:nvPr/>
        </p:nvSpPr>
        <p:spPr>
          <a:xfrm>
            <a:off x="5869285" y="5405338"/>
            <a:ext cx="5650012" cy="922437"/>
          </a:xfrm>
          <a:prstGeom prst="rect">
            <a:avLst/>
          </a:prstGeom>
          <a:noFill/>
          <a:ln/>
        </p:spPr>
        <p:txBody>
          <a:bodyPr wrap="square" lIns="0" tIns="0" rIns="0" bIns="0" rtlCol="0" anchor="t"/>
          <a:lstStyle/>
          <a:p>
            <a:pPr defTabSz="761970">
              <a:lnSpc>
                <a:spcPts val="2417"/>
              </a:lnSpc>
            </a:pPr>
            <a:r>
              <a:rPr lang="en-US" sz="1500" dirty="0">
                <a:solidFill>
                  <a:srgbClr val="3A3630"/>
                </a:solidFill>
                <a:latin typeface="Source Sans Pro" pitchFamily="34" charset="0"/>
                <a:ea typeface="Source Sans Pro" pitchFamily="34" charset="-122"/>
                <a:cs typeface="Source Sans Pro" pitchFamily="34" charset="-120"/>
              </a:rPr>
              <a:t>Οι διαφορές αυτές στη σύσταση των δύο υγρών είναι εξαιρετικά σημαντικές, τόσο για τη ζωή του κυττάρου όσο και συνολικά για τις λειτουργίες του ανθρώπινου οργανισμού.</a:t>
            </a:r>
            <a:endParaRPr lang="en-US" sz="1500" dirty="0">
              <a:solidFill>
                <a:prstClr val="black"/>
              </a:solidFill>
              <a:latin typeface="Calibri" panose="020F050202020403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517452"/>
            <a:ext cx="6179939" cy="1210072"/>
          </a:xfrm>
          <a:prstGeom prst="rect">
            <a:avLst/>
          </a:prstGeom>
          <a:noFill/>
          <a:ln/>
        </p:spPr>
        <p:txBody>
          <a:bodyPr wrap="square" lIns="0" tIns="0" rIns="0" bIns="0" rtlCol="0" anchor="t"/>
          <a:lstStyle/>
          <a:p>
            <a:pPr defTabSz="761970">
              <a:lnSpc>
                <a:spcPts val="4750"/>
              </a:lnSpc>
            </a:pPr>
            <a:r>
              <a:rPr lang="en-US" sz="3792" dirty="0">
                <a:solidFill>
                  <a:srgbClr val="38512F"/>
                </a:solidFill>
                <a:latin typeface="Lora" pitchFamily="34" charset="0"/>
                <a:ea typeface="Lora" pitchFamily="34" charset="-122"/>
                <a:cs typeface="Lora" pitchFamily="34" charset="-120"/>
              </a:rPr>
              <a:t>Ο ρόλος της κυτταρικής μεμβράνης</a:t>
            </a:r>
            <a:endParaRPr lang="en-US" sz="3792" dirty="0">
              <a:solidFill>
                <a:prstClr val="black"/>
              </a:solidFill>
              <a:latin typeface="Calibri" panose="020F0502020204030204"/>
            </a:endParaRPr>
          </a:p>
        </p:txBody>
      </p:sp>
      <p:sp>
        <p:nvSpPr>
          <p:cNvPr id="4" name="Text 1"/>
          <p:cNvSpPr/>
          <p:nvPr/>
        </p:nvSpPr>
        <p:spPr>
          <a:xfrm>
            <a:off x="720031" y="3036094"/>
            <a:ext cx="6179939" cy="2304455"/>
          </a:xfrm>
          <a:prstGeom prst="rect">
            <a:avLst/>
          </a:prstGeom>
          <a:noFill/>
          <a:ln/>
        </p:spPr>
        <p:txBody>
          <a:bodyPr wrap="squar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Η κυτταρική μεμβράνη διαχωρίζει το ενδοκυττάριο από το εξωκυττάριο υγρό. Αν υποθέσουμε ότι όλες οι ουσίες που υπάρχουν στα δύο αυτά υγρά μπορούσαν να περνούν ελεύθερα από την κυτταρική μεμβράνη και προς τις δύο πλευρές της, το αποτέλεσμα θα ήταν να έχουμε την ίδια συγκέντρωση ουσιών και στο ενδοκυττάριο και στο εξωκυττάριο υγρό. Αυτό δε συμβιβάζεται με τη ζωή και στην πραγματικότητα δε συμβαίνει.</a:t>
            </a:r>
            <a:endParaRPr lang="en-US" sz="1583" dirty="0">
              <a:solidFill>
                <a:prstClr val="black"/>
              </a:solidFill>
              <a:latin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21684" y="658912"/>
            <a:ext cx="5366643" cy="545902"/>
          </a:xfrm>
          <a:prstGeom prst="rect">
            <a:avLst/>
          </a:prstGeom>
          <a:noFill/>
          <a:ln/>
        </p:spPr>
        <p:txBody>
          <a:bodyPr wrap="none" lIns="0" tIns="0" rIns="0" bIns="0" rtlCol="0" anchor="t"/>
          <a:lstStyle/>
          <a:p>
            <a:pPr defTabSz="761970">
              <a:lnSpc>
                <a:spcPts val="4291"/>
              </a:lnSpc>
            </a:pPr>
            <a:r>
              <a:rPr lang="en-US" sz="3417" dirty="0">
                <a:solidFill>
                  <a:srgbClr val="38512F"/>
                </a:solidFill>
                <a:latin typeface="Lora" pitchFamily="34" charset="0"/>
                <a:ea typeface="Lora" pitchFamily="34" charset="-122"/>
                <a:cs typeface="Lora" pitchFamily="34" charset="-120"/>
              </a:rPr>
              <a:t>Επιλεκτική διαπερατότητα</a:t>
            </a:r>
            <a:endParaRPr lang="en-US" sz="3417" dirty="0">
              <a:solidFill>
                <a:prstClr val="black"/>
              </a:solidFill>
              <a:latin typeface="Calibri" panose="020F0502020204030204"/>
            </a:endParaRPr>
          </a:p>
        </p:txBody>
      </p:sp>
      <p:sp>
        <p:nvSpPr>
          <p:cNvPr id="4" name="Shape 1"/>
          <p:cNvSpPr/>
          <p:nvPr/>
        </p:nvSpPr>
        <p:spPr>
          <a:xfrm>
            <a:off x="5487393" y="1483221"/>
            <a:ext cx="25400" cy="4715868"/>
          </a:xfrm>
          <a:prstGeom prst="roundRect">
            <a:avLst>
              <a:gd name="adj" fmla="val 109624"/>
            </a:avLst>
          </a:prstGeom>
          <a:solidFill>
            <a:srgbClr val="D9CDBA"/>
          </a:solidFill>
          <a:ln/>
        </p:spPr>
        <p:txBody>
          <a:bodyPr/>
          <a:lstStyle/>
          <a:p>
            <a:pPr defTabSz="761970"/>
            <a:endParaRPr lang="el-GR" sz="1500">
              <a:solidFill>
                <a:prstClr val="black"/>
              </a:solidFill>
              <a:latin typeface="Calibri" panose="020F0502020204030204"/>
            </a:endParaRPr>
          </a:p>
        </p:txBody>
      </p:sp>
      <p:sp>
        <p:nvSpPr>
          <p:cNvPr id="5" name="Shape 2"/>
          <p:cNvSpPr/>
          <p:nvPr/>
        </p:nvSpPr>
        <p:spPr>
          <a:xfrm>
            <a:off x="5683499" y="1888033"/>
            <a:ext cx="649684" cy="25400"/>
          </a:xfrm>
          <a:prstGeom prst="roundRect">
            <a:avLst>
              <a:gd name="adj" fmla="val 109624"/>
            </a:avLst>
          </a:prstGeom>
          <a:solidFill>
            <a:srgbClr val="D9CDBA"/>
          </a:solidFill>
          <a:ln/>
        </p:spPr>
        <p:txBody>
          <a:bodyPr/>
          <a:lstStyle/>
          <a:p>
            <a:pPr defTabSz="761970"/>
            <a:endParaRPr lang="el-GR" sz="1500">
              <a:solidFill>
                <a:prstClr val="black"/>
              </a:solidFill>
              <a:latin typeface="Calibri" panose="020F0502020204030204"/>
            </a:endParaRPr>
          </a:p>
        </p:txBody>
      </p:sp>
      <p:sp>
        <p:nvSpPr>
          <p:cNvPr id="6" name="Shape 3"/>
          <p:cNvSpPr/>
          <p:nvPr/>
        </p:nvSpPr>
        <p:spPr>
          <a:xfrm>
            <a:off x="5291287" y="1691977"/>
            <a:ext cx="417612" cy="417612"/>
          </a:xfrm>
          <a:prstGeom prst="roundRect">
            <a:avLst>
              <a:gd name="adj" fmla="val 6668"/>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7" name="Text 4"/>
          <p:cNvSpPr/>
          <p:nvPr/>
        </p:nvSpPr>
        <p:spPr>
          <a:xfrm>
            <a:off x="5452319" y="1769765"/>
            <a:ext cx="95448" cy="262037"/>
          </a:xfrm>
          <a:prstGeom prst="rect">
            <a:avLst/>
          </a:prstGeom>
          <a:noFill/>
          <a:ln/>
        </p:spPr>
        <p:txBody>
          <a:bodyPr wrap="none" lIns="0" tIns="0" rIns="0" bIns="0" rtlCol="0" anchor="t"/>
          <a:lstStyle/>
          <a:p>
            <a:pPr algn="ctr" defTabSz="761970">
              <a:lnSpc>
                <a:spcPts val="2042"/>
              </a:lnSpc>
            </a:pPr>
            <a:r>
              <a:rPr lang="en-US" sz="2042" dirty="0">
                <a:solidFill>
                  <a:srgbClr val="3A3630"/>
                </a:solidFill>
                <a:latin typeface="Lora" pitchFamily="34" charset="0"/>
                <a:ea typeface="Lora" pitchFamily="34" charset="-122"/>
                <a:cs typeface="Lora" pitchFamily="34" charset="-120"/>
              </a:rPr>
              <a:t>1</a:t>
            </a:r>
            <a:endParaRPr lang="en-US" sz="2042" dirty="0">
              <a:solidFill>
                <a:prstClr val="black"/>
              </a:solidFill>
              <a:latin typeface="Calibri" panose="020F0502020204030204"/>
            </a:endParaRPr>
          </a:p>
        </p:txBody>
      </p:sp>
      <p:sp>
        <p:nvSpPr>
          <p:cNvPr id="8" name="Text 5"/>
          <p:cNvSpPr/>
          <p:nvPr/>
        </p:nvSpPr>
        <p:spPr>
          <a:xfrm>
            <a:off x="6521053" y="1668760"/>
            <a:ext cx="2183805" cy="272951"/>
          </a:xfrm>
          <a:prstGeom prst="rect">
            <a:avLst/>
          </a:prstGeom>
          <a:noFill/>
          <a:ln/>
        </p:spPr>
        <p:txBody>
          <a:bodyPr wrap="none" lIns="0" tIns="0" rIns="0" bIns="0" rtlCol="0" anchor="t"/>
          <a:lstStyle/>
          <a:p>
            <a:pPr defTabSz="761970">
              <a:lnSpc>
                <a:spcPts val="2125"/>
              </a:lnSpc>
            </a:pPr>
            <a:r>
              <a:rPr lang="en-US" sz="1708" dirty="0">
                <a:solidFill>
                  <a:srgbClr val="3A3630"/>
                </a:solidFill>
                <a:latin typeface="Lora" pitchFamily="34" charset="0"/>
                <a:ea typeface="Lora" pitchFamily="34" charset="-122"/>
                <a:cs typeface="Lora" pitchFamily="34" charset="-120"/>
              </a:rPr>
              <a:t>Επιλεκτική διέλευση</a:t>
            </a:r>
            <a:endParaRPr lang="en-US" sz="1708" dirty="0">
              <a:solidFill>
                <a:prstClr val="black"/>
              </a:solidFill>
              <a:latin typeface="Calibri" panose="020F0502020204030204"/>
            </a:endParaRPr>
          </a:p>
        </p:txBody>
      </p:sp>
      <p:sp>
        <p:nvSpPr>
          <p:cNvPr id="9" name="Text 6"/>
          <p:cNvSpPr/>
          <p:nvPr/>
        </p:nvSpPr>
        <p:spPr>
          <a:xfrm>
            <a:off x="6521054" y="2053034"/>
            <a:ext cx="5021263" cy="593923"/>
          </a:xfrm>
          <a:prstGeom prst="rect">
            <a:avLst/>
          </a:prstGeom>
          <a:noFill/>
          <a:ln/>
        </p:spPr>
        <p:txBody>
          <a:bodyPr wrap="square" lIns="0" tIns="0" rIns="0" bIns="0" rtlCol="0" anchor="t"/>
          <a:lstStyle/>
          <a:p>
            <a:pPr defTabSz="761970">
              <a:lnSpc>
                <a:spcPts val="2333"/>
              </a:lnSpc>
            </a:pPr>
            <a:r>
              <a:rPr lang="en-US" sz="1458" dirty="0">
                <a:solidFill>
                  <a:srgbClr val="3A3630"/>
                </a:solidFill>
                <a:latin typeface="Source Sans Pro" pitchFamily="34" charset="0"/>
                <a:ea typeface="Source Sans Pro" pitchFamily="34" charset="-122"/>
                <a:cs typeface="Source Sans Pro" pitchFamily="34" charset="-120"/>
              </a:rPr>
              <a:t>Η κυτταρική μεμβράνη επιτρέπει επιλεκτικά σε ορισμένες ουσίες να περνούν από αυτή.</a:t>
            </a:r>
            <a:endParaRPr lang="en-US" sz="1458" dirty="0">
              <a:solidFill>
                <a:prstClr val="black"/>
              </a:solidFill>
              <a:latin typeface="Calibri" panose="020F0502020204030204"/>
            </a:endParaRPr>
          </a:p>
        </p:txBody>
      </p:sp>
      <p:sp>
        <p:nvSpPr>
          <p:cNvPr id="10" name="Shape 7"/>
          <p:cNvSpPr/>
          <p:nvPr/>
        </p:nvSpPr>
        <p:spPr>
          <a:xfrm>
            <a:off x="5683499" y="3422848"/>
            <a:ext cx="649684" cy="25400"/>
          </a:xfrm>
          <a:prstGeom prst="roundRect">
            <a:avLst>
              <a:gd name="adj" fmla="val 109624"/>
            </a:avLst>
          </a:prstGeom>
          <a:solidFill>
            <a:srgbClr val="D9CDBA"/>
          </a:solidFill>
          <a:ln/>
        </p:spPr>
        <p:txBody>
          <a:bodyPr/>
          <a:lstStyle/>
          <a:p>
            <a:pPr defTabSz="761970"/>
            <a:endParaRPr lang="el-GR" sz="1500">
              <a:solidFill>
                <a:prstClr val="black"/>
              </a:solidFill>
              <a:latin typeface="Calibri" panose="020F0502020204030204"/>
            </a:endParaRPr>
          </a:p>
        </p:txBody>
      </p:sp>
      <p:sp>
        <p:nvSpPr>
          <p:cNvPr id="11" name="Shape 8"/>
          <p:cNvSpPr/>
          <p:nvPr/>
        </p:nvSpPr>
        <p:spPr>
          <a:xfrm>
            <a:off x="5291287" y="3226792"/>
            <a:ext cx="417612" cy="417612"/>
          </a:xfrm>
          <a:prstGeom prst="roundRect">
            <a:avLst>
              <a:gd name="adj" fmla="val 6668"/>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12" name="Text 9"/>
          <p:cNvSpPr/>
          <p:nvPr/>
        </p:nvSpPr>
        <p:spPr>
          <a:xfrm>
            <a:off x="5429697" y="3304580"/>
            <a:ext cx="140792" cy="262037"/>
          </a:xfrm>
          <a:prstGeom prst="rect">
            <a:avLst/>
          </a:prstGeom>
          <a:noFill/>
          <a:ln/>
        </p:spPr>
        <p:txBody>
          <a:bodyPr wrap="none" lIns="0" tIns="0" rIns="0" bIns="0" rtlCol="0" anchor="t"/>
          <a:lstStyle/>
          <a:p>
            <a:pPr algn="ctr" defTabSz="761970">
              <a:lnSpc>
                <a:spcPts val="2042"/>
              </a:lnSpc>
            </a:pPr>
            <a:r>
              <a:rPr lang="en-US" sz="2042" dirty="0">
                <a:solidFill>
                  <a:srgbClr val="3A3630"/>
                </a:solidFill>
                <a:latin typeface="Lora" pitchFamily="34" charset="0"/>
                <a:ea typeface="Lora" pitchFamily="34" charset="-122"/>
                <a:cs typeface="Lora" pitchFamily="34" charset="-120"/>
              </a:rPr>
              <a:t>2</a:t>
            </a:r>
            <a:endParaRPr lang="en-US" sz="2042" dirty="0">
              <a:solidFill>
                <a:prstClr val="black"/>
              </a:solidFill>
              <a:latin typeface="Calibri" panose="020F0502020204030204"/>
            </a:endParaRPr>
          </a:p>
        </p:txBody>
      </p:sp>
      <p:sp>
        <p:nvSpPr>
          <p:cNvPr id="13" name="Text 10"/>
          <p:cNvSpPr/>
          <p:nvPr/>
        </p:nvSpPr>
        <p:spPr>
          <a:xfrm>
            <a:off x="6521054" y="3203575"/>
            <a:ext cx="2944416" cy="272951"/>
          </a:xfrm>
          <a:prstGeom prst="rect">
            <a:avLst/>
          </a:prstGeom>
          <a:noFill/>
          <a:ln/>
        </p:spPr>
        <p:txBody>
          <a:bodyPr wrap="none" lIns="0" tIns="0" rIns="0" bIns="0" rtlCol="0" anchor="t"/>
          <a:lstStyle/>
          <a:p>
            <a:pPr defTabSz="761970">
              <a:lnSpc>
                <a:spcPts val="2125"/>
              </a:lnSpc>
            </a:pPr>
            <a:r>
              <a:rPr lang="en-US" sz="1708" dirty="0">
                <a:solidFill>
                  <a:srgbClr val="3A3630"/>
                </a:solidFill>
                <a:latin typeface="Lora" pitchFamily="34" charset="0"/>
                <a:ea typeface="Lora" pitchFamily="34" charset="-122"/>
                <a:cs typeface="Lora" pitchFamily="34" charset="-120"/>
              </a:rPr>
              <a:t>Ανεπάρκεια απλής διέλευσης</a:t>
            </a:r>
            <a:endParaRPr lang="en-US" sz="1708" dirty="0">
              <a:solidFill>
                <a:prstClr val="black"/>
              </a:solidFill>
              <a:latin typeface="Calibri" panose="020F0502020204030204"/>
            </a:endParaRPr>
          </a:p>
        </p:txBody>
      </p:sp>
      <p:sp>
        <p:nvSpPr>
          <p:cNvPr id="14" name="Text 11"/>
          <p:cNvSpPr/>
          <p:nvPr/>
        </p:nvSpPr>
        <p:spPr>
          <a:xfrm>
            <a:off x="6521054" y="3587849"/>
            <a:ext cx="5021263" cy="890885"/>
          </a:xfrm>
          <a:prstGeom prst="rect">
            <a:avLst/>
          </a:prstGeom>
          <a:noFill/>
          <a:ln/>
        </p:spPr>
        <p:txBody>
          <a:bodyPr wrap="square" lIns="0" tIns="0" rIns="0" bIns="0" rtlCol="0" anchor="t"/>
          <a:lstStyle/>
          <a:p>
            <a:pPr defTabSz="761970">
              <a:lnSpc>
                <a:spcPts val="2333"/>
              </a:lnSpc>
            </a:pPr>
            <a:r>
              <a:rPr lang="en-US" sz="1458" dirty="0">
                <a:solidFill>
                  <a:srgbClr val="3A3630"/>
                </a:solidFill>
                <a:latin typeface="Source Sans Pro" pitchFamily="34" charset="0"/>
                <a:ea typeface="Source Sans Pro" pitchFamily="34" charset="-122"/>
                <a:cs typeface="Source Sans Pro" pitchFamily="34" charset="-120"/>
              </a:rPr>
              <a:t>Και επειδή αυτό μόνο δεν είναι αρκετό για τη δημιουργία και τη διατήρηση διαφορετικών συγκεντρώσεων των μορίων και των ιόντων στο ενδοκυττάριο και το εξωκυττάριο υγρό,</a:t>
            </a:r>
            <a:endParaRPr lang="en-US" sz="1458" dirty="0">
              <a:solidFill>
                <a:prstClr val="black"/>
              </a:solidFill>
              <a:latin typeface="Calibri" panose="020F0502020204030204"/>
            </a:endParaRPr>
          </a:p>
        </p:txBody>
      </p:sp>
      <p:sp>
        <p:nvSpPr>
          <p:cNvPr id="15" name="Shape 12"/>
          <p:cNvSpPr/>
          <p:nvPr/>
        </p:nvSpPr>
        <p:spPr>
          <a:xfrm>
            <a:off x="5683499" y="5254625"/>
            <a:ext cx="649684" cy="25400"/>
          </a:xfrm>
          <a:prstGeom prst="roundRect">
            <a:avLst>
              <a:gd name="adj" fmla="val 109624"/>
            </a:avLst>
          </a:prstGeom>
          <a:solidFill>
            <a:srgbClr val="D9CDBA"/>
          </a:solidFill>
          <a:ln/>
        </p:spPr>
        <p:txBody>
          <a:bodyPr/>
          <a:lstStyle/>
          <a:p>
            <a:pPr defTabSz="761970"/>
            <a:endParaRPr lang="el-GR" sz="1500">
              <a:solidFill>
                <a:prstClr val="black"/>
              </a:solidFill>
              <a:latin typeface="Calibri" panose="020F0502020204030204"/>
            </a:endParaRPr>
          </a:p>
        </p:txBody>
      </p:sp>
      <p:sp>
        <p:nvSpPr>
          <p:cNvPr id="16" name="Shape 13"/>
          <p:cNvSpPr/>
          <p:nvPr/>
        </p:nvSpPr>
        <p:spPr>
          <a:xfrm>
            <a:off x="5291287" y="5058569"/>
            <a:ext cx="417612" cy="417612"/>
          </a:xfrm>
          <a:prstGeom prst="roundRect">
            <a:avLst>
              <a:gd name="adj" fmla="val 6668"/>
            </a:avLst>
          </a:prstGeom>
          <a:solidFill>
            <a:srgbClr val="F3E7D4"/>
          </a:solidFill>
          <a:ln/>
        </p:spPr>
        <p:txBody>
          <a:bodyPr/>
          <a:lstStyle/>
          <a:p>
            <a:pPr defTabSz="761970"/>
            <a:endParaRPr lang="el-GR" sz="1500">
              <a:solidFill>
                <a:prstClr val="black"/>
              </a:solidFill>
              <a:latin typeface="Calibri" panose="020F0502020204030204"/>
            </a:endParaRPr>
          </a:p>
        </p:txBody>
      </p:sp>
      <p:sp>
        <p:nvSpPr>
          <p:cNvPr id="17" name="Text 14"/>
          <p:cNvSpPr/>
          <p:nvPr/>
        </p:nvSpPr>
        <p:spPr>
          <a:xfrm>
            <a:off x="5427018" y="5136357"/>
            <a:ext cx="146050" cy="262037"/>
          </a:xfrm>
          <a:prstGeom prst="rect">
            <a:avLst/>
          </a:prstGeom>
          <a:noFill/>
          <a:ln/>
        </p:spPr>
        <p:txBody>
          <a:bodyPr wrap="none" lIns="0" tIns="0" rIns="0" bIns="0" rtlCol="0" anchor="t"/>
          <a:lstStyle/>
          <a:p>
            <a:pPr algn="ctr" defTabSz="761970">
              <a:lnSpc>
                <a:spcPts val="2042"/>
              </a:lnSpc>
            </a:pPr>
            <a:r>
              <a:rPr lang="en-US" sz="2042" dirty="0">
                <a:solidFill>
                  <a:srgbClr val="3A3630"/>
                </a:solidFill>
                <a:latin typeface="Lora" pitchFamily="34" charset="0"/>
                <a:ea typeface="Lora" pitchFamily="34" charset="-122"/>
                <a:cs typeface="Lora" pitchFamily="34" charset="-120"/>
              </a:rPr>
              <a:t>3</a:t>
            </a:r>
            <a:endParaRPr lang="en-US" sz="2042" dirty="0">
              <a:solidFill>
                <a:prstClr val="black"/>
              </a:solidFill>
              <a:latin typeface="Calibri" panose="020F0502020204030204"/>
            </a:endParaRPr>
          </a:p>
        </p:txBody>
      </p:sp>
      <p:sp>
        <p:nvSpPr>
          <p:cNvPr id="18" name="Text 15"/>
          <p:cNvSpPr/>
          <p:nvPr/>
        </p:nvSpPr>
        <p:spPr>
          <a:xfrm>
            <a:off x="6521053" y="5035352"/>
            <a:ext cx="2183805" cy="272951"/>
          </a:xfrm>
          <a:prstGeom prst="rect">
            <a:avLst/>
          </a:prstGeom>
          <a:noFill/>
          <a:ln/>
        </p:spPr>
        <p:txBody>
          <a:bodyPr wrap="none" lIns="0" tIns="0" rIns="0" bIns="0" rtlCol="0" anchor="t"/>
          <a:lstStyle/>
          <a:p>
            <a:pPr defTabSz="761970">
              <a:lnSpc>
                <a:spcPts val="2125"/>
              </a:lnSpc>
            </a:pPr>
            <a:r>
              <a:rPr lang="en-US" sz="1708" dirty="0">
                <a:solidFill>
                  <a:srgbClr val="3A3630"/>
                </a:solidFill>
                <a:latin typeface="Lora" pitchFamily="34" charset="0"/>
                <a:ea typeface="Lora" pitchFamily="34" charset="-122"/>
                <a:cs typeface="Lora" pitchFamily="34" charset="-120"/>
              </a:rPr>
              <a:t>Ειδικοί μηχανισμοί</a:t>
            </a:r>
            <a:endParaRPr lang="en-US" sz="1708" dirty="0">
              <a:solidFill>
                <a:prstClr val="black"/>
              </a:solidFill>
              <a:latin typeface="Calibri" panose="020F0502020204030204"/>
            </a:endParaRPr>
          </a:p>
        </p:txBody>
      </p:sp>
      <p:sp>
        <p:nvSpPr>
          <p:cNvPr id="19" name="Text 16"/>
          <p:cNvSpPr/>
          <p:nvPr/>
        </p:nvSpPr>
        <p:spPr>
          <a:xfrm>
            <a:off x="6521054" y="5419626"/>
            <a:ext cx="5021263" cy="593923"/>
          </a:xfrm>
          <a:prstGeom prst="rect">
            <a:avLst/>
          </a:prstGeom>
          <a:noFill/>
          <a:ln/>
        </p:spPr>
        <p:txBody>
          <a:bodyPr wrap="square" lIns="0" tIns="0" rIns="0" bIns="0" rtlCol="0" anchor="t"/>
          <a:lstStyle/>
          <a:p>
            <a:pPr defTabSz="761970">
              <a:lnSpc>
                <a:spcPts val="2333"/>
              </a:lnSpc>
            </a:pPr>
            <a:r>
              <a:rPr lang="en-US" sz="1458" dirty="0">
                <a:solidFill>
                  <a:srgbClr val="3A3630"/>
                </a:solidFill>
                <a:latin typeface="Source Sans Pro" pitchFamily="34" charset="0"/>
                <a:ea typeface="Source Sans Pro" pitchFamily="34" charset="-122"/>
                <a:cs typeface="Source Sans Pro" pitchFamily="34" charset="-120"/>
              </a:rPr>
              <a:t>η κυτταρική μεμβράνη διαθέτει ειδικούς μηχανισμούς για τη μεταφορά τους μέσα από αυτή.</a:t>
            </a:r>
            <a:endParaRPr lang="en-US" sz="1458" dirty="0">
              <a:solidFill>
                <a:prstClr val="black"/>
              </a:solidFill>
              <a:latin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2313782"/>
            <a:ext cx="4840883" cy="605036"/>
          </a:xfrm>
          <a:prstGeom prst="rect">
            <a:avLst/>
          </a:prstGeom>
          <a:noFill/>
          <a:ln/>
        </p:spPr>
        <p:txBody>
          <a:bodyPr wrap="none" lIns="0" tIns="0" rIns="0" bIns="0" rtlCol="0" anchor="t"/>
          <a:lstStyle/>
          <a:p>
            <a:pPr defTabSz="761970">
              <a:lnSpc>
                <a:spcPts val="4750"/>
              </a:lnSpc>
            </a:pPr>
            <a:r>
              <a:rPr lang="en-US" sz="3792" dirty="0">
                <a:solidFill>
                  <a:srgbClr val="38512F"/>
                </a:solidFill>
                <a:latin typeface="Lora" pitchFamily="34" charset="0"/>
                <a:ea typeface="Lora" pitchFamily="34" charset="-122"/>
                <a:cs typeface="Lora" pitchFamily="34" charset="-120"/>
              </a:rPr>
              <a:t>Συμπέρασμα</a:t>
            </a:r>
            <a:endParaRPr lang="en-US" sz="3792" dirty="0">
              <a:solidFill>
                <a:prstClr val="black"/>
              </a:solidFill>
              <a:latin typeface="Calibri" panose="020F0502020204030204"/>
            </a:endParaRPr>
          </a:p>
        </p:txBody>
      </p:sp>
      <p:sp>
        <p:nvSpPr>
          <p:cNvPr id="4" name="Text 1"/>
          <p:cNvSpPr/>
          <p:nvPr/>
        </p:nvSpPr>
        <p:spPr>
          <a:xfrm>
            <a:off x="720031" y="3227387"/>
            <a:ext cx="6179939" cy="1316832"/>
          </a:xfrm>
          <a:prstGeom prst="rect">
            <a:avLst/>
          </a:prstGeom>
          <a:noFill/>
          <a:ln/>
        </p:spPr>
        <p:txBody>
          <a:bodyPr wrap="square" lIns="0" tIns="0" rIns="0" bIns="0" rtlCol="0" anchor="t"/>
          <a:lstStyle/>
          <a:p>
            <a:pPr defTabSz="761970">
              <a:lnSpc>
                <a:spcPts val="2583"/>
              </a:lnSpc>
            </a:pPr>
            <a:r>
              <a:rPr lang="en-US" sz="1583" dirty="0">
                <a:solidFill>
                  <a:srgbClr val="3A3630"/>
                </a:solidFill>
                <a:latin typeface="Source Sans Pro" pitchFamily="34" charset="0"/>
                <a:ea typeface="Source Sans Pro" pitchFamily="34" charset="-122"/>
                <a:cs typeface="Source Sans Pro" pitchFamily="34" charset="-120"/>
              </a:rPr>
              <a:t>Η διαφορετική σύσταση του ενδοκυττάριου και εξωκυττάριου υγρού, καθώς και οι μηχανισμοί της κυτταρικής μεμβράνης για τη διατήρηση αυτής της διαφοράς, είναι ζωτικής σημασίας για τη λειτουργία των κυττάρων και κατ' επέκταση ολόκληρου του ανθρώπινου οργανισμού.</a:t>
            </a:r>
            <a:endParaRPr lang="en-US" sz="1583" dirty="0">
              <a:solidFill>
                <a:prstClr val="black"/>
              </a:solidFill>
              <a:latin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195148" y="650578"/>
            <a:ext cx="6704823" cy="2778423"/>
          </a:xfrm>
          <a:prstGeom prst="rect">
            <a:avLst/>
          </a:prstGeom>
          <a:noFill/>
          <a:ln/>
        </p:spPr>
        <p:txBody>
          <a:bodyPr wrap="square" lIns="0" tIns="0" rIns="0" bIns="0" rtlCol="0" anchor="t"/>
          <a:lstStyle/>
          <a:p>
            <a:pPr algn="ctr" defTabSz="761970">
              <a:lnSpc>
                <a:spcPts val="6541"/>
              </a:lnSpc>
              <a:defRPr/>
            </a:pPr>
            <a:r>
              <a:rPr lang="en-US" sz="5250" dirty="0">
                <a:solidFill>
                  <a:srgbClr val="38512F"/>
                </a:solidFill>
                <a:latin typeface="Lora" pitchFamily="34" charset="0"/>
                <a:ea typeface="Lora" pitchFamily="34" charset="-122"/>
                <a:cs typeface="Lora" pitchFamily="34" charset="-120"/>
              </a:rPr>
              <a:t>γ. Διάχυση - 'Ωσμωση - Ενεργητική μεταφορά</a:t>
            </a:r>
            <a:endParaRPr lang="en-US" sz="5250" dirty="0">
              <a:solidFill>
                <a:prstClr val="black"/>
              </a:solidFill>
              <a:latin typeface="Calibri" panose="020F0502020204030204"/>
            </a:endParaRPr>
          </a:p>
        </p:txBody>
      </p:sp>
      <p:sp>
        <p:nvSpPr>
          <p:cNvPr id="4" name="Text 1"/>
          <p:cNvSpPr/>
          <p:nvPr/>
        </p:nvSpPr>
        <p:spPr>
          <a:xfrm>
            <a:off x="720031" y="3354659"/>
            <a:ext cx="6179939" cy="2261421"/>
          </a:xfrm>
          <a:prstGeom prst="rect">
            <a:avLst/>
          </a:prstGeom>
          <a:noFill/>
          <a:ln/>
        </p:spPr>
        <p:txBody>
          <a:bodyPr wrap="square" lIns="0" tIns="0" rIns="0" bIns="0" rtlCol="0" anchor="t"/>
          <a:lstStyle/>
          <a:p>
            <a:pPr defTabSz="761970">
              <a:lnSpc>
                <a:spcPts val="2583"/>
              </a:lnSpc>
              <a:defRPr/>
            </a:pPr>
            <a:r>
              <a:rPr lang="en-US" sz="2000" dirty="0">
                <a:solidFill>
                  <a:srgbClr val="3A3630"/>
                </a:solidFill>
                <a:latin typeface="Source Sans Pro" pitchFamily="34" charset="0"/>
                <a:ea typeface="Source Sans Pro" pitchFamily="34" charset="-122"/>
                <a:cs typeface="Source Sans Pro" pitchFamily="34" charset="-120"/>
              </a:rPr>
              <a:t>Η κυτταρική μεμβράνη είναι ένα ζωτικής σημασίας όργανο που ελέγχει τη μεταφορά ουσιών μέσα και έξω από το κύτταρο. Σε αυτή την παρουσίαση, θα εξερευνήσουμε τους βασικούς μηχανισμούς μεταφοράς: τη διάχυση, την ώσμωση και την ενεργητική μεταφορά.</a:t>
            </a:r>
            <a:endParaRPr lang="en-US" sz="2000" dirty="0">
              <a:solidFill>
                <a:prstClr val="black"/>
              </a:solidFill>
              <a:latin typeface="Calibri" panose="020F0502020204030204"/>
            </a:endParaRPr>
          </a:p>
        </p:txBody>
      </p:sp>
      <p:sp>
        <p:nvSpPr>
          <p:cNvPr id="5" name="Shape 2"/>
          <p:cNvSpPr/>
          <p:nvPr/>
        </p:nvSpPr>
        <p:spPr>
          <a:xfrm>
            <a:off x="720031" y="5862836"/>
            <a:ext cx="329108" cy="329108"/>
          </a:xfrm>
          <a:prstGeom prst="roundRect">
            <a:avLst>
              <a:gd name="adj" fmla="val 23151155"/>
            </a:avLst>
          </a:prstGeom>
          <a:solidFill>
            <a:srgbClr val="45EA29"/>
          </a:solidFill>
          <a:ln w="7620">
            <a:solidFill>
              <a:srgbClr val="FFFFFF"/>
            </a:solidFill>
            <a:prstDash val="solid"/>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836315" y="5986760"/>
            <a:ext cx="96441" cy="81260"/>
          </a:xfrm>
          <a:prstGeom prst="rect">
            <a:avLst/>
          </a:prstGeom>
          <a:noFill/>
          <a:ln/>
        </p:spPr>
        <p:txBody>
          <a:bodyPr wrap="none" lIns="0" tIns="0" rIns="0" bIns="0" rtlCol="0" anchor="t"/>
          <a:lstStyle/>
          <a:p>
            <a:pPr algn="ctr" defTabSz="761970">
              <a:lnSpc>
                <a:spcPts val="625"/>
              </a:lnSpc>
              <a:defRPr/>
            </a:pPr>
            <a:r>
              <a:rPr lang="en-US" sz="625" dirty="0">
                <a:solidFill>
                  <a:srgbClr val="3C3838"/>
                </a:solidFill>
                <a:latin typeface="Source Sans Pro" pitchFamily="34" charset="0"/>
                <a:ea typeface="Source Sans Pro" pitchFamily="34" charset="-122"/>
                <a:cs typeface="Source Sans Pro" pitchFamily="34" charset="-120"/>
              </a:rPr>
              <a:t>DC</a:t>
            </a:r>
            <a:endParaRPr lang="en-US" sz="625" dirty="0">
              <a:solidFill>
                <a:prstClr val="black"/>
              </a:solidFill>
              <a:latin typeface="Calibri" panose="020F0502020204030204"/>
            </a:endParaRPr>
          </a:p>
        </p:txBody>
      </p:sp>
      <p:sp>
        <p:nvSpPr>
          <p:cNvPr id="7" name="Text 4"/>
          <p:cNvSpPr/>
          <p:nvPr/>
        </p:nvSpPr>
        <p:spPr>
          <a:xfrm>
            <a:off x="1151930" y="5847457"/>
            <a:ext cx="2368153" cy="359966"/>
          </a:xfrm>
          <a:prstGeom prst="rect">
            <a:avLst/>
          </a:prstGeom>
          <a:noFill/>
          <a:ln/>
        </p:spPr>
        <p:txBody>
          <a:bodyPr wrap="none" lIns="0" tIns="0" rIns="0" bIns="0" rtlCol="0" anchor="t"/>
          <a:lstStyle/>
          <a:p>
            <a:pPr defTabSz="761970">
              <a:lnSpc>
                <a:spcPts val="2833"/>
              </a:lnSpc>
              <a:defRPr/>
            </a:pPr>
            <a:r>
              <a:rPr lang="en-US" sz="2000" b="1" dirty="0">
                <a:solidFill>
                  <a:srgbClr val="3A3630"/>
                </a:solidFill>
                <a:latin typeface="Source Sans Pro" pitchFamily="34" charset="0"/>
                <a:ea typeface="Source Sans Pro" pitchFamily="34" charset="-122"/>
                <a:cs typeface="Source Sans Pro" pitchFamily="34" charset="-120"/>
              </a:rPr>
              <a:t>by Dimitris Chliouras</a:t>
            </a:r>
            <a:endParaRPr lang="en-US" sz="2000" dirty="0">
              <a:solidFill>
                <a:prstClr val="black"/>
              </a:solidFill>
              <a:latin typeface="Calibri" panose="020F050202020403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7244" y="1442443"/>
            <a:ext cx="7448153"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Βασικοί Μηχανισμοί Μεταφοράς</a:t>
            </a:r>
            <a:endParaRPr lang="en-US" sz="3792" dirty="0">
              <a:solidFill>
                <a:prstClr val="black"/>
              </a:solidFill>
              <a:latin typeface="Calibri" panose="020F0502020204030204"/>
            </a:endParaRPr>
          </a:p>
        </p:txBody>
      </p:sp>
      <p:sp>
        <p:nvSpPr>
          <p:cNvPr id="3" name="Text 1"/>
          <p:cNvSpPr/>
          <p:nvPr/>
        </p:nvSpPr>
        <p:spPr>
          <a:xfrm>
            <a:off x="807244" y="2561729"/>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Παθητική Μεταφορά</a:t>
            </a:r>
            <a:endParaRPr lang="en-US" sz="1875" dirty="0">
              <a:solidFill>
                <a:prstClr val="black"/>
              </a:solidFill>
              <a:latin typeface="Calibri" panose="020F0502020204030204"/>
            </a:endParaRPr>
          </a:p>
        </p:txBody>
      </p:sp>
      <p:sp>
        <p:nvSpPr>
          <p:cNvPr id="4" name="Text 2"/>
          <p:cNvSpPr/>
          <p:nvPr/>
        </p:nvSpPr>
        <p:spPr>
          <a:xfrm>
            <a:off x="807244" y="3070027"/>
            <a:ext cx="5037733"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Οι βασικοί μηχανισμοί με τους οποίους γίνεται η μεταφορά μορίων ή ιόντων μέσα από την κυτταρική μεμβράνη είναι:</a:t>
            </a:r>
            <a:endParaRPr lang="en-US" sz="1583" dirty="0">
              <a:solidFill>
                <a:prstClr val="black"/>
              </a:solidFill>
              <a:latin typeface="Calibri" panose="020F0502020204030204"/>
            </a:endParaRPr>
          </a:p>
        </p:txBody>
      </p:sp>
      <p:sp>
        <p:nvSpPr>
          <p:cNvPr id="5" name="Text 3"/>
          <p:cNvSpPr/>
          <p:nvPr/>
        </p:nvSpPr>
        <p:spPr>
          <a:xfrm>
            <a:off x="807244" y="4242793"/>
            <a:ext cx="5037733"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 η διάχυση ουσιών η οποία λέγεται και παθητική μεταφορά γιατί γίνεται χωρίς την κατανάλωση ενέργειας και</a:t>
            </a:r>
            <a:endParaRPr lang="en-US" sz="1583" dirty="0">
              <a:solidFill>
                <a:prstClr val="black"/>
              </a:solidFill>
              <a:latin typeface="Calibri" panose="020F0502020204030204"/>
            </a:endParaRPr>
          </a:p>
        </p:txBody>
      </p:sp>
      <p:sp>
        <p:nvSpPr>
          <p:cNvPr id="6" name="Text 4"/>
          <p:cNvSpPr/>
          <p:nvPr/>
        </p:nvSpPr>
        <p:spPr>
          <a:xfrm>
            <a:off x="6353175" y="2561729"/>
            <a:ext cx="254228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Ενεργητική Μεταφορά</a:t>
            </a:r>
            <a:endParaRPr lang="en-US" sz="1875" dirty="0">
              <a:solidFill>
                <a:prstClr val="black"/>
              </a:solidFill>
              <a:latin typeface="Calibri" panose="020F0502020204030204"/>
            </a:endParaRPr>
          </a:p>
        </p:txBody>
      </p:sp>
      <p:sp>
        <p:nvSpPr>
          <p:cNvPr id="7" name="Text 5"/>
          <p:cNvSpPr/>
          <p:nvPr/>
        </p:nvSpPr>
        <p:spPr>
          <a:xfrm>
            <a:off x="6353175" y="3070027"/>
            <a:ext cx="5037733"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 η ενεργητική μεταφορά, δηλαδή η μετακίνηση ουσιών που απαιτεί κατανάλωση ενέργειας για να πραγματοποιηθεί.</a:t>
            </a:r>
            <a:endParaRPr lang="en-US" sz="1583" dirty="0">
              <a:solidFill>
                <a:prstClr val="black"/>
              </a:solidFill>
              <a:latin typeface="Calibri" panose="020F050202020403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50181" y="807939"/>
            <a:ext cx="4371380" cy="546398"/>
          </a:xfrm>
          <a:prstGeom prst="rect">
            <a:avLst/>
          </a:prstGeom>
          <a:noFill/>
          <a:ln/>
        </p:spPr>
        <p:txBody>
          <a:bodyPr wrap="none" lIns="0" tIns="0" rIns="0" bIns="0" rtlCol="0" anchor="t"/>
          <a:lstStyle/>
          <a:p>
            <a:pPr defTabSz="761970">
              <a:lnSpc>
                <a:spcPts val="4291"/>
              </a:lnSpc>
              <a:defRPr/>
            </a:pPr>
            <a:r>
              <a:rPr lang="en-US" sz="3417" dirty="0">
                <a:solidFill>
                  <a:srgbClr val="38512F"/>
                </a:solidFill>
                <a:latin typeface="Lora" pitchFamily="34" charset="0"/>
                <a:ea typeface="Lora" pitchFamily="34" charset="-122"/>
                <a:cs typeface="Lora" pitchFamily="34" charset="-120"/>
              </a:rPr>
              <a:t>Απλή Διάχυση</a:t>
            </a:r>
            <a:endParaRPr lang="en-US" sz="3417" dirty="0">
              <a:solidFill>
                <a:prstClr val="black"/>
              </a:solidFill>
              <a:latin typeface="Calibri" panose="020F0502020204030204"/>
            </a:endParaRPr>
          </a:p>
        </p:txBody>
      </p:sp>
      <p:sp>
        <p:nvSpPr>
          <p:cNvPr id="4" name="Shape 1"/>
          <p:cNvSpPr/>
          <p:nvPr/>
        </p:nvSpPr>
        <p:spPr>
          <a:xfrm>
            <a:off x="650181" y="1841897"/>
            <a:ext cx="418008" cy="418008"/>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811411" y="1919685"/>
            <a:ext cx="95548" cy="262334"/>
          </a:xfrm>
          <a:prstGeom prst="rect">
            <a:avLst/>
          </a:prstGeom>
          <a:noFill/>
          <a:ln/>
        </p:spPr>
        <p:txBody>
          <a:bodyPr wrap="none" lIns="0" tIns="0" rIns="0" bIns="0" rtlCol="0" anchor="t"/>
          <a:lstStyle/>
          <a:p>
            <a:pPr algn="ctr" defTabSz="761970">
              <a:lnSpc>
                <a:spcPts val="2042"/>
              </a:lnSpc>
              <a:defRPr/>
            </a:pPr>
            <a:r>
              <a:rPr lang="en-US" sz="2042" dirty="0">
                <a:solidFill>
                  <a:srgbClr val="3A3630"/>
                </a:solidFill>
                <a:latin typeface="Lora" pitchFamily="34" charset="0"/>
                <a:ea typeface="Lora" pitchFamily="34" charset="-122"/>
                <a:cs typeface="Lora" pitchFamily="34" charset="-120"/>
              </a:rPr>
              <a:t>1</a:t>
            </a:r>
            <a:endParaRPr lang="en-US" sz="2042" dirty="0">
              <a:solidFill>
                <a:prstClr val="black"/>
              </a:solidFill>
              <a:latin typeface="Calibri" panose="020F0502020204030204"/>
            </a:endParaRPr>
          </a:p>
        </p:txBody>
      </p:sp>
      <p:sp>
        <p:nvSpPr>
          <p:cNvPr id="6" name="Text 3"/>
          <p:cNvSpPr/>
          <p:nvPr/>
        </p:nvSpPr>
        <p:spPr>
          <a:xfrm>
            <a:off x="1253927" y="1841897"/>
            <a:ext cx="3179564" cy="273149"/>
          </a:xfrm>
          <a:prstGeom prst="rect">
            <a:avLst/>
          </a:prstGeom>
          <a:noFill/>
          <a:ln/>
        </p:spPr>
        <p:txBody>
          <a:bodyPr wrap="none" lIns="0" tIns="0" rIns="0" bIns="0" rtlCol="0" anchor="t"/>
          <a:lstStyle/>
          <a:p>
            <a:pPr defTabSz="761970">
              <a:lnSpc>
                <a:spcPts val="2125"/>
              </a:lnSpc>
              <a:defRPr/>
            </a:pPr>
            <a:r>
              <a:rPr lang="en-US" sz="1708" dirty="0">
                <a:solidFill>
                  <a:srgbClr val="3A3630"/>
                </a:solidFill>
                <a:latin typeface="Lora" pitchFamily="34" charset="0"/>
                <a:ea typeface="Lora" pitchFamily="34" charset="-122"/>
                <a:cs typeface="Lora" pitchFamily="34" charset="-120"/>
              </a:rPr>
              <a:t>Ουσίες που Διαχέονται Εύκολα</a:t>
            </a:r>
            <a:endParaRPr lang="en-US" sz="1708" dirty="0">
              <a:solidFill>
                <a:prstClr val="black"/>
              </a:solidFill>
              <a:latin typeface="Calibri" panose="020F0502020204030204"/>
            </a:endParaRPr>
          </a:p>
        </p:txBody>
      </p:sp>
      <p:sp>
        <p:nvSpPr>
          <p:cNvPr id="7" name="Text 4"/>
          <p:cNvSpPr/>
          <p:nvPr/>
        </p:nvSpPr>
        <p:spPr>
          <a:xfrm>
            <a:off x="1253927" y="2226469"/>
            <a:ext cx="5715893" cy="297160"/>
          </a:xfrm>
          <a:prstGeom prst="rect">
            <a:avLst/>
          </a:prstGeom>
          <a:noFill/>
          <a:ln/>
        </p:spPr>
        <p:txBody>
          <a:bodyPr wrap="none" lIns="0" tIns="0" rIns="0" bIns="0" rtlCol="0" anchor="t"/>
          <a:lstStyle/>
          <a:p>
            <a:pPr defTabSz="761970">
              <a:lnSpc>
                <a:spcPts val="2333"/>
              </a:lnSpc>
              <a:defRPr/>
            </a:pPr>
            <a:r>
              <a:rPr lang="en-US" sz="1458" dirty="0">
                <a:solidFill>
                  <a:srgbClr val="3A3630"/>
                </a:solidFill>
                <a:latin typeface="Source Sans Pro" pitchFamily="34" charset="0"/>
                <a:ea typeface="Source Sans Pro" pitchFamily="34" charset="-122"/>
                <a:cs typeface="Source Sans Pro" pitchFamily="34" charset="-120"/>
              </a:rPr>
              <a:t>Με απλή διάχυση περνούν εύκολα μέσα από την κυτταρική μεμβράνη:</a:t>
            </a:r>
            <a:endParaRPr lang="en-US" sz="1458" dirty="0">
              <a:solidFill>
                <a:prstClr val="black"/>
              </a:solidFill>
              <a:latin typeface="Calibri" panose="020F0502020204030204"/>
            </a:endParaRPr>
          </a:p>
        </p:txBody>
      </p:sp>
      <p:sp>
        <p:nvSpPr>
          <p:cNvPr id="8" name="Shape 5"/>
          <p:cNvSpPr/>
          <p:nvPr/>
        </p:nvSpPr>
        <p:spPr>
          <a:xfrm>
            <a:off x="650181" y="2918321"/>
            <a:ext cx="418008" cy="418008"/>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788690" y="2996109"/>
            <a:ext cx="140891" cy="262334"/>
          </a:xfrm>
          <a:prstGeom prst="rect">
            <a:avLst/>
          </a:prstGeom>
          <a:noFill/>
          <a:ln/>
        </p:spPr>
        <p:txBody>
          <a:bodyPr wrap="none" lIns="0" tIns="0" rIns="0" bIns="0" rtlCol="0" anchor="t"/>
          <a:lstStyle/>
          <a:p>
            <a:pPr algn="ctr" defTabSz="761970">
              <a:lnSpc>
                <a:spcPts val="2042"/>
              </a:lnSpc>
              <a:defRPr/>
            </a:pPr>
            <a:r>
              <a:rPr lang="en-US" sz="2042" dirty="0">
                <a:solidFill>
                  <a:srgbClr val="3A3630"/>
                </a:solidFill>
                <a:latin typeface="Lora" pitchFamily="34" charset="0"/>
                <a:ea typeface="Lora" pitchFamily="34" charset="-122"/>
                <a:cs typeface="Lora" pitchFamily="34" charset="-120"/>
              </a:rPr>
              <a:t>2</a:t>
            </a:r>
            <a:endParaRPr lang="en-US" sz="2042" dirty="0">
              <a:solidFill>
                <a:prstClr val="black"/>
              </a:solidFill>
              <a:latin typeface="Calibri" panose="020F0502020204030204"/>
            </a:endParaRPr>
          </a:p>
        </p:txBody>
      </p:sp>
      <p:sp>
        <p:nvSpPr>
          <p:cNvPr id="10" name="Text 7"/>
          <p:cNvSpPr/>
          <p:nvPr/>
        </p:nvSpPr>
        <p:spPr>
          <a:xfrm>
            <a:off x="1253927" y="2918321"/>
            <a:ext cx="2185690" cy="273149"/>
          </a:xfrm>
          <a:prstGeom prst="rect">
            <a:avLst/>
          </a:prstGeom>
          <a:noFill/>
          <a:ln/>
        </p:spPr>
        <p:txBody>
          <a:bodyPr wrap="none" lIns="0" tIns="0" rIns="0" bIns="0" rtlCol="0" anchor="t"/>
          <a:lstStyle/>
          <a:p>
            <a:pPr defTabSz="761970">
              <a:lnSpc>
                <a:spcPts val="2125"/>
              </a:lnSpc>
              <a:defRPr/>
            </a:pPr>
            <a:r>
              <a:rPr lang="en-US" sz="1708" dirty="0">
                <a:solidFill>
                  <a:srgbClr val="3A3630"/>
                </a:solidFill>
                <a:latin typeface="Lora" pitchFamily="34" charset="0"/>
                <a:ea typeface="Lora" pitchFamily="34" charset="-122"/>
                <a:cs typeface="Lora" pitchFamily="34" charset="-120"/>
              </a:rPr>
              <a:t>Οξυγόνο</a:t>
            </a:r>
            <a:endParaRPr lang="en-US" sz="1708" dirty="0">
              <a:solidFill>
                <a:prstClr val="black"/>
              </a:solidFill>
              <a:latin typeface="Calibri" panose="020F0502020204030204"/>
            </a:endParaRPr>
          </a:p>
        </p:txBody>
      </p:sp>
      <p:sp>
        <p:nvSpPr>
          <p:cNvPr id="11" name="Text 8"/>
          <p:cNvSpPr/>
          <p:nvPr/>
        </p:nvSpPr>
        <p:spPr>
          <a:xfrm>
            <a:off x="1253927" y="3302893"/>
            <a:ext cx="5715893" cy="297160"/>
          </a:xfrm>
          <a:prstGeom prst="rect">
            <a:avLst/>
          </a:prstGeom>
          <a:noFill/>
          <a:ln/>
        </p:spPr>
        <p:txBody>
          <a:bodyPr wrap="none" lIns="0" tIns="0" rIns="0" bIns="0" rtlCol="0" anchor="t"/>
          <a:lstStyle/>
          <a:p>
            <a:pPr defTabSz="761970">
              <a:lnSpc>
                <a:spcPts val="2333"/>
              </a:lnSpc>
              <a:defRPr/>
            </a:pPr>
            <a:r>
              <a:rPr lang="en-US" sz="1458" dirty="0">
                <a:solidFill>
                  <a:srgbClr val="3A3630"/>
                </a:solidFill>
                <a:latin typeface="Source Sans Pro" pitchFamily="34" charset="0"/>
                <a:ea typeface="Source Sans Pro" pitchFamily="34" charset="-122"/>
                <a:cs typeface="Source Sans Pro" pitchFamily="34" charset="-120"/>
              </a:rPr>
              <a:t>Το οξυγόνο διαχέεται εύκολα μέσω της κυτταρικής μεμβράνης.</a:t>
            </a:r>
            <a:endParaRPr lang="en-US" sz="1458" dirty="0">
              <a:solidFill>
                <a:prstClr val="black"/>
              </a:solidFill>
              <a:latin typeface="Calibri" panose="020F0502020204030204"/>
            </a:endParaRPr>
          </a:p>
        </p:txBody>
      </p:sp>
      <p:sp>
        <p:nvSpPr>
          <p:cNvPr id="12" name="Shape 9"/>
          <p:cNvSpPr/>
          <p:nvPr/>
        </p:nvSpPr>
        <p:spPr>
          <a:xfrm>
            <a:off x="650181" y="3994745"/>
            <a:ext cx="418008" cy="418008"/>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786111" y="4072533"/>
            <a:ext cx="146149" cy="262334"/>
          </a:xfrm>
          <a:prstGeom prst="rect">
            <a:avLst/>
          </a:prstGeom>
          <a:noFill/>
          <a:ln/>
        </p:spPr>
        <p:txBody>
          <a:bodyPr wrap="none" lIns="0" tIns="0" rIns="0" bIns="0" rtlCol="0" anchor="t"/>
          <a:lstStyle/>
          <a:p>
            <a:pPr algn="ctr" defTabSz="761970">
              <a:lnSpc>
                <a:spcPts val="2042"/>
              </a:lnSpc>
              <a:defRPr/>
            </a:pPr>
            <a:r>
              <a:rPr lang="en-US" sz="2042" dirty="0">
                <a:solidFill>
                  <a:srgbClr val="3A3630"/>
                </a:solidFill>
                <a:latin typeface="Lora" pitchFamily="34" charset="0"/>
                <a:ea typeface="Lora" pitchFamily="34" charset="-122"/>
                <a:cs typeface="Lora" pitchFamily="34" charset="-120"/>
              </a:rPr>
              <a:t>3</a:t>
            </a:r>
            <a:endParaRPr lang="en-US" sz="2042" dirty="0">
              <a:solidFill>
                <a:prstClr val="black"/>
              </a:solidFill>
              <a:latin typeface="Calibri" panose="020F0502020204030204"/>
            </a:endParaRPr>
          </a:p>
        </p:txBody>
      </p:sp>
      <p:sp>
        <p:nvSpPr>
          <p:cNvPr id="14" name="Text 11"/>
          <p:cNvSpPr/>
          <p:nvPr/>
        </p:nvSpPr>
        <p:spPr>
          <a:xfrm>
            <a:off x="1253927" y="3994746"/>
            <a:ext cx="2358232" cy="273149"/>
          </a:xfrm>
          <a:prstGeom prst="rect">
            <a:avLst/>
          </a:prstGeom>
          <a:noFill/>
          <a:ln/>
        </p:spPr>
        <p:txBody>
          <a:bodyPr wrap="none" lIns="0" tIns="0" rIns="0" bIns="0" rtlCol="0" anchor="t"/>
          <a:lstStyle/>
          <a:p>
            <a:pPr defTabSz="761970">
              <a:lnSpc>
                <a:spcPts val="2125"/>
              </a:lnSpc>
              <a:defRPr/>
            </a:pPr>
            <a:r>
              <a:rPr lang="en-US" sz="1708" dirty="0">
                <a:solidFill>
                  <a:srgbClr val="3A3630"/>
                </a:solidFill>
                <a:latin typeface="Lora" pitchFamily="34" charset="0"/>
                <a:ea typeface="Lora" pitchFamily="34" charset="-122"/>
                <a:cs typeface="Lora" pitchFamily="34" charset="-120"/>
              </a:rPr>
              <a:t>Διοξείδιο του Άνθρακα</a:t>
            </a:r>
            <a:endParaRPr lang="en-US" sz="1708" dirty="0">
              <a:solidFill>
                <a:prstClr val="black"/>
              </a:solidFill>
              <a:latin typeface="Calibri" panose="020F0502020204030204"/>
            </a:endParaRPr>
          </a:p>
        </p:txBody>
      </p:sp>
      <p:sp>
        <p:nvSpPr>
          <p:cNvPr id="15" name="Text 12"/>
          <p:cNvSpPr/>
          <p:nvPr/>
        </p:nvSpPr>
        <p:spPr>
          <a:xfrm>
            <a:off x="1253927" y="4379318"/>
            <a:ext cx="5715893" cy="297160"/>
          </a:xfrm>
          <a:prstGeom prst="rect">
            <a:avLst/>
          </a:prstGeom>
          <a:noFill/>
          <a:ln/>
        </p:spPr>
        <p:txBody>
          <a:bodyPr wrap="none" lIns="0" tIns="0" rIns="0" bIns="0" rtlCol="0" anchor="t"/>
          <a:lstStyle/>
          <a:p>
            <a:pPr defTabSz="761970">
              <a:lnSpc>
                <a:spcPts val="2333"/>
              </a:lnSpc>
              <a:defRPr/>
            </a:pPr>
            <a:r>
              <a:rPr lang="en-US" sz="1458" dirty="0">
                <a:solidFill>
                  <a:srgbClr val="3A3630"/>
                </a:solidFill>
                <a:latin typeface="Source Sans Pro" pitchFamily="34" charset="0"/>
                <a:ea typeface="Source Sans Pro" pitchFamily="34" charset="-122"/>
                <a:cs typeface="Source Sans Pro" pitchFamily="34" charset="-120"/>
              </a:rPr>
              <a:t>Το διοξείδιο του άνθρακα επίσης περνά εύκολα μέσω απλής διάχυσης.</a:t>
            </a:r>
            <a:endParaRPr lang="en-US" sz="1458" dirty="0">
              <a:solidFill>
                <a:prstClr val="black"/>
              </a:solidFill>
              <a:latin typeface="Calibri" panose="020F0502020204030204"/>
            </a:endParaRPr>
          </a:p>
        </p:txBody>
      </p:sp>
      <p:sp>
        <p:nvSpPr>
          <p:cNvPr id="16" name="Shape 13"/>
          <p:cNvSpPr/>
          <p:nvPr/>
        </p:nvSpPr>
        <p:spPr>
          <a:xfrm>
            <a:off x="650181" y="5071169"/>
            <a:ext cx="418008" cy="418008"/>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788095" y="5148957"/>
            <a:ext cx="142181" cy="262334"/>
          </a:xfrm>
          <a:prstGeom prst="rect">
            <a:avLst/>
          </a:prstGeom>
          <a:noFill/>
          <a:ln/>
        </p:spPr>
        <p:txBody>
          <a:bodyPr wrap="none" lIns="0" tIns="0" rIns="0" bIns="0" rtlCol="0" anchor="t"/>
          <a:lstStyle/>
          <a:p>
            <a:pPr algn="ctr" defTabSz="761970">
              <a:lnSpc>
                <a:spcPts val="2042"/>
              </a:lnSpc>
              <a:defRPr/>
            </a:pPr>
            <a:r>
              <a:rPr lang="en-US" sz="2042" dirty="0">
                <a:solidFill>
                  <a:srgbClr val="3A3630"/>
                </a:solidFill>
                <a:latin typeface="Lora" pitchFamily="34" charset="0"/>
                <a:ea typeface="Lora" pitchFamily="34" charset="-122"/>
                <a:cs typeface="Lora" pitchFamily="34" charset="-120"/>
              </a:rPr>
              <a:t>4</a:t>
            </a:r>
            <a:endParaRPr lang="en-US" sz="2042" dirty="0">
              <a:solidFill>
                <a:prstClr val="black"/>
              </a:solidFill>
              <a:latin typeface="Calibri" panose="020F0502020204030204"/>
            </a:endParaRPr>
          </a:p>
        </p:txBody>
      </p:sp>
      <p:sp>
        <p:nvSpPr>
          <p:cNvPr id="18" name="Text 15"/>
          <p:cNvSpPr/>
          <p:nvPr/>
        </p:nvSpPr>
        <p:spPr>
          <a:xfrm>
            <a:off x="1253927" y="5071170"/>
            <a:ext cx="2980333" cy="273149"/>
          </a:xfrm>
          <a:prstGeom prst="rect">
            <a:avLst/>
          </a:prstGeom>
          <a:noFill/>
          <a:ln/>
        </p:spPr>
        <p:txBody>
          <a:bodyPr wrap="none" lIns="0" tIns="0" rIns="0" bIns="0" rtlCol="0" anchor="t"/>
          <a:lstStyle/>
          <a:p>
            <a:pPr defTabSz="761970">
              <a:lnSpc>
                <a:spcPts val="2125"/>
              </a:lnSpc>
              <a:defRPr/>
            </a:pPr>
            <a:r>
              <a:rPr lang="en-US" sz="1708" dirty="0">
                <a:solidFill>
                  <a:srgbClr val="3A3630"/>
                </a:solidFill>
                <a:latin typeface="Lora" pitchFamily="34" charset="0"/>
                <a:ea typeface="Lora" pitchFamily="34" charset="-122"/>
                <a:cs typeface="Lora" pitchFamily="34" charset="-120"/>
              </a:rPr>
              <a:t>Οινόπνευμα και Λιπαρά Οξέα</a:t>
            </a:r>
            <a:endParaRPr lang="en-US" sz="1708" dirty="0">
              <a:solidFill>
                <a:prstClr val="black"/>
              </a:solidFill>
              <a:latin typeface="Calibri" panose="020F0502020204030204"/>
            </a:endParaRPr>
          </a:p>
        </p:txBody>
      </p:sp>
      <p:sp>
        <p:nvSpPr>
          <p:cNvPr id="19" name="Text 16"/>
          <p:cNvSpPr/>
          <p:nvPr/>
        </p:nvSpPr>
        <p:spPr>
          <a:xfrm>
            <a:off x="1253927" y="5455742"/>
            <a:ext cx="5715893" cy="594320"/>
          </a:xfrm>
          <a:prstGeom prst="rect">
            <a:avLst/>
          </a:prstGeom>
          <a:noFill/>
          <a:ln/>
        </p:spPr>
        <p:txBody>
          <a:bodyPr wrap="square" lIns="0" tIns="0" rIns="0" bIns="0" rtlCol="0" anchor="t"/>
          <a:lstStyle/>
          <a:p>
            <a:pPr defTabSz="761970">
              <a:lnSpc>
                <a:spcPts val="2333"/>
              </a:lnSpc>
              <a:defRPr/>
            </a:pPr>
            <a:r>
              <a:rPr lang="en-US" sz="1458" dirty="0">
                <a:solidFill>
                  <a:srgbClr val="3A3630"/>
                </a:solidFill>
                <a:latin typeface="Source Sans Pro" pitchFamily="34" charset="0"/>
                <a:ea typeface="Source Sans Pro" pitchFamily="34" charset="-122"/>
                <a:cs typeface="Source Sans Pro" pitchFamily="34" charset="-120"/>
              </a:rPr>
              <a:t>Το οινόπνευμα και τα λιπαρά οξέα διαχέονται εύκολα μέσω της μεμβράνης.</a:t>
            </a:r>
            <a:endParaRPr lang="en-US" sz="1458" dirty="0">
              <a:solidFill>
                <a:prstClr val="black"/>
              </a:solidFill>
              <a:latin typeface="Calibri" panose="020F050202020403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95194" y="629047"/>
            <a:ext cx="5058568" cy="523677"/>
          </a:xfrm>
          <a:prstGeom prst="rect">
            <a:avLst/>
          </a:prstGeom>
          <a:noFill/>
          <a:ln/>
        </p:spPr>
        <p:txBody>
          <a:bodyPr wrap="none" lIns="0" tIns="0" rIns="0" bIns="0" rtlCol="0" anchor="t"/>
          <a:lstStyle/>
          <a:p>
            <a:pPr defTabSz="761970">
              <a:lnSpc>
                <a:spcPts val="4083"/>
              </a:lnSpc>
              <a:defRPr/>
            </a:pPr>
            <a:r>
              <a:rPr lang="en-US" sz="3292" dirty="0">
                <a:solidFill>
                  <a:srgbClr val="38512F"/>
                </a:solidFill>
                <a:latin typeface="Lora" pitchFamily="34" charset="0"/>
                <a:ea typeface="Lora" pitchFamily="34" charset="-122"/>
                <a:cs typeface="Lora" pitchFamily="34" charset="-120"/>
              </a:rPr>
              <a:t>Διευκολυνόμενη Διάχυση</a:t>
            </a:r>
            <a:endParaRPr lang="en-US" sz="3292" dirty="0">
              <a:solidFill>
                <a:prstClr val="black"/>
              </a:solidFill>
              <a:latin typeface="Calibri" panose="020F0502020204030204"/>
            </a:endParaRPr>
          </a:p>
        </p:txBody>
      </p:sp>
      <p:sp>
        <p:nvSpPr>
          <p:cNvPr id="4" name="Shape 1"/>
          <p:cNvSpPr/>
          <p:nvPr/>
        </p:nvSpPr>
        <p:spPr>
          <a:xfrm>
            <a:off x="5449590" y="1419820"/>
            <a:ext cx="25400" cy="4809133"/>
          </a:xfrm>
          <a:prstGeom prst="roundRect">
            <a:avLst>
              <a:gd name="adj" fmla="val 105156"/>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5637213" y="1807766"/>
            <a:ext cx="623193" cy="25400"/>
          </a:xfrm>
          <a:prstGeom prst="roundRect">
            <a:avLst>
              <a:gd name="adj" fmla="val 105156"/>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5261968" y="1620143"/>
            <a:ext cx="400645" cy="400645"/>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5416451" y="1694756"/>
            <a:ext cx="91579" cy="251420"/>
          </a:xfrm>
          <a:prstGeom prst="rect">
            <a:avLst/>
          </a:prstGeom>
          <a:noFill/>
          <a:ln/>
        </p:spPr>
        <p:txBody>
          <a:bodyPr wrap="none" lIns="0" tIns="0" rIns="0" bIns="0" rtlCol="0" anchor="t"/>
          <a:lstStyle/>
          <a:p>
            <a:pPr algn="ctr" defTabSz="761970">
              <a:lnSpc>
                <a:spcPts val="1958"/>
              </a:lnSpc>
              <a:defRPr/>
            </a:pPr>
            <a:r>
              <a:rPr lang="en-US" sz="1958" dirty="0">
                <a:solidFill>
                  <a:srgbClr val="3A3630"/>
                </a:solidFill>
                <a:latin typeface="Lora" pitchFamily="34" charset="0"/>
                <a:ea typeface="Lora" pitchFamily="34" charset="-122"/>
                <a:cs typeface="Lora" pitchFamily="34" charset="-120"/>
              </a:rPr>
              <a:t>1</a:t>
            </a:r>
            <a:endParaRPr lang="en-US" sz="1958" dirty="0">
              <a:solidFill>
                <a:prstClr val="black"/>
              </a:solidFill>
              <a:latin typeface="Calibri" panose="020F0502020204030204"/>
            </a:endParaRPr>
          </a:p>
        </p:txBody>
      </p:sp>
      <p:sp>
        <p:nvSpPr>
          <p:cNvPr id="8" name="Text 5"/>
          <p:cNvSpPr/>
          <p:nvPr/>
        </p:nvSpPr>
        <p:spPr>
          <a:xfrm>
            <a:off x="6441580" y="1597820"/>
            <a:ext cx="2889349" cy="261739"/>
          </a:xfrm>
          <a:prstGeom prst="rect">
            <a:avLst/>
          </a:prstGeom>
          <a:noFill/>
          <a:ln/>
        </p:spPr>
        <p:txBody>
          <a:bodyPr wrap="none" lIns="0" tIns="0" rIns="0" bIns="0" rtlCol="0" anchor="t"/>
          <a:lstStyle/>
          <a:p>
            <a:pPr defTabSz="761970">
              <a:lnSpc>
                <a:spcPts val="2042"/>
              </a:lnSpc>
              <a:defRPr/>
            </a:pPr>
            <a:r>
              <a:rPr lang="en-US" sz="1625" dirty="0">
                <a:solidFill>
                  <a:srgbClr val="3A3630"/>
                </a:solidFill>
                <a:latin typeface="Lora" pitchFamily="34" charset="0"/>
                <a:ea typeface="Lora" pitchFamily="34" charset="-122"/>
                <a:cs typeface="Lora" pitchFamily="34" charset="-120"/>
              </a:rPr>
              <a:t>Σύνδεση με Πρωτεΐνη-Φορέα</a:t>
            </a:r>
            <a:endParaRPr lang="en-US" sz="1625" dirty="0">
              <a:solidFill>
                <a:prstClr val="black"/>
              </a:solidFill>
              <a:latin typeface="Calibri" panose="020F0502020204030204"/>
            </a:endParaRPr>
          </a:p>
        </p:txBody>
      </p:sp>
      <p:sp>
        <p:nvSpPr>
          <p:cNvPr id="9" name="Text 6"/>
          <p:cNvSpPr/>
          <p:nvPr/>
        </p:nvSpPr>
        <p:spPr>
          <a:xfrm>
            <a:off x="6441579" y="1966318"/>
            <a:ext cx="5127228" cy="1139825"/>
          </a:xfrm>
          <a:prstGeom prst="rect">
            <a:avLst/>
          </a:prstGeom>
          <a:noFill/>
          <a:ln/>
        </p:spPr>
        <p:txBody>
          <a:bodyPr wrap="square" lIns="0" tIns="0" rIns="0" bIns="0" rtlCol="0" anchor="t"/>
          <a:lstStyle/>
          <a:p>
            <a:pPr defTabSz="761970">
              <a:lnSpc>
                <a:spcPts val="2208"/>
              </a:lnSpc>
              <a:defRPr/>
            </a:pPr>
            <a:r>
              <a:rPr lang="en-US" sz="1375" dirty="0">
                <a:solidFill>
                  <a:srgbClr val="3A3630"/>
                </a:solidFill>
                <a:latin typeface="Source Sans Pro" pitchFamily="34" charset="0"/>
                <a:ea typeface="Source Sans Pro" pitchFamily="34" charset="-122"/>
                <a:cs typeface="Source Sans Pro" pitchFamily="34" charset="-120"/>
              </a:rPr>
              <a:t>Ουσίες όπως η γλυκόζη και τα αμινοξέα για να περάσουν μέσα από την κυτταρική μεμβράνη χρειάζονται τη βοήθεια μιας πρωτεΐνης της μεμβράνης. Έτσι η γλυκόζη συνδέεται στην εξωτερική πλευρά της μεμβράνης με την πρωτεΐνη που λέγεται φορέας.</a:t>
            </a:r>
            <a:endParaRPr lang="en-US" sz="1375" dirty="0">
              <a:solidFill>
                <a:prstClr val="black"/>
              </a:solidFill>
              <a:latin typeface="Calibri" panose="020F0502020204030204"/>
            </a:endParaRPr>
          </a:p>
        </p:txBody>
      </p:sp>
      <p:sp>
        <p:nvSpPr>
          <p:cNvPr id="10" name="Shape 7"/>
          <p:cNvSpPr/>
          <p:nvPr/>
        </p:nvSpPr>
        <p:spPr>
          <a:xfrm>
            <a:off x="5637213" y="3850084"/>
            <a:ext cx="623193" cy="25400"/>
          </a:xfrm>
          <a:prstGeom prst="roundRect">
            <a:avLst>
              <a:gd name="adj" fmla="val 105156"/>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5261968" y="3662462"/>
            <a:ext cx="400645" cy="400645"/>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5394722" y="3737074"/>
            <a:ext cx="135037" cy="251420"/>
          </a:xfrm>
          <a:prstGeom prst="rect">
            <a:avLst/>
          </a:prstGeom>
          <a:noFill/>
          <a:ln/>
        </p:spPr>
        <p:txBody>
          <a:bodyPr wrap="none" lIns="0" tIns="0" rIns="0" bIns="0" rtlCol="0" anchor="t"/>
          <a:lstStyle/>
          <a:p>
            <a:pPr algn="ctr" defTabSz="761970">
              <a:lnSpc>
                <a:spcPts val="1958"/>
              </a:lnSpc>
              <a:defRPr/>
            </a:pPr>
            <a:r>
              <a:rPr lang="en-US" sz="1958" dirty="0">
                <a:solidFill>
                  <a:srgbClr val="3A3630"/>
                </a:solidFill>
                <a:latin typeface="Lora" pitchFamily="34" charset="0"/>
                <a:ea typeface="Lora" pitchFamily="34" charset="-122"/>
                <a:cs typeface="Lora" pitchFamily="34" charset="-120"/>
              </a:rPr>
              <a:t>2</a:t>
            </a:r>
            <a:endParaRPr lang="en-US" sz="1958" dirty="0">
              <a:solidFill>
                <a:prstClr val="black"/>
              </a:solidFill>
              <a:latin typeface="Calibri" panose="020F0502020204030204"/>
            </a:endParaRPr>
          </a:p>
        </p:txBody>
      </p:sp>
      <p:sp>
        <p:nvSpPr>
          <p:cNvPr id="13" name="Text 10"/>
          <p:cNvSpPr/>
          <p:nvPr/>
        </p:nvSpPr>
        <p:spPr>
          <a:xfrm>
            <a:off x="6441580" y="3640138"/>
            <a:ext cx="2687836" cy="261739"/>
          </a:xfrm>
          <a:prstGeom prst="rect">
            <a:avLst/>
          </a:prstGeom>
          <a:noFill/>
          <a:ln/>
        </p:spPr>
        <p:txBody>
          <a:bodyPr wrap="none" lIns="0" tIns="0" rIns="0" bIns="0" rtlCol="0" anchor="t"/>
          <a:lstStyle/>
          <a:p>
            <a:pPr defTabSz="761970">
              <a:lnSpc>
                <a:spcPts val="2042"/>
              </a:lnSpc>
              <a:defRPr/>
            </a:pPr>
            <a:r>
              <a:rPr lang="en-US" sz="1625" dirty="0">
                <a:solidFill>
                  <a:srgbClr val="3A3630"/>
                </a:solidFill>
                <a:latin typeface="Lora" pitchFamily="34" charset="0"/>
                <a:ea typeface="Lora" pitchFamily="34" charset="-122"/>
                <a:cs typeface="Lora" pitchFamily="34" charset="-120"/>
              </a:rPr>
              <a:t>Διέλευση μέσω Μεμβράνης</a:t>
            </a:r>
            <a:endParaRPr lang="en-US" sz="1625" dirty="0">
              <a:solidFill>
                <a:prstClr val="black"/>
              </a:solidFill>
              <a:latin typeface="Calibri" panose="020F0502020204030204"/>
            </a:endParaRPr>
          </a:p>
        </p:txBody>
      </p:sp>
      <p:sp>
        <p:nvSpPr>
          <p:cNvPr id="14" name="Text 11"/>
          <p:cNvSpPr/>
          <p:nvPr/>
        </p:nvSpPr>
        <p:spPr>
          <a:xfrm>
            <a:off x="6441579" y="4008636"/>
            <a:ext cx="5127228" cy="569913"/>
          </a:xfrm>
          <a:prstGeom prst="rect">
            <a:avLst/>
          </a:prstGeom>
          <a:noFill/>
          <a:ln/>
        </p:spPr>
        <p:txBody>
          <a:bodyPr wrap="square" lIns="0" tIns="0" rIns="0" bIns="0" rtlCol="0" anchor="t"/>
          <a:lstStyle/>
          <a:p>
            <a:pPr defTabSz="761970">
              <a:lnSpc>
                <a:spcPts val="2208"/>
              </a:lnSpc>
              <a:defRPr/>
            </a:pPr>
            <a:r>
              <a:rPr lang="en-US" sz="1375" dirty="0">
                <a:solidFill>
                  <a:srgbClr val="3A3630"/>
                </a:solidFill>
                <a:latin typeface="Source Sans Pro" pitchFamily="34" charset="0"/>
                <a:ea typeface="Source Sans Pro" pitchFamily="34" charset="-122"/>
                <a:cs typeface="Source Sans Pro" pitchFamily="34" charset="-120"/>
              </a:rPr>
              <a:t>Με τη βοήθεια της πρωτεΐνης-φορέα, η ουσία περνάει στην άλλη πλευρά της μεμβράνης.</a:t>
            </a:r>
            <a:endParaRPr lang="en-US" sz="1375" dirty="0">
              <a:solidFill>
                <a:prstClr val="black"/>
              </a:solidFill>
              <a:latin typeface="Calibri" panose="020F0502020204030204"/>
            </a:endParaRPr>
          </a:p>
        </p:txBody>
      </p:sp>
      <p:sp>
        <p:nvSpPr>
          <p:cNvPr id="15" name="Shape 12"/>
          <p:cNvSpPr/>
          <p:nvPr/>
        </p:nvSpPr>
        <p:spPr>
          <a:xfrm>
            <a:off x="5637213" y="5322491"/>
            <a:ext cx="623193" cy="25400"/>
          </a:xfrm>
          <a:prstGeom prst="roundRect">
            <a:avLst>
              <a:gd name="adj" fmla="val 105156"/>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5261968" y="5134868"/>
            <a:ext cx="400645" cy="400645"/>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5392242" y="5209481"/>
            <a:ext cx="139998" cy="251420"/>
          </a:xfrm>
          <a:prstGeom prst="rect">
            <a:avLst/>
          </a:prstGeom>
          <a:noFill/>
          <a:ln/>
        </p:spPr>
        <p:txBody>
          <a:bodyPr wrap="none" lIns="0" tIns="0" rIns="0" bIns="0" rtlCol="0" anchor="t"/>
          <a:lstStyle/>
          <a:p>
            <a:pPr algn="ctr" defTabSz="761970">
              <a:lnSpc>
                <a:spcPts val="1958"/>
              </a:lnSpc>
              <a:defRPr/>
            </a:pPr>
            <a:r>
              <a:rPr lang="en-US" sz="1958" dirty="0">
                <a:solidFill>
                  <a:srgbClr val="3A3630"/>
                </a:solidFill>
                <a:latin typeface="Lora" pitchFamily="34" charset="0"/>
                <a:ea typeface="Lora" pitchFamily="34" charset="-122"/>
                <a:cs typeface="Lora" pitchFamily="34" charset="-120"/>
              </a:rPr>
              <a:t>3</a:t>
            </a:r>
            <a:endParaRPr lang="en-US" sz="1958" dirty="0">
              <a:solidFill>
                <a:prstClr val="black"/>
              </a:solidFill>
              <a:latin typeface="Calibri" panose="020F0502020204030204"/>
            </a:endParaRPr>
          </a:p>
        </p:txBody>
      </p:sp>
      <p:sp>
        <p:nvSpPr>
          <p:cNvPr id="18" name="Text 15"/>
          <p:cNvSpPr/>
          <p:nvPr/>
        </p:nvSpPr>
        <p:spPr>
          <a:xfrm>
            <a:off x="6441579" y="5112545"/>
            <a:ext cx="3742233" cy="261739"/>
          </a:xfrm>
          <a:prstGeom prst="rect">
            <a:avLst/>
          </a:prstGeom>
          <a:noFill/>
          <a:ln/>
        </p:spPr>
        <p:txBody>
          <a:bodyPr wrap="none" lIns="0" tIns="0" rIns="0" bIns="0" rtlCol="0" anchor="t"/>
          <a:lstStyle/>
          <a:p>
            <a:pPr defTabSz="761970">
              <a:lnSpc>
                <a:spcPts val="2042"/>
              </a:lnSpc>
              <a:defRPr/>
            </a:pPr>
            <a:r>
              <a:rPr lang="en-US" sz="1625" dirty="0">
                <a:solidFill>
                  <a:srgbClr val="3A3630"/>
                </a:solidFill>
                <a:latin typeface="Lora" pitchFamily="34" charset="0"/>
                <a:ea typeface="Lora" pitchFamily="34" charset="-122"/>
                <a:cs typeface="Lora" pitchFamily="34" charset="-120"/>
              </a:rPr>
              <a:t>Αποσύνδεση και Είσοδος στο Κύτταρο</a:t>
            </a:r>
            <a:endParaRPr lang="en-US" sz="1625" dirty="0">
              <a:solidFill>
                <a:prstClr val="black"/>
              </a:solidFill>
              <a:latin typeface="Calibri" panose="020F0502020204030204"/>
            </a:endParaRPr>
          </a:p>
        </p:txBody>
      </p:sp>
      <p:sp>
        <p:nvSpPr>
          <p:cNvPr id="19" name="Text 16"/>
          <p:cNvSpPr/>
          <p:nvPr/>
        </p:nvSpPr>
        <p:spPr>
          <a:xfrm>
            <a:off x="6441579" y="5481043"/>
            <a:ext cx="5127228" cy="569913"/>
          </a:xfrm>
          <a:prstGeom prst="rect">
            <a:avLst/>
          </a:prstGeom>
          <a:noFill/>
          <a:ln/>
        </p:spPr>
        <p:txBody>
          <a:bodyPr wrap="square" lIns="0" tIns="0" rIns="0" bIns="0" rtlCol="0" anchor="t"/>
          <a:lstStyle/>
          <a:p>
            <a:pPr defTabSz="761970">
              <a:lnSpc>
                <a:spcPts val="2208"/>
              </a:lnSpc>
              <a:defRPr/>
            </a:pPr>
            <a:r>
              <a:rPr lang="en-US" sz="1375" dirty="0">
                <a:solidFill>
                  <a:srgbClr val="3A3630"/>
                </a:solidFill>
                <a:latin typeface="Source Sans Pro" pitchFamily="34" charset="0"/>
                <a:ea typeface="Source Sans Pro" pitchFamily="34" charset="-122"/>
                <a:cs typeface="Source Sans Pro" pitchFamily="34" charset="-120"/>
              </a:rPr>
              <a:t>Εκεί αποσυνδέεται και μπαίνει μέσα στο εσωτερικό του κυττάρου. Ο μηχανισμός αυτός λέγεται διευκολυνόμενη διάχυση.</a:t>
            </a:r>
            <a:endParaRPr lang="en-US" sz="1375" dirty="0">
              <a:solidFill>
                <a:prstClr val="black"/>
              </a:solidFill>
              <a:latin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άρτης, κύκλος">
            <a:extLst>
              <a:ext uri="{FF2B5EF4-FFF2-40B4-BE49-F238E27FC236}">
                <a16:creationId xmlns:a16="http://schemas.microsoft.com/office/drawing/2014/main" id="{CE917700-9875-37A2-E165-CE8A7BAFDAA0}"/>
              </a:ext>
            </a:extLst>
          </p:cNvPr>
          <p:cNvPicPr>
            <a:picLocks noChangeAspect="1"/>
          </p:cNvPicPr>
          <p:nvPr/>
        </p:nvPicPr>
        <p:blipFill>
          <a:blip r:embed="rId2"/>
          <a:stretch>
            <a:fillRect/>
          </a:stretch>
        </p:blipFill>
        <p:spPr>
          <a:xfrm>
            <a:off x="972553" y="120316"/>
            <a:ext cx="9795711" cy="6537158"/>
          </a:xfrm>
          <a:prstGeom prst="rect">
            <a:avLst/>
          </a:prstGeom>
        </p:spPr>
      </p:pic>
    </p:spTree>
    <p:extLst>
      <p:ext uri="{BB962C8B-B14F-4D97-AF65-F5344CB8AC3E}">
        <p14:creationId xmlns:p14="http://schemas.microsoft.com/office/powerpoint/2010/main" val="199402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61372" y="542231"/>
            <a:ext cx="4906467" cy="579239"/>
          </a:xfrm>
          <a:prstGeom prst="rect">
            <a:avLst/>
          </a:prstGeom>
          <a:noFill/>
          <a:ln/>
        </p:spPr>
        <p:txBody>
          <a:bodyPr wrap="none" lIns="0" tIns="0" rIns="0" bIns="0" rtlCol="0" anchor="t"/>
          <a:lstStyle/>
          <a:p>
            <a:pPr defTabSz="761970">
              <a:lnSpc>
                <a:spcPts val="4541"/>
              </a:lnSpc>
              <a:defRPr/>
            </a:pPr>
            <a:r>
              <a:rPr lang="en-US" sz="3625" dirty="0">
                <a:solidFill>
                  <a:srgbClr val="38512F"/>
                </a:solidFill>
                <a:latin typeface="Lora" pitchFamily="34" charset="0"/>
                <a:ea typeface="Lora" pitchFamily="34" charset="-122"/>
                <a:cs typeface="Lora" pitchFamily="34" charset="-120"/>
              </a:rPr>
              <a:t>Αμφίδρομη Μεταφορά</a:t>
            </a:r>
            <a:endParaRPr lang="en-US" sz="3625"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261372" y="1416944"/>
            <a:ext cx="984845" cy="1747143"/>
          </a:xfrm>
          <a:prstGeom prst="rect">
            <a:avLst/>
          </a:prstGeom>
        </p:spPr>
      </p:pic>
      <p:sp>
        <p:nvSpPr>
          <p:cNvPr id="5" name="Text 1"/>
          <p:cNvSpPr/>
          <p:nvPr/>
        </p:nvSpPr>
        <p:spPr>
          <a:xfrm>
            <a:off x="6541691" y="1613893"/>
            <a:ext cx="2317453" cy="289719"/>
          </a:xfrm>
          <a:prstGeom prst="rect">
            <a:avLst/>
          </a:prstGeom>
          <a:noFill/>
          <a:ln/>
        </p:spPr>
        <p:txBody>
          <a:bodyPr wrap="none" lIns="0" tIns="0" rIns="0" bIns="0" rtlCol="0" anchor="t"/>
          <a:lstStyle/>
          <a:p>
            <a:pPr defTabSz="761970">
              <a:lnSpc>
                <a:spcPts val="2250"/>
              </a:lnSpc>
              <a:defRPr/>
            </a:pPr>
            <a:r>
              <a:rPr lang="en-US" sz="1792" dirty="0">
                <a:solidFill>
                  <a:srgbClr val="3A3630"/>
                </a:solidFill>
                <a:latin typeface="Lora" pitchFamily="34" charset="0"/>
                <a:ea typeface="Lora" pitchFamily="34" charset="-122"/>
                <a:cs typeface="Lora" pitchFamily="34" charset="-120"/>
              </a:rPr>
              <a:t>Είσοδος στο Κύτταρο</a:t>
            </a:r>
            <a:endParaRPr lang="en-US" sz="1792" dirty="0">
              <a:solidFill>
                <a:prstClr val="black"/>
              </a:solidFill>
              <a:latin typeface="Calibri" panose="020F0502020204030204"/>
            </a:endParaRPr>
          </a:p>
        </p:txBody>
      </p:sp>
      <p:sp>
        <p:nvSpPr>
          <p:cNvPr id="6" name="Text 2"/>
          <p:cNvSpPr/>
          <p:nvPr/>
        </p:nvSpPr>
        <p:spPr>
          <a:xfrm>
            <a:off x="6541691" y="2021781"/>
            <a:ext cx="4960938" cy="945356"/>
          </a:xfrm>
          <a:prstGeom prst="rect">
            <a:avLst/>
          </a:prstGeom>
          <a:noFill/>
          <a:ln/>
        </p:spPr>
        <p:txBody>
          <a:bodyPr wrap="square" lIns="0" tIns="0" rIns="0" bIns="0" rtlCol="0" anchor="t"/>
          <a:lstStyle/>
          <a:p>
            <a:pPr defTabSz="761970">
              <a:lnSpc>
                <a:spcPts val="2458"/>
              </a:lnSpc>
              <a:defRPr/>
            </a:pPr>
            <a:r>
              <a:rPr lang="en-US" sz="1542" dirty="0">
                <a:solidFill>
                  <a:srgbClr val="3A3630"/>
                </a:solidFill>
                <a:latin typeface="Source Sans Pro" pitchFamily="34" charset="0"/>
                <a:ea typeface="Source Sans Pro" pitchFamily="34" charset="-122"/>
                <a:cs typeface="Source Sans Pro" pitchFamily="34" charset="-120"/>
              </a:rPr>
              <a:t>Με το μηχανισμό της διευκολυνόμενης διάχυσης, μια ουσία μπορεί να μεταφερθεί και προς τις δύο κατευθύνσεις. Μπορεί να μπει στο κύτταρο...</a:t>
            </a:r>
            <a:endParaRPr lang="en-US" sz="1542"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5261372" y="3164086"/>
            <a:ext cx="984845" cy="1575793"/>
          </a:xfrm>
          <a:prstGeom prst="rect">
            <a:avLst/>
          </a:prstGeom>
        </p:spPr>
      </p:pic>
      <p:sp>
        <p:nvSpPr>
          <p:cNvPr id="8" name="Text 3"/>
          <p:cNvSpPr/>
          <p:nvPr/>
        </p:nvSpPr>
        <p:spPr>
          <a:xfrm>
            <a:off x="6541691" y="3361036"/>
            <a:ext cx="2555875" cy="289719"/>
          </a:xfrm>
          <a:prstGeom prst="rect">
            <a:avLst/>
          </a:prstGeom>
          <a:noFill/>
          <a:ln/>
        </p:spPr>
        <p:txBody>
          <a:bodyPr wrap="none" lIns="0" tIns="0" rIns="0" bIns="0" rtlCol="0" anchor="t"/>
          <a:lstStyle/>
          <a:p>
            <a:pPr defTabSz="761970">
              <a:lnSpc>
                <a:spcPts val="2250"/>
              </a:lnSpc>
              <a:defRPr/>
            </a:pPr>
            <a:r>
              <a:rPr lang="en-US" sz="1792" dirty="0">
                <a:solidFill>
                  <a:srgbClr val="3A3630"/>
                </a:solidFill>
                <a:latin typeface="Lora" pitchFamily="34" charset="0"/>
                <a:ea typeface="Lora" pitchFamily="34" charset="-122"/>
                <a:cs typeface="Lora" pitchFamily="34" charset="-120"/>
              </a:rPr>
              <a:t>Έξοδος από το Κύτταρο</a:t>
            </a:r>
            <a:endParaRPr lang="en-US" sz="1792" dirty="0">
              <a:solidFill>
                <a:prstClr val="black"/>
              </a:solidFill>
              <a:latin typeface="Calibri" panose="020F0502020204030204"/>
            </a:endParaRPr>
          </a:p>
        </p:txBody>
      </p:sp>
      <p:sp>
        <p:nvSpPr>
          <p:cNvPr id="9" name="Text 4"/>
          <p:cNvSpPr/>
          <p:nvPr/>
        </p:nvSpPr>
        <p:spPr>
          <a:xfrm>
            <a:off x="6541691" y="3768924"/>
            <a:ext cx="4960938" cy="315119"/>
          </a:xfrm>
          <a:prstGeom prst="rect">
            <a:avLst/>
          </a:prstGeom>
          <a:noFill/>
          <a:ln/>
        </p:spPr>
        <p:txBody>
          <a:bodyPr wrap="none" lIns="0" tIns="0" rIns="0" bIns="0" rtlCol="0" anchor="t"/>
          <a:lstStyle/>
          <a:p>
            <a:pPr defTabSz="761970">
              <a:lnSpc>
                <a:spcPts val="2458"/>
              </a:lnSpc>
              <a:defRPr/>
            </a:pPr>
            <a:r>
              <a:rPr lang="en-US" sz="1542" dirty="0">
                <a:solidFill>
                  <a:srgbClr val="3A3630"/>
                </a:solidFill>
                <a:latin typeface="Source Sans Pro" pitchFamily="34" charset="0"/>
                <a:ea typeface="Source Sans Pro" pitchFamily="34" charset="-122"/>
                <a:cs typeface="Source Sans Pro" pitchFamily="34" charset="-120"/>
              </a:rPr>
              <a:t>...ή να βγει από αυτό.</a:t>
            </a:r>
            <a:endParaRPr lang="en-US" sz="1542"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5261372" y="4739879"/>
            <a:ext cx="984845" cy="1575793"/>
          </a:xfrm>
          <a:prstGeom prst="rect">
            <a:avLst/>
          </a:prstGeom>
        </p:spPr>
      </p:pic>
      <p:sp>
        <p:nvSpPr>
          <p:cNvPr id="11" name="Text 5"/>
          <p:cNvSpPr/>
          <p:nvPr/>
        </p:nvSpPr>
        <p:spPr>
          <a:xfrm>
            <a:off x="6541691" y="4936828"/>
            <a:ext cx="2317453" cy="289719"/>
          </a:xfrm>
          <a:prstGeom prst="rect">
            <a:avLst/>
          </a:prstGeom>
          <a:noFill/>
          <a:ln/>
        </p:spPr>
        <p:txBody>
          <a:bodyPr wrap="none" lIns="0" tIns="0" rIns="0" bIns="0" rtlCol="0" anchor="t"/>
          <a:lstStyle/>
          <a:p>
            <a:pPr defTabSz="761970">
              <a:lnSpc>
                <a:spcPts val="2250"/>
              </a:lnSpc>
              <a:defRPr/>
            </a:pPr>
            <a:r>
              <a:rPr lang="en-US" sz="1792" dirty="0">
                <a:solidFill>
                  <a:srgbClr val="3A3630"/>
                </a:solidFill>
                <a:latin typeface="Lora" pitchFamily="34" charset="0"/>
                <a:ea typeface="Lora" pitchFamily="34" charset="-122"/>
                <a:cs typeface="Lora" pitchFamily="34" charset="-120"/>
              </a:rPr>
              <a:t>Ισορροπία</a:t>
            </a:r>
            <a:endParaRPr lang="en-US" sz="1792" dirty="0">
              <a:solidFill>
                <a:prstClr val="black"/>
              </a:solidFill>
              <a:latin typeface="Calibri" panose="020F0502020204030204"/>
            </a:endParaRPr>
          </a:p>
        </p:txBody>
      </p:sp>
      <p:sp>
        <p:nvSpPr>
          <p:cNvPr id="12" name="Text 6"/>
          <p:cNvSpPr/>
          <p:nvPr/>
        </p:nvSpPr>
        <p:spPr>
          <a:xfrm>
            <a:off x="6541691" y="5344716"/>
            <a:ext cx="4960938" cy="630238"/>
          </a:xfrm>
          <a:prstGeom prst="rect">
            <a:avLst/>
          </a:prstGeom>
          <a:noFill/>
          <a:ln/>
        </p:spPr>
        <p:txBody>
          <a:bodyPr wrap="square" lIns="0" tIns="0" rIns="0" bIns="0" rtlCol="0" anchor="t"/>
          <a:lstStyle/>
          <a:p>
            <a:pPr defTabSz="761970">
              <a:lnSpc>
                <a:spcPts val="2458"/>
              </a:lnSpc>
              <a:defRPr/>
            </a:pPr>
            <a:r>
              <a:rPr lang="en-US" sz="1542" dirty="0">
                <a:solidFill>
                  <a:srgbClr val="3A3630"/>
                </a:solidFill>
                <a:latin typeface="Source Sans Pro" pitchFamily="34" charset="0"/>
                <a:ea typeface="Source Sans Pro" pitchFamily="34" charset="-122"/>
                <a:cs typeface="Source Sans Pro" pitchFamily="34" charset="-120"/>
              </a:rPr>
              <a:t>Αυτή η αμφίδρομη κίνηση επιτρέπει στο κύτταρο να διατηρεί την ισορροπία των ουσιών.</a:t>
            </a:r>
            <a:endParaRPr lang="en-US" sz="1542" dirty="0">
              <a:solidFill>
                <a:prstClr val="black"/>
              </a:solidFill>
              <a:latin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35166" y="641251"/>
            <a:ext cx="6155134" cy="473273"/>
          </a:xfrm>
          <a:prstGeom prst="rect">
            <a:avLst/>
          </a:prstGeom>
          <a:noFill/>
          <a:ln/>
        </p:spPr>
        <p:txBody>
          <a:bodyPr wrap="none" lIns="0" tIns="0" rIns="0" bIns="0" rtlCol="0" anchor="t"/>
          <a:lstStyle/>
          <a:p>
            <a:pPr defTabSz="761970">
              <a:lnSpc>
                <a:spcPts val="3708"/>
              </a:lnSpc>
              <a:defRPr/>
            </a:pPr>
            <a:r>
              <a:rPr lang="en-US" sz="2958" dirty="0">
                <a:solidFill>
                  <a:srgbClr val="38512F"/>
                </a:solidFill>
                <a:latin typeface="Lora" pitchFamily="34" charset="0"/>
                <a:ea typeface="Lora" pitchFamily="34" charset="-122"/>
                <a:cs typeface="Lora" pitchFamily="34" charset="-120"/>
              </a:rPr>
              <a:t>Ώσμωση - Καθαρή Διάχυση Νερού</a:t>
            </a:r>
            <a:endParaRPr lang="en-US" sz="2958" dirty="0">
              <a:solidFill>
                <a:prstClr val="black"/>
              </a:solidFill>
              <a:latin typeface="Calibri" panose="020F0502020204030204"/>
            </a:endParaRPr>
          </a:p>
        </p:txBody>
      </p:sp>
      <p:sp>
        <p:nvSpPr>
          <p:cNvPr id="4" name="Shape 1"/>
          <p:cNvSpPr/>
          <p:nvPr/>
        </p:nvSpPr>
        <p:spPr>
          <a:xfrm>
            <a:off x="5135166" y="1355824"/>
            <a:ext cx="6493669" cy="1427262"/>
          </a:xfrm>
          <a:prstGeom prst="roundRect">
            <a:avLst>
              <a:gd name="adj" fmla="val 1691"/>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295999" y="1516657"/>
            <a:ext cx="1893293" cy="236637"/>
          </a:xfrm>
          <a:prstGeom prst="rect">
            <a:avLst/>
          </a:prstGeom>
          <a:noFill/>
          <a:ln/>
        </p:spPr>
        <p:txBody>
          <a:bodyPr wrap="none" lIns="0" tIns="0" rIns="0" bIns="0" rtlCol="0" anchor="t"/>
          <a:lstStyle/>
          <a:p>
            <a:pPr defTabSz="761970">
              <a:lnSpc>
                <a:spcPts val="1833"/>
              </a:lnSpc>
              <a:defRPr/>
            </a:pPr>
            <a:r>
              <a:rPr lang="en-US" sz="1458" dirty="0">
                <a:solidFill>
                  <a:srgbClr val="3A3630"/>
                </a:solidFill>
                <a:latin typeface="Lora" pitchFamily="34" charset="0"/>
                <a:ea typeface="Lora" pitchFamily="34" charset="-122"/>
                <a:cs typeface="Lora" pitchFamily="34" charset="-120"/>
              </a:rPr>
              <a:t>Ορισμός Ώσμωσης</a:t>
            </a:r>
            <a:endParaRPr lang="en-US" sz="1458" dirty="0">
              <a:solidFill>
                <a:prstClr val="black"/>
              </a:solidFill>
              <a:latin typeface="Calibri" panose="020F0502020204030204"/>
            </a:endParaRPr>
          </a:p>
        </p:txBody>
      </p:sp>
      <p:sp>
        <p:nvSpPr>
          <p:cNvPr id="6" name="Text 3"/>
          <p:cNvSpPr/>
          <p:nvPr/>
        </p:nvSpPr>
        <p:spPr>
          <a:xfrm>
            <a:off x="5295999" y="1849834"/>
            <a:ext cx="6172002" cy="772418"/>
          </a:xfrm>
          <a:prstGeom prst="rect">
            <a:avLst/>
          </a:prstGeom>
          <a:noFill/>
          <a:ln/>
        </p:spPr>
        <p:txBody>
          <a:bodyPr wrap="square" lIns="0" tIns="0" rIns="0" bIns="0" rtlCol="0" anchor="t"/>
          <a:lstStyle/>
          <a:p>
            <a:pPr defTabSz="761970">
              <a:lnSpc>
                <a:spcPts val="2000"/>
              </a:lnSpc>
              <a:defRPr/>
            </a:pPr>
            <a:r>
              <a:rPr lang="en-US" sz="1250" dirty="0">
                <a:solidFill>
                  <a:srgbClr val="3A3630"/>
                </a:solidFill>
                <a:latin typeface="Source Sans Pro" pitchFamily="34" charset="0"/>
                <a:ea typeface="Source Sans Pro" pitchFamily="34" charset="-122"/>
                <a:cs typeface="Source Sans Pro" pitchFamily="34" charset="-120"/>
              </a:rPr>
              <a:t>Ώσμωση ονομάζεται το φαινόμενο κατά το οποίο σε δύο διαλύματα διαφορετικής πυκνότητας που χωρίζονται με ημιδιαπερατή μεμβράνη παρατηρείται μετακίνηση του διαλύτη από το αραιότερο στο πυκνότερο διάλυμα.</a:t>
            </a:r>
            <a:endParaRPr lang="en-US" sz="1250" dirty="0">
              <a:solidFill>
                <a:prstClr val="black"/>
              </a:solidFill>
              <a:latin typeface="Calibri" panose="020F0502020204030204"/>
            </a:endParaRPr>
          </a:p>
        </p:txBody>
      </p:sp>
      <p:sp>
        <p:nvSpPr>
          <p:cNvPr id="7" name="Shape 4"/>
          <p:cNvSpPr/>
          <p:nvPr/>
        </p:nvSpPr>
        <p:spPr>
          <a:xfrm>
            <a:off x="5135166" y="2943919"/>
            <a:ext cx="6493669" cy="1427262"/>
          </a:xfrm>
          <a:prstGeom prst="roundRect">
            <a:avLst>
              <a:gd name="adj" fmla="val 1691"/>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8" name="Text 5"/>
          <p:cNvSpPr/>
          <p:nvPr/>
        </p:nvSpPr>
        <p:spPr>
          <a:xfrm>
            <a:off x="5295999" y="3104753"/>
            <a:ext cx="2029123" cy="236637"/>
          </a:xfrm>
          <a:prstGeom prst="rect">
            <a:avLst/>
          </a:prstGeom>
          <a:noFill/>
          <a:ln/>
        </p:spPr>
        <p:txBody>
          <a:bodyPr wrap="none" lIns="0" tIns="0" rIns="0" bIns="0" rtlCol="0" anchor="t"/>
          <a:lstStyle/>
          <a:p>
            <a:pPr defTabSz="761970">
              <a:lnSpc>
                <a:spcPts val="1833"/>
              </a:lnSpc>
              <a:defRPr/>
            </a:pPr>
            <a:r>
              <a:rPr lang="en-US" sz="1458" dirty="0">
                <a:solidFill>
                  <a:srgbClr val="3A3630"/>
                </a:solidFill>
                <a:latin typeface="Lora" pitchFamily="34" charset="0"/>
                <a:ea typeface="Lora" pitchFamily="34" charset="-122"/>
                <a:cs typeface="Lora" pitchFamily="34" charset="-120"/>
              </a:rPr>
              <a:t>Επίδραση στα Κύτταρα</a:t>
            </a:r>
            <a:endParaRPr lang="en-US" sz="1458" dirty="0">
              <a:solidFill>
                <a:prstClr val="black"/>
              </a:solidFill>
              <a:latin typeface="Calibri" panose="020F0502020204030204"/>
            </a:endParaRPr>
          </a:p>
        </p:txBody>
      </p:sp>
      <p:sp>
        <p:nvSpPr>
          <p:cNvPr id="9" name="Text 6"/>
          <p:cNvSpPr/>
          <p:nvPr/>
        </p:nvSpPr>
        <p:spPr>
          <a:xfrm>
            <a:off x="5295999" y="3437930"/>
            <a:ext cx="6172002" cy="772418"/>
          </a:xfrm>
          <a:prstGeom prst="rect">
            <a:avLst/>
          </a:prstGeom>
          <a:noFill/>
          <a:ln/>
        </p:spPr>
        <p:txBody>
          <a:bodyPr wrap="square" lIns="0" tIns="0" rIns="0" bIns="0" rtlCol="0" anchor="t"/>
          <a:lstStyle/>
          <a:p>
            <a:pPr defTabSz="761970">
              <a:lnSpc>
                <a:spcPts val="2000"/>
              </a:lnSpc>
              <a:defRPr/>
            </a:pPr>
            <a:r>
              <a:rPr lang="en-US" sz="1250" dirty="0">
                <a:solidFill>
                  <a:srgbClr val="3A3630"/>
                </a:solidFill>
                <a:latin typeface="Source Sans Pro" pitchFamily="34" charset="0"/>
                <a:ea typeface="Source Sans Pro" pitchFamily="34" charset="-122"/>
                <a:cs typeface="Source Sans Pro" pitchFamily="34" charset="-120"/>
              </a:rPr>
              <a:t>Η διαφορετική συγκέντρωση ουσιών στο ενδοκυττάριο και εξωκυττάριο υγρό προκαλεί καθαρή μετακίνηση νερού μέσα από τη μεμβράνη, με αποτέλεσμα τη διόγκωση ή τη συρρίκνωση του κυττάρου ανάλογα με την κατεύθυνση της μετακίνησης.</a:t>
            </a:r>
            <a:endParaRPr lang="en-US" sz="1250" dirty="0">
              <a:solidFill>
                <a:prstClr val="black"/>
              </a:solidFill>
              <a:latin typeface="Calibri" panose="020F0502020204030204"/>
            </a:endParaRPr>
          </a:p>
        </p:txBody>
      </p:sp>
      <p:sp>
        <p:nvSpPr>
          <p:cNvPr id="10" name="Shape 7"/>
          <p:cNvSpPr/>
          <p:nvPr/>
        </p:nvSpPr>
        <p:spPr>
          <a:xfrm>
            <a:off x="5135166" y="4532016"/>
            <a:ext cx="6493669" cy="1684734"/>
          </a:xfrm>
          <a:prstGeom prst="roundRect">
            <a:avLst>
              <a:gd name="adj" fmla="val 1433"/>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1" name="Text 8"/>
          <p:cNvSpPr/>
          <p:nvPr/>
        </p:nvSpPr>
        <p:spPr>
          <a:xfrm>
            <a:off x="5295999" y="4692848"/>
            <a:ext cx="2527895" cy="236637"/>
          </a:xfrm>
          <a:prstGeom prst="rect">
            <a:avLst/>
          </a:prstGeom>
          <a:noFill/>
          <a:ln/>
        </p:spPr>
        <p:txBody>
          <a:bodyPr wrap="none" lIns="0" tIns="0" rIns="0" bIns="0" rtlCol="0" anchor="t"/>
          <a:lstStyle/>
          <a:p>
            <a:pPr defTabSz="761970">
              <a:lnSpc>
                <a:spcPts val="1833"/>
              </a:lnSpc>
              <a:defRPr/>
            </a:pPr>
            <a:r>
              <a:rPr lang="en-US" sz="1458" dirty="0">
                <a:solidFill>
                  <a:srgbClr val="3A3630"/>
                </a:solidFill>
                <a:latin typeface="Lora" pitchFamily="34" charset="0"/>
                <a:ea typeface="Lora" pitchFamily="34" charset="-122"/>
                <a:cs typeface="Lora" pitchFamily="34" charset="-120"/>
              </a:rPr>
              <a:t>Διατήρηση Όγκου Κυττάρου</a:t>
            </a:r>
            <a:endParaRPr lang="en-US" sz="1458" dirty="0">
              <a:solidFill>
                <a:prstClr val="black"/>
              </a:solidFill>
              <a:latin typeface="Calibri" panose="020F0502020204030204"/>
            </a:endParaRPr>
          </a:p>
        </p:txBody>
      </p:sp>
      <p:sp>
        <p:nvSpPr>
          <p:cNvPr id="12" name="Text 9"/>
          <p:cNvSpPr/>
          <p:nvPr/>
        </p:nvSpPr>
        <p:spPr>
          <a:xfrm>
            <a:off x="5295999" y="5026025"/>
            <a:ext cx="6172002" cy="1029891"/>
          </a:xfrm>
          <a:prstGeom prst="rect">
            <a:avLst/>
          </a:prstGeom>
          <a:noFill/>
          <a:ln/>
        </p:spPr>
        <p:txBody>
          <a:bodyPr wrap="square" lIns="0" tIns="0" rIns="0" bIns="0" rtlCol="0" anchor="t"/>
          <a:lstStyle/>
          <a:p>
            <a:pPr defTabSz="761970">
              <a:lnSpc>
                <a:spcPts val="2000"/>
              </a:lnSpc>
              <a:defRPr/>
            </a:pPr>
            <a:r>
              <a:rPr lang="en-US" sz="1250" dirty="0">
                <a:solidFill>
                  <a:srgbClr val="3A3630"/>
                </a:solidFill>
                <a:latin typeface="Source Sans Pro" pitchFamily="34" charset="0"/>
                <a:ea typeface="Source Sans Pro" pitchFamily="34" charset="-122"/>
                <a:cs typeface="Source Sans Pro" pitchFamily="34" charset="-120"/>
              </a:rPr>
              <a:t>Στην πραγματικότητα, επειδή λειτουργούν διάφοροι άλλοι πολύπλοκοι μηχανισμοί, καθαρή ποσότητα νερού μετακινείται συνεχώς μέσα από την κυτταρική μεμβράνη με δεδομένο ότι όση ποσότητα νερού μπαίνει στο κύτταρο τόση βγαίνει από αυτό. Έτσι ο όγκος του κυττάρου διατηρείται σταθερός και η κυτταρική μεμβράνη ακέραια.</a:t>
            </a:r>
            <a:endParaRPr lang="en-US" sz="1250" dirty="0">
              <a:solidFill>
                <a:prstClr val="black"/>
              </a:solidFill>
              <a:latin typeface="Calibri" panose="020F050202020403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69695" y="743843"/>
            <a:ext cx="4220369" cy="502245"/>
          </a:xfrm>
          <a:prstGeom prst="rect">
            <a:avLst/>
          </a:prstGeom>
          <a:noFill/>
          <a:ln/>
        </p:spPr>
        <p:txBody>
          <a:bodyPr wrap="none" lIns="0" tIns="0" rIns="0" bIns="0" rtlCol="0" anchor="t"/>
          <a:lstStyle/>
          <a:p>
            <a:pPr defTabSz="761970">
              <a:lnSpc>
                <a:spcPts val="3917"/>
              </a:lnSpc>
              <a:defRPr/>
            </a:pPr>
            <a:r>
              <a:rPr lang="en-US" sz="3125" dirty="0">
                <a:solidFill>
                  <a:srgbClr val="38512F"/>
                </a:solidFill>
                <a:latin typeface="Lora" pitchFamily="34" charset="0"/>
                <a:ea typeface="Lora" pitchFamily="34" charset="-122"/>
                <a:cs typeface="Lora" pitchFamily="34" charset="-120"/>
              </a:rPr>
              <a:t>Ενεργητική Μεταφορά</a:t>
            </a:r>
            <a:endParaRPr lang="en-US" sz="3125" dirty="0">
              <a:solidFill>
                <a:prstClr val="black"/>
              </a:solidFill>
              <a:latin typeface="Calibri" panose="020F0502020204030204"/>
            </a:endParaRPr>
          </a:p>
        </p:txBody>
      </p:sp>
      <p:sp>
        <p:nvSpPr>
          <p:cNvPr id="4" name="Shape 1"/>
          <p:cNvSpPr/>
          <p:nvPr/>
        </p:nvSpPr>
        <p:spPr>
          <a:xfrm>
            <a:off x="5416352" y="1502271"/>
            <a:ext cx="19050" cy="4611787"/>
          </a:xfrm>
          <a:prstGeom prst="roundRect">
            <a:avLst>
              <a:gd name="adj" fmla="val 134480"/>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5598964" y="1876921"/>
            <a:ext cx="597694" cy="19050"/>
          </a:xfrm>
          <a:prstGeom prst="roundRect">
            <a:avLst>
              <a:gd name="adj" fmla="val 134480"/>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5233740" y="1694359"/>
            <a:ext cx="384274" cy="384274"/>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5381973" y="1765895"/>
            <a:ext cx="87808" cy="241102"/>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1</a:t>
            </a:r>
            <a:endParaRPr lang="en-US" sz="1875" dirty="0">
              <a:solidFill>
                <a:prstClr val="black"/>
              </a:solidFill>
              <a:latin typeface="Calibri" panose="020F0502020204030204"/>
            </a:endParaRPr>
          </a:p>
        </p:txBody>
      </p:sp>
      <p:sp>
        <p:nvSpPr>
          <p:cNvPr id="8" name="Text 5"/>
          <p:cNvSpPr/>
          <p:nvPr/>
        </p:nvSpPr>
        <p:spPr>
          <a:xfrm>
            <a:off x="6365181" y="1673027"/>
            <a:ext cx="2009279" cy="251123"/>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Ορισμός</a:t>
            </a:r>
            <a:endParaRPr lang="en-US" sz="1542" dirty="0">
              <a:solidFill>
                <a:prstClr val="black"/>
              </a:solidFill>
              <a:latin typeface="Calibri" panose="020F0502020204030204"/>
            </a:endParaRPr>
          </a:p>
        </p:txBody>
      </p:sp>
      <p:sp>
        <p:nvSpPr>
          <p:cNvPr id="9" name="Text 6"/>
          <p:cNvSpPr/>
          <p:nvPr/>
        </p:nvSpPr>
        <p:spPr>
          <a:xfrm>
            <a:off x="6365181" y="2026544"/>
            <a:ext cx="5229126" cy="546298"/>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Ενεργητική μεταφορά λέγεται η μετακίνηση με κατανάλωση ενέργειας μορίων και κυρίως ιόντων μέσα από την κυτταρική μεμβράνη.</a:t>
            </a:r>
            <a:endParaRPr lang="en-US" sz="1333" dirty="0">
              <a:solidFill>
                <a:prstClr val="black"/>
              </a:solidFill>
              <a:latin typeface="Calibri" panose="020F0502020204030204"/>
            </a:endParaRPr>
          </a:p>
        </p:txBody>
      </p:sp>
      <p:sp>
        <p:nvSpPr>
          <p:cNvPr id="10" name="Shape 7"/>
          <p:cNvSpPr/>
          <p:nvPr/>
        </p:nvSpPr>
        <p:spPr>
          <a:xfrm>
            <a:off x="5598964" y="3289003"/>
            <a:ext cx="597694" cy="19050"/>
          </a:xfrm>
          <a:prstGeom prst="roundRect">
            <a:avLst>
              <a:gd name="adj" fmla="val 134480"/>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5233740" y="3106441"/>
            <a:ext cx="384274" cy="384274"/>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5361137" y="3177977"/>
            <a:ext cx="129481" cy="241102"/>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2</a:t>
            </a:r>
            <a:endParaRPr lang="en-US" sz="1875" dirty="0">
              <a:solidFill>
                <a:prstClr val="black"/>
              </a:solidFill>
              <a:latin typeface="Calibri" panose="020F0502020204030204"/>
            </a:endParaRPr>
          </a:p>
        </p:txBody>
      </p:sp>
      <p:sp>
        <p:nvSpPr>
          <p:cNvPr id="13" name="Text 10"/>
          <p:cNvSpPr/>
          <p:nvPr/>
        </p:nvSpPr>
        <p:spPr>
          <a:xfrm>
            <a:off x="6365181" y="3085108"/>
            <a:ext cx="3198416" cy="251123"/>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Ανάγκη για Ενεργητική Μεταφορά</a:t>
            </a:r>
            <a:endParaRPr lang="en-US" sz="1542" dirty="0">
              <a:solidFill>
                <a:prstClr val="black"/>
              </a:solidFill>
              <a:latin typeface="Calibri" panose="020F0502020204030204"/>
            </a:endParaRPr>
          </a:p>
        </p:txBody>
      </p:sp>
      <p:sp>
        <p:nvSpPr>
          <p:cNvPr id="14" name="Text 11"/>
          <p:cNvSpPr/>
          <p:nvPr/>
        </p:nvSpPr>
        <p:spPr>
          <a:xfrm>
            <a:off x="6365181" y="3438624"/>
            <a:ext cx="5229126" cy="1092597"/>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Το κύτταρο σε ορισμένες περιπτώσεις χρειάζεται ουσίες, όπως τα ιόντα καλίου, που βρίσκονται σε πολύ μικρή συγκέντρωση στο εξωκυττάριο υγρό. Παράλληλα, στο ενδοκυττάριο υγρό υπάρχει ήδη μεγάλη συγκέντρωση ιόντων καλίου.</a:t>
            </a:r>
            <a:endParaRPr lang="en-US" sz="1333" dirty="0">
              <a:solidFill>
                <a:prstClr val="black"/>
              </a:solidFill>
              <a:latin typeface="Calibri" panose="020F0502020204030204"/>
            </a:endParaRPr>
          </a:p>
        </p:txBody>
      </p:sp>
      <p:sp>
        <p:nvSpPr>
          <p:cNvPr id="15" name="Shape 12"/>
          <p:cNvSpPr/>
          <p:nvPr/>
        </p:nvSpPr>
        <p:spPr>
          <a:xfrm>
            <a:off x="5598964" y="5247382"/>
            <a:ext cx="597694" cy="19050"/>
          </a:xfrm>
          <a:prstGeom prst="roundRect">
            <a:avLst>
              <a:gd name="adj" fmla="val 134480"/>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5233740" y="5064820"/>
            <a:ext cx="384274" cy="384274"/>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5358656" y="5136357"/>
            <a:ext cx="134343" cy="241102"/>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3</a:t>
            </a:r>
            <a:endParaRPr lang="en-US" sz="1875" dirty="0">
              <a:solidFill>
                <a:prstClr val="black"/>
              </a:solidFill>
              <a:latin typeface="Calibri" panose="020F0502020204030204"/>
            </a:endParaRPr>
          </a:p>
        </p:txBody>
      </p:sp>
      <p:sp>
        <p:nvSpPr>
          <p:cNvPr id="18" name="Text 15"/>
          <p:cNvSpPr/>
          <p:nvPr/>
        </p:nvSpPr>
        <p:spPr>
          <a:xfrm>
            <a:off x="6365181" y="5043488"/>
            <a:ext cx="2179538" cy="251123"/>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Κατανάλωση Ενέργειας</a:t>
            </a:r>
            <a:endParaRPr lang="en-US" sz="1542" dirty="0">
              <a:solidFill>
                <a:prstClr val="black"/>
              </a:solidFill>
              <a:latin typeface="Calibri" panose="020F0502020204030204"/>
            </a:endParaRPr>
          </a:p>
        </p:txBody>
      </p:sp>
      <p:sp>
        <p:nvSpPr>
          <p:cNvPr id="19" name="Text 16"/>
          <p:cNvSpPr/>
          <p:nvPr/>
        </p:nvSpPr>
        <p:spPr>
          <a:xfrm>
            <a:off x="6365181" y="5397004"/>
            <a:ext cx="5229126" cy="546298"/>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Παρ' όλα αυτά χρειάζεται να μεταφέρει κι άλλα ιόντα καλίου στο εσωτερικό του. Για να το κάνει αυτό πρέπει να καταναλώσει ενέργεια.</a:t>
            </a:r>
            <a:endParaRPr lang="en-US" sz="1333" dirty="0">
              <a:solidFill>
                <a:prstClr val="black"/>
              </a:solidFill>
              <a:latin typeface="Calibri" panose="020F050202020403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003602" y="437952"/>
            <a:ext cx="3686869" cy="362744"/>
          </a:xfrm>
          <a:prstGeom prst="rect">
            <a:avLst/>
          </a:prstGeom>
          <a:noFill/>
          <a:ln/>
        </p:spPr>
        <p:txBody>
          <a:bodyPr wrap="none" lIns="0" tIns="0" rIns="0" bIns="0" rtlCol="0" anchor="t"/>
          <a:lstStyle/>
          <a:p>
            <a:pPr defTabSz="761970">
              <a:lnSpc>
                <a:spcPts val="2833"/>
              </a:lnSpc>
              <a:defRPr/>
            </a:pPr>
            <a:r>
              <a:rPr lang="en-US" sz="2250" dirty="0">
                <a:solidFill>
                  <a:srgbClr val="38512F"/>
                </a:solidFill>
                <a:latin typeface="Lora" pitchFamily="34" charset="0"/>
                <a:ea typeface="Lora" pitchFamily="34" charset="-122"/>
                <a:cs typeface="Lora" pitchFamily="34" charset="-120"/>
              </a:rPr>
              <a:t>Η Αντλία Νατρίου - Καλίου</a:t>
            </a:r>
            <a:endParaRPr lang="en-US" sz="2250"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003602" y="985639"/>
            <a:ext cx="308273" cy="308273"/>
          </a:xfrm>
          <a:prstGeom prst="rect">
            <a:avLst/>
          </a:prstGeom>
        </p:spPr>
      </p:pic>
      <p:sp>
        <p:nvSpPr>
          <p:cNvPr id="5" name="Text 1"/>
          <p:cNvSpPr/>
          <p:nvPr/>
        </p:nvSpPr>
        <p:spPr>
          <a:xfrm>
            <a:off x="5003602" y="1417142"/>
            <a:ext cx="1450777" cy="181273"/>
          </a:xfrm>
          <a:prstGeom prst="rect">
            <a:avLst/>
          </a:prstGeom>
          <a:noFill/>
          <a:ln/>
        </p:spPr>
        <p:txBody>
          <a:bodyPr wrap="none" lIns="0" tIns="0" rIns="0" bIns="0" rtlCol="0" anchor="t"/>
          <a:lstStyle/>
          <a:p>
            <a:pPr defTabSz="761970">
              <a:lnSpc>
                <a:spcPts val="1417"/>
              </a:lnSpc>
              <a:defRPr/>
            </a:pPr>
            <a:r>
              <a:rPr lang="en-US" sz="1125" dirty="0">
                <a:solidFill>
                  <a:srgbClr val="3A3630"/>
                </a:solidFill>
                <a:latin typeface="Lora" pitchFamily="34" charset="0"/>
                <a:ea typeface="Lora" pitchFamily="34" charset="-122"/>
                <a:cs typeface="Lora" pitchFamily="34" charset="-120"/>
              </a:rPr>
              <a:t>Μετακίνηση Νατρίου</a:t>
            </a:r>
            <a:endParaRPr lang="en-US" sz="1125" dirty="0">
              <a:solidFill>
                <a:prstClr val="black"/>
              </a:solidFill>
              <a:latin typeface="Calibri" panose="020F0502020204030204"/>
            </a:endParaRPr>
          </a:p>
        </p:txBody>
      </p:sp>
      <p:sp>
        <p:nvSpPr>
          <p:cNvPr id="6" name="Text 2"/>
          <p:cNvSpPr/>
          <p:nvPr/>
        </p:nvSpPr>
        <p:spPr>
          <a:xfrm>
            <a:off x="5003602" y="1672332"/>
            <a:ext cx="6756797" cy="394494"/>
          </a:xfrm>
          <a:prstGeom prst="rect">
            <a:avLst/>
          </a:prstGeom>
          <a:noFill/>
          <a:ln/>
        </p:spPr>
        <p:txBody>
          <a:bodyPr wrap="square" lIns="0" tIns="0" rIns="0" bIns="0" rtlCol="0" anchor="t"/>
          <a:lstStyle/>
          <a:p>
            <a:pPr defTabSz="761970">
              <a:lnSpc>
                <a:spcPts val="1542"/>
              </a:lnSpc>
              <a:defRPr/>
            </a:pPr>
            <a:r>
              <a:rPr lang="en-US" sz="958" dirty="0">
                <a:solidFill>
                  <a:srgbClr val="3A3630"/>
                </a:solidFill>
                <a:latin typeface="Source Sans Pro" pitchFamily="34" charset="0"/>
                <a:ea typeface="Source Sans Pro" pitchFamily="34" charset="-122"/>
                <a:cs typeface="Source Sans Pro" pitchFamily="34" charset="-120"/>
              </a:rPr>
              <a:t>Αντίστροφα, μπαίνουν στο κύτταρο ουσίες όπως τα ιόντα νατρίου τα οποία πρέπει να βγουν έξω, παρόλο που η συγκέντρωσή τους μέσα στο κύτταρο είναι πολύ μικρότερη από την εξωτερική.</a:t>
            </a:r>
            <a:endParaRPr lang="en-US" sz="958"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5003602" y="2436714"/>
            <a:ext cx="308273" cy="308273"/>
          </a:xfrm>
          <a:prstGeom prst="rect">
            <a:avLst/>
          </a:prstGeom>
        </p:spPr>
      </p:pic>
      <p:sp>
        <p:nvSpPr>
          <p:cNvPr id="8" name="Text 3"/>
          <p:cNvSpPr/>
          <p:nvPr/>
        </p:nvSpPr>
        <p:spPr>
          <a:xfrm>
            <a:off x="5003602" y="2868216"/>
            <a:ext cx="1450777" cy="181273"/>
          </a:xfrm>
          <a:prstGeom prst="rect">
            <a:avLst/>
          </a:prstGeom>
          <a:noFill/>
          <a:ln/>
        </p:spPr>
        <p:txBody>
          <a:bodyPr wrap="none" lIns="0" tIns="0" rIns="0" bIns="0" rtlCol="0" anchor="t"/>
          <a:lstStyle/>
          <a:p>
            <a:pPr defTabSz="761970">
              <a:lnSpc>
                <a:spcPts val="1417"/>
              </a:lnSpc>
              <a:defRPr/>
            </a:pPr>
            <a:r>
              <a:rPr lang="en-US" sz="1125" dirty="0">
                <a:solidFill>
                  <a:srgbClr val="3A3630"/>
                </a:solidFill>
                <a:latin typeface="Lora" pitchFamily="34" charset="0"/>
                <a:ea typeface="Lora" pitchFamily="34" charset="-122"/>
                <a:cs typeface="Lora" pitchFamily="34" charset="-120"/>
              </a:rPr>
              <a:t>Μετακίνηση Καλίου</a:t>
            </a:r>
            <a:endParaRPr lang="en-US" sz="1125" dirty="0">
              <a:solidFill>
                <a:prstClr val="black"/>
              </a:solidFill>
              <a:latin typeface="Calibri" panose="020F0502020204030204"/>
            </a:endParaRPr>
          </a:p>
        </p:txBody>
      </p:sp>
      <p:sp>
        <p:nvSpPr>
          <p:cNvPr id="9" name="Text 4"/>
          <p:cNvSpPr/>
          <p:nvPr/>
        </p:nvSpPr>
        <p:spPr>
          <a:xfrm>
            <a:off x="5003602" y="3123407"/>
            <a:ext cx="6756797" cy="394494"/>
          </a:xfrm>
          <a:prstGeom prst="rect">
            <a:avLst/>
          </a:prstGeom>
          <a:noFill/>
          <a:ln/>
        </p:spPr>
        <p:txBody>
          <a:bodyPr wrap="square" lIns="0" tIns="0" rIns="0" bIns="0" rtlCol="0" anchor="t"/>
          <a:lstStyle/>
          <a:p>
            <a:pPr defTabSz="761970">
              <a:lnSpc>
                <a:spcPts val="1542"/>
              </a:lnSpc>
              <a:defRPr/>
            </a:pPr>
            <a:r>
              <a:rPr lang="en-US" sz="958" dirty="0">
                <a:solidFill>
                  <a:srgbClr val="3A3630"/>
                </a:solidFill>
                <a:latin typeface="Source Sans Pro" pitchFamily="34" charset="0"/>
                <a:ea typeface="Source Sans Pro" pitchFamily="34" charset="-122"/>
                <a:cs typeface="Source Sans Pro" pitchFamily="34" charset="-120"/>
              </a:rPr>
              <a:t>Το κύτταρο πετυχαίνει τη μετακίνηση ιόντων καλίου και νατρίου αντίθετα με τη διαφορά συγκέντρωσης, δηλαδή από τη μικρότερη συγκέντρωση στη μεγαλύτερη, μ' ένα μηχανισμό ενεργητικής μεταφοράς που λέγεται αντλία Να+ - Κ+.</a:t>
            </a:r>
            <a:endParaRPr lang="en-US" sz="958"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5003602" y="3887788"/>
            <a:ext cx="308273" cy="308273"/>
          </a:xfrm>
          <a:prstGeom prst="rect">
            <a:avLst/>
          </a:prstGeom>
        </p:spPr>
      </p:pic>
      <p:sp>
        <p:nvSpPr>
          <p:cNvPr id="11" name="Text 5"/>
          <p:cNvSpPr/>
          <p:nvPr/>
        </p:nvSpPr>
        <p:spPr>
          <a:xfrm>
            <a:off x="5003602" y="4319290"/>
            <a:ext cx="1450777" cy="181273"/>
          </a:xfrm>
          <a:prstGeom prst="rect">
            <a:avLst/>
          </a:prstGeom>
          <a:noFill/>
          <a:ln/>
        </p:spPr>
        <p:txBody>
          <a:bodyPr wrap="none" lIns="0" tIns="0" rIns="0" bIns="0" rtlCol="0" anchor="t"/>
          <a:lstStyle/>
          <a:p>
            <a:pPr defTabSz="761970">
              <a:lnSpc>
                <a:spcPts val="1417"/>
              </a:lnSpc>
              <a:defRPr/>
            </a:pPr>
            <a:r>
              <a:rPr lang="en-US" sz="1125" dirty="0">
                <a:solidFill>
                  <a:srgbClr val="3A3630"/>
                </a:solidFill>
                <a:latin typeface="Lora" pitchFamily="34" charset="0"/>
                <a:ea typeface="Lora" pitchFamily="34" charset="-122"/>
                <a:cs typeface="Lora" pitchFamily="34" charset="-120"/>
              </a:rPr>
              <a:t>Λειτουργία Αντλίας</a:t>
            </a:r>
            <a:endParaRPr lang="en-US" sz="1125" dirty="0">
              <a:solidFill>
                <a:prstClr val="black"/>
              </a:solidFill>
              <a:latin typeface="Calibri" panose="020F0502020204030204"/>
            </a:endParaRPr>
          </a:p>
        </p:txBody>
      </p:sp>
      <p:sp>
        <p:nvSpPr>
          <p:cNvPr id="12" name="Text 6"/>
          <p:cNvSpPr/>
          <p:nvPr/>
        </p:nvSpPr>
        <p:spPr>
          <a:xfrm>
            <a:off x="5003602" y="4574481"/>
            <a:ext cx="6756797" cy="394494"/>
          </a:xfrm>
          <a:prstGeom prst="rect">
            <a:avLst/>
          </a:prstGeom>
          <a:noFill/>
          <a:ln/>
        </p:spPr>
        <p:txBody>
          <a:bodyPr wrap="square" lIns="0" tIns="0" rIns="0" bIns="0" rtlCol="0" anchor="t"/>
          <a:lstStyle/>
          <a:p>
            <a:pPr defTabSz="761970">
              <a:lnSpc>
                <a:spcPts val="1542"/>
              </a:lnSpc>
              <a:defRPr/>
            </a:pPr>
            <a:r>
              <a:rPr lang="en-US" sz="958" dirty="0">
                <a:solidFill>
                  <a:srgbClr val="3A3630"/>
                </a:solidFill>
                <a:latin typeface="Source Sans Pro" pitchFamily="34" charset="0"/>
                <a:ea typeface="Source Sans Pro" pitchFamily="34" charset="-122"/>
                <a:cs typeface="Source Sans Pro" pitchFamily="34" charset="-120"/>
              </a:rPr>
              <a:t>Ο μηχανισμός αυτός δουλεύει συνεχώς σαν πραγματική αντλία και για κάθε 3 Να+ που απομακρύνει από το εσωτερικό του κυττάρου προς τα έξω βάζει 2 Κ+ μέσα στο κύτταρο.</a:t>
            </a:r>
            <a:endParaRPr lang="en-US" sz="958" dirty="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5003602" y="5338862"/>
            <a:ext cx="308273" cy="308273"/>
          </a:xfrm>
          <a:prstGeom prst="rect">
            <a:avLst/>
          </a:prstGeom>
        </p:spPr>
      </p:pic>
      <p:sp>
        <p:nvSpPr>
          <p:cNvPr id="14" name="Text 7"/>
          <p:cNvSpPr/>
          <p:nvPr/>
        </p:nvSpPr>
        <p:spPr>
          <a:xfrm>
            <a:off x="5003602" y="5770364"/>
            <a:ext cx="1450777" cy="181273"/>
          </a:xfrm>
          <a:prstGeom prst="rect">
            <a:avLst/>
          </a:prstGeom>
          <a:noFill/>
          <a:ln/>
        </p:spPr>
        <p:txBody>
          <a:bodyPr wrap="none" lIns="0" tIns="0" rIns="0" bIns="0" rtlCol="0" anchor="t"/>
          <a:lstStyle/>
          <a:p>
            <a:pPr defTabSz="761970">
              <a:lnSpc>
                <a:spcPts val="1417"/>
              </a:lnSpc>
              <a:defRPr/>
            </a:pPr>
            <a:r>
              <a:rPr lang="en-US" sz="1125" dirty="0">
                <a:solidFill>
                  <a:srgbClr val="3A3630"/>
                </a:solidFill>
                <a:latin typeface="Lora" pitchFamily="34" charset="0"/>
                <a:ea typeface="Lora" pitchFamily="34" charset="-122"/>
                <a:cs typeface="Lora" pitchFamily="34" charset="-120"/>
              </a:rPr>
              <a:t>Πηγή Ενέργειας</a:t>
            </a:r>
            <a:endParaRPr lang="en-US" sz="1125" dirty="0">
              <a:solidFill>
                <a:prstClr val="black"/>
              </a:solidFill>
              <a:latin typeface="Calibri" panose="020F0502020204030204"/>
            </a:endParaRPr>
          </a:p>
        </p:txBody>
      </p:sp>
      <p:sp>
        <p:nvSpPr>
          <p:cNvPr id="15" name="Text 8"/>
          <p:cNvSpPr/>
          <p:nvPr/>
        </p:nvSpPr>
        <p:spPr>
          <a:xfrm>
            <a:off x="5003602" y="6025556"/>
            <a:ext cx="6756797" cy="394494"/>
          </a:xfrm>
          <a:prstGeom prst="rect">
            <a:avLst/>
          </a:prstGeom>
          <a:noFill/>
          <a:ln/>
        </p:spPr>
        <p:txBody>
          <a:bodyPr wrap="square" lIns="0" tIns="0" rIns="0" bIns="0" rtlCol="0" anchor="t"/>
          <a:lstStyle/>
          <a:p>
            <a:pPr defTabSz="761970">
              <a:lnSpc>
                <a:spcPts val="1542"/>
              </a:lnSpc>
              <a:defRPr/>
            </a:pPr>
            <a:r>
              <a:rPr lang="en-US" sz="958" dirty="0">
                <a:solidFill>
                  <a:srgbClr val="3A3630"/>
                </a:solidFill>
                <a:latin typeface="Source Sans Pro" pitchFamily="34" charset="0"/>
                <a:ea typeface="Source Sans Pro" pitchFamily="34" charset="-122"/>
                <a:cs typeface="Source Sans Pro" pitchFamily="34" charset="-120"/>
              </a:rPr>
              <a:t>Η ενέργεια που χρειάζεται απελευθερώνεται από τη διάσπαση του ΑΤΡ (τριφωσφορική αδενοσίνη), που είναι το «ενεργειακό νόμισμα» του οργανισμού.</a:t>
            </a:r>
            <a:endParaRPr lang="en-US" sz="958" dirty="0">
              <a:solidFill>
                <a:prstClr val="black"/>
              </a:solidFill>
              <a:latin typeface="Calibri" panose="020F050202020403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6949" y="680443"/>
            <a:ext cx="6286103" cy="1120775"/>
          </a:xfrm>
          <a:prstGeom prst="rect">
            <a:avLst/>
          </a:prstGeom>
          <a:noFill/>
          <a:ln/>
        </p:spPr>
        <p:txBody>
          <a:bodyPr wrap="square" lIns="0" tIns="0" rIns="0" bIns="0" rtlCol="0" anchor="t"/>
          <a:lstStyle/>
          <a:p>
            <a:pPr defTabSz="761970">
              <a:lnSpc>
                <a:spcPts val="4375"/>
              </a:lnSpc>
              <a:defRPr/>
            </a:pPr>
            <a:r>
              <a:rPr lang="en-US" sz="3500" dirty="0">
                <a:solidFill>
                  <a:srgbClr val="38512F"/>
                </a:solidFill>
                <a:latin typeface="Lora" pitchFamily="34" charset="0"/>
                <a:ea typeface="Lora" pitchFamily="34" charset="-122"/>
                <a:cs typeface="Lora" pitchFamily="34" charset="-120"/>
              </a:rPr>
              <a:t>Σημασία της Αντλίας Νατρίου - Καλίου</a:t>
            </a:r>
            <a:endParaRPr lang="en-US" sz="3500" dirty="0">
              <a:solidFill>
                <a:prstClr val="black"/>
              </a:solidFill>
              <a:latin typeface="Calibri" panose="020F0502020204030204"/>
            </a:endParaRPr>
          </a:p>
        </p:txBody>
      </p:sp>
      <p:sp>
        <p:nvSpPr>
          <p:cNvPr id="4" name="Shape 1"/>
          <p:cNvSpPr/>
          <p:nvPr/>
        </p:nvSpPr>
        <p:spPr>
          <a:xfrm>
            <a:off x="666949" y="2086967"/>
            <a:ext cx="6286103" cy="4090492"/>
          </a:xfrm>
          <a:prstGeom prst="roundRect">
            <a:avLst>
              <a:gd name="adj" fmla="val 699"/>
            </a:avLst>
          </a:prstGeom>
          <a:noFill/>
          <a:ln w="7620">
            <a:solidFill>
              <a:srgbClr val="000000">
                <a:alpha val="8000"/>
              </a:srgbClr>
            </a:solidFill>
            <a:prstDash val="solid"/>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673299" y="2093318"/>
            <a:ext cx="6273403" cy="851098"/>
          </a:xfrm>
          <a:prstGeom prst="rect">
            <a:avLst/>
          </a:prstGeom>
          <a:solidFill>
            <a:srgbClr val="FFFFFF">
              <a:alpha val="4000"/>
            </a:srgbClr>
          </a:solidFill>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863798" y="2213968"/>
            <a:ext cx="2752527" cy="304899"/>
          </a:xfrm>
          <a:prstGeom prst="rect">
            <a:avLst/>
          </a:prstGeom>
          <a:noFill/>
          <a:ln/>
        </p:spPr>
        <p:txBody>
          <a:bodyPr wrap="non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Παρουσία</a:t>
            </a:r>
            <a:endParaRPr lang="en-US" sz="1500" dirty="0">
              <a:solidFill>
                <a:prstClr val="black"/>
              </a:solidFill>
              <a:latin typeface="Calibri" panose="020F0502020204030204"/>
            </a:endParaRPr>
          </a:p>
        </p:txBody>
      </p:sp>
      <p:sp>
        <p:nvSpPr>
          <p:cNvPr id="7" name="Text 4"/>
          <p:cNvSpPr/>
          <p:nvPr/>
        </p:nvSpPr>
        <p:spPr>
          <a:xfrm>
            <a:off x="4003675" y="2213968"/>
            <a:ext cx="2752527" cy="609798"/>
          </a:xfrm>
          <a:prstGeom prst="rect">
            <a:avLst/>
          </a:prstGeom>
          <a:noFill/>
          <a:ln/>
        </p:spPr>
        <p:txBody>
          <a:bodyPr wrap="squar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Σε όλα τα κύτταρα του οργανισμού</a:t>
            </a:r>
            <a:endParaRPr lang="en-US" sz="1500" dirty="0">
              <a:solidFill>
                <a:prstClr val="black"/>
              </a:solidFill>
              <a:latin typeface="Calibri" panose="020F0502020204030204"/>
            </a:endParaRPr>
          </a:p>
        </p:txBody>
      </p:sp>
      <p:sp>
        <p:nvSpPr>
          <p:cNvPr id="8" name="Shape 5"/>
          <p:cNvSpPr/>
          <p:nvPr/>
        </p:nvSpPr>
        <p:spPr>
          <a:xfrm>
            <a:off x="673299" y="2944416"/>
            <a:ext cx="6273403" cy="1460897"/>
          </a:xfrm>
          <a:prstGeom prst="rect">
            <a:avLst/>
          </a:prstGeom>
          <a:solidFill>
            <a:srgbClr val="000000">
              <a:alpha val="4000"/>
            </a:srgbClr>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863798" y="3065066"/>
            <a:ext cx="2752527" cy="304899"/>
          </a:xfrm>
          <a:prstGeom prst="rect">
            <a:avLst/>
          </a:prstGeom>
          <a:noFill/>
          <a:ln/>
        </p:spPr>
        <p:txBody>
          <a:bodyPr wrap="non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Λειτουργία</a:t>
            </a:r>
            <a:endParaRPr lang="en-US" sz="1500" dirty="0">
              <a:solidFill>
                <a:prstClr val="black"/>
              </a:solidFill>
              <a:latin typeface="Calibri" panose="020F0502020204030204"/>
            </a:endParaRPr>
          </a:p>
        </p:txBody>
      </p:sp>
      <p:sp>
        <p:nvSpPr>
          <p:cNvPr id="10" name="Text 7"/>
          <p:cNvSpPr/>
          <p:nvPr/>
        </p:nvSpPr>
        <p:spPr>
          <a:xfrm>
            <a:off x="4003675" y="3065066"/>
            <a:ext cx="2752527" cy="1219597"/>
          </a:xfrm>
          <a:prstGeom prst="rect">
            <a:avLst/>
          </a:prstGeom>
          <a:noFill/>
          <a:ln/>
        </p:spPr>
        <p:txBody>
          <a:bodyPr wrap="squar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Διατήρηση της διαφοράς συγκέντρωσης των ιόντων νατρίου και καλίου στις δύο πλευρές της μεμβράνης</a:t>
            </a:r>
            <a:endParaRPr lang="en-US" sz="1500" dirty="0">
              <a:solidFill>
                <a:prstClr val="black"/>
              </a:solidFill>
              <a:latin typeface="Calibri" panose="020F0502020204030204"/>
            </a:endParaRPr>
          </a:p>
        </p:txBody>
      </p:sp>
      <p:sp>
        <p:nvSpPr>
          <p:cNvPr id="11" name="Shape 8"/>
          <p:cNvSpPr/>
          <p:nvPr/>
        </p:nvSpPr>
        <p:spPr>
          <a:xfrm>
            <a:off x="673299" y="4405313"/>
            <a:ext cx="6273403" cy="1765796"/>
          </a:xfrm>
          <a:prstGeom prst="rect">
            <a:avLst/>
          </a:prstGeom>
          <a:solidFill>
            <a:srgbClr val="FFFFFF">
              <a:alpha val="4000"/>
            </a:srgbClr>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863798" y="4525963"/>
            <a:ext cx="2752527" cy="304899"/>
          </a:xfrm>
          <a:prstGeom prst="rect">
            <a:avLst/>
          </a:prstGeom>
          <a:noFill/>
          <a:ln/>
        </p:spPr>
        <p:txBody>
          <a:bodyPr wrap="non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Αποτέλεσμα</a:t>
            </a:r>
            <a:endParaRPr lang="en-US" sz="1500" dirty="0">
              <a:solidFill>
                <a:prstClr val="black"/>
              </a:solidFill>
              <a:latin typeface="Calibri" panose="020F0502020204030204"/>
            </a:endParaRPr>
          </a:p>
        </p:txBody>
      </p:sp>
      <p:sp>
        <p:nvSpPr>
          <p:cNvPr id="13" name="Text 10"/>
          <p:cNvSpPr/>
          <p:nvPr/>
        </p:nvSpPr>
        <p:spPr>
          <a:xfrm>
            <a:off x="4003675" y="4525963"/>
            <a:ext cx="2752527" cy="1524496"/>
          </a:xfrm>
          <a:prstGeom prst="rect">
            <a:avLst/>
          </a:prstGeom>
          <a:noFill/>
          <a:ln/>
        </p:spPr>
        <p:txBody>
          <a:bodyPr wrap="square" lIns="0" tIns="0" rIns="0" bIns="0" rtlCol="0" anchor="t"/>
          <a:lstStyle/>
          <a:p>
            <a:pPr defTabSz="761970">
              <a:lnSpc>
                <a:spcPts val="2375"/>
              </a:lnSpc>
              <a:defRPr/>
            </a:pPr>
            <a:r>
              <a:rPr lang="en-US" sz="1500" dirty="0">
                <a:solidFill>
                  <a:srgbClr val="3A3630"/>
                </a:solidFill>
                <a:latin typeface="Source Sans Pro" pitchFamily="34" charset="0"/>
                <a:ea typeface="Source Sans Pro" pitchFamily="34" charset="-122"/>
                <a:cs typeface="Source Sans Pro" pitchFamily="34" charset="-120"/>
              </a:rPr>
              <a:t>Εγκατάσταση αρνητικού φορτίου ενδοκυττάρια λόγω της μεγάλης συγκέντρωσης των ιόντων καλίου και άλλων αρνητικών ιόντων στο εσωτερικό της μεμβράνης</a:t>
            </a:r>
            <a:endParaRPr lang="en-US" sz="1500" dirty="0">
              <a:solidFill>
                <a:prstClr val="black"/>
              </a:solidFill>
              <a:latin typeface="Calibri" panose="020F050202020403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92031" y="628155"/>
            <a:ext cx="4840883"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Συμπέρασμα</a:t>
            </a:r>
            <a:endParaRPr lang="en-US" sz="3792" dirty="0">
              <a:solidFill>
                <a:prstClr val="black"/>
              </a:solidFill>
              <a:latin typeface="Calibri" panose="020F0502020204030204"/>
            </a:endParaRPr>
          </a:p>
        </p:txBody>
      </p:sp>
      <p:sp>
        <p:nvSpPr>
          <p:cNvPr id="4" name="Shape 1"/>
          <p:cNvSpPr/>
          <p:nvPr/>
        </p:nvSpPr>
        <p:spPr>
          <a:xfrm>
            <a:off x="5292031" y="1773139"/>
            <a:ext cx="462856" cy="462856"/>
          </a:xfrm>
          <a:prstGeom prst="roundRect">
            <a:avLst>
              <a:gd name="adj" fmla="val 6668"/>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5" name="Text 2"/>
          <p:cNvSpPr/>
          <p:nvPr/>
        </p:nvSpPr>
        <p:spPr>
          <a:xfrm>
            <a:off x="5470525" y="1859359"/>
            <a:ext cx="105768" cy="290413"/>
          </a:xfrm>
          <a:prstGeom prst="rect">
            <a:avLst/>
          </a:prstGeom>
          <a:noFill/>
          <a:ln/>
        </p:spPr>
        <p:txBody>
          <a:bodyPr wrap="none" lIns="0" tIns="0" rIns="0" bIns="0" rtlCol="0" anchor="t"/>
          <a:lstStyle/>
          <a:p>
            <a:pPr algn="ctr" defTabSz="761970">
              <a:lnSpc>
                <a:spcPts val="2250"/>
              </a:lnSpc>
              <a:defRPr/>
            </a:pPr>
            <a:r>
              <a:rPr lang="en-US" sz="2250" dirty="0">
                <a:solidFill>
                  <a:srgbClr val="3A3630"/>
                </a:solidFill>
                <a:latin typeface="Lora" pitchFamily="34" charset="0"/>
                <a:ea typeface="Lora" pitchFamily="34" charset="-122"/>
                <a:cs typeface="Lora" pitchFamily="34" charset="-120"/>
              </a:rPr>
              <a:t>1</a:t>
            </a:r>
            <a:endParaRPr lang="en-US" sz="2250" dirty="0">
              <a:solidFill>
                <a:prstClr val="black"/>
              </a:solidFill>
              <a:latin typeface="Calibri" panose="020F0502020204030204"/>
            </a:endParaRPr>
          </a:p>
        </p:txBody>
      </p:sp>
      <p:sp>
        <p:nvSpPr>
          <p:cNvPr id="6" name="Text 3"/>
          <p:cNvSpPr/>
          <p:nvPr/>
        </p:nvSpPr>
        <p:spPr>
          <a:xfrm>
            <a:off x="5960567" y="1773139"/>
            <a:ext cx="2823568" cy="302618"/>
          </a:xfrm>
          <a:prstGeom prst="rect">
            <a:avLst/>
          </a:prstGeom>
          <a:noFill/>
          <a:ln/>
        </p:spPr>
        <p:txBody>
          <a:bodyPr wrap="non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Πολύπλοκοι Μηχανισμοί</a:t>
            </a:r>
            <a:endParaRPr lang="en-US" sz="1875" dirty="0">
              <a:solidFill>
                <a:prstClr val="black"/>
              </a:solidFill>
              <a:latin typeface="Calibri" panose="020F0502020204030204"/>
            </a:endParaRPr>
          </a:p>
        </p:txBody>
      </p:sp>
      <p:sp>
        <p:nvSpPr>
          <p:cNvPr id="7" name="Text 4"/>
          <p:cNvSpPr/>
          <p:nvPr/>
        </p:nvSpPr>
        <p:spPr>
          <a:xfrm>
            <a:off x="5960567" y="2199184"/>
            <a:ext cx="5511403"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Η κυτταρική μεμβράνη χρησιμοποιεί διάφορους πολύπλοκους μηχανισμούς για τη μεταφορά ουσιών.</a:t>
            </a:r>
            <a:endParaRPr lang="en-US" sz="1583" dirty="0">
              <a:solidFill>
                <a:prstClr val="black"/>
              </a:solidFill>
              <a:latin typeface="Calibri" panose="020F0502020204030204"/>
            </a:endParaRPr>
          </a:p>
        </p:txBody>
      </p:sp>
      <p:sp>
        <p:nvSpPr>
          <p:cNvPr id="8" name="Shape 5"/>
          <p:cNvSpPr/>
          <p:nvPr/>
        </p:nvSpPr>
        <p:spPr>
          <a:xfrm>
            <a:off x="5292031" y="3294658"/>
            <a:ext cx="462856" cy="462856"/>
          </a:xfrm>
          <a:prstGeom prst="roundRect">
            <a:avLst>
              <a:gd name="adj" fmla="val 6668"/>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9" name="Text 6"/>
          <p:cNvSpPr/>
          <p:nvPr/>
        </p:nvSpPr>
        <p:spPr>
          <a:xfrm>
            <a:off x="5445422" y="3380879"/>
            <a:ext cx="155972" cy="290413"/>
          </a:xfrm>
          <a:prstGeom prst="rect">
            <a:avLst/>
          </a:prstGeom>
          <a:noFill/>
          <a:ln/>
        </p:spPr>
        <p:txBody>
          <a:bodyPr wrap="none" lIns="0" tIns="0" rIns="0" bIns="0" rtlCol="0" anchor="t"/>
          <a:lstStyle/>
          <a:p>
            <a:pPr algn="ctr" defTabSz="761970">
              <a:lnSpc>
                <a:spcPts val="2250"/>
              </a:lnSpc>
              <a:defRPr/>
            </a:pPr>
            <a:r>
              <a:rPr lang="en-US" sz="2250" dirty="0">
                <a:solidFill>
                  <a:srgbClr val="3A3630"/>
                </a:solidFill>
                <a:latin typeface="Lora" pitchFamily="34" charset="0"/>
                <a:ea typeface="Lora" pitchFamily="34" charset="-122"/>
                <a:cs typeface="Lora" pitchFamily="34" charset="-120"/>
              </a:rPr>
              <a:t>2</a:t>
            </a:r>
            <a:endParaRPr lang="en-US" sz="2250" dirty="0">
              <a:solidFill>
                <a:prstClr val="black"/>
              </a:solidFill>
              <a:latin typeface="Calibri" panose="020F0502020204030204"/>
            </a:endParaRPr>
          </a:p>
        </p:txBody>
      </p:sp>
      <p:sp>
        <p:nvSpPr>
          <p:cNvPr id="10" name="Text 7"/>
          <p:cNvSpPr/>
          <p:nvPr/>
        </p:nvSpPr>
        <p:spPr>
          <a:xfrm>
            <a:off x="5960567" y="3294658"/>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Ισορροπία Ουσιών</a:t>
            </a:r>
            <a:endParaRPr lang="en-US" sz="1875" dirty="0">
              <a:solidFill>
                <a:prstClr val="black"/>
              </a:solidFill>
              <a:latin typeface="Calibri" panose="020F0502020204030204"/>
            </a:endParaRPr>
          </a:p>
        </p:txBody>
      </p:sp>
      <p:sp>
        <p:nvSpPr>
          <p:cNvPr id="11" name="Text 8"/>
          <p:cNvSpPr/>
          <p:nvPr/>
        </p:nvSpPr>
        <p:spPr>
          <a:xfrm>
            <a:off x="5960567" y="3720704"/>
            <a:ext cx="5511403"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Αυτοί οι μηχανισμοί επιτρέπουν στο κύτταρο να διατηρεί την ισορροπία των ουσιών εντός και εκτός του.</a:t>
            </a:r>
            <a:endParaRPr lang="en-US" sz="1583" dirty="0">
              <a:solidFill>
                <a:prstClr val="black"/>
              </a:solidFill>
              <a:latin typeface="Calibri" panose="020F0502020204030204"/>
            </a:endParaRPr>
          </a:p>
        </p:txBody>
      </p:sp>
      <p:sp>
        <p:nvSpPr>
          <p:cNvPr id="12" name="Shape 9"/>
          <p:cNvSpPr/>
          <p:nvPr/>
        </p:nvSpPr>
        <p:spPr>
          <a:xfrm>
            <a:off x="5292031" y="4816178"/>
            <a:ext cx="462856" cy="462856"/>
          </a:xfrm>
          <a:prstGeom prst="roundRect">
            <a:avLst>
              <a:gd name="adj" fmla="val 6668"/>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3" name="Text 10"/>
          <p:cNvSpPr/>
          <p:nvPr/>
        </p:nvSpPr>
        <p:spPr>
          <a:xfrm>
            <a:off x="5442545" y="4902399"/>
            <a:ext cx="161826" cy="290413"/>
          </a:xfrm>
          <a:prstGeom prst="rect">
            <a:avLst/>
          </a:prstGeom>
          <a:noFill/>
          <a:ln/>
        </p:spPr>
        <p:txBody>
          <a:bodyPr wrap="none" lIns="0" tIns="0" rIns="0" bIns="0" rtlCol="0" anchor="t"/>
          <a:lstStyle/>
          <a:p>
            <a:pPr algn="ctr" defTabSz="761970">
              <a:lnSpc>
                <a:spcPts val="2250"/>
              </a:lnSpc>
              <a:defRPr/>
            </a:pPr>
            <a:r>
              <a:rPr lang="en-US" sz="2250" dirty="0">
                <a:solidFill>
                  <a:srgbClr val="3A3630"/>
                </a:solidFill>
                <a:latin typeface="Lora" pitchFamily="34" charset="0"/>
                <a:ea typeface="Lora" pitchFamily="34" charset="-122"/>
                <a:cs typeface="Lora" pitchFamily="34" charset="-120"/>
              </a:rPr>
              <a:t>3</a:t>
            </a:r>
            <a:endParaRPr lang="en-US" sz="2250" dirty="0">
              <a:solidFill>
                <a:prstClr val="black"/>
              </a:solidFill>
              <a:latin typeface="Calibri" panose="020F0502020204030204"/>
            </a:endParaRPr>
          </a:p>
        </p:txBody>
      </p:sp>
      <p:sp>
        <p:nvSpPr>
          <p:cNvPr id="14" name="Text 11"/>
          <p:cNvSpPr/>
          <p:nvPr/>
        </p:nvSpPr>
        <p:spPr>
          <a:xfrm>
            <a:off x="5960567" y="4816178"/>
            <a:ext cx="4038997" cy="302618"/>
          </a:xfrm>
          <a:prstGeom prst="rect">
            <a:avLst/>
          </a:prstGeom>
          <a:noFill/>
          <a:ln/>
        </p:spPr>
        <p:txBody>
          <a:bodyPr wrap="non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Διατήρηση Κυτταρικής Λειτουργίας</a:t>
            </a:r>
            <a:endParaRPr lang="en-US" sz="1875" dirty="0">
              <a:solidFill>
                <a:prstClr val="black"/>
              </a:solidFill>
              <a:latin typeface="Calibri" panose="020F0502020204030204"/>
            </a:endParaRPr>
          </a:p>
        </p:txBody>
      </p:sp>
      <p:sp>
        <p:nvSpPr>
          <p:cNvPr id="15" name="Text 12"/>
          <p:cNvSpPr/>
          <p:nvPr/>
        </p:nvSpPr>
        <p:spPr>
          <a:xfrm>
            <a:off x="5960567" y="5242223"/>
            <a:ext cx="5511403"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Η σωστή λειτουργία αυτών των μηχανισμών είναι ζωτικής σημασίας για τη διατήρηση της κυτταρικής λειτουργίας και της ζωής του οργανισμού.</a:t>
            </a:r>
            <a:endParaRPr lang="en-US" sz="1583" dirty="0">
              <a:solidFill>
                <a:prstClr val="black"/>
              </a:solidFill>
              <a:latin typeface="Calibri" panose="020F050202020403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51173" y="398512"/>
            <a:ext cx="6317655" cy="2265462"/>
          </a:xfrm>
          <a:prstGeom prst="rect">
            <a:avLst/>
          </a:prstGeom>
          <a:noFill/>
          <a:ln/>
        </p:spPr>
        <p:txBody>
          <a:bodyPr wrap="square" lIns="0" tIns="0" rIns="0" bIns="0" rtlCol="0" anchor="t"/>
          <a:lstStyle/>
          <a:p>
            <a:pPr defTabSz="761970">
              <a:lnSpc>
                <a:spcPts val="5916"/>
              </a:lnSpc>
              <a:defRPr/>
            </a:pPr>
            <a:r>
              <a:rPr lang="en-US" sz="4750" dirty="0">
                <a:solidFill>
                  <a:srgbClr val="38512F"/>
                </a:solidFill>
                <a:latin typeface="Lora" pitchFamily="34" charset="0"/>
                <a:ea typeface="Lora" pitchFamily="34" charset="-122"/>
                <a:cs typeface="Lora" pitchFamily="34" charset="-120"/>
              </a:rPr>
              <a:t>ΙΙ. Δυναμικό μεμβράνης και Δυναμικό ενέργειας</a:t>
            </a:r>
            <a:endParaRPr lang="en-US" sz="4750" dirty="0">
              <a:solidFill>
                <a:prstClr val="black"/>
              </a:solidFill>
              <a:latin typeface="Calibri" panose="020F0502020204030204"/>
            </a:endParaRPr>
          </a:p>
        </p:txBody>
      </p:sp>
      <p:sp>
        <p:nvSpPr>
          <p:cNvPr id="4" name="Text 1"/>
          <p:cNvSpPr/>
          <p:nvPr/>
        </p:nvSpPr>
        <p:spPr>
          <a:xfrm>
            <a:off x="651173" y="3094771"/>
            <a:ext cx="6317655" cy="2601644"/>
          </a:xfrm>
          <a:prstGeom prst="rect">
            <a:avLst/>
          </a:prstGeom>
          <a:noFill/>
          <a:ln/>
        </p:spPr>
        <p:txBody>
          <a:bodyPr wrap="square" lIns="0" tIns="0" rIns="0" bIns="0" rtlCol="0" anchor="t"/>
          <a:lstStyle/>
          <a:p>
            <a:pPr defTabSz="761970">
              <a:lnSpc>
                <a:spcPts val="2333"/>
              </a:lnSpc>
              <a:defRPr/>
            </a:pPr>
            <a:r>
              <a:rPr lang="en-US" sz="1667" dirty="0">
                <a:solidFill>
                  <a:srgbClr val="3A3630"/>
                </a:solidFill>
                <a:latin typeface="Source Sans Pro" pitchFamily="34" charset="0"/>
                <a:ea typeface="Source Sans Pro" pitchFamily="34" charset="-122"/>
                <a:cs typeface="Source Sans Pro" pitchFamily="34" charset="-120"/>
              </a:rPr>
              <a:t>Η παρουσία μεγάλου αριθμού ιόντων στο ενδοκυττάριο και το εξωκυττάριο υγρό έχει σαν αποτέλεσμα τη δημιουργία ηλεκτρικών φορτίων, θετικών ή αρνητικών, ανάλογα με τη συγκέντρωση των θετικά ή αρνητικά φορτισμένων ιόντων. Στην εσωτερική πλευρά της κυτταρικής μεμβράνης –όπως έχουμε αναφέρει– υπάρχει μεγάλη συγκέντρωση αρνητικών ιόντων, κυρίως καλίου. Στην εξωτερική της πλευρά, αντίθετα, υπάρχει μεγάλη συγκέντρωση θετικών ιόντων, κυρίως νατρίου.</a:t>
            </a:r>
            <a:endParaRPr lang="en-US" sz="1667" dirty="0">
              <a:solidFill>
                <a:prstClr val="black"/>
              </a:solidFill>
              <a:latin typeface="Calibri" panose="020F050202020403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7244" y="1535014"/>
            <a:ext cx="4840883"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Δυναμικό μεμβράνης</a:t>
            </a:r>
            <a:endParaRPr lang="en-US" sz="3792" dirty="0">
              <a:solidFill>
                <a:prstClr val="black"/>
              </a:solidFill>
              <a:latin typeface="Calibri" panose="020F0502020204030204"/>
            </a:endParaRPr>
          </a:p>
        </p:txBody>
      </p:sp>
      <p:sp>
        <p:nvSpPr>
          <p:cNvPr id="3" name="Text 1"/>
          <p:cNvSpPr/>
          <p:nvPr/>
        </p:nvSpPr>
        <p:spPr>
          <a:xfrm>
            <a:off x="807244" y="2654300"/>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Διαφορά δυναμικού</a:t>
            </a:r>
            <a:endParaRPr lang="en-US" sz="1875" dirty="0">
              <a:solidFill>
                <a:prstClr val="black"/>
              </a:solidFill>
              <a:latin typeface="Calibri" panose="020F0502020204030204"/>
            </a:endParaRPr>
          </a:p>
        </p:txBody>
      </p:sp>
      <p:sp>
        <p:nvSpPr>
          <p:cNvPr id="4" name="Text 2"/>
          <p:cNvSpPr/>
          <p:nvPr/>
        </p:nvSpPr>
        <p:spPr>
          <a:xfrm>
            <a:off x="807244" y="3162597"/>
            <a:ext cx="5037733" cy="1975247"/>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Μεταξύ της εξωτερικής και εσωτερικής πλευράς της κυτταρικής μεμβράνης δημιουργείται διαφορά δυναμικού. Το δυναμικό αυτό λέγεται δυναμικό ηρεμίας και είναι περίπου -70 mV. Αυτό σημαίνει ότι η εσωτερική πλευρά της μεμβράνης είναι ηλεκτραρνητικότερη κατά 70 mV από την εξωτερική.</a:t>
            </a:r>
            <a:endParaRPr lang="en-US" sz="1583" dirty="0">
              <a:solidFill>
                <a:prstClr val="black"/>
              </a:solidFill>
              <a:latin typeface="Calibri" panose="020F0502020204030204"/>
            </a:endParaRPr>
          </a:p>
        </p:txBody>
      </p:sp>
      <p:sp>
        <p:nvSpPr>
          <p:cNvPr id="5" name="Text 3"/>
          <p:cNvSpPr/>
          <p:nvPr/>
        </p:nvSpPr>
        <p:spPr>
          <a:xfrm>
            <a:off x="6353175" y="2654300"/>
            <a:ext cx="2420442" cy="302618"/>
          </a:xfrm>
          <a:prstGeom prst="rect">
            <a:avLst/>
          </a:prstGeom>
          <a:noFill/>
          <a:ln/>
        </p:spPr>
        <p:txBody>
          <a:bodyPr wrap="none" lIns="0" tIns="0" rIns="0" bIns="0" rtlCol="0" anchor="t"/>
          <a:lstStyle/>
          <a:p>
            <a:pPr defTabSz="761970">
              <a:lnSpc>
                <a:spcPts val="2375"/>
              </a:lnSpc>
              <a:defRPr/>
            </a:pPr>
            <a:r>
              <a:rPr lang="en-US" sz="1875" dirty="0">
                <a:solidFill>
                  <a:srgbClr val="38512F"/>
                </a:solidFill>
                <a:latin typeface="Lora" pitchFamily="34" charset="0"/>
                <a:ea typeface="Lora" pitchFamily="34" charset="-122"/>
                <a:cs typeface="Lora" pitchFamily="34" charset="-120"/>
              </a:rPr>
              <a:t>Καθολικό φαινόμενο</a:t>
            </a:r>
            <a:endParaRPr lang="en-US" sz="1875" dirty="0">
              <a:solidFill>
                <a:prstClr val="black"/>
              </a:solidFill>
              <a:latin typeface="Calibri" panose="020F0502020204030204"/>
            </a:endParaRPr>
          </a:p>
        </p:txBody>
      </p:sp>
      <p:sp>
        <p:nvSpPr>
          <p:cNvPr id="6" name="Text 4"/>
          <p:cNvSpPr/>
          <p:nvPr/>
        </p:nvSpPr>
        <p:spPr>
          <a:xfrm>
            <a:off x="6353175" y="3162598"/>
            <a:ext cx="5037733"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Διαφορές δυναμικού ανάμεσα στις δύο πλευρές της κυτταρικής μεμβράνης υπάρχουν σε όλα τα κύτταρα του οργανισμού.</a:t>
            </a:r>
            <a:endParaRPr lang="en-US" sz="1583" dirty="0">
              <a:solidFill>
                <a:prstClr val="black"/>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70091" y="605433"/>
            <a:ext cx="4020840" cy="502643"/>
          </a:xfrm>
          <a:prstGeom prst="rect">
            <a:avLst/>
          </a:prstGeom>
          <a:noFill/>
          <a:ln/>
        </p:spPr>
        <p:txBody>
          <a:bodyPr wrap="none" lIns="0" tIns="0" rIns="0" bIns="0" rtlCol="0" anchor="t"/>
          <a:lstStyle/>
          <a:p>
            <a:pPr defTabSz="761970">
              <a:lnSpc>
                <a:spcPts val="3917"/>
              </a:lnSpc>
              <a:defRPr/>
            </a:pPr>
            <a:r>
              <a:rPr lang="en-US" sz="3125" dirty="0">
                <a:solidFill>
                  <a:srgbClr val="38512F"/>
                </a:solidFill>
                <a:latin typeface="Lora" pitchFamily="34" charset="0"/>
                <a:ea typeface="Lora" pitchFamily="34" charset="-122"/>
                <a:cs typeface="Lora" pitchFamily="34" charset="-120"/>
              </a:rPr>
              <a:t>Δυναμικό ενέργειας</a:t>
            </a:r>
            <a:endParaRPr lang="en-US" sz="3125" dirty="0">
              <a:solidFill>
                <a:prstClr val="black"/>
              </a:solidFill>
              <a:latin typeface="Calibri" panose="020F0502020204030204"/>
            </a:endParaRPr>
          </a:p>
        </p:txBody>
      </p:sp>
      <p:sp>
        <p:nvSpPr>
          <p:cNvPr id="4" name="Shape 1"/>
          <p:cNvSpPr/>
          <p:nvPr/>
        </p:nvSpPr>
        <p:spPr>
          <a:xfrm>
            <a:off x="5416848" y="1364357"/>
            <a:ext cx="19050" cy="4888111"/>
          </a:xfrm>
          <a:prstGeom prst="roundRect">
            <a:avLst>
              <a:gd name="adj" fmla="val 134559"/>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5" name="Shape 2"/>
          <p:cNvSpPr/>
          <p:nvPr/>
        </p:nvSpPr>
        <p:spPr>
          <a:xfrm>
            <a:off x="5599560" y="1739206"/>
            <a:ext cx="598091" cy="19050"/>
          </a:xfrm>
          <a:prstGeom prst="roundRect">
            <a:avLst>
              <a:gd name="adj" fmla="val 134559"/>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6" name="Shape 3"/>
          <p:cNvSpPr/>
          <p:nvPr/>
        </p:nvSpPr>
        <p:spPr>
          <a:xfrm>
            <a:off x="5234137" y="1556544"/>
            <a:ext cx="384473" cy="384473"/>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7" name="Text 4"/>
          <p:cNvSpPr/>
          <p:nvPr/>
        </p:nvSpPr>
        <p:spPr>
          <a:xfrm>
            <a:off x="5382469" y="1628081"/>
            <a:ext cx="87808" cy="241300"/>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1</a:t>
            </a:r>
            <a:endParaRPr lang="en-US" sz="1875" dirty="0">
              <a:solidFill>
                <a:prstClr val="black"/>
              </a:solidFill>
              <a:latin typeface="Calibri" panose="020F0502020204030204"/>
            </a:endParaRPr>
          </a:p>
        </p:txBody>
      </p:sp>
      <p:sp>
        <p:nvSpPr>
          <p:cNvPr id="8" name="Text 5"/>
          <p:cNvSpPr/>
          <p:nvPr/>
        </p:nvSpPr>
        <p:spPr>
          <a:xfrm>
            <a:off x="6366173" y="1535212"/>
            <a:ext cx="2010370" cy="251222"/>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Ερέθισμα</a:t>
            </a:r>
            <a:endParaRPr lang="en-US" sz="1542" dirty="0">
              <a:solidFill>
                <a:prstClr val="black"/>
              </a:solidFill>
              <a:latin typeface="Calibri" panose="020F0502020204030204"/>
            </a:endParaRPr>
          </a:p>
        </p:txBody>
      </p:sp>
      <p:sp>
        <p:nvSpPr>
          <p:cNvPr id="9" name="Text 6"/>
          <p:cNvSpPr/>
          <p:nvPr/>
        </p:nvSpPr>
        <p:spPr>
          <a:xfrm>
            <a:off x="6366172" y="1888927"/>
            <a:ext cx="5227737" cy="1093391"/>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Όταν επιδράσει κάποιο ερέθισμα (μηχανικό, χημικό, θερμικό, ηλεκτρικό) στην επιφάνεια της κυτταρικής μεμβράνης ενός για παράδειγμα νευρικού κυττάρου, η διαπερατότητα της κυτταρικής μεμβράνης στο σημείο αυτό για τα ιόντα νατρίου και καλίου στιγμιαία αλλάζει.</a:t>
            </a:r>
            <a:endParaRPr lang="en-US" sz="1333" dirty="0">
              <a:solidFill>
                <a:prstClr val="black"/>
              </a:solidFill>
              <a:latin typeface="Calibri" panose="020F0502020204030204"/>
            </a:endParaRPr>
          </a:p>
        </p:txBody>
      </p:sp>
      <p:sp>
        <p:nvSpPr>
          <p:cNvPr id="10" name="Shape 7"/>
          <p:cNvSpPr/>
          <p:nvPr/>
        </p:nvSpPr>
        <p:spPr>
          <a:xfrm>
            <a:off x="5599560" y="3698875"/>
            <a:ext cx="598091" cy="19050"/>
          </a:xfrm>
          <a:prstGeom prst="roundRect">
            <a:avLst>
              <a:gd name="adj" fmla="val 134559"/>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1" name="Shape 8"/>
          <p:cNvSpPr/>
          <p:nvPr/>
        </p:nvSpPr>
        <p:spPr>
          <a:xfrm>
            <a:off x="5234137" y="3516214"/>
            <a:ext cx="384473" cy="384473"/>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2" name="Text 9"/>
          <p:cNvSpPr/>
          <p:nvPr/>
        </p:nvSpPr>
        <p:spPr>
          <a:xfrm>
            <a:off x="5361533" y="3587750"/>
            <a:ext cx="129580" cy="241300"/>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2</a:t>
            </a:r>
            <a:endParaRPr lang="en-US" sz="1875" dirty="0">
              <a:solidFill>
                <a:prstClr val="black"/>
              </a:solidFill>
              <a:latin typeface="Calibri" panose="020F0502020204030204"/>
            </a:endParaRPr>
          </a:p>
        </p:txBody>
      </p:sp>
      <p:sp>
        <p:nvSpPr>
          <p:cNvPr id="13" name="Text 10"/>
          <p:cNvSpPr/>
          <p:nvPr/>
        </p:nvSpPr>
        <p:spPr>
          <a:xfrm>
            <a:off x="6366173" y="3494882"/>
            <a:ext cx="2010370" cy="251222"/>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Μετακίνηση ιόντων</a:t>
            </a:r>
            <a:endParaRPr lang="en-US" sz="1542" dirty="0">
              <a:solidFill>
                <a:prstClr val="black"/>
              </a:solidFill>
              <a:latin typeface="Calibri" panose="020F0502020204030204"/>
            </a:endParaRPr>
          </a:p>
        </p:txBody>
      </p:sp>
      <p:sp>
        <p:nvSpPr>
          <p:cNvPr id="14" name="Text 11"/>
          <p:cNvSpPr/>
          <p:nvPr/>
        </p:nvSpPr>
        <p:spPr>
          <a:xfrm>
            <a:off x="6366172" y="3848596"/>
            <a:ext cx="5227737" cy="820043"/>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Η μετακίνηση ιόντων έχει σαν αποτέλεσμα την αναστροφή του δυναμικού της μεμβράνης από αρνητικό σε θετικό και τη γρήγορη επαναφορά του.</a:t>
            </a:r>
            <a:endParaRPr lang="en-US" sz="1333" dirty="0">
              <a:solidFill>
                <a:prstClr val="black"/>
              </a:solidFill>
              <a:latin typeface="Calibri" panose="020F0502020204030204"/>
            </a:endParaRPr>
          </a:p>
        </p:txBody>
      </p:sp>
      <p:sp>
        <p:nvSpPr>
          <p:cNvPr id="15" name="Shape 12"/>
          <p:cNvSpPr/>
          <p:nvPr/>
        </p:nvSpPr>
        <p:spPr>
          <a:xfrm>
            <a:off x="5599560" y="5385197"/>
            <a:ext cx="598091" cy="19050"/>
          </a:xfrm>
          <a:prstGeom prst="roundRect">
            <a:avLst>
              <a:gd name="adj" fmla="val 134559"/>
            </a:avLst>
          </a:prstGeom>
          <a:solidFill>
            <a:srgbClr val="D9CDBA"/>
          </a:solidFill>
          <a:ln/>
        </p:spPr>
        <p:txBody>
          <a:bodyPr/>
          <a:lstStyle/>
          <a:p>
            <a:pPr defTabSz="761970">
              <a:defRPr/>
            </a:pPr>
            <a:endParaRPr lang="el-GR" sz="1500">
              <a:solidFill>
                <a:prstClr val="black"/>
              </a:solidFill>
              <a:latin typeface="Calibri" panose="020F0502020204030204"/>
            </a:endParaRPr>
          </a:p>
        </p:txBody>
      </p:sp>
      <p:sp>
        <p:nvSpPr>
          <p:cNvPr id="16" name="Shape 13"/>
          <p:cNvSpPr/>
          <p:nvPr/>
        </p:nvSpPr>
        <p:spPr>
          <a:xfrm>
            <a:off x="5234137" y="5202535"/>
            <a:ext cx="384473" cy="384473"/>
          </a:xfrm>
          <a:prstGeom prst="roundRect">
            <a:avLst>
              <a:gd name="adj" fmla="val 6667"/>
            </a:avLst>
          </a:prstGeom>
          <a:solidFill>
            <a:srgbClr val="F3E7D4"/>
          </a:solidFill>
          <a:ln/>
        </p:spPr>
        <p:txBody>
          <a:bodyPr/>
          <a:lstStyle/>
          <a:p>
            <a:pPr defTabSz="761970">
              <a:defRPr/>
            </a:pPr>
            <a:endParaRPr lang="el-GR" sz="1500">
              <a:solidFill>
                <a:prstClr val="black"/>
              </a:solidFill>
              <a:latin typeface="Calibri" panose="020F0502020204030204"/>
            </a:endParaRPr>
          </a:p>
        </p:txBody>
      </p:sp>
      <p:sp>
        <p:nvSpPr>
          <p:cNvPr id="17" name="Text 14"/>
          <p:cNvSpPr/>
          <p:nvPr/>
        </p:nvSpPr>
        <p:spPr>
          <a:xfrm>
            <a:off x="5359152" y="5274072"/>
            <a:ext cx="134442" cy="241300"/>
          </a:xfrm>
          <a:prstGeom prst="rect">
            <a:avLst/>
          </a:prstGeom>
          <a:noFill/>
          <a:ln/>
        </p:spPr>
        <p:txBody>
          <a:bodyPr wrap="none" lIns="0" tIns="0" rIns="0" bIns="0" rtlCol="0" anchor="t"/>
          <a:lstStyle/>
          <a:p>
            <a:pPr algn="ctr" defTabSz="761970">
              <a:lnSpc>
                <a:spcPts val="1875"/>
              </a:lnSpc>
              <a:defRPr/>
            </a:pPr>
            <a:r>
              <a:rPr lang="en-US" sz="1875" dirty="0">
                <a:solidFill>
                  <a:srgbClr val="3A3630"/>
                </a:solidFill>
                <a:latin typeface="Lora" pitchFamily="34" charset="0"/>
                <a:ea typeface="Lora" pitchFamily="34" charset="-122"/>
                <a:cs typeface="Lora" pitchFamily="34" charset="-120"/>
              </a:rPr>
              <a:t>3</a:t>
            </a:r>
            <a:endParaRPr lang="en-US" sz="1875" dirty="0">
              <a:solidFill>
                <a:prstClr val="black"/>
              </a:solidFill>
              <a:latin typeface="Calibri" panose="020F0502020204030204"/>
            </a:endParaRPr>
          </a:p>
        </p:txBody>
      </p:sp>
      <p:sp>
        <p:nvSpPr>
          <p:cNvPr id="18" name="Text 15"/>
          <p:cNvSpPr/>
          <p:nvPr/>
        </p:nvSpPr>
        <p:spPr>
          <a:xfrm>
            <a:off x="6366173" y="5181203"/>
            <a:ext cx="2010370" cy="251222"/>
          </a:xfrm>
          <a:prstGeom prst="rect">
            <a:avLst/>
          </a:prstGeom>
          <a:noFill/>
          <a:ln/>
        </p:spPr>
        <p:txBody>
          <a:bodyPr wrap="none" lIns="0" tIns="0" rIns="0" bIns="0" rtlCol="0" anchor="t"/>
          <a:lstStyle/>
          <a:p>
            <a:pPr defTabSz="761970">
              <a:lnSpc>
                <a:spcPts val="1958"/>
              </a:lnSpc>
              <a:defRPr/>
            </a:pPr>
            <a:r>
              <a:rPr lang="en-US" sz="1542" dirty="0">
                <a:solidFill>
                  <a:srgbClr val="3A3630"/>
                </a:solidFill>
                <a:latin typeface="Lora" pitchFamily="34" charset="0"/>
                <a:ea typeface="Lora" pitchFamily="34" charset="-122"/>
                <a:cs typeface="Lora" pitchFamily="34" charset="-120"/>
              </a:rPr>
              <a:t>Δυναμικό ενέργειας</a:t>
            </a:r>
            <a:endParaRPr lang="en-US" sz="1542" dirty="0">
              <a:solidFill>
                <a:prstClr val="black"/>
              </a:solidFill>
              <a:latin typeface="Calibri" panose="020F0502020204030204"/>
            </a:endParaRPr>
          </a:p>
        </p:txBody>
      </p:sp>
      <p:sp>
        <p:nvSpPr>
          <p:cNvPr id="19" name="Text 16"/>
          <p:cNvSpPr/>
          <p:nvPr/>
        </p:nvSpPr>
        <p:spPr>
          <a:xfrm>
            <a:off x="6366172" y="5534918"/>
            <a:ext cx="5227737" cy="546695"/>
          </a:xfrm>
          <a:prstGeom prst="rect">
            <a:avLst/>
          </a:prstGeom>
          <a:noFill/>
          <a:ln/>
        </p:spPr>
        <p:txBody>
          <a:bodyPr wrap="square" lIns="0" tIns="0" rIns="0" bIns="0" rtlCol="0" anchor="t"/>
          <a:lstStyle/>
          <a:p>
            <a:pPr defTabSz="761970">
              <a:lnSpc>
                <a:spcPts val="2125"/>
              </a:lnSpc>
              <a:defRPr/>
            </a:pPr>
            <a:r>
              <a:rPr lang="en-US" sz="1333" dirty="0">
                <a:solidFill>
                  <a:srgbClr val="3A3630"/>
                </a:solidFill>
                <a:latin typeface="Source Sans Pro" pitchFamily="34" charset="0"/>
                <a:ea typeface="Source Sans Pro" pitchFamily="34" charset="-122"/>
                <a:cs typeface="Source Sans Pro" pitchFamily="34" charset="-120"/>
              </a:rPr>
              <a:t>Οι γρήγορες μεταβολές στο δυναμικό της μεμβράνης συνιστούν το δυναμικό ενέργειας.</a:t>
            </a:r>
            <a:endParaRPr lang="en-US" sz="1333" dirty="0">
              <a:solidFill>
                <a:prstClr val="black"/>
              </a:solidFill>
              <a:latin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160463"/>
            <a:ext cx="5849144" cy="605036"/>
          </a:xfrm>
          <a:prstGeom prst="rect">
            <a:avLst/>
          </a:prstGeom>
          <a:noFill/>
          <a:ln/>
        </p:spPr>
        <p:txBody>
          <a:bodyPr wrap="none" lIns="0" tIns="0" rIns="0" bIns="0" rtlCol="0" anchor="t"/>
          <a:lstStyle/>
          <a:p>
            <a:pPr defTabSz="761970">
              <a:lnSpc>
                <a:spcPts val="4750"/>
              </a:lnSpc>
              <a:defRPr/>
            </a:pPr>
            <a:r>
              <a:rPr lang="en-US" sz="3792" dirty="0">
                <a:solidFill>
                  <a:srgbClr val="38512F"/>
                </a:solidFill>
                <a:latin typeface="Lora" pitchFamily="34" charset="0"/>
                <a:ea typeface="Lora" pitchFamily="34" charset="-122"/>
                <a:cs typeface="Lora" pitchFamily="34" charset="-120"/>
              </a:rPr>
              <a:t>Μετάδοση νευρικής ώσης</a:t>
            </a:r>
            <a:endParaRPr lang="en-US" sz="3792"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720031" y="2074069"/>
            <a:ext cx="1028700" cy="1825030"/>
          </a:xfrm>
          <a:prstGeom prst="rect">
            <a:avLst/>
          </a:prstGeom>
        </p:spPr>
      </p:pic>
      <p:sp>
        <p:nvSpPr>
          <p:cNvPr id="5" name="Text 1"/>
          <p:cNvSpPr/>
          <p:nvPr/>
        </p:nvSpPr>
        <p:spPr>
          <a:xfrm>
            <a:off x="2057301" y="2279749"/>
            <a:ext cx="3783707" cy="302618"/>
          </a:xfrm>
          <a:prstGeom prst="rect">
            <a:avLst/>
          </a:prstGeom>
          <a:noFill/>
          <a:ln/>
        </p:spPr>
        <p:txBody>
          <a:bodyPr wrap="non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Δημιουργία δυναμικού ενέργειας</a:t>
            </a:r>
            <a:endParaRPr lang="en-US" sz="1875" dirty="0">
              <a:solidFill>
                <a:prstClr val="black"/>
              </a:solidFill>
              <a:latin typeface="Calibri" panose="020F0502020204030204"/>
            </a:endParaRPr>
          </a:p>
        </p:txBody>
      </p:sp>
      <p:sp>
        <p:nvSpPr>
          <p:cNvPr id="6" name="Text 2"/>
          <p:cNvSpPr/>
          <p:nvPr/>
        </p:nvSpPr>
        <p:spPr>
          <a:xfrm>
            <a:off x="2057301" y="2705794"/>
            <a:ext cx="4842669" cy="987623"/>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Το δυναμικό ενέργειας που δημιουργείται σ' ένα σημείο της κυτταρικής μεμβράνης μεταδίδεται πολύ γρήγορα σ' ολόκληρη τη μεμβράνη.</a:t>
            </a:r>
            <a:endParaRPr lang="en-US" sz="1583"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720031" y="3899099"/>
            <a:ext cx="1028700" cy="1798439"/>
          </a:xfrm>
          <a:prstGeom prst="rect">
            <a:avLst/>
          </a:prstGeom>
        </p:spPr>
      </p:pic>
      <p:sp>
        <p:nvSpPr>
          <p:cNvPr id="8" name="Text 3"/>
          <p:cNvSpPr/>
          <p:nvPr/>
        </p:nvSpPr>
        <p:spPr>
          <a:xfrm>
            <a:off x="2057301" y="4104780"/>
            <a:ext cx="4842669" cy="605234"/>
          </a:xfrm>
          <a:prstGeom prst="rect">
            <a:avLst/>
          </a:prstGeom>
          <a:noFill/>
          <a:ln/>
        </p:spPr>
        <p:txBody>
          <a:bodyPr wrap="square" lIns="0" tIns="0" rIns="0" bIns="0" rtlCol="0" anchor="t"/>
          <a:lstStyle/>
          <a:p>
            <a:pPr defTabSz="761970">
              <a:lnSpc>
                <a:spcPts val="2375"/>
              </a:lnSpc>
              <a:defRPr/>
            </a:pPr>
            <a:r>
              <a:rPr lang="en-US" sz="1875" dirty="0">
                <a:solidFill>
                  <a:srgbClr val="3A3630"/>
                </a:solidFill>
                <a:latin typeface="Lora" pitchFamily="34" charset="0"/>
                <a:ea typeface="Lora" pitchFamily="34" charset="-122"/>
                <a:cs typeface="Lora" pitchFamily="34" charset="-120"/>
              </a:rPr>
              <a:t>Μετάδοση κατά μήκος του νευρικού κυττάρου</a:t>
            </a:r>
            <a:endParaRPr lang="en-US" sz="1875" dirty="0">
              <a:solidFill>
                <a:prstClr val="black"/>
              </a:solidFill>
              <a:latin typeface="Calibri" panose="020F0502020204030204"/>
            </a:endParaRPr>
          </a:p>
        </p:txBody>
      </p:sp>
      <p:sp>
        <p:nvSpPr>
          <p:cNvPr id="9" name="Text 4"/>
          <p:cNvSpPr/>
          <p:nvPr/>
        </p:nvSpPr>
        <p:spPr>
          <a:xfrm>
            <a:off x="2057301" y="4833442"/>
            <a:ext cx="4842669" cy="658416"/>
          </a:xfrm>
          <a:prstGeom prst="rect">
            <a:avLst/>
          </a:prstGeom>
          <a:noFill/>
          <a:ln/>
        </p:spPr>
        <p:txBody>
          <a:bodyPr wrap="square" lIns="0" tIns="0" rIns="0" bIns="0" rtlCol="0" anchor="t"/>
          <a:lstStyle/>
          <a:p>
            <a:pPr defTabSz="761970">
              <a:lnSpc>
                <a:spcPts val="2583"/>
              </a:lnSpc>
              <a:defRPr/>
            </a:pPr>
            <a:r>
              <a:rPr lang="en-US" sz="1583" dirty="0">
                <a:solidFill>
                  <a:srgbClr val="3A3630"/>
                </a:solidFill>
                <a:latin typeface="Source Sans Pro" pitchFamily="34" charset="0"/>
                <a:ea typeface="Source Sans Pro" pitchFamily="34" charset="-122"/>
                <a:cs typeface="Source Sans Pro" pitchFamily="34" charset="-120"/>
              </a:rPr>
              <a:t>Η μετάδοση του δυναμικού ενέργειας κατά μήκος του νευρικού κυττάρου αποτελεί τη νευρική ώση.</a:t>
            </a:r>
            <a:endParaRPr lang="en-US" sz="1583"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2190849"/>
          </a:xfrm>
          <a:prstGeom prst="rect">
            <a:avLst/>
          </a:prstGeom>
        </p:spPr>
      </p:pic>
      <p:sp>
        <p:nvSpPr>
          <p:cNvPr id="3" name="Text 0"/>
          <p:cNvSpPr/>
          <p:nvPr/>
        </p:nvSpPr>
        <p:spPr>
          <a:xfrm>
            <a:off x="613370" y="2387997"/>
            <a:ext cx="4832846" cy="625127"/>
          </a:xfrm>
          <a:prstGeom prst="rect">
            <a:avLst/>
          </a:prstGeom>
          <a:noFill/>
          <a:ln/>
        </p:spPr>
        <p:txBody>
          <a:bodyPr wrap="none" lIns="0" tIns="0" rIns="0" bIns="0" rtlCol="0" anchor="t"/>
          <a:lstStyle/>
          <a:p>
            <a:pPr defTabSz="761970">
              <a:lnSpc>
                <a:spcPts val="4291"/>
              </a:lnSpc>
            </a:pPr>
            <a:r>
              <a:rPr lang="el-GR" sz="3417" dirty="0">
                <a:solidFill>
                  <a:srgbClr val="233E32"/>
                </a:solidFill>
                <a:latin typeface="Times New Roman" panose="02020603050405020304" pitchFamily="18" charset="0"/>
                <a:ea typeface="Alice" pitchFamily="34" charset="-122"/>
                <a:cs typeface="Times New Roman" panose="02020603050405020304" pitchFamily="18" charset="0"/>
              </a:rPr>
              <a:t>α. </a:t>
            </a:r>
            <a:r>
              <a:rPr lang="en-US" sz="3417" dirty="0">
                <a:solidFill>
                  <a:srgbClr val="233E32"/>
                </a:solidFill>
                <a:latin typeface="Times New Roman" panose="02020603050405020304" pitchFamily="18" charset="0"/>
                <a:ea typeface="Alice" pitchFamily="34" charset="-122"/>
                <a:cs typeface="Times New Roman" panose="02020603050405020304" pitchFamily="18" charset="0"/>
              </a:rPr>
              <a:t>Η Κυτταρική Μεμβράνη</a:t>
            </a:r>
            <a:endParaRPr lang="en-US" sz="3417"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428626" y="2917903"/>
            <a:ext cx="11150004" cy="3849660"/>
          </a:xfrm>
          <a:prstGeom prst="rect">
            <a:avLst/>
          </a:prstGeom>
          <a:noFill/>
          <a:ln/>
        </p:spPr>
        <p:txBody>
          <a:bodyPr wrap="square" lIns="0" tIns="0" rIns="0" bIns="0" rtlCol="0" anchor="t"/>
          <a:lstStyle/>
          <a:p>
            <a:pPr algn="just" defTabSz="761970">
              <a:lnSpc>
                <a:spcPct val="150000"/>
              </a:lnSpc>
            </a:pPr>
            <a:r>
              <a:rPr lang="el-GR" sz="2333" dirty="0">
                <a:solidFill>
                  <a:prstClr val="black"/>
                </a:solidFill>
                <a:latin typeface="Times New Roman" panose="02020603050405020304" pitchFamily="18" charset="0"/>
                <a:cs typeface="Times New Roman" panose="02020603050405020304" pitchFamily="18" charset="0"/>
              </a:rPr>
              <a:t>Το κύτταρο έχει ανάγκη από τροφή και γι’ αυτό είναι απαραίτητη η επικοινωνία με το εξωτερικό περιβάλλον για την πρόσληψη θρεπτικών ουσιών. </a:t>
            </a:r>
          </a:p>
          <a:p>
            <a:pPr algn="just" defTabSz="761970">
              <a:lnSpc>
                <a:spcPct val="150000"/>
              </a:lnSpc>
            </a:pPr>
            <a:r>
              <a:rPr lang="el-GR" sz="2333" dirty="0">
                <a:solidFill>
                  <a:prstClr val="black"/>
                </a:solidFill>
                <a:latin typeface="Times New Roman" panose="02020603050405020304" pitchFamily="18" charset="0"/>
                <a:cs typeface="Times New Roman" panose="02020603050405020304" pitchFamily="18" charset="0"/>
              </a:rPr>
              <a:t>Είναι κατανοητό ότι το κύτταρο βρίσκεται σε «συνεχή επικοινωνία» με το εξωτερικό περιβάλλον στο οποίο βρίσκεται, δηλαδή τα υγρά του σώματος, η οποία γίνεται μέσω της κυτταρικής μεμβράνης.</a:t>
            </a:r>
            <a:endParaRPr lang="el-GR" sz="2333" dirty="0">
              <a:solidFill>
                <a:srgbClr val="2C2821"/>
              </a:solidFill>
              <a:latin typeface="Times New Roman" panose="02020603050405020304" pitchFamily="18" charset="0"/>
              <a:ea typeface="Lora" pitchFamily="34" charset="-122"/>
              <a:cs typeface="Times New Roman" panose="02020603050405020304" pitchFamily="18" charset="0"/>
            </a:endParaRPr>
          </a:p>
          <a:p>
            <a:pPr algn="just" defTabSz="761970">
              <a:lnSpc>
                <a:spcPct val="150000"/>
              </a:lnSpc>
            </a:pPr>
            <a:r>
              <a:rPr lang="en-US" sz="2333" dirty="0">
                <a:solidFill>
                  <a:srgbClr val="2C2821"/>
                </a:solidFill>
                <a:latin typeface="Times New Roman" panose="02020603050405020304" pitchFamily="18" charset="0"/>
                <a:ea typeface="Lora" pitchFamily="34" charset="-122"/>
                <a:cs typeface="Times New Roman" panose="02020603050405020304" pitchFamily="18" charset="0"/>
              </a:rPr>
              <a:t>Η κυτταρική μεμβράνη είναι μια πολύ λεπτή ελαστική κατασκευή, που περιβάλλει ολόκληρο το κύτταρο. Αποτελείται σχεδόν αποκλειστικά από</a:t>
            </a:r>
            <a:r>
              <a:rPr lang="el-GR" sz="2333" dirty="0">
                <a:solidFill>
                  <a:srgbClr val="2C2821"/>
                </a:solidFill>
                <a:latin typeface="Times New Roman" panose="02020603050405020304" pitchFamily="18" charset="0"/>
                <a:ea typeface="Lora" pitchFamily="34" charset="-122"/>
                <a:cs typeface="Times New Roman" panose="02020603050405020304" pitchFamily="18" charset="0"/>
              </a:rPr>
              <a:t> </a:t>
            </a:r>
            <a:r>
              <a:rPr lang="en-US" sz="2333" dirty="0">
                <a:solidFill>
                  <a:srgbClr val="2C2821"/>
                </a:solidFill>
                <a:latin typeface="Times New Roman" panose="02020603050405020304" pitchFamily="18" charset="0"/>
                <a:ea typeface="Lora" pitchFamily="34" charset="-122"/>
                <a:cs typeface="Times New Roman" panose="02020603050405020304" pitchFamily="18" charset="0"/>
              </a:rPr>
              <a:t>π</a:t>
            </a:r>
            <a:r>
              <a:rPr lang="en-US" sz="2333" dirty="0" err="1">
                <a:solidFill>
                  <a:srgbClr val="2C2821"/>
                </a:solidFill>
                <a:latin typeface="Times New Roman" panose="02020603050405020304" pitchFamily="18" charset="0"/>
                <a:ea typeface="Lora" pitchFamily="34" charset="-122"/>
                <a:cs typeface="Times New Roman" panose="02020603050405020304" pitchFamily="18" charset="0"/>
              </a:rPr>
              <a:t>ρωτεΐνες</a:t>
            </a:r>
            <a:r>
              <a:rPr lang="en-US" sz="2333" dirty="0">
                <a:solidFill>
                  <a:srgbClr val="2C2821"/>
                </a:solidFill>
                <a:latin typeface="Times New Roman" panose="02020603050405020304" pitchFamily="18" charset="0"/>
                <a:ea typeface="Lora" pitchFamily="34" charset="-122"/>
                <a:cs typeface="Times New Roman" panose="02020603050405020304" pitchFamily="18" charset="0"/>
              </a:rPr>
              <a:t> και λιπίδια.</a:t>
            </a:r>
            <a:endParaRPr lang="en-US" sz="2333"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496"/>
          </a:xfrm>
          <a:prstGeom prst="rect">
            <a:avLst/>
          </a:prstGeom>
        </p:spPr>
      </p:pic>
      <p:sp>
        <p:nvSpPr>
          <p:cNvPr id="3" name="Text 0"/>
          <p:cNvSpPr/>
          <p:nvPr/>
        </p:nvSpPr>
        <p:spPr>
          <a:xfrm>
            <a:off x="4572001" y="51474"/>
            <a:ext cx="6801719" cy="2680576"/>
          </a:xfrm>
          <a:prstGeom prst="rect">
            <a:avLst/>
          </a:prstGeom>
          <a:noFill/>
          <a:ln/>
        </p:spPr>
        <p:txBody>
          <a:bodyPr wrap="square" lIns="0" tIns="0" rIns="0" bIns="0" rtlCol="0" anchor="t"/>
          <a:lstStyle/>
          <a:p>
            <a:pPr algn="ctr" defTabSz="761970">
              <a:lnSpc>
                <a:spcPts val="6916"/>
              </a:lnSpc>
              <a:defRPr/>
            </a:pPr>
            <a:r>
              <a:rPr lang="en-US" sz="5541" dirty="0">
                <a:solidFill>
                  <a:srgbClr val="484237"/>
                </a:solidFill>
                <a:latin typeface="Times New Roman" panose="02020603050405020304" pitchFamily="18" charset="0"/>
                <a:ea typeface="Gelasio" pitchFamily="34" charset="-122"/>
                <a:cs typeface="Times New Roman" panose="02020603050405020304" pitchFamily="18" charset="0"/>
              </a:rPr>
              <a:t>Το λιπιδιακό φράγμα της κυτταρικής μεμβράνης</a:t>
            </a:r>
            <a:endParaRPr lang="en-US" sz="5541"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4572000" y="3027182"/>
            <a:ext cx="7620000" cy="3598502"/>
          </a:xfrm>
          <a:prstGeom prst="rect">
            <a:avLst/>
          </a:prstGeom>
          <a:noFill/>
          <a:ln/>
        </p:spPr>
        <p:txBody>
          <a:bodyPr wrap="square" lIns="0" tIns="0" rIns="0" bIns="0" rtlCol="0" anchor="t"/>
          <a:lstStyle/>
          <a:p>
            <a:pPr algn="just" defTabSz="761970">
              <a:lnSpc>
                <a:spcPts val="2542"/>
              </a:lnSpc>
              <a:defRPr/>
            </a:pPr>
            <a:r>
              <a:rPr lang="en-US" sz="3000" dirty="0">
                <a:solidFill>
                  <a:srgbClr val="746558"/>
                </a:solidFill>
                <a:latin typeface="Times New Roman" panose="02020603050405020304" pitchFamily="18" charset="0"/>
                <a:ea typeface="Gelasio" pitchFamily="34" charset="-122"/>
                <a:cs typeface="Times New Roman" panose="02020603050405020304" pitchFamily="18" charset="0"/>
              </a:rPr>
              <a:t>Φανταστείτε τα λιπίδια, δύο-δύο, το ένα συνέχεια του άλλου, τοποθετημένα σε σειρά, παράλληλα μεταξύ του. </a:t>
            </a:r>
            <a:endParaRPr lang="el-GR" sz="3000" dirty="0">
              <a:solidFill>
                <a:srgbClr val="746558"/>
              </a:solidFill>
              <a:latin typeface="Times New Roman" panose="02020603050405020304" pitchFamily="18" charset="0"/>
              <a:ea typeface="Gelasio" pitchFamily="34" charset="-122"/>
              <a:cs typeface="Times New Roman" panose="02020603050405020304" pitchFamily="18" charset="0"/>
            </a:endParaRPr>
          </a:p>
          <a:p>
            <a:pPr algn="just" defTabSz="761970">
              <a:lnSpc>
                <a:spcPts val="2542"/>
              </a:lnSpc>
              <a:defRPr/>
            </a:pPr>
            <a:r>
              <a:rPr lang="en-US" sz="3000" dirty="0" err="1">
                <a:solidFill>
                  <a:srgbClr val="746558"/>
                </a:solidFill>
                <a:latin typeface="Times New Roman" panose="02020603050405020304" pitchFamily="18" charset="0"/>
                <a:ea typeface="Gelasio" pitchFamily="34" charset="-122"/>
                <a:cs typeface="Times New Roman" panose="02020603050405020304" pitchFamily="18" charset="0"/>
              </a:rPr>
              <a:t>Αυτές</a:t>
            </a:r>
            <a:r>
              <a:rPr lang="en-US" sz="3000" dirty="0">
                <a:solidFill>
                  <a:srgbClr val="746558"/>
                </a:solidFill>
                <a:latin typeface="Times New Roman" panose="02020603050405020304" pitchFamily="18" charset="0"/>
                <a:ea typeface="Gelasio" pitchFamily="34" charset="-122"/>
                <a:cs typeface="Times New Roman" panose="02020603050405020304" pitchFamily="18" charset="0"/>
              </a:rPr>
              <a:t> οι δύο σειρές που λέγονται στιβάδες λιπιδίων αποτελούν το βασικό στοιχείο της κυτταρικής μεμβράνης.</a:t>
            </a:r>
            <a:endParaRPr lang="en-US" sz="30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clipart, εικονογράφηση, σχεδίαση">
            <a:extLst>
              <a:ext uri="{FF2B5EF4-FFF2-40B4-BE49-F238E27FC236}">
                <a16:creationId xmlns:a16="http://schemas.microsoft.com/office/drawing/2014/main" id="{F8EA71FB-AF5E-E51E-13BE-EE6C322F4C1C}"/>
              </a:ext>
            </a:extLst>
          </p:cNvPr>
          <p:cNvPicPr>
            <a:picLocks noChangeAspect="1"/>
          </p:cNvPicPr>
          <p:nvPr/>
        </p:nvPicPr>
        <p:blipFill>
          <a:blip r:embed="rId2"/>
          <a:stretch>
            <a:fillRect/>
          </a:stretch>
        </p:blipFill>
        <p:spPr>
          <a:xfrm>
            <a:off x="1687975" y="221849"/>
            <a:ext cx="8970379" cy="6346784"/>
          </a:xfrm>
          <a:prstGeom prst="rect">
            <a:avLst/>
          </a:prstGeom>
        </p:spPr>
      </p:pic>
    </p:spTree>
    <p:extLst>
      <p:ext uri="{BB962C8B-B14F-4D97-AF65-F5344CB8AC3E}">
        <p14:creationId xmlns:p14="http://schemas.microsoft.com/office/powerpoint/2010/main" val="1033264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0031" y="453983"/>
            <a:ext cx="6933009" cy="949212"/>
          </a:xfrm>
          <a:prstGeom prst="rect">
            <a:avLst/>
          </a:prstGeom>
          <a:noFill/>
          <a:ln/>
        </p:spPr>
        <p:txBody>
          <a:bodyPr wrap="none" lIns="0" tIns="0" rIns="0" bIns="0" rtlCol="0" anchor="t"/>
          <a:lstStyle/>
          <a:p>
            <a:pPr defTabSz="761970">
              <a:lnSpc>
                <a:spcPts val="5041"/>
              </a:lnSpc>
              <a:defRPr/>
            </a:pPr>
            <a:r>
              <a:rPr lang="en-US" sz="4500" b="1" dirty="0">
                <a:solidFill>
                  <a:srgbClr val="484237"/>
                </a:solidFill>
                <a:latin typeface="Times New Roman" panose="02020603050405020304" pitchFamily="18" charset="0"/>
                <a:ea typeface="Gelasio" pitchFamily="34" charset="-122"/>
                <a:cs typeface="Times New Roman" panose="02020603050405020304" pitchFamily="18" charset="0"/>
              </a:rPr>
              <a:t>Η λιπιδιακή διπλοστιβάδα</a:t>
            </a:r>
            <a:endParaRPr lang="en-US" sz="4500" b="1" dirty="0">
              <a:solidFill>
                <a:prstClr val="black"/>
              </a:solidFill>
              <a:latin typeface="Times New Roman" panose="02020603050405020304" pitchFamily="18" charset="0"/>
              <a:cs typeface="Times New Roman" panose="02020603050405020304" pitchFamily="18" charset="0"/>
            </a:endParaRPr>
          </a:p>
        </p:txBody>
      </p:sp>
      <p:sp>
        <p:nvSpPr>
          <p:cNvPr id="3" name="Text 1"/>
          <p:cNvSpPr/>
          <p:nvPr/>
        </p:nvSpPr>
        <p:spPr>
          <a:xfrm>
            <a:off x="720031" y="1403195"/>
            <a:ext cx="10751939" cy="1813676"/>
          </a:xfrm>
          <a:prstGeom prst="rect">
            <a:avLst/>
          </a:prstGeom>
          <a:noFill/>
          <a:ln/>
        </p:spPr>
        <p:txBody>
          <a:bodyPr wrap="square" lIns="0" tIns="0" rIns="0" bIns="0" rtlCol="0" anchor="t"/>
          <a:lstStyle/>
          <a:p>
            <a:pPr defTabSz="761970">
              <a:lnSpc>
                <a:spcPts val="2583"/>
              </a:lnSpc>
              <a:defRPr/>
            </a:pPr>
            <a:r>
              <a:rPr lang="en-US" sz="3000" dirty="0">
                <a:solidFill>
                  <a:srgbClr val="746558"/>
                </a:solidFill>
                <a:latin typeface="Times New Roman" panose="02020603050405020304" pitchFamily="18" charset="0"/>
                <a:ea typeface="Gelasio" pitchFamily="34" charset="-122"/>
                <a:cs typeface="Times New Roman" panose="02020603050405020304" pitchFamily="18" charset="0"/>
              </a:rPr>
              <a:t>Ο σχηματισμός αυτός λέγεται λιπιδιακή διπλοστιβάδα και περικλείει γύρω-γύρω ολόκληρο το κύτταρο. </a:t>
            </a:r>
            <a:endParaRPr lang="el-GR" sz="3000" dirty="0">
              <a:solidFill>
                <a:srgbClr val="746558"/>
              </a:solidFill>
              <a:latin typeface="Times New Roman" panose="02020603050405020304" pitchFamily="18" charset="0"/>
              <a:ea typeface="Gelasio" pitchFamily="34" charset="-122"/>
              <a:cs typeface="Times New Roman" panose="02020603050405020304" pitchFamily="18" charset="0"/>
            </a:endParaRPr>
          </a:p>
          <a:p>
            <a:pPr defTabSz="761970">
              <a:lnSpc>
                <a:spcPts val="2583"/>
              </a:lnSpc>
              <a:defRPr/>
            </a:pPr>
            <a:r>
              <a:rPr lang="en-US" sz="3000" dirty="0" err="1">
                <a:solidFill>
                  <a:srgbClr val="746558"/>
                </a:solidFill>
                <a:latin typeface="Times New Roman" panose="02020603050405020304" pitchFamily="18" charset="0"/>
                <a:ea typeface="Gelasio" pitchFamily="34" charset="-122"/>
                <a:cs typeface="Times New Roman" panose="02020603050405020304" pitchFamily="18" charset="0"/>
              </a:rPr>
              <a:t>Το</a:t>
            </a:r>
            <a:r>
              <a:rPr lang="en-US" sz="3000" dirty="0">
                <a:solidFill>
                  <a:srgbClr val="746558"/>
                </a:solidFill>
                <a:latin typeface="Times New Roman" panose="02020603050405020304" pitchFamily="18" charset="0"/>
                <a:ea typeface="Gelasio" pitchFamily="34" charset="-122"/>
                <a:cs typeface="Times New Roman" panose="02020603050405020304" pitchFamily="18" charset="0"/>
              </a:rPr>
              <a:t> πάχος της αντιστοιχεί περίπου στο μήκος δύο λιπιδίων.</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4" name="Text 2"/>
          <p:cNvSpPr/>
          <p:nvPr/>
        </p:nvSpPr>
        <p:spPr>
          <a:xfrm>
            <a:off x="720031" y="3216871"/>
            <a:ext cx="2597944" cy="758528"/>
          </a:xfrm>
          <a:prstGeom prst="rect">
            <a:avLst/>
          </a:prstGeom>
          <a:noFill/>
          <a:ln/>
        </p:spPr>
        <p:txBody>
          <a:bodyPr wrap="none" lIns="0" tIns="0" rIns="0" bIns="0" rtlCol="0" anchor="t"/>
          <a:lstStyle/>
          <a:p>
            <a:pPr defTabSz="761970">
              <a:lnSpc>
                <a:spcPts val="2500"/>
              </a:lnSpc>
              <a:defRPr/>
            </a:pPr>
            <a:r>
              <a:rPr lang="en-US" sz="2667" dirty="0">
                <a:solidFill>
                  <a:srgbClr val="484237"/>
                </a:solidFill>
                <a:latin typeface="Times New Roman" panose="02020603050405020304" pitchFamily="18" charset="0"/>
                <a:ea typeface="Gelasio" pitchFamily="34" charset="-122"/>
                <a:cs typeface="Times New Roman" panose="02020603050405020304" pitchFamily="18" charset="0"/>
              </a:rPr>
              <a:t>Εσωτερική Στιβάδα</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5" name="Text 3"/>
          <p:cNvSpPr/>
          <p:nvPr/>
        </p:nvSpPr>
        <p:spPr>
          <a:xfrm>
            <a:off x="720031" y="4181078"/>
            <a:ext cx="5125045" cy="1394532"/>
          </a:xfrm>
          <a:prstGeom prst="rect">
            <a:avLst/>
          </a:prstGeom>
          <a:noFill/>
          <a:ln/>
        </p:spPr>
        <p:txBody>
          <a:bodyPr wrap="square" lIns="0" tIns="0" rIns="0" bIns="0" rtlCol="0" anchor="t"/>
          <a:lstStyle/>
          <a:p>
            <a:pPr defTabSz="761970">
              <a:lnSpc>
                <a:spcPts val="2583"/>
              </a:lnSpc>
              <a:defRPr/>
            </a:pPr>
            <a:r>
              <a:rPr lang="en-US" sz="2667" dirty="0">
                <a:solidFill>
                  <a:srgbClr val="746558"/>
                </a:solidFill>
                <a:latin typeface="Times New Roman" panose="02020603050405020304" pitchFamily="18" charset="0"/>
                <a:ea typeface="Gelasio" pitchFamily="34" charset="-122"/>
                <a:cs typeface="Times New Roman" panose="02020603050405020304" pitchFamily="18" charset="0"/>
              </a:rPr>
              <a:t>Τα υδρόφοβα άκρα των λιπιδίων βρίσκονται το ένα δίπλα στο άλλο στο εσωτερικό μέρος της διπλοστιβάδας.</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6" name="Text 4"/>
          <p:cNvSpPr/>
          <p:nvPr/>
        </p:nvSpPr>
        <p:spPr>
          <a:xfrm>
            <a:off x="6353274" y="3216871"/>
            <a:ext cx="2571750" cy="758528"/>
          </a:xfrm>
          <a:prstGeom prst="rect">
            <a:avLst/>
          </a:prstGeom>
          <a:noFill/>
          <a:ln/>
        </p:spPr>
        <p:txBody>
          <a:bodyPr wrap="none" lIns="0" tIns="0" rIns="0" bIns="0" rtlCol="0" anchor="t"/>
          <a:lstStyle/>
          <a:p>
            <a:pPr defTabSz="761970">
              <a:lnSpc>
                <a:spcPts val="2500"/>
              </a:lnSpc>
              <a:defRPr/>
            </a:pPr>
            <a:r>
              <a:rPr lang="en-US" sz="2667" dirty="0">
                <a:solidFill>
                  <a:srgbClr val="484237"/>
                </a:solidFill>
                <a:latin typeface="Times New Roman" panose="02020603050405020304" pitchFamily="18" charset="0"/>
                <a:ea typeface="Gelasio" pitchFamily="34" charset="-122"/>
                <a:cs typeface="Times New Roman" panose="02020603050405020304" pitchFamily="18" charset="0"/>
              </a:rPr>
              <a:t>Εξωτερική Στιβάδα</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7" name="Text 5"/>
          <p:cNvSpPr/>
          <p:nvPr/>
        </p:nvSpPr>
        <p:spPr>
          <a:xfrm>
            <a:off x="6353274" y="4181078"/>
            <a:ext cx="5125045" cy="1607996"/>
          </a:xfrm>
          <a:prstGeom prst="rect">
            <a:avLst/>
          </a:prstGeom>
          <a:noFill/>
          <a:ln/>
        </p:spPr>
        <p:txBody>
          <a:bodyPr wrap="square" lIns="0" tIns="0" rIns="0" bIns="0" rtlCol="0" anchor="t"/>
          <a:lstStyle/>
          <a:p>
            <a:pPr defTabSz="761970">
              <a:lnSpc>
                <a:spcPts val="2583"/>
              </a:lnSpc>
              <a:defRPr/>
            </a:pPr>
            <a:r>
              <a:rPr lang="en-US" sz="2667" dirty="0">
                <a:solidFill>
                  <a:srgbClr val="746558"/>
                </a:solidFill>
                <a:latin typeface="Times New Roman" panose="02020603050405020304" pitchFamily="18" charset="0"/>
                <a:ea typeface="Gelasio" pitchFamily="34" charset="-122"/>
                <a:cs typeface="Times New Roman" panose="02020603050405020304" pitchFamily="18" charset="0"/>
              </a:rPr>
              <a:t>Τα υδρόφιλα άκρα τους βρίσκονται στις δύο πλευρές της κυτταρικής μεμβράνης, προς το εσωτερικό και προς το εξωτερικό μέρος του κυττάρου.</a:t>
            </a:r>
            <a:endParaRPr lang="en-US" sz="2667"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20031" y="1070769"/>
            <a:ext cx="5143500" cy="642938"/>
          </a:xfrm>
          <a:prstGeom prst="rect">
            <a:avLst/>
          </a:prstGeom>
          <a:noFill/>
          <a:ln/>
        </p:spPr>
        <p:txBody>
          <a:bodyPr wrap="none" lIns="0" tIns="0" rIns="0" bIns="0" rtlCol="0" anchor="t"/>
          <a:lstStyle/>
          <a:p>
            <a:pPr defTabSz="761970">
              <a:lnSpc>
                <a:spcPts val="5041"/>
              </a:lnSpc>
              <a:defRPr/>
            </a:pPr>
            <a:r>
              <a:rPr lang="en-US" sz="4500" dirty="0">
                <a:solidFill>
                  <a:srgbClr val="484237"/>
                </a:solidFill>
                <a:latin typeface="Times New Roman" panose="02020603050405020304" pitchFamily="18" charset="0"/>
                <a:ea typeface="Gelasio" pitchFamily="34" charset="-122"/>
                <a:cs typeface="Times New Roman" panose="02020603050405020304" pitchFamily="18" charset="0"/>
              </a:rPr>
              <a:t>Τύποι λιπιδίων</a:t>
            </a:r>
            <a:endParaRPr lang="en-US" sz="4500"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720031" y="2022277"/>
            <a:ext cx="6179939" cy="658416"/>
          </a:xfrm>
          <a:prstGeom prst="rect">
            <a:avLst/>
          </a:prstGeom>
          <a:noFill/>
          <a:ln/>
        </p:spPr>
        <p:txBody>
          <a:bodyPr wrap="square" lIns="0" tIns="0" rIns="0" bIns="0" rtlCol="0" anchor="t"/>
          <a:lstStyle/>
          <a:p>
            <a:pPr defTabSz="761970">
              <a:lnSpc>
                <a:spcPts val="2583"/>
              </a:lnSpc>
              <a:defRPr/>
            </a:pPr>
            <a:r>
              <a:rPr lang="en-US" sz="2333" dirty="0">
                <a:solidFill>
                  <a:srgbClr val="746558"/>
                </a:solidFill>
                <a:latin typeface="Times New Roman" panose="02020603050405020304" pitchFamily="18" charset="0"/>
                <a:ea typeface="Gelasio" pitchFamily="34" charset="-122"/>
                <a:cs typeface="Times New Roman" panose="02020603050405020304" pitchFamily="18" charset="0"/>
              </a:rPr>
              <a:t>Τα λιπίδια της κυτταρικής μεμβράνης είναι δύο ειδών: φωσφολιποειδή και χοληστερόλη</a:t>
            </a:r>
            <a:r>
              <a:rPr lang="en-US" sz="1583" dirty="0">
                <a:solidFill>
                  <a:srgbClr val="746558"/>
                </a:solidFill>
                <a:latin typeface="Gelasio" pitchFamily="34" charset="0"/>
                <a:ea typeface="Gelasio" pitchFamily="34" charset="-122"/>
                <a:cs typeface="Gelasio" pitchFamily="34" charset="-120"/>
              </a:rPr>
              <a:t>.</a:t>
            </a:r>
            <a:endParaRPr lang="en-US" sz="1583" dirty="0">
              <a:solidFill>
                <a:prstClr val="black"/>
              </a:solidFill>
              <a:latin typeface="Calibri" panose="020F0502020204030204"/>
            </a:endParaRPr>
          </a:p>
        </p:txBody>
      </p:sp>
      <p:sp>
        <p:nvSpPr>
          <p:cNvPr id="5" name="Shape 2"/>
          <p:cNvSpPr/>
          <p:nvPr/>
        </p:nvSpPr>
        <p:spPr>
          <a:xfrm>
            <a:off x="720031" y="3143449"/>
            <a:ext cx="462856" cy="462856"/>
          </a:xfrm>
          <a:prstGeom prst="roundRect">
            <a:avLst>
              <a:gd name="adj" fmla="val 6668"/>
            </a:avLst>
          </a:prstGeom>
          <a:solidFill>
            <a:srgbClr val="EEE8DD"/>
          </a:solidFill>
          <a:ln/>
        </p:spPr>
        <p:txBody>
          <a:bodyPr/>
          <a:lstStyle/>
          <a:p>
            <a:pPr defTabSz="761970">
              <a:defRPr/>
            </a:pPr>
            <a:endParaRPr lang="el-GR" sz="1500">
              <a:solidFill>
                <a:prstClr val="black"/>
              </a:solidFill>
              <a:latin typeface="Calibri" panose="020F0502020204030204"/>
            </a:endParaRPr>
          </a:p>
        </p:txBody>
      </p:sp>
      <p:sp>
        <p:nvSpPr>
          <p:cNvPr id="6" name="Text 3"/>
          <p:cNvSpPr/>
          <p:nvPr/>
        </p:nvSpPr>
        <p:spPr>
          <a:xfrm>
            <a:off x="878682" y="3220542"/>
            <a:ext cx="145554" cy="308570"/>
          </a:xfrm>
          <a:prstGeom prst="rect">
            <a:avLst/>
          </a:prstGeom>
          <a:noFill/>
          <a:ln/>
        </p:spPr>
        <p:txBody>
          <a:bodyPr wrap="none" lIns="0" tIns="0" rIns="0" bIns="0" rtlCol="0" anchor="t"/>
          <a:lstStyle/>
          <a:p>
            <a:pPr algn="ctr" defTabSz="761970">
              <a:lnSpc>
                <a:spcPts val="2417"/>
              </a:lnSpc>
              <a:defRPr/>
            </a:pPr>
            <a:r>
              <a:rPr lang="en-US" sz="2417" dirty="0">
                <a:solidFill>
                  <a:srgbClr val="746558"/>
                </a:solidFill>
                <a:latin typeface="Gelasio" pitchFamily="34" charset="0"/>
                <a:ea typeface="Gelasio" pitchFamily="34" charset="-122"/>
                <a:cs typeface="Gelasio" pitchFamily="34" charset="-120"/>
              </a:rPr>
              <a:t>1</a:t>
            </a:r>
            <a:endParaRPr lang="en-US" sz="2417" dirty="0">
              <a:solidFill>
                <a:prstClr val="black"/>
              </a:solidFill>
              <a:latin typeface="Calibri" panose="020F0502020204030204"/>
            </a:endParaRPr>
          </a:p>
        </p:txBody>
      </p:sp>
      <p:sp>
        <p:nvSpPr>
          <p:cNvPr id="7" name="Text 4"/>
          <p:cNvSpPr/>
          <p:nvPr/>
        </p:nvSpPr>
        <p:spPr>
          <a:xfrm>
            <a:off x="1388567" y="3143449"/>
            <a:ext cx="2571750" cy="321469"/>
          </a:xfrm>
          <a:prstGeom prst="rect">
            <a:avLst/>
          </a:prstGeom>
          <a:noFill/>
          <a:ln/>
        </p:spPr>
        <p:txBody>
          <a:bodyPr wrap="none" lIns="0" tIns="0" rIns="0" bIns="0" rtlCol="0" anchor="t"/>
          <a:lstStyle/>
          <a:p>
            <a:pPr defTabSz="761970">
              <a:lnSpc>
                <a:spcPts val="2500"/>
              </a:lnSpc>
              <a:defRPr/>
            </a:pPr>
            <a:r>
              <a:rPr lang="en-US" sz="2667" dirty="0">
                <a:solidFill>
                  <a:srgbClr val="746558"/>
                </a:solidFill>
                <a:latin typeface="Times New Roman" panose="02020603050405020304" pitchFamily="18" charset="0"/>
                <a:ea typeface="Gelasio" pitchFamily="34" charset="-122"/>
                <a:cs typeface="Times New Roman" panose="02020603050405020304" pitchFamily="18" charset="0"/>
              </a:rPr>
              <a:t>Φωσφολιποειδή</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8" name="Text 5"/>
          <p:cNvSpPr/>
          <p:nvPr/>
        </p:nvSpPr>
        <p:spPr>
          <a:xfrm>
            <a:off x="1388567" y="3588345"/>
            <a:ext cx="5511403" cy="658416"/>
          </a:xfrm>
          <a:prstGeom prst="rect">
            <a:avLst/>
          </a:prstGeom>
          <a:noFill/>
          <a:ln/>
        </p:spPr>
        <p:txBody>
          <a:bodyPr wrap="square" lIns="0" tIns="0" rIns="0" bIns="0" rtlCol="0" anchor="t"/>
          <a:lstStyle/>
          <a:p>
            <a:pPr defTabSz="761970">
              <a:lnSpc>
                <a:spcPts val="2583"/>
              </a:lnSpc>
              <a:defRPr/>
            </a:pPr>
            <a:r>
              <a:rPr lang="en-US" sz="2667" dirty="0">
                <a:solidFill>
                  <a:srgbClr val="746558"/>
                </a:solidFill>
                <a:latin typeface="Times New Roman" panose="02020603050405020304" pitchFamily="18" charset="0"/>
                <a:ea typeface="Gelasio" pitchFamily="34" charset="-122"/>
                <a:cs typeface="Times New Roman" panose="02020603050405020304" pitchFamily="18" charset="0"/>
              </a:rPr>
              <a:t>Αποτελούν το κύριο συστατικό της κυτταρικής μεμβράνης</a:t>
            </a:r>
            <a:r>
              <a:rPr lang="en-US" sz="2667" dirty="0">
                <a:solidFill>
                  <a:srgbClr val="746558"/>
                </a:solidFill>
                <a:latin typeface="Gelasio" pitchFamily="34" charset="0"/>
                <a:ea typeface="Gelasio" pitchFamily="34" charset="-122"/>
                <a:cs typeface="Gelasio" pitchFamily="34" charset="-120"/>
              </a:rPr>
              <a:t>.</a:t>
            </a:r>
            <a:endParaRPr lang="en-US" sz="2667" dirty="0">
              <a:solidFill>
                <a:prstClr val="black"/>
              </a:solidFill>
              <a:latin typeface="Calibri" panose="020F0502020204030204"/>
            </a:endParaRPr>
          </a:p>
        </p:txBody>
      </p:sp>
      <p:sp>
        <p:nvSpPr>
          <p:cNvPr id="9" name="Shape 6"/>
          <p:cNvSpPr/>
          <p:nvPr/>
        </p:nvSpPr>
        <p:spPr>
          <a:xfrm>
            <a:off x="720031" y="4683820"/>
            <a:ext cx="462856" cy="462856"/>
          </a:xfrm>
          <a:prstGeom prst="roundRect">
            <a:avLst>
              <a:gd name="adj" fmla="val 6668"/>
            </a:avLst>
          </a:prstGeom>
          <a:solidFill>
            <a:srgbClr val="EEE8DD"/>
          </a:solidFill>
          <a:ln/>
        </p:spPr>
        <p:txBody>
          <a:bodyPr/>
          <a:lstStyle/>
          <a:p>
            <a:pPr defTabSz="761970">
              <a:defRPr/>
            </a:pPr>
            <a:endParaRPr lang="el-GR" sz="1500">
              <a:solidFill>
                <a:prstClr val="black"/>
              </a:solidFill>
              <a:latin typeface="Calibri" panose="020F0502020204030204"/>
            </a:endParaRPr>
          </a:p>
        </p:txBody>
      </p:sp>
      <p:sp>
        <p:nvSpPr>
          <p:cNvPr id="10" name="Text 7"/>
          <p:cNvSpPr/>
          <p:nvPr/>
        </p:nvSpPr>
        <p:spPr>
          <a:xfrm>
            <a:off x="857944" y="4760913"/>
            <a:ext cx="187028" cy="308570"/>
          </a:xfrm>
          <a:prstGeom prst="rect">
            <a:avLst/>
          </a:prstGeom>
          <a:noFill/>
          <a:ln/>
        </p:spPr>
        <p:txBody>
          <a:bodyPr wrap="none" lIns="0" tIns="0" rIns="0" bIns="0" rtlCol="0" anchor="t"/>
          <a:lstStyle/>
          <a:p>
            <a:pPr algn="ctr" defTabSz="761970">
              <a:lnSpc>
                <a:spcPts val="2417"/>
              </a:lnSpc>
              <a:defRPr/>
            </a:pPr>
            <a:r>
              <a:rPr lang="en-US" sz="2417" dirty="0">
                <a:solidFill>
                  <a:srgbClr val="746558"/>
                </a:solidFill>
                <a:latin typeface="Gelasio" pitchFamily="34" charset="0"/>
                <a:ea typeface="Gelasio" pitchFamily="34" charset="-122"/>
                <a:cs typeface="Gelasio" pitchFamily="34" charset="-120"/>
              </a:rPr>
              <a:t>2</a:t>
            </a:r>
            <a:endParaRPr lang="en-US" sz="2417" dirty="0">
              <a:solidFill>
                <a:prstClr val="black"/>
              </a:solidFill>
              <a:latin typeface="Calibri" panose="020F0502020204030204"/>
            </a:endParaRPr>
          </a:p>
        </p:txBody>
      </p:sp>
      <p:sp>
        <p:nvSpPr>
          <p:cNvPr id="11" name="Text 8"/>
          <p:cNvSpPr/>
          <p:nvPr/>
        </p:nvSpPr>
        <p:spPr>
          <a:xfrm>
            <a:off x="1388567" y="4683820"/>
            <a:ext cx="2571750" cy="321469"/>
          </a:xfrm>
          <a:prstGeom prst="rect">
            <a:avLst/>
          </a:prstGeom>
          <a:noFill/>
          <a:ln/>
        </p:spPr>
        <p:txBody>
          <a:bodyPr wrap="none" lIns="0" tIns="0" rIns="0" bIns="0" rtlCol="0" anchor="t"/>
          <a:lstStyle/>
          <a:p>
            <a:pPr defTabSz="761970">
              <a:lnSpc>
                <a:spcPts val="2500"/>
              </a:lnSpc>
              <a:defRPr/>
            </a:pPr>
            <a:r>
              <a:rPr lang="en-US" sz="2667" dirty="0">
                <a:solidFill>
                  <a:srgbClr val="746558"/>
                </a:solidFill>
                <a:latin typeface="Times New Roman" panose="02020603050405020304" pitchFamily="18" charset="0"/>
                <a:ea typeface="Gelasio" pitchFamily="34" charset="-122"/>
                <a:cs typeface="Times New Roman" panose="02020603050405020304" pitchFamily="18" charset="0"/>
              </a:rPr>
              <a:t>Χοληστερόλη</a:t>
            </a:r>
            <a:endParaRPr lang="en-US" sz="2667" dirty="0">
              <a:solidFill>
                <a:prstClr val="black"/>
              </a:solidFill>
              <a:latin typeface="Times New Roman" panose="02020603050405020304" pitchFamily="18" charset="0"/>
              <a:cs typeface="Times New Roman" panose="02020603050405020304" pitchFamily="18" charset="0"/>
            </a:endParaRPr>
          </a:p>
        </p:txBody>
      </p:sp>
      <p:sp>
        <p:nvSpPr>
          <p:cNvPr id="12" name="Text 9"/>
          <p:cNvSpPr/>
          <p:nvPr/>
        </p:nvSpPr>
        <p:spPr>
          <a:xfrm>
            <a:off x="1388567" y="5128717"/>
            <a:ext cx="5511403" cy="658416"/>
          </a:xfrm>
          <a:prstGeom prst="rect">
            <a:avLst/>
          </a:prstGeom>
          <a:noFill/>
          <a:ln/>
        </p:spPr>
        <p:txBody>
          <a:bodyPr wrap="square" lIns="0" tIns="0" rIns="0" bIns="0" rtlCol="0" anchor="t"/>
          <a:lstStyle/>
          <a:p>
            <a:pPr defTabSz="761970">
              <a:lnSpc>
                <a:spcPts val="2583"/>
              </a:lnSpc>
              <a:defRPr/>
            </a:pPr>
            <a:r>
              <a:rPr lang="en-US" sz="2667" dirty="0">
                <a:solidFill>
                  <a:srgbClr val="746558"/>
                </a:solidFill>
                <a:latin typeface="Times New Roman" panose="02020603050405020304" pitchFamily="18" charset="0"/>
                <a:ea typeface="Gelasio" pitchFamily="34" charset="-122"/>
                <a:cs typeface="Times New Roman" panose="02020603050405020304" pitchFamily="18" charset="0"/>
              </a:rPr>
              <a:t>Βοηθά στην διατήρηση της δομής και της ευελιξίας της μεμβράνης.</a:t>
            </a:r>
            <a:endParaRPr lang="en-US" sz="2667"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26050" y="955179"/>
            <a:ext cx="6311900" cy="1168003"/>
          </a:xfrm>
          <a:prstGeom prst="rect">
            <a:avLst/>
          </a:prstGeom>
          <a:noFill/>
          <a:ln/>
        </p:spPr>
        <p:txBody>
          <a:bodyPr wrap="square" lIns="0" tIns="0" rIns="0" bIns="0" rtlCol="0" anchor="t"/>
          <a:lstStyle/>
          <a:p>
            <a:pPr defTabSz="761970">
              <a:lnSpc>
                <a:spcPts val="4583"/>
              </a:lnSpc>
              <a:defRPr/>
            </a:pPr>
            <a:r>
              <a:rPr lang="en-US" sz="3667" dirty="0">
                <a:solidFill>
                  <a:srgbClr val="484237"/>
                </a:solidFill>
                <a:latin typeface="Times New Roman" panose="02020603050405020304" pitchFamily="18" charset="0"/>
                <a:ea typeface="Gelasio" pitchFamily="34" charset="-122"/>
                <a:cs typeface="Times New Roman" panose="02020603050405020304" pitchFamily="18" charset="0"/>
              </a:rPr>
              <a:t>Η υδρόφιλη και υδρόφοβη φύση των λιπιδίων</a:t>
            </a:r>
            <a:endParaRPr lang="en-US" sz="3667" dirty="0">
              <a:solidFill>
                <a:prstClr val="black"/>
              </a:solidFill>
              <a:latin typeface="Times New Roman" panose="02020603050405020304" pitchFamily="18" charset="0"/>
              <a:cs typeface="Times New Roman" panose="02020603050405020304" pitchFamily="18" charset="0"/>
            </a:endParaRPr>
          </a:p>
        </p:txBody>
      </p:sp>
      <p:sp>
        <p:nvSpPr>
          <p:cNvPr id="4" name="Text 1"/>
          <p:cNvSpPr/>
          <p:nvPr/>
        </p:nvSpPr>
        <p:spPr>
          <a:xfrm>
            <a:off x="5226050" y="2403475"/>
            <a:ext cx="6311900" cy="299045"/>
          </a:xfrm>
          <a:prstGeom prst="rect">
            <a:avLst/>
          </a:prstGeom>
          <a:noFill/>
          <a:ln/>
        </p:spPr>
        <p:txBody>
          <a:bodyPr wrap="none" lIns="0" tIns="0" rIns="0" bIns="0" rtlCol="0" anchor="t"/>
          <a:lstStyle/>
          <a:p>
            <a:pPr defTabSz="761970">
              <a:lnSpc>
                <a:spcPts val="2333"/>
              </a:lnSpc>
              <a:defRPr/>
            </a:pPr>
            <a:r>
              <a:rPr lang="en-US" sz="2000" dirty="0">
                <a:solidFill>
                  <a:srgbClr val="746558"/>
                </a:solidFill>
                <a:latin typeface="Times New Roman" panose="02020603050405020304" pitchFamily="18" charset="0"/>
                <a:ea typeface="Gelasio" pitchFamily="34" charset="-122"/>
                <a:cs typeface="Times New Roman" panose="02020603050405020304" pitchFamily="18" charset="0"/>
              </a:rPr>
              <a:t>Το ένα άκρο του λιπιδίου είναι υδρόφιλο και το άλλο υδρόφοβο</a:t>
            </a:r>
            <a:r>
              <a:rPr lang="en-US" sz="1458" dirty="0">
                <a:solidFill>
                  <a:srgbClr val="746558"/>
                </a:solidFill>
                <a:latin typeface="Gelasio" pitchFamily="34" charset="0"/>
                <a:ea typeface="Gelasio" pitchFamily="34" charset="-122"/>
                <a:cs typeface="Gelasio" pitchFamily="34" charset="-120"/>
              </a:rPr>
              <a:t>.</a:t>
            </a:r>
            <a:endParaRPr lang="en-US" sz="1458" dirty="0">
              <a:solidFill>
                <a:prstClr val="black"/>
              </a:solidFill>
              <a:latin typeface="Calibri" panose="020F0502020204030204"/>
            </a:endParaRPr>
          </a:p>
        </p:txBody>
      </p:sp>
      <p:pic>
        <p:nvPicPr>
          <p:cNvPr id="5" name="Image 1" descr="preencoded.png"/>
          <p:cNvPicPr>
            <a:picLocks noChangeAspect="1"/>
          </p:cNvPicPr>
          <p:nvPr/>
        </p:nvPicPr>
        <p:blipFill>
          <a:blip r:embed="rId4"/>
          <a:stretch>
            <a:fillRect/>
          </a:stretch>
        </p:blipFill>
        <p:spPr>
          <a:xfrm>
            <a:off x="5226050" y="2912666"/>
            <a:ext cx="934343" cy="1495028"/>
          </a:xfrm>
          <a:prstGeom prst="rect">
            <a:avLst/>
          </a:prstGeom>
        </p:spPr>
      </p:pic>
      <p:sp>
        <p:nvSpPr>
          <p:cNvPr id="6" name="Text 2"/>
          <p:cNvSpPr/>
          <p:nvPr/>
        </p:nvSpPr>
        <p:spPr>
          <a:xfrm>
            <a:off x="6440686" y="3099494"/>
            <a:ext cx="2335907" cy="291902"/>
          </a:xfrm>
          <a:prstGeom prst="rect">
            <a:avLst/>
          </a:prstGeom>
          <a:noFill/>
          <a:ln/>
        </p:spPr>
        <p:txBody>
          <a:bodyPr wrap="none" lIns="0" tIns="0" rIns="0" bIns="0" rtlCol="0" anchor="t"/>
          <a:lstStyle/>
          <a:p>
            <a:pPr defTabSz="761970">
              <a:lnSpc>
                <a:spcPts val="2292"/>
              </a:lnSpc>
              <a:defRPr/>
            </a:pPr>
            <a:r>
              <a:rPr lang="en-US" sz="1833" dirty="0">
                <a:solidFill>
                  <a:srgbClr val="746558"/>
                </a:solidFill>
                <a:latin typeface="Times New Roman" panose="02020603050405020304" pitchFamily="18" charset="0"/>
                <a:ea typeface="Gelasio" pitchFamily="34" charset="-122"/>
                <a:cs typeface="Times New Roman" panose="02020603050405020304" pitchFamily="18" charset="0"/>
              </a:rPr>
              <a:t>Υδρόφιλο άκρο</a:t>
            </a:r>
            <a:endParaRPr lang="en-US" sz="1833" dirty="0">
              <a:solidFill>
                <a:prstClr val="black"/>
              </a:solidFill>
              <a:latin typeface="Times New Roman" panose="02020603050405020304" pitchFamily="18" charset="0"/>
              <a:cs typeface="Times New Roman" panose="02020603050405020304" pitchFamily="18" charset="0"/>
            </a:endParaRPr>
          </a:p>
        </p:txBody>
      </p:sp>
      <p:sp>
        <p:nvSpPr>
          <p:cNvPr id="7" name="Text 3"/>
          <p:cNvSpPr/>
          <p:nvPr/>
        </p:nvSpPr>
        <p:spPr>
          <a:xfrm>
            <a:off x="6440686" y="3503513"/>
            <a:ext cx="5097264" cy="299045"/>
          </a:xfrm>
          <a:prstGeom prst="rect">
            <a:avLst/>
          </a:prstGeom>
          <a:noFill/>
          <a:ln/>
        </p:spPr>
        <p:txBody>
          <a:bodyPr wrap="none" lIns="0" tIns="0" rIns="0" bIns="0" rtlCol="0" anchor="t"/>
          <a:lstStyle/>
          <a:p>
            <a:pPr defTabSz="761970">
              <a:lnSpc>
                <a:spcPts val="2333"/>
              </a:lnSpc>
              <a:defRPr/>
            </a:pPr>
            <a:r>
              <a:rPr lang="en-US" sz="2333" dirty="0">
                <a:solidFill>
                  <a:srgbClr val="746558"/>
                </a:solidFill>
                <a:latin typeface="Times New Roman" panose="02020603050405020304" pitchFamily="18" charset="0"/>
                <a:ea typeface="Gelasio" pitchFamily="34" charset="-122"/>
                <a:cs typeface="Times New Roman" panose="02020603050405020304" pitchFamily="18" charset="0"/>
              </a:rPr>
              <a:t>Έλκεται από το νερό</a:t>
            </a:r>
            <a:r>
              <a:rPr lang="en-US" sz="1458" dirty="0">
                <a:solidFill>
                  <a:srgbClr val="746558"/>
                </a:solidFill>
                <a:latin typeface="Gelasio" pitchFamily="34" charset="0"/>
                <a:ea typeface="Gelasio" pitchFamily="34" charset="-122"/>
                <a:cs typeface="Gelasio" pitchFamily="34" charset="-120"/>
              </a:rPr>
              <a:t>.</a:t>
            </a:r>
            <a:endParaRPr lang="en-US" sz="1458" dirty="0">
              <a:solidFill>
                <a:prstClr val="black"/>
              </a:solidFill>
              <a:latin typeface="Calibri" panose="020F0502020204030204"/>
            </a:endParaRPr>
          </a:p>
        </p:txBody>
      </p:sp>
      <p:pic>
        <p:nvPicPr>
          <p:cNvPr id="8" name="Image 2" descr="preencoded.png"/>
          <p:cNvPicPr>
            <a:picLocks noChangeAspect="1"/>
          </p:cNvPicPr>
          <p:nvPr/>
        </p:nvPicPr>
        <p:blipFill>
          <a:blip r:embed="rId5"/>
          <a:stretch>
            <a:fillRect/>
          </a:stretch>
        </p:blipFill>
        <p:spPr>
          <a:xfrm>
            <a:off x="5226050" y="4407694"/>
            <a:ext cx="934343" cy="1495028"/>
          </a:xfrm>
          <a:prstGeom prst="rect">
            <a:avLst/>
          </a:prstGeom>
        </p:spPr>
      </p:pic>
      <p:sp>
        <p:nvSpPr>
          <p:cNvPr id="9" name="Text 4"/>
          <p:cNvSpPr/>
          <p:nvPr/>
        </p:nvSpPr>
        <p:spPr>
          <a:xfrm>
            <a:off x="6440686" y="4594522"/>
            <a:ext cx="2335907" cy="291902"/>
          </a:xfrm>
          <a:prstGeom prst="rect">
            <a:avLst/>
          </a:prstGeom>
          <a:noFill/>
          <a:ln/>
        </p:spPr>
        <p:txBody>
          <a:bodyPr wrap="none" lIns="0" tIns="0" rIns="0" bIns="0" rtlCol="0" anchor="t"/>
          <a:lstStyle/>
          <a:p>
            <a:pPr defTabSz="761970">
              <a:lnSpc>
                <a:spcPts val="2292"/>
              </a:lnSpc>
              <a:defRPr/>
            </a:pPr>
            <a:r>
              <a:rPr lang="en-US" sz="1833" dirty="0">
                <a:solidFill>
                  <a:srgbClr val="746558"/>
                </a:solidFill>
                <a:latin typeface="Times New Roman" panose="02020603050405020304" pitchFamily="18" charset="0"/>
                <a:ea typeface="Gelasio" pitchFamily="34" charset="-122"/>
                <a:cs typeface="Times New Roman" panose="02020603050405020304" pitchFamily="18" charset="0"/>
              </a:rPr>
              <a:t>Υδρόφοβο άκρο</a:t>
            </a:r>
            <a:endParaRPr lang="en-US" sz="1833" dirty="0">
              <a:solidFill>
                <a:prstClr val="black"/>
              </a:solidFill>
              <a:latin typeface="Times New Roman" panose="02020603050405020304" pitchFamily="18" charset="0"/>
              <a:cs typeface="Times New Roman" panose="02020603050405020304" pitchFamily="18" charset="0"/>
            </a:endParaRPr>
          </a:p>
        </p:txBody>
      </p:sp>
      <p:sp>
        <p:nvSpPr>
          <p:cNvPr id="10" name="Text 5"/>
          <p:cNvSpPr/>
          <p:nvPr/>
        </p:nvSpPr>
        <p:spPr>
          <a:xfrm>
            <a:off x="6440686" y="4998542"/>
            <a:ext cx="5097264" cy="299045"/>
          </a:xfrm>
          <a:prstGeom prst="rect">
            <a:avLst/>
          </a:prstGeom>
          <a:noFill/>
          <a:ln/>
        </p:spPr>
        <p:txBody>
          <a:bodyPr wrap="none" lIns="0" tIns="0" rIns="0" bIns="0" rtlCol="0" anchor="t"/>
          <a:lstStyle/>
          <a:p>
            <a:pPr defTabSz="761970">
              <a:lnSpc>
                <a:spcPts val="2333"/>
              </a:lnSpc>
              <a:defRPr/>
            </a:pPr>
            <a:r>
              <a:rPr lang="en-US" sz="2333" dirty="0">
                <a:solidFill>
                  <a:srgbClr val="746558"/>
                </a:solidFill>
                <a:latin typeface="Times New Roman" panose="02020603050405020304" pitchFamily="18" charset="0"/>
                <a:ea typeface="Gelasio" pitchFamily="34" charset="-122"/>
                <a:cs typeface="Times New Roman" panose="02020603050405020304" pitchFamily="18" charset="0"/>
              </a:rPr>
              <a:t>Απωθείται από το νερό</a:t>
            </a:r>
            <a:r>
              <a:rPr lang="en-US" sz="1458" dirty="0">
                <a:solidFill>
                  <a:srgbClr val="746558"/>
                </a:solidFill>
                <a:latin typeface="Gelasio" pitchFamily="34" charset="0"/>
                <a:ea typeface="Gelasio" pitchFamily="34" charset="-122"/>
                <a:cs typeface="Gelasio" pitchFamily="34" charset="-120"/>
              </a:rPr>
              <a:t>.</a:t>
            </a:r>
            <a:endParaRPr lang="en-US" sz="1458" dirty="0">
              <a:solidFill>
                <a:prstClr val="black"/>
              </a:solidFill>
              <a:latin typeface="Calibri" panose="020F0502020204030204"/>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2329</Words>
  <Application>Microsoft Office PowerPoint</Application>
  <PresentationFormat>Ευρεία οθόνη</PresentationFormat>
  <Paragraphs>271</Paragraphs>
  <Slides>39</Slides>
  <Notes>36</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5</vt:i4>
      </vt:variant>
      <vt:variant>
        <vt:lpstr>Τίτλοι διαφανειών</vt:lpstr>
      </vt:variant>
      <vt:variant>
        <vt:i4>39</vt:i4>
      </vt:variant>
    </vt:vector>
  </HeadingPairs>
  <TitlesOfParts>
    <vt:vector size="53" baseType="lpstr">
      <vt:lpstr>Aptos</vt:lpstr>
      <vt:lpstr>Aptos Display</vt:lpstr>
      <vt:lpstr>Arial</vt:lpstr>
      <vt:lpstr>Calibri</vt:lpstr>
      <vt:lpstr>Calibri Light</vt:lpstr>
      <vt:lpstr>Gelasio</vt:lpstr>
      <vt:lpstr>Lora</vt:lpstr>
      <vt:lpstr>Source Sans Pro</vt:lpstr>
      <vt:lpstr>Times New Roman</vt:lpstr>
      <vt:lpstr>Θέμα του Office</vt:lpstr>
      <vt:lpstr>Office Theme</vt:lpstr>
      <vt:lpstr>1_Office Theme</vt:lpstr>
      <vt:lpstr>2_Office Theme</vt:lpstr>
      <vt:lpstr>3_Office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Dimitris Chliouras</dc:creator>
  <cp:lastModifiedBy>Dimitris Chliouras</cp:lastModifiedBy>
  <cp:revision>1</cp:revision>
  <dcterms:created xsi:type="dcterms:W3CDTF">2024-10-20T07:27:59Z</dcterms:created>
  <dcterms:modified xsi:type="dcterms:W3CDTF">2024-10-20T07:28:08Z</dcterms:modified>
</cp:coreProperties>
</file>