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3"/>
  </p:notesMasterIdLst>
  <p:sldIdLst>
    <p:sldId id="281" r:id="rId4"/>
    <p:sldId id="521" r:id="rId5"/>
    <p:sldId id="522" r:id="rId6"/>
    <p:sldId id="527" r:id="rId7"/>
    <p:sldId id="524" r:id="rId8"/>
    <p:sldId id="528" r:id="rId9"/>
    <p:sldId id="529" r:id="rId10"/>
    <p:sldId id="530" r:id="rId11"/>
    <p:sldId id="531" r:id="rId12"/>
    <p:sldId id="532" r:id="rId13"/>
    <p:sldId id="533" r:id="rId14"/>
    <p:sldId id="534" r:id="rId15"/>
    <p:sldId id="535" r:id="rId16"/>
    <p:sldId id="536" r:id="rId17"/>
    <p:sldId id="537" r:id="rId18"/>
    <p:sldId id="538" r:id="rId19"/>
    <p:sldId id="539" r:id="rId20"/>
    <p:sldId id="540" r:id="rId21"/>
    <p:sldId id="541" r:id="rId22"/>
    <p:sldId id="542" r:id="rId23"/>
    <p:sldId id="543" r:id="rId24"/>
    <p:sldId id="544" r:id="rId25"/>
    <p:sldId id="545" r:id="rId26"/>
    <p:sldId id="546" r:id="rId27"/>
    <p:sldId id="547" r:id="rId28"/>
    <p:sldId id="548" r:id="rId29"/>
    <p:sldId id="549" r:id="rId30"/>
    <p:sldId id="550" r:id="rId31"/>
    <p:sldId id="551" r:id="rId32"/>
    <p:sldId id="552" r:id="rId33"/>
    <p:sldId id="553" r:id="rId34"/>
    <p:sldId id="554" r:id="rId35"/>
    <p:sldId id="555" r:id="rId36"/>
    <p:sldId id="556" r:id="rId37"/>
    <p:sldId id="557" r:id="rId38"/>
    <p:sldId id="558" r:id="rId39"/>
    <p:sldId id="559" r:id="rId40"/>
    <p:sldId id="560" r:id="rId41"/>
    <p:sldId id="561" r:id="rId4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362E3-A308-44DD-B035-D2DE8DC0E830}" v="1" dt="2025-01-12T10:40:10.7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mitris Chliouras" userId="603333f0f76e1130" providerId="LiveId" clId="{BCC362E3-A308-44DD-B035-D2DE8DC0E830}"/>
    <pc:docChg chg="addSld modSld">
      <pc:chgData name="Dimitris Chliouras" userId="603333f0f76e1130" providerId="LiveId" clId="{BCC362E3-A308-44DD-B035-D2DE8DC0E830}" dt="2025-01-12T10:40:10.720" v="0"/>
      <pc:docMkLst>
        <pc:docMk/>
      </pc:docMkLst>
      <pc:sldChg chg="add">
        <pc:chgData name="Dimitris Chliouras" userId="603333f0f76e1130" providerId="LiveId" clId="{BCC362E3-A308-44DD-B035-D2DE8DC0E830}" dt="2025-01-12T10:40:10.720" v="0"/>
        <pc:sldMkLst>
          <pc:docMk/>
          <pc:sldMk cId="0" sldId="281"/>
        </pc:sldMkLst>
      </pc:sldChg>
      <pc:sldChg chg="add">
        <pc:chgData name="Dimitris Chliouras" userId="603333f0f76e1130" providerId="LiveId" clId="{BCC362E3-A308-44DD-B035-D2DE8DC0E830}" dt="2025-01-12T10:40:10.720" v="0"/>
        <pc:sldMkLst>
          <pc:docMk/>
          <pc:sldMk cId="0" sldId="521"/>
        </pc:sldMkLst>
      </pc:sldChg>
      <pc:sldChg chg="add">
        <pc:chgData name="Dimitris Chliouras" userId="603333f0f76e1130" providerId="LiveId" clId="{BCC362E3-A308-44DD-B035-D2DE8DC0E830}" dt="2025-01-12T10:40:10.720" v="0"/>
        <pc:sldMkLst>
          <pc:docMk/>
          <pc:sldMk cId="0" sldId="522"/>
        </pc:sldMkLst>
      </pc:sldChg>
      <pc:sldChg chg="add">
        <pc:chgData name="Dimitris Chliouras" userId="603333f0f76e1130" providerId="LiveId" clId="{BCC362E3-A308-44DD-B035-D2DE8DC0E830}" dt="2025-01-12T10:40:10.720" v="0"/>
        <pc:sldMkLst>
          <pc:docMk/>
          <pc:sldMk cId="0" sldId="524"/>
        </pc:sldMkLst>
      </pc:sldChg>
      <pc:sldChg chg="add">
        <pc:chgData name="Dimitris Chliouras" userId="603333f0f76e1130" providerId="LiveId" clId="{BCC362E3-A308-44DD-B035-D2DE8DC0E830}" dt="2025-01-12T10:40:10.720" v="0"/>
        <pc:sldMkLst>
          <pc:docMk/>
          <pc:sldMk cId="0" sldId="527"/>
        </pc:sldMkLst>
      </pc:sldChg>
      <pc:sldChg chg="add">
        <pc:chgData name="Dimitris Chliouras" userId="603333f0f76e1130" providerId="LiveId" clId="{BCC362E3-A308-44DD-B035-D2DE8DC0E830}" dt="2025-01-12T10:40:10.720" v="0"/>
        <pc:sldMkLst>
          <pc:docMk/>
          <pc:sldMk cId="0" sldId="528"/>
        </pc:sldMkLst>
      </pc:sldChg>
      <pc:sldChg chg="add">
        <pc:chgData name="Dimitris Chliouras" userId="603333f0f76e1130" providerId="LiveId" clId="{BCC362E3-A308-44DD-B035-D2DE8DC0E830}" dt="2025-01-12T10:40:10.720" v="0"/>
        <pc:sldMkLst>
          <pc:docMk/>
          <pc:sldMk cId="0" sldId="529"/>
        </pc:sldMkLst>
      </pc:sldChg>
      <pc:sldChg chg="add">
        <pc:chgData name="Dimitris Chliouras" userId="603333f0f76e1130" providerId="LiveId" clId="{BCC362E3-A308-44DD-B035-D2DE8DC0E830}" dt="2025-01-12T10:40:10.720" v="0"/>
        <pc:sldMkLst>
          <pc:docMk/>
          <pc:sldMk cId="0" sldId="530"/>
        </pc:sldMkLst>
      </pc:sldChg>
      <pc:sldChg chg="add">
        <pc:chgData name="Dimitris Chliouras" userId="603333f0f76e1130" providerId="LiveId" clId="{BCC362E3-A308-44DD-B035-D2DE8DC0E830}" dt="2025-01-12T10:40:10.720" v="0"/>
        <pc:sldMkLst>
          <pc:docMk/>
          <pc:sldMk cId="0" sldId="531"/>
        </pc:sldMkLst>
      </pc:sldChg>
      <pc:sldChg chg="add">
        <pc:chgData name="Dimitris Chliouras" userId="603333f0f76e1130" providerId="LiveId" clId="{BCC362E3-A308-44DD-B035-D2DE8DC0E830}" dt="2025-01-12T10:40:10.720" v="0"/>
        <pc:sldMkLst>
          <pc:docMk/>
          <pc:sldMk cId="0" sldId="532"/>
        </pc:sldMkLst>
      </pc:sldChg>
      <pc:sldChg chg="add">
        <pc:chgData name="Dimitris Chliouras" userId="603333f0f76e1130" providerId="LiveId" clId="{BCC362E3-A308-44DD-B035-D2DE8DC0E830}" dt="2025-01-12T10:40:10.720" v="0"/>
        <pc:sldMkLst>
          <pc:docMk/>
          <pc:sldMk cId="0" sldId="533"/>
        </pc:sldMkLst>
      </pc:sldChg>
      <pc:sldChg chg="add">
        <pc:chgData name="Dimitris Chliouras" userId="603333f0f76e1130" providerId="LiveId" clId="{BCC362E3-A308-44DD-B035-D2DE8DC0E830}" dt="2025-01-12T10:40:10.720" v="0"/>
        <pc:sldMkLst>
          <pc:docMk/>
          <pc:sldMk cId="0" sldId="534"/>
        </pc:sldMkLst>
      </pc:sldChg>
      <pc:sldChg chg="add">
        <pc:chgData name="Dimitris Chliouras" userId="603333f0f76e1130" providerId="LiveId" clId="{BCC362E3-A308-44DD-B035-D2DE8DC0E830}" dt="2025-01-12T10:40:10.720" v="0"/>
        <pc:sldMkLst>
          <pc:docMk/>
          <pc:sldMk cId="0" sldId="535"/>
        </pc:sldMkLst>
      </pc:sldChg>
      <pc:sldChg chg="add">
        <pc:chgData name="Dimitris Chliouras" userId="603333f0f76e1130" providerId="LiveId" clId="{BCC362E3-A308-44DD-B035-D2DE8DC0E830}" dt="2025-01-12T10:40:10.720" v="0"/>
        <pc:sldMkLst>
          <pc:docMk/>
          <pc:sldMk cId="0" sldId="536"/>
        </pc:sldMkLst>
      </pc:sldChg>
      <pc:sldChg chg="add">
        <pc:chgData name="Dimitris Chliouras" userId="603333f0f76e1130" providerId="LiveId" clId="{BCC362E3-A308-44DD-B035-D2DE8DC0E830}" dt="2025-01-12T10:40:10.720" v="0"/>
        <pc:sldMkLst>
          <pc:docMk/>
          <pc:sldMk cId="0" sldId="537"/>
        </pc:sldMkLst>
      </pc:sldChg>
      <pc:sldChg chg="add">
        <pc:chgData name="Dimitris Chliouras" userId="603333f0f76e1130" providerId="LiveId" clId="{BCC362E3-A308-44DD-B035-D2DE8DC0E830}" dt="2025-01-12T10:40:10.720" v="0"/>
        <pc:sldMkLst>
          <pc:docMk/>
          <pc:sldMk cId="0" sldId="538"/>
        </pc:sldMkLst>
      </pc:sldChg>
      <pc:sldChg chg="add">
        <pc:chgData name="Dimitris Chliouras" userId="603333f0f76e1130" providerId="LiveId" clId="{BCC362E3-A308-44DD-B035-D2DE8DC0E830}" dt="2025-01-12T10:40:10.720" v="0"/>
        <pc:sldMkLst>
          <pc:docMk/>
          <pc:sldMk cId="0" sldId="539"/>
        </pc:sldMkLst>
      </pc:sldChg>
      <pc:sldChg chg="add">
        <pc:chgData name="Dimitris Chliouras" userId="603333f0f76e1130" providerId="LiveId" clId="{BCC362E3-A308-44DD-B035-D2DE8DC0E830}" dt="2025-01-12T10:40:10.720" v="0"/>
        <pc:sldMkLst>
          <pc:docMk/>
          <pc:sldMk cId="0" sldId="540"/>
        </pc:sldMkLst>
      </pc:sldChg>
      <pc:sldChg chg="add">
        <pc:chgData name="Dimitris Chliouras" userId="603333f0f76e1130" providerId="LiveId" clId="{BCC362E3-A308-44DD-B035-D2DE8DC0E830}" dt="2025-01-12T10:40:10.720" v="0"/>
        <pc:sldMkLst>
          <pc:docMk/>
          <pc:sldMk cId="0" sldId="541"/>
        </pc:sldMkLst>
      </pc:sldChg>
      <pc:sldChg chg="add">
        <pc:chgData name="Dimitris Chliouras" userId="603333f0f76e1130" providerId="LiveId" clId="{BCC362E3-A308-44DD-B035-D2DE8DC0E830}" dt="2025-01-12T10:40:10.720" v="0"/>
        <pc:sldMkLst>
          <pc:docMk/>
          <pc:sldMk cId="0" sldId="542"/>
        </pc:sldMkLst>
      </pc:sldChg>
      <pc:sldChg chg="add">
        <pc:chgData name="Dimitris Chliouras" userId="603333f0f76e1130" providerId="LiveId" clId="{BCC362E3-A308-44DD-B035-D2DE8DC0E830}" dt="2025-01-12T10:40:10.720" v="0"/>
        <pc:sldMkLst>
          <pc:docMk/>
          <pc:sldMk cId="0" sldId="543"/>
        </pc:sldMkLst>
      </pc:sldChg>
      <pc:sldChg chg="add">
        <pc:chgData name="Dimitris Chliouras" userId="603333f0f76e1130" providerId="LiveId" clId="{BCC362E3-A308-44DD-B035-D2DE8DC0E830}" dt="2025-01-12T10:40:10.720" v="0"/>
        <pc:sldMkLst>
          <pc:docMk/>
          <pc:sldMk cId="0" sldId="544"/>
        </pc:sldMkLst>
      </pc:sldChg>
      <pc:sldChg chg="add">
        <pc:chgData name="Dimitris Chliouras" userId="603333f0f76e1130" providerId="LiveId" clId="{BCC362E3-A308-44DD-B035-D2DE8DC0E830}" dt="2025-01-12T10:40:10.720" v="0"/>
        <pc:sldMkLst>
          <pc:docMk/>
          <pc:sldMk cId="0" sldId="545"/>
        </pc:sldMkLst>
      </pc:sldChg>
      <pc:sldChg chg="add">
        <pc:chgData name="Dimitris Chliouras" userId="603333f0f76e1130" providerId="LiveId" clId="{BCC362E3-A308-44DD-B035-D2DE8DC0E830}" dt="2025-01-12T10:40:10.720" v="0"/>
        <pc:sldMkLst>
          <pc:docMk/>
          <pc:sldMk cId="0" sldId="546"/>
        </pc:sldMkLst>
      </pc:sldChg>
      <pc:sldChg chg="add">
        <pc:chgData name="Dimitris Chliouras" userId="603333f0f76e1130" providerId="LiveId" clId="{BCC362E3-A308-44DD-B035-D2DE8DC0E830}" dt="2025-01-12T10:40:10.720" v="0"/>
        <pc:sldMkLst>
          <pc:docMk/>
          <pc:sldMk cId="0" sldId="547"/>
        </pc:sldMkLst>
      </pc:sldChg>
      <pc:sldChg chg="add">
        <pc:chgData name="Dimitris Chliouras" userId="603333f0f76e1130" providerId="LiveId" clId="{BCC362E3-A308-44DD-B035-D2DE8DC0E830}" dt="2025-01-12T10:40:10.720" v="0"/>
        <pc:sldMkLst>
          <pc:docMk/>
          <pc:sldMk cId="0" sldId="548"/>
        </pc:sldMkLst>
      </pc:sldChg>
      <pc:sldChg chg="add">
        <pc:chgData name="Dimitris Chliouras" userId="603333f0f76e1130" providerId="LiveId" clId="{BCC362E3-A308-44DD-B035-D2DE8DC0E830}" dt="2025-01-12T10:40:10.720" v="0"/>
        <pc:sldMkLst>
          <pc:docMk/>
          <pc:sldMk cId="0" sldId="549"/>
        </pc:sldMkLst>
      </pc:sldChg>
      <pc:sldChg chg="add">
        <pc:chgData name="Dimitris Chliouras" userId="603333f0f76e1130" providerId="LiveId" clId="{BCC362E3-A308-44DD-B035-D2DE8DC0E830}" dt="2025-01-12T10:40:10.720" v="0"/>
        <pc:sldMkLst>
          <pc:docMk/>
          <pc:sldMk cId="0" sldId="550"/>
        </pc:sldMkLst>
      </pc:sldChg>
      <pc:sldChg chg="add">
        <pc:chgData name="Dimitris Chliouras" userId="603333f0f76e1130" providerId="LiveId" clId="{BCC362E3-A308-44DD-B035-D2DE8DC0E830}" dt="2025-01-12T10:40:10.720" v="0"/>
        <pc:sldMkLst>
          <pc:docMk/>
          <pc:sldMk cId="0" sldId="551"/>
        </pc:sldMkLst>
      </pc:sldChg>
      <pc:sldChg chg="add">
        <pc:chgData name="Dimitris Chliouras" userId="603333f0f76e1130" providerId="LiveId" clId="{BCC362E3-A308-44DD-B035-D2DE8DC0E830}" dt="2025-01-12T10:40:10.720" v="0"/>
        <pc:sldMkLst>
          <pc:docMk/>
          <pc:sldMk cId="0" sldId="552"/>
        </pc:sldMkLst>
      </pc:sldChg>
      <pc:sldChg chg="add">
        <pc:chgData name="Dimitris Chliouras" userId="603333f0f76e1130" providerId="LiveId" clId="{BCC362E3-A308-44DD-B035-D2DE8DC0E830}" dt="2025-01-12T10:40:10.720" v="0"/>
        <pc:sldMkLst>
          <pc:docMk/>
          <pc:sldMk cId="0" sldId="553"/>
        </pc:sldMkLst>
      </pc:sldChg>
      <pc:sldChg chg="add">
        <pc:chgData name="Dimitris Chliouras" userId="603333f0f76e1130" providerId="LiveId" clId="{BCC362E3-A308-44DD-B035-D2DE8DC0E830}" dt="2025-01-12T10:40:10.720" v="0"/>
        <pc:sldMkLst>
          <pc:docMk/>
          <pc:sldMk cId="0" sldId="554"/>
        </pc:sldMkLst>
      </pc:sldChg>
      <pc:sldChg chg="add">
        <pc:chgData name="Dimitris Chliouras" userId="603333f0f76e1130" providerId="LiveId" clId="{BCC362E3-A308-44DD-B035-D2DE8DC0E830}" dt="2025-01-12T10:40:10.720" v="0"/>
        <pc:sldMkLst>
          <pc:docMk/>
          <pc:sldMk cId="0" sldId="555"/>
        </pc:sldMkLst>
      </pc:sldChg>
      <pc:sldChg chg="add">
        <pc:chgData name="Dimitris Chliouras" userId="603333f0f76e1130" providerId="LiveId" clId="{BCC362E3-A308-44DD-B035-D2DE8DC0E830}" dt="2025-01-12T10:40:10.720" v="0"/>
        <pc:sldMkLst>
          <pc:docMk/>
          <pc:sldMk cId="0" sldId="556"/>
        </pc:sldMkLst>
      </pc:sldChg>
      <pc:sldChg chg="add">
        <pc:chgData name="Dimitris Chliouras" userId="603333f0f76e1130" providerId="LiveId" clId="{BCC362E3-A308-44DD-B035-D2DE8DC0E830}" dt="2025-01-12T10:40:10.720" v="0"/>
        <pc:sldMkLst>
          <pc:docMk/>
          <pc:sldMk cId="0" sldId="557"/>
        </pc:sldMkLst>
      </pc:sldChg>
      <pc:sldChg chg="add">
        <pc:chgData name="Dimitris Chliouras" userId="603333f0f76e1130" providerId="LiveId" clId="{BCC362E3-A308-44DD-B035-D2DE8DC0E830}" dt="2025-01-12T10:40:10.720" v="0"/>
        <pc:sldMkLst>
          <pc:docMk/>
          <pc:sldMk cId="0" sldId="558"/>
        </pc:sldMkLst>
      </pc:sldChg>
      <pc:sldChg chg="add">
        <pc:chgData name="Dimitris Chliouras" userId="603333f0f76e1130" providerId="LiveId" clId="{BCC362E3-A308-44DD-B035-D2DE8DC0E830}" dt="2025-01-12T10:40:10.720" v="0"/>
        <pc:sldMkLst>
          <pc:docMk/>
          <pc:sldMk cId="0" sldId="559"/>
        </pc:sldMkLst>
      </pc:sldChg>
      <pc:sldChg chg="add">
        <pc:chgData name="Dimitris Chliouras" userId="603333f0f76e1130" providerId="LiveId" clId="{BCC362E3-A308-44DD-B035-D2DE8DC0E830}" dt="2025-01-12T10:40:10.720" v="0"/>
        <pc:sldMkLst>
          <pc:docMk/>
          <pc:sldMk cId="0" sldId="560"/>
        </pc:sldMkLst>
      </pc:sldChg>
      <pc:sldChg chg="add">
        <pc:chgData name="Dimitris Chliouras" userId="603333f0f76e1130" providerId="LiveId" clId="{BCC362E3-A308-44DD-B035-D2DE8DC0E830}" dt="2025-01-12T10:40:10.720" v="0"/>
        <pc:sldMkLst>
          <pc:docMk/>
          <pc:sldMk cId="0" sldId="5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3045B-4DD6-4C16-A532-C3DAC1E77D84}" type="datetimeFigureOut">
              <a:rPr lang="el-GR" smtClean="0"/>
              <a:t>12/1/2025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8505C-6F4B-47C9-A592-D1A4D63121FD}" type="slidenum">
              <a:rPr lang="el-GR" smtClean="0"/>
              <a:t>‹#›</a:t>
            </a:fld>
            <a:endParaRPr lang="el-GR"/>
          </a:p>
        </p:txBody>
      </p:sp>
    </p:spTree>
    <p:extLst>
      <p:ext uri="{BB962C8B-B14F-4D97-AF65-F5344CB8AC3E}">
        <p14:creationId xmlns:p14="http://schemas.microsoft.com/office/powerpoint/2010/main" val="1531940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FCD47F-C536-F1A7-53D7-02056DF7C02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A2801AD-45FE-37B5-1C31-2524F2C8B5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88D9929E-B94F-ABA8-98D4-9D56C8F1AF0D}"/>
              </a:ext>
            </a:extLst>
          </p:cNvPr>
          <p:cNvSpPr>
            <a:spLocks noGrp="1"/>
          </p:cNvSpPr>
          <p:nvPr>
            <p:ph type="dt" sz="half" idx="10"/>
          </p:nvPr>
        </p:nvSpPr>
        <p:spPr/>
        <p:txBody>
          <a:bodyPr/>
          <a:lstStyle/>
          <a:p>
            <a:fld id="{CB0D8DD8-69D6-48F1-A1F0-5BF63B79CA5D}" type="datetimeFigureOut">
              <a:rPr lang="el-GR" smtClean="0"/>
              <a:t>12/1/2025</a:t>
            </a:fld>
            <a:endParaRPr lang="el-GR"/>
          </a:p>
        </p:txBody>
      </p:sp>
      <p:sp>
        <p:nvSpPr>
          <p:cNvPr id="5" name="Θέση υποσέλιδου 4">
            <a:extLst>
              <a:ext uri="{FF2B5EF4-FFF2-40B4-BE49-F238E27FC236}">
                <a16:creationId xmlns:a16="http://schemas.microsoft.com/office/drawing/2014/main" id="{0660D2EC-1440-60E2-34C3-2E56541C8DB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6E4B535-D1A8-DC23-6E67-5D4A6C26A5AA}"/>
              </a:ext>
            </a:extLst>
          </p:cNvPr>
          <p:cNvSpPr>
            <a:spLocks noGrp="1"/>
          </p:cNvSpPr>
          <p:nvPr>
            <p:ph type="sldNum" sz="quarter" idx="12"/>
          </p:nvPr>
        </p:nvSpPr>
        <p:spPr/>
        <p:txBody>
          <a:bodyPr/>
          <a:lstStyle/>
          <a:p>
            <a:fld id="{3F5FF000-112E-4393-AD8F-C89FC19E6DE4}" type="slidenum">
              <a:rPr lang="el-GR" smtClean="0"/>
              <a:t>‹#›</a:t>
            </a:fld>
            <a:endParaRPr lang="el-GR"/>
          </a:p>
        </p:txBody>
      </p:sp>
    </p:spTree>
    <p:extLst>
      <p:ext uri="{BB962C8B-B14F-4D97-AF65-F5344CB8AC3E}">
        <p14:creationId xmlns:p14="http://schemas.microsoft.com/office/powerpoint/2010/main" val="3229654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FE7970-50C3-8DCC-5987-B2C62083E2C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8AA624A-03B7-BA4F-0A81-B7FCCAB00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B947DE1-A354-B2FF-6C11-5E32DCECB745}"/>
              </a:ext>
            </a:extLst>
          </p:cNvPr>
          <p:cNvSpPr>
            <a:spLocks noGrp="1"/>
          </p:cNvSpPr>
          <p:nvPr>
            <p:ph type="dt" sz="half" idx="10"/>
          </p:nvPr>
        </p:nvSpPr>
        <p:spPr/>
        <p:txBody>
          <a:bodyPr/>
          <a:lstStyle/>
          <a:p>
            <a:fld id="{CB0D8DD8-69D6-48F1-A1F0-5BF63B79CA5D}" type="datetimeFigureOut">
              <a:rPr lang="el-GR" smtClean="0"/>
              <a:t>12/1/2025</a:t>
            </a:fld>
            <a:endParaRPr lang="el-GR"/>
          </a:p>
        </p:txBody>
      </p:sp>
      <p:sp>
        <p:nvSpPr>
          <p:cNvPr id="5" name="Θέση υποσέλιδου 4">
            <a:extLst>
              <a:ext uri="{FF2B5EF4-FFF2-40B4-BE49-F238E27FC236}">
                <a16:creationId xmlns:a16="http://schemas.microsoft.com/office/drawing/2014/main" id="{5F6BCBF8-BE41-0AB0-F8C3-061D1040FCC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E317214-FFAD-C058-76F2-A6F43498B10D}"/>
              </a:ext>
            </a:extLst>
          </p:cNvPr>
          <p:cNvSpPr>
            <a:spLocks noGrp="1"/>
          </p:cNvSpPr>
          <p:nvPr>
            <p:ph type="sldNum" sz="quarter" idx="12"/>
          </p:nvPr>
        </p:nvSpPr>
        <p:spPr/>
        <p:txBody>
          <a:bodyPr/>
          <a:lstStyle/>
          <a:p>
            <a:fld id="{3F5FF000-112E-4393-AD8F-C89FC19E6DE4}" type="slidenum">
              <a:rPr lang="el-GR" smtClean="0"/>
              <a:t>‹#›</a:t>
            </a:fld>
            <a:endParaRPr lang="el-GR"/>
          </a:p>
        </p:txBody>
      </p:sp>
    </p:spTree>
    <p:extLst>
      <p:ext uri="{BB962C8B-B14F-4D97-AF65-F5344CB8AC3E}">
        <p14:creationId xmlns:p14="http://schemas.microsoft.com/office/powerpoint/2010/main" val="2100685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47A26D7-FB99-BFE5-517F-10F0F065DAEB}"/>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30D334A-8E2F-70DF-7470-4B0A91FC50D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B787C5C-266B-0163-20ED-6B05BD0510B0}"/>
              </a:ext>
            </a:extLst>
          </p:cNvPr>
          <p:cNvSpPr>
            <a:spLocks noGrp="1"/>
          </p:cNvSpPr>
          <p:nvPr>
            <p:ph type="dt" sz="half" idx="10"/>
          </p:nvPr>
        </p:nvSpPr>
        <p:spPr/>
        <p:txBody>
          <a:bodyPr/>
          <a:lstStyle/>
          <a:p>
            <a:fld id="{CB0D8DD8-69D6-48F1-A1F0-5BF63B79CA5D}" type="datetimeFigureOut">
              <a:rPr lang="el-GR" smtClean="0"/>
              <a:t>12/1/2025</a:t>
            </a:fld>
            <a:endParaRPr lang="el-GR"/>
          </a:p>
        </p:txBody>
      </p:sp>
      <p:sp>
        <p:nvSpPr>
          <p:cNvPr id="5" name="Θέση υποσέλιδου 4">
            <a:extLst>
              <a:ext uri="{FF2B5EF4-FFF2-40B4-BE49-F238E27FC236}">
                <a16:creationId xmlns:a16="http://schemas.microsoft.com/office/drawing/2014/main" id="{4B9CD68B-08E5-149B-30C7-C0184108389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567892E-1755-4119-52DC-1CC17817D4E8}"/>
              </a:ext>
            </a:extLst>
          </p:cNvPr>
          <p:cNvSpPr>
            <a:spLocks noGrp="1"/>
          </p:cNvSpPr>
          <p:nvPr>
            <p:ph type="sldNum" sz="quarter" idx="12"/>
          </p:nvPr>
        </p:nvSpPr>
        <p:spPr/>
        <p:txBody>
          <a:bodyPr/>
          <a:lstStyle/>
          <a:p>
            <a:fld id="{3F5FF000-112E-4393-AD8F-C89FC19E6DE4}" type="slidenum">
              <a:rPr lang="el-GR" smtClean="0"/>
              <a:t>‹#›</a:t>
            </a:fld>
            <a:endParaRPr lang="el-GR"/>
          </a:p>
        </p:txBody>
      </p:sp>
    </p:spTree>
    <p:extLst>
      <p:ext uri="{BB962C8B-B14F-4D97-AF65-F5344CB8AC3E}">
        <p14:creationId xmlns:p14="http://schemas.microsoft.com/office/powerpoint/2010/main" val="3010713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3" name="22 - Ορθογώνιο"/>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23 - Ορθογώνιο"/>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24 - Ορθογώνιο"/>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25 - Ορθογώνιο"/>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26 - Ορθογώνιο"/>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29 - Στρογγυλεμένο ορθογώνιο"/>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30 - Στρογγυλεμένο ορθογώνιο"/>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6 - Ορθογώνιο"/>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9 - Ορθογώνιο"/>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10 - Ορθογώνιο"/>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18 - Ορθογώνιο"/>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7 - Τίτλος"/>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l-GR"/>
              <a:t>Kλικ για επεξεργασία του τίτλου</a:t>
            </a:r>
            <a:endParaRPr kumimoji="0" lang="en-US"/>
          </a:p>
        </p:txBody>
      </p:sp>
      <p:sp>
        <p:nvSpPr>
          <p:cNvPr id="9" name="8 - Υπότιτλος"/>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8940800" y="4206240"/>
            <a:ext cx="1280160" cy="457200"/>
          </a:xfrm>
        </p:spPr>
        <p:txBody>
          <a:bodyPr/>
          <a:lstStyle/>
          <a:p>
            <a:fld id="{2342CEA3-3058-4D43-AE35-B3DA76CB4003}" type="datetimeFigureOut">
              <a:rPr lang="el-GR" smtClean="0"/>
              <a:pPr/>
              <a:t>12/1/2025</a:t>
            </a:fld>
            <a:endParaRPr lang="el-GR"/>
          </a:p>
        </p:txBody>
      </p:sp>
      <p:sp>
        <p:nvSpPr>
          <p:cNvPr id="17" name="16 - Θέση υποσέλιδου"/>
          <p:cNvSpPr>
            <a:spLocks noGrp="1"/>
          </p:cNvSpPr>
          <p:nvPr>
            <p:ph type="ftr" sz="quarter" idx="11"/>
          </p:nvPr>
        </p:nvSpPr>
        <p:spPr>
          <a:xfrm>
            <a:off x="7213600" y="4205288"/>
            <a:ext cx="1727200" cy="457200"/>
          </a:xfrm>
        </p:spPr>
        <p:txBody>
          <a:bodyPr/>
          <a:lstStyle/>
          <a:p>
            <a:endParaRPr lang="el-GR"/>
          </a:p>
        </p:txBody>
      </p:sp>
      <p:sp>
        <p:nvSpPr>
          <p:cNvPr id="29" name="28 - Θέση αριθμού διαφάνειας"/>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D3F1D1C4-C2D9-4231-9FB2-B2D9D97AA41D}" type="slidenum">
              <a:rPr lang="el-GR" smtClean="0"/>
              <a:pPr/>
              <a:t>‹#›</a:t>
            </a:fld>
            <a:endParaRPr lang="el-GR"/>
          </a:p>
        </p:txBody>
      </p:sp>
    </p:spTree>
    <p:extLst>
      <p:ext uri="{BB962C8B-B14F-4D97-AF65-F5344CB8AC3E}">
        <p14:creationId xmlns:p14="http://schemas.microsoft.com/office/powerpoint/2010/main" val="3958550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12/1/2025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799394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12/1/2025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270911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περιεχομένου"/>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12/1/2025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1124090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08000" y="1143000"/>
            <a:ext cx="11176000" cy="1069848"/>
          </a:xfrm>
        </p:spPr>
        <p:txBody>
          <a:bodyPr anchor="ctr"/>
          <a:lstStyle>
            <a:lvl1pPr>
              <a:defRPr sz="4000" b="0" i="0" cap="none" baseline="0"/>
            </a:lvl1pPr>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4" name="3 - Θέση κειμένου"/>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5" name="4 - Θέση περιεχομένου"/>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6" name="5 - Θέση περιεχομένου"/>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26" name="25 - Θέση ημερομηνίας"/>
          <p:cNvSpPr>
            <a:spLocks noGrp="1"/>
          </p:cNvSpPr>
          <p:nvPr>
            <p:ph type="dt" sz="half" idx="10"/>
          </p:nvPr>
        </p:nvSpPr>
        <p:spPr/>
        <p:txBody>
          <a:bodyPr rtlCol="0"/>
          <a:lstStyle/>
          <a:p>
            <a:fld id="{2342CEA3-3058-4D43-AE35-B3DA76CB4003}" type="datetimeFigureOut">
              <a:rPr lang="el-GR" smtClean="0"/>
              <a:pPr/>
              <a:t>12/1/2025</a:t>
            </a:fld>
            <a:endParaRPr lang="el-GR"/>
          </a:p>
        </p:txBody>
      </p:sp>
      <p:sp>
        <p:nvSpPr>
          <p:cNvPr id="27" name="26 - Θέση αριθμού διαφάνειας"/>
          <p:cNvSpPr>
            <a:spLocks noGrp="1"/>
          </p:cNvSpPr>
          <p:nvPr>
            <p:ph type="sldNum" sz="quarter" idx="11"/>
          </p:nvPr>
        </p:nvSpPr>
        <p:spPr/>
        <p:txBody>
          <a:bodyPr rtlCol="0"/>
          <a:lstStyle/>
          <a:p>
            <a:fld id="{D3F1D1C4-C2D9-4231-9FB2-B2D9D97AA41D}" type="slidenum">
              <a:rPr lang="el-GR" smtClean="0"/>
              <a:pPr/>
              <a:t>‹#›</a:t>
            </a:fld>
            <a:endParaRPr lang="el-GR"/>
          </a:p>
        </p:txBody>
      </p:sp>
      <p:sp>
        <p:nvSpPr>
          <p:cNvPr id="28" name="27 - Θέση υποσέλιδου"/>
          <p:cNvSpPr>
            <a:spLocks noGrp="1"/>
          </p:cNvSpPr>
          <p:nvPr>
            <p:ph type="ftr" sz="quarter" idx="12"/>
          </p:nvPr>
        </p:nvSpPr>
        <p:spPr/>
        <p:txBody>
          <a:bodyPr rtlCol="0"/>
          <a:lstStyle/>
          <a:p>
            <a:endParaRPr lang="el-GR"/>
          </a:p>
        </p:txBody>
      </p:sp>
    </p:spTree>
    <p:extLst>
      <p:ext uri="{BB962C8B-B14F-4D97-AF65-F5344CB8AC3E}">
        <p14:creationId xmlns:p14="http://schemas.microsoft.com/office/powerpoint/2010/main" val="3441369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l-GR"/>
              <a:t>Kλικ για επεξεργασία του τίτλου</a:t>
            </a:r>
            <a:endParaRPr kumimoji="0" lang="en-US"/>
          </a:p>
        </p:txBody>
      </p:sp>
      <p:sp>
        <p:nvSpPr>
          <p:cNvPr id="3" name="2 - Θέση ημερομηνίας"/>
          <p:cNvSpPr>
            <a:spLocks noGrp="1"/>
          </p:cNvSpPr>
          <p:nvPr>
            <p:ph type="dt" sz="half" idx="10"/>
          </p:nvPr>
        </p:nvSpPr>
        <p:spPr>
          <a:xfrm>
            <a:off x="8778240" y="612648"/>
            <a:ext cx="1276352" cy="457200"/>
          </a:xfrm>
        </p:spPr>
        <p:txBody>
          <a:bodyPr/>
          <a:lstStyle/>
          <a:p>
            <a:fld id="{2342CEA3-3058-4D43-AE35-B3DA76CB4003}" type="datetimeFigureOut">
              <a:rPr lang="el-GR" smtClean="0"/>
              <a:pPr/>
              <a:t>12/1/2025</a:t>
            </a:fld>
            <a:endParaRPr lang="el-GR"/>
          </a:p>
        </p:txBody>
      </p:sp>
      <p:sp>
        <p:nvSpPr>
          <p:cNvPr id="4" name="3 - Θέση υποσέλιδου"/>
          <p:cNvSpPr>
            <a:spLocks noGrp="1"/>
          </p:cNvSpPr>
          <p:nvPr>
            <p:ph type="ftr" sz="quarter" idx="11"/>
          </p:nvPr>
        </p:nvSpPr>
        <p:spPr>
          <a:xfrm>
            <a:off x="7010400" y="612648"/>
            <a:ext cx="1767840" cy="457200"/>
          </a:xfrm>
        </p:spPr>
        <p:txBody>
          <a:bodyPr/>
          <a:lstStyle/>
          <a:p>
            <a:endParaRPr lang="el-GR"/>
          </a:p>
        </p:txBody>
      </p:sp>
      <p:sp>
        <p:nvSpPr>
          <p:cNvPr id="5" name="4 - Θέση αριθμού διαφάνειας"/>
          <p:cNvSpPr>
            <a:spLocks noGrp="1"/>
          </p:cNvSpPr>
          <p:nvPr>
            <p:ph type="sldNum" sz="quarter" idx="12"/>
          </p:nvPr>
        </p:nvSpPr>
        <p:spPr>
          <a:xfrm>
            <a:off x="10899648" y="2272"/>
            <a:ext cx="1016000" cy="365760"/>
          </a:xfrm>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1111495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12/1/2025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988419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137995" y="1101970"/>
            <a:ext cx="4511040" cy="877824"/>
          </a:xfrm>
        </p:spPr>
        <p:txBody>
          <a:bodyPr anchor="b"/>
          <a:lstStyle>
            <a:lvl1pPr algn="l">
              <a:buNone/>
              <a:defRPr sz="1800" b="1"/>
            </a:lvl1pPr>
          </a:lstStyle>
          <a:p>
            <a:r>
              <a:rPr kumimoji="0" lang="el-GR"/>
              <a:t>Kλικ για επεξεργασία του τίτλου</a:t>
            </a:r>
            <a:endParaRPr kumimoji="0" lang="en-US"/>
          </a:p>
        </p:txBody>
      </p:sp>
      <p:sp>
        <p:nvSpPr>
          <p:cNvPr id="3" name="2 - Θέση κειμένου"/>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a:t>Kλικ για επεξεργασία των στυλ του υποδείγματος</a:t>
            </a:r>
          </a:p>
        </p:txBody>
      </p:sp>
      <p:sp>
        <p:nvSpPr>
          <p:cNvPr id="4" name="3 - Θέση περιεχομένου"/>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12/1/2025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1600794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ECB64B-0A73-E547-D8E7-EDC4109838C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6B87A46-DEE1-30A8-A11E-6ABA5F2F6B6C}"/>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B57B9CC-17BF-D8B9-7898-C22970A2BC84}"/>
              </a:ext>
            </a:extLst>
          </p:cNvPr>
          <p:cNvSpPr>
            <a:spLocks noGrp="1"/>
          </p:cNvSpPr>
          <p:nvPr>
            <p:ph type="dt" sz="half" idx="10"/>
          </p:nvPr>
        </p:nvSpPr>
        <p:spPr/>
        <p:txBody>
          <a:bodyPr/>
          <a:lstStyle/>
          <a:p>
            <a:fld id="{CB0D8DD8-69D6-48F1-A1F0-5BF63B79CA5D}" type="datetimeFigureOut">
              <a:rPr lang="el-GR" smtClean="0"/>
              <a:t>12/1/2025</a:t>
            </a:fld>
            <a:endParaRPr lang="el-GR"/>
          </a:p>
        </p:txBody>
      </p:sp>
      <p:sp>
        <p:nvSpPr>
          <p:cNvPr id="5" name="Θέση υποσέλιδου 4">
            <a:extLst>
              <a:ext uri="{FF2B5EF4-FFF2-40B4-BE49-F238E27FC236}">
                <a16:creationId xmlns:a16="http://schemas.microsoft.com/office/drawing/2014/main" id="{B0F92FFD-0D6E-7FF9-E448-1A276A720C4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7C82693-407E-5188-55CB-098D19F08A2A}"/>
              </a:ext>
            </a:extLst>
          </p:cNvPr>
          <p:cNvSpPr>
            <a:spLocks noGrp="1"/>
          </p:cNvSpPr>
          <p:nvPr>
            <p:ph type="sldNum" sz="quarter" idx="12"/>
          </p:nvPr>
        </p:nvSpPr>
        <p:spPr/>
        <p:txBody>
          <a:bodyPr/>
          <a:lstStyle/>
          <a:p>
            <a:fld id="{3F5FF000-112E-4393-AD8F-C89FC19E6DE4}" type="slidenum">
              <a:rPr lang="el-GR" smtClean="0"/>
              <a:t>‹#›</a:t>
            </a:fld>
            <a:endParaRPr lang="el-GR"/>
          </a:p>
        </p:txBody>
      </p:sp>
    </p:spTree>
    <p:extLst>
      <p:ext uri="{BB962C8B-B14F-4D97-AF65-F5344CB8AC3E}">
        <p14:creationId xmlns:p14="http://schemas.microsoft.com/office/powerpoint/2010/main" val="3731085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l-GR"/>
              <a:t>Kλικ για επεξεργασία του τίτλου</a:t>
            </a:r>
            <a:endParaRPr kumimoji="0" lang="en-US"/>
          </a:p>
        </p:txBody>
      </p:sp>
      <p:sp>
        <p:nvSpPr>
          <p:cNvPr id="3" name="2 - Θέση εικόνας"/>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l-GR"/>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12/1/2025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3328729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12/1/2025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2880751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9042400" y="1143000"/>
            <a:ext cx="2540000" cy="5486400"/>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609600" y="1143000"/>
            <a:ext cx="8331200" cy="5486400"/>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12/1/2025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303977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52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2284060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480616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620177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2580927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1770706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351222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4EE2E7-0374-F43B-1CDD-AC468FA3954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B0B1771-D208-830B-AFBE-5E5BD00DC0D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F5D97A93-2C40-5A9F-FA4A-A7FFD8E9C110}"/>
              </a:ext>
            </a:extLst>
          </p:cNvPr>
          <p:cNvSpPr>
            <a:spLocks noGrp="1"/>
          </p:cNvSpPr>
          <p:nvPr>
            <p:ph type="dt" sz="half" idx="10"/>
          </p:nvPr>
        </p:nvSpPr>
        <p:spPr/>
        <p:txBody>
          <a:bodyPr/>
          <a:lstStyle/>
          <a:p>
            <a:fld id="{CB0D8DD8-69D6-48F1-A1F0-5BF63B79CA5D}" type="datetimeFigureOut">
              <a:rPr lang="el-GR" smtClean="0"/>
              <a:t>12/1/2025</a:t>
            </a:fld>
            <a:endParaRPr lang="el-GR"/>
          </a:p>
        </p:txBody>
      </p:sp>
      <p:sp>
        <p:nvSpPr>
          <p:cNvPr id="5" name="Θέση υποσέλιδου 4">
            <a:extLst>
              <a:ext uri="{FF2B5EF4-FFF2-40B4-BE49-F238E27FC236}">
                <a16:creationId xmlns:a16="http://schemas.microsoft.com/office/drawing/2014/main" id="{2C8C2E85-F734-264F-3E9D-D9CD109A3D4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1EA1CA3-0AA4-1556-9621-F6592F58A856}"/>
              </a:ext>
            </a:extLst>
          </p:cNvPr>
          <p:cNvSpPr>
            <a:spLocks noGrp="1"/>
          </p:cNvSpPr>
          <p:nvPr>
            <p:ph type="sldNum" sz="quarter" idx="12"/>
          </p:nvPr>
        </p:nvSpPr>
        <p:spPr/>
        <p:txBody>
          <a:bodyPr/>
          <a:lstStyle/>
          <a:p>
            <a:fld id="{3F5FF000-112E-4393-AD8F-C89FC19E6DE4}" type="slidenum">
              <a:rPr lang="el-GR" smtClean="0"/>
              <a:t>‹#›</a:t>
            </a:fld>
            <a:endParaRPr lang="el-GR"/>
          </a:p>
        </p:txBody>
      </p:sp>
    </p:spTree>
    <p:extLst>
      <p:ext uri="{BB962C8B-B14F-4D97-AF65-F5344CB8AC3E}">
        <p14:creationId xmlns:p14="http://schemas.microsoft.com/office/powerpoint/2010/main" val="4122263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2221276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4279384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2917700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3047968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3854689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2665056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4051882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1082258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spTree>
    <p:extLst>
      <p:ext uri="{BB962C8B-B14F-4D97-AF65-F5344CB8AC3E}">
        <p14:creationId xmlns:p14="http://schemas.microsoft.com/office/powerpoint/2010/main" val="4127167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BACFCD-EFA3-D0A8-BD3C-22C96A6F39A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7B543D1-164E-7023-64AE-878240346FC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2C6A1F35-ADA2-080B-75B7-7F8B86AE975B}"/>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FD4DED20-39A8-AC34-8C49-78C9924708C9}"/>
              </a:ext>
            </a:extLst>
          </p:cNvPr>
          <p:cNvSpPr>
            <a:spLocks noGrp="1"/>
          </p:cNvSpPr>
          <p:nvPr>
            <p:ph type="dt" sz="half" idx="10"/>
          </p:nvPr>
        </p:nvSpPr>
        <p:spPr/>
        <p:txBody>
          <a:bodyPr/>
          <a:lstStyle/>
          <a:p>
            <a:fld id="{CB0D8DD8-69D6-48F1-A1F0-5BF63B79CA5D}" type="datetimeFigureOut">
              <a:rPr lang="el-GR" smtClean="0"/>
              <a:t>12/1/2025</a:t>
            </a:fld>
            <a:endParaRPr lang="el-GR"/>
          </a:p>
        </p:txBody>
      </p:sp>
      <p:sp>
        <p:nvSpPr>
          <p:cNvPr id="6" name="Θέση υποσέλιδου 5">
            <a:extLst>
              <a:ext uri="{FF2B5EF4-FFF2-40B4-BE49-F238E27FC236}">
                <a16:creationId xmlns:a16="http://schemas.microsoft.com/office/drawing/2014/main" id="{A938E562-4D14-5F34-2735-400E2E8CFF4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D327DF7-A533-408F-DC65-0736115B7110}"/>
              </a:ext>
            </a:extLst>
          </p:cNvPr>
          <p:cNvSpPr>
            <a:spLocks noGrp="1"/>
          </p:cNvSpPr>
          <p:nvPr>
            <p:ph type="sldNum" sz="quarter" idx="12"/>
          </p:nvPr>
        </p:nvSpPr>
        <p:spPr/>
        <p:txBody>
          <a:bodyPr/>
          <a:lstStyle/>
          <a:p>
            <a:fld id="{3F5FF000-112E-4393-AD8F-C89FC19E6DE4}" type="slidenum">
              <a:rPr lang="el-GR" smtClean="0"/>
              <a:t>‹#›</a:t>
            </a:fld>
            <a:endParaRPr lang="el-GR"/>
          </a:p>
        </p:txBody>
      </p:sp>
    </p:spTree>
    <p:extLst>
      <p:ext uri="{BB962C8B-B14F-4D97-AF65-F5344CB8AC3E}">
        <p14:creationId xmlns:p14="http://schemas.microsoft.com/office/powerpoint/2010/main" val="1414791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8AB81C-C946-2B87-9A51-2BD8C63026F3}"/>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52F7025-46A4-D577-E294-5F8F94426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BC353D0-9E1E-17C7-73EF-652B0C992D1C}"/>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AF05AD21-D03C-4FB8-4DAF-9AC89455B9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FD51C1D-D392-6D97-BA4A-F84C06EBA7CB}"/>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33B6A966-4751-8231-0529-9814966D2E7D}"/>
              </a:ext>
            </a:extLst>
          </p:cNvPr>
          <p:cNvSpPr>
            <a:spLocks noGrp="1"/>
          </p:cNvSpPr>
          <p:nvPr>
            <p:ph type="dt" sz="half" idx="10"/>
          </p:nvPr>
        </p:nvSpPr>
        <p:spPr/>
        <p:txBody>
          <a:bodyPr/>
          <a:lstStyle/>
          <a:p>
            <a:fld id="{CB0D8DD8-69D6-48F1-A1F0-5BF63B79CA5D}" type="datetimeFigureOut">
              <a:rPr lang="el-GR" smtClean="0"/>
              <a:t>12/1/2025</a:t>
            </a:fld>
            <a:endParaRPr lang="el-GR"/>
          </a:p>
        </p:txBody>
      </p:sp>
      <p:sp>
        <p:nvSpPr>
          <p:cNvPr id="8" name="Θέση υποσέλιδου 7">
            <a:extLst>
              <a:ext uri="{FF2B5EF4-FFF2-40B4-BE49-F238E27FC236}">
                <a16:creationId xmlns:a16="http://schemas.microsoft.com/office/drawing/2014/main" id="{108C6797-5F7F-0AD3-11EF-97CB77121D5B}"/>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4DBA9D9D-36A2-28B7-DA87-B8CD6B9060F3}"/>
              </a:ext>
            </a:extLst>
          </p:cNvPr>
          <p:cNvSpPr>
            <a:spLocks noGrp="1"/>
          </p:cNvSpPr>
          <p:nvPr>
            <p:ph type="sldNum" sz="quarter" idx="12"/>
          </p:nvPr>
        </p:nvSpPr>
        <p:spPr/>
        <p:txBody>
          <a:bodyPr/>
          <a:lstStyle/>
          <a:p>
            <a:fld id="{3F5FF000-112E-4393-AD8F-C89FC19E6DE4}" type="slidenum">
              <a:rPr lang="el-GR" smtClean="0"/>
              <a:t>‹#›</a:t>
            </a:fld>
            <a:endParaRPr lang="el-GR"/>
          </a:p>
        </p:txBody>
      </p:sp>
    </p:spTree>
    <p:extLst>
      <p:ext uri="{BB962C8B-B14F-4D97-AF65-F5344CB8AC3E}">
        <p14:creationId xmlns:p14="http://schemas.microsoft.com/office/powerpoint/2010/main" val="1497391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4CDCEA-01CC-E773-BB84-36F14E6E1AF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514D466-2137-C82D-E2A4-6203CB00EDA2}"/>
              </a:ext>
            </a:extLst>
          </p:cNvPr>
          <p:cNvSpPr>
            <a:spLocks noGrp="1"/>
          </p:cNvSpPr>
          <p:nvPr>
            <p:ph type="dt" sz="half" idx="10"/>
          </p:nvPr>
        </p:nvSpPr>
        <p:spPr/>
        <p:txBody>
          <a:bodyPr/>
          <a:lstStyle/>
          <a:p>
            <a:fld id="{CB0D8DD8-69D6-48F1-A1F0-5BF63B79CA5D}" type="datetimeFigureOut">
              <a:rPr lang="el-GR" smtClean="0"/>
              <a:t>12/1/2025</a:t>
            </a:fld>
            <a:endParaRPr lang="el-GR"/>
          </a:p>
        </p:txBody>
      </p:sp>
      <p:sp>
        <p:nvSpPr>
          <p:cNvPr id="4" name="Θέση υποσέλιδου 3">
            <a:extLst>
              <a:ext uri="{FF2B5EF4-FFF2-40B4-BE49-F238E27FC236}">
                <a16:creationId xmlns:a16="http://schemas.microsoft.com/office/drawing/2014/main" id="{EE61F78C-D622-51E3-F702-5B87FE2D3878}"/>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A19B9A6F-3A01-1A9F-4E81-02C883E78651}"/>
              </a:ext>
            </a:extLst>
          </p:cNvPr>
          <p:cNvSpPr>
            <a:spLocks noGrp="1"/>
          </p:cNvSpPr>
          <p:nvPr>
            <p:ph type="sldNum" sz="quarter" idx="12"/>
          </p:nvPr>
        </p:nvSpPr>
        <p:spPr/>
        <p:txBody>
          <a:bodyPr/>
          <a:lstStyle/>
          <a:p>
            <a:fld id="{3F5FF000-112E-4393-AD8F-C89FC19E6DE4}" type="slidenum">
              <a:rPr lang="el-GR" smtClean="0"/>
              <a:t>‹#›</a:t>
            </a:fld>
            <a:endParaRPr lang="el-GR"/>
          </a:p>
        </p:txBody>
      </p:sp>
    </p:spTree>
    <p:extLst>
      <p:ext uri="{BB962C8B-B14F-4D97-AF65-F5344CB8AC3E}">
        <p14:creationId xmlns:p14="http://schemas.microsoft.com/office/powerpoint/2010/main" val="1224035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55D618F-2400-3691-68AA-DE3BDE1AF040}"/>
              </a:ext>
            </a:extLst>
          </p:cNvPr>
          <p:cNvSpPr>
            <a:spLocks noGrp="1"/>
          </p:cNvSpPr>
          <p:nvPr>
            <p:ph type="dt" sz="half" idx="10"/>
          </p:nvPr>
        </p:nvSpPr>
        <p:spPr/>
        <p:txBody>
          <a:bodyPr/>
          <a:lstStyle/>
          <a:p>
            <a:fld id="{CB0D8DD8-69D6-48F1-A1F0-5BF63B79CA5D}" type="datetimeFigureOut">
              <a:rPr lang="el-GR" smtClean="0"/>
              <a:t>12/1/2025</a:t>
            </a:fld>
            <a:endParaRPr lang="el-GR"/>
          </a:p>
        </p:txBody>
      </p:sp>
      <p:sp>
        <p:nvSpPr>
          <p:cNvPr id="3" name="Θέση υποσέλιδου 2">
            <a:extLst>
              <a:ext uri="{FF2B5EF4-FFF2-40B4-BE49-F238E27FC236}">
                <a16:creationId xmlns:a16="http://schemas.microsoft.com/office/drawing/2014/main" id="{3B4F5371-F9A4-4863-8169-1908B0463CD0}"/>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EC8CABA-BF01-681B-2690-E89CC77EE574}"/>
              </a:ext>
            </a:extLst>
          </p:cNvPr>
          <p:cNvSpPr>
            <a:spLocks noGrp="1"/>
          </p:cNvSpPr>
          <p:nvPr>
            <p:ph type="sldNum" sz="quarter" idx="12"/>
          </p:nvPr>
        </p:nvSpPr>
        <p:spPr/>
        <p:txBody>
          <a:bodyPr/>
          <a:lstStyle/>
          <a:p>
            <a:fld id="{3F5FF000-112E-4393-AD8F-C89FC19E6DE4}" type="slidenum">
              <a:rPr lang="el-GR" smtClean="0"/>
              <a:t>‹#›</a:t>
            </a:fld>
            <a:endParaRPr lang="el-GR"/>
          </a:p>
        </p:txBody>
      </p:sp>
    </p:spTree>
    <p:extLst>
      <p:ext uri="{BB962C8B-B14F-4D97-AF65-F5344CB8AC3E}">
        <p14:creationId xmlns:p14="http://schemas.microsoft.com/office/powerpoint/2010/main" val="22599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BF8795-CDC0-976D-420E-BB0B92F9DE4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3606D72-8245-D4A1-94CF-06203B18FA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652516E-941C-3402-E6EF-953483E30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B19B956-D993-EC9C-A688-54E81CBA1B5C}"/>
              </a:ext>
            </a:extLst>
          </p:cNvPr>
          <p:cNvSpPr>
            <a:spLocks noGrp="1"/>
          </p:cNvSpPr>
          <p:nvPr>
            <p:ph type="dt" sz="half" idx="10"/>
          </p:nvPr>
        </p:nvSpPr>
        <p:spPr/>
        <p:txBody>
          <a:bodyPr/>
          <a:lstStyle/>
          <a:p>
            <a:fld id="{CB0D8DD8-69D6-48F1-A1F0-5BF63B79CA5D}" type="datetimeFigureOut">
              <a:rPr lang="el-GR" smtClean="0"/>
              <a:t>12/1/2025</a:t>
            </a:fld>
            <a:endParaRPr lang="el-GR"/>
          </a:p>
        </p:txBody>
      </p:sp>
      <p:sp>
        <p:nvSpPr>
          <p:cNvPr id="6" name="Θέση υποσέλιδου 5">
            <a:extLst>
              <a:ext uri="{FF2B5EF4-FFF2-40B4-BE49-F238E27FC236}">
                <a16:creationId xmlns:a16="http://schemas.microsoft.com/office/drawing/2014/main" id="{15957CDF-5FFE-6D47-28DC-432ECD68A94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A4E4564-4950-5087-DC1A-175058C3A6A7}"/>
              </a:ext>
            </a:extLst>
          </p:cNvPr>
          <p:cNvSpPr>
            <a:spLocks noGrp="1"/>
          </p:cNvSpPr>
          <p:nvPr>
            <p:ph type="sldNum" sz="quarter" idx="12"/>
          </p:nvPr>
        </p:nvSpPr>
        <p:spPr/>
        <p:txBody>
          <a:bodyPr/>
          <a:lstStyle/>
          <a:p>
            <a:fld id="{3F5FF000-112E-4393-AD8F-C89FC19E6DE4}" type="slidenum">
              <a:rPr lang="el-GR" smtClean="0"/>
              <a:t>‹#›</a:t>
            </a:fld>
            <a:endParaRPr lang="el-GR"/>
          </a:p>
        </p:txBody>
      </p:sp>
    </p:spTree>
    <p:extLst>
      <p:ext uri="{BB962C8B-B14F-4D97-AF65-F5344CB8AC3E}">
        <p14:creationId xmlns:p14="http://schemas.microsoft.com/office/powerpoint/2010/main" val="372101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F94347-4AB6-3A35-21C0-EC8D362B74A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13A86621-53F8-ABD2-B11D-C4249FEC7A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AD994AB1-4D9E-5B2D-53CB-ED3D8F8FAC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4A1F062-2CB6-2017-E31A-93A05EB26007}"/>
              </a:ext>
            </a:extLst>
          </p:cNvPr>
          <p:cNvSpPr>
            <a:spLocks noGrp="1"/>
          </p:cNvSpPr>
          <p:nvPr>
            <p:ph type="dt" sz="half" idx="10"/>
          </p:nvPr>
        </p:nvSpPr>
        <p:spPr/>
        <p:txBody>
          <a:bodyPr/>
          <a:lstStyle/>
          <a:p>
            <a:fld id="{CB0D8DD8-69D6-48F1-A1F0-5BF63B79CA5D}" type="datetimeFigureOut">
              <a:rPr lang="el-GR" smtClean="0"/>
              <a:t>12/1/2025</a:t>
            </a:fld>
            <a:endParaRPr lang="el-GR"/>
          </a:p>
        </p:txBody>
      </p:sp>
      <p:sp>
        <p:nvSpPr>
          <p:cNvPr id="6" name="Θέση υποσέλιδου 5">
            <a:extLst>
              <a:ext uri="{FF2B5EF4-FFF2-40B4-BE49-F238E27FC236}">
                <a16:creationId xmlns:a16="http://schemas.microsoft.com/office/drawing/2014/main" id="{9F17033F-A5F6-D84A-EC37-8A11E90A729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CC6A7A3-DE63-9E0E-B67E-2EB3720DA856}"/>
              </a:ext>
            </a:extLst>
          </p:cNvPr>
          <p:cNvSpPr>
            <a:spLocks noGrp="1"/>
          </p:cNvSpPr>
          <p:nvPr>
            <p:ph type="sldNum" sz="quarter" idx="12"/>
          </p:nvPr>
        </p:nvSpPr>
        <p:spPr/>
        <p:txBody>
          <a:bodyPr/>
          <a:lstStyle/>
          <a:p>
            <a:fld id="{3F5FF000-112E-4393-AD8F-C89FC19E6DE4}" type="slidenum">
              <a:rPr lang="el-GR" smtClean="0"/>
              <a:t>‹#›</a:t>
            </a:fld>
            <a:endParaRPr lang="el-GR"/>
          </a:p>
        </p:txBody>
      </p:sp>
    </p:spTree>
    <p:extLst>
      <p:ext uri="{BB962C8B-B14F-4D97-AF65-F5344CB8AC3E}">
        <p14:creationId xmlns:p14="http://schemas.microsoft.com/office/powerpoint/2010/main" val="1943983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479193C3-8958-19EB-2231-BB5C0DB85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AADDC35-06D1-662E-3B06-5C244EC023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609A3A5-BFF1-5A28-916D-C98A5487B3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0D8DD8-69D6-48F1-A1F0-5BF63B79CA5D}" type="datetimeFigureOut">
              <a:rPr lang="el-GR" smtClean="0"/>
              <a:t>12/1/2025</a:t>
            </a:fld>
            <a:endParaRPr lang="el-GR"/>
          </a:p>
        </p:txBody>
      </p:sp>
      <p:sp>
        <p:nvSpPr>
          <p:cNvPr id="5" name="Θέση υποσέλιδου 4">
            <a:extLst>
              <a:ext uri="{FF2B5EF4-FFF2-40B4-BE49-F238E27FC236}">
                <a16:creationId xmlns:a16="http://schemas.microsoft.com/office/drawing/2014/main" id="{4971C0EF-584F-2169-30FC-E55B759965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8774D80-0095-86AD-B350-D1176F4134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5FF000-112E-4393-AD8F-C89FC19E6DE4}" type="slidenum">
              <a:rPr lang="el-GR" smtClean="0"/>
              <a:t>‹#›</a:t>
            </a:fld>
            <a:endParaRPr lang="el-GR"/>
          </a:p>
        </p:txBody>
      </p:sp>
    </p:spTree>
    <p:extLst>
      <p:ext uri="{BB962C8B-B14F-4D97-AF65-F5344CB8AC3E}">
        <p14:creationId xmlns:p14="http://schemas.microsoft.com/office/powerpoint/2010/main" val="746872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 Ορθογώνιο"/>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28 - Ορθογώνιο"/>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29 - Ορθογώνιο"/>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30 - Ορθογώνιο"/>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31 - Ορθογώνιο"/>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32 - Στρογγυλεμένο ορθογώνιο"/>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33 - Στρογγυλεμένο ορθογώνιο"/>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34 - Ορθογώνιο"/>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35 - Ορθογώνιο"/>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36 - Ορθογώνιο"/>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37 - Ορθογώνιο"/>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38 - Ορθογώνιο"/>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39 - Ορθογώνιο"/>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21 - Θέση τίτλου"/>
          <p:cNvSpPr>
            <a:spLocks noGrp="1"/>
          </p:cNvSpPr>
          <p:nvPr>
            <p:ph type="title"/>
          </p:nvPr>
        </p:nvSpPr>
        <p:spPr>
          <a:xfrm>
            <a:off x="609600" y="1143000"/>
            <a:ext cx="10972800" cy="1066800"/>
          </a:xfrm>
          <a:prstGeom prst="rect">
            <a:avLst/>
          </a:prstGeom>
        </p:spPr>
        <p:txBody>
          <a:bodyPr vert="horz" anchor="ctr">
            <a:normAutofit/>
          </a:bodyPr>
          <a:lstStyle/>
          <a:p>
            <a:r>
              <a:rPr kumimoji="0" lang="el-GR"/>
              <a:t>Kλικ για επεξεργασία του τίτλου</a:t>
            </a:r>
            <a:endParaRPr kumimoji="0" lang="en-US"/>
          </a:p>
        </p:txBody>
      </p:sp>
      <p:sp>
        <p:nvSpPr>
          <p:cNvPr id="13" name="12 - Θέση κειμένου"/>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4" name="13 - Θέση ημερομηνίας"/>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2342CEA3-3058-4D43-AE35-B3DA76CB4003}" type="datetimeFigureOut">
              <a:rPr lang="el-GR" smtClean="0"/>
              <a:pPr/>
              <a:t>12/1/2025</a:t>
            </a:fld>
            <a:endParaRPr lang="el-GR"/>
          </a:p>
        </p:txBody>
      </p:sp>
      <p:sp>
        <p:nvSpPr>
          <p:cNvPr id="3" name="2 - Θέση υποσέλιδου"/>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el-GR"/>
          </a:p>
        </p:txBody>
      </p:sp>
      <p:sp>
        <p:nvSpPr>
          <p:cNvPr id="23" name="22 - Θέση αριθμού διαφάνειας"/>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D3F1D1C4-C2D9-4231-9FB2-B2D9D97AA41D}" type="slidenum">
              <a:rPr lang="el-GR" smtClean="0"/>
              <a:pPr/>
              <a:t>‹#›</a:t>
            </a:fld>
            <a:endParaRPr lang="el-GR"/>
          </a:p>
        </p:txBody>
      </p:sp>
    </p:spTree>
    <p:extLst>
      <p:ext uri="{BB962C8B-B14F-4D97-AF65-F5344CB8AC3E}">
        <p14:creationId xmlns:p14="http://schemas.microsoft.com/office/powerpoint/2010/main" val="2645393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9920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sldNum="0" hdr="0" ftr="0" dt="0"/>
  <p:txStyles>
    <p:titleStyle>
      <a:lvl1pPr algn="ctr" defTabSz="571500" rtl="0" eaLnBrk="1" latinLnBrk="0" hangingPunct="1">
        <a:spcBef>
          <a:spcPct val="0"/>
        </a:spcBef>
        <a:buNone/>
        <a:defRPr sz="2750" kern="1200">
          <a:solidFill>
            <a:schemeClr val="tx1"/>
          </a:solidFill>
          <a:latin typeface="+mj-lt"/>
          <a:ea typeface="+mj-ea"/>
          <a:cs typeface="+mj-cs"/>
        </a:defRPr>
      </a:lvl1pPr>
    </p:titleStyle>
    <p:bodyStyle>
      <a:lvl1pPr marL="214313" indent="-214313" algn="l" defTabSz="5715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464344" indent="-178594" algn="l" defTabSz="571500" rtl="0" eaLnBrk="1" latinLnBrk="0" hangingPunct="1">
        <a:spcBef>
          <a:spcPct val="20000"/>
        </a:spcBef>
        <a:buFont typeface="Arial" pitchFamily="34" charset="0"/>
        <a:buChar char="–"/>
        <a:defRPr sz="1750" kern="1200">
          <a:solidFill>
            <a:schemeClr val="tx1"/>
          </a:solidFill>
          <a:latin typeface="+mn-lt"/>
          <a:ea typeface="+mn-ea"/>
          <a:cs typeface="+mn-cs"/>
        </a:defRPr>
      </a:lvl2pPr>
      <a:lvl3pPr marL="714375" indent="-142875" algn="l" defTabSz="5715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000125" indent="-142875" algn="l" defTabSz="571500" rtl="0" eaLnBrk="1" latinLnBrk="0" hangingPunct="1">
        <a:spcBef>
          <a:spcPct val="20000"/>
        </a:spcBef>
        <a:buFont typeface="Arial" pitchFamily="34" charset="0"/>
        <a:buChar char="–"/>
        <a:defRPr sz="1250" kern="1200">
          <a:solidFill>
            <a:schemeClr val="tx1"/>
          </a:solidFill>
          <a:latin typeface="+mn-lt"/>
          <a:ea typeface="+mn-ea"/>
          <a:cs typeface="+mn-cs"/>
        </a:defRPr>
      </a:lvl4pPr>
      <a:lvl5pPr marL="1285875" indent="-142875" algn="l" defTabSz="571500" rtl="0" eaLnBrk="1" latinLnBrk="0" hangingPunct="1">
        <a:spcBef>
          <a:spcPct val="20000"/>
        </a:spcBef>
        <a:buFont typeface="Arial" pitchFamily="34" charset="0"/>
        <a:buChar char="»"/>
        <a:defRPr sz="1250" kern="1200">
          <a:solidFill>
            <a:schemeClr val="tx1"/>
          </a:solidFill>
          <a:latin typeface="+mn-lt"/>
          <a:ea typeface="+mn-ea"/>
          <a:cs typeface="+mn-cs"/>
        </a:defRPr>
      </a:lvl5pPr>
      <a:lvl6pPr marL="1571625" indent="-142875" algn="l" defTabSz="571500" rtl="0" eaLnBrk="1" latinLnBrk="0" hangingPunct="1">
        <a:spcBef>
          <a:spcPct val="20000"/>
        </a:spcBef>
        <a:buFont typeface="Arial" pitchFamily="34" charset="0"/>
        <a:buChar char="•"/>
        <a:defRPr sz="1250" kern="1200">
          <a:solidFill>
            <a:schemeClr val="tx1"/>
          </a:solidFill>
          <a:latin typeface="+mn-lt"/>
          <a:ea typeface="+mn-ea"/>
          <a:cs typeface="+mn-cs"/>
        </a:defRPr>
      </a:lvl6pPr>
      <a:lvl7pPr marL="1857375" indent="-142875" algn="l" defTabSz="571500" rtl="0" eaLnBrk="1" latinLnBrk="0" hangingPunct="1">
        <a:spcBef>
          <a:spcPct val="20000"/>
        </a:spcBef>
        <a:buFont typeface="Arial" pitchFamily="34" charset="0"/>
        <a:buChar char="•"/>
        <a:defRPr sz="1250" kern="1200">
          <a:solidFill>
            <a:schemeClr val="tx1"/>
          </a:solidFill>
          <a:latin typeface="+mn-lt"/>
          <a:ea typeface="+mn-ea"/>
          <a:cs typeface="+mn-cs"/>
        </a:defRPr>
      </a:lvl7pPr>
      <a:lvl8pPr marL="2143125" indent="-142875" algn="l" defTabSz="571500" rtl="0" eaLnBrk="1" latinLnBrk="0" hangingPunct="1">
        <a:spcBef>
          <a:spcPct val="20000"/>
        </a:spcBef>
        <a:buFont typeface="Arial" pitchFamily="34" charset="0"/>
        <a:buChar char="•"/>
        <a:defRPr sz="1250" kern="1200">
          <a:solidFill>
            <a:schemeClr val="tx1"/>
          </a:solidFill>
          <a:latin typeface="+mn-lt"/>
          <a:ea typeface="+mn-ea"/>
          <a:cs typeface="+mn-cs"/>
        </a:defRPr>
      </a:lvl8pPr>
      <a:lvl9pPr marL="2428875" indent="-142875" algn="l" defTabSz="571500" rtl="0" eaLnBrk="1" latinLnBrk="0" hangingPunct="1">
        <a:spcBef>
          <a:spcPct val="20000"/>
        </a:spcBef>
        <a:buFont typeface="Arial" pitchFamily="34" charset="0"/>
        <a:buChar char="•"/>
        <a:defRPr sz="1250" kern="1200">
          <a:solidFill>
            <a:schemeClr val="tx1"/>
          </a:solidFill>
          <a:latin typeface="+mn-lt"/>
          <a:ea typeface="+mn-ea"/>
          <a:cs typeface="+mn-cs"/>
        </a:defRPr>
      </a:lvl9pPr>
    </p:bodyStyle>
    <p:otherStyle>
      <a:defPPr>
        <a:defRPr lang="en-US"/>
      </a:defPPr>
      <a:lvl1pPr marL="0" algn="l" defTabSz="571500" rtl="0" eaLnBrk="1" latinLnBrk="0" hangingPunct="1">
        <a:defRPr sz="1125" kern="1200">
          <a:solidFill>
            <a:schemeClr val="tx1"/>
          </a:solidFill>
          <a:latin typeface="+mn-lt"/>
          <a:ea typeface="+mn-ea"/>
          <a:cs typeface="+mn-cs"/>
        </a:defRPr>
      </a:lvl1pPr>
      <a:lvl2pPr marL="285750" algn="l" defTabSz="571500" rtl="0" eaLnBrk="1" latinLnBrk="0" hangingPunct="1">
        <a:defRPr sz="1125" kern="1200">
          <a:solidFill>
            <a:schemeClr val="tx1"/>
          </a:solidFill>
          <a:latin typeface="+mn-lt"/>
          <a:ea typeface="+mn-ea"/>
          <a:cs typeface="+mn-cs"/>
        </a:defRPr>
      </a:lvl2pPr>
      <a:lvl3pPr marL="571500" algn="l" defTabSz="571500" rtl="0" eaLnBrk="1" latinLnBrk="0" hangingPunct="1">
        <a:defRPr sz="1125" kern="1200">
          <a:solidFill>
            <a:schemeClr val="tx1"/>
          </a:solidFill>
          <a:latin typeface="+mn-lt"/>
          <a:ea typeface="+mn-ea"/>
          <a:cs typeface="+mn-cs"/>
        </a:defRPr>
      </a:lvl3pPr>
      <a:lvl4pPr marL="857250" algn="l" defTabSz="571500" rtl="0" eaLnBrk="1" latinLnBrk="0" hangingPunct="1">
        <a:defRPr sz="1125" kern="1200">
          <a:solidFill>
            <a:schemeClr val="tx1"/>
          </a:solidFill>
          <a:latin typeface="+mn-lt"/>
          <a:ea typeface="+mn-ea"/>
          <a:cs typeface="+mn-cs"/>
        </a:defRPr>
      </a:lvl4pPr>
      <a:lvl5pPr marL="1143000" algn="l" defTabSz="571500" rtl="0" eaLnBrk="1" latinLnBrk="0" hangingPunct="1">
        <a:defRPr sz="1125" kern="1200">
          <a:solidFill>
            <a:schemeClr val="tx1"/>
          </a:solidFill>
          <a:latin typeface="+mn-lt"/>
          <a:ea typeface="+mn-ea"/>
          <a:cs typeface="+mn-cs"/>
        </a:defRPr>
      </a:lvl5pPr>
      <a:lvl6pPr marL="1428750" algn="l" defTabSz="571500" rtl="0" eaLnBrk="1" latinLnBrk="0" hangingPunct="1">
        <a:defRPr sz="1125" kern="1200">
          <a:solidFill>
            <a:schemeClr val="tx1"/>
          </a:solidFill>
          <a:latin typeface="+mn-lt"/>
          <a:ea typeface="+mn-ea"/>
          <a:cs typeface="+mn-cs"/>
        </a:defRPr>
      </a:lvl6pPr>
      <a:lvl7pPr marL="1714500" algn="l" defTabSz="571500" rtl="0" eaLnBrk="1" latinLnBrk="0" hangingPunct="1">
        <a:defRPr sz="1125" kern="1200">
          <a:solidFill>
            <a:schemeClr val="tx1"/>
          </a:solidFill>
          <a:latin typeface="+mn-lt"/>
          <a:ea typeface="+mn-ea"/>
          <a:cs typeface="+mn-cs"/>
        </a:defRPr>
      </a:lvl7pPr>
      <a:lvl8pPr marL="2000250" algn="l" defTabSz="571500" rtl="0" eaLnBrk="1" latinLnBrk="0" hangingPunct="1">
        <a:defRPr sz="1125" kern="1200">
          <a:solidFill>
            <a:schemeClr val="tx1"/>
          </a:solidFill>
          <a:latin typeface="+mn-lt"/>
          <a:ea typeface="+mn-ea"/>
          <a:cs typeface="+mn-cs"/>
        </a:defRPr>
      </a:lvl8pPr>
      <a:lvl9pPr marL="2286000" algn="l" defTabSz="571500" rtl="0" eaLnBrk="1" latinLnBrk="0" hangingPunct="1">
        <a:defRPr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3.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1785926"/>
            <a:ext cx="9144000" cy="2214578"/>
          </a:xfrm>
        </p:spPr>
        <p:txBody>
          <a:bodyPr>
            <a:normAutofit/>
          </a:bodyPr>
          <a:lstStyle/>
          <a:p>
            <a:pPr algn="ctr"/>
            <a:r>
              <a:rPr lang="el-GR" sz="4400" b="1" dirty="0"/>
              <a:t>Κεφάλαιο 3</a:t>
            </a:r>
            <a:r>
              <a:rPr lang="el-GR" sz="4400" b="1" baseline="30000" dirty="0"/>
              <a:t>ο</a:t>
            </a:r>
            <a:r>
              <a:rPr lang="el-GR" sz="4400" b="1" dirty="0"/>
              <a:t>: Γνωρίζοντας τον εαυτό μου</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0"/>
            <a:ext cx="9144000" cy="1772022"/>
          </a:xfrm>
          <a:prstGeom prst="rect">
            <a:avLst/>
          </a:prstGeom>
        </p:spPr>
      </p:pic>
      <p:sp>
        <p:nvSpPr>
          <p:cNvPr id="3" name="Text 0"/>
          <p:cNvSpPr/>
          <p:nvPr/>
        </p:nvSpPr>
        <p:spPr>
          <a:xfrm>
            <a:off x="1928812" y="3187156"/>
            <a:ext cx="5798344" cy="442987"/>
          </a:xfrm>
          <a:prstGeom prst="rect">
            <a:avLst/>
          </a:prstGeom>
          <a:noFill/>
          <a:ln/>
        </p:spPr>
        <p:txBody>
          <a:bodyPr wrap="non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3.3Η έννοια της αυτοπραγμάτωσης</a:t>
            </a:r>
            <a:endParaRPr lang="en-US" sz="2781" dirty="0">
              <a:solidFill>
                <a:prstClr val="black"/>
              </a:solidFill>
              <a:latin typeface="Calibri" panose="020F0502020204030204"/>
            </a:endParaRPr>
          </a:p>
        </p:txBody>
      </p:sp>
      <p:sp>
        <p:nvSpPr>
          <p:cNvPr id="4" name="Shape 1"/>
          <p:cNvSpPr/>
          <p:nvPr/>
        </p:nvSpPr>
        <p:spPr>
          <a:xfrm>
            <a:off x="2020119" y="4002212"/>
            <a:ext cx="248022" cy="248022"/>
          </a:xfrm>
          <a:prstGeom prst="roundRect">
            <a:avLst>
              <a:gd name="adj" fmla="val 24007"/>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5" name="Text 2"/>
          <p:cNvSpPr/>
          <p:nvPr/>
        </p:nvSpPr>
        <p:spPr>
          <a:xfrm>
            <a:off x="2409900" y="4002211"/>
            <a:ext cx="2296195" cy="221456"/>
          </a:xfrm>
          <a:prstGeom prst="rect">
            <a:avLst/>
          </a:prstGeom>
          <a:noFill/>
          <a:ln/>
        </p:spPr>
        <p:txBody>
          <a:bodyPr wrap="non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Ορισμός αυτοπραγμάτωσης</a:t>
            </a:r>
            <a:endParaRPr lang="en-US" sz="1375" dirty="0">
              <a:solidFill>
                <a:prstClr val="black"/>
              </a:solidFill>
              <a:latin typeface="Calibri" panose="020F0502020204030204"/>
            </a:endParaRPr>
          </a:p>
        </p:txBody>
      </p:sp>
      <p:sp>
        <p:nvSpPr>
          <p:cNvPr id="6" name="Text 3"/>
          <p:cNvSpPr/>
          <p:nvPr/>
        </p:nvSpPr>
        <p:spPr>
          <a:xfrm>
            <a:off x="2409900" y="4308724"/>
            <a:ext cx="3615258" cy="1134071"/>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Αυτοπραγμάτωση είναι η κατάσταση κατά την οποία το άτομο μέσα από τις καθημερινές του επιλογές και μέσω του ανοικτού και δυναμικού διαλόγου που αναπτύσσει με τον εαυτό του, καταφέρνει να νιώσει πλήρες και ικανοποιημένο.</a:t>
            </a:r>
            <a:endParaRPr lang="en-US" sz="1094" dirty="0">
              <a:solidFill>
                <a:prstClr val="black"/>
              </a:solidFill>
              <a:latin typeface="Calibri" panose="020F0502020204030204"/>
            </a:endParaRPr>
          </a:p>
        </p:txBody>
      </p:sp>
      <p:sp>
        <p:nvSpPr>
          <p:cNvPr id="7" name="Shape 4"/>
          <p:cNvSpPr/>
          <p:nvPr/>
        </p:nvSpPr>
        <p:spPr>
          <a:xfrm>
            <a:off x="6166917" y="4002212"/>
            <a:ext cx="248022" cy="248022"/>
          </a:xfrm>
          <a:prstGeom prst="roundRect">
            <a:avLst>
              <a:gd name="adj" fmla="val 24007"/>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8" name="Text 5"/>
          <p:cNvSpPr/>
          <p:nvPr/>
        </p:nvSpPr>
        <p:spPr>
          <a:xfrm>
            <a:off x="6556698" y="4002212"/>
            <a:ext cx="3615258" cy="442913"/>
          </a:xfrm>
          <a:prstGeom prst="rect">
            <a:avLst/>
          </a:prstGeom>
          <a:noFill/>
          <a:ln/>
        </p:spPr>
        <p:txBody>
          <a:bodyPr wrap="squar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Χαρακτηριστικά αυτοπραγματωμένου ατόμου</a:t>
            </a:r>
            <a:endParaRPr lang="en-US" sz="1375" dirty="0">
              <a:solidFill>
                <a:prstClr val="black"/>
              </a:solidFill>
              <a:latin typeface="Calibri" panose="020F0502020204030204"/>
            </a:endParaRPr>
          </a:p>
        </p:txBody>
      </p:sp>
      <p:sp>
        <p:nvSpPr>
          <p:cNvPr id="9" name="Text 6"/>
          <p:cNvSpPr/>
          <p:nvPr/>
        </p:nvSpPr>
        <p:spPr>
          <a:xfrm>
            <a:off x="6556698" y="4530180"/>
            <a:ext cx="3615258" cy="680443"/>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Το άτομο στην κατάσταση αυτοπραγμάτωσης, είναι δοσμένο σε έναν αγώνα, σε ένα σκοπό έξω από τον εαυτό του.</a:t>
            </a:r>
            <a:endParaRPr lang="en-US" sz="1094" dirty="0">
              <a:solidFill>
                <a:prstClr val="black"/>
              </a:solidFill>
              <a:latin typeface="Calibri" panose="020F050202020403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0"/>
            <a:ext cx="9144000" cy="1772022"/>
          </a:xfrm>
          <a:prstGeom prst="rect">
            <a:avLst/>
          </a:prstGeom>
        </p:spPr>
      </p:pic>
      <p:sp>
        <p:nvSpPr>
          <p:cNvPr id="3" name="Text 0"/>
          <p:cNvSpPr/>
          <p:nvPr/>
        </p:nvSpPr>
        <p:spPr>
          <a:xfrm>
            <a:off x="2020120" y="3260677"/>
            <a:ext cx="7836471" cy="442987"/>
          </a:xfrm>
          <a:prstGeom prst="rect">
            <a:avLst/>
          </a:prstGeom>
          <a:noFill/>
          <a:ln/>
        </p:spPr>
        <p:txBody>
          <a:bodyPr wrap="non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Ανάληψη υπευθυνότητας και αυτοπραγμάτωση</a:t>
            </a:r>
            <a:endParaRPr lang="en-US" sz="2781" dirty="0">
              <a:solidFill>
                <a:prstClr val="black"/>
              </a:solidFill>
              <a:latin typeface="Calibri" panose="020F0502020204030204"/>
            </a:endParaRPr>
          </a:p>
        </p:txBody>
      </p:sp>
      <p:sp>
        <p:nvSpPr>
          <p:cNvPr id="4" name="Text 1"/>
          <p:cNvSpPr/>
          <p:nvPr/>
        </p:nvSpPr>
        <p:spPr>
          <a:xfrm>
            <a:off x="2020120" y="3916264"/>
            <a:ext cx="8151763" cy="226814"/>
          </a:xfrm>
          <a:prstGeom prst="rect">
            <a:avLst/>
          </a:prstGeom>
          <a:noFill/>
          <a:ln/>
        </p:spPr>
        <p:txBody>
          <a:bodyPr wrap="non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Ο Maslow περιγράφει οκτώ τρόπους οι οποίοι οδηγούν στην αυτοπραγμάτωση του ατόμου:</a:t>
            </a:r>
            <a:endParaRPr lang="en-US" sz="1094" dirty="0">
              <a:solidFill>
                <a:prstClr val="black"/>
              </a:solidFill>
              <a:latin typeface="Calibri" panose="020F0502020204030204"/>
            </a:endParaRPr>
          </a:p>
        </p:txBody>
      </p:sp>
      <p:sp>
        <p:nvSpPr>
          <p:cNvPr id="5" name="Text 2"/>
          <p:cNvSpPr/>
          <p:nvPr/>
        </p:nvSpPr>
        <p:spPr>
          <a:xfrm>
            <a:off x="2020120" y="4302547"/>
            <a:ext cx="8151763" cy="453628"/>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 Η αυτοπραγμάτωση σημαίνει μία στιγμή δοκιμασίας πλήρους, ζωντανής και ανιδιοτελούς, κατά την οποία το άτομο απορροφάται εντελώς σε κάτι χωρίς αυτοαντίληψη και αυτοσυνείδηση.</a:t>
            </a:r>
            <a:endParaRPr lang="en-US" sz="1094" dirty="0">
              <a:solidFill>
                <a:prstClr val="black"/>
              </a:solidFill>
              <a:latin typeface="Calibri" panose="020F0502020204030204"/>
            </a:endParaRPr>
          </a:p>
        </p:txBody>
      </p:sp>
      <p:sp>
        <p:nvSpPr>
          <p:cNvPr id="6" name="Text 3"/>
          <p:cNvSpPr/>
          <p:nvPr/>
        </p:nvSpPr>
        <p:spPr>
          <a:xfrm>
            <a:off x="2020120" y="4915645"/>
            <a:ext cx="8151763" cy="453628"/>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 Η ζωή είναι μία διαδικασία επιλογών η μία μετά την άλλη. Μία κίνηση προς την αυτοπραγμάτωση είναι η επιλογή της ανάπτυξης αντί για την επιλογή του φόβου, δηλαδή να διαλέξουμε ανάμεσα σε απλές επιλογές, όπως ψέμα - ειλικρίνεια.</a:t>
            </a:r>
            <a:endParaRPr lang="en-US" sz="1094" dirty="0">
              <a:solidFill>
                <a:prstClr val="black"/>
              </a:solidFill>
              <a:latin typeface="Calibri" panose="020F050202020403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0"/>
            <a:ext cx="9144000" cy="1772022"/>
          </a:xfrm>
          <a:prstGeom prst="rect">
            <a:avLst/>
          </a:prstGeom>
        </p:spPr>
      </p:pic>
      <p:sp>
        <p:nvSpPr>
          <p:cNvPr id="3" name="Text 0"/>
          <p:cNvSpPr/>
          <p:nvPr/>
        </p:nvSpPr>
        <p:spPr>
          <a:xfrm>
            <a:off x="2020120" y="3420146"/>
            <a:ext cx="6985323" cy="442987"/>
          </a:xfrm>
          <a:prstGeom prst="rect">
            <a:avLst/>
          </a:prstGeom>
          <a:noFill/>
          <a:ln/>
        </p:spPr>
        <p:txBody>
          <a:bodyPr wrap="non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Χρήση νοημοσύνης και μέγιστες εμπειρίες</a:t>
            </a:r>
            <a:endParaRPr lang="en-US" sz="2781" dirty="0">
              <a:solidFill>
                <a:prstClr val="black"/>
              </a:solidFill>
              <a:latin typeface="Calibri" panose="020F0502020204030204"/>
            </a:endParaRPr>
          </a:p>
        </p:txBody>
      </p:sp>
      <p:sp>
        <p:nvSpPr>
          <p:cNvPr id="4" name="Text 1"/>
          <p:cNvSpPr/>
          <p:nvPr/>
        </p:nvSpPr>
        <p:spPr>
          <a:xfrm>
            <a:off x="2020120" y="4075734"/>
            <a:ext cx="8151763" cy="1134071"/>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Ο άνθρωπος είναι μια προσωπικότητα που για να ολοκληρώσει την αυτοπραγμάτωσή του ακούει τις φωνές των ορμών του. Σε στιγμές αμφιβολίας, η ανάληψη υπευθυνότητας από το άτομο είναι ένα σημαντικό βήμα προς την πραγμάτωση. Όταν ένα άτομο φτάσει στο σημείο να ακούει τον εαυτό του σε κάθε στιγμή της ζωής του, να κάνει τις επιλογές του, όταν παίρνει την απόφαση να κάνει ειλικρινείς δηλώσεις που εμπεριέχουν τον κίνδυνο να δείξει ότι είναι διαφορετικός σημαίνει ότι πορεύεται προς την αυτοπραγμάτωση.</a:t>
            </a:r>
            <a:endParaRPr lang="en-US" sz="1094" dirty="0">
              <a:solidFill>
                <a:prstClr val="black"/>
              </a:solidFill>
              <a:latin typeface="Calibri" panose="020F050202020403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1720825"/>
            <a:ext cx="4722763" cy="885974"/>
          </a:xfrm>
          <a:prstGeom prst="rect">
            <a:avLst/>
          </a:prstGeom>
          <a:noFill/>
          <a:ln/>
        </p:spPr>
        <p:txBody>
          <a:bodyPr wrap="squar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Συμπεράσματα για την αυτοπραγμάτωση</a:t>
            </a:r>
            <a:endParaRPr lang="en-US" sz="2781" dirty="0">
              <a:solidFill>
                <a:prstClr val="black"/>
              </a:solidFill>
              <a:latin typeface="Calibri" panose="020F0502020204030204"/>
            </a:endParaRPr>
          </a:p>
        </p:txBody>
      </p:sp>
      <p:sp>
        <p:nvSpPr>
          <p:cNvPr id="4" name="Text 1"/>
          <p:cNvSpPr/>
          <p:nvPr/>
        </p:nvSpPr>
        <p:spPr>
          <a:xfrm>
            <a:off x="2246933" y="2819401"/>
            <a:ext cx="4495949" cy="1134071"/>
          </a:xfrm>
          <a:prstGeom prst="rect">
            <a:avLst/>
          </a:prstGeom>
          <a:noFill/>
          <a:ln/>
        </p:spPr>
        <p:txBody>
          <a:bodyPr wrap="square" lIns="0" tIns="0" rIns="0" bIns="0" rtlCol="0" anchor="t"/>
          <a:lstStyle/>
          <a:p>
            <a:pPr marL="214313" indent="-214313" defTabSz="571500">
              <a:lnSpc>
                <a:spcPts val="1781"/>
              </a:lnSpc>
              <a:buSzPct val="100000"/>
              <a:buFont typeface="+mj-lt"/>
              <a:buAutoNum type="arabicPeriod"/>
            </a:pPr>
            <a:r>
              <a:rPr lang="en-US" sz="1094" dirty="0">
                <a:solidFill>
                  <a:srgbClr val="272525"/>
                </a:solidFill>
                <a:latin typeface="Lato" pitchFamily="34" charset="0"/>
                <a:ea typeface="Lato" pitchFamily="34" charset="-122"/>
                <a:cs typeface="Lato" pitchFamily="34" charset="-120"/>
              </a:rPr>
              <a:t>Το άτομο χρησιμοποιώντας τη νοημοσύνη του διατρέχει μία περίοδο προετοιμασίας με σκοπό να χρησιμοποιήσει στο μέγιστο τις δυνατότητές του. Η αυτοπραγμάτωση είναι μία διαδικασία όπου το άτομο εργάζεται, για να ολοκληρώσει αυτό που επιθυμεί να πραγματώσει.</a:t>
            </a:r>
            <a:endParaRPr lang="en-US" sz="1094" dirty="0">
              <a:solidFill>
                <a:prstClr val="black"/>
              </a:solidFill>
              <a:latin typeface="Calibri" panose="020F0502020204030204"/>
            </a:endParaRPr>
          </a:p>
        </p:txBody>
      </p:sp>
      <p:sp>
        <p:nvSpPr>
          <p:cNvPr id="5" name="Text 2"/>
          <p:cNvSpPr/>
          <p:nvPr/>
        </p:nvSpPr>
        <p:spPr>
          <a:xfrm>
            <a:off x="2246933" y="4003031"/>
            <a:ext cx="4495949" cy="1134071"/>
          </a:xfrm>
          <a:prstGeom prst="rect">
            <a:avLst/>
          </a:prstGeom>
          <a:noFill/>
          <a:ln/>
        </p:spPr>
        <p:txBody>
          <a:bodyPr wrap="square" lIns="0" tIns="0" rIns="0" bIns="0" rtlCol="0" anchor="t"/>
          <a:lstStyle/>
          <a:p>
            <a:pPr marL="214313" indent="-214313" defTabSz="571500">
              <a:lnSpc>
                <a:spcPts val="1781"/>
              </a:lnSpc>
              <a:buSzPct val="100000"/>
              <a:buFont typeface="+mj-lt"/>
              <a:buAutoNum type="arabicPeriod" startAt="2"/>
            </a:pPr>
            <a:r>
              <a:rPr lang="en-US" sz="1094" dirty="0">
                <a:solidFill>
                  <a:srgbClr val="272525"/>
                </a:solidFill>
                <a:latin typeface="Lato" pitchFamily="34" charset="0"/>
                <a:ea typeface="Lato" pitchFamily="34" charset="-122"/>
                <a:cs typeface="Lato" pitchFamily="34" charset="-120"/>
              </a:rPr>
              <a:t>Οι μέγιστες εμπειρίες αποτελούν παροδικές στιγμές αυτοπραγμάτωσης. Ως μέγιστη εμπειρία ορίζεται μια μικρή στιγμή ευφορίας, ψυχικής ανάτασης. Πρακτικά όλοι μπορούν να έχουν μέγιστες εμπειρίες, αλλά λίγοι μόνο γνωρίζουν πώς θα απολαύσουν τις στιγμές γαλήνης, ευχαρίστησης.</a:t>
            </a:r>
            <a:endParaRPr lang="en-US" sz="1094" dirty="0">
              <a:solidFill>
                <a:prstClr val="black"/>
              </a:solidFill>
              <a:latin typeface="Calibri" panose="020F050202020403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1748210"/>
            <a:ext cx="4722763" cy="1834158"/>
          </a:xfrm>
          <a:prstGeom prst="rect">
            <a:avLst/>
          </a:prstGeom>
          <a:noFill/>
          <a:ln/>
        </p:spPr>
        <p:txBody>
          <a:bodyPr wrap="square" lIns="0" tIns="0" rIns="0" bIns="0" rtlCol="0" anchor="t"/>
          <a:lstStyle/>
          <a:p>
            <a:pPr defTabSz="571500">
              <a:lnSpc>
                <a:spcPts val="4813"/>
              </a:lnSpc>
            </a:pPr>
            <a:r>
              <a:rPr lang="en-US" sz="3844" dirty="0">
                <a:solidFill>
                  <a:srgbClr val="312F2B"/>
                </a:solidFill>
                <a:latin typeface="Gelasio" pitchFamily="34" charset="0"/>
                <a:ea typeface="Gelasio" pitchFamily="34" charset="-122"/>
                <a:cs typeface="Gelasio" pitchFamily="34" charset="-120"/>
              </a:rPr>
              <a:t>Μηχανισμοί Άμυνας και Αυτοπραγμάτωση</a:t>
            </a:r>
            <a:endParaRPr lang="en-US" sz="3844" dirty="0">
              <a:solidFill>
                <a:prstClr val="black"/>
              </a:solidFill>
              <a:latin typeface="Calibri" panose="020F0502020204030204"/>
            </a:endParaRPr>
          </a:p>
        </p:txBody>
      </p:sp>
      <p:sp>
        <p:nvSpPr>
          <p:cNvPr id="4" name="Text 1"/>
          <p:cNvSpPr/>
          <p:nvPr/>
        </p:nvSpPr>
        <p:spPr>
          <a:xfrm>
            <a:off x="2020120" y="3794968"/>
            <a:ext cx="4722763" cy="907256"/>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H άμυνα είναι ένας ψυχικός μηχανισμός ο οποίος προστατεύει το άτομο από τις δυσάρεστες καταστάσεις. Το τελευταίο βήμα προς την αυτοπραγμάτωση σημαίνει τον προσδιορισμό των μηχανισμών άμυνας από το άτομο, το οποίο στη συνέχεια τολμά να τους αποβάλλει.</a:t>
            </a:r>
            <a:endParaRPr lang="en-US" sz="1094" dirty="0">
              <a:solidFill>
                <a:prstClr val="black"/>
              </a:solidFill>
              <a:latin typeface="Calibri" panose="020F0502020204030204"/>
            </a:endParaRPr>
          </a:p>
        </p:txBody>
      </p:sp>
      <p:sp>
        <p:nvSpPr>
          <p:cNvPr id="5" name="Shape 2"/>
          <p:cNvSpPr/>
          <p:nvPr/>
        </p:nvSpPr>
        <p:spPr>
          <a:xfrm>
            <a:off x="2020119" y="4872261"/>
            <a:ext cx="226814" cy="226814"/>
          </a:xfrm>
          <a:prstGeom prst="roundRect">
            <a:avLst>
              <a:gd name="adj" fmla="val 25194296"/>
            </a:avLst>
          </a:prstGeom>
          <a:solidFill>
            <a:srgbClr val="45EA29"/>
          </a:solidFill>
          <a:ln w="7620">
            <a:solidFill>
              <a:srgbClr val="FFFFFF"/>
            </a:solidFill>
            <a:prstDash val="solid"/>
          </a:ln>
        </p:spPr>
        <p:txBody>
          <a:bodyPr/>
          <a:lstStyle/>
          <a:p>
            <a:pPr defTabSz="571500"/>
            <a:endParaRPr lang="el-GR" sz="1125">
              <a:solidFill>
                <a:prstClr val="black"/>
              </a:solidFill>
              <a:latin typeface="Calibri" panose="020F0502020204030204"/>
            </a:endParaRPr>
          </a:p>
        </p:txBody>
      </p:sp>
      <p:sp>
        <p:nvSpPr>
          <p:cNvPr id="6" name="Text 3"/>
          <p:cNvSpPr/>
          <p:nvPr/>
        </p:nvSpPr>
        <p:spPr>
          <a:xfrm>
            <a:off x="2089696" y="4955159"/>
            <a:ext cx="87660" cy="60945"/>
          </a:xfrm>
          <a:prstGeom prst="rect">
            <a:avLst/>
          </a:prstGeom>
          <a:noFill/>
          <a:ln/>
        </p:spPr>
        <p:txBody>
          <a:bodyPr wrap="none" lIns="0" tIns="0" rIns="0" bIns="0" rtlCol="0" anchor="t"/>
          <a:lstStyle/>
          <a:p>
            <a:pPr algn="ctr" defTabSz="571500">
              <a:lnSpc>
                <a:spcPts val="469"/>
              </a:lnSpc>
            </a:pPr>
            <a:r>
              <a:rPr lang="en-US" sz="469" dirty="0">
                <a:solidFill>
                  <a:srgbClr val="3C3838"/>
                </a:solidFill>
                <a:latin typeface="Lato Medium" pitchFamily="34" charset="0"/>
                <a:ea typeface="Lato Medium" pitchFamily="34" charset="-122"/>
                <a:cs typeface="Lato Medium" pitchFamily="34" charset="-120"/>
              </a:rPr>
              <a:t>DC</a:t>
            </a:r>
            <a:endParaRPr lang="en-US" sz="469" dirty="0">
              <a:solidFill>
                <a:prstClr val="black"/>
              </a:solidFill>
              <a:latin typeface="Calibri" panose="020F0502020204030204"/>
            </a:endParaRPr>
          </a:p>
        </p:txBody>
      </p:sp>
      <p:sp>
        <p:nvSpPr>
          <p:cNvPr id="7" name="Text 4"/>
          <p:cNvSpPr/>
          <p:nvPr/>
        </p:nvSpPr>
        <p:spPr>
          <a:xfrm>
            <a:off x="2317775" y="4861694"/>
            <a:ext cx="1661368" cy="248022"/>
          </a:xfrm>
          <a:prstGeom prst="rect">
            <a:avLst/>
          </a:prstGeom>
          <a:noFill/>
          <a:ln/>
        </p:spPr>
        <p:txBody>
          <a:bodyPr wrap="none" lIns="0" tIns="0" rIns="0" bIns="0" rtlCol="0" anchor="t"/>
          <a:lstStyle/>
          <a:p>
            <a:pPr defTabSz="571500">
              <a:lnSpc>
                <a:spcPts val="1938"/>
              </a:lnSpc>
            </a:pPr>
            <a:r>
              <a:rPr lang="en-US" sz="1375" b="1" dirty="0">
                <a:solidFill>
                  <a:srgbClr val="272525"/>
                </a:solidFill>
                <a:latin typeface="Lato Bold" pitchFamily="34" charset="0"/>
                <a:ea typeface="Lato Bold" pitchFamily="34" charset="-122"/>
                <a:cs typeface="Lato Bold" pitchFamily="34" charset="-120"/>
              </a:rPr>
              <a:t>by Dimitris Chliouras</a:t>
            </a:r>
            <a:endParaRPr lang="en-US" sz="1375" dirty="0">
              <a:solidFill>
                <a:prstClr val="black"/>
              </a:solidFill>
              <a:latin typeface="Calibri" panose="020F050202020403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1"/>
            <a:ext cx="9144000" cy="1618953"/>
          </a:xfrm>
          <a:prstGeom prst="rect">
            <a:avLst/>
          </a:prstGeom>
        </p:spPr>
      </p:pic>
      <p:sp>
        <p:nvSpPr>
          <p:cNvPr id="3" name="Text 0"/>
          <p:cNvSpPr/>
          <p:nvPr/>
        </p:nvSpPr>
        <p:spPr>
          <a:xfrm>
            <a:off x="1977257" y="2832348"/>
            <a:ext cx="8237488" cy="809328"/>
          </a:xfrm>
          <a:prstGeom prst="rect">
            <a:avLst/>
          </a:prstGeom>
          <a:noFill/>
          <a:ln/>
        </p:spPr>
        <p:txBody>
          <a:bodyPr wrap="square" lIns="0" tIns="0" rIns="0" bIns="0" rtlCol="0" anchor="t"/>
          <a:lstStyle/>
          <a:p>
            <a:pPr defTabSz="571500">
              <a:lnSpc>
                <a:spcPts val="3156"/>
              </a:lnSpc>
            </a:pPr>
            <a:r>
              <a:rPr lang="en-US" sz="2531" dirty="0">
                <a:solidFill>
                  <a:srgbClr val="312F2B"/>
                </a:solidFill>
                <a:latin typeface="Gelasio" pitchFamily="34" charset="0"/>
                <a:ea typeface="Gelasio" pitchFamily="34" charset="-122"/>
                <a:cs typeface="Gelasio" pitchFamily="34" charset="-120"/>
              </a:rPr>
              <a:t>Τα βασικά χαρακτηριστικά ενός ατόμου σε κατάσταση πλήρους αυτοπραγμάτωσης</a:t>
            </a:r>
            <a:endParaRPr lang="en-US" sz="2531" dirty="0">
              <a:solidFill>
                <a:prstClr val="black"/>
              </a:solidFill>
              <a:latin typeface="Calibri" panose="020F0502020204030204"/>
            </a:endParaRPr>
          </a:p>
        </p:txBody>
      </p:sp>
      <p:sp>
        <p:nvSpPr>
          <p:cNvPr id="4" name="Shape 1"/>
          <p:cNvSpPr/>
          <p:nvPr/>
        </p:nvSpPr>
        <p:spPr>
          <a:xfrm>
            <a:off x="1977257" y="3981600"/>
            <a:ext cx="226591" cy="226591"/>
          </a:xfrm>
          <a:prstGeom prst="roundRect">
            <a:avLst>
              <a:gd name="adj" fmla="val 24008"/>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5" name="Text 2"/>
          <p:cNvSpPr/>
          <p:nvPr/>
        </p:nvSpPr>
        <p:spPr>
          <a:xfrm>
            <a:off x="2333328" y="3981599"/>
            <a:ext cx="1992660" cy="202406"/>
          </a:xfrm>
          <a:prstGeom prst="rect">
            <a:avLst/>
          </a:prstGeom>
          <a:noFill/>
          <a:ln/>
        </p:spPr>
        <p:txBody>
          <a:bodyPr wrap="none" lIns="0" tIns="0" rIns="0" bIns="0" rtlCol="0" anchor="t"/>
          <a:lstStyle/>
          <a:p>
            <a:pPr defTabSz="571500">
              <a:lnSpc>
                <a:spcPts val="1563"/>
              </a:lnSpc>
            </a:pPr>
            <a:r>
              <a:rPr lang="en-US" sz="1250" dirty="0">
                <a:solidFill>
                  <a:srgbClr val="272525"/>
                </a:solidFill>
                <a:latin typeface="Gelasio" pitchFamily="34" charset="0"/>
                <a:ea typeface="Gelasio" pitchFamily="34" charset="-122"/>
                <a:cs typeface="Gelasio" pitchFamily="34" charset="-120"/>
              </a:rPr>
              <a:t>Αποτελεσματική αντίληψη</a:t>
            </a:r>
            <a:endParaRPr lang="en-US" sz="1250" dirty="0">
              <a:solidFill>
                <a:prstClr val="black"/>
              </a:solidFill>
              <a:latin typeface="Calibri" panose="020F0502020204030204"/>
            </a:endParaRPr>
          </a:p>
        </p:txBody>
      </p:sp>
      <p:sp>
        <p:nvSpPr>
          <p:cNvPr id="6" name="Text 3"/>
          <p:cNvSpPr/>
          <p:nvPr/>
        </p:nvSpPr>
        <p:spPr>
          <a:xfrm>
            <a:off x="2333328" y="4261693"/>
            <a:ext cx="3697933" cy="414486"/>
          </a:xfrm>
          <a:prstGeom prst="rect">
            <a:avLst/>
          </a:prstGeom>
          <a:noFill/>
          <a:ln/>
        </p:spPr>
        <p:txBody>
          <a:bodyPr wrap="square" lIns="0" tIns="0" rIns="0" bIns="0" rtlCol="0" anchor="t"/>
          <a:lstStyle/>
          <a:p>
            <a:pPr defTabSz="571500">
              <a:lnSpc>
                <a:spcPts val="1625"/>
              </a:lnSpc>
            </a:pPr>
            <a:r>
              <a:rPr lang="en-US" sz="1000" dirty="0">
                <a:solidFill>
                  <a:srgbClr val="272525"/>
                </a:solidFill>
                <a:latin typeface="Lato" pitchFamily="34" charset="0"/>
                <a:ea typeface="Lato" pitchFamily="34" charset="-122"/>
                <a:cs typeface="Lato" pitchFamily="34" charset="-120"/>
              </a:rPr>
              <a:t>Αποτελεσματική αντίληψη, καλή και γρήγορη κρίση για τους άλλους.</a:t>
            </a:r>
            <a:endParaRPr lang="en-US" sz="1000" dirty="0">
              <a:solidFill>
                <a:prstClr val="black"/>
              </a:solidFill>
              <a:latin typeface="Calibri" panose="020F0502020204030204"/>
            </a:endParaRPr>
          </a:p>
        </p:txBody>
      </p:sp>
      <p:sp>
        <p:nvSpPr>
          <p:cNvPr id="7" name="Shape 4"/>
          <p:cNvSpPr/>
          <p:nvPr/>
        </p:nvSpPr>
        <p:spPr>
          <a:xfrm>
            <a:off x="6160741" y="3981600"/>
            <a:ext cx="226591" cy="226591"/>
          </a:xfrm>
          <a:prstGeom prst="roundRect">
            <a:avLst>
              <a:gd name="adj" fmla="val 24008"/>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8" name="Text 5"/>
          <p:cNvSpPr/>
          <p:nvPr/>
        </p:nvSpPr>
        <p:spPr>
          <a:xfrm>
            <a:off x="6516812" y="3981599"/>
            <a:ext cx="1618953" cy="202406"/>
          </a:xfrm>
          <a:prstGeom prst="rect">
            <a:avLst/>
          </a:prstGeom>
          <a:noFill/>
          <a:ln/>
        </p:spPr>
        <p:txBody>
          <a:bodyPr wrap="none" lIns="0" tIns="0" rIns="0" bIns="0" rtlCol="0" anchor="t"/>
          <a:lstStyle/>
          <a:p>
            <a:pPr defTabSz="571500">
              <a:lnSpc>
                <a:spcPts val="1563"/>
              </a:lnSpc>
            </a:pPr>
            <a:r>
              <a:rPr lang="en-US" sz="1250" dirty="0">
                <a:solidFill>
                  <a:srgbClr val="272525"/>
                </a:solidFill>
                <a:latin typeface="Gelasio" pitchFamily="34" charset="0"/>
                <a:ea typeface="Gelasio" pitchFamily="34" charset="-122"/>
                <a:cs typeface="Gelasio" pitchFamily="34" charset="-120"/>
              </a:rPr>
              <a:t>Έλλειψη υποκρισίας</a:t>
            </a:r>
            <a:endParaRPr lang="en-US" sz="1250" dirty="0">
              <a:solidFill>
                <a:prstClr val="black"/>
              </a:solidFill>
              <a:latin typeface="Calibri" panose="020F0502020204030204"/>
            </a:endParaRPr>
          </a:p>
        </p:txBody>
      </p:sp>
      <p:sp>
        <p:nvSpPr>
          <p:cNvPr id="9" name="Text 6"/>
          <p:cNvSpPr/>
          <p:nvPr/>
        </p:nvSpPr>
        <p:spPr>
          <a:xfrm>
            <a:off x="6516812" y="4261695"/>
            <a:ext cx="3697933" cy="621729"/>
          </a:xfrm>
          <a:prstGeom prst="rect">
            <a:avLst/>
          </a:prstGeom>
          <a:noFill/>
          <a:ln/>
        </p:spPr>
        <p:txBody>
          <a:bodyPr wrap="square" lIns="0" tIns="0" rIns="0" bIns="0" rtlCol="0" anchor="t"/>
          <a:lstStyle/>
          <a:p>
            <a:pPr defTabSz="571500">
              <a:lnSpc>
                <a:spcPts val="1625"/>
              </a:lnSpc>
            </a:pPr>
            <a:r>
              <a:rPr lang="en-US" sz="1000" dirty="0">
                <a:solidFill>
                  <a:srgbClr val="272525"/>
                </a:solidFill>
                <a:latin typeface="Lato" pitchFamily="34" charset="0"/>
                <a:ea typeface="Lato" pitchFamily="34" charset="-122"/>
                <a:cs typeface="Lato" pitchFamily="34" charset="-120"/>
              </a:rPr>
              <a:t>Έλλειψη υποκρισίας, αποδοχή του εαυτού του, των άλλων και του κοινωνικού περιβάλλοντός του, όπως πραγματικά είναι και όχι όπως θα επιθυμούσε να είναι.</a:t>
            </a:r>
            <a:endParaRPr lang="en-US" sz="1000" dirty="0">
              <a:solidFill>
                <a:prstClr val="black"/>
              </a:solidFill>
              <a:latin typeface="Calibri" panose="020F0502020204030204"/>
            </a:endParaRPr>
          </a:p>
        </p:txBody>
      </p:sp>
      <p:sp>
        <p:nvSpPr>
          <p:cNvPr id="10" name="Shape 7"/>
          <p:cNvSpPr/>
          <p:nvPr/>
        </p:nvSpPr>
        <p:spPr>
          <a:xfrm>
            <a:off x="1977257" y="5158607"/>
            <a:ext cx="226591" cy="226591"/>
          </a:xfrm>
          <a:prstGeom prst="roundRect">
            <a:avLst>
              <a:gd name="adj" fmla="val 24008"/>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11" name="Text 8"/>
          <p:cNvSpPr/>
          <p:nvPr/>
        </p:nvSpPr>
        <p:spPr>
          <a:xfrm>
            <a:off x="2333328" y="5158606"/>
            <a:ext cx="1618953" cy="202406"/>
          </a:xfrm>
          <a:prstGeom prst="rect">
            <a:avLst/>
          </a:prstGeom>
          <a:noFill/>
          <a:ln/>
        </p:spPr>
        <p:txBody>
          <a:bodyPr wrap="none" lIns="0" tIns="0" rIns="0" bIns="0" rtlCol="0" anchor="t"/>
          <a:lstStyle/>
          <a:p>
            <a:pPr defTabSz="571500">
              <a:lnSpc>
                <a:spcPts val="1563"/>
              </a:lnSpc>
            </a:pPr>
            <a:r>
              <a:rPr lang="en-US" sz="1250" dirty="0">
                <a:solidFill>
                  <a:srgbClr val="272525"/>
                </a:solidFill>
                <a:latin typeface="Gelasio" pitchFamily="34" charset="0"/>
                <a:ea typeface="Gelasio" pitchFamily="34" charset="-122"/>
                <a:cs typeface="Gelasio" pitchFamily="34" charset="-120"/>
              </a:rPr>
              <a:t>Αυθορμητισμός</a:t>
            </a:r>
            <a:endParaRPr lang="en-US" sz="1250" dirty="0">
              <a:solidFill>
                <a:prstClr val="black"/>
              </a:solidFill>
              <a:latin typeface="Calibri" panose="020F0502020204030204"/>
            </a:endParaRPr>
          </a:p>
        </p:txBody>
      </p:sp>
      <p:sp>
        <p:nvSpPr>
          <p:cNvPr id="12" name="Text 9"/>
          <p:cNvSpPr/>
          <p:nvPr/>
        </p:nvSpPr>
        <p:spPr>
          <a:xfrm>
            <a:off x="2333328" y="5438702"/>
            <a:ext cx="3697933" cy="207243"/>
          </a:xfrm>
          <a:prstGeom prst="rect">
            <a:avLst/>
          </a:prstGeom>
          <a:noFill/>
          <a:ln/>
        </p:spPr>
        <p:txBody>
          <a:bodyPr wrap="none" lIns="0" tIns="0" rIns="0" bIns="0" rtlCol="0" anchor="t"/>
          <a:lstStyle/>
          <a:p>
            <a:pPr defTabSz="571500">
              <a:lnSpc>
                <a:spcPts val="1625"/>
              </a:lnSpc>
            </a:pPr>
            <a:r>
              <a:rPr lang="en-US" sz="1000" dirty="0">
                <a:solidFill>
                  <a:srgbClr val="272525"/>
                </a:solidFill>
                <a:latin typeface="Lato" pitchFamily="34" charset="0"/>
                <a:ea typeface="Lato" pitchFamily="34" charset="-122"/>
                <a:cs typeface="Lato" pitchFamily="34" charset="-120"/>
              </a:rPr>
              <a:t>Μεγάλος βαθμός αυθορμητισμού, πρωτοτυπία.</a:t>
            </a:r>
            <a:endParaRPr lang="en-US" sz="1000" dirty="0">
              <a:solidFill>
                <a:prstClr val="black"/>
              </a:solidFill>
              <a:latin typeface="Calibri" panose="020F0502020204030204"/>
            </a:endParaRPr>
          </a:p>
        </p:txBody>
      </p:sp>
      <p:sp>
        <p:nvSpPr>
          <p:cNvPr id="13" name="Shape 10"/>
          <p:cNvSpPr/>
          <p:nvPr/>
        </p:nvSpPr>
        <p:spPr>
          <a:xfrm>
            <a:off x="6160741" y="5158607"/>
            <a:ext cx="226591" cy="226591"/>
          </a:xfrm>
          <a:prstGeom prst="roundRect">
            <a:avLst>
              <a:gd name="adj" fmla="val 24008"/>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14" name="Text 11"/>
          <p:cNvSpPr/>
          <p:nvPr/>
        </p:nvSpPr>
        <p:spPr>
          <a:xfrm>
            <a:off x="6516812" y="5158606"/>
            <a:ext cx="2850505" cy="202406"/>
          </a:xfrm>
          <a:prstGeom prst="rect">
            <a:avLst/>
          </a:prstGeom>
          <a:noFill/>
          <a:ln/>
        </p:spPr>
        <p:txBody>
          <a:bodyPr wrap="none" lIns="0" tIns="0" rIns="0" bIns="0" rtlCol="0" anchor="t"/>
          <a:lstStyle/>
          <a:p>
            <a:pPr defTabSz="571500">
              <a:lnSpc>
                <a:spcPts val="1563"/>
              </a:lnSpc>
            </a:pPr>
            <a:r>
              <a:rPr lang="en-US" sz="1250" dirty="0">
                <a:solidFill>
                  <a:srgbClr val="272525"/>
                </a:solidFill>
                <a:latin typeface="Gelasio" pitchFamily="34" charset="0"/>
                <a:ea typeface="Gelasio" pitchFamily="34" charset="-122"/>
                <a:cs typeface="Gelasio" pitchFamily="34" charset="-120"/>
              </a:rPr>
              <a:t>Επικέντρωση στα κοινωνικά δρώμενα</a:t>
            </a:r>
            <a:endParaRPr lang="en-US" sz="1250" dirty="0">
              <a:solidFill>
                <a:prstClr val="black"/>
              </a:solidFill>
              <a:latin typeface="Calibri" panose="020F0502020204030204"/>
            </a:endParaRPr>
          </a:p>
        </p:txBody>
      </p:sp>
      <p:sp>
        <p:nvSpPr>
          <p:cNvPr id="15" name="Text 12"/>
          <p:cNvSpPr/>
          <p:nvPr/>
        </p:nvSpPr>
        <p:spPr>
          <a:xfrm>
            <a:off x="6516812" y="5438702"/>
            <a:ext cx="3697933" cy="207243"/>
          </a:xfrm>
          <a:prstGeom prst="rect">
            <a:avLst/>
          </a:prstGeom>
          <a:noFill/>
          <a:ln/>
        </p:spPr>
        <p:txBody>
          <a:bodyPr wrap="none" lIns="0" tIns="0" rIns="0" bIns="0" rtlCol="0" anchor="t"/>
          <a:lstStyle/>
          <a:p>
            <a:pPr defTabSz="571500">
              <a:lnSpc>
                <a:spcPts val="1625"/>
              </a:lnSpc>
            </a:pPr>
            <a:r>
              <a:rPr lang="en-US" sz="1000" dirty="0">
                <a:solidFill>
                  <a:srgbClr val="272525"/>
                </a:solidFill>
                <a:latin typeface="Lato" pitchFamily="34" charset="0"/>
                <a:ea typeface="Lato" pitchFamily="34" charset="-122"/>
                <a:cs typeface="Lato" pitchFamily="34" charset="-120"/>
              </a:rPr>
              <a:t>Επικέντρωση στα κοινωνικά δρώμενα και όχι στον εαυτό του.</a:t>
            </a:r>
            <a:endParaRPr lang="en-US" sz="1000" dirty="0">
              <a:solidFill>
                <a:prstClr val="black"/>
              </a:solidFill>
              <a:latin typeface="Calibri" panose="020F050202020403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020120" y="1755427"/>
            <a:ext cx="8151763" cy="885974"/>
          </a:xfrm>
          <a:prstGeom prst="rect">
            <a:avLst/>
          </a:prstGeom>
          <a:noFill/>
          <a:ln/>
        </p:spPr>
        <p:txBody>
          <a:bodyPr wrap="squar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Περισσότερα Χαρακτηριστικά του Αυτοπραγματωμένου Ατόμου</a:t>
            </a:r>
            <a:endParaRPr lang="en-US" sz="2781" dirty="0">
              <a:solidFill>
                <a:prstClr val="black"/>
              </a:solidFill>
              <a:latin typeface="Calibri" panose="020F0502020204030204"/>
            </a:endParaRPr>
          </a:p>
        </p:txBody>
      </p:sp>
      <p:sp>
        <p:nvSpPr>
          <p:cNvPr id="3" name="Text 1"/>
          <p:cNvSpPr/>
          <p:nvPr/>
        </p:nvSpPr>
        <p:spPr>
          <a:xfrm>
            <a:off x="2020119" y="2995761"/>
            <a:ext cx="2991296" cy="221456"/>
          </a:xfrm>
          <a:prstGeom prst="rect">
            <a:avLst/>
          </a:prstGeom>
          <a:noFill/>
          <a:ln/>
        </p:spPr>
        <p:txBody>
          <a:bodyPr wrap="none" lIns="0" tIns="0" rIns="0" bIns="0" rtlCol="0" anchor="t"/>
          <a:lstStyle/>
          <a:p>
            <a:pPr defTabSz="571500">
              <a:lnSpc>
                <a:spcPts val="1719"/>
              </a:lnSpc>
            </a:pPr>
            <a:r>
              <a:rPr lang="en-US" sz="1375" dirty="0">
                <a:solidFill>
                  <a:srgbClr val="312F2B"/>
                </a:solidFill>
                <a:latin typeface="Gelasio" pitchFamily="34" charset="0"/>
                <a:ea typeface="Gelasio" pitchFamily="34" charset="-122"/>
                <a:cs typeface="Gelasio" pitchFamily="34" charset="-120"/>
              </a:rPr>
              <a:t>Αυτονομία και Εσωτερική Ανάπτυξη</a:t>
            </a:r>
            <a:endParaRPr lang="en-US" sz="1375" dirty="0">
              <a:solidFill>
                <a:prstClr val="black"/>
              </a:solidFill>
              <a:latin typeface="Calibri" panose="020F0502020204030204"/>
            </a:endParaRPr>
          </a:p>
        </p:txBody>
      </p:sp>
      <p:sp>
        <p:nvSpPr>
          <p:cNvPr id="4" name="Text 2"/>
          <p:cNvSpPr/>
          <p:nvPr/>
        </p:nvSpPr>
        <p:spPr>
          <a:xfrm>
            <a:off x="2020120" y="3358977"/>
            <a:ext cx="3902943" cy="453628"/>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Απουσία εξάρτησης από τους άλλους, ανάγκη απομόνωσης, ικανότητα αυτοσυγκέντρωσης.</a:t>
            </a:r>
            <a:endParaRPr lang="en-US" sz="1094" dirty="0">
              <a:solidFill>
                <a:prstClr val="black"/>
              </a:solidFill>
              <a:latin typeface="Calibri" panose="020F0502020204030204"/>
            </a:endParaRPr>
          </a:p>
        </p:txBody>
      </p:sp>
      <p:sp>
        <p:nvSpPr>
          <p:cNvPr id="5" name="Text 3"/>
          <p:cNvSpPr/>
          <p:nvPr/>
        </p:nvSpPr>
        <p:spPr>
          <a:xfrm>
            <a:off x="2020120" y="3940151"/>
            <a:ext cx="3902943" cy="226814"/>
          </a:xfrm>
          <a:prstGeom prst="rect">
            <a:avLst/>
          </a:prstGeom>
          <a:noFill/>
          <a:ln/>
        </p:spPr>
        <p:txBody>
          <a:bodyPr wrap="non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Ύπαρξη αυτονομίας και εσωτερικής γαλήνης.</a:t>
            </a:r>
            <a:endParaRPr lang="en-US" sz="1094" dirty="0">
              <a:solidFill>
                <a:prstClr val="black"/>
              </a:solidFill>
              <a:latin typeface="Calibri" panose="020F0502020204030204"/>
            </a:endParaRPr>
          </a:p>
        </p:txBody>
      </p:sp>
      <p:sp>
        <p:nvSpPr>
          <p:cNvPr id="6" name="Text 4"/>
          <p:cNvSpPr/>
          <p:nvPr/>
        </p:nvSpPr>
        <p:spPr>
          <a:xfrm>
            <a:off x="2020120" y="4294511"/>
            <a:ext cx="3902943" cy="680443"/>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Νέα θεώρηση για τους ανθρώπους και τον κόσμο. Καθετί που γίνεται είναι μοναδικό και το άτομο αποκτά νέες διαθέσεις.</a:t>
            </a:r>
            <a:endParaRPr lang="en-US" sz="1094" dirty="0">
              <a:solidFill>
                <a:prstClr val="black"/>
              </a:solidFill>
              <a:latin typeface="Calibri" panose="020F0502020204030204"/>
            </a:endParaRPr>
          </a:p>
        </p:txBody>
      </p:sp>
      <p:sp>
        <p:nvSpPr>
          <p:cNvPr id="7" name="Text 5"/>
          <p:cNvSpPr/>
          <p:nvPr/>
        </p:nvSpPr>
        <p:spPr>
          <a:xfrm>
            <a:off x="6273702" y="2995762"/>
            <a:ext cx="3902943" cy="442913"/>
          </a:xfrm>
          <a:prstGeom prst="rect">
            <a:avLst/>
          </a:prstGeom>
          <a:noFill/>
          <a:ln/>
        </p:spPr>
        <p:txBody>
          <a:bodyPr wrap="square" lIns="0" tIns="0" rIns="0" bIns="0" rtlCol="0" anchor="t"/>
          <a:lstStyle/>
          <a:p>
            <a:pPr defTabSz="571500">
              <a:lnSpc>
                <a:spcPts val="1719"/>
              </a:lnSpc>
            </a:pPr>
            <a:r>
              <a:rPr lang="en-US" sz="1375" dirty="0">
                <a:solidFill>
                  <a:srgbClr val="312F2B"/>
                </a:solidFill>
                <a:latin typeface="Gelasio" pitchFamily="34" charset="0"/>
                <a:ea typeface="Gelasio" pitchFamily="34" charset="-122"/>
                <a:cs typeface="Gelasio" pitchFamily="34" charset="-120"/>
              </a:rPr>
              <a:t>Διαπροσωπικές Σχέσεις και Εσωτερική Αναζήτηση</a:t>
            </a:r>
            <a:endParaRPr lang="en-US" sz="1375" dirty="0">
              <a:solidFill>
                <a:prstClr val="black"/>
              </a:solidFill>
              <a:latin typeface="Calibri" panose="020F0502020204030204"/>
            </a:endParaRPr>
          </a:p>
        </p:txBody>
      </p:sp>
      <p:sp>
        <p:nvSpPr>
          <p:cNvPr id="8" name="Text 6"/>
          <p:cNvSpPr/>
          <p:nvPr/>
        </p:nvSpPr>
        <p:spPr>
          <a:xfrm>
            <a:off x="6273702" y="3580433"/>
            <a:ext cx="3902943" cy="226814"/>
          </a:xfrm>
          <a:prstGeom prst="rect">
            <a:avLst/>
          </a:prstGeom>
          <a:noFill/>
          <a:ln/>
        </p:spPr>
        <p:txBody>
          <a:bodyPr wrap="non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Αναζήτηση εσωτερικών εμπειριών.</a:t>
            </a:r>
            <a:endParaRPr lang="en-US" sz="1094" dirty="0">
              <a:solidFill>
                <a:prstClr val="black"/>
              </a:solidFill>
              <a:latin typeface="Calibri" panose="020F0502020204030204"/>
            </a:endParaRPr>
          </a:p>
        </p:txBody>
      </p:sp>
      <p:sp>
        <p:nvSpPr>
          <p:cNvPr id="9" name="Text 7"/>
          <p:cNvSpPr/>
          <p:nvPr/>
        </p:nvSpPr>
        <p:spPr>
          <a:xfrm>
            <a:off x="6273702" y="3934793"/>
            <a:ext cx="3902943" cy="226814"/>
          </a:xfrm>
          <a:prstGeom prst="rect">
            <a:avLst/>
          </a:prstGeom>
          <a:noFill/>
          <a:ln/>
        </p:spPr>
        <p:txBody>
          <a:bodyPr wrap="non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Ύπαρξη ειλικρινούς ενδιαφέροντος για τους άλλους.</a:t>
            </a:r>
            <a:endParaRPr lang="en-US" sz="1094" dirty="0">
              <a:solidFill>
                <a:prstClr val="black"/>
              </a:solidFill>
              <a:latin typeface="Calibri" panose="020F0502020204030204"/>
            </a:endParaRPr>
          </a:p>
        </p:txBody>
      </p:sp>
      <p:sp>
        <p:nvSpPr>
          <p:cNvPr id="10" name="Text 8"/>
          <p:cNvSpPr/>
          <p:nvPr/>
        </p:nvSpPr>
        <p:spPr>
          <a:xfrm>
            <a:off x="6273702" y="4289152"/>
            <a:ext cx="3902943" cy="453628"/>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Ύπαρξη ουσιαστικών σχέσεων με ένα επιλεγμένο κύκλο φίλων.</a:t>
            </a:r>
            <a:endParaRPr lang="en-US" sz="1094" dirty="0">
              <a:solidFill>
                <a:prstClr val="black"/>
              </a:solidFill>
              <a:latin typeface="Calibri" panose="020F050202020403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020120" y="1493341"/>
            <a:ext cx="8151763" cy="885974"/>
          </a:xfrm>
          <a:prstGeom prst="rect">
            <a:avLst/>
          </a:prstGeom>
          <a:noFill/>
          <a:ln/>
        </p:spPr>
        <p:txBody>
          <a:bodyPr wrap="squar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Επιπρόσθετα Χαρακτηριστικά του Αυτοπραγματωμένου Ατόμου</a:t>
            </a:r>
            <a:endParaRPr lang="en-US" sz="2781" dirty="0">
              <a:solidFill>
                <a:prstClr val="black"/>
              </a:solidFill>
              <a:latin typeface="Calibri" panose="020F0502020204030204"/>
            </a:endParaRPr>
          </a:p>
        </p:txBody>
      </p:sp>
      <p:sp>
        <p:nvSpPr>
          <p:cNvPr id="3" name="Shape 1"/>
          <p:cNvSpPr/>
          <p:nvPr/>
        </p:nvSpPr>
        <p:spPr>
          <a:xfrm>
            <a:off x="2020119" y="2662834"/>
            <a:ext cx="2622724" cy="1506811"/>
          </a:xfrm>
          <a:prstGeom prst="roundRect">
            <a:avLst>
              <a:gd name="adj" fmla="val 3952"/>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4" name="Text 2"/>
          <p:cNvSpPr/>
          <p:nvPr/>
        </p:nvSpPr>
        <p:spPr>
          <a:xfrm>
            <a:off x="2166641" y="2809355"/>
            <a:ext cx="2329681" cy="442913"/>
          </a:xfrm>
          <a:prstGeom prst="rect">
            <a:avLst/>
          </a:prstGeom>
          <a:noFill/>
          <a:ln/>
        </p:spPr>
        <p:txBody>
          <a:bodyPr wrap="squar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Δημοκρατικές Αξίες και Κοινωνικές Σχέσεις</a:t>
            </a:r>
            <a:endParaRPr lang="en-US" sz="1375" dirty="0">
              <a:solidFill>
                <a:prstClr val="black"/>
              </a:solidFill>
              <a:latin typeface="Calibri" panose="020F0502020204030204"/>
            </a:endParaRPr>
          </a:p>
        </p:txBody>
      </p:sp>
      <p:sp>
        <p:nvSpPr>
          <p:cNvPr id="5" name="Text 3"/>
          <p:cNvSpPr/>
          <p:nvPr/>
        </p:nvSpPr>
        <p:spPr>
          <a:xfrm>
            <a:off x="2166641" y="3337323"/>
            <a:ext cx="2329681" cy="680443"/>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Ύπαρξη δημοκρατικών αξιών, ευκολία ανάπτυξης σχέσεων με πλούσιους και φτωχούς.</a:t>
            </a:r>
            <a:endParaRPr lang="en-US" sz="1094" dirty="0">
              <a:solidFill>
                <a:prstClr val="black"/>
              </a:solidFill>
              <a:latin typeface="Calibri" panose="020F0502020204030204"/>
            </a:endParaRPr>
          </a:p>
        </p:txBody>
      </p:sp>
      <p:sp>
        <p:nvSpPr>
          <p:cNvPr id="6" name="Shape 4"/>
          <p:cNvSpPr/>
          <p:nvPr/>
        </p:nvSpPr>
        <p:spPr>
          <a:xfrm>
            <a:off x="4784601" y="2662834"/>
            <a:ext cx="2622724" cy="1506811"/>
          </a:xfrm>
          <a:prstGeom prst="roundRect">
            <a:avLst>
              <a:gd name="adj" fmla="val 3952"/>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7" name="Text 5"/>
          <p:cNvSpPr/>
          <p:nvPr/>
        </p:nvSpPr>
        <p:spPr>
          <a:xfrm>
            <a:off x="4931122" y="2809355"/>
            <a:ext cx="1794198" cy="221456"/>
          </a:xfrm>
          <a:prstGeom prst="rect">
            <a:avLst/>
          </a:prstGeom>
          <a:noFill/>
          <a:ln/>
        </p:spPr>
        <p:txBody>
          <a:bodyPr wrap="non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Στοχοθεσία και Μέσα</a:t>
            </a:r>
            <a:endParaRPr lang="en-US" sz="1375" dirty="0">
              <a:solidFill>
                <a:prstClr val="black"/>
              </a:solidFill>
              <a:latin typeface="Calibri" panose="020F0502020204030204"/>
            </a:endParaRPr>
          </a:p>
        </p:txBody>
      </p:sp>
      <p:sp>
        <p:nvSpPr>
          <p:cNvPr id="8" name="Text 6"/>
          <p:cNvSpPr/>
          <p:nvPr/>
        </p:nvSpPr>
        <p:spPr>
          <a:xfrm>
            <a:off x="4931124" y="3115866"/>
            <a:ext cx="2329681" cy="907256"/>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Κατανόηση της διαφοράς ανάμεσα στα μέσα, για να φτάσει σε ένα σκοπό και την επίτευξη των ορθών στόχων.</a:t>
            </a:r>
            <a:endParaRPr lang="en-US" sz="1094" dirty="0">
              <a:solidFill>
                <a:prstClr val="black"/>
              </a:solidFill>
              <a:latin typeface="Calibri" panose="020F0502020204030204"/>
            </a:endParaRPr>
          </a:p>
        </p:txBody>
      </p:sp>
      <p:sp>
        <p:nvSpPr>
          <p:cNvPr id="9" name="Shape 7"/>
          <p:cNvSpPr/>
          <p:nvPr/>
        </p:nvSpPr>
        <p:spPr>
          <a:xfrm>
            <a:off x="7549083" y="2662834"/>
            <a:ext cx="2622724" cy="1506811"/>
          </a:xfrm>
          <a:prstGeom prst="roundRect">
            <a:avLst>
              <a:gd name="adj" fmla="val 3952"/>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10" name="Text 8"/>
          <p:cNvSpPr/>
          <p:nvPr/>
        </p:nvSpPr>
        <p:spPr>
          <a:xfrm>
            <a:off x="7695606" y="2809355"/>
            <a:ext cx="2329681" cy="442913"/>
          </a:xfrm>
          <a:prstGeom prst="rect">
            <a:avLst/>
          </a:prstGeom>
          <a:noFill/>
          <a:ln/>
        </p:spPr>
        <p:txBody>
          <a:bodyPr wrap="squar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Ιδιαίτερη Αίσθηση του Χιούμορ</a:t>
            </a:r>
            <a:endParaRPr lang="en-US" sz="1375" dirty="0">
              <a:solidFill>
                <a:prstClr val="black"/>
              </a:solidFill>
              <a:latin typeface="Calibri" panose="020F0502020204030204"/>
            </a:endParaRPr>
          </a:p>
        </p:txBody>
      </p:sp>
      <p:sp>
        <p:nvSpPr>
          <p:cNvPr id="11" name="Text 9"/>
          <p:cNvSpPr/>
          <p:nvPr/>
        </p:nvSpPr>
        <p:spPr>
          <a:xfrm>
            <a:off x="7695606" y="3337323"/>
            <a:ext cx="2329681" cy="680443"/>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Ανάπτυξη φιλοσοφικής και εκκεντρικής αίσθησης του χιούμορ.</a:t>
            </a:r>
            <a:endParaRPr lang="en-US" sz="1094" dirty="0">
              <a:solidFill>
                <a:prstClr val="black"/>
              </a:solidFill>
              <a:latin typeface="Calibri" panose="020F0502020204030204"/>
            </a:endParaRPr>
          </a:p>
        </p:txBody>
      </p:sp>
      <p:sp>
        <p:nvSpPr>
          <p:cNvPr id="12" name="Shape 10"/>
          <p:cNvSpPr/>
          <p:nvPr/>
        </p:nvSpPr>
        <p:spPr>
          <a:xfrm>
            <a:off x="2020120" y="4311403"/>
            <a:ext cx="4005039" cy="1053183"/>
          </a:xfrm>
          <a:prstGeom prst="roundRect">
            <a:avLst>
              <a:gd name="adj" fmla="val 5654"/>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13" name="Text 11"/>
          <p:cNvSpPr/>
          <p:nvPr/>
        </p:nvSpPr>
        <p:spPr>
          <a:xfrm>
            <a:off x="2166641" y="4457923"/>
            <a:ext cx="2745507" cy="221456"/>
          </a:xfrm>
          <a:prstGeom prst="rect">
            <a:avLst/>
          </a:prstGeom>
          <a:noFill/>
          <a:ln/>
        </p:spPr>
        <p:txBody>
          <a:bodyPr wrap="non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Δημιουργικότητα και Καινοτομία</a:t>
            </a:r>
            <a:endParaRPr lang="en-US" sz="1375" dirty="0">
              <a:solidFill>
                <a:prstClr val="black"/>
              </a:solidFill>
              <a:latin typeface="Calibri" panose="020F0502020204030204"/>
            </a:endParaRPr>
          </a:p>
        </p:txBody>
      </p:sp>
      <p:sp>
        <p:nvSpPr>
          <p:cNvPr id="14" name="Text 12"/>
          <p:cNvSpPr/>
          <p:nvPr/>
        </p:nvSpPr>
        <p:spPr>
          <a:xfrm>
            <a:off x="2166641" y="4764436"/>
            <a:ext cx="3711997" cy="226814"/>
          </a:xfrm>
          <a:prstGeom prst="rect">
            <a:avLst/>
          </a:prstGeom>
          <a:noFill/>
          <a:ln/>
        </p:spPr>
        <p:txBody>
          <a:bodyPr wrap="non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Νέοι τρόποι κατασκευής και αντίληψης πραγμάτων.</a:t>
            </a:r>
            <a:endParaRPr lang="en-US" sz="1094" dirty="0">
              <a:solidFill>
                <a:prstClr val="black"/>
              </a:solidFill>
              <a:latin typeface="Calibri" panose="020F0502020204030204"/>
            </a:endParaRPr>
          </a:p>
        </p:txBody>
      </p:sp>
      <p:sp>
        <p:nvSpPr>
          <p:cNvPr id="15" name="Shape 13"/>
          <p:cNvSpPr/>
          <p:nvPr/>
        </p:nvSpPr>
        <p:spPr>
          <a:xfrm>
            <a:off x="6166918" y="4311403"/>
            <a:ext cx="4005039" cy="1053183"/>
          </a:xfrm>
          <a:prstGeom prst="roundRect">
            <a:avLst>
              <a:gd name="adj" fmla="val 5654"/>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16" name="Text 14"/>
          <p:cNvSpPr/>
          <p:nvPr/>
        </p:nvSpPr>
        <p:spPr>
          <a:xfrm>
            <a:off x="6313438" y="4457923"/>
            <a:ext cx="1772022" cy="221456"/>
          </a:xfrm>
          <a:prstGeom prst="rect">
            <a:avLst/>
          </a:prstGeom>
          <a:noFill/>
          <a:ln/>
        </p:spPr>
        <p:txBody>
          <a:bodyPr wrap="non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Ανοιχτό Πνεύμα</a:t>
            </a:r>
            <a:endParaRPr lang="en-US" sz="1375" dirty="0">
              <a:solidFill>
                <a:prstClr val="black"/>
              </a:solidFill>
              <a:latin typeface="Calibri" panose="020F0502020204030204"/>
            </a:endParaRPr>
          </a:p>
        </p:txBody>
      </p:sp>
      <p:sp>
        <p:nvSpPr>
          <p:cNvPr id="17" name="Text 15"/>
          <p:cNvSpPr/>
          <p:nvPr/>
        </p:nvSpPr>
        <p:spPr>
          <a:xfrm>
            <a:off x="6313439" y="4764435"/>
            <a:ext cx="3711997" cy="453628"/>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Ανοιχτό πνεύμα σε νέες εμπειρίες, αντίσταση στον κομφορμισμό.</a:t>
            </a:r>
            <a:endParaRPr lang="en-US" sz="1094" dirty="0">
              <a:solidFill>
                <a:prstClr val="black"/>
              </a:solidFill>
              <a:latin typeface="Calibri" panose="020F050202020403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1917427"/>
            <a:ext cx="4722763" cy="1222772"/>
          </a:xfrm>
          <a:prstGeom prst="rect">
            <a:avLst/>
          </a:prstGeom>
          <a:noFill/>
          <a:ln/>
        </p:spPr>
        <p:txBody>
          <a:bodyPr wrap="square" lIns="0" tIns="0" rIns="0" bIns="0" rtlCol="0" anchor="t"/>
          <a:lstStyle/>
          <a:p>
            <a:pPr defTabSz="571500">
              <a:lnSpc>
                <a:spcPts val="4813"/>
              </a:lnSpc>
            </a:pPr>
            <a:r>
              <a:rPr lang="en-US" sz="3844" dirty="0">
                <a:solidFill>
                  <a:srgbClr val="312F2B"/>
                </a:solidFill>
                <a:latin typeface="Gelasio" pitchFamily="34" charset="0"/>
                <a:ea typeface="Gelasio" pitchFamily="34" charset="-122"/>
                <a:cs typeface="Gelasio" pitchFamily="34" charset="-120"/>
              </a:rPr>
              <a:t>3.2 Θεωρία του Maslow</a:t>
            </a:r>
            <a:endParaRPr lang="en-US" sz="3844" dirty="0">
              <a:solidFill>
                <a:prstClr val="black"/>
              </a:solidFill>
              <a:latin typeface="Calibri" panose="020F0502020204030204"/>
            </a:endParaRPr>
          </a:p>
        </p:txBody>
      </p:sp>
      <p:sp>
        <p:nvSpPr>
          <p:cNvPr id="4" name="Text 1"/>
          <p:cNvSpPr/>
          <p:nvPr/>
        </p:nvSpPr>
        <p:spPr>
          <a:xfrm>
            <a:off x="2020120" y="3352801"/>
            <a:ext cx="4722763" cy="1587699"/>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H θεωρία των αναγκών και των κινήτρων του αμερικανού ψυχο-κοινωνιολόγου ενδιαφέρεται για τους παράγοντες που ωθούν ένα άτομο να δράσει. Ως ανάγκη, ο Maslow ορίζει αυτό που είναι απαραίτητο για τη ζωή ενός ανθρωπίνου όντος. Οι ανάγκες είναι έμφυτες στο άτομο, του δημιουργούνται δηλαδή κατά τη γέννησή του, και η καταγωγή τους είναι τόσο ενστικτώδης ή φυσιολογική όσο και πολιτισμική και ψυχοκοινωνική.</a:t>
            </a:r>
            <a:endParaRPr lang="en-US" sz="1094" dirty="0">
              <a:solidFill>
                <a:prstClr val="black"/>
              </a:solidFill>
              <a:latin typeface="Calibri" panose="020F050202020403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001144" y="1232149"/>
            <a:ext cx="4832821" cy="426021"/>
          </a:xfrm>
          <a:prstGeom prst="rect">
            <a:avLst/>
          </a:prstGeom>
          <a:noFill/>
          <a:ln/>
        </p:spPr>
        <p:txBody>
          <a:bodyPr wrap="none" lIns="0" tIns="0" rIns="0" bIns="0" rtlCol="0" anchor="t"/>
          <a:lstStyle/>
          <a:p>
            <a:pPr defTabSz="571500">
              <a:lnSpc>
                <a:spcPts val="3344"/>
              </a:lnSpc>
            </a:pPr>
            <a:r>
              <a:rPr lang="en-US" sz="2656" dirty="0">
                <a:solidFill>
                  <a:srgbClr val="312F2B"/>
                </a:solidFill>
                <a:latin typeface="Gelasio" pitchFamily="34" charset="0"/>
                <a:ea typeface="Gelasio" pitchFamily="34" charset="-122"/>
                <a:cs typeface="Gelasio" pitchFamily="34" charset="-120"/>
              </a:rPr>
              <a:t>Ιεραρχία Αναγκών του Maslow</a:t>
            </a:r>
            <a:endParaRPr lang="en-US" sz="2656" dirty="0">
              <a:solidFill>
                <a:prstClr val="black"/>
              </a:solidFill>
              <a:latin typeface="Calibri" panose="020F0502020204030204"/>
            </a:endParaRPr>
          </a:p>
        </p:txBody>
      </p:sp>
      <p:pic>
        <p:nvPicPr>
          <p:cNvPr id="3" name="Image 0" descr="preencoded.png"/>
          <p:cNvPicPr>
            <a:picLocks noChangeAspect="1"/>
          </p:cNvPicPr>
          <p:nvPr/>
        </p:nvPicPr>
        <p:blipFill>
          <a:blip r:embed="rId3"/>
          <a:stretch>
            <a:fillRect/>
          </a:stretch>
        </p:blipFill>
        <p:spPr>
          <a:xfrm>
            <a:off x="2001143" y="1930823"/>
            <a:ext cx="3992612" cy="2467571"/>
          </a:xfrm>
          <a:prstGeom prst="rect">
            <a:avLst/>
          </a:prstGeom>
        </p:spPr>
      </p:pic>
      <p:sp>
        <p:nvSpPr>
          <p:cNvPr id="4" name="Text 1"/>
          <p:cNvSpPr/>
          <p:nvPr/>
        </p:nvSpPr>
        <p:spPr>
          <a:xfrm>
            <a:off x="2001144" y="4568801"/>
            <a:ext cx="2501801" cy="212973"/>
          </a:xfrm>
          <a:prstGeom prst="rect">
            <a:avLst/>
          </a:prstGeom>
          <a:noFill/>
          <a:ln/>
        </p:spPr>
        <p:txBody>
          <a:bodyPr wrap="none" lIns="0" tIns="0" rIns="0" bIns="0" rtlCol="0" anchor="t"/>
          <a:lstStyle/>
          <a:p>
            <a:pPr defTabSz="571500">
              <a:lnSpc>
                <a:spcPts val="1656"/>
              </a:lnSpc>
            </a:pPr>
            <a:r>
              <a:rPr lang="en-US" sz="1313" dirty="0">
                <a:solidFill>
                  <a:srgbClr val="272525"/>
                </a:solidFill>
                <a:latin typeface="Gelasio" pitchFamily="34" charset="0"/>
                <a:ea typeface="Gelasio" pitchFamily="34" charset="-122"/>
                <a:cs typeface="Gelasio" pitchFamily="34" charset="-120"/>
              </a:rPr>
              <a:t>Πυραμίδα Αναγκών του Maslow</a:t>
            </a:r>
            <a:endParaRPr lang="en-US" sz="1313" dirty="0">
              <a:solidFill>
                <a:prstClr val="black"/>
              </a:solidFill>
              <a:latin typeface="Calibri" panose="020F0502020204030204"/>
            </a:endParaRPr>
          </a:p>
        </p:txBody>
      </p:sp>
      <p:sp>
        <p:nvSpPr>
          <p:cNvPr id="5" name="Text 2"/>
          <p:cNvSpPr/>
          <p:nvPr/>
        </p:nvSpPr>
        <p:spPr>
          <a:xfrm>
            <a:off x="2001143" y="4863556"/>
            <a:ext cx="3992612" cy="872431"/>
          </a:xfrm>
          <a:prstGeom prst="rect">
            <a:avLst/>
          </a:prstGeom>
          <a:noFill/>
          <a:ln/>
        </p:spPr>
        <p:txBody>
          <a:bodyPr wrap="square" lIns="0" tIns="0" rIns="0" bIns="0" rtlCol="0" anchor="t"/>
          <a:lstStyle/>
          <a:p>
            <a:pPr defTabSz="571500">
              <a:lnSpc>
                <a:spcPts val="1688"/>
              </a:lnSpc>
            </a:pPr>
            <a:r>
              <a:rPr lang="en-US" sz="1063" dirty="0">
                <a:solidFill>
                  <a:srgbClr val="272525"/>
                </a:solidFill>
                <a:latin typeface="Lato" pitchFamily="34" charset="0"/>
                <a:ea typeface="Lato" pitchFamily="34" charset="-122"/>
                <a:cs typeface="Lato" pitchFamily="34" charset="-120"/>
              </a:rPr>
              <a:t>Η ιεραρχία αναγκών του Maslow είναι μια θεωρία στην ψυχολογία που προτείνει ότι οι άνθρωποι έχουν πέντε βασικές κατηγορίες αναγκών, οι οποίες πρέπει να ικανοποιηθούν με συγκεκριμένη σειρά.</a:t>
            </a:r>
            <a:endParaRPr lang="en-US" sz="1063" dirty="0">
              <a:solidFill>
                <a:prstClr val="black"/>
              </a:solidFill>
              <a:latin typeface="Calibri" panose="020F0502020204030204"/>
            </a:endParaRPr>
          </a:p>
        </p:txBody>
      </p:sp>
      <p:pic>
        <p:nvPicPr>
          <p:cNvPr id="6" name="Image 1" descr="preencoded.png"/>
          <p:cNvPicPr>
            <a:picLocks noChangeAspect="1"/>
          </p:cNvPicPr>
          <p:nvPr/>
        </p:nvPicPr>
        <p:blipFill>
          <a:blip r:embed="rId4"/>
          <a:stretch>
            <a:fillRect/>
          </a:stretch>
        </p:blipFill>
        <p:spPr>
          <a:xfrm>
            <a:off x="6198245" y="1930823"/>
            <a:ext cx="3992612" cy="2467571"/>
          </a:xfrm>
          <a:prstGeom prst="rect">
            <a:avLst/>
          </a:prstGeom>
        </p:spPr>
      </p:pic>
      <p:sp>
        <p:nvSpPr>
          <p:cNvPr id="7" name="Text 3"/>
          <p:cNvSpPr/>
          <p:nvPr/>
        </p:nvSpPr>
        <p:spPr>
          <a:xfrm>
            <a:off x="6198246" y="4568801"/>
            <a:ext cx="1704231" cy="212973"/>
          </a:xfrm>
          <a:prstGeom prst="rect">
            <a:avLst/>
          </a:prstGeom>
          <a:noFill/>
          <a:ln/>
        </p:spPr>
        <p:txBody>
          <a:bodyPr wrap="none" lIns="0" tIns="0" rIns="0" bIns="0" rtlCol="0" anchor="t"/>
          <a:lstStyle/>
          <a:p>
            <a:pPr defTabSz="571500">
              <a:lnSpc>
                <a:spcPts val="1656"/>
              </a:lnSpc>
            </a:pPr>
            <a:r>
              <a:rPr lang="en-US" sz="1313" dirty="0">
                <a:solidFill>
                  <a:srgbClr val="272525"/>
                </a:solidFill>
                <a:latin typeface="Gelasio" pitchFamily="34" charset="0"/>
                <a:ea typeface="Gelasio" pitchFamily="34" charset="-122"/>
                <a:cs typeface="Gelasio" pitchFamily="34" charset="-120"/>
              </a:rPr>
              <a:t>Επίπεδα Αναγκών</a:t>
            </a:r>
            <a:endParaRPr lang="en-US" sz="1313" dirty="0">
              <a:solidFill>
                <a:prstClr val="black"/>
              </a:solidFill>
              <a:latin typeface="Calibri" panose="020F0502020204030204"/>
            </a:endParaRPr>
          </a:p>
        </p:txBody>
      </p:sp>
      <p:sp>
        <p:nvSpPr>
          <p:cNvPr id="8" name="Text 4"/>
          <p:cNvSpPr/>
          <p:nvPr/>
        </p:nvSpPr>
        <p:spPr>
          <a:xfrm>
            <a:off x="6198245" y="4863556"/>
            <a:ext cx="3992612" cy="872431"/>
          </a:xfrm>
          <a:prstGeom prst="rect">
            <a:avLst/>
          </a:prstGeom>
          <a:noFill/>
          <a:ln/>
        </p:spPr>
        <p:txBody>
          <a:bodyPr wrap="square" lIns="0" tIns="0" rIns="0" bIns="0" rtlCol="0" anchor="t"/>
          <a:lstStyle/>
          <a:p>
            <a:pPr defTabSz="571500">
              <a:lnSpc>
                <a:spcPts val="1688"/>
              </a:lnSpc>
            </a:pPr>
            <a:r>
              <a:rPr lang="en-US" sz="1063" dirty="0">
                <a:solidFill>
                  <a:srgbClr val="272525"/>
                </a:solidFill>
                <a:latin typeface="Lato" pitchFamily="34" charset="0"/>
                <a:ea typeface="Lato" pitchFamily="34" charset="-122"/>
                <a:cs typeface="Lato" pitchFamily="34" charset="-120"/>
              </a:rPr>
              <a:t>Από κάτω προς τα πάνω, αυτές οι ανάγκες είναι: Φυσιολογικές, Ασφάλειας, Αγάπης/Ανήκειν, Εκτίμησης, και Αυτοπραγμάτωσης. Κάθε επίπεδο πρέπει να ικανοποιηθεί πριν το άτομο μπορέσει να προχωρήσει στο επόμενο.</a:t>
            </a:r>
            <a:endParaRPr lang="en-US" sz="1063" dirty="0">
              <a:solidFill>
                <a:prstClr val="black"/>
              </a:solidFill>
              <a:latin typeface="Calibri" panose="020F050202020403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1327398"/>
            <a:ext cx="4722763" cy="1222772"/>
          </a:xfrm>
          <a:prstGeom prst="rect">
            <a:avLst/>
          </a:prstGeom>
          <a:noFill/>
          <a:ln/>
        </p:spPr>
        <p:txBody>
          <a:bodyPr wrap="square" lIns="0" tIns="0" rIns="0" bIns="0" rtlCol="0" anchor="t"/>
          <a:lstStyle/>
          <a:p>
            <a:pPr defTabSz="571500">
              <a:lnSpc>
                <a:spcPts val="4813"/>
              </a:lnSpc>
            </a:pPr>
            <a:r>
              <a:rPr lang="en-US" sz="3844" dirty="0">
                <a:solidFill>
                  <a:srgbClr val="312F2B"/>
                </a:solidFill>
                <a:latin typeface="Gelasio" pitchFamily="34" charset="0"/>
                <a:ea typeface="Gelasio" pitchFamily="34" charset="-122"/>
                <a:cs typeface="Gelasio" pitchFamily="34" charset="-120"/>
              </a:rPr>
              <a:t>3.1 Ανάγκες και κίνητρα</a:t>
            </a:r>
            <a:endParaRPr lang="en-US" sz="3844" dirty="0">
              <a:solidFill>
                <a:prstClr val="black"/>
              </a:solidFill>
              <a:latin typeface="Calibri" panose="020F0502020204030204"/>
            </a:endParaRPr>
          </a:p>
        </p:txBody>
      </p:sp>
      <p:sp>
        <p:nvSpPr>
          <p:cNvPr id="4" name="Text 1"/>
          <p:cNvSpPr/>
          <p:nvPr/>
        </p:nvSpPr>
        <p:spPr>
          <a:xfrm>
            <a:off x="2020120" y="2762771"/>
            <a:ext cx="4722763" cy="453628"/>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 Αυτό που κινητοποιεί την ανθρώπινη συμπεριφορά και ωθεί τον άνθρωπο να πράξει είναι οι ανάγκες.</a:t>
            </a:r>
            <a:endParaRPr lang="en-US" sz="1094" dirty="0">
              <a:solidFill>
                <a:prstClr val="black"/>
              </a:solidFill>
              <a:latin typeface="Calibri" panose="020F0502020204030204"/>
            </a:endParaRPr>
          </a:p>
        </p:txBody>
      </p:sp>
      <p:sp>
        <p:nvSpPr>
          <p:cNvPr id="5" name="Text 2"/>
          <p:cNvSpPr/>
          <p:nvPr/>
        </p:nvSpPr>
        <p:spPr>
          <a:xfrm>
            <a:off x="2020120" y="3375869"/>
            <a:ext cx="4722763" cy="680443"/>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 Ανάγκη είναι μία κατάσταση ανισορροπίας, η οποία όταν δημιουργηθεί μπαίνει σε ενέργεια μία έντονη επιθυμία που λέγεται παρόρμηση ή κίνητρο.</a:t>
            </a:r>
            <a:endParaRPr lang="en-US" sz="1094" dirty="0">
              <a:solidFill>
                <a:prstClr val="black"/>
              </a:solidFill>
              <a:latin typeface="Calibri" panose="020F0502020204030204"/>
            </a:endParaRPr>
          </a:p>
        </p:txBody>
      </p:sp>
      <p:sp>
        <p:nvSpPr>
          <p:cNvPr id="6" name="Text 3"/>
          <p:cNvSpPr/>
          <p:nvPr/>
        </p:nvSpPr>
        <p:spPr>
          <a:xfrm>
            <a:off x="2020120" y="4215780"/>
            <a:ext cx="4722763" cy="907256"/>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 Κίνητρο είναι ο δυναμικός παράγοντας ο οποίος διεγείρει, καθορίζει και κατευθύνει τη συμπεριφορά του ατόμου προς ένα σκοπό. Τα κίνητρα εξαρτώνται τόσο από εσωτερικούς όσο και από εξωτερικούς παράγοντες.</a:t>
            </a:r>
            <a:endParaRPr lang="en-US" sz="1094" dirty="0">
              <a:solidFill>
                <a:prstClr val="black"/>
              </a:solidFill>
              <a:latin typeface="Calibri" panose="020F0502020204030204"/>
            </a:endParaRPr>
          </a:p>
        </p:txBody>
      </p:sp>
      <p:sp>
        <p:nvSpPr>
          <p:cNvPr id="7" name="Shape 4"/>
          <p:cNvSpPr/>
          <p:nvPr/>
        </p:nvSpPr>
        <p:spPr>
          <a:xfrm>
            <a:off x="2020119" y="5293073"/>
            <a:ext cx="226814" cy="226814"/>
          </a:xfrm>
          <a:prstGeom prst="roundRect">
            <a:avLst>
              <a:gd name="adj" fmla="val 25194296"/>
            </a:avLst>
          </a:prstGeom>
          <a:solidFill>
            <a:srgbClr val="45EA29"/>
          </a:solidFill>
          <a:ln w="7620">
            <a:solidFill>
              <a:srgbClr val="FFFFFF"/>
            </a:solidFill>
            <a:prstDash val="solid"/>
          </a:ln>
        </p:spPr>
        <p:txBody>
          <a:bodyPr/>
          <a:lstStyle/>
          <a:p>
            <a:pPr defTabSz="571500"/>
            <a:endParaRPr lang="el-GR" sz="1125">
              <a:solidFill>
                <a:prstClr val="black"/>
              </a:solidFill>
              <a:latin typeface="Calibri" panose="020F0502020204030204"/>
            </a:endParaRPr>
          </a:p>
        </p:txBody>
      </p:sp>
      <p:sp>
        <p:nvSpPr>
          <p:cNvPr id="8" name="Text 5"/>
          <p:cNvSpPr/>
          <p:nvPr/>
        </p:nvSpPr>
        <p:spPr>
          <a:xfrm>
            <a:off x="2089696" y="5375970"/>
            <a:ext cx="87660" cy="60945"/>
          </a:xfrm>
          <a:prstGeom prst="rect">
            <a:avLst/>
          </a:prstGeom>
          <a:noFill/>
          <a:ln/>
        </p:spPr>
        <p:txBody>
          <a:bodyPr wrap="none" lIns="0" tIns="0" rIns="0" bIns="0" rtlCol="0" anchor="t"/>
          <a:lstStyle/>
          <a:p>
            <a:pPr algn="ctr" defTabSz="571500">
              <a:lnSpc>
                <a:spcPts val="469"/>
              </a:lnSpc>
            </a:pPr>
            <a:r>
              <a:rPr lang="en-US" sz="469" dirty="0">
                <a:solidFill>
                  <a:srgbClr val="3C3838"/>
                </a:solidFill>
                <a:latin typeface="Lato Medium" pitchFamily="34" charset="0"/>
                <a:ea typeface="Lato Medium" pitchFamily="34" charset="-122"/>
                <a:cs typeface="Lato Medium" pitchFamily="34" charset="-120"/>
              </a:rPr>
              <a:t>DC</a:t>
            </a:r>
            <a:endParaRPr lang="en-US" sz="469" dirty="0">
              <a:solidFill>
                <a:prstClr val="black"/>
              </a:solidFill>
              <a:latin typeface="Calibri" panose="020F0502020204030204"/>
            </a:endParaRPr>
          </a:p>
        </p:txBody>
      </p:sp>
      <p:sp>
        <p:nvSpPr>
          <p:cNvPr id="9" name="Text 6"/>
          <p:cNvSpPr/>
          <p:nvPr/>
        </p:nvSpPr>
        <p:spPr>
          <a:xfrm>
            <a:off x="2317775" y="5282506"/>
            <a:ext cx="1661368" cy="248022"/>
          </a:xfrm>
          <a:prstGeom prst="rect">
            <a:avLst/>
          </a:prstGeom>
          <a:noFill/>
          <a:ln/>
        </p:spPr>
        <p:txBody>
          <a:bodyPr wrap="none" lIns="0" tIns="0" rIns="0" bIns="0" rtlCol="0" anchor="t"/>
          <a:lstStyle/>
          <a:p>
            <a:pPr defTabSz="571500">
              <a:lnSpc>
                <a:spcPts val="1938"/>
              </a:lnSpc>
            </a:pPr>
            <a:r>
              <a:rPr lang="en-US" sz="1375" b="1" dirty="0">
                <a:solidFill>
                  <a:srgbClr val="272525"/>
                </a:solidFill>
                <a:latin typeface="Lato Bold" pitchFamily="34" charset="0"/>
                <a:ea typeface="Lato Bold" pitchFamily="34" charset="-122"/>
                <a:cs typeface="Lato Bold" pitchFamily="34" charset="-120"/>
              </a:rPr>
              <a:t>by Dimitris Chliouras</a:t>
            </a:r>
            <a:endParaRPr lang="en-US" sz="1375" dirty="0">
              <a:solidFill>
                <a:prstClr val="black"/>
              </a:solidFill>
              <a:latin typeface="Calibri" panose="020F050202020403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020119" y="2009776"/>
            <a:ext cx="6387852" cy="442987"/>
          </a:xfrm>
          <a:prstGeom prst="rect">
            <a:avLst/>
          </a:prstGeom>
          <a:noFill/>
          <a:ln/>
        </p:spPr>
        <p:txBody>
          <a:bodyPr wrap="non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Προκλήσεις που Επισημαίνει ο Maslow</a:t>
            </a:r>
            <a:endParaRPr lang="en-US" sz="2781" dirty="0">
              <a:solidFill>
                <a:prstClr val="black"/>
              </a:solidFill>
              <a:latin typeface="Calibri" panose="020F0502020204030204"/>
            </a:endParaRPr>
          </a:p>
        </p:txBody>
      </p:sp>
      <p:sp>
        <p:nvSpPr>
          <p:cNvPr id="3" name="Text 1"/>
          <p:cNvSpPr/>
          <p:nvPr/>
        </p:nvSpPr>
        <p:spPr>
          <a:xfrm>
            <a:off x="2246933" y="2736280"/>
            <a:ext cx="7924949" cy="453628"/>
          </a:xfrm>
          <a:prstGeom prst="rect">
            <a:avLst/>
          </a:prstGeom>
          <a:noFill/>
          <a:ln/>
        </p:spPr>
        <p:txBody>
          <a:bodyPr wrap="square" lIns="0" tIns="0" rIns="0" bIns="0" rtlCol="0" anchor="t"/>
          <a:lstStyle/>
          <a:p>
            <a:pPr marL="214313"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Ο Maslow επισημαίνει ότι ορισμένες δυσκολίες της ζωής μπορούν να οδηγήσουν ένα άτομο στην αναζήτηση της ικανοποίησης μονάχα των βασικών αναγκών:</a:t>
            </a:r>
            <a:endParaRPr lang="en-US" sz="1094" dirty="0">
              <a:solidFill>
                <a:prstClr val="black"/>
              </a:solidFill>
              <a:latin typeface="Calibri" panose="020F0502020204030204"/>
            </a:endParaRPr>
          </a:p>
        </p:txBody>
      </p:sp>
      <p:sp>
        <p:nvSpPr>
          <p:cNvPr id="4" name="Text 2"/>
          <p:cNvSpPr/>
          <p:nvPr/>
        </p:nvSpPr>
        <p:spPr>
          <a:xfrm>
            <a:off x="2473748" y="3239468"/>
            <a:ext cx="7698135" cy="226814"/>
          </a:xfrm>
          <a:prstGeom prst="rect">
            <a:avLst/>
          </a:prstGeom>
          <a:noFill/>
          <a:ln/>
        </p:spPr>
        <p:txBody>
          <a:bodyPr wrap="none" lIns="0" tIns="0" rIns="0" bIns="0" rtlCol="0" anchor="t"/>
          <a:lstStyle/>
          <a:p>
            <a:pPr marL="428625" lvl="1"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Ανεργία</a:t>
            </a:r>
            <a:endParaRPr lang="en-US" sz="1094" dirty="0">
              <a:solidFill>
                <a:prstClr val="black"/>
              </a:solidFill>
              <a:latin typeface="Calibri" panose="020F0502020204030204"/>
            </a:endParaRPr>
          </a:p>
        </p:txBody>
      </p:sp>
      <p:sp>
        <p:nvSpPr>
          <p:cNvPr id="5" name="Text 3"/>
          <p:cNvSpPr/>
          <p:nvPr/>
        </p:nvSpPr>
        <p:spPr>
          <a:xfrm>
            <a:off x="2473748" y="3515842"/>
            <a:ext cx="7698135" cy="226814"/>
          </a:xfrm>
          <a:prstGeom prst="rect">
            <a:avLst/>
          </a:prstGeom>
          <a:noFill/>
          <a:ln/>
        </p:spPr>
        <p:txBody>
          <a:bodyPr wrap="none" lIns="0" tIns="0" rIns="0" bIns="0" rtlCol="0" anchor="t"/>
          <a:lstStyle/>
          <a:p>
            <a:pPr marL="428625" lvl="1"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Μονότονη εργασία</a:t>
            </a:r>
            <a:endParaRPr lang="en-US" sz="1094" dirty="0">
              <a:solidFill>
                <a:prstClr val="black"/>
              </a:solidFill>
              <a:latin typeface="Calibri" panose="020F0502020204030204"/>
            </a:endParaRPr>
          </a:p>
        </p:txBody>
      </p:sp>
      <p:sp>
        <p:nvSpPr>
          <p:cNvPr id="6" name="Text 4"/>
          <p:cNvSpPr/>
          <p:nvPr/>
        </p:nvSpPr>
        <p:spPr>
          <a:xfrm>
            <a:off x="2473748" y="3792216"/>
            <a:ext cx="7698135" cy="226814"/>
          </a:xfrm>
          <a:prstGeom prst="rect">
            <a:avLst/>
          </a:prstGeom>
          <a:noFill/>
          <a:ln/>
        </p:spPr>
        <p:txBody>
          <a:bodyPr wrap="none" lIns="0" tIns="0" rIns="0" bIns="0" rtlCol="0" anchor="t"/>
          <a:lstStyle/>
          <a:p>
            <a:pPr marL="428625" lvl="1"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Έλλειψη συντροφικότητας</a:t>
            </a:r>
            <a:endParaRPr lang="en-US" sz="1094" dirty="0">
              <a:solidFill>
                <a:prstClr val="black"/>
              </a:solidFill>
              <a:latin typeface="Calibri" panose="020F0502020204030204"/>
            </a:endParaRPr>
          </a:p>
        </p:txBody>
      </p:sp>
      <p:sp>
        <p:nvSpPr>
          <p:cNvPr id="7" name="Text 5"/>
          <p:cNvSpPr/>
          <p:nvPr/>
        </p:nvSpPr>
        <p:spPr>
          <a:xfrm>
            <a:off x="2246933" y="4068589"/>
            <a:ext cx="7924949" cy="226814"/>
          </a:xfrm>
          <a:prstGeom prst="rect">
            <a:avLst/>
          </a:prstGeom>
          <a:noFill/>
          <a:ln/>
        </p:spPr>
        <p:txBody>
          <a:bodyPr wrap="none" lIns="0" tIns="0" rIns="0" bIns="0" rtlCol="0" anchor="t"/>
          <a:lstStyle/>
          <a:p>
            <a:pPr marL="214313"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Η μιζέρια και η ανασφάλεια μπορούν να επικεντρώσουν την προσοχή ενός ατόμου στις λεγόμενες «κατώτερες» ανάγκες:</a:t>
            </a:r>
            <a:endParaRPr lang="en-US" sz="1094" dirty="0">
              <a:solidFill>
                <a:prstClr val="black"/>
              </a:solidFill>
              <a:latin typeface="Calibri" panose="020F0502020204030204"/>
            </a:endParaRPr>
          </a:p>
        </p:txBody>
      </p:sp>
      <p:sp>
        <p:nvSpPr>
          <p:cNvPr id="8" name="Text 6"/>
          <p:cNvSpPr/>
          <p:nvPr/>
        </p:nvSpPr>
        <p:spPr>
          <a:xfrm>
            <a:off x="2473748" y="4344963"/>
            <a:ext cx="7698135" cy="226814"/>
          </a:xfrm>
          <a:prstGeom prst="rect">
            <a:avLst/>
          </a:prstGeom>
          <a:noFill/>
          <a:ln/>
        </p:spPr>
        <p:txBody>
          <a:bodyPr wrap="none" lIns="0" tIns="0" rIns="0" bIns="0" rtlCol="0" anchor="t"/>
          <a:lstStyle/>
          <a:p>
            <a:pPr marL="428625" lvl="1"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Οργανικές ανάγκες</a:t>
            </a:r>
            <a:endParaRPr lang="en-US" sz="1094" dirty="0">
              <a:solidFill>
                <a:prstClr val="black"/>
              </a:solidFill>
              <a:latin typeface="Calibri" panose="020F0502020204030204"/>
            </a:endParaRPr>
          </a:p>
        </p:txBody>
      </p:sp>
      <p:sp>
        <p:nvSpPr>
          <p:cNvPr id="9" name="Text 7"/>
          <p:cNvSpPr/>
          <p:nvPr/>
        </p:nvSpPr>
        <p:spPr>
          <a:xfrm>
            <a:off x="2473748" y="4621337"/>
            <a:ext cx="7698135" cy="226814"/>
          </a:xfrm>
          <a:prstGeom prst="rect">
            <a:avLst/>
          </a:prstGeom>
          <a:noFill/>
          <a:ln/>
        </p:spPr>
        <p:txBody>
          <a:bodyPr wrap="none" lIns="0" tIns="0" rIns="0" bIns="0" rtlCol="0" anchor="t"/>
          <a:lstStyle/>
          <a:p>
            <a:pPr marL="428625" lvl="1"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Ανάγκες ασφάλειας</a:t>
            </a:r>
            <a:endParaRPr lang="en-US" sz="1094" dirty="0">
              <a:solidFill>
                <a:prstClr val="black"/>
              </a:solidFill>
              <a:latin typeface="Calibri" panose="020F050202020403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1951137"/>
            <a:ext cx="4722763" cy="1222772"/>
          </a:xfrm>
          <a:prstGeom prst="rect">
            <a:avLst/>
          </a:prstGeom>
          <a:noFill/>
          <a:ln/>
        </p:spPr>
        <p:txBody>
          <a:bodyPr wrap="square" lIns="0" tIns="0" rIns="0" bIns="0" rtlCol="0" anchor="t"/>
          <a:lstStyle/>
          <a:p>
            <a:pPr defTabSz="571500">
              <a:lnSpc>
                <a:spcPts val="4813"/>
              </a:lnSpc>
            </a:pPr>
            <a:r>
              <a:rPr lang="en-US" sz="3844" dirty="0">
                <a:solidFill>
                  <a:srgbClr val="312F2B"/>
                </a:solidFill>
                <a:latin typeface="Gelasio" pitchFamily="34" charset="0"/>
                <a:ea typeface="Gelasio" pitchFamily="34" charset="-122"/>
                <a:cs typeface="Gelasio" pitchFamily="34" charset="-120"/>
              </a:rPr>
              <a:t>Η έννοια της αυτοπραγμάτωσης</a:t>
            </a:r>
            <a:endParaRPr lang="en-US" sz="3844" dirty="0">
              <a:solidFill>
                <a:prstClr val="black"/>
              </a:solidFill>
              <a:latin typeface="Calibri" panose="020F0502020204030204"/>
            </a:endParaRPr>
          </a:p>
        </p:txBody>
      </p:sp>
      <p:sp>
        <p:nvSpPr>
          <p:cNvPr id="4" name="Text 1"/>
          <p:cNvSpPr/>
          <p:nvPr/>
        </p:nvSpPr>
        <p:spPr>
          <a:xfrm>
            <a:off x="2020120" y="3386510"/>
            <a:ext cx="4722763" cy="907256"/>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 Αυτοπραγμάτωση είναι η κατάσταση κατά την οποία το άτομο μέσα από τις καθημερινές του επιλογές και μέσω του ανοικτού και δυναμικού διαλόγου που αναπτύσσει με τον εαυτό του, καταφέρνει να νιώσει πλήρες και ικανοποιημένο.</a:t>
            </a:r>
            <a:endParaRPr lang="en-US" sz="1094" dirty="0">
              <a:solidFill>
                <a:prstClr val="black"/>
              </a:solidFill>
              <a:latin typeface="Calibri" panose="020F0502020204030204"/>
            </a:endParaRPr>
          </a:p>
        </p:txBody>
      </p:sp>
      <p:sp>
        <p:nvSpPr>
          <p:cNvPr id="5" name="Text 2"/>
          <p:cNvSpPr/>
          <p:nvPr/>
        </p:nvSpPr>
        <p:spPr>
          <a:xfrm>
            <a:off x="2020120" y="4453235"/>
            <a:ext cx="4722763" cy="453628"/>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 Το άτομο στην κατάσταση αυτοπραγμάτωσης, είναι δοσμένο σε έναν αγώνα, σε ένα σκοπό έξω από τον εαυτό του.</a:t>
            </a:r>
            <a:endParaRPr lang="en-US" sz="1094" dirty="0">
              <a:solidFill>
                <a:prstClr val="black"/>
              </a:solidFill>
              <a:latin typeface="Calibri" panose="020F050202020403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1571104"/>
            <a:ext cx="4722763" cy="885974"/>
          </a:xfrm>
          <a:prstGeom prst="rect">
            <a:avLst/>
          </a:prstGeom>
          <a:noFill/>
          <a:ln/>
        </p:spPr>
        <p:txBody>
          <a:bodyPr wrap="squar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Τρόποι για την Επίτευξη της Αυτοπραγμάτωσης</a:t>
            </a:r>
            <a:endParaRPr lang="en-US" sz="2781"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2020119" y="2669679"/>
            <a:ext cx="354360" cy="354360"/>
          </a:xfrm>
          <a:prstGeom prst="rect">
            <a:avLst/>
          </a:prstGeom>
        </p:spPr>
      </p:pic>
      <p:sp>
        <p:nvSpPr>
          <p:cNvPr id="5" name="Text 1"/>
          <p:cNvSpPr/>
          <p:nvPr/>
        </p:nvSpPr>
        <p:spPr>
          <a:xfrm>
            <a:off x="2020119" y="3165798"/>
            <a:ext cx="1772022" cy="221456"/>
          </a:xfrm>
          <a:prstGeom prst="rect">
            <a:avLst/>
          </a:prstGeom>
          <a:noFill/>
          <a:ln/>
        </p:spPr>
        <p:txBody>
          <a:bodyPr wrap="non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Στιγμή Δοκιμασίας</a:t>
            </a:r>
            <a:endParaRPr lang="en-US" sz="1375" dirty="0">
              <a:solidFill>
                <a:prstClr val="black"/>
              </a:solidFill>
              <a:latin typeface="Calibri" panose="020F0502020204030204"/>
            </a:endParaRPr>
          </a:p>
        </p:txBody>
      </p:sp>
      <p:sp>
        <p:nvSpPr>
          <p:cNvPr id="6" name="Text 2"/>
          <p:cNvSpPr/>
          <p:nvPr/>
        </p:nvSpPr>
        <p:spPr>
          <a:xfrm>
            <a:off x="2020119" y="3472310"/>
            <a:ext cx="2255044" cy="1587699"/>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Η αυτοπραγμάτωση σημαίνει μία στιγμή δοκιμασίας πλήρους, ζωντανής και ανιδιοτελούς, κατά την οποία το άτομο απορροφάται εντελώς σε κάτι χωρίς αυτοαντίληψη και αυτοσυνείδηση.</a:t>
            </a:r>
            <a:endParaRPr lang="en-US" sz="1094"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4487763" y="2669679"/>
            <a:ext cx="354360" cy="354360"/>
          </a:xfrm>
          <a:prstGeom prst="rect">
            <a:avLst/>
          </a:prstGeom>
        </p:spPr>
      </p:pic>
      <p:sp>
        <p:nvSpPr>
          <p:cNvPr id="8" name="Text 3"/>
          <p:cNvSpPr/>
          <p:nvPr/>
        </p:nvSpPr>
        <p:spPr>
          <a:xfrm>
            <a:off x="4487764" y="3165798"/>
            <a:ext cx="1779314" cy="221456"/>
          </a:xfrm>
          <a:prstGeom prst="rect">
            <a:avLst/>
          </a:prstGeom>
          <a:noFill/>
          <a:ln/>
        </p:spPr>
        <p:txBody>
          <a:bodyPr wrap="non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Διαδικασία Επιλογών</a:t>
            </a:r>
            <a:endParaRPr lang="en-US" sz="1375" dirty="0">
              <a:solidFill>
                <a:prstClr val="black"/>
              </a:solidFill>
              <a:latin typeface="Calibri" panose="020F0502020204030204"/>
            </a:endParaRPr>
          </a:p>
        </p:txBody>
      </p:sp>
      <p:sp>
        <p:nvSpPr>
          <p:cNvPr id="9" name="Text 4"/>
          <p:cNvSpPr/>
          <p:nvPr/>
        </p:nvSpPr>
        <p:spPr>
          <a:xfrm>
            <a:off x="4487764" y="3472310"/>
            <a:ext cx="2255118" cy="1814513"/>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Η ζωή είναι μία διαδικασία επιλογών η μία μετά την άλλη. Μία κίνηση προς την αυτοπραγμάτωση είναι η επιλογή της ανάπτυξης αντί για την επιλογή του φόβου, δηλαδή να διαλέξουμε ανάμεσα σε απλές επιλογές, όπως ψέμα - ειλικρίνεια.</a:t>
            </a:r>
            <a:endParaRPr lang="en-US" sz="1094" dirty="0">
              <a:solidFill>
                <a:prstClr val="black"/>
              </a:solidFill>
              <a:latin typeface="Calibri" panose="020F05020202040302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978074" y="1340272"/>
            <a:ext cx="7085484" cy="405408"/>
          </a:xfrm>
          <a:prstGeom prst="rect">
            <a:avLst/>
          </a:prstGeom>
          <a:noFill/>
          <a:ln/>
        </p:spPr>
        <p:txBody>
          <a:bodyPr wrap="none" lIns="0" tIns="0" rIns="0" bIns="0" rtlCol="0" anchor="t"/>
          <a:lstStyle/>
          <a:p>
            <a:pPr defTabSz="571500">
              <a:lnSpc>
                <a:spcPts val="3188"/>
              </a:lnSpc>
            </a:pPr>
            <a:r>
              <a:rPr lang="en-US" sz="2531" dirty="0">
                <a:solidFill>
                  <a:srgbClr val="312F2B"/>
                </a:solidFill>
                <a:latin typeface="Gelasio" pitchFamily="34" charset="0"/>
                <a:ea typeface="Gelasio" pitchFamily="34" charset="-122"/>
                <a:cs typeface="Gelasio" pitchFamily="34" charset="-120"/>
              </a:rPr>
              <a:t>Περαιτέρω Βήματα προς την Αυτοπραγμάτωση</a:t>
            </a:r>
            <a:endParaRPr lang="en-US" sz="2531" dirty="0">
              <a:solidFill>
                <a:prstClr val="black"/>
              </a:solidFill>
              <a:latin typeface="Calibri" panose="020F0502020204030204"/>
            </a:endParaRPr>
          </a:p>
        </p:txBody>
      </p:sp>
      <p:pic>
        <p:nvPicPr>
          <p:cNvPr id="3" name="Image 0" descr="preencoded.png"/>
          <p:cNvPicPr>
            <a:picLocks noChangeAspect="1"/>
          </p:cNvPicPr>
          <p:nvPr/>
        </p:nvPicPr>
        <p:blipFill>
          <a:blip r:embed="rId3"/>
          <a:stretch>
            <a:fillRect/>
          </a:stretch>
        </p:blipFill>
        <p:spPr>
          <a:xfrm>
            <a:off x="1978075" y="2005163"/>
            <a:ext cx="2615506" cy="1616497"/>
          </a:xfrm>
          <a:prstGeom prst="rect">
            <a:avLst/>
          </a:prstGeom>
        </p:spPr>
      </p:pic>
      <p:sp>
        <p:nvSpPr>
          <p:cNvPr id="4" name="Text 1"/>
          <p:cNvSpPr/>
          <p:nvPr/>
        </p:nvSpPr>
        <p:spPr>
          <a:xfrm>
            <a:off x="1978075" y="3783808"/>
            <a:ext cx="2615506" cy="405557"/>
          </a:xfrm>
          <a:prstGeom prst="rect">
            <a:avLst/>
          </a:prstGeom>
          <a:noFill/>
          <a:ln/>
        </p:spPr>
        <p:txBody>
          <a:bodyPr wrap="square" lIns="0" tIns="0" rIns="0" bIns="0" rtlCol="0" anchor="t"/>
          <a:lstStyle/>
          <a:p>
            <a:pPr defTabSz="571500">
              <a:lnSpc>
                <a:spcPts val="1594"/>
              </a:lnSpc>
            </a:pPr>
            <a:r>
              <a:rPr lang="en-US" sz="1250" dirty="0">
                <a:solidFill>
                  <a:srgbClr val="272525"/>
                </a:solidFill>
                <a:latin typeface="Gelasio" pitchFamily="34" charset="0"/>
                <a:ea typeface="Gelasio" pitchFamily="34" charset="-122"/>
                <a:cs typeface="Gelasio" pitchFamily="34" charset="-120"/>
              </a:rPr>
              <a:t>Ακούγοντας τις Εσωτερικές Φωνές</a:t>
            </a:r>
            <a:endParaRPr lang="en-US" sz="1250" dirty="0">
              <a:solidFill>
                <a:prstClr val="black"/>
              </a:solidFill>
              <a:latin typeface="Calibri" panose="020F0502020204030204"/>
            </a:endParaRPr>
          </a:p>
        </p:txBody>
      </p:sp>
      <p:sp>
        <p:nvSpPr>
          <p:cNvPr id="5" name="Text 2"/>
          <p:cNvSpPr/>
          <p:nvPr/>
        </p:nvSpPr>
        <p:spPr>
          <a:xfrm>
            <a:off x="1978075" y="4267200"/>
            <a:ext cx="2615506" cy="622846"/>
          </a:xfrm>
          <a:prstGeom prst="rect">
            <a:avLst/>
          </a:prstGeom>
          <a:noFill/>
          <a:ln/>
        </p:spPr>
        <p:txBody>
          <a:bodyPr wrap="square" lIns="0" tIns="0" rIns="0" bIns="0" rtlCol="0" anchor="t"/>
          <a:lstStyle/>
          <a:p>
            <a:pPr defTabSz="571500">
              <a:lnSpc>
                <a:spcPts val="1625"/>
              </a:lnSpc>
            </a:pPr>
            <a:r>
              <a:rPr lang="en-US" sz="1000" dirty="0">
                <a:solidFill>
                  <a:srgbClr val="272525"/>
                </a:solidFill>
                <a:latin typeface="Lato" pitchFamily="34" charset="0"/>
                <a:ea typeface="Lato" pitchFamily="34" charset="-122"/>
                <a:cs typeface="Lato" pitchFamily="34" charset="-120"/>
              </a:rPr>
              <a:t>Ο άνθρωπος είναι μια προσωπικότητα που για να ολοκληρώσει την αυτοπραγμάτωσή του ακούει τις φωνές των ορμών του.</a:t>
            </a:r>
            <a:endParaRPr lang="en-US" sz="1000" dirty="0">
              <a:solidFill>
                <a:prstClr val="black"/>
              </a:solidFill>
              <a:latin typeface="Calibri" panose="020F0502020204030204"/>
            </a:endParaRPr>
          </a:p>
        </p:txBody>
      </p:sp>
      <p:pic>
        <p:nvPicPr>
          <p:cNvPr id="6" name="Image 1" descr="preencoded.png"/>
          <p:cNvPicPr>
            <a:picLocks noChangeAspect="1"/>
          </p:cNvPicPr>
          <p:nvPr/>
        </p:nvPicPr>
        <p:blipFill>
          <a:blip r:embed="rId4"/>
          <a:stretch>
            <a:fillRect/>
          </a:stretch>
        </p:blipFill>
        <p:spPr>
          <a:xfrm>
            <a:off x="4788173" y="2005163"/>
            <a:ext cx="2615580" cy="1616497"/>
          </a:xfrm>
          <a:prstGeom prst="rect">
            <a:avLst/>
          </a:prstGeom>
        </p:spPr>
      </p:pic>
      <p:sp>
        <p:nvSpPr>
          <p:cNvPr id="7" name="Text 3"/>
          <p:cNvSpPr/>
          <p:nvPr/>
        </p:nvSpPr>
        <p:spPr>
          <a:xfrm>
            <a:off x="4788174" y="3783807"/>
            <a:ext cx="1926357" cy="202778"/>
          </a:xfrm>
          <a:prstGeom prst="rect">
            <a:avLst/>
          </a:prstGeom>
          <a:noFill/>
          <a:ln/>
        </p:spPr>
        <p:txBody>
          <a:bodyPr wrap="none" lIns="0" tIns="0" rIns="0" bIns="0" rtlCol="0" anchor="t"/>
          <a:lstStyle/>
          <a:p>
            <a:pPr defTabSz="571500">
              <a:lnSpc>
                <a:spcPts val="1594"/>
              </a:lnSpc>
            </a:pPr>
            <a:r>
              <a:rPr lang="en-US" sz="1250" dirty="0">
                <a:solidFill>
                  <a:srgbClr val="272525"/>
                </a:solidFill>
                <a:latin typeface="Gelasio" pitchFamily="34" charset="0"/>
                <a:ea typeface="Gelasio" pitchFamily="34" charset="-122"/>
                <a:cs typeface="Gelasio" pitchFamily="34" charset="-120"/>
              </a:rPr>
              <a:t>Ανάληψη Υπευθυνότητας</a:t>
            </a:r>
            <a:endParaRPr lang="en-US" sz="1250" dirty="0">
              <a:solidFill>
                <a:prstClr val="black"/>
              </a:solidFill>
              <a:latin typeface="Calibri" panose="020F0502020204030204"/>
            </a:endParaRPr>
          </a:p>
        </p:txBody>
      </p:sp>
      <p:sp>
        <p:nvSpPr>
          <p:cNvPr id="8" name="Text 4"/>
          <p:cNvSpPr/>
          <p:nvPr/>
        </p:nvSpPr>
        <p:spPr>
          <a:xfrm>
            <a:off x="4788173" y="4064422"/>
            <a:ext cx="2615580" cy="622846"/>
          </a:xfrm>
          <a:prstGeom prst="rect">
            <a:avLst/>
          </a:prstGeom>
          <a:noFill/>
          <a:ln/>
        </p:spPr>
        <p:txBody>
          <a:bodyPr wrap="square" lIns="0" tIns="0" rIns="0" bIns="0" rtlCol="0" anchor="t"/>
          <a:lstStyle/>
          <a:p>
            <a:pPr defTabSz="571500">
              <a:lnSpc>
                <a:spcPts val="1625"/>
              </a:lnSpc>
            </a:pPr>
            <a:r>
              <a:rPr lang="en-US" sz="1000" dirty="0">
                <a:solidFill>
                  <a:srgbClr val="272525"/>
                </a:solidFill>
                <a:latin typeface="Lato" pitchFamily="34" charset="0"/>
                <a:ea typeface="Lato" pitchFamily="34" charset="-122"/>
                <a:cs typeface="Lato" pitchFamily="34" charset="-120"/>
              </a:rPr>
              <a:t>Σε στιγμές αμφιβολίας, η ανάληψη υπευθυνότητας από το άτομο είναι ένα σημαντικό βήμα προς την πραγμάτωση.</a:t>
            </a:r>
            <a:endParaRPr lang="en-US" sz="1000" dirty="0">
              <a:solidFill>
                <a:prstClr val="black"/>
              </a:solidFill>
              <a:latin typeface="Calibri" panose="020F0502020204030204"/>
            </a:endParaRPr>
          </a:p>
        </p:txBody>
      </p:sp>
      <p:pic>
        <p:nvPicPr>
          <p:cNvPr id="9" name="Image 2" descr="preencoded.png"/>
          <p:cNvPicPr>
            <a:picLocks noChangeAspect="1"/>
          </p:cNvPicPr>
          <p:nvPr/>
        </p:nvPicPr>
        <p:blipFill>
          <a:blip r:embed="rId5"/>
          <a:stretch>
            <a:fillRect/>
          </a:stretch>
        </p:blipFill>
        <p:spPr>
          <a:xfrm>
            <a:off x="7598346" y="2005163"/>
            <a:ext cx="2615506" cy="1616497"/>
          </a:xfrm>
          <a:prstGeom prst="rect">
            <a:avLst/>
          </a:prstGeom>
        </p:spPr>
      </p:pic>
      <p:sp>
        <p:nvSpPr>
          <p:cNvPr id="10" name="Text 5"/>
          <p:cNvSpPr/>
          <p:nvPr/>
        </p:nvSpPr>
        <p:spPr>
          <a:xfrm>
            <a:off x="7598347" y="3783807"/>
            <a:ext cx="2605459" cy="202778"/>
          </a:xfrm>
          <a:prstGeom prst="rect">
            <a:avLst/>
          </a:prstGeom>
          <a:noFill/>
          <a:ln/>
        </p:spPr>
        <p:txBody>
          <a:bodyPr wrap="none" lIns="0" tIns="0" rIns="0" bIns="0" rtlCol="0" anchor="t"/>
          <a:lstStyle/>
          <a:p>
            <a:pPr defTabSz="571500">
              <a:lnSpc>
                <a:spcPts val="1594"/>
              </a:lnSpc>
            </a:pPr>
            <a:r>
              <a:rPr lang="en-US" sz="1250" dirty="0">
                <a:solidFill>
                  <a:srgbClr val="272525"/>
                </a:solidFill>
                <a:latin typeface="Gelasio" pitchFamily="34" charset="0"/>
                <a:ea typeface="Gelasio" pitchFamily="34" charset="-122"/>
                <a:cs typeface="Gelasio" pitchFamily="34" charset="-120"/>
              </a:rPr>
              <a:t>Ειλικρινείς Δηλώσεις και Επιλογές</a:t>
            </a:r>
            <a:endParaRPr lang="en-US" sz="1250" dirty="0">
              <a:solidFill>
                <a:prstClr val="black"/>
              </a:solidFill>
              <a:latin typeface="Calibri" panose="020F0502020204030204"/>
            </a:endParaRPr>
          </a:p>
        </p:txBody>
      </p:sp>
      <p:sp>
        <p:nvSpPr>
          <p:cNvPr id="11" name="Text 6"/>
          <p:cNvSpPr/>
          <p:nvPr/>
        </p:nvSpPr>
        <p:spPr>
          <a:xfrm>
            <a:off x="7598346" y="4064423"/>
            <a:ext cx="2615506" cy="1453307"/>
          </a:xfrm>
          <a:prstGeom prst="rect">
            <a:avLst/>
          </a:prstGeom>
          <a:noFill/>
          <a:ln/>
        </p:spPr>
        <p:txBody>
          <a:bodyPr wrap="square" lIns="0" tIns="0" rIns="0" bIns="0" rtlCol="0" anchor="t"/>
          <a:lstStyle/>
          <a:p>
            <a:pPr defTabSz="571500">
              <a:lnSpc>
                <a:spcPts val="1625"/>
              </a:lnSpc>
            </a:pPr>
            <a:r>
              <a:rPr lang="en-US" sz="1000" dirty="0">
                <a:solidFill>
                  <a:srgbClr val="272525"/>
                </a:solidFill>
                <a:latin typeface="Lato" pitchFamily="34" charset="0"/>
                <a:ea typeface="Lato" pitchFamily="34" charset="-122"/>
                <a:cs typeface="Lato" pitchFamily="34" charset="-120"/>
              </a:rPr>
              <a:t>Όταν ένα άτομο φτάσει στο σημείο να ακούει τον εαυτό του σε κάθε στιγμή της ζωής του, να κάνει τις επιλογές του, όταν παίρνει την απόφαση να κάνει ειλικρινείς δηλώσεις που εμπεριέχουν τον κίνδυνο να δείξει ότι είναι διαφορετικός σημαίνει ότι πορεύεται προς την αυτοπραγμάτωση.</a:t>
            </a:r>
            <a:endParaRPr lang="en-US" sz="1000" dirty="0">
              <a:solidFill>
                <a:prstClr val="black"/>
              </a:solidFill>
              <a:latin typeface="Calibri" panose="020F050202020403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1"/>
            <a:ext cx="9144000" cy="1763911"/>
          </a:xfrm>
          <a:prstGeom prst="rect">
            <a:avLst/>
          </a:prstGeom>
        </p:spPr>
      </p:pic>
      <p:sp>
        <p:nvSpPr>
          <p:cNvPr id="3" name="Text 0"/>
          <p:cNvSpPr/>
          <p:nvPr/>
        </p:nvSpPr>
        <p:spPr>
          <a:xfrm>
            <a:off x="2017886" y="3009155"/>
            <a:ext cx="5048920" cy="440978"/>
          </a:xfrm>
          <a:prstGeom prst="rect">
            <a:avLst/>
          </a:prstGeom>
          <a:noFill/>
          <a:ln/>
        </p:spPr>
        <p:txBody>
          <a:bodyPr wrap="none" lIns="0" tIns="0" rIns="0" bIns="0" rtlCol="0" anchor="t"/>
          <a:lstStyle/>
          <a:p>
            <a:pPr defTabSz="571500">
              <a:lnSpc>
                <a:spcPts val="3469"/>
              </a:lnSpc>
            </a:pPr>
            <a:r>
              <a:rPr lang="en-US" sz="2750" dirty="0">
                <a:solidFill>
                  <a:srgbClr val="312F2B"/>
                </a:solidFill>
                <a:latin typeface="Gelasio" pitchFamily="34" charset="0"/>
                <a:ea typeface="Gelasio" pitchFamily="34" charset="-122"/>
                <a:cs typeface="Gelasio" pitchFamily="34" charset="-120"/>
              </a:rPr>
              <a:t>Διαδικασία Αυτοπραγμάτωσης</a:t>
            </a:r>
            <a:endParaRPr lang="en-US" sz="2750" dirty="0">
              <a:solidFill>
                <a:prstClr val="black"/>
              </a:solidFill>
              <a:latin typeface="Calibri" panose="020F0502020204030204"/>
            </a:endParaRPr>
          </a:p>
        </p:txBody>
      </p:sp>
      <p:sp>
        <p:nvSpPr>
          <p:cNvPr id="4" name="Shape 1"/>
          <p:cNvSpPr/>
          <p:nvPr/>
        </p:nvSpPr>
        <p:spPr>
          <a:xfrm>
            <a:off x="2017888" y="3661767"/>
            <a:ext cx="4007569" cy="1950914"/>
          </a:xfrm>
          <a:prstGeom prst="roundRect">
            <a:avLst>
              <a:gd name="adj" fmla="val 3038"/>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5" name="Text 2"/>
          <p:cNvSpPr/>
          <p:nvPr/>
        </p:nvSpPr>
        <p:spPr>
          <a:xfrm>
            <a:off x="2163739" y="3807619"/>
            <a:ext cx="2198489" cy="220414"/>
          </a:xfrm>
          <a:prstGeom prst="rect">
            <a:avLst/>
          </a:prstGeom>
          <a:noFill/>
          <a:ln/>
        </p:spPr>
        <p:txBody>
          <a:bodyPr wrap="non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Προετοιμασία και Εργασία</a:t>
            </a:r>
            <a:endParaRPr lang="en-US" sz="1375" dirty="0">
              <a:solidFill>
                <a:prstClr val="black"/>
              </a:solidFill>
              <a:latin typeface="Calibri" panose="020F0502020204030204"/>
            </a:endParaRPr>
          </a:p>
        </p:txBody>
      </p:sp>
      <p:sp>
        <p:nvSpPr>
          <p:cNvPr id="6" name="Text 3"/>
          <p:cNvSpPr/>
          <p:nvPr/>
        </p:nvSpPr>
        <p:spPr>
          <a:xfrm>
            <a:off x="2163738" y="4112643"/>
            <a:ext cx="3715866" cy="1128489"/>
          </a:xfrm>
          <a:prstGeom prst="rect">
            <a:avLst/>
          </a:prstGeom>
          <a:noFill/>
          <a:ln/>
        </p:spPr>
        <p:txBody>
          <a:bodyPr wrap="square" lIns="0" tIns="0" rIns="0" bIns="0" rtlCol="0" anchor="t"/>
          <a:lstStyle/>
          <a:p>
            <a:pPr defTabSz="571500">
              <a:lnSpc>
                <a:spcPts val="1750"/>
              </a:lnSpc>
            </a:pPr>
            <a:r>
              <a:rPr lang="en-US" sz="1094" dirty="0">
                <a:solidFill>
                  <a:srgbClr val="272525"/>
                </a:solidFill>
                <a:latin typeface="Lato" pitchFamily="34" charset="0"/>
                <a:ea typeface="Lato" pitchFamily="34" charset="-122"/>
                <a:cs typeface="Lato" pitchFamily="34" charset="-120"/>
              </a:rPr>
              <a:t>Το άτομο χρησιμοποιώντας τη νοημοσύνη του διατρέχει μία περίοδο προετοιμασίας με σκοπό να χρησιμοποιήσει στο μέγιστο τις δυνατότητές του. Η αυτοπραγμάτωση είναι μία διαδικασία όπου το άτομο εργάζεται, για να ολοκληρώσει αυτό που επιθυμεί να πραγματώσει.</a:t>
            </a:r>
            <a:endParaRPr lang="en-US" sz="1094" dirty="0">
              <a:solidFill>
                <a:prstClr val="black"/>
              </a:solidFill>
              <a:latin typeface="Calibri" panose="020F0502020204030204"/>
            </a:endParaRPr>
          </a:p>
        </p:txBody>
      </p:sp>
      <p:sp>
        <p:nvSpPr>
          <p:cNvPr id="7" name="Shape 4"/>
          <p:cNvSpPr/>
          <p:nvPr/>
        </p:nvSpPr>
        <p:spPr>
          <a:xfrm>
            <a:off x="6166546" y="3661767"/>
            <a:ext cx="4007569" cy="1950914"/>
          </a:xfrm>
          <a:prstGeom prst="roundRect">
            <a:avLst>
              <a:gd name="adj" fmla="val 3038"/>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8" name="Text 5"/>
          <p:cNvSpPr/>
          <p:nvPr/>
        </p:nvSpPr>
        <p:spPr>
          <a:xfrm>
            <a:off x="6312397" y="3807619"/>
            <a:ext cx="1763911" cy="220414"/>
          </a:xfrm>
          <a:prstGeom prst="rect">
            <a:avLst/>
          </a:prstGeom>
          <a:noFill/>
          <a:ln/>
        </p:spPr>
        <p:txBody>
          <a:bodyPr wrap="non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Μέγιστες Εμπειρίες</a:t>
            </a:r>
            <a:endParaRPr lang="en-US" sz="1375" dirty="0">
              <a:solidFill>
                <a:prstClr val="black"/>
              </a:solidFill>
              <a:latin typeface="Calibri" panose="020F0502020204030204"/>
            </a:endParaRPr>
          </a:p>
        </p:txBody>
      </p:sp>
      <p:sp>
        <p:nvSpPr>
          <p:cNvPr id="9" name="Text 6"/>
          <p:cNvSpPr/>
          <p:nvPr/>
        </p:nvSpPr>
        <p:spPr>
          <a:xfrm>
            <a:off x="6312396" y="4112643"/>
            <a:ext cx="3715866" cy="1354187"/>
          </a:xfrm>
          <a:prstGeom prst="rect">
            <a:avLst/>
          </a:prstGeom>
          <a:noFill/>
          <a:ln/>
        </p:spPr>
        <p:txBody>
          <a:bodyPr wrap="square" lIns="0" tIns="0" rIns="0" bIns="0" rtlCol="0" anchor="t"/>
          <a:lstStyle/>
          <a:p>
            <a:pPr defTabSz="571500">
              <a:lnSpc>
                <a:spcPts val="1750"/>
              </a:lnSpc>
            </a:pPr>
            <a:r>
              <a:rPr lang="en-US" sz="1094" dirty="0">
                <a:solidFill>
                  <a:srgbClr val="272525"/>
                </a:solidFill>
                <a:latin typeface="Lato" pitchFamily="34" charset="0"/>
                <a:ea typeface="Lato" pitchFamily="34" charset="-122"/>
                <a:cs typeface="Lato" pitchFamily="34" charset="-120"/>
              </a:rPr>
              <a:t>Οι μέγιστες εμπειρίες αποτελούν παροδικές στιγμές αυτοπραγμάτωσης. Ως μέγιστη εμπειρία ορίζεται μια μικρή στιγμή ευφορίας, ψυχικής ανάτασης. Πρακτικά όλοι μπορούν να έχουν μέγιστες εμπειρίες, αλλά λίγοι μόνο γνωρίζουν πώς θα απολαύσουν τις στιγμές γαλήνης, ευχαρίστησης.</a:t>
            </a:r>
            <a:endParaRPr lang="en-US" sz="1094" dirty="0">
              <a:solidFill>
                <a:prstClr val="black"/>
              </a:solidFill>
              <a:latin typeface="Calibri" panose="020F050202020403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0"/>
            <a:ext cx="3429000" cy="5143500"/>
          </a:xfrm>
          <a:prstGeom prst="rect">
            <a:avLst/>
          </a:prstGeom>
        </p:spPr>
      </p:pic>
      <p:sp>
        <p:nvSpPr>
          <p:cNvPr id="3" name="Text 0"/>
          <p:cNvSpPr/>
          <p:nvPr/>
        </p:nvSpPr>
        <p:spPr>
          <a:xfrm>
            <a:off x="5449120" y="2426047"/>
            <a:ext cx="4722763" cy="885974"/>
          </a:xfrm>
          <a:prstGeom prst="rect">
            <a:avLst/>
          </a:prstGeom>
          <a:noFill/>
          <a:ln/>
        </p:spPr>
        <p:txBody>
          <a:bodyPr wrap="squar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Μηχανισμός Άμυνας Επανεξέταση</a:t>
            </a:r>
            <a:endParaRPr lang="en-US" sz="2781" dirty="0">
              <a:solidFill>
                <a:prstClr val="black"/>
              </a:solidFill>
              <a:latin typeface="Calibri" panose="020F0502020204030204"/>
            </a:endParaRPr>
          </a:p>
        </p:txBody>
      </p:sp>
      <p:sp>
        <p:nvSpPr>
          <p:cNvPr id="4" name="Text 1"/>
          <p:cNvSpPr/>
          <p:nvPr/>
        </p:nvSpPr>
        <p:spPr>
          <a:xfrm>
            <a:off x="5449120" y="3524622"/>
            <a:ext cx="4722763" cy="907256"/>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H άμυνα είναι ένας ψυχικός μηχανισμός ο οποίος προστατεύει το άτομο από τις δυσάρεστες καταστάσεις. Το τελευταίο βήμα προς την αυτοπραγμάτωση σημαίνει τον προσδιορισμό των μηχανισμών άμυνας από το άτομο, το οποίο στη συνέχεια τολμά να τους αποβάλλει.</a:t>
            </a:r>
            <a:endParaRPr lang="en-US" sz="1094" dirty="0">
              <a:solidFill>
                <a:prstClr val="black"/>
              </a:solidFill>
              <a:latin typeface="Calibri" panose="020F050202020403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0"/>
            <a:ext cx="3429000" cy="5143500"/>
          </a:xfrm>
          <a:prstGeom prst="rect">
            <a:avLst/>
          </a:prstGeom>
        </p:spPr>
      </p:pic>
      <p:sp>
        <p:nvSpPr>
          <p:cNvPr id="3" name="Text 0"/>
          <p:cNvSpPr/>
          <p:nvPr/>
        </p:nvSpPr>
        <p:spPr>
          <a:xfrm>
            <a:off x="5367190" y="1369739"/>
            <a:ext cx="4886623" cy="1109514"/>
          </a:xfrm>
          <a:prstGeom prst="rect">
            <a:avLst/>
          </a:prstGeom>
          <a:noFill/>
          <a:ln/>
        </p:spPr>
        <p:txBody>
          <a:bodyPr wrap="square" lIns="0" tIns="0" rIns="0" bIns="0" rtlCol="0" anchor="t"/>
          <a:lstStyle/>
          <a:p>
            <a:pPr defTabSz="571500">
              <a:lnSpc>
                <a:spcPts val="2906"/>
              </a:lnSpc>
            </a:pPr>
            <a:r>
              <a:rPr lang="en-US" sz="2313" dirty="0">
                <a:solidFill>
                  <a:srgbClr val="312F2B"/>
                </a:solidFill>
                <a:latin typeface="Gelasio" pitchFamily="34" charset="0"/>
                <a:ea typeface="Gelasio" pitchFamily="34" charset="-122"/>
                <a:cs typeface="Gelasio" pitchFamily="34" charset="-120"/>
              </a:rPr>
              <a:t>Τα βασικά χαρακτηριστικά ενός ατόμου σε κατάσταση πλήρους αυτοπραγμάτωσης</a:t>
            </a:r>
            <a:endParaRPr lang="en-US" sz="2313"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5367190" y="2656732"/>
            <a:ext cx="295871" cy="295871"/>
          </a:xfrm>
          <a:prstGeom prst="rect">
            <a:avLst/>
          </a:prstGeom>
        </p:spPr>
      </p:pic>
      <p:sp>
        <p:nvSpPr>
          <p:cNvPr id="5" name="Text 1"/>
          <p:cNvSpPr/>
          <p:nvPr/>
        </p:nvSpPr>
        <p:spPr>
          <a:xfrm>
            <a:off x="5367189" y="3070920"/>
            <a:ext cx="1820466" cy="184919"/>
          </a:xfrm>
          <a:prstGeom prst="rect">
            <a:avLst/>
          </a:prstGeom>
          <a:noFill/>
          <a:ln/>
        </p:spPr>
        <p:txBody>
          <a:bodyPr wrap="none" lIns="0" tIns="0" rIns="0" bIns="0" rtlCol="0" anchor="t"/>
          <a:lstStyle/>
          <a:p>
            <a:pPr defTabSz="571500">
              <a:lnSpc>
                <a:spcPts val="1438"/>
              </a:lnSpc>
            </a:pPr>
            <a:r>
              <a:rPr lang="en-US" sz="1156" dirty="0">
                <a:solidFill>
                  <a:srgbClr val="272525"/>
                </a:solidFill>
                <a:latin typeface="Gelasio" pitchFamily="34" charset="0"/>
                <a:ea typeface="Gelasio" pitchFamily="34" charset="-122"/>
                <a:cs typeface="Gelasio" pitchFamily="34" charset="-120"/>
              </a:rPr>
              <a:t>Αποτελεσματική αντίληψη</a:t>
            </a:r>
            <a:endParaRPr lang="en-US" sz="1156" dirty="0">
              <a:solidFill>
                <a:prstClr val="black"/>
              </a:solidFill>
              <a:latin typeface="Calibri" panose="020F0502020204030204"/>
            </a:endParaRPr>
          </a:p>
        </p:txBody>
      </p:sp>
      <p:sp>
        <p:nvSpPr>
          <p:cNvPr id="6" name="Text 2"/>
          <p:cNvSpPr/>
          <p:nvPr/>
        </p:nvSpPr>
        <p:spPr>
          <a:xfrm>
            <a:off x="5367189" y="3326829"/>
            <a:ext cx="2354536" cy="378768"/>
          </a:xfrm>
          <a:prstGeom prst="rect">
            <a:avLst/>
          </a:prstGeom>
          <a:noFill/>
          <a:ln/>
        </p:spPr>
        <p:txBody>
          <a:bodyPr wrap="square" lIns="0" tIns="0" rIns="0" bIns="0" rtlCol="0" anchor="t"/>
          <a:lstStyle/>
          <a:p>
            <a:pPr defTabSz="571500">
              <a:lnSpc>
                <a:spcPts val="1469"/>
              </a:lnSpc>
            </a:pPr>
            <a:r>
              <a:rPr lang="en-US" sz="906" dirty="0">
                <a:solidFill>
                  <a:srgbClr val="272525"/>
                </a:solidFill>
                <a:latin typeface="Lato" pitchFamily="34" charset="0"/>
                <a:ea typeface="Lato" pitchFamily="34" charset="-122"/>
                <a:cs typeface="Lato" pitchFamily="34" charset="-120"/>
              </a:rPr>
              <a:t>Αποτελεσματική αντίληψη, καλή και γρήγορη κρίση για τους άλλους.</a:t>
            </a:r>
            <a:endParaRPr lang="en-US" sz="906"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7899203" y="2656732"/>
            <a:ext cx="295871" cy="295871"/>
          </a:xfrm>
          <a:prstGeom prst="rect">
            <a:avLst/>
          </a:prstGeom>
        </p:spPr>
      </p:pic>
      <p:sp>
        <p:nvSpPr>
          <p:cNvPr id="8" name="Text 3"/>
          <p:cNvSpPr/>
          <p:nvPr/>
        </p:nvSpPr>
        <p:spPr>
          <a:xfrm>
            <a:off x="7899202" y="3070920"/>
            <a:ext cx="1479426" cy="184919"/>
          </a:xfrm>
          <a:prstGeom prst="rect">
            <a:avLst/>
          </a:prstGeom>
          <a:noFill/>
          <a:ln/>
        </p:spPr>
        <p:txBody>
          <a:bodyPr wrap="none" lIns="0" tIns="0" rIns="0" bIns="0" rtlCol="0" anchor="t"/>
          <a:lstStyle/>
          <a:p>
            <a:pPr defTabSz="571500">
              <a:lnSpc>
                <a:spcPts val="1438"/>
              </a:lnSpc>
            </a:pPr>
            <a:r>
              <a:rPr lang="en-US" sz="1156" dirty="0">
                <a:solidFill>
                  <a:srgbClr val="272525"/>
                </a:solidFill>
                <a:latin typeface="Gelasio" pitchFamily="34" charset="0"/>
                <a:ea typeface="Gelasio" pitchFamily="34" charset="-122"/>
                <a:cs typeface="Gelasio" pitchFamily="34" charset="-120"/>
              </a:rPr>
              <a:t>Έλλειψη υποκρισίας</a:t>
            </a:r>
            <a:endParaRPr lang="en-US" sz="1156" dirty="0">
              <a:solidFill>
                <a:prstClr val="black"/>
              </a:solidFill>
              <a:latin typeface="Calibri" panose="020F0502020204030204"/>
            </a:endParaRPr>
          </a:p>
        </p:txBody>
      </p:sp>
      <p:sp>
        <p:nvSpPr>
          <p:cNvPr id="9" name="Text 4"/>
          <p:cNvSpPr/>
          <p:nvPr/>
        </p:nvSpPr>
        <p:spPr>
          <a:xfrm>
            <a:off x="7899202" y="3326830"/>
            <a:ext cx="2354610" cy="757535"/>
          </a:xfrm>
          <a:prstGeom prst="rect">
            <a:avLst/>
          </a:prstGeom>
          <a:noFill/>
          <a:ln/>
        </p:spPr>
        <p:txBody>
          <a:bodyPr wrap="square" lIns="0" tIns="0" rIns="0" bIns="0" rtlCol="0" anchor="t"/>
          <a:lstStyle/>
          <a:p>
            <a:pPr defTabSz="571500">
              <a:lnSpc>
                <a:spcPts val="1469"/>
              </a:lnSpc>
            </a:pPr>
            <a:r>
              <a:rPr lang="en-US" sz="906" dirty="0">
                <a:solidFill>
                  <a:srgbClr val="272525"/>
                </a:solidFill>
                <a:latin typeface="Lato" pitchFamily="34" charset="0"/>
                <a:ea typeface="Lato" pitchFamily="34" charset="-122"/>
                <a:cs typeface="Lato" pitchFamily="34" charset="-120"/>
              </a:rPr>
              <a:t>Έλλειψη υποκρισίας, αποδοχή του εαυτού του, των άλλων και του κοινωνικού περιβάλλοντός του, όπως πραγματικά είναι και όχι όπως θα επιθυμούσε να είναι.</a:t>
            </a:r>
            <a:endParaRPr lang="en-US" sz="906" dirty="0">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5367190" y="4439396"/>
            <a:ext cx="295871" cy="295871"/>
          </a:xfrm>
          <a:prstGeom prst="rect">
            <a:avLst/>
          </a:prstGeom>
        </p:spPr>
      </p:pic>
      <p:sp>
        <p:nvSpPr>
          <p:cNvPr id="11" name="Text 5"/>
          <p:cNvSpPr/>
          <p:nvPr/>
        </p:nvSpPr>
        <p:spPr>
          <a:xfrm>
            <a:off x="5367190" y="4853583"/>
            <a:ext cx="2217539" cy="184919"/>
          </a:xfrm>
          <a:prstGeom prst="rect">
            <a:avLst/>
          </a:prstGeom>
          <a:noFill/>
          <a:ln/>
        </p:spPr>
        <p:txBody>
          <a:bodyPr wrap="none" lIns="0" tIns="0" rIns="0" bIns="0" rtlCol="0" anchor="t"/>
          <a:lstStyle/>
          <a:p>
            <a:pPr defTabSz="571500">
              <a:lnSpc>
                <a:spcPts val="1438"/>
              </a:lnSpc>
            </a:pPr>
            <a:r>
              <a:rPr lang="en-US" sz="1156" dirty="0">
                <a:solidFill>
                  <a:srgbClr val="272525"/>
                </a:solidFill>
                <a:latin typeface="Gelasio" pitchFamily="34" charset="0"/>
                <a:ea typeface="Gelasio" pitchFamily="34" charset="-122"/>
                <a:cs typeface="Gelasio" pitchFamily="34" charset="-120"/>
              </a:rPr>
              <a:t>Αυθορμητισμός και πρωτοτυπία</a:t>
            </a:r>
            <a:endParaRPr lang="en-US" sz="1156" dirty="0">
              <a:solidFill>
                <a:prstClr val="black"/>
              </a:solidFill>
              <a:latin typeface="Calibri" panose="020F0502020204030204"/>
            </a:endParaRPr>
          </a:p>
        </p:txBody>
      </p:sp>
      <p:sp>
        <p:nvSpPr>
          <p:cNvPr id="12" name="Text 6"/>
          <p:cNvSpPr/>
          <p:nvPr/>
        </p:nvSpPr>
        <p:spPr>
          <a:xfrm>
            <a:off x="5367189" y="5109492"/>
            <a:ext cx="2354536" cy="378768"/>
          </a:xfrm>
          <a:prstGeom prst="rect">
            <a:avLst/>
          </a:prstGeom>
          <a:noFill/>
          <a:ln/>
        </p:spPr>
        <p:txBody>
          <a:bodyPr wrap="square" lIns="0" tIns="0" rIns="0" bIns="0" rtlCol="0" anchor="t"/>
          <a:lstStyle/>
          <a:p>
            <a:pPr defTabSz="571500">
              <a:lnSpc>
                <a:spcPts val="1469"/>
              </a:lnSpc>
            </a:pPr>
            <a:r>
              <a:rPr lang="en-US" sz="906" dirty="0">
                <a:solidFill>
                  <a:srgbClr val="272525"/>
                </a:solidFill>
                <a:latin typeface="Lato" pitchFamily="34" charset="0"/>
                <a:ea typeface="Lato" pitchFamily="34" charset="-122"/>
                <a:cs typeface="Lato" pitchFamily="34" charset="-120"/>
              </a:rPr>
              <a:t>Μεγάλος βαθμός αυθορμητισμού, πρωτοτυπία.</a:t>
            </a:r>
            <a:endParaRPr lang="en-US" sz="906" dirty="0">
              <a:solidFill>
                <a:prstClr val="black"/>
              </a:solidFill>
              <a:latin typeface="Calibri" panose="020F0502020204030204"/>
            </a:endParaRPr>
          </a:p>
        </p:txBody>
      </p:sp>
      <p:pic>
        <p:nvPicPr>
          <p:cNvPr id="13" name="Image 4" descr="preencoded.png"/>
          <p:cNvPicPr>
            <a:picLocks noChangeAspect="1"/>
          </p:cNvPicPr>
          <p:nvPr/>
        </p:nvPicPr>
        <p:blipFill>
          <a:blip r:embed="rId7"/>
          <a:stretch>
            <a:fillRect/>
          </a:stretch>
        </p:blipFill>
        <p:spPr>
          <a:xfrm>
            <a:off x="7899203" y="4439396"/>
            <a:ext cx="295871" cy="295871"/>
          </a:xfrm>
          <a:prstGeom prst="rect">
            <a:avLst/>
          </a:prstGeom>
        </p:spPr>
      </p:pic>
      <p:sp>
        <p:nvSpPr>
          <p:cNvPr id="14" name="Text 7"/>
          <p:cNvSpPr/>
          <p:nvPr/>
        </p:nvSpPr>
        <p:spPr>
          <a:xfrm>
            <a:off x="7899203" y="4853583"/>
            <a:ext cx="1662857" cy="184919"/>
          </a:xfrm>
          <a:prstGeom prst="rect">
            <a:avLst/>
          </a:prstGeom>
          <a:noFill/>
          <a:ln/>
        </p:spPr>
        <p:txBody>
          <a:bodyPr wrap="none" lIns="0" tIns="0" rIns="0" bIns="0" rtlCol="0" anchor="t"/>
          <a:lstStyle/>
          <a:p>
            <a:pPr defTabSz="571500">
              <a:lnSpc>
                <a:spcPts val="1438"/>
              </a:lnSpc>
            </a:pPr>
            <a:r>
              <a:rPr lang="en-US" sz="1156" dirty="0">
                <a:solidFill>
                  <a:srgbClr val="272525"/>
                </a:solidFill>
                <a:latin typeface="Gelasio" pitchFamily="34" charset="0"/>
                <a:ea typeface="Gelasio" pitchFamily="34" charset="-122"/>
                <a:cs typeface="Gelasio" pitchFamily="34" charset="-120"/>
              </a:rPr>
              <a:t>Κοινωνική επικέντρωση</a:t>
            </a:r>
            <a:endParaRPr lang="en-US" sz="1156" dirty="0">
              <a:solidFill>
                <a:prstClr val="black"/>
              </a:solidFill>
              <a:latin typeface="Calibri" panose="020F0502020204030204"/>
            </a:endParaRPr>
          </a:p>
        </p:txBody>
      </p:sp>
      <p:sp>
        <p:nvSpPr>
          <p:cNvPr id="15" name="Text 8"/>
          <p:cNvSpPr/>
          <p:nvPr/>
        </p:nvSpPr>
        <p:spPr>
          <a:xfrm>
            <a:off x="7899202" y="5109492"/>
            <a:ext cx="2354610" cy="378768"/>
          </a:xfrm>
          <a:prstGeom prst="rect">
            <a:avLst/>
          </a:prstGeom>
          <a:noFill/>
          <a:ln/>
        </p:spPr>
        <p:txBody>
          <a:bodyPr wrap="square" lIns="0" tIns="0" rIns="0" bIns="0" rtlCol="0" anchor="t"/>
          <a:lstStyle/>
          <a:p>
            <a:pPr defTabSz="571500">
              <a:lnSpc>
                <a:spcPts val="1469"/>
              </a:lnSpc>
            </a:pPr>
            <a:r>
              <a:rPr lang="en-US" sz="906" dirty="0">
                <a:solidFill>
                  <a:srgbClr val="272525"/>
                </a:solidFill>
                <a:latin typeface="Lato" pitchFamily="34" charset="0"/>
                <a:ea typeface="Lato" pitchFamily="34" charset="-122"/>
                <a:cs typeface="Lato" pitchFamily="34" charset="-120"/>
              </a:rPr>
              <a:t>Επικέντρωση στα κοινωνικά δρώμενα και όχι στον εαυτό του.</a:t>
            </a:r>
            <a:endParaRPr lang="en-US" sz="906" dirty="0">
              <a:solidFill>
                <a:prstClr val="black"/>
              </a:solidFill>
              <a:latin typeface="Calibri" panose="020F050202020403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0"/>
            <a:ext cx="3429000" cy="5143500"/>
          </a:xfrm>
          <a:prstGeom prst="rect">
            <a:avLst/>
          </a:prstGeom>
        </p:spPr>
      </p:pic>
      <p:sp>
        <p:nvSpPr>
          <p:cNvPr id="3" name="Text 0"/>
          <p:cNvSpPr/>
          <p:nvPr/>
        </p:nvSpPr>
        <p:spPr>
          <a:xfrm>
            <a:off x="5397252" y="1346597"/>
            <a:ext cx="4826496" cy="1190104"/>
          </a:xfrm>
          <a:prstGeom prst="rect">
            <a:avLst/>
          </a:prstGeom>
          <a:noFill/>
          <a:ln/>
        </p:spPr>
        <p:txBody>
          <a:bodyPr wrap="square" lIns="0" tIns="0" rIns="0" bIns="0" rtlCol="0" anchor="t"/>
          <a:lstStyle/>
          <a:p>
            <a:pPr defTabSz="571500">
              <a:lnSpc>
                <a:spcPts val="3094"/>
              </a:lnSpc>
            </a:pPr>
            <a:r>
              <a:rPr lang="en-US" sz="2469" dirty="0">
                <a:solidFill>
                  <a:srgbClr val="312F2B"/>
                </a:solidFill>
                <a:latin typeface="Gelasio" pitchFamily="34" charset="0"/>
                <a:ea typeface="Gelasio" pitchFamily="34" charset="-122"/>
                <a:cs typeface="Gelasio" pitchFamily="34" charset="-120"/>
              </a:rPr>
              <a:t>Περισσότερα Χαρακτηριστικά του Αυτοπραγματωμένου Ατόμου</a:t>
            </a:r>
            <a:endParaRPr lang="en-US" sz="2469" dirty="0">
              <a:solidFill>
                <a:prstClr val="black"/>
              </a:solidFill>
              <a:latin typeface="Calibri" panose="020F0502020204030204"/>
            </a:endParaRPr>
          </a:p>
        </p:txBody>
      </p:sp>
      <p:sp>
        <p:nvSpPr>
          <p:cNvPr id="4" name="Shape 1"/>
          <p:cNvSpPr/>
          <p:nvPr/>
        </p:nvSpPr>
        <p:spPr>
          <a:xfrm>
            <a:off x="5397252" y="2869853"/>
            <a:ext cx="222126" cy="222126"/>
          </a:xfrm>
          <a:prstGeom prst="roundRect">
            <a:avLst>
              <a:gd name="adj" fmla="val 24002"/>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5" name="Text 2"/>
          <p:cNvSpPr/>
          <p:nvPr/>
        </p:nvSpPr>
        <p:spPr>
          <a:xfrm>
            <a:off x="5746254" y="2869854"/>
            <a:ext cx="2000846" cy="396627"/>
          </a:xfrm>
          <a:prstGeom prst="rect">
            <a:avLst/>
          </a:prstGeom>
          <a:noFill/>
          <a:ln/>
        </p:spPr>
        <p:txBody>
          <a:bodyPr wrap="square" lIns="0" tIns="0" rIns="0" bIns="0" rtlCol="0" anchor="t"/>
          <a:lstStyle/>
          <a:p>
            <a:pPr defTabSz="571500">
              <a:lnSpc>
                <a:spcPts val="1531"/>
              </a:lnSpc>
            </a:pPr>
            <a:r>
              <a:rPr lang="en-US" sz="1219" dirty="0">
                <a:solidFill>
                  <a:srgbClr val="272525"/>
                </a:solidFill>
                <a:latin typeface="Gelasio" pitchFamily="34" charset="0"/>
                <a:ea typeface="Gelasio" pitchFamily="34" charset="-122"/>
                <a:cs typeface="Gelasio" pitchFamily="34" charset="-120"/>
              </a:rPr>
              <a:t>Αυτονομία και Εσωτερική Γαλήνη</a:t>
            </a:r>
            <a:endParaRPr lang="en-US" sz="1219" dirty="0">
              <a:solidFill>
                <a:prstClr val="black"/>
              </a:solidFill>
              <a:latin typeface="Calibri" panose="020F0502020204030204"/>
            </a:endParaRPr>
          </a:p>
        </p:txBody>
      </p:sp>
      <p:sp>
        <p:nvSpPr>
          <p:cNvPr id="6" name="Text 3"/>
          <p:cNvSpPr/>
          <p:nvPr/>
        </p:nvSpPr>
        <p:spPr>
          <a:xfrm>
            <a:off x="5746254" y="3342605"/>
            <a:ext cx="2000846" cy="1015380"/>
          </a:xfrm>
          <a:prstGeom prst="rect">
            <a:avLst/>
          </a:prstGeom>
          <a:noFill/>
          <a:ln/>
        </p:spPr>
        <p:txBody>
          <a:bodyPr wrap="square" lIns="0" tIns="0" rIns="0" bIns="0" rtlCol="0" anchor="t"/>
          <a:lstStyle/>
          <a:p>
            <a:pPr defTabSz="571500">
              <a:lnSpc>
                <a:spcPts val="1594"/>
              </a:lnSpc>
            </a:pPr>
            <a:r>
              <a:rPr lang="en-US" sz="969" dirty="0">
                <a:solidFill>
                  <a:srgbClr val="272525"/>
                </a:solidFill>
                <a:latin typeface="Lato" pitchFamily="34" charset="0"/>
                <a:ea typeface="Lato" pitchFamily="34" charset="-122"/>
                <a:cs typeface="Lato" pitchFamily="34" charset="-120"/>
              </a:rPr>
              <a:t>Απουσία εξάρτησης από τους άλλους, ανάγκη απομόνωσης, ικανότητα αυτοσυγκέντρωσης. Ύπαρξη αυτονομίας και εσωτερικής γαλήνης.</a:t>
            </a:r>
            <a:endParaRPr lang="en-US" sz="969" dirty="0">
              <a:solidFill>
                <a:prstClr val="black"/>
              </a:solidFill>
              <a:latin typeface="Calibri" panose="020F0502020204030204"/>
            </a:endParaRPr>
          </a:p>
        </p:txBody>
      </p:sp>
      <p:sp>
        <p:nvSpPr>
          <p:cNvPr id="7" name="Shape 4"/>
          <p:cNvSpPr/>
          <p:nvPr/>
        </p:nvSpPr>
        <p:spPr>
          <a:xfrm>
            <a:off x="7873975" y="2869853"/>
            <a:ext cx="222126" cy="222126"/>
          </a:xfrm>
          <a:prstGeom prst="roundRect">
            <a:avLst>
              <a:gd name="adj" fmla="val 24002"/>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8" name="Text 5"/>
          <p:cNvSpPr/>
          <p:nvPr/>
        </p:nvSpPr>
        <p:spPr>
          <a:xfrm>
            <a:off x="8222977" y="2869854"/>
            <a:ext cx="2000846" cy="396627"/>
          </a:xfrm>
          <a:prstGeom prst="rect">
            <a:avLst/>
          </a:prstGeom>
          <a:noFill/>
          <a:ln/>
        </p:spPr>
        <p:txBody>
          <a:bodyPr wrap="square" lIns="0" tIns="0" rIns="0" bIns="0" rtlCol="0" anchor="t"/>
          <a:lstStyle/>
          <a:p>
            <a:pPr defTabSz="571500">
              <a:lnSpc>
                <a:spcPts val="1531"/>
              </a:lnSpc>
            </a:pPr>
            <a:r>
              <a:rPr lang="en-US" sz="1219" dirty="0">
                <a:solidFill>
                  <a:srgbClr val="272525"/>
                </a:solidFill>
                <a:latin typeface="Gelasio" pitchFamily="34" charset="0"/>
                <a:ea typeface="Gelasio" pitchFamily="34" charset="-122"/>
                <a:cs typeface="Gelasio" pitchFamily="34" charset="-120"/>
              </a:rPr>
              <a:t>Νέα Θεώρηση και Εμπειρίες</a:t>
            </a:r>
            <a:endParaRPr lang="en-US" sz="1219" dirty="0">
              <a:solidFill>
                <a:prstClr val="black"/>
              </a:solidFill>
              <a:latin typeface="Calibri" panose="020F0502020204030204"/>
            </a:endParaRPr>
          </a:p>
        </p:txBody>
      </p:sp>
      <p:sp>
        <p:nvSpPr>
          <p:cNvPr id="9" name="Text 6"/>
          <p:cNvSpPr/>
          <p:nvPr/>
        </p:nvSpPr>
        <p:spPr>
          <a:xfrm>
            <a:off x="8222977" y="3342605"/>
            <a:ext cx="2000846" cy="1218456"/>
          </a:xfrm>
          <a:prstGeom prst="rect">
            <a:avLst/>
          </a:prstGeom>
          <a:noFill/>
          <a:ln/>
        </p:spPr>
        <p:txBody>
          <a:bodyPr wrap="square" lIns="0" tIns="0" rIns="0" bIns="0" rtlCol="0" anchor="t"/>
          <a:lstStyle/>
          <a:p>
            <a:pPr defTabSz="571500">
              <a:lnSpc>
                <a:spcPts val="1594"/>
              </a:lnSpc>
            </a:pPr>
            <a:r>
              <a:rPr lang="en-US" sz="969" dirty="0">
                <a:solidFill>
                  <a:srgbClr val="272525"/>
                </a:solidFill>
                <a:latin typeface="Lato" pitchFamily="34" charset="0"/>
                <a:ea typeface="Lato" pitchFamily="34" charset="-122"/>
                <a:cs typeface="Lato" pitchFamily="34" charset="-120"/>
              </a:rPr>
              <a:t>Νέα θεώρηση για τους ανθρώπους και τον κόσμο. Καθετί που γίνεται είναι μοναδικό και το άτομο αποκτά νέες διαθέσεις. Αναζήτηση εσωτερικών εμπειριών.</a:t>
            </a:r>
            <a:endParaRPr lang="en-US" sz="969" dirty="0">
              <a:solidFill>
                <a:prstClr val="black"/>
              </a:solidFill>
              <a:latin typeface="Calibri" panose="020F0502020204030204"/>
            </a:endParaRPr>
          </a:p>
        </p:txBody>
      </p:sp>
      <p:sp>
        <p:nvSpPr>
          <p:cNvPr id="10" name="Shape 7"/>
          <p:cNvSpPr/>
          <p:nvPr/>
        </p:nvSpPr>
        <p:spPr>
          <a:xfrm>
            <a:off x="5397252" y="4830738"/>
            <a:ext cx="222126" cy="222126"/>
          </a:xfrm>
          <a:prstGeom prst="roundRect">
            <a:avLst>
              <a:gd name="adj" fmla="val 24002"/>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11" name="Text 8"/>
          <p:cNvSpPr/>
          <p:nvPr/>
        </p:nvSpPr>
        <p:spPr>
          <a:xfrm>
            <a:off x="5746255" y="4830737"/>
            <a:ext cx="1586657" cy="198314"/>
          </a:xfrm>
          <a:prstGeom prst="rect">
            <a:avLst/>
          </a:prstGeom>
          <a:noFill/>
          <a:ln/>
        </p:spPr>
        <p:txBody>
          <a:bodyPr wrap="none" lIns="0" tIns="0" rIns="0" bIns="0" rtlCol="0" anchor="t"/>
          <a:lstStyle/>
          <a:p>
            <a:pPr defTabSz="571500">
              <a:lnSpc>
                <a:spcPts val="1531"/>
              </a:lnSpc>
            </a:pPr>
            <a:r>
              <a:rPr lang="en-US" sz="1219" dirty="0">
                <a:solidFill>
                  <a:srgbClr val="272525"/>
                </a:solidFill>
                <a:latin typeface="Gelasio" pitchFamily="34" charset="0"/>
                <a:ea typeface="Gelasio" pitchFamily="34" charset="-122"/>
                <a:cs typeface="Gelasio" pitchFamily="34" charset="-120"/>
              </a:rPr>
              <a:t>Ουσιαστικές Σχέσεις</a:t>
            </a:r>
            <a:endParaRPr lang="en-US" sz="1219" dirty="0">
              <a:solidFill>
                <a:prstClr val="black"/>
              </a:solidFill>
              <a:latin typeface="Calibri" panose="020F0502020204030204"/>
            </a:endParaRPr>
          </a:p>
        </p:txBody>
      </p:sp>
      <p:sp>
        <p:nvSpPr>
          <p:cNvPr id="12" name="Text 9"/>
          <p:cNvSpPr/>
          <p:nvPr/>
        </p:nvSpPr>
        <p:spPr>
          <a:xfrm>
            <a:off x="5746254" y="5105177"/>
            <a:ext cx="4477494" cy="406152"/>
          </a:xfrm>
          <a:prstGeom prst="rect">
            <a:avLst/>
          </a:prstGeom>
          <a:noFill/>
          <a:ln/>
        </p:spPr>
        <p:txBody>
          <a:bodyPr wrap="square" lIns="0" tIns="0" rIns="0" bIns="0" rtlCol="0" anchor="t"/>
          <a:lstStyle/>
          <a:p>
            <a:pPr defTabSz="571500">
              <a:lnSpc>
                <a:spcPts val="1594"/>
              </a:lnSpc>
            </a:pPr>
            <a:r>
              <a:rPr lang="en-US" sz="969" dirty="0">
                <a:solidFill>
                  <a:srgbClr val="272525"/>
                </a:solidFill>
                <a:latin typeface="Lato" pitchFamily="34" charset="0"/>
                <a:ea typeface="Lato" pitchFamily="34" charset="-122"/>
                <a:cs typeface="Lato" pitchFamily="34" charset="-120"/>
              </a:rPr>
              <a:t>Ύπαρξη ειλικρινούς ενδιαφέροντος για τους άλλους. Ύπαρξη ουσιαστικών σχέσεων με ένα επιλεγμένο κύκλο φίλων.</a:t>
            </a:r>
            <a:endParaRPr lang="en-US" sz="969" dirty="0">
              <a:solidFill>
                <a:prstClr val="black"/>
              </a:solidFill>
              <a:latin typeface="Calibri" panose="020F050202020403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020120" y="1409030"/>
            <a:ext cx="8151763" cy="885974"/>
          </a:xfrm>
          <a:prstGeom prst="rect">
            <a:avLst/>
          </a:prstGeom>
          <a:noFill/>
          <a:ln/>
        </p:spPr>
        <p:txBody>
          <a:bodyPr wrap="squar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Επιπρόσθετα Χαρακτηριστικά του Αυτοπραγματωμένου Ατόμου</a:t>
            </a:r>
            <a:endParaRPr lang="en-US" sz="2781" dirty="0">
              <a:solidFill>
                <a:prstClr val="black"/>
              </a:solidFill>
              <a:latin typeface="Calibri" panose="020F0502020204030204"/>
            </a:endParaRPr>
          </a:p>
        </p:txBody>
      </p:sp>
      <p:sp>
        <p:nvSpPr>
          <p:cNvPr id="3" name="Text 1"/>
          <p:cNvSpPr/>
          <p:nvPr/>
        </p:nvSpPr>
        <p:spPr>
          <a:xfrm>
            <a:off x="2020120" y="2649365"/>
            <a:ext cx="2486323" cy="442913"/>
          </a:xfrm>
          <a:prstGeom prst="rect">
            <a:avLst/>
          </a:prstGeom>
          <a:noFill/>
          <a:ln/>
        </p:spPr>
        <p:txBody>
          <a:bodyPr wrap="square" lIns="0" tIns="0" rIns="0" bIns="0" rtlCol="0" anchor="t"/>
          <a:lstStyle/>
          <a:p>
            <a:pPr defTabSz="571500">
              <a:lnSpc>
                <a:spcPts val="1719"/>
              </a:lnSpc>
            </a:pPr>
            <a:r>
              <a:rPr lang="en-US" sz="1375" dirty="0">
                <a:solidFill>
                  <a:srgbClr val="312F2B"/>
                </a:solidFill>
                <a:latin typeface="Gelasio" pitchFamily="34" charset="0"/>
                <a:ea typeface="Gelasio" pitchFamily="34" charset="-122"/>
                <a:cs typeface="Gelasio" pitchFamily="34" charset="-120"/>
              </a:rPr>
              <a:t>Δημοκρατικές Αξίες και Σχέσεις</a:t>
            </a:r>
            <a:endParaRPr lang="en-US" sz="1375" dirty="0">
              <a:solidFill>
                <a:prstClr val="black"/>
              </a:solidFill>
              <a:latin typeface="Calibri" panose="020F0502020204030204"/>
            </a:endParaRPr>
          </a:p>
        </p:txBody>
      </p:sp>
      <p:sp>
        <p:nvSpPr>
          <p:cNvPr id="4" name="Text 2"/>
          <p:cNvSpPr/>
          <p:nvPr/>
        </p:nvSpPr>
        <p:spPr>
          <a:xfrm>
            <a:off x="2020120" y="3234036"/>
            <a:ext cx="2486323" cy="680443"/>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Ύπαρξη δημοκρατικών αξιών, ευκολία ανάπτυξης σχέσεων με πλούσιους και φτωχούς.</a:t>
            </a:r>
            <a:endParaRPr lang="en-US" sz="1094" dirty="0">
              <a:solidFill>
                <a:prstClr val="black"/>
              </a:solidFill>
              <a:latin typeface="Calibri" panose="020F0502020204030204"/>
            </a:endParaRPr>
          </a:p>
        </p:txBody>
      </p:sp>
      <p:sp>
        <p:nvSpPr>
          <p:cNvPr id="5" name="Text 3"/>
          <p:cNvSpPr/>
          <p:nvPr/>
        </p:nvSpPr>
        <p:spPr>
          <a:xfrm>
            <a:off x="2020120" y="4056237"/>
            <a:ext cx="2486323" cy="442913"/>
          </a:xfrm>
          <a:prstGeom prst="rect">
            <a:avLst/>
          </a:prstGeom>
          <a:noFill/>
          <a:ln/>
        </p:spPr>
        <p:txBody>
          <a:bodyPr wrap="square" lIns="0" tIns="0" rIns="0" bIns="0" rtlCol="0" anchor="t"/>
          <a:lstStyle/>
          <a:p>
            <a:pPr defTabSz="571500">
              <a:lnSpc>
                <a:spcPts val="1719"/>
              </a:lnSpc>
            </a:pPr>
            <a:r>
              <a:rPr lang="en-US" sz="1375" dirty="0">
                <a:solidFill>
                  <a:srgbClr val="312F2B"/>
                </a:solidFill>
                <a:latin typeface="Gelasio" pitchFamily="34" charset="0"/>
                <a:ea typeface="Gelasio" pitchFamily="34" charset="-122"/>
                <a:cs typeface="Gelasio" pitchFamily="34" charset="-120"/>
              </a:rPr>
              <a:t>Κατανόηση Μέσων και Στόχων</a:t>
            </a:r>
            <a:endParaRPr lang="en-US" sz="1375" dirty="0">
              <a:solidFill>
                <a:prstClr val="black"/>
              </a:solidFill>
              <a:latin typeface="Calibri" panose="020F0502020204030204"/>
            </a:endParaRPr>
          </a:p>
        </p:txBody>
      </p:sp>
      <p:sp>
        <p:nvSpPr>
          <p:cNvPr id="6" name="Text 4"/>
          <p:cNvSpPr/>
          <p:nvPr/>
        </p:nvSpPr>
        <p:spPr>
          <a:xfrm>
            <a:off x="2020120" y="4640908"/>
            <a:ext cx="2486323" cy="680443"/>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Κατανόηση της διαφοράς ανάμεσα στα μέσα, για να φτάσει σε ένα σκοπό και την επίτευξη των ορθών στόχων.</a:t>
            </a:r>
            <a:endParaRPr lang="en-US" sz="1094" dirty="0">
              <a:solidFill>
                <a:prstClr val="black"/>
              </a:solidFill>
              <a:latin typeface="Calibri" panose="020F0502020204030204"/>
            </a:endParaRPr>
          </a:p>
        </p:txBody>
      </p:sp>
      <p:sp>
        <p:nvSpPr>
          <p:cNvPr id="7" name="Text 5"/>
          <p:cNvSpPr/>
          <p:nvPr/>
        </p:nvSpPr>
        <p:spPr>
          <a:xfrm>
            <a:off x="4857080" y="2649364"/>
            <a:ext cx="1772022" cy="221456"/>
          </a:xfrm>
          <a:prstGeom prst="rect">
            <a:avLst/>
          </a:prstGeom>
          <a:noFill/>
          <a:ln/>
        </p:spPr>
        <p:txBody>
          <a:bodyPr wrap="none" lIns="0" tIns="0" rIns="0" bIns="0" rtlCol="0" anchor="t"/>
          <a:lstStyle/>
          <a:p>
            <a:pPr defTabSz="571500">
              <a:lnSpc>
                <a:spcPts val="1719"/>
              </a:lnSpc>
            </a:pPr>
            <a:r>
              <a:rPr lang="en-US" sz="1375" dirty="0">
                <a:solidFill>
                  <a:srgbClr val="312F2B"/>
                </a:solidFill>
                <a:latin typeface="Gelasio" pitchFamily="34" charset="0"/>
                <a:ea typeface="Gelasio" pitchFamily="34" charset="-122"/>
                <a:cs typeface="Gelasio" pitchFamily="34" charset="-120"/>
              </a:rPr>
              <a:t>Εκκεντρικό Χιούμορ</a:t>
            </a:r>
            <a:endParaRPr lang="en-US" sz="1375" dirty="0">
              <a:solidFill>
                <a:prstClr val="black"/>
              </a:solidFill>
              <a:latin typeface="Calibri" panose="020F0502020204030204"/>
            </a:endParaRPr>
          </a:p>
        </p:txBody>
      </p:sp>
      <p:sp>
        <p:nvSpPr>
          <p:cNvPr id="8" name="Text 6"/>
          <p:cNvSpPr/>
          <p:nvPr/>
        </p:nvSpPr>
        <p:spPr>
          <a:xfrm>
            <a:off x="4857081" y="3012579"/>
            <a:ext cx="2486323" cy="453628"/>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Ανάπτυξη φιλοσοφικής και εκκεντρικής αίσθησης του χιούμορ.</a:t>
            </a:r>
            <a:endParaRPr lang="en-US" sz="1094" dirty="0">
              <a:solidFill>
                <a:prstClr val="black"/>
              </a:solidFill>
              <a:latin typeface="Calibri" panose="020F0502020204030204"/>
            </a:endParaRPr>
          </a:p>
        </p:txBody>
      </p:sp>
      <p:sp>
        <p:nvSpPr>
          <p:cNvPr id="9" name="Text 7"/>
          <p:cNvSpPr/>
          <p:nvPr/>
        </p:nvSpPr>
        <p:spPr>
          <a:xfrm>
            <a:off x="4857080" y="3607966"/>
            <a:ext cx="1772022" cy="221456"/>
          </a:xfrm>
          <a:prstGeom prst="rect">
            <a:avLst/>
          </a:prstGeom>
          <a:noFill/>
          <a:ln/>
        </p:spPr>
        <p:txBody>
          <a:bodyPr wrap="none" lIns="0" tIns="0" rIns="0" bIns="0" rtlCol="0" anchor="t"/>
          <a:lstStyle/>
          <a:p>
            <a:pPr defTabSz="571500">
              <a:lnSpc>
                <a:spcPts val="1719"/>
              </a:lnSpc>
            </a:pPr>
            <a:r>
              <a:rPr lang="en-US" sz="1375" dirty="0">
                <a:solidFill>
                  <a:srgbClr val="312F2B"/>
                </a:solidFill>
                <a:latin typeface="Gelasio" pitchFamily="34" charset="0"/>
                <a:ea typeface="Gelasio" pitchFamily="34" charset="-122"/>
                <a:cs typeface="Gelasio" pitchFamily="34" charset="-120"/>
              </a:rPr>
              <a:t>Καινοτόμος Σκέψη</a:t>
            </a:r>
            <a:endParaRPr lang="en-US" sz="1375" dirty="0">
              <a:solidFill>
                <a:prstClr val="black"/>
              </a:solidFill>
              <a:latin typeface="Calibri" panose="020F0502020204030204"/>
            </a:endParaRPr>
          </a:p>
        </p:txBody>
      </p:sp>
      <p:sp>
        <p:nvSpPr>
          <p:cNvPr id="10" name="Text 8"/>
          <p:cNvSpPr/>
          <p:nvPr/>
        </p:nvSpPr>
        <p:spPr>
          <a:xfrm>
            <a:off x="4857081" y="3971181"/>
            <a:ext cx="2486323" cy="453628"/>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Νέοι τρόποι κατασκευής και αντίληψης πραγμάτων.</a:t>
            </a:r>
            <a:endParaRPr lang="en-US" sz="1094" dirty="0">
              <a:solidFill>
                <a:prstClr val="black"/>
              </a:solidFill>
              <a:latin typeface="Calibri" panose="020F0502020204030204"/>
            </a:endParaRPr>
          </a:p>
        </p:txBody>
      </p:sp>
      <p:sp>
        <p:nvSpPr>
          <p:cNvPr id="11" name="Text 9"/>
          <p:cNvSpPr/>
          <p:nvPr/>
        </p:nvSpPr>
        <p:spPr>
          <a:xfrm>
            <a:off x="7694042" y="2649364"/>
            <a:ext cx="1772022" cy="221456"/>
          </a:xfrm>
          <a:prstGeom prst="rect">
            <a:avLst/>
          </a:prstGeom>
          <a:noFill/>
          <a:ln/>
        </p:spPr>
        <p:txBody>
          <a:bodyPr wrap="none" lIns="0" tIns="0" rIns="0" bIns="0" rtlCol="0" anchor="t"/>
          <a:lstStyle/>
          <a:p>
            <a:pPr defTabSz="571500">
              <a:lnSpc>
                <a:spcPts val="1719"/>
              </a:lnSpc>
            </a:pPr>
            <a:r>
              <a:rPr lang="en-US" sz="1375" dirty="0">
                <a:solidFill>
                  <a:srgbClr val="312F2B"/>
                </a:solidFill>
                <a:latin typeface="Gelasio" pitchFamily="34" charset="0"/>
                <a:ea typeface="Gelasio" pitchFamily="34" charset="-122"/>
                <a:cs typeface="Gelasio" pitchFamily="34" charset="-120"/>
              </a:rPr>
              <a:t>Ανοιχτό Πνεύμα</a:t>
            </a:r>
            <a:endParaRPr lang="en-US" sz="1375" dirty="0">
              <a:solidFill>
                <a:prstClr val="black"/>
              </a:solidFill>
              <a:latin typeface="Calibri" panose="020F0502020204030204"/>
            </a:endParaRPr>
          </a:p>
        </p:txBody>
      </p:sp>
      <p:sp>
        <p:nvSpPr>
          <p:cNvPr id="12" name="Text 10"/>
          <p:cNvSpPr/>
          <p:nvPr/>
        </p:nvSpPr>
        <p:spPr>
          <a:xfrm>
            <a:off x="7694043" y="3012579"/>
            <a:ext cx="2486323" cy="453628"/>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Ανοιχτό πνεύμα σε νέες εμπειρίες, αντίσταση στον κομφορμισμό.</a:t>
            </a:r>
            <a:endParaRPr lang="en-US" sz="1094" dirty="0">
              <a:solidFill>
                <a:prstClr val="black"/>
              </a:solidFill>
              <a:latin typeface="Calibri" panose="020F050202020403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1441699"/>
            <a:ext cx="4722763" cy="1834158"/>
          </a:xfrm>
          <a:prstGeom prst="rect">
            <a:avLst/>
          </a:prstGeom>
          <a:noFill/>
          <a:ln/>
        </p:spPr>
        <p:txBody>
          <a:bodyPr wrap="square" lIns="0" tIns="0" rIns="0" bIns="0" rtlCol="0" anchor="t"/>
          <a:lstStyle/>
          <a:p>
            <a:pPr defTabSz="571500">
              <a:lnSpc>
                <a:spcPts val="4813"/>
              </a:lnSpc>
            </a:pPr>
            <a:r>
              <a:rPr lang="en-US" sz="3844" dirty="0">
                <a:solidFill>
                  <a:srgbClr val="312F2B"/>
                </a:solidFill>
                <a:latin typeface="Gelasio" pitchFamily="34" charset="0"/>
                <a:ea typeface="Gelasio" pitchFamily="34" charset="-122"/>
                <a:cs typeface="Gelasio" pitchFamily="34" charset="-120"/>
              </a:rPr>
              <a:t>3.4 Οι έννοιες αντίληψη-αυτοαντίληψη</a:t>
            </a:r>
            <a:endParaRPr lang="en-US" sz="3844" dirty="0">
              <a:solidFill>
                <a:prstClr val="black"/>
              </a:solidFill>
              <a:latin typeface="Calibri" panose="020F0502020204030204"/>
            </a:endParaRPr>
          </a:p>
        </p:txBody>
      </p:sp>
      <p:sp>
        <p:nvSpPr>
          <p:cNvPr id="4" name="Text 1"/>
          <p:cNvSpPr/>
          <p:nvPr/>
        </p:nvSpPr>
        <p:spPr>
          <a:xfrm>
            <a:off x="2020120" y="3488458"/>
            <a:ext cx="4722763" cy="680443"/>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 Αντίληψη είναι ο τρόπος με τον οποίο ερμηνεύουμε, κατανοούμε και επεξεργαζόμαστε τις πληροφoρίες που δέχονται τα αισθητήρια όργανά μας.</a:t>
            </a:r>
            <a:endParaRPr lang="en-US" sz="1094" dirty="0">
              <a:solidFill>
                <a:prstClr val="black"/>
              </a:solidFill>
              <a:latin typeface="Calibri" panose="020F0502020204030204"/>
            </a:endParaRPr>
          </a:p>
        </p:txBody>
      </p:sp>
      <p:sp>
        <p:nvSpPr>
          <p:cNvPr id="5" name="Text 2"/>
          <p:cNvSpPr/>
          <p:nvPr/>
        </p:nvSpPr>
        <p:spPr>
          <a:xfrm>
            <a:off x="2020120" y="4328369"/>
            <a:ext cx="4722763" cy="680443"/>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 Εξαρτάται από τη φύση ενός εξωτερικού ερεθίσματος και την αποδοχή του από τους αισθητηριακούς μας υποδοχείς, καθώς επίσης από τις προηγούμενες μας εμπειρίες και την τωρινή μας ζωή.</a:t>
            </a:r>
            <a:endParaRPr lang="en-US" sz="1094" dirty="0">
              <a:solidFill>
                <a:prstClr val="black"/>
              </a:solidFill>
              <a:latin typeface="Calibri" panose="020F0502020204030204"/>
            </a:endParaRPr>
          </a:p>
        </p:txBody>
      </p:sp>
      <p:sp>
        <p:nvSpPr>
          <p:cNvPr id="6" name="Shape 3"/>
          <p:cNvSpPr/>
          <p:nvPr/>
        </p:nvSpPr>
        <p:spPr>
          <a:xfrm>
            <a:off x="2020119" y="5178847"/>
            <a:ext cx="226814" cy="226814"/>
          </a:xfrm>
          <a:prstGeom prst="roundRect">
            <a:avLst>
              <a:gd name="adj" fmla="val 25194296"/>
            </a:avLst>
          </a:prstGeom>
          <a:solidFill>
            <a:srgbClr val="45EA29"/>
          </a:solidFill>
          <a:ln w="7620">
            <a:solidFill>
              <a:srgbClr val="FFFFFF"/>
            </a:solidFill>
            <a:prstDash val="solid"/>
          </a:ln>
        </p:spPr>
        <p:txBody>
          <a:bodyPr/>
          <a:lstStyle/>
          <a:p>
            <a:pPr defTabSz="571500"/>
            <a:endParaRPr lang="el-GR" sz="1125">
              <a:solidFill>
                <a:prstClr val="black"/>
              </a:solidFill>
              <a:latin typeface="Calibri" panose="020F0502020204030204"/>
            </a:endParaRPr>
          </a:p>
        </p:txBody>
      </p:sp>
      <p:sp>
        <p:nvSpPr>
          <p:cNvPr id="7" name="Text 4"/>
          <p:cNvSpPr/>
          <p:nvPr/>
        </p:nvSpPr>
        <p:spPr>
          <a:xfrm>
            <a:off x="2089696" y="5261745"/>
            <a:ext cx="87660" cy="60945"/>
          </a:xfrm>
          <a:prstGeom prst="rect">
            <a:avLst/>
          </a:prstGeom>
          <a:noFill/>
          <a:ln/>
        </p:spPr>
        <p:txBody>
          <a:bodyPr wrap="none" lIns="0" tIns="0" rIns="0" bIns="0" rtlCol="0" anchor="t"/>
          <a:lstStyle/>
          <a:p>
            <a:pPr algn="ctr" defTabSz="571500">
              <a:lnSpc>
                <a:spcPts val="469"/>
              </a:lnSpc>
            </a:pPr>
            <a:r>
              <a:rPr lang="en-US" sz="469" dirty="0">
                <a:solidFill>
                  <a:srgbClr val="3C3838"/>
                </a:solidFill>
                <a:latin typeface="Lato Medium" pitchFamily="34" charset="0"/>
                <a:ea typeface="Lato Medium" pitchFamily="34" charset="-122"/>
                <a:cs typeface="Lato Medium" pitchFamily="34" charset="-120"/>
              </a:rPr>
              <a:t>DC</a:t>
            </a:r>
            <a:endParaRPr lang="en-US" sz="469" dirty="0">
              <a:solidFill>
                <a:prstClr val="black"/>
              </a:solidFill>
              <a:latin typeface="Calibri" panose="020F0502020204030204"/>
            </a:endParaRPr>
          </a:p>
        </p:txBody>
      </p:sp>
      <p:sp>
        <p:nvSpPr>
          <p:cNvPr id="8" name="Text 5"/>
          <p:cNvSpPr/>
          <p:nvPr/>
        </p:nvSpPr>
        <p:spPr>
          <a:xfrm>
            <a:off x="2317775" y="5168280"/>
            <a:ext cx="1661368" cy="248022"/>
          </a:xfrm>
          <a:prstGeom prst="rect">
            <a:avLst/>
          </a:prstGeom>
          <a:noFill/>
          <a:ln/>
        </p:spPr>
        <p:txBody>
          <a:bodyPr wrap="none" lIns="0" tIns="0" rIns="0" bIns="0" rtlCol="0" anchor="t"/>
          <a:lstStyle/>
          <a:p>
            <a:pPr defTabSz="571500">
              <a:lnSpc>
                <a:spcPts val="1938"/>
              </a:lnSpc>
            </a:pPr>
            <a:r>
              <a:rPr lang="en-US" sz="1375" b="1" dirty="0">
                <a:solidFill>
                  <a:srgbClr val="272525"/>
                </a:solidFill>
                <a:latin typeface="Lato Bold" pitchFamily="34" charset="0"/>
                <a:ea typeface="Lato Bold" pitchFamily="34" charset="-122"/>
                <a:cs typeface="Lato Bold" pitchFamily="34" charset="-120"/>
              </a:rPr>
              <a:t>by Dimitris Chliouras</a:t>
            </a:r>
            <a:endParaRPr lang="en-US" sz="1375" dirty="0">
              <a:solidFill>
                <a:prstClr val="black"/>
              </a:solidFill>
              <a:latin typeface="Calibri" panose="020F050202020403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2509393"/>
            <a:ext cx="3995589" cy="442987"/>
          </a:xfrm>
          <a:prstGeom prst="rect">
            <a:avLst/>
          </a:prstGeom>
          <a:noFill/>
          <a:ln/>
        </p:spPr>
        <p:txBody>
          <a:bodyPr wrap="non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Εσωτερικοί Παράγοντες</a:t>
            </a:r>
            <a:endParaRPr lang="en-US" sz="2781" dirty="0">
              <a:solidFill>
                <a:prstClr val="black"/>
              </a:solidFill>
              <a:latin typeface="Calibri" panose="020F0502020204030204"/>
            </a:endParaRPr>
          </a:p>
        </p:txBody>
      </p:sp>
      <p:sp>
        <p:nvSpPr>
          <p:cNvPr id="4" name="Text 1"/>
          <p:cNvSpPr/>
          <p:nvPr/>
        </p:nvSpPr>
        <p:spPr>
          <a:xfrm>
            <a:off x="2246933" y="3164980"/>
            <a:ext cx="4495949" cy="680443"/>
          </a:xfrm>
          <a:prstGeom prst="rect">
            <a:avLst/>
          </a:prstGeom>
          <a:noFill/>
          <a:ln/>
        </p:spPr>
        <p:txBody>
          <a:bodyPr wrap="square" lIns="0" tIns="0" rIns="0" bIns="0" rtlCol="0" anchor="t"/>
          <a:lstStyle/>
          <a:p>
            <a:pPr marL="214313"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Ατομικές παρορμήσεις οι οποίες προσδιορίζουν τη συμπεριφορά του ατόμου και το ωθούν προς μία δραστηριότητα, η οποία του προκαλεί ευχαρίστηση και ικανοποίηση.</a:t>
            </a:r>
            <a:endParaRPr lang="en-US" sz="1094" dirty="0">
              <a:solidFill>
                <a:prstClr val="black"/>
              </a:solidFill>
              <a:latin typeface="Calibri" panose="020F0502020204030204"/>
            </a:endParaRPr>
          </a:p>
        </p:txBody>
      </p:sp>
      <p:sp>
        <p:nvSpPr>
          <p:cNvPr id="5" name="Text 2"/>
          <p:cNvSpPr/>
          <p:nvPr/>
        </p:nvSpPr>
        <p:spPr>
          <a:xfrm>
            <a:off x="2246933" y="3894981"/>
            <a:ext cx="4495949" cy="453628"/>
          </a:xfrm>
          <a:prstGeom prst="rect">
            <a:avLst/>
          </a:prstGeom>
          <a:noFill/>
          <a:ln/>
        </p:spPr>
        <p:txBody>
          <a:bodyPr wrap="square" lIns="0" tIns="0" rIns="0" bIns="0" rtlCol="0" anchor="t"/>
          <a:lstStyle/>
          <a:p>
            <a:pPr marL="214313"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Μπορεί να είναι: η προσωπικότητα, ο σκοπός, τα πιστεύω και οι αξίες και οι ανάγκες</a:t>
            </a:r>
            <a:endParaRPr lang="en-US" sz="1094" dirty="0">
              <a:solidFill>
                <a:prstClr val="black"/>
              </a:solidFill>
              <a:latin typeface="Calibri" panose="020F050202020403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1908720"/>
            <a:ext cx="4722763" cy="1771948"/>
          </a:xfrm>
          <a:prstGeom prst="rect">
            <a:avLst/>
          </a:prstGeom>
          <a:noFill/>
          <a:ln/>
        </p:spPr>
        <p:txBody>
          <a:bodyPr wrap="squar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Σύμφωνα με την ψυχολογία της μορφής, η αντίληψη εξαρτάται από τέσσερις νόμους:</a:t>
            </a:r>
            <a:endParaRPr lang="en-US" sz="2781" dirty="0">
              <a:solidFill>
                <a:prstClr val="black"/>
              </a:solidFill>
              <a:latin typeface="Calibri" panose="020F0502020204030204"/>
            </a:endParaRPr>
          </a:p>
        </p:txBody>
      </p:sp>
      <p:sp>
        <p:nvSpPr>
          <p:cNvPr id="4" name="Text 1"/>
          <p:cNvSpPr/>
          <p:nvPr/>
        </p:nvSpPr>
        <p:spPr>
          <a:xfrm>
            <a:off x="2246933" y="3893270"/>
            <a:ext cx="4495949" cy="226814"/>
          </a:xfrm>
          <a:prstGeom prst="rect">
            <a:avLst/>
          </a:prstGeom>
          <a:noFill/>
          <a:ln/>
        </p:spPr>
        <p:txBody>
          <a:bodyPr wrap="none" lIns="0" tIns="0" rIns="0" bIns="0" rtlCol="0" anchor="t"/>
          <a:lstStyle/>
          <a:p>
            <a:pPr marL="214313" indent="-214313" defTabSz="571500">
              <a:lnSpc>
                <a:spcPts val="1781"/>
              </a:lnSpc>
              <a:buSzPct val="100000"/>
              <a:buFont typeface="+mj-lt"/>
              <a:buAutoNum type="arabicPeriod"/>
            </a:pPr>
            <a:r>
              <a:rPr lang="en-US" sz="1094" dirty="0">
                <a:solidFill>
                  <a:srgbClr val="272525"/>
                </a:solidFill>
                <a:latin typeface="Lato" pitchFamily="34" charset="0"/>
                <a:ea typeface="Lato" pitchFamily="34" charset="-122"/>
                <a:cs typeface="Lato" pitchFamily="34" charset="-120"/>
              </a:rPr>
              <a:t>Ο νόμος της γειτνίασης ή της εγγύτητας</a:t>
            </a:r>
            <a:endParaRPr lang="en-US" sz="1094" dirty="0">
              <a:solidFill>
                <a:prstClr val="black"/>
              </a:solidFill>
              <a:latin typeface="Calibri" panose="020F0502020204030204"/>
            </a:endParaRPr>
          </a:p>
        </p:txBody>
      </p:sp>
      <p:sp>
        <p:nvSpPr>
          <p:cNvPr id="5" name="Text 2"/>
          <p:cNvSpPr/>
          <p:nvPr/>
        </p:nvSpPr>
        <p:spPr>
          <a:xfrm>
            <a:off x="2246933" y="4169644"/>
            <a:ext cx="4495949" cy="226814"/>
          </a:xfrm>
          <a:prstGeom prst="rect">
            <a:avLst/>
          </a:prstGeom>
          <a:noFill/>
          <a:ln/>
        </p:spPr>
        <p:txBody>
          <a:bodyPr wrap="none" lIns="0" tIns="0" rIns="0" bIns="0" rtlCol="0" anchor="t"/>
          <a:lstStyle/>
          <a:p>
            <a:pPr marL="214313" indent="-214313" defTabSz="571500">
              <a:lnSpc>
                <a:spcPts val="1781"/>
              </a:lnSpc>
              <a:buSzPct val="100000"/>
              <a:buFont typeface="+mj-lt"/>
              <a:buAutoNum type="arabicPeriod" startAt="2"/>
            </a:pPr>
            <a:r>
              <a:rPr lang="en-US" sz="1094" dirty="0">
                <a:solidFill>
                  <a:srgbClr val="272525"/>
                </a:solidFill>
                <a:latin typeface="Lato" pitchFamily="34" charset="0"/>
                <a:ea typeface="Lato" pitchFamily="34" charset="-122"/>
                <a:cs typeface="Lato" pitchFamily="34" charset="-120"/>
              </a:rPr>
              <a:t>Ο νόμος της ομοιότητας</a:t>
            </a:r>
            <a:endParaRPr lang="en-US" sz="1094" dirty="0">
              <a:solidFill>
                <a:prstClr val="black"/>
              </a:solidFill>
              <a:latin typeface="Calibri" panose="020F0502020204030204"/>
            </a:endParaRPr>
          </a:p>
        </p:txBody>
      </p:sp>
      <p:sp>
        <p:nvSpPr>
          <p:cNvPr id="6" name="Text 3"/>
          <p:cNvSpPr/>
          <p:nvPr/>
        </p:nvSpPr>
        <p:spPr>
          <a:xfrm>
            <a:off x="2246933" y="4446017"/>
            <a:ext cx="4495949" cy="226814"/>
          </a:xfrm>
          <a:prstGeom prst="rect">
            <a:avLst/>
          </a:prstGeom>
          <a:noFill/>
          <a:ln/>
        </p:spPr>
        <p:txBody>
          <a:bodyPr wrap="none" lIns="0" tIns="0" rIns="0" bIns="0" rtlCol="0" anchor="t"/>
          <a:lstStyle/>
          <a:p>
            <a:pPr marL="214313" indent="-214313" defTabSz="571500">
              <a:lnSpc>
                <a:spcPts val="1781"/>
              </a:lnSpc>
              <a:buSzPct val="100000"/>
              <a:buFont typeface="+mj-lt"/>
              <a:buAutoNum type="arabicPeriod" startAt="3"/>
            </a:pPr>
            <a:r>
              <a:rPr lang="en-US" sz="1094" dirty="0">
                <a:solidFill>
                  <a:srgbClr val="272525"/>
                </a:solidFill>
                <a:latin typeface="Lato" pitchFamily="34" charset="0"/>
                <a:ea typeface="Lato" pitchFamily="34" charset="-122"/>
                <a:cs typeface="Lato" pitchFamily="34" charset="-120"/>
              </a:rPr>
              <a:t>Ο νόμος της συμμετρίας, της συνέχειας</a:t>
            </a:r>
            <a:endParaRPr lang="en-US" sz="1094" dirty="0">
              <a:solidFill>
                <a:prstClr val="black"/>
              </a:solidFill>
              <a:latin typeface="Calibri" panose="020F0502020204030204"/>
            </a:endParaRPr>
          </a:p>
        </p:txBody>
      </p:sp>
      <p:sp>
        <p:nvSpPr>
          <p:cNvPr id="7" name="Text 4"/>
          <p:cNvSpPr/>
          <p:nvPr/>
        </p:nvSpPr>
        <p:spPr>
          <a:xfrm>
            <a:off x="2246933" y="4722391"/>
            <a:ext cx="4495949" cy="226814"/>
          </a:xfrm>
          <a:prstGeom prst="rect">
            <a:avLst/>
          </a:prstGeom>
          <a:noFill/>
          <a:ln/>
        </p:spPr>
        <p:txBody>
          <a:bodyPr wrap="none" lIns="0" tIns="0" rIns="0" bIns="0" rtlCol="0" anchor="t"/>
          <a:lstStyle/>
          <a:p>
            <a:pPr marL="214313" indent="-214313" defTabSz="571500">
              <a:lnSpc>
                <a:spcPts val="1781"/>
              </a:lnSpc>
              <a:buSzPct val="100000"/>
              <a:buFont typeface="+mj-lt"/>
              <a:buAutoNum type="arabicPeriod" startAt="4"/>
            </a:pPr>
            <a:r>
              <a:rPr lang="en-US" sz="1094" dirty="0">
                <a:solidFill>
                  <a:srgbClr val="272525"/>
                </a:solidFill>
                <a:latin typeface="Lato" pitchFamily="34" charset="0"/>
                <a:ea typeface="Lato" pitchFamily="34" charset="-122"/>
                <a:cs typeface="Lato" pitchFamily="34" charset="-120"/>
              </a:rPr>
              <a:t>Ο νόμος της περίφραξης, κλεισίματος (συμπλήρωσης)</a:t>
            </a:r>
            <a:endParaRPr lang="en-US" sz="1094" dirty="0">
              <a:solidFill>
                <a:prstClr val="black"/>
              </a:solidFill>
              <a:latin typeface="Calibri" panose="020F050202020403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13347" y="1353667"/>
            <a:ext cx="4736306" cy="873919"/>
          </a:xfrm>
          <a:prstGeom prst="rect">
            <a:avLst/>
          </a:prstGeom>
          <a:noFill/>
          <a:ln/>
        </p:spPr>
        <p:txBody>
          <a:bodyPr wrap="square" lIns="0" tIns="0" rIns="0" bIns="0" rtlCol="0" anchor="t"/>
          <a:lstStyle/>
          <a:p>
            <a:pPr defTabSz="571500">
              <a:lnSpc>
                <a:spcPts val="3438"/>
              </a:lnSpc>
            </a:pPr>
            <a:r>
              <a:rPr lang="en-US" sz="2750" dirty="0">
                <a:solidFill>
                  <a:srgbClr val="312F2B"/>
                </a:solidFill>
                <a:latin typeface="Gelasio" pitchFamily="34" charset="0"/>
                <a:ea typeface="Gelasio" pitchFamily="34" charset="-122"/>
                <a:cs typeface="Gelasio" pitchFamily="34" charset="-120"/>
              </a:rPr>
              <a:t>Παράγοντες που επηρεάζουν την αντίληψη</a:t>
            </a:r>
            <a:endParaRPr lang="en-US" sz="2750" dirty="0">
              <a:solidFill>
                <a:prstClr val="black"/>
              </a:solidFill>
              <a:latin typeface="Calibri" panose="020F0502020204030204"/>
            </a:endParaRPr>
          </a:p>
        </p:txBody>
      </p:sp>
      <p:sp>
        <p:nvSpPr>
          <p:cNvPr id="4" name="Shape 1"/>
          <p:cNvSpPr/>
          <p:nvPr/>
        </p:nvSpPr>
        <p:spPr>
          <a:xfrm>
            <a:off x="2013347" y="2594521"/>
            <a:ext cx="244674" cy="244674"/>
          </a:xfrm>
          <a:prstGeom prst="roundRect">
            <a:avLst>
              <a:gd name="adj" fmla="val 24002"/>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5" name="Text 2"/>
          <p:cNvSpPr/>
          <p:nvPr/>
        </p:nvSpPr>
        <p:spPr>
          <a:xfrm>
            <a:off x="2397846" y="2594522"/>
            <a:ext cx="1913781" cy="436959"/>
          </a:xfrm>
          <a:prstGeom prst="rect">
            <a:avLst/>
          </a:prstGeom>
          <a:noFill/>
          <a:ln/>
        </p:spPr>
        <p:txBody>
          <a:bodyPr wrap="squar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Ενδογενείς παράγοντες</a:t>
            </a:r>
            <a:endParaRPr lang="en-US" sz="1375" dirty="0">
              <a:solidFill>
                <a:prstClr val="black"/>
              </a:solidFill>
              <a:latin typeface="Calibri" panose="020F0502020204030204"/>
            </a:endParaRPr>
          </a:p>
        </p:txBody>
      </p:sp>
      <p:sp>
        <p:nvSpPr>
          <p:cNvPr id="6" name="Text 3"/>
          <p:cNvSpPr/>
          <p:nvPr/>
        </p:nvSpPr>
        <p:spPr>
          <a:xfrm>
            <a:off x="2397846" y="3115346"/>
            <a:ext cx="1913781" cy="894755"/>
          </a:xfrm>
          <a:prstGeom prst="rect">
            <a:avLst/>
          </a:prstGeom>
          <a:noFill/>
          <a:ln/>
        </p:spPr>
        <p:txBody>
          <a:bodyPr wrap="square" lIns="0" tIns="0" rIns="0" bIns="0" rtlCol="0" anchor="t"/>
          <a:lstStyle/>
          <a:p>
            <a:pPr defTabSz="571500">
              <a:lnSpc>
                <a:spcPts val="1750"/>
              </a:lnSpc>
            </a:pPr>
            <a:r>
              <a:rPr lang="en-US" sz="1094" dirty="0">
                <a:solidFill>
                  <a:srgbClr val="272525"/>
                </a:solidFill>
                <a:latin typeface="Lato" pitchFamily="34" charset="0"/>
                <a:ea typeface="Lato" pitchFamily="34" charset="-122"/>
                <a:cs typeface="Lato" pitchFamily="34" charset="-120"/>
              </a:rPr>
              <a:t>Η αντίληψή μας επηρεάζεται από ενδογενείς παράγοντες: ενδιαφέροντα, προσδοκίες, κίνητρα και συναισθήματα</a:t>
            </a:r>
            <a:endParaRPr lang="en-US" sz="1094" dirty="0">
              <a:solidFill>
                <a:prstClr val="black"/>
              </a:solidFill>
              <a:latin typeface="Calibri" panose="020F0502020204030204"/>
            </a:endParaRPr>
          </a:p>
        </p:txBody>
      </p:sp>
      <p:sp>
        <p:nvSpPr>
          <p:cNvPr id="7" name="Shape 4"/>
          <p:cNvSpPr/>
          <p:nvPr/>
        </p:nvSpPr>
        <p:spPr>
          <a:xfrm>
            <a:off x="4451449" y="2594521"/>
            <a:ext cx="244674" cy="244674"/>
          </a:xfrm>
          <a:prstGeom prst="roundRect">
            <a:avLst>
              <a:gd name="adj" fmla="val 24002"/>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8" name="Text 5"/>
          <p:cNvSpPr/>
          <p:nvPr/>
        </p:nvSpPr>
        <p:spPr>
          <a:xfrm>
            <a:off x="4835948" y="2594521"/>
            <a:ext cx="1831553" cy="218480"/>
          </a:xfrm>
          <a:prstGeom prst="rect">
            <a:avLst/>
          </a:prstGeom>
          <a:noFill/>
          <a:ln/>
        </p:spPr>
        <p:txBody>
          <a:bodyPr wrap="non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Εξωγενείς παράγοντες</a:t>
            </a:r>
            <a:endParaRPr lang="en-US" sz="1375" dirty="0">
              <a:solidFill>
                <a:prstClr val="black"/>
              </a:solidFill>
              <a:latin typeface="Calibri" panose="020F0502020204030204"/>
            </a:endParaRPr>
          </a:p>
        </p:txBody>
      </p:sp>
      <p:sp>
        <p:nvSpPr>
          <p:cNvPr id="9" name="Text 6"/>
          <p:cNvSpPr/>
          <p:nvPr/>
        </p:nvSpPr>
        <p:spPr>
          <a:xfrm>
            <a:off x="4835948" y="2896866"/>
            <a:ext cx="1913781" cy="894755"/>
          </a:xfrm>
          <a:prstGeom prst="rect">
            <a:avLst/>
          </a:prstGeom>
          <a:noFill/>
          <a:ln/>
        </p:spPr>
        <p:txBody>
          <a:bodyPr wrap="square" lIns="0" tIns="0" rIns="0" bIns="0" rtlCol="0" anchor="t"/>
          <a:lstStyle/>
          <a:p>
            <a:pPr defTabSz="571500">
              <a:lnSpc>
                <a:spcPts val="1750"/>
              </a:lnSpc>
            </a:pPr>
            <a:r>
              <a:rPr lang="en-US" sz="1094" dirty="0">
                <a:solidFill>
                  <a:srgbClr val="272525"/>
                </a:solidFill>
                <a:latin typeface="Lato" pitchFamily="34" charset="0"/>
                <a:ea typeface="Lato" pitchFamily="34" charset="-122"/>
                <a:cs typeface="Lato" pitchFamily="34" charset="-120"/>
              </a:rPr>
              <a:t>Η αντίληψή μας επηρεάζεται επίσης από εξωγενείς παράγοντες: αλλαγή, κίνηση, μέγεθος, ένταση και εικόνες.</a:t>
            </a:r>
            <a:endParaRPr lang="en-US" sz="1094" dirty="0">
              <a:solidFill>
                <a:prstClr val="black"/>
              </a:solidFill>
              <a:latin typeface="Calibri" panose="020F0502020204030204"/>
            </a:endParaRPr>
          </a:p>
        </p:txBody>
      </p:sp>
      <p:sp>
        <p:nvSpPr>
          <p:cNvPr id="10" name="Shape 7"/>
          <p:cNvSpPr/>
          <p:nvPr/>
        </p:nvSpPr>
        <p:spPr>
          <a:xfrm>
            <a:off x="2013347" y="4307161"/>
            <a:ext cx="244674" cy="244674"/>
          </a:xfrm>
          <a:prstGeom prst="roundRect">
            <a:avLst>
              <a:gd name="adj" fmla="val 24002"/>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11" name="Text 8"/>
          <p:cNvSpPr/>
          <p:nvPr/>
        </p:nvSpPr>
        <p:spPr>
          <a:xfrm>
            <a:off x="2397845" y="4307161"/>
            <a:ext cx="1842046" cy="218480"/>
          </a:xfrm>
          <a:prstGeom prst="rect">
            <a:avLst/>
          </a:prstGeom>
          <a:noFill/>
          <a:ln/>
        </p:spPr>
        <p:txBody>
          <a:bodyPr wrap="non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Η αντίληψη ως φίλτρο</a:t>
            </a:r>
            <a:endParaRPr lang="en-US" sz="1375" dirty="0">
              <a:solidFill>
                <a:prstClr val="black"/>
              </a:solidFill>
              <a:latin typeface="Calibri" panose="020F0502020204030204"/>
            </a:endParaRPr>
          </a:p>
        </p:txBody>
      </p:sp>
      <p:sp>
        <p:nvSpPr>
          <p:cNvPr id="12" name="Text 9"/>
          <p:cNvSpPr/>
          <p:nvPr/>
        </p:nvSpPr>
        <p:spPr>
          <a:xfrm>
            <a:off x="2397845" y="4609506"/>
            <a:ext cx="4351809" cy="894755"/>
          </a:xfrm>
          <a:prstGeom prst="rect">
            <a:avLst/>
          </a:prstGeom>
          <a:noFill/>
          <a:ln/>
        </p:spPr>
        <p:txBody>
          <a:bodyPr wrap="square" lIns="0" tIns="0" rIns="0" bIns="0" rtlCol="0" anchor="t"/>
          <a:lstStyle/>
          <a:p>
            <a:pPr defTabSz="571500">
              <a:lnSpc>
                <a:spcPts val="1750"/>
              </a:lnSpc>
            </a:pPr>
            <a:r>
              <a:rPr lang="en-US" sz="1094" dirty="0">
                <a:solidFill>
                  <a:srgbClr val="272525"/>
                </a:solidFill>
                <a:latin typeface="Lato" pitchFamily="34" charset="0"/>
                <a:ea typeface="Lato" pitchFamily="34" charset="-122"/>
                <a:cs typeface="Lato" pitchFamily="34" charset="-120"/>
              </a:rPr>
              <a:t>Καταλαβαίνουμε λοιπόν ότι η αντίληψη είναι ουσιαστικά ένα είδος φίλτρου της πραγματικότητας. Η αντίληψη είναι αποτέλεσμα της διέγερσης των αισθητηρίων μας οργάνων, τα οποία όμως μπορούν κάποιες φόρες να μας ξεγελάσουν (ψευδαίσθηση)</a:t>
            </a:r>
            <a:endParaRPr lang="en-US" sz="1094" dirty="0">
              <a:solidFill>
                <a:prstClr val="black"/>
              </a:solidFill>
              <a:latin typeface="Calibri" panose="020F05020202040302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0"/>
            <a:ext cx="3429000" cy="5143500"/>
          </a:xfrm>
          <a:prstGeom prst="rect">
            <a:avLst/>
          </a:prstGeom>
        </p:spPr>
      </p:pic>
      <p:sp>
        <p:nvSpPr>
          <p:cNvPr id="3" name="Text 0"/>
          <p:cNvSpPr/>
          <p:nvPr/>
        </p:nvSpPr>
        <p:spPr>
          <a:xfrm>
            <a:off x="5449120" y="1733252"/>
            <a:ext cx="4722763" cy="885974"/>
          </a:xfrm>
          <a:prstGeom prst="rect">
            <a:avLst/>
          </a:prstGeom>
          <a:noFill/>
          <a:ln/>
        </p:spPr>
        <p:txBody>
          <a:bodyPr wrap="squar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Παράγοντες που επηρεάζουν την αντίληψη</a:t>
            </a:r>
            <a:endParaRPr lang="en-US" sz="2781" dirty="0">
              <a:solidFill>
                <a:prstClr val="black"/>
              </a:solidFill>
              <a:latin typeface="Calibri" panose="020F0502020204030204"/>
            </a:endParaRPr>
          </a:p>
        </p:txBody>
      </p:sp>
      <p:sp>
        <p:nvSpPr>
          <p:cNvPr id="4" name="Text 1"/>
          <p:cNvSpPr/>
          <p:nvPr/>
        </p:nvSpPr>
        <p:spPr>
          <a:xfrm>
            <a:off x="5449120" y="2831828"/>
            <a:ext cx="4722763" cy="680443"/>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Αυτοαντίληψη, δηλαδή πώς αντιλαμβάνεται το άτομο τον ίδιο του τον εαυτό. Αυτοαντίληψη είναι η εικόνα που έχουμε για εμάς, γινόμαστε δηλαδή αντικείμενο του ίδιου μας του εαυτού.</a:t>
            </a:r>
            <a:endParaRPr lang="en-US" sz="1094" dirty="0">
              <a:solidFill>
                <a:prstClr val="black"/>
              </a:solidFill>
              <a:latin typeface="Calibri" panose="020F0502020204030204"/>
            </a:endParaRPr>
          </a:p>
        </p:txBody>
      </p:sp>
      <p:sp>
        <p:nvSpPr>
          <p:cNvPr id="5" name="Text 2"/>
          <p:cNvSpPr/>
          <p:nvPr/>
        </p:nvSpPr>
        <p:spPr>
          <a:xfrm>
            <a:off x="5449120" y="3671739"/>
            <a:ext cx="4722763" cy="226814"/>
          </a:xfrm>
          <a:prstGeom prst="rect">
            <a:avLst/>
          </a:prstGeom>
          <a:noFill/>
          <a:ln/>
        </p:spPr>
        <p:txBody>
          <a:bodyPr wrap="non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H αντίληψη που αποκτά ένα άτομο για τον εαυτό του εξαρτάται:</a:t>
            </a:r>
            <a:endParaRPr lang="en-US" sz="1094" dirty="0">
              <a:solidFill>
                <a:prstClr val="black"/>
              </a:solidFill>
              <a:latin typeface="Calibri" panose="020F0502020204030204"/>
            </a:endParaRPr>
          </a:p>
        </p:txBody>
      </p:sp>
      <p:sp>
        <p:nvSpPr>
          <p:cNvPr id="6" name="Text 3"/>
          <p:cNvSpPr/>
          <p:nvPr/>
        </p:nvSpPr>
        <p:spPr>
          <a:xfrm>
            <a:off x="5449120" y="4058022"/>
            <a:ext cx="4722763" cy="453628"/>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 Από το ίδιο το άτομο, δηλαδή την προσωπικότητά του, τις αξίες, στάσεις, συμπεριφορές, προσδοκίες του κτλ.</a:t>
            </a:r>
            <a:endParaRPr lang="en-US" sz="1094" dirty="0">
              <a:solidFill>
                <a:prstClr val="black"/>
              </a:solidFill>
              <a:latin typeface="Calibri" panose="020F0502020204030204"/>
            </a:endParaRPr>
          </a:p>
        </p:txBody>
      </p:sp>
      <p:sp>
        <p:nvSpPr>
          <p:cNvPr id="7" name="Text 4"/>
          <p:cNvSpPr/>
          <p:nvPr/>
        </p:nvSpPr>
        <p:spPr>
          <a:xfrm>
            <a:off x="5449120" y="4671120"/>
            <a:ext cx="4722763" cy="453628"/>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 Από τον τρόπο με τον οποίο το άτομο πιστεύει ότι οι άλλοι το αντιλαμβάνονται.</a:t>
            </a:r>
            <a:endParaRPr lang="en-US" sz="1094" dirty="0">
              <a:solidFill>
                <a:prstClr val="black"/>
              </a:solidFill>
              <a:latin typeface="Calibri" panose="020F050202020403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1947639"/>
            <a:ext cx="4722763" cy="885974"/>
          </a:xfrm>
          <a:prstGeom prst="rect">
            <a:avLst/>
          </a:prstGeom>
          <a:noFill/>
          <a:ln/>
        </p:spPr>
        <p:txBody>
          <a:bodyPr wrap="squar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3.5 Οι έννοιες αυτογνωσία-αυτοκριτική</a:t>
            </a:r>
            <a:endParaRPr lang="en-US" sz="2781" dirty="0">
              <a:solidFill>
                <a:prstClr val="black"/>
              </a:solidFill>
              <a:latin typeface="Calibri" panose="020F0502020204030204"/>
            </a:endParaRPr>
          </a:p>
        </p:txBody>
      </p:sp>
      <p:sp>
        <p:nvSpPr>
          <p:cNvPr id="4" name="Text 1"/>
          <p:cNvSpPr/>
          <p:nvPr/>
        </p:nvSpPr>
        <p:spPr>
          <a:xfrm>
            <a:off x="2246933" y="3046215"/>
            <a:ext cx="4495949" cy="453628"/>
          </a:xfrm>
          <a:prstGeom prst="rect">
            <a:avLst/>
          </a:prstGeom>
          <a:noFill/>
          <a:ln/>
        </p:spPr>
        <p:txBody>
          <a:bodyPr wrap="square" lIns="0" tIns="0" rIns="0" bIns="0" rtlCol="0" anchor="t"/>
          <a:lstStyle/>
          <a:p>
            <a:pPr marL="214313"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Αυτογνωσία είναι η συνεχής ενεργητική και δυναμική εξελισσόμενη προσπάθεια του ατόμου να γνωρίσει τον εαυτό του.</a:t>
            </a:r>
            <a:endParaRPr lang="en-US" sz="1094" dirty="0">
              <a:solidFill>
                <a:prstClr val="black"/>
              </a:solidFill>
              <a:latin typeface="Calibri" panose="020F0502020204030204"/>
            </a:endParaRPr>
          </a:p>
        </p:txBody>
      </p:sp>
      <p:sp>
        <p:nvSpPr>
          <p:cNvPr id="5" name="Text 2"/>
          <p:cNvSpPr/>
          <p:nvPr/>
        </p:nvSpPr>
        <p:spPr>
          <a:xfrm>
            <a:off x="2246933" y="3549402"/>
            <a:ext cx="4495949" cy="1360884"/>
          </a:xfrm>
          <a:prstGeom prst="rect">
            <a:avLst/>
          </a:prstGeom>
          <a:noFill/>
          <a:ln/>
        </p:spPr>
        <p:txBody>
          <a:bodyPr wrap="square" lIns="0" tIns="0" rIns="0" bIns="0" rtlCol="0" anchor="t"/>
          <a:lstStyle/>
          <a:p>
            <a:pPr marL="214313"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Είναι μία προϋπόθεση για υγιή ζωή, γιατί είναι αυτή που θα επιτρέψει την εσωτερική μας ισορροπία και την ένταξή μας στην ομάδα, θα μας βοηθήσει στην αναζήτηση εργασίας, θα μας οπλίσει στην προσπάθειά μας να συμβαδίσουμε με τη δεδομένη κοινωνική πραγματικότητα. Αυτό μας δείχνει ότι δεν είναι μία προσπάθεια στατική αλλά μία δια βίου και συνεχής διαδικασία. Όσο ζω μαθαίνω.</a:t>
            </a:r>
            <a:endParaRPr lang="en-US" sz="1094" dirty="0">
              <a:solidFill>
                <a:prstClr val="black"/>
              </a:solidFill>
              <a:latin typeface="Calibri" panose="020F050202020403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1418630"/>
            <a:ext cx="4722763" cy="1834158"/>
          </a:xfrm>
          <a:prstGeom prst="rect">
            <a:avLst/>
          </a:prstGeom>
          <a:noFill/>
          <a:ln/>
        </p:spPr>
        <p:txBody>
          <a:bodyPr wrap="square" lIns="0" tIns="0" rIns="0" bIns="0" rtlCol="0" anchor="t"/>
          <a:lstStyle/>
          <a:p>
            <a:pPr defTabSz="571500">
              <a:lnSpc>
                <a:spcPts val="4813"/>
              </a:lnSpc>
            </a:pPr>
            <a:r>
              <a:rPr lang="en-US" sz="3844" dirty="0">
                <a:solidFill>
                  <a:srgbClr val="312F2B"/>
                </a:solidFill>
                <a:latin typeface="Gelasio" pitchFamily="34" charset="0"/>
                <a:ea typeface="Gelasio" pitchFamily="34" charset="-122"/>
                <a:cs typeface="Gelasio" pitchFamily="34" charset="-120"/>
              </a:rPr>
              <a:t>Οι έννοιες αυτογνωσία-αυτοκριτική</a:t>
            </a:r>
            <a:endParaRPr lang="en-US" sz="3844" dirty="0">
              <a:solidFill>
                <a:prstClr val="black"/>
              </a:solidFill>
              <a:latin typeface="Calibri" panose="020F0502020204030204"/>
            </a:endParaRPr>
          </a:p>
        </p:txBody>
      </p:sp>
      <p:sp>
        <p:nvSpPr>
          <p:cNvPr id="4" name="Text 1"/>
          <p:cNvSpPr/>
          <p:nvPr/>
        </p:nvSpPr>
        <p:spPr>
          <a:xfrm>
            <a:off x="2020120" y="3465389"/>
            <a:ext cx="4722763" cy="1360884"/>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Κρίνω τον εαυτό μου σημαίνει ότι έχω το θάρρος να θέσω σε αμφισβήτηση κάποιες πράξεις και κάποιες πτυχές της προσωπικότητάς μου. Κρίνω τον εαυτό μου με βάση τις ανάγκες μου και την ιεράρχησή τους έχοντας σαν στόχο την αυτοπραγμάτωση, με βάση την αυτοαντίληψη, δηλαδή την εικόνα που έχω για τον εαυτό μου και με βάση την εικόνα που έχουν οι άλλοι για τον εαυτό μου.</a:t>
            </a:r>
            <a:endParaRPr lang="en-US" sz="1094" dirty="0">
              <a:solidFill>
                <a:prstClr val="black"/>
              </a:solidFill>
              <a:latin typeface="Calibri" panose="020F0502020204030204"/>
            </a:endParaRPr>
          </a:p>
        </p:txBody>
      </p:sp>
      <p:sp>
        <p:nvSpPr>
          <p:cNvPr id="5" name="Text 2"/>
          <p:cNvSpPr/>
          <p:nvPr/>
        </p:nvSpPr>
        <p:spPr>
          <a:xfrm>
            <a:off x="2020120" y="4985743"/>
            <a:ext cx="4722763" cy="453628"/>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Η αυτοκριτική άλλοτε λειτουργεί επιδοκιμαστικά κι άλλοτε αποδοκιμαστικά.</a:t>
            </a:r>
            <a:endParaRPr lang="en-US" sz="1094" dirty="0">
              <a:solidFill>
                <a:prstClr val="black"/>
              </a:solidFill>
              <a:latin typeface="Calibri" panose="020F050202020403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0"/>
            <a:ext cx="3429000" cy="5143500"/>
          </a:xfrm>
          <a:prstGeom prst="rect">
            <a:avLst/>
          </a:prstGeom>
        </p:spPr>
      </p:pic>
      <p:sp>
        <p:nvSpPr>
          <p:cNvPr id="3" name="Text 0"/>
          <p:cNvSpPr/>
          <p:nvPr/>
        </p:nvSpPr>
        <p:spPr>
          <a:xfrm>
            <a:off x="5449120" y="2420765"/>
            <a:ext cx="3673599" cy="442987"/>
          </a:xfrm>
          <a:prstGeom prst="rect">
            <a:avLst/>
          </a:prstGeom>
          <a:noFill/>
          <a:ln/>
        </p:spPr>
        <p:txBody>
          <a:bodyPr wrap="non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Ορισμός αυτογνωσίας</a:t>
            </a:r>
            <a:endParaRPr lang="en-US" sz="2781" dirty="0">
              <a:solidFill>
                <a:prstClr val="black"/>
              </a:solidFill>
              <a:latin typeface="Calibri" panose="020F0502020204030204"/>
            </a:endParaRPr>
          </a:p>
        </p:txBody>
      </p:sp>
      <p:sp>
        <p:nvSpPr>
          <p:cNvPr id="4" name="Text 1"/>
          <p:cNvSpPr/>
          <p:nvPr/>
        </p:nvSpPr>
        <p:spPr>
          <a:xfrm>
            <a:off x="5449120" y="3076352"/>
            <a:ext cx="4722763" cy="1360884"/>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Αυτή την κρίση για τον εαυτό μας μπορούμε να την κάνουμε συνεχώς, και ειδικά σε περιόδους κατά τις οποίες πρέπει να πάρουμε σημαντικές αποφάσεις για την πορεία μας στο μέλλον, άμεσο ή μακρινό. H αυτοκριτική και η αυτογνωσία διαπλέκονται. Η αυτοκριτική είναι μία σημαντική προϋπόθεση για το κτίσιμο της αυτογνωσίας μας και η αυτογνωσία μία απαραίτητη συνθήκη της αυτοκριτικής.</a:t>
            </a:r>
            <a:endParaRPr lang="en-US" sz="1094" dirty="0">
              <a:solidFill>
                <a:prstClr val="black"/>
              </a:solidFill>
              <a:latin typeface="Calibri" panose="020F0502020204030204"/>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0"/>
            <a:ext cx="3429000" cy="5143500"/>
          </a:xfrm>
          <a:prstGeom prst="rect">
            <a:avLst/>
          </a:prstGeom>
        </p:spPr>
      </p:pic>
      <p:sp>
        <p:nvSpPr>
          <p:cNvPr id="3" name="Text 0"/>
          <p:cNvSpPr/>
          <p:nvPr/>
        </p:nvSpPr>
        <p:spPr>
          <a:xfrm>
            <a:off x="5449120" y="1834232"/>
            <a:ext cx="4722763" cy="885974"/>
          </a:xfrm>
          <a:prstGeom prst="rect">
            <a:avLst/>
          </a:prstGeom>
          <a:noFill/>
          <a:ln/>
        </p:spPr>
        <p:txBody>
          <a:bodyPr wrap="squar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Οι έννοιες αυτοεκτίμηση-αυτοπεποίθηση</a:t>
            </a:r>
            <a:endParaRPr lang="en-US" sz="2781" dirty="0">
              <a:solidFill>
                <a:prstClr val="black"/>
              </a:solidFill>
              <a:latin typeface="Calibri" panose="020F0502020204030204"/>
            </a:endParaRPr>
          </a:p>
        </p:txBody>
      </p:sp>
      <p:sp>
        <p:nvSpPr>
          <p:cNvPr id="4" name="Text 1"/>
          <p:cNvSpPr/>
          <p:nvPr/>
        </p:nvSpPr>
        <p:spPr>
          <a:xfrm>
            <a:off x="5675933" y="2932807"/>
            <a:ext cx="4495949" cy="907256"/>
          </a:xfrm>
          <a:prstGeom prst="rect">
            <a:avLst/>
          </a:prstGeom>
          <a:noFill/>
          <a:ln/>
        </p:spPr>
        <p:txBody>
          <a:bodyPr wrap="square" lIns="0" tIns="0" rIns="0" bIns="0" rtlCol="0" anchor="t"/>
          <a:lstStyle/>
          <a:p>
            <a:pPr marL="214313"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Η αυτοεκτίμηση καθορίζεται σε μεγάλο βαθμό από τη γνώση που έχουμε για τον εαυτό μας, το σύνολο των αντιλήψεων, των πεποιθήσεων, των συναισθημάτων και την κρίση στην οποία τον υποβάλλουμε.</a:t>
            </a:r>
            <a:endParaRPr lang="en-US" sz="1094" dirty="0">
              <a:solidFill>
                <a:prstClr val="black"/>
              </a:solidFill>
              <a:latin typeface="Calibri" panose="020F0502020204030204"/>
            </a:endParaRPr>
          </a:p>
        </p:txBody>
      </p:sp>
      <p:sp>
        <p:nvSpPr>
          <p:cNvPr id="5" name="Text 2"/>
          <p:cNvSpPr/>
          <p:nvPr/>
        </p:nvSpPr>
        <p:spPr>
          <a:xfrm>
            <a:off x="5675933" y="3889624"/>
            <a:ext cx="4495949" cy="1134071"/>
          </a:xfrm>
          <a:prstGeom prst="rect">
            <a:avLst/>
          </a:prstGeom>
          <a:noFill/>
          <a:ln/>
        </p:spPr>
        <p:txBody>
          <a:bodyPr wrap="square" lIns="0" tIns="0" rIns="0" bIns="0" rtlCol="0" anchor="t"/>
          <a:lstStyle/>
          <a:p>
            <a:pPr marL="214313"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Εξαρτάται σε μεγάλο βαθμό από τις επιτυχίες μας ή τις αποτυχίες μας, αλλά και από τη διαφοροποίησή μας από τους άλλους. Με άλλα λόγια, αντανακλά την αυτονομία μας σε σχέση με το περιβάλλον μας. Όσο προχωρεί η διαδικασία αυτή, τόσο περισσότερο βρίσκουμε μία ψυχική ισορροπία.</a:t>
            </a:r>
            <a:endParaRPr lang="en-US" sz="1094" dirty="0">
              <a:solidFill>
                <a:prstClr val="black"/>
              </a:solidFill>
              <a:latin typeface="Calibri" panose="020F050202020403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0"/>
            <a:ext cx="9144000" cy="1772022"/>
          </a:xfrm>
          <a:prstGeom prst="rect">
            <a:avLst/>
          </a:prstGeom>
        </p:spPr>
      </p:pic>
      <p:sp>
        <p:nvSpPr>
          <p:cNvPr id="3" name="Text 0"/>
          <p:cNvSpPr/>
          <p:nvPr/>
        </p:nvSpPr>
        <p:spPr>
          <a:xfrm>
            <a:off x="2020119" y="3453856"/>
            <a:ext cx="6201668" cy="442987"/>
          </a:xfrm>
          <a:prstGeom prst="rect">
            <a:avLst/>
          </a:prstGeom>
          <a:noFill/>
          <a:ln/>
        </p:spPr>
        <p:txBody>
          <a:bodyPr wrap="non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Σχέση αυτοκριτικής και αυτογνωσίας</a:t>
            </a:r>
            <a:endParaRPr lang="en-US" sz="2781" dirty="0">
              <a:solidFill>
                <a:prstClr val="black"/>
              </a:solidFill>
              <a:latin typeface="Calibri" panose="020F0502020204030204"/>
            </a:endParaRPr>
          </a:p>
        </p:txBody>
      </p:sp>
      <p:sp>
        <p:nvSpPr>
          <p:cNvPr id="4" name="Text 1"/>
          <p:cNvSpPr/>
          <p:nvPr/>
        </p:nvSpPr>
        <p:spPr>
          <a:xfrm>
            <a:off x="2020120" y="4109443"/>
            <a:ext cx="8151763" cy="680443"/>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H αυτοπεποίθηση μπορεί να θεωρηθεί ως το θετικό συναίσθημα που απορρέει από την αξιολόγηση της αυτοεικόνας μας. Η πεποίθηση στον εαυτό μας, η εμπιστοσύνη δηλαδή που έχουμε στους ιδιαίτερους τρόπους μας να δρούμε μέσα σε ένα κοινωνικό σύνολο, είναι ένα στοιχείο απαραίτητο για την επιτυχία μας στη ζωή.</a:t>
            </a:r>
            <a:endParaRPr lang="en-US" sz="1094" dirty="0">
              <a:solidFill>
                <a:prstClr val="black"/>
              </a:solidFill>
              <a:latin typeface="Calibri" panose="020F0502020204030204"/>
            </a:endParaRPr>
          </a:p>
        </p:txBody>
      </p:sp>
      <p:sp>
        <p:nvSpPr>
          <p:cNvPr id="5" name="Text 2"/>
          <p:cNvSpPr/>
          <p:nvPr/>
        </p:nvSpPr>
        <p:spPr>
          <a:xfrm>
            <a:off x="2020120" y="4949354"/>
            <a:ext cx="8151763" cy="226814"/>
          </a:xfrm>
          <a:prstGeom prst="rect">
            <a:avLst/>
          </a:prstGeom>
          <a:noFill/>
          <a:ln/>
        </p:spPr>
        <p:txBody>
          <a:bodyPr wrap="non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Η αυτοπεποίθηση σημαίνει ότι το άτομο διέπεται από ενθουσιασμό, αυτοσυγκέντρωση και αυτοκυριαρχία.</a:t>
            </a:r>
            <a:endParaRPr lang="en-US" sz="1094" dirty="0">
              <a:solidFill>
                <a:prstClr val="black"/>
              </a:solidFill>
              <a:latin typeface="Calibri" panose="020F050202020403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1645444"/>
            <a:ext cx="4722763" cy="1834158"/>
          </a:xfrm>
          <a:prstGeom prst="rect">
            <a:avLst/>
          </a:prstGeom>
          <a:noFill/>
          <a:ln/>
        </p:spPr>
        <p:txBody>
          <a:bodyPr wrap="square" lIns="0" tIns="0" rIns="0" bIns="0" rtlCol="0" anchor="t"/>
          <a:lstStyle/>
          <a:p>
            <a:pPr defTabSz="571500">
              <a:lnSpc>
                <a:spcPts val="4813"/>
              </a:lnSpc>
            </a:pPr>
            <a:r>
              <a:rPr lang="en-US" sz="3844" dirty="0">
                <a:solidFill>
                  <a:srgbClr val="312F2B"/>
                </a:solidFill>
                <a:latin typeface="Gelasio" pitchFamily="34" charset="0"/>
                <a:ea typeface="Gelasio" pitchFamily="34" charset="-122"/>
                <a:cs typeface="Gelasio" pitchFamily="34" charset="-120"/>
              </a:rPr>
              <a:t>Οι έννοιες αυτοεκτίμηση-αυτοπεποίθηση</a:t>
            </a:r>
            <a:endParaRPr lang="en-US" sz="3844" dirty="0">
              <a:solidFill>
                <a:prstClr val="black"/>
              </a:solidFill>
              <a:latin typeface="Calibri" panose="020F0502020204030204"/>
            </a:endParaRPr>
          </a:p>
        </p:txBody>
      </p:sp>
      <p:sp>
        <p:nvSpPr>
          <p:cNvPr id="4" name="Text 1"/>
          <p:cNvSpPr/>
          <p:nvPr/>
        </p:nvSpPr>
        <p:spPr>
          <a:xfrm>
            <a:off x="2020120" y="3692203"/>
            <a:ext cx="4722763" cy="226814"/>
          </a:xfrm>
          <a:prstGeom prst="rect">
            <a:avLst/>
          </a:prstGeom>
          <a:noFill/>
          <a:ln/>
        </p:spPr>
        <p:txBody>
          <a:bodyPr wrap="non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3.7 Ενθάρρυνση - Αποθάρρυνση</a:t>
            </a:r>
            <a:endParaRPr lang="en-US" sz="1094" dirty="0">
              <a:solidFill>
                <a:prstClr val="black"/>
              </a:solidFill>
              <a:latin typeface="Calibri" panose="020F0502020204030204"/>
            </a:endParaRPr>
          </a:p>
        </p:txBody>
      </p:sp>
      <p:sp>
        <p:nvSpPr>
          <p:cNvPr id="5" name="Text 2"/>
          <p:cNvSpPr/>
          <p:nvPr/>
        </p:nvSpPr>
        <p:spPr>
          <a:xfrm>
            <a:off x="2020120" y="4078487"/>
            <a:ext cx="4722763" cy="1134071"/>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Ενθάρρυνση είναι η κατάσταση κατά την οποία οι άλλοι προτρέπουν ένα άτομο να δράσει, δημιουργώντας έτσι ένα κλίμα εμπιστοσύνης και ασφάλειας που θα τονίζει τις ικανότητες και ιδιαιτερότητες του ατόμου, το οποίο παράλληλα, για να δράσει, χρειάζεται να έχει έναν υψηλό βαθμό αυτοπεποίθησης και εμπιστοσύνης στον εαυτό του.</a:t>
            </a:r>
            <a:endParaRPr lang="en-US" sz="1094" dirty="0">
              <a:solidFill>
                <a:prstClr val="black"/>
              </a:solidFill>
              <a:latin typeface="Calibri" panose="020F050202020403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0"/>
            <a:ext cx="3429000" cy="5143500"/>
          </a:xfrm>
          <a:prstGeom prst="rect">
            <a:avLst/>
          </a:prstGeom>
        </p:spPr>
      </p:pic>
      <p:sp>
        <p:nvSpPr>
          <p:cNvPr id="3" name="Text 0"/>
          <p:cNvSpPr/>
          <p:nvPr/>
        </p:nvSpPr>
        <p:spPr>
          <a:xfrm>
            <a:off x="5449120" y="2199233"/>
            <a:ext cx="4722763" cy="885974"/>
          </a:xfrm>
          <a:prstGeom prst="rect">
            <a:avLst/>
          </a:prstGeom>
          <a:noFill/>
          <a:ln/>
        </p:spPr>
        <p:txBody>
          <a:bodyPr wrap="squar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Ορισμός ενθάρρυνσης και αποθάρρυνσης</a:t>
            </a:r>
            <a:endParaRPr lang="en-US" sz="2781" dirty="0">
              <a:solidFill>
                <a:prstClr val="black"/>
              </a:solidFill>
              <a:latin typeface="Calibri" panose="020F0502020204030204"/>
            </a:endParaRPr>
          </a:p>
        </p:txBody>
      </p:sp>
      <p:sp>
        <p:nvSpPr>
          <p:cNvPr id="4" name="Text 1"/>
          <p:cNvSpPr/>
          <p:nvPr/>
        </p:nvSpPr>
        <p:spPr>
          <a:xfrm>
            <a:off x="5449120" y="3297809"/>
            <a:ext cx="4722763" cy="1360884"/>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Αποθάρρυνση είναι η κατάσταση κατά την οποία το άτομο αισθάνεται ανίκανο να δράσει, κάτι που του δημιουργεί μια αγχώδη διάθεση, η οποία είτε είναι το αποτέλεσμα της αρνητικής αξιολόγησης που κάνουν οι άλλοι για τις ικανότητές του ή τα αποτελέσματα των πράξεών του, είτε παροξύνεται από τα αρνητικά σχόλια των άλλων, από τη μη συμβουλευτική στάση τους.</a:t>
            </a:r>
            <a:endParaRPr lang="en-US" sz="1094" dirty="0">
              <a:solidFill>
                <a:prstClr val="black"/>
              </a:solidFill>
              <a:latin typeface="Calibri" panose="020F050202020403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2509393"/>
            <a:ext cx="3946773" cy="442987"/>
          </a:xfrm>
          <a:prstGeom prst="rect">
            <a:avLst/>
          </a:prstGeom>
          <a:noFill/>
          <a:ln/>
        </p:spPr>
        <p:txBody>
          <a:bodyPr wrap="non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Εξωτερικοί Παράγοντες</a:t>
            </a:r>
            <a:endParaRPr lang="en-US" sz="2781" dirty="0">
              <a:solidFill>
                <a:prstClr val="black"/>
              </a:solidFill>
              <a:latin typeface="Calibri" panose="020F0502020204030204"/>
            </a:endParaRPr>
          </a:p>
        </p:txBody>
      </p:sp>
      <p:sp>
        <p:nvSpPr>
          <p:cNvPr id="4" name="Text 1"/>
          <p:cNvSpPr/>
          <p:nvPr/>
        </p:nvSpPr>
        <p:spPr>
          <a:xfrm>
            <a:off x="2246933" y="3164980"/>
            <a:ext cx="4495949" cy="680443"/>
          </a:xfrm>
          <a:prstGeom prst="rect">
            <a:avLst/>
          </a:prstGeom>
          <a:noFill/>
          <a:ln/>
        </p:spPr>
        <p:txBody>
          <a:bodyPr wrap="square" lIns="0" tIns="0" rIns="0" bIns="0" rtlCol="0" anchor="t"/>
          <a:lstStyle/>
          <a:p>
            <a:pPr marL="214313"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είναι αυτοί που βρίσκονται έξω από μία δραστηριότητα και κατευθύνουν τη συμπεριφορά του ατόμου σχετικά με αυτήν τη δραστηριότητα.</a:t>
            </a:r>
            <a:endParaRPr lang="en-US" sz="1094" dirty="0">
              <a:solidFill>
                <a:prstClr val="black"/>
              </a:solidFill>
              <a:latin typeface="Calibri" panose="020F0502020204030204"/>
            </a:endParaRPr>
          </a:p>
        </p:txBody>
      </p:sp>
      <p:sp>
        <p:nvSpPr>
          <p:cNvPr id="5" name="Text 2"/>
          <p:cNvSpPr/>
          <p:nvPr/>
        </p:nvSpPr>
        <p:spPr>
          <a:xfrm>
            <a:off x="2246933" y="3894981"/>
            <a:ext cx="4495949" cy="453628"/>
          </a:xfrm>
          <a:prstGeom prst="rect">
            <a:avLst/>
          </a:prstGeom>
          <a:noFill/>
          <a:ln/>
        </p:spPr>
        <p:txBody>
          <a:bodyPr wrap="square" lIns="0" tIns="0" rIns="0" bIns="0" rtlCol="0" anchor="t"/>
          <a:lstStyle/>
          <a:p>
            <a:pPr marL="214313"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Μπορεί να είναι: το κοινωνικό περιβάλλον, η ανταμοιβή ή το αποτέλεσμα και ο χρόνος</a:t>
            </a:r>
            <a:endParaRPr lang="en-US" sz="1094" dirty="0">
              <a:solidFill>
                <a:prstClr val="black"/>
              </a:solidFill>
              <a:latin typeface="Calibri" panose="020F050202020403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1"/>
            <a:ext cx="9144000" cy="1763911"/>
          </a:xfrm>
          <a:prstGeom prst="rect">
            <a:avLst/>
          </a:prstGeom>
        </p:spPr>
      </p:pic>
      <p:sp>
        <p:nvSpPr>
          <p:cNvPr id="3" name="Text 0"/>
          <p:cNvSpPr/>
          <p:nvPr/>
        </p:nvSpPr>
        <p:spPr>
          <a:xfrm>
            <a:off x="2017887" y="3009155"/>
            <a:ext cx="3928542" cy="440978"/>
          </a:xfrm>
          <a:prstGeom prst="rect">
            <a:avLst/>
          </a:prstGeom>
          <a:noFill/>
          <a:ln/>
        </p:spPr>
        <p:txBody>
          <a:bodyPr wrap="none" lIns="0" tIns="0" rIns="0" bIns="0" rtlCol="0" anchor="t"/>
          <a:lstStyle/>
          <a:p>
            <a:pPr defTabSz="571500">
              <a:lnSpc>
                <a:spcPts val="3469"/>
              </a:lnSpc>
            </a:pPr>
            <a:r>
              <a:rPr lang="en-US" sz="2750" dirty="0">
                <a:solidFill>
                  <a:srgbClr val="312F2B"/>
                </a:solidFill>
                <a:latin typeface="Gelasio" pitchFamily="34" charset="0"/>
                <a:ea typeface="Gelasio" pitchFamily="34" charset="-122"/>
                <a:cs typeface="Gelasio" pitchFamily="34" charset="-120"/>
              </a:rPr>
              <a:t>Εξωτερικοί Παράγοντες</a:t>
            </a:r>
            <a:endParaRPr lang="en-US" sz="2750" dirty="0">
              <a:solidFill>
                <a:prstClr val="black"/>
              </a:solidFill>
              <a:latin typeface="Calibri" panose="020F0502020204030204"/>
            </a:endParaRPr>
          </a:p>
        </p:txBody>
      </p:sp>
      <p:sp>
        <p:nvSpPr>
          <p:cNvPr id="4" name="Shape 1"/>
          <p:cNvSpPr/>
          <p:nvPr/>
        </p:nvSpPr>
        <p:spPr>
          <a:xfrm>
            <a:off x="2017888" y="3661767"/>
            <a:ext cx="4007569" cy="1950914"/>
          </a:xfrm>
          <a:prstGeom prst="roundRect">
            <a:avLst>
              <a:gd name="adj" fmla="val 3038"/>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5" name="Text 2"/>
          <p:cNvSpPr/>
          <p:nvPr/>
        </p:nvSpPr>
        <p:spPr>
          <a:xfrm>
            <a:off x="2163739" y="3807619"/>
            <a:ext cx="2037829" cy="220414"/>
          </a:xfrm>
          <a:prstGeom prst="rect">
            <a:avLst/>
          </a:prstGeom>
          <a:noFill/>
          <a:ln/>
        </p:spPr>
        <p:txBody>
          <a:bodyPr wrap="non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Κίνητρα και Αντικίνητρα</a:t>
            </a:r>
            <a:endParaRPr lang="en-US" sz="1375" dirty="0">
              <a:solidFill>
                <a:prstClr val="black"/>
              </a:solidFill>
              <a:latin typeface="Calibri" panose="020F0502020204030204"/>
            </a:endParaRPr>
          </a:p>
        </p:txBody>
      </p:sp>
      <p:sp>
        <p:nvSpPr>
          <p:cNvPr id="6" name="Text 3"/>
          <p:cNvSpPr/>
          <p:nvPr/>
        </p:nvSpPr>
        <p:spPr>
          <a:xfrm>
            <a:off x="2163738" y="4112643"/>
            <a:ext cx="3715866" cy="1354187"/>
          </a:xfrm>
          <a:prstGeom prst="rect">
            <a:avLst/>
          </a:prstGeom>
          <a:noFill/>
          <a:ln/>
        </p:spPr>
        <p:txBody>
          <a:bodyPr wrap="square" lIns="0" tIns="0" rIns="0" bIns="0" rtlCol="0" anchor="t"/>
          <a:lstStyle/>
          <a:p>
            <a:pPr defTabSz="571500">
              <a:lnSpc>
                <a:spcPts val="1750"/>
              </a:lnSpc>
            </a:pPr>
            <a:r>
              <a:rPr lang="en-US" sz="1094" dirty="0">
                <a:solidFill>
                  <a:srgbClr val="272525"/>
                </a:solidFill>
                <a:latin typeface="Lato" pitchFamily="34" charset="0"/>
                <a:ea typeface="Lato" pitchFamily="34" charset="-122"/>
                <a:cs typeface="Lato" pitchFamily="34" charset="-120"/>
              </a:rPr>
              <a:t>Το κίνητρο ή το αντικίνητρο δεν είναι παρά μία κατασκευή που τη διαχειρίζονται οι δημιουργοί της. Το αντικίνητρο είναι ένας παράγοντας ο οποίος δεν δρα ενισχυτικά αλλά αποτρεπτικά, αποδυναμώνοντας οποιαδήποτε δραστηριότητα του ατόμου για την επίτευξη ενός σκοπού.</a:t>
            </a:r>
            <a:endParaRPr lang="en-US" sz="1094" dirty="0">
              <a:solidFill>
                <a:prstClr val="black"/>
              </a:solidFill>
              <a:latin typeface="Calibri" panose="020F0502020204030204"/>
            </a:endParaRPr>
          </a:p>
        </p:txBody>
      </p:sp>
      <p:sp>
        <p:nvSpPr>
          <p:cNvPr id="7" name="Shape 4"/>
          <p:cNvSpPr/>
          <p:nvPr/>
        </p:nvSpPr>
        <p:spPr>
          <a:xfrm>
            <a:off x="6166546" y="3661767"/>
            <a:ext cx="4007569" cy="1950914"/>
          </a:xfrm>
          <a:prstGeom prst="roundRect">
            <a:avLst>
              <a:gd name="adj" fmla="val 3038"/>
            </a:avLst>
          </a:prstGeom>
          <a:solidFill>
            <a:srgbClr val="E8E8E3"/>
          </a:solidFill>
          <a:ln w="7620">
            <a:solidFill>
              <a:srgbClr val="CECEC9"/>
            </a:solidFill>
            <a:prstDash val="solid"/>
          </a:ln>
        </p:spPr>
        <p:txBody>
          <a:bodyPr/>
          <a:lstStyle/>
          <a:p>
            <a:pPr defTabSz="571500"/>
            <a:endParaRPr lang="el-GR" sz="1125">
              <a:solidFill>
                <a:prstClr val="black"/>
              </a:solidFill>
              <a:latin typeface="Calibri" panose="020F0502020204030204"/>
            </a:endParaRPr>
          </a:p>
        </p:txBody>
      </p:sp>
      <p:sp>
        <p:nvSpPr>
          <p:cNvPr id="8" name="Text 5"/>
          <p:cNvSpPr/>
          <p:nvPr/>
        </p:nvSpPr>
        <p:spPr>
          <a:xfrm>
            <a:off x="6312397" y="3807619"/>
            <a:ext cx="2804071" cy="220414"/>
          </a:xfrm>
          <a:prstGeom prst="rect">
            <a:avLst/>
          </a:prstGeom>
          <a:noFill/>
          <a:ln/>
        </p:spPr>
        <p:txBody>
          <a:bodyPr wrap="none" lIns="0" tIns="0" rIns="0" bIns="0" rtlCol="0" anchor="t"/>
          <a:lstStyle/>
          <a:p>
            <a:pPr defTabSz="571500">
              <a:lnSpc>
                <a:spcPts val="1719"/>
              </a:lnSpc>
            </a:pPr>
            <a:r>
              <a:rPr lang="en-US" sz="1375" dirty="0">
                <a:solidFill>
                  <a:srgbClr val="272525"/>
                </a:solidFill>
                <a:latin typeface="Gelasio" pitchFamily="34" charset="0"/>
                <a:ea typeface="Gelasio" pitchFamily="34" charset="-122"/>
                <a:cs typeface="Gelasio" pitchFamily="34" charset="-120"/>
              </a:rPr>
              <a:t>Περιορισμένος Αριθμός Κινήτρων</a:t>
            </a:r>
            <a:endParaRPr lang="en-US" sz="1375" dirty="0">
              <a:solidFill>
                <a:prstClr val="black"/>
              </a:solidFill>
              <a:latin typeface="Calibri" panose="020F0502020204030204"/>
            </a:endParaRPr>
          </a:p>
        </p:txBody>
      </p:sp>
      <p:sp>
        <p:nvSpPr>
          <p:cNvPr id="9" name="Text 6"/>
          <p:cNvSpPr/>
          <p:nvPr/>
        </p:nvSpPr>
        <p:spPr>
          <a:xfrm>
            <a:off x="6312396" y="4112643"/>
            <a:ext cx="3715866" cy="902791"/>
          </a:xfrm>
          <a:prstGeom prst="rect">
            <a:avLst/>
          </a:prstGeom>
          <a:noFill/>
          <a:ln/>
        </p:spPr>
        <p:txBody>
          <a:bodyPr wrap="square" lIns="0" tIns="0" rIns="0" bIns="0" rtlCol="0" anchor="t"/>
          <a:lstStyle/>
          <a:p>
            <a:pPr defTabSz="571500">
              <a:lnSpc>
                <a:spcPts val="1750"/>
              </a:lnSpc>
            </a:pPr>
            <a:r>
              <a:rPr lang="en-US" sz="1094" dirty="0">
                <a:solidFill>
                  <a:srgbClr val="272525"/>
                </a:solidFill>
                <a:latin typeface="Lato" pitchFamily="34" charset="0"/>
                <a:ea typeface="Lato" pitchFamily="34" charset="-122"/>
                <a:cs typeface="Lato" pitchFamily="34" charset="-120"/>
              </a:rPr>
              <a:t>Τέλος, κάθε άτομο δεν έχει κίνητρα παρά μόνο για ένα περιορισμένο αριθμό δραστηριοτήτων. Με άλλα λόγια, ένα κίνητρο εξασφαλίζει την προσπάθεια του ατόμου για ένα μικρό αριθμό στόχων.</a:t>
            </a:r>
            <a:endParaRPr lang="en-US" sz="1094" dirty="0">
              <a:solidFill>
                <a:prstClr val="black"/>
              </a:solidFill>
              <a:latin typeface="Calibri" panose="020F050202020403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981573" y="1216744"/>
            <a:ext cx="4780657" cy="408608"/>
          </a:xfrm>
          <a:prstGeom prst="rect">
            <a:avLst/>
          </a:prstGeom>
          <a:noFill/>
          <a:ln/>
        </p:spPr>
        <p:txBody>
          <a:bodyPr wrap="none" lIns="0" tIns="0" rIns="0" bIns="0" rtlCol="0" anchor="t"/>
          <a:lstStyle/>
          <a:p>
            <a:pPr defTabSz="571500">
              <a:lnSpc>
                <a:spcPts val="3188"/>
              </a:lnSpc>
            </a:pPr>
            <a:r>
              <a:rPr lang="en-US" sz="2563" dirty="0">
                <a:solidFill>
                  <a:srgbClr val="312F2B"/>
                </a:solidFill>
                <a:latin typeface="Gelasio" pitchFamily="34" charset="0"/>
                <a:ea typeface="Gelasio" pitchFamily="34" charset="-122"/>
                <a:cs typeface="Gelasio" pitchFamily="34" charset="-120"/>
              </a:rPr>
              <a:t>Πυραμίδα αναγκών του Maslow</a:t>
            </a:r>
            <a:endParaRPr lang="en-US" sz="2563" dirty="0">
              <a:solidFill>
                <a:prstClr val="black"/>
              </a:solidFill>
              <a:latin typeface="Calibri" panose="020F0502020204030204"/>
            </a:endParaRPr>
          </a:p>
        </p:txBody>
      </p:sp>
      <p:pic>
        <p:nvPicPr>
          <p:cNvPr id="3" name="Image 0" descr="preencoded.png"/>
          <p:cNvPicPr>
            <a:picLocks noChangeAspect="1"/>
          </p:cNvPicPr>
          <p:nvPr/>
        </p:nvPicPr>
        <p:blipFill>
          <a:blip r:embed="rId3"/>
          <a:stretch>
            <a:fillRect/>
          </a:stretch>
        </p:blipFill>
        <p:spPr>
          <a:xfrm>
            <a:off x="1981572" y="1886843"/>
            <a:ext cx="4016350" cy="2482230"/>
          </a:xfrm>
          <a:prstGeom prst="rect">
            <a:avLst/>
          </a:prstGeom>
        </p:spPr>
      </p:pic>
      <p:sp>
        <p:nvSpPr>
          <p:cNvPr id="4" name="Text 1"/>
          <p:cNvSpPr/>
          <p:nvPr/>
        </p:nvSpPr>
        <p:spPr>
          <a:xfrm>
            <a:off x="1981573" y="4532488"/>
            <a:ext cx="1888183" cy="204267"/>
          </a:xfrm>
          <a:prstGeom prst="rect">
            <a:avLst/>
          </a:prstGeom>
          <a:noFill/>
          <a:ln/>
        </p:spPr>
        <p:txBody>
          <a:bodyPr wrap="none" lIns="0" tIns="0" rIns="0" bIns="0" rtlCol="0" anchor="t"/>
          <a:lstStyle/>
          <a:p>
            <a:pPr defTabSz="571500">
              <a:lnSpc>
                <a:spcPts val="1594"/>
              </a:lnSpc>
            </a:pPr>
            <a:r>
              <a:rPr lang="en-US" sz="1281" dirty="0">
                <a:solidFill>
                  <a:srgbClr val="272525"/>
                </a:solidFill>
                <a:latin typeface="Gelasio" pitchFamily="34" charset="0"/>
                <a:ea typeface="Gelasio" pitchFamily="34" charset="-122"/>
                <a:cs typeface="Gelasio" pitchFamily="34" charset="-120"/>
              </a:rPr>
              <a:t>Κίνητρα και Αντικίνητρα</a:t>
            </a:r>
            <a:endParaRPr lang="en-US" sz="1281" dirty="0">
              <a:solidFill>
                <a:prstClr val="black"/>
              </a:solidFill>
              <a:latin typeface="Calibri" panose="020F0502020204030204"/>
            </a:endParaRPr>
          </a:p>
        </p:txBody>
      </p:sp>
      <p:sp>
        <p:nvSpPr>
          <p:cNvPr id="5" name="Text 2"/>
          <p:cNvSpPr/>
          <p:nvPr/>
        </p:nvSpPr>
        <p:spPr>
          <a:xfrm>
            <a:off x="1981572" y="4815187"/>
            <a:ext cx="4016350" cy="1045889"/>
          </a:xfrm>
          <a:prstGeom prst="rect">
            <a:avLst/>
          </a:prstGeom>
          <a:noFill/>
          <a:ln/>
        </p:spPr>
        <p:txBody>
          <a:bodyPr wrap="square" lIns="0" tIns="0" rIns="0" bIns="0" rtlCol="0" anchor="t"/>
          <a:lstStyle/>
          <a:p>
            <a:pPr defTabSz="571500">
              <a:lnSpc>
                <a:spcPts val="1625"/>
              </a:lnSpc>
            </a:pPr>
            <a:r>
              <a:rPr lang="en-US" sz="1000" dirty="0">
                <a:solidFill>
                  <a:srgbClr val="272525"/>
                </a:solidFill>
                <a:latin typeface="Lato" pitchFamily="34" charset="0"/>
                <a:ea typeface="Lato" pitchFamily="34" charset="-122"/>
                <a:cs typeface="Lato" pitchFamily="34" charset="-120"/>
              </a:rPr>
              <a:t>Το κίνητρο ή το αντικίνητρο δεν είναι παρά μία κατασκευή που τη διαχειρίζονται οι δημιουργοί της. Το αντικίνητρο είναι ένας παράγοντας ο οποίος δεν δρα ενισχυτικά αλλά αποτρεπτικά, αποδυναμώνοντας οποιαδήποτε δραστηριότητα του ατόμου για την επίτευξη ενός σκοπού.</a:t>
            </a:r>
            <a:endParaRPr lang="en-US" sz="1000" dirty="0">
              <a:solidFill>
                <a:prstClr val="black"/>
              </a:solidFill>
              <a:latin typeface="Calibri" panose="020F0502020204030204"/>
            </a:endParaRPr>
          </a:p>
        </p:txBody>
      </p:sp>
      <p:pic>
        <p:nvPicPr>
          <p:cNvPr id="6" name="Image 1" descr="preencoded.png"/>
          <p:cNvPicPr>
            <a:picLocks noChangeAspect="1"/>
          </p:cNvPicPr>
          <p:nvPr/>
        </p:nvPicPr>
        <p:blipFill>
          <a:blip r:embed="rId4"/>
          <a:stretch>
            <a:fillRect/>
          </a:stretch>
        </p:blipFill>
        <p:spPr>
          <a:xfrm>
            <a:off x="6194004" y="1886844"/>
            <a:ext cx="4016424" cy="2482304"/>
          </a:xfrm>
          <a:prstGeom prst="rect">
            <a:avLst/>
          </a:prstGeom>
        </p:spPr>
      </p:pic>
      <p:sp>
        <p:nvSpPr>
          <p:cNvPr id="7" name="Text 3"/>
          <p:cNvSpPr/>
          <p:nvPr/>
        </p:nvSpPr>
        <p:spPr>
          <a:xfrm>
            <a:off x="6194004" y="4532562"/>
            <a:ext cx="1735113" cy="204267"/>
          </a:xfrm>
          <a:prstGeom prst="rect">
            <a:avLst/>
          </a:prstGeom>
          <a:noFill/>
          <a:ln/>
        </p:spPr>
        <p:txBody>
          <a:bodyPr wrap="none" lIns="0" tIns="0" rIns="0" bIns="0" rtlCol="0" anchor="t"/>
          <a:lstStyle/>
          <a:p>
            <a:pPr defTabSz="571500">
              <a:lnSpc>
                <a:spcPts val="1594"/>
              </a:lnSpc>
            </a:pPr>
            <a:r>
              <a:rPr lang="en-US" sz="1281" dirty="0">
                <a:solidFill>
                  <a:srgbClr val="272525"/>
                </a:solidFill>
                <a:latin typeface="Gelasio" pitchFamily="34" charset="0"/>
                <a:ea typeface="Gelasio" pitchFamily="34" charset="-122"/>
                <a:cs typeface="Gelasio" pitchFamily="34" charset="-120"/>
              </a:rPr>
              <a:t>Περιορισμένα Κίνητρα</a:t>
            </a:r>
            <a:endParaRPr lang="en-US" sz="1281" dirty="0">
              <a:solidFill>
                <a:prstClr val="black"/>
              </a:solidFill>
              <a:latin typeface="Calibri" panose="020F0502020204030204"/>
            </a:endParaRPr>
          </a:p>
        </p:txBody>
      </p:sp>
      <p:sp>
        <p:nvSpPr>
          <p:cNvPr id="8" name="Text 4"/>
          <p:cNvSpPr/>
          <p:nvPr/>
        </p:nvSpPr>
        <p:spPr>
          <a:xfrm>
            <a:off x="6194004" y="4815260"/>
            <a:ext cx="4016424" cy="836712"/>
          </a:xfrm>
          <a:prstGeom prst="rect">
            <a:avLst/>
          </a:prstGeom>
          <a:noFill/>
          <a:ln/>
        </p:spPr>
        <p:txBody>
          <a:bodyPr wrap="square" lIns="0" tIns="0" rIns="0" bIns="0" rtlCol="0" anchor="t"/>
          <a:lstStyle/>
          <a:p>
            <a:pPr defTabSz="571500">
              <a:lnSpc>
                <a:spcPts val="1625"/>
              </a:lnSpc>
            </a:pPr>
            <a:r>
              <a:rPr lang="en-US" sz="1000" dirty="0">
                <a:solidFill>
                  <a:srgbClr val="272525"/>
                </a:solidFill>
                <a:latin typeface="Lato" pitchFamily="34" charset="0"/>
                <a:ea typeface="Lato" pitchFamily="34" charset="-122"/>
                <a:cs typeface="Lato" pitchFamily="34" charset="-120"/>
              </a:rPr>
              <a:t>Τέλος, κάθε άτομο δεν έχει κίνητρα παρά μόνο για ένα περιορισμένο αριθμό δραστηριοτήτων. Με άλλα λόγια, ένα κίνητρο εξασφαλίζει την προσπάθεια του ατόμου για ένα μικρό αριθμό στόχων.</a:t>
            </a:r>
            <a:endParaRPr lang="en-US" sz="1000" dirty="0">
              <a:solidFill>
                <a:prstClr val="black"/>
              </a:solidFill>
              <a:latin typeface="Calibri" panose="020F050202020403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2307358"/>
            <a:ext cx="3825181" cy="442987"/>
          </a:xfrm>
          <a:prstGeom prst="rect">
            <a:avLst/>
          </a:prstGeom>
          <a:noFill/>
          <a:ln/>
        </p:spPr>
        <p:txBody>
          <a:bodyPr wrap="non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3.2 Θεωρία του Maslow</a:t>
            </a:r>
            <a:endParaRPr lang="en-US" sz="2781" dirty="0">
              <a:solidFill>
                <a:prstClr val="black"/>
              </a:solidFill>
              <a:latin typeface="Calibri" panose="020F0502020204030204"/>
            </a:endParaRPr>
          </a:p>
        </p:txBody>
      </p:sp>
      <p:sp>
        <p:nvSpPr>
          <p:cNvPr id="4" name="Text 1"/>
          <p:cNvSpPr/>
          <p:nvPr/>
        </p:nvSpPr>
        <p:spPr>
          <a:xfrm>
            <a:off x="2020120" y="2962946"/>
            <a:ext cx="4722763" cy="1587699"/>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H θεωρία των αναγκών και των κινήτρων του αμερικανού ψυχο-κοινωνιολόγου ενδιαφέρεται για τους παράγοντες που ωθούν ένα άτομο να δράσει. Ως ανάγκη, ο Maslow ορίζει αυτό που είναι απαραίτητο για τη ζωή ενός ανθρωπίνου όντος. Οι ανάγκες είναι έμφυτες στο άτομο, του δημιουργούνται δηλαδή κατά τη γέννησή του, και η καταγωγή τους είναι τόσο ενστικτώδης ή φυσιολογική όσο και πολιτισμική και ψυχοκοινωνική.</a:t>
            </a:r>
            <a:endParaRPr lang="en-US" sz="1094" dirty="0">
              <a:solidFill>
                <a:prstClr val="black"/>
              </a:solidFill>
              <a:latin typeface="Calibri" panose="020F050202020403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39000" y="857250"/>
            <a:ext cx="3429000" cy="5143500"/>
          </a:xfrm>
          <a:prstGeom prst="rect">
            <a:avLst/>
          </a:prstGeom>
        </p:spPr>
      </p:pic>
      <p:sp>
        <p:nvSpPr>
          <p:cNvPr id="3" name="Text 0"/>
          <p:cNvSpPr/>
          <p:nvPr/>
        </p:nvSpPr>
        <p:spPr>
          <a:xfrm>
            <a:off x="2020120" y="2371055"/>
            <a:ext cx="4722763" cy="1222772"/>
          </a:xfrm>
          <a:prstGeom prst="rect">
            <a:avLst/>
          </a:prstGeom>
          <a:noFill/>
          <a:ln/>
        </p:spPr>
        <p:txBody>
          <a:bodyPr wrap="square" lIns="0" tIns="0" rIns="0" bIns="0" rtlCol="0" anchor="t"/>
          <a:lstStyle/>
          <a:p>
            <a:pPr defTabSz="571500">
              <a:lnSpc>
                <a:spcPts val="4813"/>
              </a:lnSpc>
            </a:pPr>
            <a:r>
              <a:rPr lang="en-US" sz="3844" dirty="0">
                <a:solidFill>
                  <a:srgbClr val="312F2B"/>
                </a:solidFill>
                <a:latin typeface="Gelasio" pitchFamily="34" charset="0"/>
                <a:ea typeface="Gelasio" pitchFamily="34" charset="-122"/>
                <a:cs typeface="Gelasio" pitchFamily="34" charset="-120"/>
              </a:rPr>
              <a:t>Η έννοια της αυτοπραγμάτωσης</a:t>
            </a:r>
            <a:endParaRPr lang="en-US" sz="3844" dirty="0">
              <a:solidFill>
                <a:prstClr val="black"/>
              </a:solidFill>
              <a:latin typeface="Calibri" panose="020F0502020204030204"/>
            </a:endParaRPr>
          </a:p>
        </p:txBody>
      </p:sp>
      <p:sp>
        <p:nvSpPr>
          <p:cNvPr id="4" name="Text 1"/>
          <p:cNvSpPr/>
          <p:nvPr/>
        </p:nvSpPr>
        <p:spPr>
          <a:xfrm>
            <a:off x="2020120" y="3806429"/>
            <a:ext cx="4722763" cy="680443"/>
          </a:xfrm>
          <a:prstGeom prst="rect">
            <a:avLst/>
          </a:prstGeom>
          <a:noFill/>
          <a:ln/>
        </p:spPr>
        <p:txBody>
          <a:bodyPr wrap="square" lIns="0" tIns="0" rIns="0" bIns="0" rtlCol="0" anchor="t"/>
          <a:lstStyle/>
          <a:p>
            <a:pPr defTabSz="571500">
              <a:lnSpc>
                <a:spcPts val="1781"/>
              </a:lnSpc>
            </a:pPr>
            <a:r>
              <a:rPr lang="en-US" sz="1094" dirty="0">
                <a:solidFill>
                  <a:srgbClr val="272525"/>
                </a:solidFill>
                <a:latin typeface="Lato" pitchFamily="34" charset="0"/>
                <a:ea typeface="Lato" pitchFamily="34" charset="-122"/>
                <a:cs typeface="Lato" pitchFamily="34" charset="-120"/>
              </a:rPr>
              <a:t>Η αυτοπραγμάτωση είναι η ανώτερη ανάγκη στην πυραμίδα του Maslow και αναφέρεται στην επιθυμία του ατόμου να αξιοποιήσει πλήρως τις δυνατότητές του και να γίνει ό,τι καλύτερο μπορεί.</a:t>
            </a:r>
            <a:endParaRPr lang="en-US" sz="1094" dirty="0">
              <a:solidFill>
                <a:prstClr val="black"/>
              </a:solidFill>
              <a:latin typeface="Calibri" panose="020F050202020403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0" y="857250"/>
            <a:ext cx="3429000" cy="5143500"/>
          </a:xfrm>
          <a:prstGeom prst="rect">
            <a:avLst/>
          </a:prstGeom>
        </p:spPr>
      </p:pic>
      <p:sp>
        <p:nvSpPr>
          <p:cNvPr id="3" name="Text 0"/>
          <p:cNvSpPr/>
          <p:nvPr/>
        </p:nvSpPr>
        <p:spPr>
          <a:xfrm>
            <a:off x="5449119" y="2169171"/>
            <a:ext cx="4594250" cy="442987"/>
          </a:xfrm>
          <a:prstGeom prst="rect">
            <a:avLst/>
          </a:prstGeom>
          <a:noFill/>
          <a:ln/>
        </p:spPr>
        <p:txBody>
          <a:bodyPr wrap="none" lIns="0" tIns="0" rIns="0" bIns="0" rtlCol="0" anchor="t"/>
          <a:lstStyle/>
          <a:p>
            <a:pPr defTabSz="571500">
              <a:lnSpc>
                <a:spcPts val="3469"/>
              </a:lnSpc>
            </a:pPr>
            <a:r>
              <a:rPr lang="en-US" sz="2781" dirty="0">
                <a:solidFill>
                  <a:srgbClr val="312F2B"/>
                </a:solidFill>
                <a:latin typeface="Gelasio" pitchFamily="34" charset="0"/>
                <a:ea typeface="Gelasio" pitchFamily="34" charset="-122"/>
                <a:cs typeface="Gelasio" pitchFamily="34" charset="-120"/>
              </a:rPr>
              <a:t>Ορισμός αυτοπραγμάτωσης</a:t>
            </a:r>
            <a:endParaRPr lang="en-US" sz="2781" dirty="0">
              <a:solidFill>
                <a:prstClr val="black"/>
              </a:solidFill>
              <a:latin typeface="Calibri" panose="020F0502020204030204"/>
            </a:endParaRPr>
          </a:p>
        </p:txBody>
      </p:sp>
      <p:sp>
        <p:nvSpPr>
          <p:cNvPr id="4" name="Text 1"/>
          <p:cNvSpPr/>
          <p:nvPr/>
        </p:nvSpPr>
        <p:spPr>
          <a:xfrm>
            <a:off x="5675933" y="2824759"/>
            <a:ext cx="4495949" cy="1134071"/>
          </a:xfrm>
          <a:prstGeom prst="rect">
            <a:avLst/>
          </a:prstGeom>
          <a:noFill/>
          <a:ln/>
        </p:spPr>
        <p:txBody>
          <a:bodyPr wrap="square" lIns="0" tIns="0" rIns="0" bIns="0" rtlCol="0" anchor="t"/>
          <a:lstStyle/>
          <a:p>
            <a:pPr marL="214313"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Όμως ακόμη και ο ίδιος ο Maslow επισημαίνει ότι ορισμένες δυσκολίες της ζωής (ανεργία, μονότονη εργασία, έλλειψη συντροφικότητας κτλ.) μπορούν να οδηγήσουν ένα άτομο στην αναζήτηση της ικανοποίησης μονάχα των βασικών αναγκών (οργανικών και ασφάλειας).</a:t>
            </a:r>
            <a:endParaRPr lang="en-US" sz="1094" dirty="0">
              <a:solidFill>
                <a:prstClr val="black"/>
              </a:solidFill>
              <a:latin typeface="Calibri" panose="020F0502020204030204"/>
            </a:endParaRPr>
          </a:p>
        </p:txBody>
      </p:sp>
      <p:sp>
        <p:nvSpPr>
          <p:cNvPr id="5" name="Text 2"/>
          <p:cNvSpPr/>
          <p:nvPr/>
        </p:nvSpPr>
        <p:spPr>
          <a:xfrm>
            <a:off x="5675933" y="4008389"/>
            <a:ext cx="4495949" cy="680443"/>
          </a:xfrm>
          <a:prstGeom prst="rect">
            <a:avLst/>
          </a:prstGeom>
          <a:noFill/>
          <a:ln/>
        </p:spPr>
        <p:txBody>
          <a:bodyPr wrap="square" lIns="0" tIns="0" rIns="0" bIns="0" rtlCol="0" anchor="t"/>
          <a:lstStyle/>
          <a:p>
            <a:pPr marL="214313" indent="-214313" defTabSz="571500">
              <a:lnSpc>
                <a:spcPts val="1781"/>
              </a:lnSpc>
              <a:buSzPct val="100000"/>
              <a:buFontTx/>
              <a:buChar char="•"/>
            </a:pPr>
            <a:r>
              <a:rPr lang="en-US" sz="1094" dirty="0">
                <a:solidFill>
                  <a:srgbClr val="272525"/>
                </a:solidFill>
                <a:latin typeface="Lato" pitchFamily="34" charset="0"/>
                <a:ea typeface="Lato" pitchFamily="34" charset="-122"/>
                <a:cs typeface="Lato" pitchFamily="34" charset="-120"/>
              </a:rPr>
              <a:t>Με άλλα λόγια, η μιζέρια και η ανασφάλεια μπορούν να επικεντρώσουν την προσοχή ενός ατόμου στις λεγόμενες «κατώτερες» ανάγκες.</a:t>
            </a:r>
            <a:endParaRPr lang="en-US" sz="1094" dirty="0">
              <a:solidFill>
                <a:prstClr val="black"/>
              </a:solidFill>
              <a:latin typeface="Calibri" panose="020F0502020204030204"/>
            </a:endParaRP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Αστικό">
  <a:themeElements>
    <a:clrScheme name="Αστικό">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2733</Words>
  <Application>Microsoft Office PowerPoint</Application>
  <PresentationFormat>Ευρεία οθόνη</PresentationFormat>
  <Paragraphs>220</Paragraphs>
  <Slides>39</Slides>
  <Notes>38</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3</vt:i4>
      </vt:variant>
      <vt:variant>
        <vt:lpstr>Τίτλοι διαφανειών</vt:lpstr>
      </vt:variant>
      <vt:variant>
        <vt:i4>39</vt:i4>
      </vt:variant>
    </vt:vector>
  </HeadingPairs>
  <TitlesOfParts>
    <vt:vector size="53" baseType="lpstr">
      <vt:lpstr>Aptos</vt:lpstr>
      <vt:lpstr>Aptos Display</vt:lpstr>
      <vt:lpstr>Arial</vt:lpstr>
      <vt:lpstr>Calibri</vt:lpstr>
      <vt:lpstr>Gelasio</vt:lpstr>
      <vt:lpstr>Georgia</vt:lpstr>
      <vt:lpstr>Lato</vt:lpstr>
      <vt:lpstr>Lato Bold</vt:lpstr>
      <vt:lpstr>Lato Medium</vt:lpstr>
      <vt:lpstr>Trebuchet MS</vt:lpstr>
      <vt:lpstr>Wingdings 2</vt:lpstr>
      <vt:lpstr>Θέμα του Office</vt:lpstr>
      <vt:lpstr>Αστικό</vt:lpstr>
      <vt:lpstr>1_Office Theme</vt:lpstr>
      <vt:lpstr>Κεφάλαιο 3ο: Γνωρίζοντας τον εαυτό μου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Dimitris Chliouras</dc:creator>
  <cp:lastModifiedBy>Dimitris Chliouras</cp:lastModifiedBy>
  <cp:revision>1</cp:revision>
  <dcterms:created xsi:type="dcterms:W3CDTF">2025-01-12T10:40:07Z</dcterms:created>
  <dcterms:modified xsi:type="dcterms:W3CDTF">2025-01-12T10:40:15Z</dcterms:modified>
</cp:coreProperties>
</file>