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6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E0E9-3A5A-4CFE-BBF2-8D9458B76BE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7BEE-0ED1-4DE4-887D-7F690C1A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pj85341b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58" y="1703160"/>
            <a:ext cx="4959259" cy="330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2955" y="2907823"/>
            <a:ext cx="51244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Swine Industry 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latin typeface="Comic Sans MS" panose="030F0702030302020204" pitchFamily="66" charset="0"/>
              </a:rPr>
              <a:t>nd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Pig Farming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https://www.liveworksheets.com/pj85341bo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858" y="608759"/>
            <a:ext cx="896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Is the swine industry large in Greece?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2766" y="371750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Η χοιροτροφία στην Ελλάδα θεωρείται από τους δυναμικούς κλάδους της κτηνοτροφίας και της αγροτικής οικονομίας. Η συμμετοχή του κλάδου στην Ακαθάριστη Αξία της Ζωικής παραγωγής, εκτιμάται σε 10%. Εξάλλου, η χοιροτροφία παράγει το 25% της εγχώριας παραγωγής κρέατος και καλύπτει ποσοστό 33% των αναγκών της συνολικής κατανάλωσης χοιρινού κρέατος στην Ελλάδα. Ο τρόπος εκτροφής χαρακτηρίζεται εντατικός και παρέχει απασχόληση σε 30.000 άτομα.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858" y="123980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Pig farming is the most business-oriented sector, as regards animal farming in Greece. Its share in the gross value of animal production in Greece is estimated at 10%. In addition, pig farming accounts for 25% of the domestic meat production volume and covers 33% of the country’s pork consumption requirements. The way of breeding is characterized as intensive and provides employment to 30.000 people.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141" y="1600387"/>
            <a:ext cx="2773408" cy="18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4443" y="1154276"/>
            <a:ext cx="506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2. What </a:t>
            </a:r>
            <a:r>
              <a:rPr lang="en-US" dirty="0">
                <a:latin typeface="Comic Sans MS" panose="030F0702030302020204" pitchFamily="66" charset="0"/>
              </a:rPr>
              <a:t>are the challenges of swine farming?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714" y="1754671"/>
            <a:ext cx="101902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Some of the main areas in pig farming where challenges can arise include the following: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  Reproduction   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Αναπαραγωγή)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Maintenance of pigs in pregnancy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(Συντήρηση χοίρων σε κυοφορία)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Maintenance and rearing of piglets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(Συντήρηση και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εκτροφή μικρών χοίρων)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General maintenance of the herd</a:t>
            </a:r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Γενική συντήρηση του κοπαδιού) 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Pig farming can be a demanding and stressful practice; it is important to identify potential challenges that can occur throughout all parts of the process and be fully equipped to help prevent any issues from arising.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37" y="496388"/>
            <a:ext cx="9326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VOCABULARY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swine =</a:t>
            </a:r>
            <a:r>
              <a:rPr lang="el-GR" dirty="0" smtClean="0">
                <a:latin typeface="Comic Sans MS" panose="030F0702030302020204" pitchFamily="66" charset="0"/>
              </a:rPr>
              <a:t> χοίρος, γουρούνι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space = </a:t>
            </a:r>
            <a:r>
              <a:rPr lang="el-GR" dirty="0" smtClean="0">
                <a:latin typeface="Comic Sans MS" panose="030F0702030302020204" pitchFamily="66" charset="0"/>
              </a:rPr>
              <a:t>χώρος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effective use = </a:t>
            </a:r>
            <a:r>
              <a:rPr lang="el-GR" dirty="0" smtClean="0">
                <a:latin typeface="Comic Sans MS" panose="030F0702030302020204" pitchFamily="66" charset="0"/>
              </a:rPr>
              <a:t>αποτελεσματική χρήση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swine farming = </a:t>
            </a:r>
            <a:r>
              <a:rPr lang="el-GR" dirty="0" smtClean="0">
                <a:latin typeface="Comic Sans MS" panose="030F0702030302020204" pitchFamily="66" charset="0"/>
              </a:rPr>
              <a:t>χοιροτροφία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optimal = </a:t>
            </a:r>
            <a:r>
              <a:rPr lang="el-GR" dirty="0" smtClean="0">
                <a:latin typeface="Comic Sans MS" panose="030F0702030302020204" pitchFamily="66" charset="0"/>
              </a:rPr>
              <a:t>βέλτιστος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arrangement = </a:t>
            </a:r>
            <a:r>
              <a:rPr lang="el-GR" dirty="0" smtClean="0">
                <a:latin typeface="Comic Sans MS" panose="030F0702030302020204" pitchFamily="66" charset="0"/>
              </a:rPr>
              <a:t>διάταξη, μεταρρύθμιση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sow = </a:t>
            </a:r>
            <a:r>
              <a:rPr lang="el-GR" dirty="0" smtClean="0">
                <a:latin typeface="Comic Sans MS" panose="030F0702030302020204" pitchFamily="66" charset="0"/>
              </a:rPr>
              <a:t>θηλυκός χοίρος, γουρούνα </a:t>
            </a:r>
          </a:p>
          <a:p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        (σαν ρήμα: σπέρνω, σπείρω)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required = </a:t>
            </a:r>
            <a:r>
              <a:rPr lang="el-GR" dirty="0" smtClean="0">
                <a:latin typeface="Comic Sans MS" panose="030F0702030302020204" pitchFamily="66" charset="0"/>
              </a:rPr>
              <a:t>απαιτείται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requirement = </a:t>
            </a:r>
            <a:r>
              <a:rPr lang="el-GR" dirty="0" smtClean="0">
                <a:latin typeface="Comic Sans MS" panose="030F0702030302020204" pitchFamily="66" charset="0"/>
              </a:rPr>
              <a:t>απαραίτητη προϋπόθεση, απαίτηση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depending on = </a:t>
            </a:r>
            <a:r>
              <a:rPr lang="el-GR" dirty="0" smtClean="0">
                <a:latin typeface="Comic Sans MS" panose="030F0702030302020204" pitchFamily="66" charset="0"/>
              </a:rPr>
              <a:t>ανάλογα με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nevertheless = </a:t>
            </a:r>
            <a:r>
              <a:rPr lang="el-GR" dirty="0" smtClean="0">
                <a:latin typeface="Comic Sans MS" panose="030F0702030302020204" pitchFamily="66" charset="0"/>
              </a:rPr>
              <a:t>παρόλα αυτά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 appears = </a:t>
            </a:r>
            <a:r>
              <a:rPr lang="el-GR" dirty="0" smtClean="0">
                <a:latin typeface="Comic Sans MS" panose="030F0702030302020204" pitchFamily="66" charset="0"/>
              </a:rPr>
              <a:t>φαίνεται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provide = </a:t>
            </a:r>
            <a:r>
              <a:rPr lang="el-GR" dirty="0" smtClean="0">
                <a:latin typeface="Comic Sans MS" panose="030F0702030302020204" pitchFamily="66" charset="0"/>
              </a:rPr>
              <a:t>παρέχω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minimal = </a:t>
            </a:r>
            <a:r>
              <a:rPr lang="el-GR" dirty="0" smtClean="0">
                <a:latin typeface="Comic Sans MS" panose="030F0702030302020204" pitchFamily="66" charset="0"/>
              </a:rPr>
              <a:t>ελάχιστος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minimally = </a:t>
            </a:r>
            <a:r>
              <a:rPr lang="el-GR" dirty="0" smtClean="0">
                <a:latin typeface="Comic Sans MS" panose="030F0702030302020204" pitchFamily="66" charset="0"/>
              </a:rPr>
              <a:t>ελάχιστα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static space = </a:t>
            </a:r>
            <a:r>
              <a:rPr lang="el-GR" dirty="0" smtClean="0">
                <a:latin typeface="Comic Sans MS" panose="030F0702030302020204" pitchFamily="66" charset="0"/>
              </a:rPr>
              <a:t>στατικός χώρος ( ο χώρος που καταλαμβάνει ο χοίρος με το σώμα του, χωρίς ελευθερία κινήσεων)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dynamic space =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χώρος επαρκής για να εκδηλώνεται η συμπεριφορά του ζώου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social space = </a:t>
            </a:r>
            <a:r>
              <a:rPr lang="el-GR" dirty="0" smtClean="0">
                <a:latin typeface="Comic Sans MS" panose="030F0702030302020204" pitchFamily="66" charset="0"/>
              </a:rPr>
              <a:t>χώρος επαρκής για να εκδηλώνεται η κοινωνικότητα του ζώου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98" y="1097280"/>
            <a:ext cx="342316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5" y="1058091"/>
            <a:ext cx="109989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hog = </a:t>
            </a:r>
            <a:r>
              <a:rPr lang="el-GR" dirty="0" smtClean="0">
                <a:latin typeface="Comic Sans MS" panose="030F0702030302020204" pitchFamily="66" charset="0"/>
              </a:rPr>
              <a:t>γουρούνι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sicker = </a:t>
            </a:r>
            <a:r>
              <a:rPr lang="el-GR" dirty="0" smtClean="0">
                <a:latin typeface="Comic Sans MS" panose="030F0702030302020204" pitchFamily="66" charset="0"/>
              </a:rPr>
              <a:t>πιο άρρωστο (συγκριτικός βαθμός του επιθέτου </a:t>
            </a:r>
            <a:r>
              <a:rPr lang="en-US" dirty="0" smtClean="0">
                <a:latin typeface="Comic Sans MS" panose="030F0702030302020204" pitchFamily="66" charset="0"/>
              </a:rPr>
              <a:t>sick)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less productive = </a:t>
            </a:r>
            <a:r>
              <a:rPr lang="el-GR" dirty="0" smtClean="0">
                <a:latin typeface="Comic Sans MS" panose="030F0702030302020204" pitchFamily="66" charset="0"/>
              </a:rPr>
              <a:t>λιγότερο παραγωγικ</a:t>
            </a:r>
            <a:r>
              <a:rPr lang="el-GR" dirty="0" smtClean="0">
                <a:latin typeface="Comic Sans MS" panose="030F0702030302020204" pitchFamily="66" charset="0"/>
              </a:rPr>
              <a:t>ός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farrow = </a:t>
            </a:r>
            <a:r>
              <a:rPr lang="el-GR" dirty="0" smtClean="0">
                <a:latin typeface="Comic Sans MS" panose="030F0702030302020204" pitchFamily="66" charset="0"/>
              </a:rPr>
              <a:t>γέννηση γουρουνιών, γουρουνάκια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l-GR" smtClean="0">
                <a:latin typeface="Comic Sans MS" panose="030F0702030302020204" pitchFamily="66" charset="0"/>
              </a:rPr>
              <a:t>μιας γέννας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farrow-to-finish farm = farm that raises pigs to market weight (about 280 pounds = 127 kg 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φάρμα που εκτρέφει γουρουνάκια μέχρι να φτάσουν το βάρος που είναι κατάλληλα για την αγορά ( βάρος σφαγής)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1 pound = 1lb = approx. 0,45 kg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farrow-to-nursery farm = farm that raises pigs until they are weaned </a:t>
            </a:r>
            <a:r>
              <a:rPr lang="el-GR" dirty="0" smtClean="0">
                <a:latin typeface="Comic Sans MS" panose="030F0702030302020204" pitchFamily="66" charset="0"/>
              </a:rPr>
              <a:t>(φάρμα που εκτρέφει χοίρους μέχρι το στάδιο της </a:t>
            </a:r>
            <a:r>
              <a:rPr lang="el-GR" dirty="0" err="1" smtClean="0">
                <a:latin typeface="Comic Sans MS" panose="030F0702030302020204" pitchFamily="66" charset="0"/>
              </a:rPr>
              <a:t>απογαλάκτισης</a:t>
            </a:r>
            <a:r>
              <a:rPr lang="el-GR" dirty="0" smtClean="0">
                <a:latin typeface="Comic Sans MS" panose="030F0702030302020204" pitchFamily="66" charset="0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weaned = </a:t>
            </a:r>
            <a:r>
              <a:rPr lang="el-GR" dirty="0" smtClean="0">
                <a:latin typeface="Comic Sans MS" panose="030F0702030302020204" pitchFamily="66" charset="0"/>
              </a:rPr>
              <a:t>απογαλακτισμένος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adequate = </a:t>
            </a:r>
            <a:r>
              <a:rPr lang="el-GR" dirty="0" smtClean="0">
                <a:latin typeface="Comic Sans MS" panose="030F0702030302020204" pitchFamily="66" charset="0"/>
              </a:rPr>
              <a:t>επαρκής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litter = </a:t>
            </a:r>
            <a:r>
              <a:rPr lang="el-GR" dirty="0" smtClean="0">
                <a:latin typeface="Comic Sans MS" panose="030F0702030302020204" pitchFamily="66" charset="0"/>
              </a:rPr>
              <a:t>γέννα, γεννημένο ζωάκι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additional = </a:t>
            </a:r>
            <a:r>
              <a:rPr lang="el-GR" dirty="0" smtClean="0">
                <a:latin typeface="Comic Sans MS" panose="030F0702030302020204" pitchFamily="66" charset="0"/>
              </a:rPr>
              <a:t>επιπρόσθετος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value = </a:t>
            </a:r>
            <a:r>
              <a:rPr lang="el-GR" dirty="0" smtClean="0">
                <a:latin typeface="Comic Sans MS" panose="030F0702030302020204" pitchFamily="66" charset="0"/>
              </a:rPr>
              <a:t>αξία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herefore = </a:t>
            </a:r>
            <a:r>
              <a:rPr lang="el-GR" dirty="0" smtClean="0">
                <a:latin typeface="Comic Sans MS" panose="030F0702030302020204" pitchFamily="66" charset="0"/>
              </a:rPr>
              <a:t>για αυτό το λόγο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sufficient = </a:t>
            </a:r>
            <a:r>
              <a:rPr lang="el-GR" dirty="0">
                <a:latin typeface="Comic Sans MS" panose="030F0702030302020204" pitchFamily="66" charset="0"/>
              </a:rPr>
              <a:t>ε</a:t>
            </a:r>
            <a:r>
              <a:rPr lang="el-GR" dirty="0" smtClean="0">
                <a:latin typeface="Comic Sans MS" panose="030F0702030302020204" pitchFamily="66" charset="0"/>
              </a:rPr>
              <a:t>παρκής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2" y="3814354"/>
            <a:ext cx="3605348" cy="2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386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Efi</cp:lastModifiedBy>
  <cp:revision>10</cp:revision>
  <dcterms:created xsi:type="dcterms:W3CDTF">2021-04-01T11:10:16Z</dcterms:created>
  <dcterms:modified xsi:type="dcterms:W3CDTF">2021-04-01T12:17:17Z</dcterms:modified>
</cp:coreProperties>
</file>