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3"/>
    <p:sldId id="267" r:id="rId4"/>
    <p:sldId id="266" r:id="rId5"/>
    <p:sldId id="265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2" autoAdjust="0"/>
    <p:restoredTop sz="94660"/>
  </p:normalViewPr>
  <p:slideViewPr>
    <p:cSldViewPr snapToGrid="0">
      <p:cViewPr varScale="1">
        <p:scale>
          <a:sx n="53" d="100"/>
          <a:sy n="53" d="100"/>
        </p:scale>
        <p:origin x="18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bleStyles" Target="tableStyles.xml"/><Relationship Id="rId8" Type="http://schemas.openxmlformats.org/officeDocument/2006/relationships/viewProps" Target="viewProps.xml"/><Relationship Id="rId7" Type="http://schemas.openxmlformats.org/officeDocument/2006/relationships/presProps" Target="presProps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Picture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215900" y="-38100"/>
            <a:ext cx="12238990" cy="6934835"/>
          </a:xfrm>
          <a:prstGeom prst="rect">
            <a:avLst/>
          </a:prstGeom>
        </p:spPr>
      </p:pic>
      <p:sp>
        <p:nvSpPr>
          <p:cNvPr id="3" name="Text Box 2"/>
          <p:cNvSpPr txBox="1"/>
          <p:nvPr/>
        </p:nvSpPr>
        <p:spPr>
          <a:xfrm>
            <a:off x="247015" y="342900"/>
            <a:ext cx="4594225" cy="521970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p>
            <a:pPr algn="ctr"/>
            <a:r>
              <a:rPr lang="en-US" sz="28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charset="0"/>
                <a:cs typeface="Comic Sans MS" panose="030F0702030302020204" charset="0"/>
              </a:rPr>
              <a:t>DAIRY INDUSTRY</a:t>
            </a:r>
            <a:endParaRPr lang="en-US" sz="2800" b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charset="0"/>
              <a:cs typeface="Comic Sans MS" panose="030F0702030302020204" charset="0"/>
            </a:endParaRPr>
          </a:p>
        </p:txBody>
      </p:sp>
      <p:sp>
        <p:nvSpPr>
          <p:cNvPr id="4" name="Text Box 3"/>
          <p:cNvSpPr txBox="1"/>
          <p:nvPr/>
        </p:nvSpPr>
        <p:spPr>
          <a:xfrm>
            <a:off x="5394325" y="374015"/>
            <a:ext cx="656145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2400"/>
              <a:t>https://www.liveworksheets.com/ae85367tf </a:t>
            </a:r>
            <a:endParaRPr lang="en-US" sz="24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Picture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23495" y="-38735"/>
            <a:ext cx="12238990" cy="6934835"/>
          </a:xfrm>
          <a:prstGeom prst="rect">
            <a:avLst/>
          </a:prstGeom>
        </p:spPr>
      </p:pic>
      <p:sp>
        <p:nvSpPr>
          <p:cNvPr id="4" name="Text Box 3"/>
          <p:cNvSpPr txBox="1"/>
          <p:nvPr/>
        </p:nvSpPr>
        <p:spPr>
          <a:xfrm>
            <a:off x="608965" y="335915"/>
            <a:ext cx="4444365" cy="6185535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p>
            <a:pPr algn="ctr"/>
            <a:r>
              <a:rPr lang="en-US" sz="4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DAIRY PRODUCTS</a:t>
            </a:r>
            <a:endParaRPr lang="en-US" sz="40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en-US" sz="20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sz="28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milk</a:t>
            </a:r>
            <a:endParaRPr lang="en-US" sz="28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sz="28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butter</a:t>
            </a:r>
            <a:endParaRPr lang="en-US" sz="28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sz="28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cheese</a:t>
            </a:r>
            <a:endParaRPr lang="en-US" sz="28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sz="28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yoghurt</a:t>
            </a:r>
            <a:endParaRPr lang="en-US" sz="28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sz="28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cream</a:t>
            </a:r>
            <a:endParaRPr lang="en-US" sz="28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sz="28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cottage cheese</a:t>
            </a:r>
            <a:endParaRPr lang="en-US" sz="28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sz="28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cream cheese</a:t>
            </a:r>
            <a:endParaRPr lang="en-US" sz="28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sz="28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condensed milk</a:t>
            </a:r>
            <a:endParaRPr lang="en-US" sz="28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sz="28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evaporated milk</a:t>
            </a:r>
            <a:endParaRPr lang="en-US" sz="28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sz="28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powder milk</a:t>
            </a:r>
            <a:r>
              <a:rPr lang="en-US" sz="1200"/>
              <a:t> </a:t>
            </a:r>
            <a:endParaRPr lang="en-US" sz="1200"/>
          </a:p>
          <a:p>
            <a:pPr algn="ctr"/>
            <a:r>
              <a:rPr lang="en-US" sz="2800"/>
              <a:t>(eggs)</a:t>
            </a:r>
            <a:endParaRPr lang="en-US" sz="2800"/>
          </a:p>
          <a:p>
            <a:pPr algn="ctr"/>
            <a:endParaRPr lang="en-US" sz="2800"/>
          </a:p>
        </p:txBody>
      </p:sp>
      <p:sp>
        <p:nvSpPr>
          <p:cNvPr id="5" name="Text Box 4"/>
          <p:cNvSpPr txBox="1"/>
          <p:nvPr/>
        </p:nvSpPr>
        <p:spPr>
          <a:xfrm>
            <a:off x="6572250" y="1543685"/>
            <a:ext cx="4444365" cy="2183765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p>
            <a:pPr algn="ctr"/>
            <a:r>
              <a:rPr lang="en-US" sz="36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WHICH DAIRY PRODUCTS ARE POPULAR IN GREECE?</a:t>
            </a:r>
            <a:endParaRPr lang="en-US" sz="20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en-US" sz="2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ldLvl="0" animBg="1"/>
      <p:bldP spid="4" grpId="1" animBg="1"/>
      <p:bldP spid="5" grpId="0" bldLvl="0" animBg="1"/>
      <p:bldP spid="5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Picture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7620" y="-59055"/>
            <a:ext cx="12238990" cy="6934835"/>
          </a:xfrm>
          <a:prstGeom prst="rect">
            <a:avLst/>
          </a:prstGeom>
        </p:spPr>
      </p:pic>
      <p:sp>
        <p:nvSpPr>
          <p:cNvPr id="4" name="Text Box 3"/>
          <p:cNvSpPr txBox="1"/>
          <p:nvPr/>
        </p:nvSpPr>
        <p:spPr>
          <a:xfrm>
            <a:off x="553085" y="1261745"/>
            <a:ext cx="7074535" cy="4646295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p>
            <a:pPr algn="ctr"/>
            <a:r>
              <a:rPr lang="en-US" sz="4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 HAS TECHNOLOGY CHANGED DAIRY PRODUCTION? </a:t>
            </a:r>
            <a:endParaRPr lang="en-US" sz="40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en-US" sz="20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sz="2800"/>
              <a:t>Automation technology is changing the way we produce milk, and the benefits are far-reaching: improved profitability, milk quality, lifestyle and animal welfare, fewer health problems.  </a:t>
            </a:r>
            <a:endParaRPr lang="en-US" sz="2800"/>
          </a:p>
          <a:p>
            <a:pPr algn="ctr"/>
            <a:endParaRPr lang="en-US" sz="2800"/>
          </a:p>
          <a:p>
            <a:pPr algn="ctr"/>
            <a:endParaRPr lang="en-US" sz="2800"/>
          </a:p>
          <a:p>
            <a:pPr algn="ctr"/>
            <a:r>
              <a:rPr lang="en-US" sz="2800"/>
              <a:t>-</a:t>
            </a:r>
            <a:endParaRPr lang="en-US" sz="2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ldLvl="0" animBg="1"/>
      <p:bldP spid="4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Picture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23495" y="-59055"/>
            <a:ext cx="12238990" cy="6934835"/>
          </a:xfrm>
          <a:prstGeom prst="rect">
            <a:avLst/>
          </a:prstGeom>
        </p:spPr>
      </p:pic>
      <p:sp>
        <p:nvSpPr>
          <p:cNvPr id="3" name="Text Box 2"/>
          <p:cNvSpPr txBox="1"/>
          <p:nvPr/>
        </p:nvSpPr>
        <p:spPr>
          <a:xfrm>
            <a:off x="71120" y="38735"/>
            <a:ext cx="6763385" cy="673925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p>
            <a:r>
              <a:rPr lang="en-US">
                <a:latin typeface="Comic Sans MS" panose="030F0702030302020204" charset="0"/>
                <a:cs typeface="Comic Sans MS" panose="030F0702030302020204" charset="0"/>
              </a:rPr>
              <a:t>VOCABULARY </a:t>
            </a:r>
            <a:endParaRPr lang="en-US">
              <a:latin typeface="Comic Sans MS" panose="030F0702030302020204" charset="0"/>
              <a:cs typeface="Comic Sans MS" panose="030F0702030302020204" charset="0"/>
            </a:endParaRPr>
          </a:p>
          <a:p>
            <a:endParaRPr lang="en-US">
              <a:latin typeface="Comic Sans MS" panose="030F0702030302020204" charset="0"/>
              <a:cs typeface="Comic Sans MS" panose="030F0702030302020204" charset="0"/>
            </a:endParaRPr>
          </a:p>
          <a:p>
            <a:r>
              <a:rPr lang="en-US">
                <a:latin typeface="Comic Sans MS" panose="030F0702030302020204" charset="0"/>
                <a:cs typeface="Comic Sans MS" panose="030F0702030302020204" charset="0"/>
              </a:rPr>
              <a:t>located = </a:t>
            </a:r>
            <a:r>
              <a:rPr lang="el-GR">
                <a:latin typeface="Comic Sans MS" panose="030F0702030302020204" charset="0"/>
                <a:cs typeface="Comic Sans MS" panose="030F0702030302020204" charset="0"/>
              </a:rPr>
              <a:t>που βρίσκεται, είναι χτισμένο</a:t>
            </a:r>
            <a:endParaRPr lang="en-US">
              <a:latin typeface="Comic Sans MS" panose="030F0702030302020204" charset="0"/>
              <a:cs typeface="Comic Sans MS" panose="030F0702030302020204" charset="0"/>
            </a:endParaRPr>
          </a:p>
          <a:p>
            <a:r>
              <a:rPr lang="en-US">
                <a:latin typeface="Comic Sans MS" panose="030F0702030302020204" charset="0"/>
                <a:cs typeface="Comic Sans MS" panose="030F0702030302020204" charset="0"/>
              </a:rPr>
              <a:t>found = </a:t>
            </a:r>
            <a:r>
              <a:rPr lang="el-GR" altLang="en-US">
                <a:latin typeface="Comic Sans MS" panose="030F0702030302020204" charset="0"/>
                <a:cs typeface="Comic Sans MS" panose="030F0702030302020204" charset="0"/>
              </a:rPr>
              <a:t>ιδρύω</a:t>
            </a:r>
            <a:endParaRPr lang="en-US">
              <a:latin typeface="Comic Sans MS" panose="030F0702030302020204" charset="0"/>
              <a:cs typeface="Comic Sans MS" panose="030F0702030302020204" charset="0"/>
            </a:endParaRPr>
          </a:p>
          <a:p>
            <a:r>
              <a:rPr lang="en-US">
                <a:latin typeface="Comic Sans MS" panose="030F0702030302020204" charset="0"/>
                <a:cs typeface="Comic Sans MS" panose="030F0702030302020204" charset="0"/>
              </a:rPr>
              <a:t>run a farm/business = </a:t>
            </a:r>
            <a:r>
              <a:rPr lang="el-GR" altLang="en-US">
                <a:latin typeface="Comic Sans MS" panose="030F0702030302020204" charset="0"/>
                <a:cs typeface="Comic Sans MS" panose="030F0702030302020204" charset="0"/>
              </a:rPr>
              <a:t>διευθύνω μια φάρμα/επιχείρηση</a:t>
            </a:r>
            <a:endParaRPr lang="en-US">
              <a:latin typeface="Comic Sans MS" panose="030F0702030302020204" charset="0"/>
              <a:cs typeface="Comic Sans MS" panose="030F0702030302020204" charset="0"/>
            </a:endParaRPr>
          </a:p>
          <a:p>
            <a:r>
              <a:rPr lang="en-US">
                <a:latin typeface="Comic Sans MS" panose="030F0702030302020204" charset="0"/>
                <a:cs typeface="Comic Sans MS" panose="030F0702030302020204" charset="0"/>
              </a:rPr>
              <a:t>facilities = </a:t>
            </a:r>
            <a:r>
              <a:rPr lang="el-GR" altLang="en-US">
                <a:latin typeface="Comic Sans MS" panose="030F0702030302020204" charset="0"/>
                <a:cs typeface="Comic Sans MS" panose="030F0702030302020204" charset="0"/>
              </a:rPr>
              <a:t>εγκαταστάσεις - μονάδα </a:t>
            </a:r>
            <a:endParaRPr lang="en-US">
              <a:latin typeface="Comic Sans MS" panose="030F0702030302020204" charset="0"/>
              <a:cs typeface="Comic Sans MS" panose="030F0702030302020204" charset="0"/>
            </a:endParaRPr>
          </a:p>
          <a:p>
            <a:r>
              <a:rPr lang="en-US">
                <a:latin typeface="Comic Sans MS" panose="030F0702030302020204" charset="0"/>
                <a:cs typeface="Comic Sans MS" panose="030F0702030302020204" charset="0"/>
              </a:rPr>
              <a:t>main = </a:t>
            </a:r>
            <a:r>
              <a:rPr lang="el-GR" altLang="en-US">
                <a:latin typeface="Comic Sans MS" panose="030F0702030302020204" charset="0"/>
                <a:cs typeface="Comic Sans MS" panose="030F0702030302020204" charset="0"/>
              </a:rPr>
              <a:t>βασικός, κύριος</a:t>
            </a:r>
            <a:endParaRPr lang="en-US">
              <a:latin typeface="Comic Sans MS" panose="030F0702030302020204" charset="0"/>
              <a:cs typeface="Comic Sans MS" panose="030F0702030302020204" charset="0"/>
            </a:endParaRPr>
          </a:p>
          <a:p>
            <a:r>
              <a:rPr lang="en-US">
                <a:latin typeface="Comic Sans MS" panose="030F0702030302020204" charset="0"/>
                <a:cs typeface="Comic Sans MS" panose="030F0702030302020204" charset="0"/>
              </a:rPr>
              <a:t>barn = </a:t>
            </a:r>
            <a:r>
              <a:rPr lang="el-GR" altLang="en-US">
                <a:latin typeface="Comic Sans MS" panose="030F0702030302020204" charset="0"/>
                <a:cs typeface="Comic Sans MS" panose="030F0702030302020204" charset="0"/>
              </a:rPr>
              <a:t>αχυρώνας, στάβλος, κοτέτσι</a:t>
            </a:r>
            <a:endParaRPr lang="en-US">
              <a:latin typeface="Comic Sans MS" panose="030F0702030302020204" charset="0"/>
              <a:cs typeface="Comic Sans MS" panose="030F0702030302020204" charset="0"/>
            </a:endParaRPr>
          </a:p>
          <a:p>
            <a:r>
              <a:rPr lang="en-US">
                <a:latin typeface="Comic Sans MS" panose="030F0702030302020204" charset="0"/>
                <a:cs typeface="Comic Sans MS" panose="030F0702030302020204" charset="0"/>
              </a:rPr>
              <a:t>house (v) = </a:t>
            </a:r>
            <a:r>
              <a:rPr lang="el-GR" altLang="en-US">
                <a:latin typeface="Comic Sans MS" panose="030F0702030302020204" charset="0"/>
                <a:cs typeface="Comic Sans MS" panose="030F0702030302020204" charset="0"/>
              </a:rPr>
              <a:t>στεγάζω</a:t>
            </a:r>
            <a:endParaRPr lang="en-US">
              <a:latin typeface="Comic Sans MS" panose="030F0702030302020204" charset="0"/>
              <a:cs typeface="Comic Sans MS" panose="030F0702030302020204" charset="0"/>
            </a:endParaRPr>
          </a:p>
          <a:p>
            <a:r>
              <a:rPr lang="en-US">
                <a:latin typeface="Comic Sans MS" panose="030F0702030302020204" charset="0"/>
                <a:cs typeface="Comic Sans MS" panose="030F0702030302020204" charset="0"/>
              </a:rPr>
              <a:t>herd = </a:t>
            </a:r>
            <a:r>
              <a:rPr lang="el-GR" altLang="en-US">
                <a:latin typeface="Comic Sans MS" panose="030F0702030302020204" charset="0"/>
                <a:cs typeface="Comic Sans MS" panose="030F0702030302020204" charset="0"/>
              </a:rPr>
              <a:t>κοπάδι</a:t>
            </a:r>
            <a:endParaRPr lang="en-US">
              <a:latin typeface="Comic Sans MS" panose="030F0702030302020204" charset="0"/>
              <a:cs typeface="Comic Sans MS" panose="030F0702030302020204" charset="0"/>
            </a:endParaRPr>
          </a:p>
          <a:p>
            <a:r>
              <a:rPr lang="en-US">
                <a:latin typeface="Comic Sans MS" panose="030F0702030302020204" charset="0"/>
                <a:cs typeface="Comic Sans MS" panose="030F0702030302020204" charset="0"/>
              </a:rPr>
              <a:t>Holstein = </a:t>
            </a:r>
            <a:r>
              <a:rPr lang="el-GR" altLang="en-US">
                <a:latin typeface="Comic Sans MS" panose="030F0702030302020204" charset="0"/>
                <a:cs typeface="Comic Sans MS" panose="030F0702030302020204" charset="0"/>
              </a:rPr>
              <a:t>αγελάδα τύπου Χόλσταϊν</a:t>
            </a:r>
            <a:endParaRPr lang="el-GR" altLang="en-US">
              <a:latin typeface="Comic Sans MS" panose="030F0702030302020204" charset="0"/>
              <a:cs typeface="Comic Sans MS" panose="030F0702030302020204" charset="0"/>
            </a:endParaRPr>
          </a:p>
          <a:p>
            <a:r>
              <a:rPr lang="el-GR" altLang="en-US">
                <a:latin typeface="Comic Sans MS" panose="030F0702030302020204" charset="0"/>
                <a:cs typeface="Comic Sans MS" panose="030F0702030302020204" charset="0"/>
              </a:rPr>
              <a:t>https://www.cheeselovers.gr/paragogi/339-i-megali-ton-ageladon-sxoli.html </a:t>
            </a:r>
            <a:endParaRPr lang="el-GR" altLang="en-US">
              <a:latin typeface="Comic Sans MS" panose="030F0702030302020204" charset="0"/>
              <a:cs typeface="Comic Sans MS" panose="030F0702030302020204" charset="0"/>
            </a:endParaRPr>
          </a:p>
          <a:p>
            <a:r>
              <a:rPr lang="en-US">
                <a:latin typeface="Comic Sans MS" panose="030F0702030302020204" charset="0"/>
                <a:cs typeface="Comic Sans MS" panose="030F0702030302020204" charset="0"/>
              </a:rPr>
              <a:t>nursery =</a:t>
            </a:r>
            <a:r>
              <a:rPr lang="el-GR">
                <a:latin typeface="Comic Sans MS" panose="030F0702030302020204" charset="0"/>
                <a:cs typeface="Comic Sans MS" panose="030F0702030302020204" charset="0"/>
              </a:rPr>
              <a:t>παιδικός σταθμός / φυτώριο / εκκολαπτήριο</a:t>
            </a:r>
            <a:endParaRPr lang="en-US">
              <a:latin typeface="Comic Sans MS" panose="030F0702030302020204" charset="0"/>
              <a:cs typeface="Comic Sans MS" panose="030F0702030302020204" charset="0"/>
            </a:endParaRPr>
          </a:p>
          <a:p>
            <a:r>
              <a:rPr lang="en-US">
                <a:latin typeface="Comic Sans MS" panose="030F0702030302020204" charset="0"/>
                <a:cs typeface="Comic Sans MS" panose="030F0702030302020204" charset="0"/>
              </a:rPr>
              <a:t>calf - calves = </a:t>
            </a:r>
            <a:r>
              <a:rPr lang="el-GR" altLang="en-US">
                <a:latin typeface="Comic Sans MS" panose="030F0702030302020204" charset="0"/>
                <a:cs typeface="Comic Sans MS" panose="030F0702030302020204" charset="0"/>
              </a:rPr>
              <a:t>μοσχαράκι </a:t>
            </a:r>
            <a:endParaRPr lang="en-US">
              <a:latin typeface="Comic Sans MS" panose="030F0702030302020204" charset="0"/>
              <a:cs typeface="Comic Sans MS" panose="030F0702030302020204" charset="0"/>
            </a:endParaRPr>
          </a:p>
          <a:p>
            <a:r>
              <a:rPr lang="en-US">
                <a:latin typeface="Comic Sans MS" panose="030F0702030302020204" charset="0"/>
                <a:cs typeface="Comic Sans MS" panose="030F0702030302020204" charset="0"/>
              </a:rPr>
              <a:t>heifer = </a:t>
            </a:r>
            <a:r>
              <a:rPr lang="el-GR" altLang="en-US">
                <a:latin typeface="Comic Sans MS" panose="030F0702030302020204" charset="0"/>
                <a:cs typeface="Comic Sans MS" panose="030F0702030302020204" charset="0"/>
              </a:rPr>
              <a:t>δαμαλίδα (νεαρή αγελάδα που δεν έχει ακόμη γεννήσει)</a:t>
            </a:r>
            <a:endParaRPr lang="en-US">
              <a:latin typeface="Comic Sans MS" panose="030F0702030302020204" charset="0"/>
              <a:cs typeface="Comic Sans MS" panose="030F0702030302020204" charset="0"/>
            </a:endParaRPr>
          </a:p>
          <a:p>
            <a:r>
              <a:rPr lang="en-US">
                <a:latin typeface="Comic Sans MS" panose="030F0702030302020204" charset="0"/>
                <a:cs typeface="Comic Sans MS" panose="030F0702030302020204" charset="0"/>
              </a:rPr>
              <a:t>raise = </a:t>
            </a:r>
            <a:r>
              <a:rPr lang="el-GR" altLang="en-US">
                <a:latin typeface="Comic Sans MS" panose="030F0702030302020204" charset="0"/>
                <a:cs typeface="Comic Sans MS" panose="030F0702030302020204" charset="0"/>
              </a:rPr>
              <a:t>σηκώνω, ανεβάζω, ανατρέφω</a:t>
            </a:r>
            <a:endParaRPr lang="en-US">
              <a:latin typeface="Comic Sans MS" panose="030F0702030302020204" charset="0"/>
              <a:cs typeface="Comic Sans MS" panose="030F0702030302020204" charset="0"/>
            </a:endParaRPr>
          </a:p>
          <a:p>
            <a:r>
              <a:rPr lang="en-US">
                <a:latin typeface="Comic Sans MS" panose="030F0702030302020204" charset="0"/>
                <a:cs typeface="Comic Sans MS" panose="030F0702030302020204" charset="0"/>
              </a:rPr>
              <a:t>milking machine = </a:t>
            </a:r>
            <a:r>
              <a:rPr lang="el-GR" altLang="en-US">
                <a:latin typeface="Comic Sans MS" panose="030F0702030302020204" charset="0"/>
                <a:cs typeface="Comic Sans MS" panose="030F0702030302020204" charset="0"/>
              </a:rPr>
              <a:t>μηχανή αρμέγματος</a:t>
            </a:r>
            <a:endParaRPr lang="el-GR" altLang="en-US">
              <a:latin typeface="Comic Sans MS" panose="030F0702030302020204" charset="0"/>
              <a:cs typeface="Comic Sans MS" panose="030F0702030302020204" charset="0"/>
            </a:endParaRPr>
          </a:p>
          <a:p>
            <a:r>
              <a:rPr lang="en-US">
                <a:latin typeface="Comic Sans MS" panose="030F0702030302020204" charset="0"/>
                <a:cs typeface="Comic Sans MS" panose="030F0702030302020204" charset="0"/>
              </a:rPr>
              <a:t>milking parlor (US) - parlour (UK) = </a:t>
            </a:r>
            <a:r>
              <a:rPr lang="el-GR" altLang="en-US">
                <a:latin typeface="Comic Sans MS" panose="030F0702030302020204" charset="0"/>
                <a:cs typeface="Comic Sans MS" panose="030F0702030302020204" charset="0"/>
              </a:rPr>
              <a:t>χώρος αρμέγματος</a:t>
            </a:r>
            <a:endParaRPr lang="en-US">
              <a:latin typeface="Comic Sans MS" panose="030F0702030302020204" charset="0"/>
              <a:cs typeface="Comic Sans MS" panose="030F0702030302020204" charset="0"/>
            </a:endParaRPr>
          </a:p>
          <a:p>
            <a:r>
              <a:rPr lang="en-US">
                <a:latin typeface="Comic Sans MS" panose="030F0702030302020204" charset="0"/>
                <a:cs typeface="Comic Sans MS" panose="030F0702030302020204" charset="0"/>
              </a:rPr>
              <a:t>available = </a:t>
            </a:r>
            <a:r>
              <a:rPr lang="el-GR" altLang="en-US">
                <a:latin typeface="Comic Sans MS" panose="030F0702030302020204" charset="0"/>
                <a:cs typeface="Comic Sans MS" panose="030F0702030302020204" charset="0"/>
              </a:rPr>
              <a:t>διαθέσιμος</a:t>
            </a:r>
            <a:endParaRPr lang="en-US">
              <a:latin typeface="Comic Sans MS" panose="030F0702030302020204" charset="0"/>
              <a:cs typeface="Comic Sans MS" panose="030F0702030302020204" charset="0"/>
            </a:endParaRPr>
          </a:p>
          <a:p>
            <a:r>
              <a:rPr lang="en-US">
                <a:latin typeface="Comic Sans MS" panose="030F0702030302020204" charset="0"/>
                <a:cs typeface="Comic Sans MS" panose="030F0702030302020204" charset="0"/>
              </a:rPr>
              <a:t>gallons = </a:t>
            </a:r>
            <a:r>
              <a:rPr lang="el-GR" altLang="en-US">
                <a:latin typeface="Comic Sans MS" panose="030F0702030302020204" charset="0"/>
                <a:cs typeface="Comic Sans MS" panose="030F0702030302020204" charset="0"/>
              </a:rPr>
              <a:t>γαλόνια (1 γαλόνι = 4.5 λίτρα)</a:t>
            </a:r>
            <a:endParaRPr lang="en-US">
              <a:latin typeface="Comic Sans MS" panose="030F0702030302020204" charset="0"/>
              <a:cs typeface="Comic Sans MS" panose="030F0702030302020204" charset="0"/>
            </a:endParaRPr>
          </a:p>
          <a:p>
            <a:r>
              <a:rPr lang="en-US">
                <a:latin typeface="Comic Sans MS" panose="030F0702030302020204" charset="0"/>
                <a:cs typeface="Comic Sans MS" panose="030F0702030302020204" charset="0"/>
              </a:rPr>
              <a:t>udders = </a:t>
            </a:r>
            <a:r>
              <a:rPr lang="el-GR" altLang="en-US">
                <a:latin typeface="Comic Sans MS" panose="030F0702030302020204" charset="0"/>
                <a:cs typeface="Comic Sans MS" panose="030F0702030302020204" charset="0"/>
              </a:rPr>
              <a:t>μαστοί</a:t>
            </a:r>
            <a:endParaRPr lang="en-US">
              <a:latin typeface="Comic Sans MS" panose="030F0702030302020204" charset="0"/>
              <a:cs typeface="Comic Sans MS" panose="030F0702030302020204" charset="0"/>
            </a:endParaRPr>
          </a:p>
          <a:p>
            <a:r>
              <a:rPr lang="en-US">
                <a:latin typeface="Comic Sans MS" panose="030F0702030302020204" charset="0"/>
                <a:cs typeface="Comic Sans MS" panose="030F0702030302020204" charset="0"/>
              </a:rPr>
              <a:t>storage = </a:t>
            </a:r>
            <a:r>
              <a:rPr lang="el-GR" altLang="en-US">
                <a:latin typeface="Comic Sans MS" panose="030F0702030302020204" charset="0"/>
                <a:cs typeface="Comic Sans MS" panose="030F0702030302020204" charset="0"/>
              </a:rPr>
              <a:t>αποθήκευση, χώρος αποθήκευσης</a:t>
            </a:r>
            <a:endParaRPr lang="en-US">
              <a:latin typeface="Comic Sans MS" panose="030F0702030302020204" charset="0"/>
              <a:cs typeface="Comic Sans MS" panose="030F0702030302020204" charset="0"/>
            </a:endParaRPr>
          </a:p>
          <a:p>
            <a:r>
              <a:rPr lang="en-US">
                <a:latin typeface="Comic Sans MS" panose="030F0702030302020204" charset="0"/>
                <a:cs typeface="Comic Sans MS" panose="030F0702030302020204" charset="0"/>
              </a:rPr>
              <a:t>pipeline  </a:t>
            </a:r>
            <a:r>
              <a:rPr lang="el-GR" altLang="en-US">
                <a:latin typeface="Comic Sans MS" panose="030F0702030302020204" charset="0"/>
                <a:cs typeface="Comic Sans MS" panose="030F0702030302020204" charset="0"/>
              </a:rPr>
              <a:t>= σωλήνωση, αγωγός</a:t>
            </a:r>
            <a:endParaRPr lang="el-GR" altLang="en-US">
              <a:latin typeface="Comic Sans MS" panose="030F0702030302020204" charset="0"/>
              <a:cs typeface="Comic Sans MS" panose="030F0702030302020204" charset="0"/>
            </a:endParaRPr>
          </a:p>
        </p:txBody>
      </p:sp>
      <p:sp>
        <p:nvSpPr>
          <p:cNvPr id="4" name="Text Box 3"/>
          <p:cNvSpPr txBox="1"/>
          <p:nvPr/>
        </p:nvSpPr>
        <p:spPr>
          <a:xfrm>
            <a:off x="6583045" y="1259840"/>
            <a:ext cx="5632450" cy="452310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p>
            <a:r>
              <a:rPr lang="en-US" altLang="en-US">
                <a:latin typeface="Comic Sans MS" panose="030F0702030302020204" charset="0"/>
                <a:cs typeface="Comic Sans MS" panose="030F0702030302020204" charset="0"/>
              </a:rPr>
              <a:t>produce = </a:t>
            </a:r>
            <a:r>
              <a:rPr lang="el-GR" altLang="en-US">
                <a:latin typeface="Comic Sans MS" panose="030F0702030302020204" charset="0"/>
                <a:cs typeface="Comic Sans MS" panose="030F0702030302020204" charset="0"/>
              </a:rPr>
              <a:t>παράγω </a:t>
            </a:r>
            <a:endParaRPr lang="en-US" altLang="en-US">
              <a:latin typeface="Comic Sans MS" panose="030F0702030302020204" charset="0"/>
              <a:cs typeface="Comic Sans MS" panose="030F0702030302020204" charset="0"/>
            </a:endParaRPr>
          </a:p>
          <a:p>
            <a:r>
              <a:rPr lang="en-US" altLang="en-US">
                <a:latin typeface="Comic Sans MS" panose="030F0702030302020204" charset="0"/>
                <a:cs typeface="Comic Sans MS" panose="030F0702030302020204" charset="0"/>
              </a:rPr>
              <a:t>production = </a:t>
            </a:r>
            <a:r>
              <a:rPr lang="el-GR" altLang="en-US">
                <a:latin typeface="Comic Sans MS" panose="030F0702030302020204" charset="0"/>
                <a:cs typeface="Comic Sans MS" panose="030F0702030302020204" charset="0"/>
              </a:rPr>
              <a:t>παραγωγή</a:t>
            </a:r>
            <a:endParaRPr lang="en-US" altLang="en-US">
              <a:latin typeface="Comic Sans MS" panose="030F0702030302020204" charset="0"/>
              <a:cs typeface="Comic Sans MS" panose="030F0702030302020204" charset="0"/>
            </a:endParaRPr>
          </a:p>
          <a:p>
            <a:r>
              <a:rPr lang="en-US" altLang="en-US">
                <a:latin typeface="Comic Sans MS" panose="030F0702030302020204" charset="0"/>
                <a:cs typeface="Comic Sans MS" panose="030F0702030302020204" charset="0"/>
              </a:rPr>
              <a:t>rBST = </a:t>
            </a:r>
            <a:r>
              <a:rPr lang="el-GR" altLang="en-US">
                <a:latin typeface="Comic Sans MS" panose="030F0702030302020204" charset="0"/>
                <a:cs typeface="Comic Sans MS" panose="030F0702030302020204" charset="0"/>
              </a:rPr>
              <a:t>σωματοτροπίνη βοοειδών (ορμόνη)</a:t>
            </a:r>
            <a:endParaRPr lang="en-US" altLang="en-US">
              <a:latin typeface="Comic Sans MS" panose="030F0702030302020204" charset="0"/>
              <a:cs typeface="Comic Sans MS" panose="030F0702030302020204" charset="0"/>
            </a:endParaRPr>
          </a:p>
          <a:p>
            <a:r>
              <a:rPr lang="en-US" altLang="en-US">
                <a:latin typeface="Comic Sans MS" panose="030F0702030302020204" charset="0"/>
                <a:cs typeface="Comic Sans MS" panose="030F0702030302020204" charset="0"/>
              </a:rPr>
              <a:t>none of which = </a:t>
            </a:r>
            <a:r>
              <a:rPr lang="el-GR" altLang="en-US">
                <a:latin typeface="Comic Sans MS" panose="030F0702030302020204" charset="0"/>
                <a:cs typeface="Comic Sans MS" panose="030F0702030302020204" charset="0"/>
              </a:rPr>
              <a:t>κανένα από τα οποία </a:t>
            </a:r>
            <a:endParaRPr lang="en-US" altLang="en-US">
              <a:latin typeface="Comic Sans MS" panose="030F0702030302020204" charset="0"/>
              <a:cs typeface="Comic Sans MS" panose="030F0702030302020204" charset="0"/>
            </a:endParaRPr>
          </a:p>
          <a:p>
            <a:r>
              <a:rPr lang="en-US" altLang="en-US">
                <a:latin typeface="Comic Sans MS" panose="030F0702030302020204" charset="0"/>
                <a:cs typeface="Comic Sans MS" panose="030F0702030302020204" charset="0"/>
              </a:rPr>
              <a:t>contain = </a:t>
            </a:r>
            <a:r>
              <a:rPr lang="el-GR" altLang="en-US">
                <a:latin typeface="Comic Sans MS" panose="030F0702030302020204" charset="0"/>
                <a:cs typeface="Comic Sans MS" panose="030F0702030302020204" charset="0"/>
              </a:rPr>
              <a:t>περιέχω</a:t>
            </a:r>
            <a:endParaRPr lang="en-US" altLang="en-US">
              <a:latin typeface="Comic Sans MS" panose="030F0702030302020204" charset="0"/>
              <a:cs typeface="Comic Sans MS" panose="030F0702030302020204" charset="0"/>
            </a:endParaRPr>
          </a:p>
          <a:p>
            <a:r>
              <a:rPr lang="en-US" altLang="en-US">
                <a:latin typeface="Comic Sans MS" panose="030F0702030302020204" charset="0"/>
                <a:cs typeface="Comic Sans MS" panose="030F0702030302020204" charset="0"/>
              </a:rPr>
              <a:t>varieties = </a:t>
            </a:r>
            <a:r>
              <a:rPr lang="el-GR" altLang="en-US">
                <a:latin typeface="Comic Sans MS" panose="030F0702030302020204" charset="0"/>
                <a:cs typeface="Comic Sans MS" panose="030F0702030302020204" charset="0"/>
              </a:rPr>
              <a:t>ποικιλίες</a:t>
            </a:r>
            <a:endParaRPr lang="en-US" altLang="en-US">
              <a:latin typeface="Comic Sans MS" panose="030F0702030302020204" charset="0"/>
              <a:cs typeface="Comic Sans MS" panose="030F0702030302020204" charset="0"/>
            </a:endParaRPr>
          </a:p>
          <a:p>
            <a:r>
              <a:rPr lang="en-US" altLang="en-US">
                <a:latin typeface="Comic Sans MS" panose="030F0702030302020204" charset="0"/>
                <a:cs typeface="Comic Sans MS" panose="030F0702030302020204" charset="0"/>
              </a:rPr>
              <a:t>cheese = </a:t>
            </a:r>
            <a:r>
              <a:rPr lang="el-GR" altLang="en-US">
                <a:latin typeface="Comic Sans MS" panose="030F0702030302020204" charset="0"/>
                <a:cs typeface="Comic Sans MS" panose="030F0702030302020204" charset="0"/>
              </a:rPr>
              <a:t>τυρί</a:t>
            </a:r>
            <a:endParaRPr lang="en-US" altLang="en-US">
              <a:latin typeface="Comic Sans MS" panose="030F0702030302020204" charset="0"/>
              <a:cs typeface="Comic Sans MS" panose="030F0702030302020204" charset="0"/>
            </a:endParaRPr>
          </a:p>
          <a:p>
            <a:r>
              <a:rPr lang="en-US" altLang="en-US">
                <a:latin typeface="Comic Sans MS" panose="030F0702030302020204" charset="0"/>
                <a:cs typeface="Comic Sans MS" panose="030F0702030302020204" charset="0"/>
              </a:rPr>
              <a:t>butter = </a:t>
            </a:r>
            <a:r>
              <a:rPr lang="el-GR" altLang="en-US">
                <a:latin typeface="Comic Sans MS" panose="030F0702030302020204" charset="0"/>
                <a:cs typeface="Comic Sans MS" panose="030F0702030302020204" charset="0"/>
              </a:rPr>
              <a:t>βούτυρο</a:t>
            </a:r>
            <a:endParaRPr lang="en-US" altLang="en-US">
              <a:latin typeface="Comic Sans MS" panose="030F0702030302020204" charset="0"/>
              <a:cs typeface="Comic Sans MS" panose="030F0702030302020204" charset="0"/>
            </a:endParaRPr>
          </a:p>
          <a:p>
            <a:r>
              <a:rPr lang="en-US" altLang="en-US">
                <a:latin typeface="Comic Sans MS" panose="030F0702030302020204" charset="0"/>
                <a:cs typeface="Comic Sans MS" panose="030F0702030302020204" charset="0"/>
              </a:rPr>
              <a:t>commitment = </a:t>
            </a:r>
            <a:r>
              <a:rPr lang="el-GR" altLang="en-US">
                <a:latin typeface="Comic Sans MS" panose="030F0702030302020204" charset="0"/>
                <a:cs typeface="Comic Sans MS" panose="030F0702030302020204" charset="0"/>
              </a:rPr>
              <a:t>δέσμευση</a:t>
            </a:r>
            <a:endParaRPr lang="en-US" altLang="en-US">
              <a:latin typeface="Comic Sans MS" panose="030F0702030302020204" charset="0"/>
              <a:cs typeface="Comic Sans MS" panose="030F0702030302020204" charset="0"/>
            </a:endParaRPr>
          </a:p>
          <a:p>
            <a:r>
              <a:rPr lang="en-US" altLang="en-US">
                <a:latin typeface="Comic Sans MS" panose="030F0702030302020204" charset="0"/>
                <a:cs typeface="Comic Sans MS" panose="030F0702030302020204" charset="0"/>
              </a:rPr>
              <a:t>quality = </a:t>
            </a:r>
            <a:r>
              <a:rPr lang="el-GR" altLang="en-US">
                <a:latin typeface="Comic Sans MS" panose="030F0702030302020204" charset="0"/>
                <a:cs typeface="Comic Sans MS" panose="030F0702030302020204" charset="0"/>
              </a:rPr>
              <a:t>ποιότητα</a:t>
            </a:r>
            <a:endParaRPr lang="en-US" altLang="en-US">
              <a:latin typeface="Comic Sans MS" panose="030F0702030302020204" charset="0"/>
              <a:cs typeface="Comic Sans MS" panose="030F0702030302020204" charset="0"/>
            </a:endParaRPr>
          </a:p>
          <a:p>
            <a:r>
              <a:rPr lang="en-US" altLang="en-US">
                <a:latin typeface="Comic Sans MS" panose="030F0702030302020204" charset="0"/>
                <a:cs typeface="Comic Sans MS" panose="030F0702030302020204" charset="0"/>
              </a:rPr>
              <a:t>pasteurized = </a:t>
            </a:r>
            <a:r>
              <a:rPr lang="el-GR" altLang="en-US">
                <a:latin typeface="Comic Sans MS" panose="030F0702030302020204" charset="0"/>
                <a:cs typeface="Comic Sans MS" panose="030F0702030302020204" charset="0"/>
              </a:rPr>
              <a:t>παστεριωμένο</a:t>
            </a:r>
            <a:endParaRPr lang="en-US" altLang="en-US">
              <a:latin typeface="Comic Sans MS" panose="030F0702030302020204" charset="0"/>
              <a:cs typeface="Comic Sans MS" panose="030F0702030302020204" charset="0"/>
            </a:endParaRPr>
          </a:p>
          <a:p>
            <a:r>
              <a:rPr lang="en-US" altLang="en-US">
                <a:latin typeface="Comic Sans MS" panose="030F0702030302020204" charset="0"/>
                <a:cs typeface="Comic Sans MS" panose="030F0702030302020204" charset="0"/>
              </a:rPr>
              <a:t>homogenized = </a:t>
            </a:r>
            <a:r>
              <a:rPr lang="el-GR" altLang="en-US">
                <a:latin typeface="Comic Sans MS" panose="030F0702030302020204" charset="0"/>
                <a:cs typeface="Comic Sans MS" panose="030F0702030302020204" charset="0"/>
              </a:rPr>
              <a:t>ομογενοποιημένο</a:t>
            </a:r>
            <a:endParaRPr lang="en-US" altLang="en-US">
              <a:latin typeface="Comic Sans MS" panose="030F0702030302020204" charset="0"/>
              <a:cs typeface="Comic Sans MS" panose="030F0702030302020204" charset="0"/>
            </a:endParaRPr>
          </a:p>
          <a:p>
            <a:r>
              <a:rPr lang="en-US" altLang="en-US">
                <a:latin typeface="Comic Sans MS" panose="030F0702030302020204" charset="0"/>
                <a:cs typeface="Comic Sans MS" panose="030F0702030302020204" charset="0"/>
              </a:rPr>
              <a:t>batch = </a:t>
            </a:r>
            <a:r>
              <a:rPr lang="el-GR" altLang="en-US">
                <a:latin typeface="Comic Sans MS" panose="030F0702030302020204" charset="0"/>
                <a:cs typeface="Comic Sans MS" panose="030F0702030302020204" charset="0"/>
              </a:rPr>
              <a:t>φουρνιά, ομάδα, πακέτο</a:t>
            </a:r>
            <a:endParaRPr lang="en-US" altLang="en-US">
              <a:latin typeface="Comic Sans MS" panose="030F0702030302020204" charset="0"/>
              <a:cs typeface="Comic Sans MS" panose="030F0702030302020204" charset="0"/>
            </a:endParaRPr>
          </a:p>
          <a:p>
            <a:r>
              <a:rPr lang="en-US" altLang="en-US">
                <a:latin typeface="Comic Sans MS" panose="030F0702030302020204" charset="0"/>
                <a:cs typeface="Comic Sans MS" panose="030F0702030302020204" charset="0"/>
              </a:rPr>
              <a:t>rigorous = </a:t>
            </a:r>
            <a:r>
              <a:rPr lang="el-GR" altLang="en-US">
                <a:latin typeface="Comic Sans MS" panose="030F0702030302020204" charset="0"/>
                <a:cs typeface="Comic Sans MS" panose="030F0702030302020204" charset="0"/>
              </a:rPr>
              <a:t>αυστηρός, απαιτητικός, ενδελεχής, σχολαστικός</a:t>
            </a:r>
            <a:endParaRPr lang="en-US" altLang="en-US">
              <a:latin typeface="Comic Sans MS" panose="030F0702030302020204" charset="0"/>
              <a:cs typeface="Comic Sans MS" panose="030F0702030302020204" charset="0"/>
            </a:endParaRPr>
          </a:p>
          <a:p>
            <a:endParaRPr lang="en-US" altLang="en-US">
              <a:latin typeface="Comic Sans MS" panose="030F0702030302020204" charset="0"/>
              <a:cs typeface="Comic Sans MS" panose="030F070203030202020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1550</Words>
  <Application>WPS Presentation</Application>
  <PresentationFormat>Widescreen</PresentationFormat>
  <Paragraphs>69</Paragraphs>
  <Slides>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6" baseType="lpstr">
      <vt:lpstr>Arial</vt:lpstr>
      <vt:lpstr>SimSun</vt:lpstr>
      <vt:lpstr>Wingdings</vt:lpstr>
      <vt:lpstr>Calibri Light</vt:lpstr>
      <vt:lpstr>Calibri</vt:lpstr>
      <vt:lpstr>Microsoft YaHei</vt:lpstr>
      <vt:lpstr/>
      <vt:lpstr>Arial Unicode MS</vt:lpstr>
      <vt:lpstr>Liberation Mono</vt:lpstr>
      <vt:lpstr>Bahnschrift</vt:lpstr>
      <vt:lpstr>Comic Sans MS</vt:lpstr>
      <vt:lpstr>Office Theme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WPS Presentation</dc:title>
  <dc:creator/>
  <cp:lastModifiedBy>User</cp:lastModifiedBy>
  <cp:revision>3</cp:revision>
  <dcterms:created xsi:type="dcterms:W3CDTF">2021-03-11T04:24:18Z</dcterms:created>
  <dcterms:modified xsi:type="dcterms:W3CDTF">2021-03-11T04:26:56Z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1033-11.2.0.8942</vt:lpwstr>
  </property>
</Properties>
</file>