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8" r:id="rId3"/>
    <p:sldId id="259" r:id="rId4"/>
    <p:sldId id="268" r:id="rId5"/>
    <p:sldId id="260" r:id="rId6"/>
    <p:sldId id="261" r:id="rId7"/>
    <p:sldId id="262" r:id="rId8"/>
    <p:sldId id="263" r:id="rId9"/>
    <p:sldId id="264" r:id="rId10"/>
    <p:sldId id="265" r:id="rId11"/>
    <p:sldId id="257" r:id="rId12"/>
    <p:sldId id="266" r:id="rId13"/>
    <p:sldId id="267"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94AFABC-99C8-4649-8A40-0BD66B0F324C}" type="datetimeFigureOut">
              <a:rPr lang="el-GR" smtClean="0"/>
              <a:t>10/11/2020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926122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21651336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1891360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0112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2537795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94AFABC-99C8-4649-8A40-0BD66B0F324C}" type="datetimeFigureOut">
              <a:rPr lang="el-GR" smtClean="0"/>
              <a:t>10/11/2020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42432445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94AFABC-99C8-4649-8A40-0BD66B0F324C}" type="datetimeFigureOut">
              <a:rPr lang="el-GR" smtClean="0"/>
              <a:t>10/11/2020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20185004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AFABC-99C8-4649-8A40-0BD66B0F324C}"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985550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AFABC-99C8-4649-8A40-0BD66B0F324C}"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4207620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4AFABC-99C8-4649-8A40-0BD66B0F324C}"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1896898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4AFABC-99C8-4649-8A40-0BD66B0F324C}" type="datetimeFigureOut">
              <a:rPr lang="el-GR" smtClean="0"/>
              <a:t>10/11/2020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876332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3896171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4AFABC-99C8-4649-8A40-0BD66B0F324C}" type="datetimeFigureOut">
              <a:rPr lang="el-GR" smtClean="0"/>
              <a:t>10/11/2020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4227230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4AFABC-99C8-4649-8A40-0BD66B0F324C}" type="datetimeFigureOut">
              <a:rPr lang="el-GR" smtClean="0"/>
              <a:t>10/11/2020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1838722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AFABC-99C8-4649-8A40-0BD66B0F324C}" type="datetimeFigureOut">
              <a:rPr lang="el-GR" smtClean="0"/>
              <a:t>10/11/2020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1738293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153258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AFABC-99C8-4649-8A40-0BD66B0F324C}" type="datetimeFigureOut">
              <a:rPr lang="el-GR" smtClean="0"/>
              <a:t>10/11/2020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E1FD8DB-5D83-4A1D-B567-8F8B656C4120}" type="slidenum">
              <a:rPr lang="el-GR" smtClean="0"/>
              <a:t>‹#›</a:t>
            </a:fld>
            <a:endParaRPr lang="el-GR"/>
          </a:p>
        </p:txBody>
      </p:sp>
    </p:spTree>
    <p:extLst>
      <p:ext uri="{BB962C8B-B14F-4D97-AF65-F5344CB8AC3E}">
        <p14:creationId xmlns:p14="http://schemas.microsoft.com/office/powerpoint/2010/main" val="1492040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94AFABC-99C8-4649-8A40-0BD66B0F324C}" type="datetimeFigureOut">
              <a:rPr lang="el-GR" smtClean="0"/>
              <a:t>10/11/2020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E1FD8DB-5D83-4A1D-B567-8F8B656C4120}" type="slidenum">
              <a:rPr lang="el-GR" smtClean="0"/>
              <a:t>‹#›</a:t>
            </a:fld>
            <a:endParaRPr lang="el-GR"/>
          </a:p>
        </p:txBody>
      </p:sp>
    </p:spTree>
    <p:extLst>
      <p:ext uri="{BB962C8B-B14F-4D97-AF65-F5344CB8AC3E}">
        <p14:creationId xmlns:p14="http://schemas.microsoft.com/office/powerpoint/2010/main" val="328148679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gcfglobal.org/en/computerbasics/inside-a-computer/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87851" y="506107"/>
            <a:ext cx="2005758" cy="95105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635624" y="933945"/>
            <a:ext cx="676018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Comic Sans MS" panose="030F0702030302020204" pitchFamily="66" charset="0"/>
              </a:rPr>
              <a:t>WHAT’S INSIDE  YOUR COMPUTER? </a:t>
            </a:r>
            <a:endParaRPr lang="el-GR" sz="2800"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7" name="TextBox 6"/>
          <p:cNvSpPr txBox="1"/>
          <p:nvPr/>
        </p:nvSpPr>
        <p:spPr>
          <a:xfrm>
            <a:off x="1810873" y="2595282"/>
            <a:ext cx="8650939" cy="2677656"/>
          </a:xfrm>
          <a:prstGeom prst="rect">
            <a:avLst/>
          </a:prstGeom>
          <a:noFill/>
        </p:spPr>
        <p:txBody>
          <a:bodyPr wrap="square" rtlCol="0">
            <a:spAutoFit/>
          </a:bodyPr>
          <a:lstStyle/>
          <a:p>
            <a:r>
              <a:rPr lang="en-US" sz="2400" dirty="0" smtClean="0">
                <a:effectLst>
                  <a:outerShdw blurRad="38100" dist="38100" dir="2700000" algn="tl">
                    <a:srgbClr val="000000">
                      <a:alpha val="43137"/>
                    </a:srgbClr>
                  </a:outerShdw>
                </a:effectLst>
                <a:latin typeface="Comic Sans MS" panose="030F0702030302020204" pitchFamily="66" charset="0"/>
              </a:rPr>
              <a:t>Have you ever wondered what’s under your PC case? </a:t>
            </a:r>
          </a:p>
          <a:p>
            <a:endParaRPr lang="en-US" sz="2400" dirty="0" smtClean="0">
              <a:effectLst>
                <a:outerShdw blurRad="38100" dist="38100" dir="2700000" algn="tl">
                  <a:srgbClr val="000000">
                    <a:alpha val="43137"/>
                  </a:srgbClr>
                </a:outerShdw>
              </a:effectLst>
              <a:latin typeface="Comic Sans MS" panose="030F0702030302020204" pitchFamily="66" charset="0"/>
            </a:endParaRPr>
          </a:p>
          <a:p>
            <a:r>
              <a:rPr lang="en-US" sz="2400" dirty="0" smtClean="0">
                <a:effectLst>
                  <a:outerShdw blurRad="38100" dist="38100" dir="2700000" algn="tl">
                    <a:srgbClr val="000000">
                      <a:alpha val="43137"/>
                    </a:srgbClr>
                  </a:outerShdw>
                </a:effectLst>
                <a:latin typeface="Comic Sans MS" panose="030F0702030302020204" pitchFamily="66" charset="0"/>
              </a:rPr>
              <a:t>Instead of taking it apart we could watch the following video and find out: </a:t>
            </a:r>
          </a:p>
          <a:p>
            <a:endParaRPr lang="en-US" sz="2400" dirty="0">
              <a:effectLst>
                <a:outerShdw blurRad="38100" dist="38100" dir="2700000" algn="tl">
                  <a:srgbClr val="000000">
                    <a:alpha val="43137"/>
                  </a:srgbClr>
                </a:outerShdw>
              </a:effectLst>
              <a:latin typeface="Comic Sans MS" panose="030F0702030302020204" pitchFamily="66" charset="0"/>
              <a:hlinkClick r:id="rId3"/>
            </a:endParaRPr>
          </a:p>
          <a:p>
            <a:r>
              <a:rPr lang="en-US" sz="2400" dirty="0" smtClean="0">
                <a:effectLst>
                  <a:outerShdw blurRad="38100" dist="38100" dir="2700000" algn="tl">
                    <a:srgbClr val="000000">
                      <a:alpha val="43137"/>
                    </a:srgbClr>
                  </a:outerShdw>
                </a:effectLst>
                <a:latin typeface="Comic Sans MS" panose="030F0702030302020204" pitchFamily="66" charset="0"/>
                <a:hlinkClick r:id="rId3"/>
              </a:rPr>
              <a:t>https://edu.gcfglobal.org/en/computerbasics/inside-a-computer/1/</a:t>
            </a:r>
            <a:r>
              <a:rPr lang="en-US" sz="2400" dirty="0" smtClean="0">
                <a:latin typeface="Comic Sans MS" panose="030F0702030302020204" pitchFamily="66"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33469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411" y="416858"/>
            <a:ext cx="2002118" cy="951006"/>
          </a:xfrm>
          <a:prstGeom prst="rect">
            <a:avLst/>
          </a:prstGeom>
        </p:spPr>
      </p:pic>
      <p:sp>
        <p:nvSpPr>
          <p:cNvPr id="3" name="Rectangle 2"/>
          <p:cNvSpPr/>
          <p:nvPr/>
        </p:nvSpPr>
        <p:spPr>
          <a:xfrm>
            <a:off x="1084729" y="1158732"/>
            <a:ext cx="4926106" cy="3816429"/>
          </a:xfrm>
          <a:prstGeom prst="rect">
            <a:avLst/>
          </a:prstGeom>
        </p:spPr>
        <p:txBody>
          <a:bodyPr wrap="square">
            <a:spAutoFit/>
          </a:bodyPr>
          <a:lstStyle/>
          <a:p>
            <a:pPr algn="just"/>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Video card</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The video card is responsible for what you see on the monitor. Most computers have a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GPU (graphics processing unit)</a:t>
            </a:r>
            <a:r>
              <a:rPr lang="en-US" sz="2200" dirty="0" smtClean="0">
                <a:effectLst>
                  <a:outerShdw blurRad="38100" dist="38100" dir="2700000" algn="tl">
                    <a:srgbClr val="000000">
                      <a:alpha val="43137"/>
                    </a:srgbClr>
                  </a:outerShdw>
                </a:effectLst>
                <a:latin typeface="Comic Sans MS" panose="030F0702030302020204" pitchFamily="66" charset="0"/>
              </a:rPr>
              <a:t> built into the motherboard instead of having a separate video card. If you like playing graphics-intensive games, you can add a faster video to get better performance.</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6406196" y="2238095"/>
            <a:ext cx="4525142" cy="283144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343485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0956" y="371636"/>
            <a:ext cx="2005758" cy="951058"/>
          </a:xfrm>
          <a:prstGeom prst="rect">
            <a:avLst/>
          </a:prstGeom>
        </p:spPr>
      </p:pic>
      <p:sp>
        <p:nvSpPr>
          <p:cNvPr id="5" name="Rectangle 4"/>
          <p:cNvSpPr/>
          <p:nvPr/>
        </p:nvSpPr>
        <p:spPr>
          <a:xfrm>
            <a:off x="757237" y="1601124"/>
            <a:ext cx="6096000" cy="2800767"/>
          </a:xfrm>
          <a:prstGeom prst="rect">
            <a:avLst/>
          </a:prstGeom>
        </p:spPr>
        <p:txBody>
          <a:bodyPr>
            <a:spAutoFit/>
          </a:bodyPr>
          <a:lstStyle/>
          <a:p>
            <a:pPr algn="just"/>
            <a:r>
              <a:rPr lang="en-US" sz="2200" dirty="0" smtClean="0">
                <a:solidFill>
                  <a:srgbClr val="FFC000"/>
                </a:solidFill>
                <a:latin typeface="Comic Sans MS" panose="030F0702030302020204" pitchFamily="66" charset="0"/>
              </a:rPr>
              <a:t>Sound card</a:t>
            </a:r>
          </a:p>
          <a:p>
            <a:pPr algn="just"/>
            <a:endParaRPr lang="en-US" sz="2200" dirty="0" smtClean="0">
              <a:latin typeface="Comic Sans MS" panose="030F0702030302020204" pitchFamily="66" charset="0"/>
            </a:endParaRPr>
          </a:p>
          <a:p>
            <a:pPr algn="just"/>
            <a:r>
              <a:rPr lang="en-US" sz="2200" dirty="0" smtClean="0">
                <a:latin typeface="Comic Sans MS" panose="030F0702030302020204" pitchFamily="66" charset="0"/>
              </a:rPr>
              <a:t>The sound card — also called an </a:t>
            </a:r>
            <a:r>
              <a:rPr lang="en-US" sz="2200" dirty="0" smtClean="0">
                <a:solidFill>
                  <a:srgbClr val="FFC000"/>
                </a:solidFill>
                <a:latin typeface="Comic Sans MS" panose="030F0702030302020204" pitchFamily="66" charset="0"/>
              </a:rPr>
              <a:t>audio card </a:t>
            </a:r>
            <a:r>
              <a:rPr lang="en-US" sz="2200" dirty="0" smtClean="0">
                <a:latin typeface="Comic Sans MS" panose="030F0702030302020204" pitchFamily="66" charset="0"/>
              </a:rPr>
              <a:t>— is responsible for what you hear in the speakers or headphones. Most motherboards have </a:t>
            </a:r>
            <a:r>
              <a:rPr lang="en-US" sz="2200" dirty="0" smtClean="0">
                <a:solidFill>
                  <a:srgbClr val="FFC000"/>
                </a:solidFill>
                <a:latin typeface="Comic Sans MS" panose="030F0702030302020204" pitchFamily="66" charset="0"/>
              </a:rPr>
              <a:t>integrated</a:t>
            </a:r>
            <a:r>
              <a:rPr lang="en-US" sz="2200" dirty="0" smtClean="0">
                <a:latin typeface="Comic Sans MS" panose="030F0702030302020204" pitchFamily="66" charset="0"/>
              </a:rPr>
              <a:t> sound, but you can </a:t>
            </a:r>
            <a:r>
              <a:rPr lang="en-US" sz="2200" dirty="0" smtClean="0">
                <a:solidFill>
                  <a:srgbClr val="FFC000"/>
                </a:solidFill>
                <a:latin typeface="Comic Sans MS" panose="030F0702030302020204" pitchFamily="66" charset="0"/>
              </a:rPr>
              <a:t>upgrade</a:t>
            </a:r>
            <a:r>
              <a:rPr lang="en-US" sz="2200" dirty="0" smtClean="0">
                <a:latin typeface="Comic Sans MS" panose="030F0702030302020204" pitchFamily="66" charset="0"/>
              </a:rPr>
              <a:t> to a dedicated sound card for higher-quality sound.</a:t>
            </a:r>
            <a:endParaRPr lang="el-GR" sz="2200" dirty="0">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7230867" y="2886018"/>
            <a:ext cx="4055698" cy="262727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431291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7835" y="1446165"/>
            <a:ext cx="6096000" cy="3477875"/>
          </a:xfrm>
          <a:prstGeom prst="rect">
            <a:avLst/>
          </a:prstGeom>
        </p:spPr>
        <p:txBody>
          <a:bodyPr>
            <a:spAutoFit/>
          </a:bodyPr>
          <a:lstStyle/>
          <a:p>
            <a:pPr algn="just"/>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Network card</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The network card allows your computer to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communicate over </a:t>
            </a:r>
            <a:r>
              <a:rPr lang="en-US" sz="2200" dirty="0" smtClean="0">
                <a:effectLst>
                  <a:outerShdw blurRad="38100" dist="38100" dir="2700000" algn="tl">
                    <a:srgbClr val="000000">
                      <a:alpha val="43137"/>
                    </a:srgbClr>
                  </a:outerShdw>
                </a:effectLst>
                <a:latin typeface="Comic Sans MS" panose="030F0702030302020204" pitchFamily="66" charset="0"/>
              </a:rPr>
              <a:t>a network and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access</a:t>
            </a:r>
            <a:r>
              <a:rPr lang="en-US" sz="2200" dirty="0" smtClean="0">
                <a:effectLst>
                  <a:outerShdw blurRad="38100" dist="38100" dir="2700000" algn="tl">
                    <a:srgbClr val="000000">
                      <a:alpha val="43137"/>
                    </a:srgbClr>
                  </a:outerShdw>
                </a:effectLst>
                <a:latin typeface="Comic Sans MS" panose="030F0702030302020204" pitchFamily="66" charset="0"/>
              </a:rPr>
              <a:t> the Internet. It can either connect with an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Ethernet</a:t>
            </a:r>
            <a:r>
              <a:rPr lang="en-US" sz="2200" dirty="0" smtClean="0">
                <a:effectLst>
                  <a:outerShdw blurRad="38100" dist="38100" dir="2700000" algn="tl">
                    <a:srgbClr val="000000">
                      <a:alpha val="43137"/>
                    </a:srgbClr>
                  </a:outerShdw>
                </a:effectLst>
                <a:latin typeface="Comic Sans MS" panose="030F0702030302020204" pitchFamily="66" charset="0"/>
              </a:rPr>
              <a:t>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cable</a:t>
            </a:r>
            <a:r>
              <a:rPr lang="en-US" sz="2200" dirty="0" smtClean="0">
                <a:effectLst>
                  <a:outerShdw blurRad="38100" dist="38100" dir="2700000" algn="tl">
                    <a:srgbClr val="000000">
                      <a:alpha val="43137"/>
                    </a:srgbClr>
                  </a:outerShdw>
                </a:effectLst>
                <a:latin typeface="Comic Sans MS" panose="030F0702030302020204" pitchFamily="66" charset="0"/>
              </a:rPr>
              <a:t> or through a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wireless connection </a:t>
            </a:r>
            <a:r>
              <a:rPr lang="en-US" sz="2200" dirty="0" smtClean="0">
                <a:effectLst>
                  <a:outerShdw blurRad="38100" dist="38100" dir="2700000" algn="tl">
                    <a:srgbClr val="000000">
                      <a:alpha val="43137"/>
                    </a:srgbClr>
                  </a:outerShdw>
                </a:effectLst>
                <a:latin typeface="Comic Sans MS" panose="030F0702030302020204" pitchFamily="66" charset="0"/>
              </a:rPr>
              <a:t>(often called Wi-Fi). Many motherboards have</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 built-in </a:t>
            </a:r>
            <a:r>
              <a:rPr lang="en-US" sz="2200" dirty="0" smtClean="0">
                <a:effectLst>
                  <a:outerShdw blurRad="38100" dist="38100" dir="2700000" algn="tl">
                    <a:srgbClr val="000000">
                      <a:alpha val="43137"/>
                    </a:srgbClr>
                  </a:outerShdw>
                </a:effectLst>
                <a:latin typeface="Comic Sans MS" panose="030F0702030302020204" pitchFamily="66" charset="0"/>
              </a:rPr>
              <a:t>network connections, and a network card can also be added to an expansion slot</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637053" y="1723508"/>
            <a:ext cx="3791679" cy="3520845"/>
          </a:xfrm>
          <a:prstGeom prst="rect">
            <a:avLst/>
          </a:prstGeom>
          <a:effectLst>
            <a:outerShdw blurRad="50800" dist="38100" dir="10800000" algn="r" rotWithShape="0">
              <a:prstClr val="black">
                <a:alpha val="40000"/>
              </a:prstClr>
            </a:outerShdw>
          </a:effectLst>
        </p:spPr>
      </p:pic>
      <p:pic>
        <p:nvPicPr>
          <p:cNvPr id="4" name="Picture 3"/>
          <p:cNvPicPr>
            <a:picLocks noChangeAspect="1"/>
          </p:cNvPicPr>
          <p:nvPr/>
        </p:nvPicPr>
        <p:blipFill>
          <a:blip r:embed="rId3"/>
          <a:stretch>
            <a:fillRect/>
          </a:stretch>
        </p:blipFill>
        <p:spPr>
          <a:xfrm>
            <a:off x="9960956" y="371636"/>
            <a:ext cx="2005758" cy="951058"/>
          </a:xfrm>
          <a:prstGeom prst="rect">
            <a:avLst/>
          </a:prstGeom>
        </p:spPr>
      </p:pic>
    </p:spTree>
    <p:extLst>
      <p:ext uri="{BB962C8B-B14F-4D97-AF65-F5344CB8AC3E}">
        <p14:creationId xmlns:p14="http://schemas.microsoft.com/office/powerpoint/2010/main" val="2343651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3705" y="1508355"/>
            <a:ext cx="6096000" cy="3816429"/>
          </a:xfrm>
          <a:prstGeom prst="rect">
            <a:avLst/>
          </a:prstGeom>
        </p:spPr>
        <p:txBody>
          <a:bodyPr>
            <a:spAutoFit/>
          </a:bodyPr>
          <a:lstStyle/>
          <a:p>
            <a:pPr algn="just"/>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Bluetooth card (or adapter)</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Bluetooth is a technology for wireless communication over short distances. It's often used in computers to communicate with wireless keyboards, mice, and printers. It's commonly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built into </a:t>
            </a:r>
            <a:r>
              <a:rPr lang="en-US" sz="2200" dirty="0" smtClean="0">
                <a:effectLst>
                  <a:outerShdw blurRad="38100" dist="38100" dir="2700000" algn="tl">
                    <a:srgbClr val="000000">
                      <a:alpha val="43137"/>
                    </a:srgbClr>
                  </a:outerShdw>
                </a:effectLst>
                <a:latin typeface="Comic Sans MS" panose="030F0702030302020204" pitchFamily="66" charset="0"/>
              </a:rPr>
              <a:t>the motherboard or included in a wireless network card. For computers that don't have Bluetooth, you can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purchase</a:t>
            </a:r>
            <a:r>
              <a:rPr lang="en-US" sz="2200" dirty="0" smtClean="0">
                <a:effectLst>
                  <a:outerShdw blurRad="38100" dist="38100" dir="2700000" algn="tl">
                    <a:srgbClr val="000000">
                      <a:alpha val="43137"/>
                    </a:srgbClr>
                  </a:outerShdw>
                </a:effectLst>
                <a:latin typeface="Comic Sans MS" panose="030F0702030302020204" pitchFamily="66" charset="0"/>
              </a:rPr>
              <a:t> a USB adapter, often called a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dongle</a:t>
            </a:r>
            <a:r>
              <a:rPr lang="en-US" sz="2200" dirty="0" smtClean="0">
                <a:effectLst>
                  <a:outerShdw blurRad="38100" dist="38100" dir="2700000" algn="tl">
                    <a:srgbClr val="000000">
                      <a:alpha val="43137"/>
                    </a:srgbClr>
                  </a:outerShdw>
                </a:effectLst>
                <a:latin typeface="Comic Sans MS" panose="030F0702030302020204" pitchFamily="66" charset="0"/>
              </a:rPr>
              <a:t>.</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7517719" y="1956021"/>
            <a:ext cx="3331682" cy="366485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stretch>
            <a:fillRect/>
          </a:stretch>
        </p:blipFill>
        <p:spPr>
          <a:xfrm>
            <a:off x="9960956" y="371636"/>
            <a:ext cx="2005758" cy="951058"/>
          </a:xfrm>
          <a:prstGeom prst="rect">
            <a:avLst/>
          </a:prstGeom>
        </p:spPr>
      </p:pic>
    </p:spTree>
    <p:extLst>
      <p:ext uri="{BB962C8B-B14F-4D97-AF65-F5344CB8AC3E}">
        <p14:creationId xmlns:p14="http://schemas.microsoft.com/office/powerpoint/2010/main" val="1284540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93721" y="317848"/>
            <a:ext cx="2005758" cy="951058"/>
          </a:xfrm>
          <a:prstGeom prst="rect">
            <a:avLst/>
          </a:prstGeom>
          <a:effectLst>
            <a:outerShdw blurRad="50800" dist="38100" dir="10800000" algn="r" rotWithShape="0">
              <a:prstClr val="black">
                <a:alpha val="40000"/>
              </a:prstClr>
            </a:outerShdw>
          </a:effectLst>
        </p:spPr>
      </p:pic>
      <p:sp>
        <p:nvSpPr>
          <p:cNvPr id="4" name="Rectangle 3"/>
          <p:cNvSpPr/>
          <p:nvPr/>
        </p:nvSpPr>
        <p:spPr>
          <a:xfrm>
            <a:off x="6730764" y="1430270"/>
            <a:ext cx="4684620" cy="4493538"/>
          </a:xfrm>
          <a:prstGeom prst="rect">
            <a:avLst/>
          </a:prstGeom>
        </p:spPr>
        <p:txBody>
          <a:bodyPr wrap="square">
            <a:spAutoFit/>
          </a:bodyPr>
          <a:lstStyle/>
          <a:p>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Motherboard</a:t>
            </a:r>
          </a:p>
          <a:p>
            <a:pPr algn="just"/>
            <a:endParaRPr lang="en-US" sz="2200" dirty="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The motherboard is the computer's main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circuit</a:t>
            </a:r>
            <a:r>
              <a:rPr lang="en-US" sz="2200" dirty="0" smtClean="0">
                <a:effectLst>
                  <a:outerShdw blurRad="38100" dist="38100" dir="2700000" algn="tl">
                    <a:srgbClr val="000000">
                      <a:alpha val="43137"/>
                    </a:srgbClr>
                  </a:outerShdw>
                </a:effectLst>
                <a:latin typeface="Comic Sans MS" panose="030F0702030302020204" pitchFamily="66" charset="0"/>
              </a:rPr>
              <a:t> board. It's a thin plate that holds the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CPU</a:t>
            </a:r>
            <a:r>
              <a:rPr lang="en-US" sz="2200" dirty="0" smtClean="0">
                <a:effectLst>
                  <a:outerShdw blurRad="38100" dist="38100" dir="2700000" algn="tl">
                    <a:srgbClr val="000000">
                      <a:alpha val="43137"/>
                    </a:srgbClr>
                  </a:outerShdw>
                </a:effectLst>
                <a:latin typeface="Comic Sans MS" panose="030F0702030302020204" pitchFamily="66" charset="0"/>
              </a:rPr>
              <a:t>, memory, connectors for the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hard drive </a:t>
            </a:r>
            <a:r>
              <a:rPr lang="en-US" sz="2200" dirty="0" smtClean="0">
                <a:effectLst>
                  <a:outerShdw blurRad="38100" dist="38100" dir="2700000" algn="tl">
                    <a:srgbClr val="000000">
                      <a:alpha val="43137"/>
                    </a:srgbClr>
                  </a:outerShdw>
                </a:effectLst>
                <a:latin typeface="Comic Sans MS" panose="030F0702030302020204" pitchFamily="66" charset="0"/>
              </a:rPr>
              <a:t>and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optical drives</a:t>
            </a:r>
            <a:r>
              <a:rPr lang="en-US" sz="2200" dirty="0" smtClean="0">
                <a:effectLst>
                  <a:outerShdw blurRad="38100" dist="38100" dir="2700000" algn="tl">
                    <a:srgbClr val="000000">
                      <a:alpha val="43137"/>
                    </a:srgbClr>
                  </a:outerShdw>
                </a:effectLst>
                <a:latin typeface="Comic Sans MS" panose="030F0702030302020204" pitchFamily="66" charset="0"/>
              </a:rPr>
              <a:t>,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expansion cards </a:t>
            </a:r>
            <a:r>
              <a:rPr lang="en-US" sz="2200" dirty="0" smtClean="0">
                <a:effectLst>
                  <a:outerShdw blurRad="38100" dist="38100" dir="2700000" algn="tl">
                    <a:srgbClr val="000000">
                      <a:alpha val="43137"/>
                    </a:srgbClr>
                  </a:outerShdw>
                </a:effectLst>
                <a:latin typeface="Comic Sans MS" panose="030F0702030302020204" pitchFamily="66" charset="0"/>
              </a:rPr>
              <a:t>to control the video and audio, and connections to your computer's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ports</a:t>
            </a:r>
            <a:r>
              <a:rPr lang="en-US" sz="2200" dirty="0" smtClean="0">
                <a:effectLst>
                  <a:outerShdw blurRad="38100" dist="38100" dir="2700000" algn="tl">
                    <a:srgbClr val="000000">
                      <a:alpha val="43137"/>
                    </a:srgbClr>
                  </a:outerShdw>
                </a:effectLst>
                <a:latin typeface="Comic Sans MS" panose="030F0702030302020204" pitchFamily="66" charset="0"/>
              </a:rPr>
              <a:t> (such as USB ports). The motherboard connects directly or indirectly to every part of the computer.</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561436" y="520134"/>
            <a:ext cx="5933493" cy="3950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376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698" y="134470"/>
            <a:ext cx="2002118" cy="951006"/>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66165" y="416858"/>
            <a:ext cx="6270812" cy="6232475"/>
          </a:xfrm>
          <a:prstGeom prst="rect">
            <a:avLst/>
          </a:prstGeom>
        </p:spPr>
        <p:txBody>
          <a:bodyPr wrap="square">
            <a:spAutoFit/>
          </a:bodyPr>
          <a:lstStyle/>
          <a:p>
            <a:pPr algn="just"/>
            <a:r>
              <a:rPr lang="en-US" sz="2400" dirty="0" smtClean="0">
                <a:solidFill>
                  <a:srgbClr val="FFC000"/>
                </a:solidFill>
                <a:effectLst>
                  <a:outerShdw blurRad="38100" dist="38100" dir="2700000" algn="tl">
                    <a:srgbClr val="000000">
                      <a:alpha val="43137"/>
                    </a:srgbClr>
                  </a:outerShdw>
                </a:effectLst>
                <a:latin typeface="Comic Sans MS" panose="030F0702030302020204" pitchFamily="66" charset="0"/>
              </a:rPr>
              <a:t>CPU/processor</a:t>
            </a:r>
          </a:p>
          <a:p>
            <a:pPr algn="just"/>
            <a:endParaRPr lang="en-US" sz="24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300" dirty="0" smtClean="0">
                <a:effectLst>
                  <a:outerShdw blurRad="38100" dist="38100" dir="2700000" algn="tl">
                    <a:srgbClr val="000000">
                      <a:alpha val="43137"/>
                    </a:srgbClr>
                  </a:outerShdw>
                </a:effectLst>
                <a:latin typeface="Comic Sans MS" panose="030F0702030302020204" pitchFamily="66" charset="0"/>
              </a:rPr>
              <a:t>The </a:t>
            </a:r>
            <a:r>
              <a:rPr lang="en-US" sz="2300" dirty="0" smtClean="0">
                <a:solidFill>
                  <a:srgbClr val="FFC000"/>
                </a:solidFill>
                <a:effectLst>
                  <a:outerShdw blurRad="38100" dist="38100" dir="2700000" algn="tl">
                    <a:srgbClr val="000000">
                      <a:alpha val="43137"/>
                    </a:srgbClr>
                  </a:outerShdw>
                </a:effectLst>
                <a:latin typeface="Comic Sans MS" panose="030F0702030302020204" pitchFamily="66" charset="0"/>
              </a:rPr>
              <a:t>central processing unit (CPU), </a:t>
            </a:r>
            <a:r>
              <a:rPr lang="en-US" sz="2300" dirty="0" smtClean="0">
                <a:effectLst>
                  <a:outerShdw blurRad="38100" dist="38100" dir="2700000" algn="tl">
                    <a:srgbClr val="000000">
                      <a:alpha val="43137"/>
                    </a:srgbClr>
                  </a:outerShdw>
                </a:effectLst>
                <a:latin typeface="Comic Sans MS" panose="030F0702030302020204" pitchFamily="66" charset="0"/>
              </a:rPr>
              <a:t>also called a </a:t>
            </a:r>
            <a:r>
              <a:rPr lang="en-US" sz="2300" dirty="0" smtClean="0">
                <a:solidFill>
                  <a:srgbClr val="FFC000"/>
                </a:solidFill>
                <a:effectLst>
                  <a:outerShdw blurRad="38100" dist="38100" dir="2700000" algn="tl">
                    <a:srgbClr val="000000">
                      <a:alpha val="43137"/>
                    </a:srgbClr>
                  </a:outerShdw>
                </a:effectLst>
                <a:latin typeface="Comic Sans MS" panose="030F0702030302020204" pitchFamily="66" charset="0"/>
              </a:rPr>
              <a:t>processor</a:t>
            </a:r>
            <a:r>
              <a:rPr lang="en-US" sz="2300" dirty="0" smtClean="0">
                <a:effectLst>
                  <a:outerShdw blurRad="38100" dist="38100" dir="2700000" algn="tl">
                    <a:srgbClr val="000000">
                      <a:alpha val="43137"/>
                    </a:srgbClr>
                  </a:outerShdw>
                </a:effectLst>
                <a:latin typeface="Comic Sans MS" panose="030F0702030302020204" pitchFamily="66" charset="0"/>
              </a:rPr>
              <a:t>, is located inside the computer case on the motherboard. It is sometimes called the brain of the computer, and its job is to carry out commands. Whenever you press a key, click the mouse, or start an application, you're sending instructions to the CPU.</a:t>
            </a:r>
          </a:p>
          <a:p>
            <a:pPr algn="just"/>
            <a:endParaRPr lang="en-US" sz="23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100" i="1" dirty="0" smtClean="0">
                <a:effectLst>
                  <a:outerShdw blurRad="38100" dist="38100" dir="2700000" algn="tl">
                    <a:srgbClr val="000000">
                      <a:alpha val="43137"/>
                    </a:srgbClr>
                  </a:outerShdw>
                </a:effectLst>
                <a:latin typeface="Comic Sans MS" panose="030F0702030302020204" pitchFamily="66" charset="0"/>
              </a:rPr>
              <a:t>The CPU is usually a two-inch ceramic square with a silicon chip located inside. The chip is usually about the size of a thumbnail. The CPU fits into the motherboard's CPU socket, which is covered by the </a:t>
            </a:r>
            <a:r>
              <a:rPr lang="en-US" sz="2100" i="1" dirty="0" smtClean="0">
                <a:solidFill>
                  <a:srgbClr val="FFC000"/>
                </a:solidFill>
                <a:effectLst>
                  <a:outerShdw blurRad="38100" dist="38100" dir="2700000" algn="tl">
                    <a:srgbClr val="000000">
                      <a:alpha val="43137"/>
                    </a:srgbClr>
                  </a:outerShdw>
                </a:effectLst>
                <a:latin typeface="Comic Sans MS" panose="030F0702030302020204" pitchFamily="66" charset="0"/>
              </a:rPr>
              <a:t>heat sink</a:t>
            </a:r>
            <a:r>
              <a:rPr lang="en-US" sz="2100" i="1" dirty="0" smtClean="0">
                <a:effectLst>
                  <a:outerShdw blurRad="38100" dist="38100" dir="2700000" algn="tl">
                    <a:srgbClr val="000000">
                      <a:alpha val="43137"/>
                    </a:srgbClr>
                  </a:outerShdw>
                </a:effectLst>
                <a:latin typeface="Comic Sans MS" panose="030F0702030302020204" pitchFamily="66" charset="0"/>
              </a:rPr>
              <a:t>, an object that absorbs heat from the CPU.</a:t>
            </a:r>
          </a:p>
          <a:p>
            <a:endParaRPr lang="en-US" dirty="0" smtClean="0">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3"/>
          <a:srcRect l="15247" t="14192" r="11990" b="11281"/>
          <a:stretch/>
        </p:blipFill>
        <p:spPr>
          <a:xfrm>
            <a:off x="6984685" y="927847"/>
            <a:ext cx="2716305" cy="242047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257905" y="3132476"/>
            <a:ext cx="3178072" cy="1816041"/>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855334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3116" y="319646"/>
            <a:ext cx="4678200" cy="2850777"/>
          </a:xfrm>
          <a:prstGeom prst="rect">
            <a:avLst/>
          </a:prstGeom>
          <a:effectLst>
            <a:outerShdw blurRad="50800" dist="38100" dir="10800000" algn="r" rotWithShape="0">
              <a:prstClr val="black">
                <a:alpha val="40000"/>
              </a:prstClr>
            </a:outerShdw>
          </a:effectLst>
        </p:spPr>
      </p:pic>
      <p:pic>
        <p:nvPicPr>
          <p:cNvPr id="3" name="Picture 2"/>
          <p:cNvPicPr>
            <a:picLocks noChangeAspect="1"/>
          </p:cNvPicPr>
          <p:nvPr/>
        </p:nvPicPr>
        <p:blipFill>
          <a:blip r:embed="rId3"/>
          <a:stretch>
            <a:fillRect/>
          </a:stretch>
        </p:blipFill>
        <p:spPr>
          <a:xfrm>
            <a:off x="999792" y="3355306"/>
            <a:ext cx="3128455" cy="3119566"/>
          </a:xfrm>
          <a:prstGeom prst="rect">
            <a:avLst/>
          </a:prstGeom>
          <a:effectLst>
            <a:outerShdw blurRad="50800" dist="38100" dir="10800000" algn="r" rotWithShape="0">
              <a:prstClr val="black">
                <a:alpha val="40000"/>
              </a:prstClr>
            </a:outerShdw>
          </a:effectLst>
        </p:spPr>
      </p:pic>
      <p:sp>
        <p:nvSpPr>
          <p:cNvPr id="4" name="TextBox 3"/>
          <p:cNvSpPr txBox="1"/>
          <p:nvPr/>
        </p:nvSpPr>
        <p:spPr>
          <a:xfrm>
            <a:off x="7032811" y="672353"/>
            <a:ext cx="2327881" cy="584775"/>
          </a:xfrm>
          <a:prstGeom prst="rect">
            <a:avLst/>
          </a:prstGeom>
          <a:noFill/>
        </p:spPr>
        <p:txBody>
          <a:bodyPr wrap="none" rtlCol="0">
            <a:spAutoFit/>
          </a:bodyPr>
          <a:lstStyle/>
          <a:p>
            <a:r>
              <a:rPr lang="en-US" sz="3200" dirty="0" smtClean="0">
                <a:solidFill>
                  <a:srgbClr val="FFC000"/>
                </a:solidFill>
                <a:effectLst>
                  <a:outerShdw blurRad="38100" dist="38100" dir="2700000" algn="tl">
                    <a:srgbClr val="000000">
                      <a:alpha val="43137"/>
                    </a:srgbClr>
                  </a:outerShdw>
                </a:effectLst>
                <a:latin typeface="Comic Sans MS" panose="030F0702030302020204" pitchFamily="66" charset="0"/>
              </a:rPr>
              <a:t>Heat sinks </a:t>
            </a:r>
            <a:endParaRPr lang="el-GR" sz="3200"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6605864" y="1539424"/>
            <a:ext cx="4370294" cy="1815882"/>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omic Sans MS" panose="030F0702030302020204" pitchFamily="66" charset="0"/>
              </a:rPr>
              <a:t>Motherboards generate a lot of heat. To prevent heat damage </a:t>
            </a:r>
            <a:r>
              <a:rPr lang="en-US" sz="2800" dirty="0" smtClean="0">
                <a:solidFill>
                  <a:srgbClr val="FFC000"/>
                </a:solidFill>
                <a:effectLst>
                  <a:outerShdw blurRad="38100" dist="38100" dir="2700000" algn="tl">
                    <a:srgbClr val="000000">
                      <a:alpha val="43137"/>
                    </a:srgbClr>
                  </a:outerShdw>
                </a:effectLst>
                <a:latin typeface="Comic Sans MS" panose="030F0702030302020204" pitchFamily="66" charset="0"/>
              </a:rPr>
              <a:t>heat sinks </a:t>
            </a:r>
            <a:r>
              <a:rPr lang="en-US" sz="2800" dirty="0" smtClean="0">
                <a:effectLst>
                  <a:outerShdw blurRad="38100" dist="38100" dir="2700000" algn="tl">
                    <a:srgbClr val="000000">
                      <a:alpha val="43137"/>
                    </a:srgbClr>
                  </a:outerShdw>
                </a:effectLst>
                <a:latin typeface="Comic Sans MS" panose="030F0702030302020204" pitchFamily="66" charset="0"/>
              </a:rPr>
              <a:t>and </a:t>
            </a:r>
            <a:r>
              <a:rPr lang="en-US" sz="2800" dirty="0" smtClean="0">
                <a:solidFill>
                  <a:srgbClr val="FFC000"/>
                </a:solidFill>
                <a:effectLst>
                  <a:outerShdw blurRad="38100" dist="38100" dir="2700000" algn="tl">
                    <a:srgbClr val="000000">
                      <a:alpha val="43137"/>
                    </a:srgbClr>
                  </a:outerShdw>
                </a:effectLst>
                <a:latin typeface="Comic Sans MS" panose="030F0702030302020204" pitchFamily="66" charset="0"/>
              </a:rPr>
              <a:t>fans</a:t>
            </a:r>
            <a:r>
              <a:rPr lang="en-US" sz="2800" dirty="0" smtClean="0">
                <a:effectLst>
                  <a:outerShdw blurRad="38100" dist="38100" dir="2700000" algn="tl">
                    <a:srgbClr val="000000">
                      <a:alpha val="43137"/>
                    </a:srgbClr>
                  </a:outerShdw>
                </a:effectLst>
                <a:latin typeface="Comic Sans MS" panose="030F0702030302020204" pitchFamily="66" charset="0"/>
              </a:rPr>
              <a:t> are installed.  </a:t>
            </a:r>
            <a:endParaRPr lang="el-GR" sz="2800" dirty="0">
              <a:effectLst>
                <a:outerShdw blurRad="38100" dist="38100" dir="2700000" algn="tl">
                  <a:srgbClr val="000000">
                    <a:alpha val="43137"/>
                  </a:srgbClr>
                </a:outerShdw>
              </a:effectLst>
              <a:latin typeface="Comic Sans MS" panose="030F0702030302020204" pitchFamily="66" charset="0"/>
            </a:endParaRPr>
          </a:p>
        </p:txBody>
      </p:sp>
      <p:pic>
        <p:nvPicPr>
          <p:cNvPr id="6" name="Picture 5"/>
          <p:cNvPicPr>
            <a:picLocks noChangeAspect="1"/>
          </p:cNvPicPr>
          <p:nvPr/>
        </p:nvPicPr>
        <p:blipFill>
          <a:blip r:embed="rId4"/>
          <a:stretch>
            <a:fillRect/>
          </a:stretch>
        </p:blipFill>
        <p:spPr>
          <a:xfrm>
            <a:off x="4625789" y="3503073"/>
            <a:ext cx="2971799" cy="297179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099" y="196850"/>
            <a:ext cx="2002118" cy="951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5477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094" y="389964"/>
            <a:ext cx="2002118" cy="95100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10990" y="1030048"/>
            <a:ext cx="4827492" cy="4832092"/>
          </a:xfrm>
          <a:prstGeom prst="rect">
            <a:avLst/>
          </a:prstGeom>
        </p:spPr>
        <p:txBody>
          <a:bodyPr wrap="square">
            <a:spAutoFit/>
          </a:bodyPr>
          <a:lstStyle/>
          <a:p>
            <a:pPr algn="just"/>
            <a:r>
              <a:rPr lang="en-US" sz="2200" dirty="0" smtClean="0">
                <a:effectLst>
                  <a:outerShdw blurRad="38100" dist="38100" dir="2700000" algn="tl">
                    <a:srgbClr val="000000">
                      <a:alpha val="43137"/>
                    </a:srgbClr>
                  </a:outerShdw>
                </a:effectLst>
                <a:latin typeface="Comic Sans MS" panose="030F0702030302020204" pitchFamily="66" charset="0"/>
              </a:rPr>
              <a:t>A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processor's speed </a:t>
            </a:r>
            <a:r>
              <a:rPr lang="en-US" sz="2200" dirty="0" smtClean="0">
                <a:effectLst>
                  <a:outerShdw blurRad="38100" dist="38100" dir="2700000" algn="tl">
                    <a:srgbClr val="000000">
                      <a:alpha val="43137"/>
                    </a:srgbClr>
                  </a:outerShdw>
                </a:effectLst>
                <a:latin typeface="Comic Sans MS" panose="030F0702030302020204" pitchFamily="66" charset="0"/>
              </a:rPr>
              <a:t>is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measured</a:t>
            </a:r>
            <a:r>
              <a:rPr lang="en-US" sz="2200" dirty="0" smtClean="0">
                <a:effectLst>
                  <a:outerShdw blurRad="38100" dist="38100" dir="2700000" algn="tl">
                    <a:srgbClr val="000000">
                      <a:alpha val="43137"/>
                    </a:srgbClr>
                  </a:outerShdw>
                </a:effectLst>
                <a:latin typeface="Comic Sans MS" panose="030F0702030302020204" pitchFamily="66" charset="0"/>
              </a:rPr>
              <a:t> in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megahertz</a:t>
            </a:r>
            <a:r>
              <a:rPr lang="en-US" sz="2200" dirty="0" smtClean="0">
                <a:effectLst>
                  <a:outerShdw blurRad="38100" dist="38100" dir="2700000" algn="tl">
                    <a:srgbClr val="000000">
                      <a:alpha val="43137"/>
                    </a:srgbClr>
                  </a:outerShdw>
                </a:effectLst>
                <a:latin typeface="Comic Sans MS" panose="030F0702030302020204" pitchFamily="66" charset="0"/>
              </a:rPr>
              <a:t> (MHz), or millions of instructions per second; and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gigahertz</a:t>
            </a:r>
            <a:r>
              <a:rPr lang="en-US" sz="2200" dirty="0" smtClean="0">
                <a:effectLst>
                  <a:outerShdw blurRad="38100" dist="38100" dir="2700000" algn="tl">
                    <a:srgbClr val="000000">
                      <a:alpha val="43137"/>
                    </a:srgbClr>
                  </a:outerShdw>
                </a:effectLst>
                <a:latin typeface="Comic Sans MS" panose="030F0702030302020204" pitchFamily="66" charset="0"/>
              </a:rPr>
              <a:t> (GHz), or billions of instructions per second.</a:t>
            </a:r>
          </a:p>
          <a:p>
            <a:pPr algn="just"/>
            <a:endParaRPr lang="en-US" sz="2200" dirty="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 A faster processor can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execute</a:t>
            </a:r>
            <a:r>
              <a:rPr lang="en-US" sz="2200" dirty="0" smtClean="0">
                <a:effectLst>
                  <a:outerShdw blurRad="38100" dist="38100" dir="2700000" algn="tl">
                    <a:srgbClr val="000000">
                      <a:alpha val="43137"/>
                    </a:srgbClr>
                  </a:outerShdw>
                </a:effectLst>
                <a:latin typeface="Comic Sans MS" panose="030F0702030302020204" pitchFamily="66" charset="0"/>
              </a:rPr>
              <a:t>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instructions</a:t>
            </a:r>
            <a:r>
              <a:rPr lang="en-US" sz="2200" dirty="0" smtClean="0">
                <a:effectLst>
                  <a:outerShdw blurRad="38100" dist="38100" dir="2700000" algn="tl">
                    <a:srgbClr val="000000">
                      <a:alpha val="43137"/>
                    </a:srgbClr>
                  </a:outerShdw>
                </a:effectLst>
                <a:latin typeface="Comic Sans MS" panose="030F0702030302020204" pitchFamily="66" charset="0"/>
              </a:rPr>
              <a:t> more quickly. However, the actual speed of the computer depends on the speed of many different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components—not</a:t>
            </a:r>
            <a:r>
              <a:rPr lang="en-US" sz="2200" dirty="0" smtClean="0">
                <a:effectLst>
                  <a:outerShdw blurRad="38100" dist="38100" dir="2700000" algn="tl">
                    <a:srgbClr val="000000">
                      <a:alpha val="43137"/>
                    </a:srgbClr>
                  </a:outerShdw>
                </a:effectLst>
                <a:latin typeface="Comic Sans MS" panose="030F0702030302020204" pitchFamily="66" charset="0"/>
              </a:rPr>
              <a:t> just the processor.</a:t>
            </a:r>
          </a:p>
          <a:p>
            <a:pPr algn="just"/>
            <a:endParaRPr lang="en-US" sz="2200" dirty="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1 </a:t>
            </a:r>
            <a:r>
              <a:rPr lang="en-US" sz="2200" dirty="0" err="1" smtClean="0">
                <a:effectLst>
                  <a:outerShdw blurRad="38100" dist="38100" dir="2700000" algn="tl">
                    <a:srgbClr val="000000">
                      <a:alpha val="43137"/>
                    </a:srgbClr>
                  </a:outerShdw>
                </a:effectLst>
                <a:latin typeface="Comic Sans MS" panose="030F0702030302020204" pitchFamily="66" charset="0"/>
              </a:rPr>
              <a:t>Mhz</a:t>
            </a:r>
            <a:r>
              <a:rPr lang="en-US" sz="2200" dirty="0" smtClean="0">
                <a:effectLst>
                  <a:outerShdw blurRad="38100" dist="38100" dir="2700000" algn="tl">
                    <a:srgbClr val="000000">
                      <a:alpha val="43137"/>
                    </a:srgbClr>
                  </a:outerShdw>
                </a:effectLst>
                <a:latin typeface="Comic Sans MS" panose="030F0702030302020204" pitchFamily="66" charset="0"/>
              </a:rPr>
              <a:t> = 1 million Hz </a:t>
            </a:r>
            <a:endParaRPr lang="en-US" sz="2200"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5741895" y="1410343"/>
            <a:ext cx="5150224" cy="2425488"/>
          </a:xfrm>
          <a:prstGeom prst="rect">
            <a:avLst/>
          </a:prstGeom>
          <a:ln>
            <a:solidFill>
              <a:schemeClr val="tx1"/>
            </a:solidFill>
          </a:ln>
          <a:effectLst>
            <a:outerShdw blurRad="50800" dist="38100" dir="10800000" algn="r" rotWithShape="0">
              <a:prstClr val="black">
                <a:alpha val="40000"/>
              </a:prstClr>
            </a:outerShdw>
          </a:effectLst>
        </p:spPr>
      </p:pic>
      <p:pic>
        <p:nvPicPr>
          <p:cNvPr id="5" name="Picture 4"/>
          <p:cNvPicPr>
            <a:picLocks noChangeAspect="1"/>
          </p:cNvPicPr>
          <p:nvPr/>
        </p:nvPicPr>
        <p:blipFill>
          <a:blip r:embed="rId4"/>
          <a:stretch>
            <a:fillRect/>
          </a:stretch>
        </p:blipFill>
        <p:spPr>
          <a:xfrm>
            <a:off x="5741895" y="3953458"/>
            <a:ext cx="5139522" cy="2420448"/>
          </a:xfrm>
          <a:prstGeom prst="rect">
            <a:avLst/>
          </a:prstGeom>
          <a:ln>
            <a:solidFill>
              <a:schemeClr val="tx1"/>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412682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094" y="389964"/>
            <a:ext cx="2002118" cy="95100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02825" y="389964"/>
            <a:ext cx="7570694" cy="6232475"/>
          </a:xfrm>
          <a:prstGeom prst="rect">
            <a:avLst/>
          </a:prstGeom>
        </p:spPr>
        <p:txBody>
          <a:bodyPr wrap="square">
            <a:spAutoFit/>
          </a:bodyPr>
          <a:lstStyle/>
          <a:p>
            <a:pPr algn="just"/>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RAM (random access memory)</a:t>
            </a:r>
          </a:p>
          <a:p>
            <a:pPr algn="just"/>
            <a:endParaRPr lang="en-US" sz="21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100" dirty="0" smtClean="0">
                <a:effectLst>
                  <a:outerShdw blurRad="38100" dist="38100" dir="2700000" algn="tl">
                    <a:srgbClr val="000000">
                      <a:alpha val="43137"/>
                    </a:srgbClr>
                  </a:outerShdw>
                </a:effectLst>
                <a:latin typeface="Comic Sans MS" panose="030F0702030302020204" pitchFamily="66" charset="0"/>
              </a:rPr>
              <a:t>RAM is your system's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short-term memory</a:t>
            </a:r>
            <a:r>
              <a:rPr lang="en-US" sz="2100" dirty="0" smtClean="0">
                <a:effectLst>
                  <a:outerShdw blurRad="38100" dist="38100" dir="2700000" algn="tl">
                    <a:srgbClr val="000000">
                      <a:alpha val="43137"/>
                    </a:srgbClr>
                  </a:outerShdw>
                </a:effectLst>
                <a:latin typeface="Comic Sans MS" panose="030F0702030302020204" pitchFamily="66" charset="0"/>
              </a:rPr>
              <a:t>. Whenever your computer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performs</a:t>
            </a:r>
            <a:r>
              <a:rPr lang="en-US" sz="2100" dirty="0" smtClean="0">
                <a:effectLst>
                  <a:outerShdw blurRad="38100" dist="38100" dir="2700000" algn="tl">
                    <a:srgbClr val="000000">
                      <a:alpha val="43137"/>
                    </a:srgbClr>
                  </a:outerShdw>
                </a:effectLst>
                <a:latin typeface="Comic Sans MS" panose="030F0702030302020204" pitchFamily="66" charset="0"/>
              </a:rPr>
              <a:t>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calculations</a:t>
            </a:r>
            <a:r>
              <a:rPr lang="en-US" sz="2100" dirty="0" smtClean="0">
                <a:effectLst>
                  <a:outerShdw blurRad="38100" dist="38100" dir="2700000" algn="tl">
                    <a:srgbClr val="000000">
                      <a:alpha val="43137"/>
                    </a:srgbClr>
                  </a:outerShdw>
                </a:effectLst>
                <a:latin typeface="Comic Sans MS" panose="030F0702030302020204" pitchFamily="66" charset="0"/>
              </a:rPr>
              <a:t>, it temporarily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stores</a:t>
            </a:r>
            <a:r>
              <a:rPr lang="en-US" sz="2100" dirty="0" smtClean="0">
                <a:effectLst>
                  <a:outerShdw blurRad="38100" dist="38100" dir="2700000" algn="tl">
                    <a:srgbClr val="000000">
                      <a:alpha val="43137"/>
                    </a:srgbClr>
                  </a:outerShdw>
                </a:effectLst>
                <a:latin typeface="Comic Sans MS" panose="030F0702030302020204" pitchFamily="66" charset="0"/>
              </a:rPr>
              <a:t> the data in the RAM until it is needed.</a:t>
            </a:r>
          </a:p>
          <a:p>
            <a:pPr algn="just"/>
            <a:endParaRPr lang="en-US" sz="21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100" dirty="0" smtClean="0">
                <a:effectLst>
                  <a:outerShdw blurRad="38100" dist="38100" dir="2700000" algn="tl">
                    <a:srgbClr val="000000">
                      <a:alpha val="43137"/>
                    </a:srgbClr>
                  </a:outerShdw>
                </a:effectLst>
                <a:latin typeface="Comic Sans MS" panose="030F0702030302020204" pitchFamily="66" charset="0"/>
              </a:rPr>
              <a:t>This short-term memory disappears when the computer is turned off. If you're working on a document, spreadsheet, or other type of file, you'll need to save it to avoid losing it. When you save a file, the data is written to the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hard drive</a:t>
            </a:r>
            <a:r>
              <a:rPr lang="en-US" sz="2100" dirty="0" smtClean="0">
                <a:effectLst>
                  <a:outerShdw blurRad="38100" dist="38100" dir="2700000" algn="tl">
                    <a:srgbClr val="000000">
                      <a:alpha val="43137"/>
                    </a:srgbClr>
                  </a:outerShdw>
                </a:effectLst>
                <a:latin typeface="Comic Sans MS" panose="030F0702030302020204" pitchFamily="66" charset="0"/>
              </a:rPr>
              <a:t>, which acts as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long-term storage.</a:t>
            </a:r>
          </a:p>
          <a:p>
            <a:pPr algn="just"/>
            <a:endParaRPr lang="en-US" sz="21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100" dirty="0" smtClean="0">
                <a:effectLst>
                  <a:outerShdw blurRad="38100" dist="38100" dir="2700000" algn="tl">
                    <a:srgbClr val="000000">
                      <a:alpha val="43137"/>
                    </a:srgbClr>
                  </a:outerShdw>
                </a:effectLst>
                <a:latin typeface="Comic Sans MS" panose="030F0702030302020204" pitchFamily="66" charset="0"/>
              </a:rPr>
              <a:t>RAM is measured in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megabytes (MB)</a:t>
            </a:r>
            <a:r>
              <a:rPr lang="en-US" sz="2100" dirty="0" smtClean="0">
                <a:effectLst>
                  <a:outerShdw blurRad="38100" dist="38100" dir="2700000" algn="tl">
                    <a:srgbClr val="000000">
                      <a:alpha val="43137"/>
                    </a:srgbClr>
                  </a:outerShdw>
                </a:effectLst>
                <a:latin typeface="Comic Sans MS" panose="030F0702030302020204" pitchFamily="66" charset="0"/>
              </a:rPr>
              <a:t> or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gigabytes (GB). </a:t>
            </a:r>
            <a:r>
              <a:rPr lang="en-US" sz="2100" dirty="0" smtClean="0">
                <a:effectLst>
                  <a:outerShdw blurRad="38100" dist="38100" dir="2700000" algn="tl">
                    <a:srgbClr val="000000">
                      <a:alpha val="43137"/>
                    </a:srgbClr>
                  </a:outerShdw>
                </a:effectLst>
                <a:latin typeface="Comic Sans MS" panose="030F0702030302020204" pitchFamily="66" charset="0"/>
              </a:rPr>
              <a:t>The more RAM you have, the more things your computer can do at the same time. If you don't have enough RAM, you may notice that your computer is sluggish when you have several programs open. Because of this, many people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add extra RAM </a:t>
            </a:r>
            <a:r>
              <a:rPr lang="en-US" sz="2100" dirty="0" smtClean="0">
                <a:effectLst>
                  <a:outerShdw blurRad="38100" dist="38100" dir="2700000" algn="tl">
                    <a:srgbClr val="000000">
                      <a:alpha val="43137"/>
                    </a:srgbClr>
                  </a:outerShdw>
                </a:effectLst>
                <a:latin typeface="Comic Sans MS" panose="030F0702030302020204" pitchFamily="66" charset="0"/>
              </a:rPr>
              <a:t>to their computers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to</a:t>
            </a:r>
            <a:r>
              <a:rPr lang="en-US" sz="2100" dirty="0" smtClean="0">
                <a:effectLst>
                  <a:outerShdw blurRad="38100" dist="38100" dir="2700000" algn="tl">
                    <a:srgbClr val="000000">
                      <a:alpha val="43137"/>
                    </a:srgbClr>
                  </a:outerShdw>
                </a:effectLst>
                <a:latin typeface="Comic Sans MS" panose="030F0702030302020204" pitchFamily="66" charset="0"/>
              </a:rPr>
              <a:t> </a:t>
            </a:r>
            <a:r>
              <a:rPr lang="en-US" sz="2100" dirty="0" smtClean="0">
                <a:solidFill>
                  <a:srgbClr val="FFC000"/>
                </a:solidFill>
                <a:effectLst>
                  <a:outerShdw blurRad="38100" dist="38100" dir="2700000" algn="tl">
                    <a:srgbClr val="000000">
                      <a:alpha val="43137"/>
                    </a:srgbClr>
                  </a:outerShdw>
                </a:effectLst>
                <a:latin typeface="Comic Sans MS" panose="030F0702030302020204" pitchFamily="66" charset="0"/>
              </a:rPr>
              <a:t>improve performance</a:t>
            </a:r>
            <a:r>
              <a:rPr lang="en-US" sz="2100" dirty="0" smtClean="0">
                <a:effectLst>
                  <a:outerShdw blurRad="38100" dist="38100" dir="2700000" algn="tl">
                    <a:srgbClr val="000000">
                      <a:alpha val="43137"/>
                    </a:srgbClr>
                  </a:outerShdw>
                </a:effectLst>
                <a:latin typeface="Comic Sans MS" panose="030F0702030302020204" pitchFamily="66" charset="0"/>
              </a:rPr>
              <a:t>.</a:t>
            </a:r>
            <a:endParaRPr lang="el-GR" sz="2100"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rotWithShape="1">
          <a:blip r:embed="rId3"/>
          <a:srcRect l="7893" t="10416" r="7529" b="9684"/>
          <a:stretch/>
        </p:blipFill>
        <p:spPr>
          <a:xfrm>
            <a:off x="8068235" y="2326340"/>
            <a:ext cx="3590366" cy="212463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284484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094" y="389964"/>
            <a:ext cx="2002118" cy="95100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4851399" y="938025"/>
            <a:ext cx="6096000" cy="5170646"/>
          </a:xfrm>
          <a:prstGeom prst="rect">
            <a:avLst/>
          </a:prstGeom>
        </p:spPr>
        <p:txBody>
          <a:bodyPr>
            <a:spAutoFit/>
          </a:bodyPr>
          <a:lstStyle/>
          <a:p>
            <a:pPr algn="just"/>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Hard drive</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The hard drive is where your software, documents, and other files are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stored</a:t>
            </a:r>
            <a:r>
              <a:rPr lang="en-US" sz="2200" dirty="0" smtClean="0">
                <a:effectLst>
                  <a:outerShdw blurRad="38100" dist="38100" dir="2700000" algn="tl">
                    <a:srgbClr val="000000">
                      <a:alpha val="43137"/>
                    </a:srgbClr>
                  </a:outerShdw>
                </a:effectLst>
                <a:latin typeface="Comic Sans MS" panose="030F0702030302020204" pitchFamily="66" charset="0"/>
              </a:rPr>
              <a:t>. The hard drive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is long-term storage</a:t>
            </a:r>
            <a:r>
              <a:rPr lang="en-US" sz="2200" dirty="0" smtClean="0">
                <a:effectLst>
                  <a:outerShdw blurRad="38100" dist="38100" dir="2700000" algn="tl">
                    <a:srgbClr val="000000">
                      <a:alpha val="43137"/>
                    </a:srgbClr>
                  </a:outerShdw>
                </a:effectLst>
                <a:latin typeface="Comic Sans MS" panose="030F0702030302020204" pitchFamily="66" charset="0"/>
              </a:rPr>
              <a:t>, which means the data is still saved even if you turn the computer off or unplug it.</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When you run a program or open a file, the computer copies some of the data from the hard drive onto the RAM. When you save a file, the data is copied back to the hard drive. The faster the hard drive, the faster your computer can start up and load programs.</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1224242" y="1771743"/>
            <a:ext cx="3333750" cy="3076575"/>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043860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411" y="416858"/>
            <a:ext cx="2002118" cy="951006"/>
          </a:xfrm>
          <a:prstGeom prst="rect">
            <a:avLst/>
          </a:prstGeom>
        </p:spPr>
      </p:pic>
      <p:sp>
        <p:nvSpPr>
          <p:cNvPr id="3" name="Rectangle 2"/>
          <p:cNvSpPr/>
          <p:nvPr/>
        </p:nvSpPr>
        <p:spPr>
          <a:xfrm>
            <a:off x="1299881" y="1966725"/>
            <a:ext cx="4885766" cy="2800767"/>
          </a:xfrm>
          <a:prstGeom prst="rect">
            <a:avLst/>
          </a:prstGeom>
        </p:spPr>
        <p:txBody>
          <a:bodyPr wrap="square">
            <a:spAutoFit/>
          </a:bodyPr>
          <a:lstStyle/>
          <a:p>
            <a:pPr algn="just"/>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Power supply unit</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The power supply unit in a computer converts the power from the wall outlet to the type of power needed by the computer. It sends power through cables to the motherboard and other components.</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3074" name="Picture 2" descr="a power supply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447" y="2383584"/>
            <a:ext cx="4403725" cy="293162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36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3698" y="317847"/>
            <a:ext cx="1999661" cy="951058"/>
          </a:xfrm>
          <a:prstGeom prst="rect">
            <a:avLst/>
          </a:prstGeom>
        </p:spPr>
      </p:pic>
      <p:sp>
        <p:nvSpPr>
          <p:cNvPr id="3" name="Rectangle 2"/>
          <p:cNvSpPr/>
          <p:nvPr/>
        </p:nvSpPr>
        <p:spPr>
          <a:xfrm>
            <a:off x="923364" y="771363"/>
            <a:ext cx="6284259" cy="5170646"/>
          </a:xfrm>
          <a:prstGeom prst="rect">
            <a:avLst/>
          </a:prstGeom>
        </p:spPr>
        <p:txBody>
          <a:bodyPr wrap="square">
            <a:spAutoFit/>
          </a:bodyPr>
          <a:lstStyle/>
          <a:p>
            <a:pPr algn="just"/>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Expansion cards</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Most computers have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expansion slots </a:t>
            </a:r>
            <a:r>
              <a:rPr lang="en-US" sz="2200" dirty="0" smtClean="0">
                <a:effectLst>
                  <a:outerShdw blurRad="38100" dist="38100" dir="2700000" algn="tl">
                    <a:srgbClr val="000000">
                      <a:alpha val="43137"/>
                    </a:srgbClr>
                  </a:outerShdw>
                </a:effectLst>
                <a:latin typeface="Comic Sans MS" panose="030F0702030302020204" pitchFamily="66" charset="0"/>
              </a:rPr>
              <a:t>on the motherboard that allow you to add various types of expansion cards. These are sometimes called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PCI </a:t>
            </a:r>
            <a:r>
              <a:rPr lang="en-US" sz="2200" dirty="0" smtClean="0">
                <a:effectLst>
                  <a:outerShdw blurRad="38100" dist="38100" dir="2700000" algn="tl">
                    <a:srgbClr val="000000">
                      <a:alpha val="43137"/>
                    </a:srgbClr>
                  </a:outerShdw>
                </a:effectLst>
                <a:latin typeface="Comic Sans MS" panose="030F0702030302020204" pitchFamily="66" charset="0"/>
              </a:rPr>
              <a:t>(peripheral component interconnect) cards. You may never need to add any PCI cards because most motherboards have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built-in</a:t>
            </a:r>
            <a:r>
              <a:rPr lang="en-US" sz="2200" dirty="0" smtClean="0">
                <a:effectLst>
                  <a:outerShdw blurRad="38100" dist="38100" dir="2700000" algn="tl">
                    <a:srgbClr val="000000">
                      <a:alpha val="43137"/>
                    </a:srgbClr>
                  </a:outerShdw>
                </a:effectLst>
                <a:latin typeface="Comic Sans MS" panose="030F0702030302020204" pitchFamily="66" charset="0"/>
              </a:rPr>
              <a:t> video, sound, network, and other capabilities.</a:t>
            </a:r>
          </a:p>
          <a:p>
            <a:pPr algn="just"/>
            <a:endParaRPr lang="en-US" sz="2200" dirty="0" smtClean="0">
              <a:effectLst>
                <a:outerShdw blurRad="38100" dist="38100" dir="2700000" algn="tl">
                  <a:srgbClr val="000000">
                    <a:alpha val="43137"/>
                  </a:srgbClr>
                </a:outerShdw>
              </a:effectLst>
              <a:latin typeface="Comic Sans MS" panose="030F0702030302020204" pitchFamily="66" charset="0"/>
            </a:endParaRPr>
          </a:p>
          <a:p>
            <a:pPr algn="just"/>
            <a:r>
              <a:rPr lang="en-US" sz="2200" dirty="0" smtClean="0">
                <a:effectLst>
                  <a:outerShdw blurRad="38100" dist="38100" dir="2700000" algn="tl">
                    <a:srgbClr val="000000">
                      <a:alpha val="43137"/>
                    </a:srgbClr>
                  </a:outerShdw>
                </a:effectLst>
                <a:latin typeface="Comic Sans MS" panose="030F0702030302020204" pitchFamily="66" charset="0"/>
              </a:rPr>
              <a:t>However, if you want to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boost the performance </a:t>
            </a:r>
            <a:r>
              <a:rPr lang="en-US" sz="2200" dirty="0" smtClean="0">
                <a:effectLst>
                  <a:outerShdw blurRad="38100" dist="38100" dir="2700000" algn="tl">
                    <a:srgbClr val="000000">
                      <a:alpha val="43137"/>
                    </a:srgbClr>
                  </a:outerShdw>
                </a:effectLst>
                <a:latin typeface="Comic Sans MS" panose="030F0702030302020204" pitchFamily="66" charset="0"/>
              </a:rPr>
              <a:t>of your computer or </a:t>
            </a:r>
            <a:r>
              <a:rPr lang="en-US" sz="2200" dirty="0" smtClean="0">
                <a:solidFill>
                  <a:srgbClr val="FFC000"/>
                </a:solidFill>
                <a:effectLst>
                  <a:outerShdw blurRad="38100" dist="38100" dir="2700000" algn="tl">
                    <a:srgbClr val="000000">
                      <a:alpha val="43137"/>
                    </a:srgbClr>
                  </a:outerShdw>
                </a:effectLst>
                <a:latin typeface="Comic Sans MS" panose="030F0702030302020204" pitchFamily="66" charset="0"/>
              </a:rPr>
              <a:t>update the capabilities of an older computer</a:t>
            </a:r>
            <a:r>
              <a:rPr lang="en-US" sz="2200" dirty="0" smtClean="0">
                <a:effectLst>
                  <a:outerShdw blurRad="38100" dist="38100" dir="2700000" algn="tl">
                    <a:srgbClr val="000000">
                      <a:alpha val="43137"/>
                    </a:srgbClr>
                  </a:outerShdw>
                </a:effectLst>
                <a:latin typeface="Comic Sans MS" panose="030F0702030302020204" pitchFamily="66" charset="0"/>
              </a:rPr>
              <a:t>, you can always add one or more cards. </a:t>
            </a:r>
            <a:endParaRPr lang="el-GR" sz="2200"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7385502" y="2182346"/>
            <a:ext cx="3657077" cy="2739278"/>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4094316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Depth</Template>
  <TotalTime>590</TotalTime>
  <Words>903</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Comic Sans MS</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Banteka</dc:creator>
  <cp:lastModifiedBy>Katerina Banteka</cp:lastModifiedBy>
  <cp:revision>16</cp:revision>
  <dcterms:created xsi:type="dcterms:W3CDTF">2020-11-10T03:19:57Z</dcterms:created>
  <dcterms:modified xsi:type="dcterms:W3CDTF">2020-11-10T13:10:38Z</dcterms:modified>
</cp:coreProperties>
</file>