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61" r:id="rId7"/>
    <p:sldId id="264" r:id="rId8"/>
    <p:sldId id="265" r:id="rId9"/>
    <p:sldId id="274" r:id="rId10"/>
    <p:sldId id="275" r:id="rId11"/>
    <p:sldId id="272" r:id="rId12"/>
    <p:sldId id="273" r:id="rId13"/>
    <p:sldId id="262" r:id="rId14"/>
    <p:sldId id="267" r:id="rId15"/>
    <p:sldId id="268" r:id="rId16"/>
    <p:sldId id="266" r:id="rId17"/>
    <p:sldId id="269" r:id="rId18"/>
    <p:sldId id="276" r:id="rId19"/>
    <p:sldId id="270" r:id="rId20"/>
    <p:sldId id="271" r:id="rId21"/>
    <p:sldId id="277"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14B84C4-1DB7-4344-92D4-8D9CEE0C9B1C}" type="datetimeFigureOut">
              <a:rPr lang="el-GR" smtClean="0"/>
              <a:t>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0E22796-0086-4BA0-9366-B990CBBF9958}" type="slidenum">
              <a:rPr lang="el-GR" smtClean="0"/>
              <a:t>‹#›</a:t>
            </a:fld>
            <a:endParaRPr lang="el-GR"/>
          </a:p>
        </p:txBody>
      </p:sp>
    </p:spTree>
    <p:extLst>
      <p:ext uri="{BB962C8B-B14F-4D97-AF65-F5344CB8AC3E}">
        <p14:creationId xmlns:p14="http://schemas.microsoft.com/office/powerpoint/2010/main" val="158171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14B84C4-1DB7-4344-92D4-8D9CEE0C9B1C}" type="datetimeFigureOut">
              <a:rPr lang="el-GR" smtClean="0"/>
              <a:t>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0E22796-0086-4BA0-9366-B990CBBF9958}" type="slidenum">
              <a:rPr lang="el-GR" smtClean="0"/>
              <a:t>‹#›</a:t>
            </a:fld>
            <a:endParaRPr lang="el-GR"/>
          </a:p>
        </p:txBody>
      </p:sp>
    </p:spTree>
    <p:extLst>
      <p:ext uri="{BB962C8B-B14F-4D97-AF65-F5344CB8AC3E}">
        <p14:creationId xmlns:p14="http://schemas.microsoft.com/office/powerpoint/2010/main" val="297615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14B84C4-1DB7-4344-92D4-8D9CEE0C9B1C}" type="datetimeFigureOut">
              <a:rPr lang="el-GR" smtClean="0"/>
              <a:t>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0E22796-0086-4BA0-9366-B990CBBF9958}" type="slidenum">
              <a:rPr lang="el-GR" smtClean="0"/>
              <a:t>‹#›</a:t>
            </a:fld>
            <a:endParaRPr lang="el-GR"/>
          </a:p>
        </p:txBody>
      </p:sp>
    </p:spTree>
    <p:extLst>
      <p:ext uri="{BB962C8B-B14F-4D97-AF65-F5344CB8AC3E}">
        <p14:creationId xmlns:p14="http://schemas.microsoft.com/office/powerpoint/2010/main" val="166418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14B84C4-1DB7-4344-92D4-8D9CEE0C9B1C}" type="datetimeFigureOut">
              <a:rPr lang="el-GR" smtClean="0"/>
              <a:t>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0E22796-0086-4BA0-9366-B990CBBF9958}" type="slidenum">
              <a:rPr lang="el-GR" smtClean="0"/>
              <a:t>‹#›</a:t>
            </a:fld>
            <a:endParaRPr lang="el-GR"/>
          </a:p>
        </p:txBody>
      </p:sp>
    </p:spTree>
    <p:extLst>
      <p:ext uri="{BB962C8B-B14F-4D97-AF65-F5344CB8AC3E}">
        <p14:creationId xmlns:p14="http://schemas.microsoft.com/office/powerpoint/2010/main" val="371228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B84C4-1DB7-4344-92D4-8D9CEE0C9B1C}" type="datetimeFigureOut">
              <a:rPr lang="el-GR" smtClean="0"/>
              <a:t>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0E22796-0086-4BA0-9366-B990CBBF9958}" type="slidenum">
              <a:rPr lang="el-GR" smtClean="0"/>
              <a:t>‹#›</a:t>
            </a:fld>
            <a:endParaRPr lang="el-GR"/>
          </a:p>
        </p:txBody>
      </p:sp>
    </p:spTree>
    <p:extLst>
      <p:ext uri="{BB962C8B-B14F-4D97-AF65-F5344CB8AC3E}">
        <p14:creationId xmlns:p14="http://schemas.microsoft.com/office/powerpoint/2010/main" val="67616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14B84C4-1DB7-4344-92D4-8D9CEE0C9B1C}" type="datetimeFigureOut">
              <a:rPr lang="el-GR" smtClean="0"/>
              <a:t>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0E22796-0086-4BA0-9366-B990CBBF9958}" type="slidenum">
              <a:rPr lang="el-GR" smtClean="0"/>
              <a:t>‹#›</a:t>
            </a:fld>
            <a:endParaRPr lang="el-GR"/>
          </a:p>
        </p:txBody>
      </p:sp>
    </p:spTree>
    <p:extLst>
      <p:ext uri="{BB962C8B-B14F-4D97-AF65-F5344CB8AC3E}">
        <p14:creationId xmlns:p14="http://schemas.microsoft.com/office/powerpoint/2010/main" val="238453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14B84C4-1DB7-4344-92D4-8D9CEE0C9B1C}" type="datetimeFigureOut">
              <a:rPr lang="el-GR" smtClean="0"/>
              <a:t>4/5/2020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0E22796-0086-4BA0-9366-B990CBBF9958}" type="slidenum">
              <a:rPr lang="el-GR" smtClean="0"/>
              <a:t>‹#›</a:t>
            </a:fld>
            <a:endParaRPr lang="el-GR"/>
          </a:p>
        </p:txBody>
      </p:sp>
    </p:spTree>
    <p:extLst>
      <p:ext uri="{BB962C8B-B14F-4D97-AF65-F5344CB8AC3E}">
        <p14:creationId xmlns:p14="http://schemas.microsoft.com/office/powerpoint/2010/main" val="57988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14B84C4-1DB7-4344-92D4-8D9CEE0C9B1C}" type="datetimeFigureOut">
              <a:rPr lang="el-GR" smtClean="0"/>
              <a:t>4/5/2020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0E22796-0086-4BA0-9366-B990CBBF9958}" type="slidenum">
              <a:rPr lang="el-GR" smtClean="0"/>
              <a:t>‹#›</a:t>
            </a:fld>
            <a:endParaRPr lang="el-GR"/>
          </a:p>
        </p:txBody>
      </p:sp>
    </p:spTree>
    <p:extLst>
      <p:ext uri="{BB962C8B-B14F-4D97-AF65-F5344CB8AC3E}">
        <p14:creationId xmlns:p14="http://schemas.microsoft.com/office/powerpoint/2010/main" val="331173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B84C4-1DB7-4344-92D4-8D9CEE0C9B1C}" type="datetimeFigureOut">
              <a:rPr lang="el-GR" smtClean="0"/>
              <a:t>4/5/2020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0E22796-0086-4BA0-9366-B990CBBF9958}" type="slidenum">
              <a:rPr lang="el-GR" smtClean="0"/>
              <a:t>‹#›</a:t>
            </a:fld>
            <a:endParaRPr lang="el-GR"/>
          </a:p>
        </p:txBody>
      </p:sp>
    </p:spTree>
    <p:extLst>
      <p:ext uri="{BB962C8B-B14F-4D97-AF65-F5344CB8AC3E}">
        <p14:creationId xmlns:p14="http://schemas.microsoft.com/office/powerpoint/2010/main" val="105742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B84C4-1DB7-4344-92D4-8D9CEE0C9B1C}" type="datetimeFigureOut">
              <a:rPr lang="el-GR" smtClean="0"/>
              <a:t>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0E22796-0086-4BA0-9366-B990CBBF9958}" type="slidenum">
              <a:rPr lang="el-GR" smtClean="0"/>
              <a:t>‹#›</a:t>
            </a:fld>
            <a:endParaRPr lang="el-GR"/>
          </a:p>
        </p:txBody>
      </p:sp>
    </p:spTree>
    <p:extLst>
      <p:ext uri="{BB962C8B-B14F-4D97-AF65-F5344CB8AC3E}">
        <p14:creationId xmlns:p14="http://schemas.microsoft.com/office/powerpoint/2010/main" val="197592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B84C4-1DB7-4344-92D4-8D9CEE0C9B1C}" type="datetimeFigureOut">
              <a:rPr lang="el-GR" smtClean="0"/>
              <a:t>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0E22796-0086-4BA0-9366-B990CBBF9958}" type="slidenum">
              <a:rPr lang="el-GR" smtClean="0"/>
              <a:t>‹#›</a:t>
            </a:fld>
            <a:endParaRPr lang="el-GR"/>
          </a:p>
        </p:txBody>
      </p:sp>
    </p:spTree>
    <p:extLst>
      <p:ext uri="{BB962C8B-B14F-4D97-AF65-F5344CB8AC3E}">
        <p14:creationId xmlns:p14="http://schemas.microsoft.com/office/powerpoint/2010/main" val="233028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1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B84C4-1DB7-4344-92D4-8D9CEE0C9B1C}" type="datetimeFigureOut">
              <a:rPr lang="el-GR" smtClean="0"/>
              <a:t>4/5/2020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22796-0086-4BA0-9366-B990CBBF9958}" type="slidenum">
              <a:rPr lang="el-GR" smtClean="0"/>
              <a:t>‹#›</a:t>
            </a:fld>
            <a:endParaRPr lang="el-GR"/>
          </a:p>
        </p:txBody>
      </p:sp>
    </p:spTree>
    <p:extLst>
      <p:ext uri="{BB962C8B-B14F-4D97-AF65-F5344CB8AC3E}">
        <p14:creationId xmlns:p14="http://schemas.microsoft.com/office/powerpoint/2010/main" val="201751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9nBgcoZBuiQ"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_2ZDNgtAsbw"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T20hV4ynU7o"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twitter.com/GamerPres2020/status/1169755898295783424" TargetMode="External"/><Relationship Id="rId2" Type="http://schemas.openxmlformats.org/officeDocument/2006/relationships/hyperlink" Target="https://www.businessinsider.com/category/linkedin" TargetMode="External"/><Relationship Id="rId1" Type="http://schemas.openxmlformats.org/officeDocument/2006/relationships/slideLayout" Target="../slideLayouts/slideLayout7.xml"/><Relationship Id="rId4" Type="http://schemas.openxmlformats.org/officeDocument/2006/relationships/hyperlink" Target="https://www.businessinsider.com/how-much-is-linkedin-premiu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thebalancecareers.com/what-information-is-included-on-a-job-posting-166955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5312" y="280988"/>
            <a:ext cx="6142201" cy="6162675"/>
          </a:xfrm>
          <a:prstGeom prst="rect">
            <a:avLst/>
          </a:prstGeom>
        </p:spPr>
      </p:pic>
      <p:sp>
        <p:nvSpPr>
          <p:cNvPr id="5" name="TextBox 4"/>
          <p:cNvSpPr txBox="1"/>
          <p:nvPr/>
        </p:nvSpPr>
        <p:spPr>
          <a:xfrm>
            <a:off x="6972301" y="2881967"/>
            <a:ext cx="4669868" cy="584775"/>
          </a:xfrm>
          <a:prstGeom prst="rect">
            <a:avLst/>
          </a:prstGeom>
          <a:noFill/>
        </p:spPr>
        <p:txBody>
          <a:bodyPr wrap="none" rtlCol="0">
            <a:spAutoFit/>
          </a:bodyPr>
          <a:lstStyle/>
          <a:p>
            <a:r>
              <a:rPr lang="en-US" sz="3200" dirty="0" smtClean="0">
                <a:latin typeface="Britannic Bold" panose="020B0903060703020204" pitchFamily="34" charset="0"/>
              </a:rPr>
              <a:t>Administrative Assistant </a:t>
            </a:r>
            <a:endParaRPr lang="el-GR" sz="3200" dirty="0"/>
          </a:p>
        </p:txBody>
      </p:sp>
    </p:spTree>
    <p:extLst>
      <p:ext uri="{BB962C8B-B14F-4D97-AF65-F5344CB8AC3E}">
        <p14:creationId xmlns:p14="http://schemas.microsoft.com/office/powerpoint/2010/main" val="3973215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66" y="173538"/>
            <a:ext cx="5499847" cy="6109365"/>
          </a:xfrm>
          <a:prstGeom prst="rect">
            <a:avLst/>
          </a:prstGeom>
        </p:spPr>
        <p:txBody>
          <a:bodyPr wrap="square">
            <a:spAutoFit/>
          </a:bodyPr>
          <a:lstStyle/>
          <a:p>
            <a:pPr algn="ctr"/>
            <a:r>
              <a:rPr lang="en-US" sz="2300" dirty="0" smtClean="0">
                <a:solidFill>
                  <a:schemeClr val="tx1">
                    <a:lumMod val="95000"/>
                    <a:lumOff val="5000"/>
                  </a:schemeClr>
                </a:solidFill>
                <a:latin typeface="Carlito" panose="020F0502020204030204" pitchFamily="34" charset="0"/>
                <a:cs typeface="Carlito" panose="020F0502020204030204" pitchFamily="34" charset="0"/>
              </a:rPr>
              <a:t>A </a:t>
            </a:r>
            <a:r>
              <a:rPr lang="en-US" sz="2300" b="1" dirty="0" smtClean="0">
                <a:solidFill>
                  <a:srgbClr val="C00000"/>
                </a:solidFill>
                <a:latin typeface="Carlito" panose="020F0502020204030204" pitchFamily="34" charset="0"/>
                <a:cs typeface="Carlito" panose="020F0502020204030204" pitchFamily="34" charset="0"/>
              </a:rPr>
              <a:t>working people-focused culture </a:t>
            </a:r>
            <a:r>
              <a:rPr lang="en-US" sz="2300" dirty="0" smtClean="0">
                <a:solidFill>
                  <a:schemeClr val="tx1">
                    <a:lumMod val="95000"/>
                    <a:lumOff val="5000"/>
                  </a:schemeClr>
                </a:solidFill>
                <a:latin typeface="Carlito" panose="020F0502020204030204" pitchFamily="34" charset="0"/>
                <a:cs typeface="Carlito" panose="020F0502020204030204" pitchFamily="34" charset="0"/>
              </a:rPr>
              <a:t>means that the employees there are all authentic with their service, and they were hired because of it. </a:t>
            </a:r>
          </a:p>
          <a:p>
            <a:pPr algn="ctr"/>
            <a:endParaRPr lang="en-US" sz="2300" dirty="0">
              <a:solidFill>
                <a:schemeClr val="tx1">
                  <a:lumMod val="95000"/>
                  <a:lumOff val="5000"/>
                </a:schemeClr>
              </a:solidFill>
              <a:latin typeface="Carlito" panose="020F0502020204030204" pitchFamily="34" charset="0"/>
              <a:cs typeface="Carlito" panose="020F0502020204030204" pitchFamily="34" charset="0"/>
            </a:endParaRPr>
          </a:p>
          <a:p>
            <a:pPr algn="ctr"/>
            <a:r>
              <a:rPr lang="en-US" sz="2300" dirty="0" smtClean="0">
                <a:solidFill>
                  <a:schemeClr val="tx1">
                    <a:lumMod val="95000"/>
                    <a:lumOff val="5000"/>
                  </a:schemeClr>
                </a:solidFill>
                <a:latin typeface="Carlito" panose="020F0502020204030204" pitchFamily="34" charset="0"/>
                <a:cs typeface="Carlito" panose="020F0502020204030204" pitchFamily="34" charset="0"/>
              </a:rPr>
              <a:t>Sincere greetings, genuine </a:t>
            </a:r>
            <a:r>
              <a:rPr lang="en-US" sz="2300" dirty="0">
                <a:solidFill>
                  <a:schemeClr val="tx1">
                    <a:lumMod val="95000"/>
                    <a:lumOff val="5000"/>
                  </a:schemeClr>
                </a:solidFill>
                <a:latin typeface="Carlito" panose="020F0502020204030204" pitchFamily="34" charset="0"/>
                <a:cs typeface="Carlito" panose="020F0502020204030204" pitchFamily="34" charset="0"/>
              </a:rPr>
              <a:t>smiles and eye </a:t>
            </a:r>
            <a:r>
              <a:rPr lang="en-US" sz="2300" dirty="0" smtClean="0">
                <a:solidFill>
                  <a:schemeClr val="tx1">
                    <a:lumMod val="95000"/>
                    <a:lumOff val="5000"/>
                  </a:schemeClr>
                </a:solidFill>
                <a:latin typeface="Carlito" panose="020F0502020204030204" pitchFamily="34" charset="0"/>
                <a:cs typeface="Carlito" panose="020F0502020204030204" pitchFamily="34" charset="0"/>
              </a:rPr>
              <a:t>contact are some of the secrets.  </a:t>
            </a:r>
          </a:p>
          <a:p>
            <a:pPr algn="ctr"/>
            <a:endParaRPr lang="en-US" sz="2300" dirty="0">
              <a:solidFill>
                <a:schemeClr val="tx1">
                  <a:lumMod val="95000"/>
                  <a:lumOff val="5000"/>
                </a:schemeClr>
              </a:solidFill>
              <a:latin typeface="Carlito" panose="020F0502020204030204" pitchFamily="34" charset="0"/>
              <a:cs typeface="Carlito" panose="020F0502020204030204" pitchFamily="34" charset="0"/>
            </a:endParaRPr>
          </a:p>
          <a:p>
            <a:pPr algn="ctr"/>
            <a:r>
              <a:rPr lang="en-US" sz="2300" dirty="0" smtClean="0">
                <a:solidFill>
                  <a:schemeClr val="tx1">
                    <a:lumMod val="95000"/>
                    <a:lumOff val="5000"/>
                  </a:schemeClr>
                </a:solidFill>
                <a:latin typeface="Carlito" panose="020F0502020204030204" pitchFamily="34" charset="0"/>
                <a:cs typeface="Carlito" panose="020F0502020204030204" pitchFamily="34" charset="0"/>
              </a:rPr>
              <a:t>A café owner looking </a:t>
            </a:r>
            <a:r>
              <a:rPr lang="en-US" sz="2300" dirty="0">
                <a:solidFill>
                  <a:schemeClr val="tx1">
                    <a:lumMod val="95000"/>
                    <a:lumOff val="5000"/>
                  </a:schemeClr>
                </a:solidFill>
                <a:latin typeface="Carlito" panose="020F0502020204030204" pitchFamily="34" charset="0"/>
                <a:cs typeface="Carlito" panose="020F0502020204030204" pitchFamily="34" charset="0"/>
              </a:rPr>
              <a:t>for someone </a:t>
            </a:r>
            <a:r>
              <a:rPr lang="en-US" sz="2300" dirty="0" smtClean="0">
                <a:solidFill>
                  <a:schemeClr val="tx1">
                    <a:lumMod val="95000"/>
                    <a:lumOff val="5000"/>
                  </a:schemeClr>
                </a:solidFill>
                <a:latin typeface="Carlito" panose="020F0502020204030204" pitchFamily="34" charset="0"/>
                <a:cs typeface="Carlito" panose="020F0502020204030204" pitchFamily="34" charset="0"/>
              </a:rPr>
              <a:t>who </a:t>
            </a:r>
            <a:r>
              <a:rPr lang="en-US" sz="2300" dirty="0">
                <a:solidFill>
                  <a:schemeClr val="tx1">
                    <a:lumMod val="95000"/>
                    <a:lumOff val="5000"/>
                  </a:schemeClr>
                </a:solidFill>
                <a:latin typeface="Carlito" panose="020F0502020204030204" pitchFamily="34" charset="0"/>
                <a:cs typeface="Carlito" panose="020F0502020204030204" pitchFamily="34" charset="0"/>
              </a:rPr>
              <a:t>looks him in the eye when they talk, has a pleasant demeanor and upbeat personality, as well as a care about their physical appearance, </a:t>
            </a:r>
            <a:r>
              <a:rPr lang="en-US" sz="2300" dirty="0" smtClean="0">
                <a:solidFill>
                  <a:schemeClr val="tx1">
                    <a:lumMod val="95000"/>
                    <a:lumOff val="5000"/>
                  </a:schemeClr>
                </a:solidFill>
                <a:latin typeface="Carlito" panose="020F0502020204030204" pitchFamily="34" charset="0"/>
                <a:cs typeface="Carlito" panose="020F0502020204030204" pitchFamily="34" charset="0"/>
              </a:rPr>
              <a:t>believes that it </a:t>
            </a:r>
            <a:r>
              <a:rPr lang="en-US" sz="2300" dirty="0">
                <a:solidFill>
                  <a:schemeClr val="tx1">
                    <a:lumMod val="95000"/>
                    <a:lumOff val="5000"/>
                  </a:schemeClr>
                </a:solidFill>
                <a:latin typeface="Carlito" panose="020F0502020204030204" pitchFamily="34" charset="0"/>
                <a:cs typeface="Carlito" panose="020F0502020204030204" pitchFamily="34" charset="0"/>
              </a:rPr>
              <a:t>is worth more to him than any experience on their resume.  This owner clearly has mastered </a:t>
            </a:r>
            <a:r>
              <a:rPr lang="en-US" sz="2300" dirty="0">
                <a:solidFill>
                  <a:srgbClr val="C00000"/>
                </a:solidFill>
                <a:latin typeface="Carlito" panose="020F0502020204030204" pitchFamily="34" charset="0"/>
                <a:cs typeface="Carlito" panose="020F0502020204030204" pitchFamily="34" charset="0"/>
              </a:rPr>
              <a:t>the art of good hiring</a:t>
            </a:r>
            <a:r>
              <a:rPr lang="en-US" sz="2300" dirty="0" smtClean="0">
                <a:solidFill>
                  <a:srgbClr val="C00000"/>
                </a:solidFill>
                <a:latin typeface="Carlito" panose="020F0502020204030204" pitchFamily="34" charset="0"/>
                <a:cs typeface="Carlito" panose="020F0502020204030204" pitchFamily="34" charset="0"/>
              </a:rPr>
              <a:t>.</a:t>
            </a:r>
          </a:p>
          <a:p>
            <a:pPr algn="ctr"/>
            <a:endParaRPr lang="en-US" sz="2300" dirty="0">
              <a:solidFill>
                <a:schemeClr val="tx1">
                  <a:lumMod val="95000"/>
                  <a:lumOff val="5000"/>
                </a:schemeClr>
              </a:solidFill>
              <a:latin typeface="Carlito" panose="020F0502020204030204" pitchFamily="34" charset="0"/>
              <a:cs typeface="Carlito" panose="020F0502020204030204" pitchFamily="34" charset="0"/>
            </a:endParaRPr>
          </a:p>
        </p:txBody>
      </p:sp>
      <p:pic>
        <p:nvPicPr>
          <p:cNvPr id="4" name="Picture 3"/>
          <p:cNvPicPr>
            <a:picLocks noChangeAspect="1"/>
          </p:cNvPicPr>
          <p:nvPr/>
        </p:nvPicPr>
        <p:blipFill>
          <a:blip r:embed="rId2"/>
          <a:stretch>
            <a:fillRect/>
          </a:stretch>
        </p:blipFill>
        <p:spPr>
          <a:xfrm>
            <a:off x="6546476" y="442479"/>
            <a:ext cx="4802841" cy="5763409"/>
          </a:xfrm>
          <a:prstGeom prst="rect">
            <a:avLst/>
          </a:prstGeom>
        </p:spPr>
      </p:pic>
    </p:spTree>
    <p:extLst>
      <p:ext uri="{BB962C8B-B14F-4D97-AF65-F5344CB8AC3E}">
        <p14:creationId xmlns:p14="http://schemas.microsoft.com/office/powerpoint/2010/main" val="112286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1898" y="3041557"/>
            <a:ext cx="4935967" cy="584775"/>
          </a:xfrm>
          <a:prstGeom prst="rect">
            <a:avLst/>
          </a:prstGeom>
          <a:noFill/>
        </p:spPr>
        <p:txBody>
          <a:bodyPr wrap="none" rtlCol="0">
            <a:spAutoFit/>
          </a:bodyPr>
          <a:lstStyle/>
          <a:p>
            <a:r>
              <a:rPr lang="en-US" sz="3200" dirty="0" smtClean="0">
                <a:solidFill>
                  <a:srgbClr val="C00000"/>
                </a:solidFill>
                <a:latin typeface="Britannic Bold" panose="020B0903060703020204" pitchFamily="34" charset="0"/>
              </a:rPr>
              <a:t>Hard skills and soft skills </a:t>
            </a:r>
            <a:endParaRPr lang="el-GR" sz="3200" dirty="0">
              <a:solidFill>
                <a:srgbClr val="C00000"/>
              </a:solidFill>
            </a:endParaRPr>
          </a:p>
        </p:txBody>
      </p:sp>
    </p:spTree>
    <p:extLst>
      <p:ext uri="{BB962C8B-B14F-4D97-AF65-F5344CB8AC3E}">
        <p14:creationId xmlns:p14="http://schemas.microsoft.com/office/powerpoint/2010/main" val="1789325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2465" y="245034"/>
            <a:ext cx="9657229" cy="6438153"/>
          </a:xfrm>
          <a:prstGeom prst="rect">
            <a:avLst/>
          </a:prstGeom>
        </p:spPr>
      </p:pic>
    </p:spTree>
    <p:extLst>
      <p:ext uri="{BB962C8B-B14F-4D97-AF65-F5344CB8AC3E}">
        <p14:creationId xmlns:p14="http://schemas.microsoft.com/office/powerpoint/2010/main" val="197061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9906" y="0"/>
            <a:ext cx="10471237" cy="6858000"/>
          </a:xfrm>
          <a:prstGeom prst="rect">
            <a:avLst/>
          </a:prstGeom>
        </p:spPr>
      </p:pic>
    </p:spTree>
    <p:extLst>
      <p:ext uri="{BB962C8B-B14F-4D97-AF65-F5344CB8AC3E}">
        <p14:creationId xmlns:p14="http://schemas.microsoft.com/office/powerpoint/2010/main" val="2830828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58193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405" t="30043" r="57619" b="37663"/>
          <a:stretch/>
        </p:blipFill>
        <p:spPr>
          <a:xfrm>
            <a:off x="422731" y="697938"/>
            <a:ext cx="7705270" cy="4242520"/>
          </a:xfrm>
          <a:prstGeom prst="rect">
            <a:avLst/>
          </a:prstGeom>
        </p:spPr>
      </p:pic>
      <p:sp>
        <p:nvSpPr>
          <p:cNvPr id="3" name="TextBox 2"/>
          <p:cNvSpPr txBox="1"/>
          <p:nvPr/>
        </p:nvSpPr>
        <p:spPr>
          <a:xfrm>
            <a:off x="422731" y="4586515"/>
            <a:ext cx="7705269" cy="707886"/>
          </a:xfrm>
          <a:prstGeom prst="rect">
            <a:avLst/>
          </a:prstGeom>
          <a:solidFill>
            <a:schemeClr val="bg1"/>
          </a:solidFill>
        </p:spPr>
        <p:txBody>
          <a:bodyPr wrap="square" rtlCol="0">
            <a:spAutoFit/>
          </a:bodyPr>
          <a:lstStyle/>
          <a:p>
            <a:pPr algn="ctr"/>
            <a:r>
              <a:rPr lang="en-US" sz="2000" dirty="0" smtClean="0">
                <a:latin typeface="Comic Sans MS" panose="030F0702030302020204" pitchFamily="66" charset="0"/>
              </a:rPr>
              <a:t>“ They’re looking for someone who’s well rounded and knows how to keep a cool head”. </a:t>
            </a:r>
            <a:endParaRPr lang="el-GR" sz="2000" dirty="0">
              <a:latin typeface="Comic Sans MS" panose="030F0702030302020204" pitchFamily="66" charset="0"/>
            </a:endParaRPr>
          </a:p>
        </p:txBody>
      </p:sp>
      <p:sp>
        <p:nvSpPr>
          <p:cNvPr id="4" name="TextBox 3"/>
          <p:cNvSpPr txBox="1"/>
          <p:nvPr/>
        </p:nvSpPr>
        <p:spPr>
          <a:xfrm>
            <a:off x="8316685" y="2465255"/>
            <a:ext cx="2685351" cy="64633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3600" b="1" dirty="0" smtClean="0">
                <a:solidFill>
                  <a:schemeClr val="tx1"/>
                </a:solidFill>
              </a:rPr>
              <a:t>Job qualities </a:t>
            </a:r>
            <a:endParaRPr lang="el-GR" sz="3600" b="1" dirty="0">
              <a:solidFill>
                <a:schemeClr val="tx1"/>
              </a:solidFill>
            </a:endParaRPr>
          </a:p>
        </p:txBody>
      </p:sp>
      <p:sp>
        <p:nvSpPr>
          <p:cNvPr id="5" name="Rectangle 4"/>
          <p:cNvSpPr/>
          <p:nvPr/>
        </p:nvSpPr>
        <p:spPr>
          <a:xfrm>
            <a:off x="1044084" y="5920299"/>
            <a:ext cx="6543330" cy="461665"/>
          </a:xfrm>
          <a:prstGeom prst="rect">
            <a:avLst/>
          </a:prstGeom>
        </p:spPr>
        <p:txBody>
          <a:bodyPr wrap="none">
            <a:spAutoFit/>
          </a:bodyPr>
          <a:lstStyle/>
          <a:p>
            <a:r>
              <a:rPr lang="en-US" sz="2400" dirty="0">
                <a:hlinkClick r:id="rId3"/>
              </a:rPr>
              <a:t>https://</a:t>
            </a:r>
            <a:r>
              <a:rPr lang="en-US" sz="2400" dirty="0" smtClean="0">
                <a:hlinkClick r:id="rId3"/>
              </a:rPr>
              <a:t>www.youtube.com/watch?v=9nBgcoZBuiQ</a:t>
            </a:r>
            <a:r>
              <a:rPr lang="en-US" sz="2400" dirty="0" smtClean="0"/>
              <a:t> </a:t>
            </a:r>
            <a:endParaRPr lang="el-GR" sz="2400" dirty="0"/>
          </a:p>
        </p:txBody>
      </p:sp>
    </p:spTree>
    <p:extLst>
      <p:ext uri="{BB962C8B-B14F-4D97-AF65-F5344CB8AC3E}">
        <p14:creationId xmlns:p14="http://schemas.microsoft.com/office/powerpoint/2010/main" val="2649617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433563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494" y="321144"/>
            <a:ext cx="11752730" cy="6186309"/>
          </a:xfrm>
          <a:prstGeom prst="rect">
            <a:avLst/>
          </a:prstGeom>
        </p:spPr>
        <p:txBody>
          <a:bodyPr wrap="square">
            <a:spAutoFit/>
          </a:bodyPr>
          <a:lstStyle/>
          <a:p>
            <a:r>
              <a:rPr lang="en-US" b="1" dirty="0">
                <a:solidFill>
                  <a:srgbClr val="AB0A1A"/>
                </a:solidFill>
                <a:latin typeface="inherit"/>
              </a:rPr>
              <a:t>Top 10 Soft Skills for Customer Service Jobs</a:t>
            </a:r>
            <a:endParaRPr lang="en-US" dirty="0">
              <a:solidFill>
                <a:srgbClr val="333333"/>
              </a:solidFill>
              <a:latin typeface="Verdana" panose="020B0604030504040204" pitchFamily="34" charset="0"/>
            </a:endParaRPr>
          </a:p>
          <a:p>
            <a:pPr>
              <a:buFont typeface="+mj-lt"/>
              <a:buAutoNum type="arabicPeriod"/>
            </a:pPr>
            <a:r>
              <a:rPr lang="en-US" b="1" dirty="0">
                <a:solidFill>
                  <a:srgbClr val="444444"/>
                </a:solidFill>
                <a:latin typeface="arial" panose="020B0604020202020204" pitchFamily="34" charset="0"/>
              </a:rPr>
              <a:t>Communication ~ </a:t>
            </a:r>
            <a:r>
              <a:rPr lang="en-US" dirty="0">
                <a:solidFill>
                  <a:srgbClr val="444444"/>
                </a:solidFill>
                <a:latin typeface="arial" panose="020B0604020202020204" pitchFamily="34" charset="0"/>
              </a:rPr>
              <a:t>Clear communication is essential in customer service. Do they have an upbeat and easy to understand communication style? These skills are essential in phone communication as well.</a:t>
            </a:r>
            <a:endParaRPr lang="en-US" dirty="0">
              <a:solidFill>
                <a:srgbClr val="444444"/>
              </a:solidFill>
              <a:latin typeface="Verdana" panose="020B0604030504040204" pitchFamily="34" charset="0"/>
            </a:endParaRPr>
          </a:p>
          <a:p>
            <a:pPr>
              <a:buFont typeface="+mj-lt"/>
              <a:buAutoNum type="arabicPeriod"/>
            </a:pPr>
            <a:r>
              <a:rPr lang="en-US" b="1" dirty="0">
                <a:solidFill>
                  <a:srgbClr val="444444"/>
                </a:solidFill>
                <a:latin typeface="inherit"/>
              </a:rPr>
              <a:t>Listening ~ </a:t>
            </a:r>
            <a:r>
              <a:rPr lang="en-US" dirty="0">
                <a:solidFill>
                  <a:srgbClr val="444444"/>
                </a:solidFill>
                <a:latin typeface="arial" panose="020B0604020202020204" pitchFamily="34" charset="0"/>
              </a:rPr>
              <a:t>Listening skills are just as important as communication skills. Do they demonstrate that they are listening through body language and responses such as nodding and making eye contact, etc. An important aspect of customer service is simply making the customer feel heard.</a:t>
            </a:r>
            <a:endParaRPr lang="en-US" dirty="0">
              <a:solidFill>
                <a:srgbClr val="444444"/>
              </a:solidFill>
              <a:latin typeface="Verdana" panose="020B0604030504040204" pitchFamily="34" charset="0"/>
            </a:endParaRPr>
          </a:p>
          <a:p>
            <a:pPr>
              <a:buFont typeface="+mj-lt"/>
              <a:buAutoNum type="arabicPeriod"/>
            </a:pPr>
            <a:r>
              <a:rPr lang="en-US" b="1" dirty="0">
                <a:solidFill>
                  <a:srgbClr val="444444"/>
                </a:solidFill>
                <a:latin typeface="inherit"/>
              </a:rPr>
              <a:t>Self-Control ~ </a:t>
            </a:r>
            <a:r>
              <a:rPr lang="en-US" dirty="0">
                <a:solidFill>
                  <a:srgbClr val="444444"/>
                </a:solidFill>
                <a:latin typeface="arial" panose="020B0604020202020204" pitchFamily="34" charset="0"/>
              </a:rPr>
              <a:t>People that work in customer service need to be able to calmly handle all customers, even the most negative ones. </a:t>
            </a:r>
            <a:endParaRPr lang="en-US" dirty="0" smtClean="0">
              <a:solidFill>
                <a:srgbClr val="444444"/>
              </a:solidFill>
              <a:latin typeface="arial" panose="020B0604020202020204" pitchFamily="34" charset="0"/>
            </a:endParaRPr>
          </a:p>
          <a:p>
            <a:pPr>
              <a:buFont typeface="+mj-lt"/>
              <a:buAutoNum type="arabicPeriod"/>
            </a:pPr>
            <a:r>
              <a:rPr lang="en-US" b="1" dirty="0" smtClean="0">
                <a:solidFill>
                  <a:srgbClr val="444444"/>
                </a:solidFill>
                <a:latin typeface="inherit"/>
              </a:rPr>
              <a:t>Positivity </a:t>
            </a:r>
            <a:r>
              <a:rPr lang="en-US" b="1" dirty="0">
                <a:solidFill>
                  <a:srgbClr val="444444"/>
                </a:solidFill>
                <a:latin typeface="inherit"/>
              </a:rPr>
              <a:t>~ </a:t>
            </a:r>
            <a:r>
              <a:rPr lang="en-US" dirty="0">
                <a:solidFill>
                  <a:srgbClr val="444444"/>
                </a:solidFill>
                <a:latin typeface="arial" panose="020B0604020202020204" pitchFamily="34" charset="0"/>
              </a:rPr>
              <a:t>A positive attitude goes a long way in customer service. Positivity is an easy characteristic to look for in a person. </a:t>
            </a:r>
            <a:endParaRPr lang="en-US" dirty="0">
              <a:solidFill>
                <a:srgbClr val="444444"/>
              </a:solidFill>
              <a:latin typeface="Verdana" panose="020B0604030504040204" pitchFamily="34" charset="0"/>
            </a:endParaRPr>
          </a:p>
          <a:p>
            <a:pPr>
              <a:buFont typeface="+mj-lt"/>
              <a:buAutoNum type="arabicPeriod"/>
            </a:pPr>
            <a:r>
              <a:rPr lang="en-US" b="1" dirty="0">
                <a:solidFill>
                  <a:srgbClr val="444444"/>
                </a:solidFill>
                <a:latin typeface="inherit"/>
              </a:rPr>
              <a:t>Assertiveness ~ </a:t>
            </a:r>
            <a:r>
              <a:rPr lang="en-US" dirty="0">
                <a:solidFill>
                  <a:srgbClr val="444444"/>
                </a:solidFill>
                <a:latin typeface="arial" panose="020B0604020202020204" pitchFamily="34" charset="0"/>
              </a:rPr>
              <a:t>Do they appear to be a "take control" type of person, doing what needs to be done in an efficient manner? If they are meek or passive, the customer may not have faith in them.</a:t>
            </a:r>
            <a:endParaRPr lang="en-US" dirty="0">
              <a:solidFill>
                <a:srgbClr val="444444"/>
              </a:solidFill>
              <a:latin typeface="Verdana" panose="020B0604030504040204" pitchFamily="34" charset="0"/>
            </a:endParaRPr>
          </a:p>
          <a:p>
            <a:pPr>
              <a:buFont typeface="+mj-lt"/>
              <a:buAutoNum type="arabicPeriod"/>
            </a:pPr>
            <a:r>
              <a:rPr lang="en-US" b="1" dirty="0">
                <a:solidFill>
                  <a:srgbClr val="444444"/>
                </a:solidFill>
                <a:latin typeface="inherit"/>
              </a:rPr>
              <a:t>Conflict Resolution ~ </a:t>
            </a:r>
            <a:r>
              <a:rPr lang="en-US" dirty="0">
                <a:solidFill>
                  <a:srgbClr val="444444"/>
                </a:solidFill>
                <a:latin typeface="arial" panose="020B0604020202020204" pitchFamily="34" charset="0"/>
              </a:rPr>
              <a:t>In customer service, you deal with many customers who have a problem that needs to be solved. It is important for you to be a creative problem solver.</a:t>
            </a:r>
            <a:endParaRPr lang="en-US" dirty="0">
              <a:solidFill>
                <a:srgbClr val="444444"/>
              </a:solidFill>
              <a:latin typeface="Verdana" panose="020B0604030504040204" pitchFamily="34" charset="0"/>
            </a:endParaRPr>
          </a:p>
          <a:p>
            <a:pPr>
              <a:buFont typeface="+mj-lt"/>
              <a:buAutoNum type="arabicPeriod"/>
            </a:pPr>
            <a:r>
              <a:rPr lang="en-US" b="1" dirty="0">
                <a:solidFill>
                  <a:srgbClr val="444444"/>
                </a:solidFill>
                <a:latin typeface="inherit"/>
              </a:rPr>
              <a:t>Empathy ~ </a:t>
            </a:r>
            <a:r>
              <a:rPr lang="en-US" dirty="0">
                <a:solidFill>
                  <a:srgbClr val="444444"/>
                </a:solidFill>
                <a:latin typeface="arial" panose="020B0604020202020204" pitchFamily="34" charset="0"/>
              </a:rPr>
              <a:t>A very important soft skill is being able to recognize and understand a person’s emotional state, how they feel, and react with empathy.</a:t>
            </a:r>
            <a:endParaRPr lang="en-US" dirty="0">
              <a:solidFill>
                <a:srgbClr val="444444"/>
              </a:solidFill>
              <a:latin typeface="Verdana" panose="020B0604030504040204" pitchFamily="34" charset="0"/>
            </a:endParaRPr>
          </a:p>
          <a:p>
            <a:pPr>
              <a:buFont typeface="+mj-lt"/>
              <a:buAutoNum type="arabicPeriod"/>
            </a:pPr>
            <a:r>
              <a:rPr lang="en-US" b="1" dirty="0">
                <a:solidFill>
                  <a:srgbClr val="444444"/>
                </a:solidFill>
                <a:latin typeface="inherit"/>
              </a:rPr>
              <a:t>Depersonalization ~ </a:t>
            </a:r>
            <a:r>
              <a:rPr lang="en-US" dirty="0">
                <a:solidFill>
                  <a:srgbClr val="444444"/>
                </a:solidFill>
                <a:latin typeface="arial" panose="020B0604020202020204" pitchFamily="34" charset="0"/>
              </a:rPr>
              <a:t>Customers want to feel understood and appreciated. A simple “I understand” or “I know how you feel” will keep the </a:t>
            </a:r>
            <a:r>
              <a:rPr lang="en-US" b="1" dirty="0">
                <a:solidFill>
                  <a:srgbClr val="444444"/>
                </a:solidFill>
                <a:latin typeface="arial" panose="020B0604020202020204" pitchFamily="34" charset="0"/>
              </a:rPr>
              <a:t>focus on them</a:t>
            </a:r>
            <a:r>
              <a:rPr lang="en-US" dirty="0">
                <a:solidFill>
                  <a:srgbClr val="444444"/>
                </a:solidFill>
                <a:latin typeface="arial" panose="020B0604020202020204" pitchFamily="34" charset="0"/>
              </a:rPr>
              <a:t>.</a:t>
            </a:r>
            <a:endParaRPr lang="en-US" dirty="0">
              <a:solidFill>
                <a:srgbClr val="444444"/>
              </a:solidFill>
              <a:latin typeface="Verdana" panose="020B0604030504040204" pitchFamily="34" charset="0"/>
            </a:endParaRPr>
          </a:p>
          <a:p>
            <a:pPr>
              <a:buFont typeface="+mj-lt"/>
              <a:buAutoNum type="arabicPeriod"/>
            </a:pPr>
            <a:r>
              <a:rPr lang="en-US" b="1" dirty="0">
                <a:solidFill>
                  <a:srgbClr val="444444"/>
                </a:solidFill>
                <a:latin typeface="inherit"/>
              </a:rPr>
              <a:t>Taking Responsibility ~ </a:t>
            </a:r>
            <a:r>
              <a:rPr lang="en-US" dirty="0">
                <a:solidFill>
                  <a:srgbClr val="444444"/>
                </a:solidFill>
                <a:latin typeface="arial" panose="020B0604020202020204" pitchFamily="34" charset="0"/>
              </a:rPr>
              <a:t>Do you feel they will be able to sincerely apologize to a customer on behalf of your company, even when the problem was not their fault?.</a:t>
            </a:r>
            <a:endParaRPr lang="en-US" dirty="0">
              <a:solidFill>
                <a:srgbClr val="444444"/>
              </a:solidFill>
              <a:latin typeface="Verdana" panose="020B0604030504040204" pitchFamily="34" charset="0"/>
            </a:endParaRPr>
          </a:p>
          <a:p>
            <a:pPr>
              <a:buFont typeface="+mj-lt"/>
              <a:buAutoNum type="arabicPeriod"/>
            </a:pPr>
            <a:r>
              <a:rPr lang="en-US" b="1" dirty="0">
                <a:solidFill>
                  <a:srgbClr val="444444"/>
                </a:solidFill>
                <a:latin typeface="inherit"/>
              </a:rPr>
              <a:t>Humor ~ </a:t>
            </a:r>
            <a:r>
              <a:rPr lang="en-US" dirty="0">
                <a:solidFill>
                  <a:srgbClr val="444444"/>
                </a:solidFill>
                <a:latin typeface="arial" panose="020B0604020202020204" pitchFamily="34" charset="0"/>
              </a:rPr>
              <a:t>A sense of humor can make a potentially stressful customer-service interaction </a:t>
            </a:r>
            <a:r>
              <a:rPr lang="en-US" dirty="0" smtClean="0">
                <a:solidFill>
                  <a:srgbClr val="444444"/>
                </a:solidFill>
                <a:latin typeface="arial" panose="020B0604020202020204" pitchFamily="34" charset="0"/>
              </a:rPr>
              <a:t>more enjoyable</a:t>
            </a:r>
            <a:r>
              <a:rPr lang="en-US" dirty="0">
                <a:solidFill>
                  <a:srgbClr val="444444"/>
                </a:solidFill>
                <a:latin typeface="arial" panose="020B0604020202020204" pitchFamily="34" charset="0"/>
              </a:rPr>
              <a:t>. Crack a silly joke, and see if they laugh with you and join in with humor.</a:t>
            </a:r>
            <a:endParaRPr lang="en-US" b="0" i="0" dirty="0">
              <a:solidFill>
                <a:srgbClr val="444444"/>
              </a:solidFill>
              <a:effectLst/>
              <a:latin typeface="Verdana" panose="020B0604030504040204" pitchFamily="34" charset="0"/>
            </a:endParaRPr>
          </a:p>
        </p:txBody>
      </p:sp>
    </p:spTree>
    <p:extLst>
      <p:ext uri="{BB962C8B-B14F-4D97-AF65-F5344CB8AC3E}">
        <p14:creationId xmlns:p14="http://schemas.microsoft.com/office/powerpoint/2010/main" val="2167357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63" y="851892"/>
            <a:ext cx="9480177" cy="2308324"/>
          </a:xfrm>
          <a:prstGeom prst="rect">
            <a:avLst/>
          </a:prstGeom>
        </p:spPr>
        <p:txBody>
          <a:bodyPr wrap="square">
            <a:spAutoFit/>
          </a:bodyPr>
          <a:lstStyle/>
          <a:p>
            <a:pPr lvl="0" algn="ctr"/>
            <a:r>
              <a:rPr lang="en-US" b="1" dirty="0">
                <a:solidFill>
                  <a:srgbClr val="AB0A1A"/>
                </a:solidFill>
                <a:latin typeface="inherit"/>
              </a:rPr>
              <a:t>How to sound business-like </a:t>
            </a:r>
            <a:endParaRPr lang="en-US" b="1" dirty="0" smtClean="0">
              <a:solidFill>
                <a:srgbClr val="AB0A1A"/>
              </a:solidFill>
              <a:latin typeface="inherit"/>
            </a:endParaRPr>
          </a:p>
          <a:p>
            <a:pPr lvl="0" algn="ctr"/>
            <a:endParaRPr lang="en-US" b="1" dirty="0">
              <a:solidFill>
                <a:srgbClr val="AB0A1A"/>
              </a:solidFill>
              <a:latin typeface="inherit"/>
            </a:endParaRPr>
          </a:p>
          <a:p>
            <a:pPr lvl="0" algn="ctr"/>
            <a:endParaRPr lang="en-US" dirty="0">
              <a:solidFill>
                <a:srgbClr val="333333"/>
              </a:solidFill>
              <a:latin typeface="Verdana" panose="020B0604030504040204" pitchFamily="34" charset="0"/>
            </a:endParaRPr>
          </a:p>
          <a:p>
            <a:pPr lvl="0" algn="ctr"/>
            <a:r>
              <a:rPr lang="en-US" dirty="0" smtClean="0">
                <a:solidFill>
                  <a:srgbClr val="333333"/>
                </a:solidFill>
                <a:latin typeface="Verdana" panose="020B0604030504040204" pitchFamily="34" charset="0"/>
              </a:rPr>
              <a:t>Watch this video:</a:t>
            </a:r>
          </a:p>
          <a:p>
            <a:pPr lvl="0" algn="ctr"/>
            <a:endParaRPr lang="en-US" dirty="0">
              <a:solidFill>
                <a:srgbClr val="333333"/>
              </a:solidFill>
              <a:latin typeface="Verdana" panose="020B0604030504040204" pitchFamily="34" charset="0"/>
            </a:endParaRPr>
          </a:p>
          <a:p>
            <a:pPr lvl="0" algn="ctr"/>
            <a:endParaRPr lang="en-US" dirty="0">
              <a:solidFill>
                <a:srgbClr val="333333"/>
              </a:solidFill>
              <a:latin typeface="Verdana" panose="020B0604030504040204" pitchFamily="34" charset="0"/>
            </a:endParaRPr>
          </a:p>
          <a:p>
            <a:pPr lvl="0" algn="ctr"/>
            <a:r>
              <a:rPr lang="en-US" dirty="0">
                <a:solidFill>
                  <a:srgbClr val="333333"/>
                </a:solidFill>
                <a:latin typeface="Verdana" panose="020B0604030504040204" pitchFamily="34" charset="0"/>
                <a:hlinkClick r:id="rId2"/>
              </a:rPr>
              <a:t>https://www.youtube.com/watch?v=_</a:t>
            </a:r>
            <a:r>
              <a:rPr lang="en-US" dirty="0" smtClean="0">
                <a:solidFill>
                  <a:srgbClr val="333333"/>
                </a:solidFill>
                <a:latin typeface="Verdana" panose="020B0604030504040204" pitchFamily="34" charset="0"/>
                <a:hlinkClick r:id="rId2"/>
              </a:rPr>
              <a:t>2ZDNgtAsbw</a:t>
            </a:r>
            <a:r>
              <a:rPr lang="en-US" dirty="0" smtClean="0">
                <a:solidFill>
                  <a:srgbClr val="333333"/>
                </a:solidFill>
                <a:latin typeface="Verdana" panose="020B0604030504040204" pitchFamily="34" charset="0"/>
              </a:rPr>
              <a:t> </a:t>
            </a:r>
          </a:p>
          <a:p>
            <a:pPr lvl="0"/>
            <a:endParaRPr lang="en-US" dirty="0">
              <a:solidFill>
                <a:srgbClr val="333333"/>
              </a:solidFill>
              <a:latin typeface="Verdana" panose="020B0604030504040204" pitchFamily="34" charset="0"/>
            </a:endParaRPr>
          </a:p>
        </p:txBody>
      </p:sp>
      <p:pic>
        <p:nvPicPr>
          <p:cNvPr id="3" name="Picture 2"/>
          <p:cNvPicPr>
            <a:picLocks noChangeAspect="1"/>
          </p:cNvPicPr>
          <p:nvPr/>
        </p:nvPicPr>
        <p:blipFill rotWithShape="1">
          <a:blip r:embed="rId3"/>
          <a:srcRect b="26876"/>
          <a:stretch/>
        </p:blipFill>
        <p:spPr>
          <a:xfrm>
            <a:off x="2085975" y="3832412"/>
            <a:ext cx="8575396" cy="1949824"/>
          </a:xfrm>
          <a:prstGeom prst="rect">
            <a:avLst/>
          </a:prstGeom>
        </p:spPr>
      </p:pic>
    </p:spTree>
    <p:extLst>
      <p:ext uri="{BB962C8B-B14F-4D97-AF65-F5344CB8AC3E}">
        <p14:creationId xmlns:p14="http://schemas.microsoft.com/office/powerpoint/2010/main" val="3384217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282" y="267356"/>
            <a:ext cx="11752730" cy="6740307"/>
          </a:xfrm>
          <a:prstGeom prst="rect">
            <a:avLst/>
          </a:prstGeom>
        </p:spPr>
        <p:txBody>
          <a:bodyPr wrap="square">
            <a:spAutoFit/>
          </a:bodyPr>
          <a:lstStyle/>
          <a:p>
            <a:r>
              <a:rPr lang="en-US" b="1" dirty="0" smtClean="0">
                <a:solidFill>
                  <a:srgbClr val="AB0A1A"/>
                </a:solidFill>
                <a:latin typeface="inherit"/>
              </a:rPr>
              <a:t>How to sound business-like </a:t>
            </a:r>
          </a:p>
          <a:p>
            <a:endParaRPr lang="en-US" dirty="0" smtClean="0">
              <a:solidFill>
                <a:srgbClr val="333333"/>
              </a:solidFill>
              <a:latin typeface="Verdana" panose="020B0604030504040204" pitchFamily="34" charset="0"/>
            </a:endParaRPr>
          </a:p>
          <a:p>
            <a:r>
              <a:rPr lang="en-US" dirty="0" smtClean="0">
                <a:latin typeface="Verdana" panose="020B0604030504040204" pitchFamily="34" charset="0"/>
              </a:rPr>
              <a:t>I </a:t>
            </a:r>
            <a:r>
              <a:rPr lang="en-US" b="1" dirty="0" smtClean="0">
                <a:latin typeface="Verdana" panose="020B0604030504040204" pitchFamily="34" charset="0"/>
              </a:rPr>
              <a:t>got</a:t>
            </a:r>
            <a:r>
              <a:rPr lang="en-US" dirty="0" smtClean="0">
                <a:latin typeface="Verdana" panose="020B0604030504040204" pitchFamily="34" charset="0"/>
              </a:rPr>
              <a:t> your email  </a:t>
            </a:r>
            <a:r>
              <a:rPr lang="en-US" dirty="0" smtClean="0">
                <a:solidFill>
                  <a:srgbClr val="333333"/>
                </a:solidFill>
                <a:latin typeface="Verdana" panose="020B0604030504040204" pitchFamily="34" charset="0"/>
              </a:rPr>
              <a:t>- </a:t>
            </a:r>
            <a:r>
              <a:rPr lang="en-US" dirty="0" smtClean="0">
                <a:latin typeface="Verdana" panose="020B0604030504040204" pitchFamily="34" charset="0"/>
              </a:rPr>
              <a:t>I </a:t>
            </a:r>
            <a:r>
              <a:rPr lang="en-US" b="1" dirty="0" smtClean="0">
                <a:solidFill>
                  <a:srgbClr val="C00000"/>
                </a:solidFill>
                <a:latin typeface="Verdana" panose="020B0604030504040204" pitchFamily="34" charset="0"/>
              </a:rPr>
              <a:t>r_____________ </a:t>
            </a:r>
            <a:r>
              <a:rPr lang="en-US" dirty="0" smtClean="0">
                <a:latin typeface="Verdana" panose="020B0604030504040204" pitchFamily="34" charset="0"/>
              </a:rPr>
              <a:t>your email </a:t>
            </a:r>
          </a:p>
          <a:p>
            <a:endParaRPr lang="en-US" dirty="0">
              <a:solidFill>
                <a:srgbClr val="333333"/>
              </a:solidFill>
              <a:latin typeface="Verdana" panose="020B0604030504040204" pitchFamily="34" charset="0"/>
            </a:endParaRPr>
          </a:p>
          <a:p>
            <a:r>
              <a:rPr lang="en-US" dirty="0" smtClean="0">
                <a:latin typeface="Verdana" panose="020B0604030504040204" pitchFamily="34" charset="0"/>
              </a:rPr>
              <a:t>I </a:t>
            </a:r>
            <a:r>
              <a:rPr lang="en-US" b="1" dirty="0" smtClean="0">
                <a:latin typeface="Verdana" panose="020B0604030504040204" pitchFamily="34" charset="0"/>
              </a:rPr>
              <a:t>need</a:t>
            </a:r>
            <a:r>
              <a:rPr lang="en-US" dirty="0" smtClean="0">
                <a:latin typeface="Verdana" panose="020B0604030504040204" pitchFamily="34" charset="0"/>
              </a:rPr>
              <a:t> some </a:t>
            </a:r>
            <a:r>
              <a:rPr lang="en-US" b="1" dirty="0" smtClean="0">
                <a:latin typeface="Verdana" panose="020B0604030504040204" pitchFamily="34" charset="0"/>
              </a:rPr>
              <a:t>help</a:t>
            </a:r>
            <a:r>
              <a:rPr lang="en-US" dirty="0" smtClean="0">
                <a:latin typeface="Verdana" panose="020B0604030504040204" pitchFamily="34" charset="0"/>
              </a:rPr>
              <a:t>   </a:t>
            </a:r>
            <a:r>
              <a:rPr lang="en-US" dirty="0" smtClean="0">
                <a:solidFill>
                  <a:srgbClr val="333333"/>
                </a:solidFill>
                <a:latin typeface="Verdana" panose="020B0604030504040204" pitchFamily="34" charset="0"/>
              </a:rPr>
              <a:t>- I </a:t>
            </a:r>
            <a:r>
              <a:rPr lang="en-US" b="1" dirty="0" smtClean="0">
                <a:solidFill>
                  <a:srgbClr val="C00000"/>
                </a:solidFill>
                <a:latin typeface="Verdana" panose="020B0604030504040204" pitchFamily="34" charset="0"/>
              </a:rPr>
              <a:t>r________ </a:t>
            </a:r>
            <a:r>
              <a:rPr lang="en-US" dirty="0" smtClean="0">
                <a:latin typeface="Verdana" panose="020B0604030504040204" pitchFamily="34" charset="0"/>
              </a:rPr>
              <a:t>some</a:t>
            </a:r>
            <a:r>
              <a:rPr lang="en-US" dirty="0" smtClean="0">
                <a:solidFill>
                  <a:srgbClr val="333333"/>
                </a:solidFill>
                <a:latin typeface="Verdana" panose="020B0604030504040204" pitchFamily="34" charset="0"/>
              </a:rPr>
              <a:t> </a:t>
            </a:r>
            <a:r>
              <a:rPr lang="en-US" b="1" dirty="0" smtClean="0">
                <a:solidFill>
                  <a:srgbClr val="C00000"/>
                </a:solidFill>
                <a:latin typeface="Verdana" panose="020B0604030504040204" pitchFamily="34" charset="0"/>
              </a:rPr>
              <a:t>a___________</a:t>
            </a:r>
          </a:p>
          <a:p>
            <a:endParaRPr lang="en-US" dirty="0">
              <a:solidFill>
                <a:srgbClr val="333333"/>
              </a:solidFill>
              <a:latin typeface="Verdana" panose="020B0604030504040204" pitchFamily="34" charset="0"/>
            </a:endParaRPr>
          </a:p>
          <a:p>
            <a:r>
              <a:rPr lang="en-US" dirty="0" smtClean="0">
                <a:latin typeface="Verdana" panose="020B0604030504040204" pitchFamily="34" charset="0"/>
              </a:rPr>
              <a:t>Let’s </a:t>
            </a:r>
            <a:r>
              <a:rPr lang="en-US" b="1" dirty="0" smtClean="0">
                <a:latin typeface="Verdana" panose="020B0604030504040204" pitchFamily="34" charset="0"/>
              </a:rPr>
              <a:t>talk about </a:t>
            </a:r>
            <a:r>
              <a:rPr lang="en-US" dirty="0" smtClean="0">
                <a:latin typeface="Verdana" panose="020B0604030504040204" pitchFamily="34" charset="0"/>
              </a:rPr>
              <a:t>it later  </a:t>
            </a:r>
            <a:r>
              <a:rPr lang="en-US" dirty="0" smtClean="0">
                <a:solidFill>
                  <a:srgbClr val="333333"/>
                </a:solidFill>
                <a:latin typeface="Verdana" panose="020B0604030504040204" pitchFamily="34" charset="0"/>
              </a:rPr>
              <a:t>-  </a:t>
            </a:r>
            <a:r>
              <a:rPr lang="en-US" dirty="0" smtClean="0">
                <a:latin typeface="Verdana" panose="020B0604030504040204" pitchFamily="34" charset="0"/>
              </a:rPr>
              <a:t>Let’s</a:t>
            </a:r>
            <a:r>
              <a:rPr lang="en-US" dirty="0" smtClean="0">
                <a:solidFill>
                  <a:srgbClr val="333333"/>
                </a:solidFill>
                <a:latin typeface="Verdana" panose="020B0604030504040204" pitchFamily="34" charset="0"/>
              </a:rPr>
              <a:t> </a:t>
            </a:r>
            <a:r>
              <a:rPr lang="en-US" b="1" dirty="0" smtClean="0">
                <a:solidFill>
                  <a:srgbClr val="C00000"/>
                </a:solidFill>
                <a:latin typeface="Verdana" panose="020B0604030504040204" pitchFamily="34" charset="0"/>
              </a:rPr>
              <a:t>d____________</a:t>
            </a:r>
            <a:r>
              <a:rPr lang="en-US" dirty="0" smtClean="0">
                <a:solidFill>
                  <a:srgbClr val="C00000"/>
                </a:solidFill>
                <a:latin typeface="Verdana" panose="020B0604030504040204" pitchFamily="34" charset="0"/>
              </a:rPr>
              <a:t> </a:t>
            </a:r>
            <a:r>
              <a:rPr lang="en-US" dirty="0" smtClean="0">
                <a:latin typeface="Verdana" panose="020B0604030504040204" pitchFamily="34" charset="0"/>
              </a:rPr>
              <a:t>it later </a:t>
            </a:r>
          </a:p>
          <a:p>
            <a:endParaRPr lang="en-US" dirty="0">
              <a:solidFill>
                <a:srgbClr val="333333"/>
              </a:solidFill>
              <a:latin typeface="Verdana" panose="020B0604030504040204" pitchFamily="34" charset="0"/>
            </a:endParaRPr>
          </a:p>
          <a:p>
            <a:r>
              <a:rPr lang="en-US" dirty="0" smtClean="0">
                <a:latin typeface="Verdana" panose="020B0604030504040204" pitchFamily="34" charset="0"/>
              </a:rPr>
              <a:t>How do I </a:t>
            </a:r>
            <a:r>
              <a:rPr lang="en-US" b="1" dirty="0" smtClean="0">
                <a:latin typeface="Verdana" panose="020B0604030504040204" pitchFamily="34" charset="0"/>
              </a:rPr>
              <a:t>get in touch with </a:t>
            </a:r>
            <a:r>
              <a:rPr lang="en-US" dirty="0" smtClean="0">
                <a:latin typeface="Verdana" panose="020B0604030504040204" pitchFamily="34" charset="0"/>
              </a:rPr>
              <a:t>her?   - How do I </a:t>
            </a:r>
            <a:r>
              <a:rPr lang="en-US" b="1" dirty="0" smtClean="0">
                <a:solidFill>
                  <a:srgbClr val="C00000"/>
                </a:solidFill>
                <a:latin typeface="Verdana" panose="020B0604030504040204" pitchFamily="34" charset="0"/>
              </a:rPr>
              <a:t>c_________ </a:t>
            </a:r>
            <a:r>
              <a:rPr lang="en-US" dirty="0" smtClean="0">
                <a:latin typeface="Verdana" panose="020B0604030504040204" pitchFamily="34" charset="0"/>
              </a:rPr>
              <a:t>her?</a:t>
            </a:r>
          </a:p>
          <a:p>
            <a:endParaRPr lang="en-US" dirty="0">
              <a:solidFill>
                <a:srgbClr val="333333"/>
              </a:solidFill>
              <a:latin typeface="Verdana" panose="020B0604030504040204" pitchFamily="34" charset="0"/>
            </a:endParaRPr>
          </a:p>
          <a:p>
            <a:r>
              <a:rPr lang="en-US" b="1" dirty="0" smtClean="0">
                <a:latin typeface="Verdana" panose="020B0604030504040204" pitchFamily="34" charset="0"/>
              </a:rPr>
              <a:t>Make sure </a:t>
            </a:r>
            <a:r>
              <a:rPr lang="en-US" dirty="0" smtClean="0">
                <a:latin typeface="Verdana" panose="020B0604030504040204" pitchFamily="34" charset="0"/>
              </a:rPr>
              <a:t>you arrive on time  - Please </a:t>
            </a:r>
            <a:r>
              <a:rPr lang="en-US" b="1" dirty="0" smtClean="0">
                <a:solidFill>
                  <a:srgbClr val="C00000"/>
                </a:solidFill>
                <a:latin typeface="Verdana" panose="020B0604030504040204" pitchFamily="34" charset="0"/>
              </a:rPr>
              <a:t>e__________ </a:t>
            </a:r>
            <a:r>
              <a:rPr lang="en-US" dirty="0" smtClean="0">
                <a:latin typeface="Verdana" panose="020B0604030504040204" pitchFamily="34" charset="0"/>
              </a:rPr>
              <a:t>that you arrive on time </a:t>
            </a:r>
          </a:p>
          <a:p>
            <a:endParaRPr lang="en-US" dirty="0">
              <a:latin typeface="Verdana" panose="020B0604030504040204" pitchFamily="34" charset="0"/>
            </a:endParaRPr>
          </a:p>
          <a:p>
            <a:r>
              <a:rPr lang="en-US" b="1" dirty="0" smtClean="0">
                <a:latin typeface="Verdana" panose="020B0604030504040204" pitchFamily="34" charset="0"/>
              </a:rPr>
              <a:t>Give her your travel plans   </a:t>
            </a:r>
            <a:r>
              <a:rPr lang="en-US" dirty="0" smtClean="0">
                <a:latin typeface="Verdana" panose="020B0604030504040204" pitchFamily="34" charset="0"/>
              </a:rPr>
              <a:t>- Please </a:t>
            </a:r>
            <a:r>
              <a:rPr lang="en-US" b="1" dirty="0">
                <a:solidFill>
                  <a:srgbClr val="C00000"/>
                </a:solidFill>
                <a:latin typeface="Verdana" panose="020B0604030504040204" pitchFamily="34" charset="0"/>
              </a:rPr>
              <a:t>p</a:t>
            </a:r>
            <a:r>
              <a:rPr lang="en-US" b="1" dirty="0" smtClean="0">
                <a:solidFill>
                  <a:srgbClr val="C00000"/>
                </a:solidFill>
                <a:latin typeface="Verdana" panose="020B0604030504040204" pitchFamily="34" charset="0"/>
              </a:rPr>
              <a:t>__________ </a:t>
            </a:r>
            <a:r>
              <a:rPr lang="en-US" dirty="0" smtClean="0">
                <a:latin typeface="Verdana" panose="020B0604030504040204" pitchFamily="34" charset="0"/>
              </a:rPr>
              <a:t>her</a:t>
            </a:r>
            <a:r>
              <a:rPr lang="en-US" dirty="0" smtClean="0">
                <a:solidFill>
                  <a:srgbClr val="C00000"/>
                </a:solidFill>
                <a:latin typeface="Verdana" panose="020B0604030504040204" pitchFamily="34" charset="0"/>
              </a:rPr>
              <a:t> </a:t>
            </a:r>
            <a:r>
              <a:rPr lang="en-US" b="1" dirty="0" smtClean="0">
                <a:solidFill>
                  <a:srgbClr val="C00000"/>
                </a:solidFill>
                <a:latin typeface="Verdana" panose="020B0604030504040204" pitchFamily="34" charset="0"/>
              </a:rPr>
              <a:t>with your </a:t>
            </a:r>
            <a:r>
              <a:rPr lang="en-US" b="1" dirty="0" err="1" smtClean="0">
                <a:solidFill>
                  <a:srgbClr val="C00000"/>
                </a:solidFill>
                <a:latin typeface="Verdana" panose="020B0604030504040204" pitchFamily="34" charset="0"/>
              </a:rPr>
              <a:t>i</a:t>
            </a:r>
            <a:r>
              <a:rPr lang="en-US" b="1" dirty="0" smtClean="0">
                <a:solidFill>
                  <a:srgbClr val="C00000"/>
                </a:solidFill>
                <a:latin typeface="Verdana" panose="020B0604030504040204" pitchFamily="34" charset="0"/>
              </a:rPr>
              <a:t>_____________</a:t>
            </a:r>
          </a:p>
          <a:p>
            <a:endParaRPr lang="en-US" dirty="0">
              <a:solidFill>
                <a:srgbClr val="333333"/>
              </a:solidFill>
              <a:latin typeface="Verdana" panose="020B0604030504040204" pitchFamily="34" charset="0"/>
            </a:endParaRPr>
          </a:p>
          <a:p>
            <a:r>
              <a:rPr lang="en-US" b="1" dirty="0" smtClean="0">
                <a:latin typeface="Verdana" panose="020B0604030504040204" pitchFamily="34" charset="0"/>
              </a:rPr>
              <a:t>Let</a:t>
            </a:r>
            <a:r>
              <a:rPr lang="en-US" dirty="0" smtClean="0">
                <a:latin typeface="Verdana" panose="020B0604030504040204" pitchFamily="34" charset="0"/>
              </a:rPr>
              <a:t> them </a:t>
            </a:r>
            <a:r>
              <a:rPr lang="en-US" b="1" dirty="0" smtClean="0">
                <a:latin typeface="Verdana" panose="020B0604030504040204" pitchFamily="34" charset="0"/>
              </a:rPr>
              <a:t>know</a:t>
            </a:r>
            <a:r>
              <a:rPr lang="en-US" dirty="0" smtClean="0">
                <a:latin typeface="Verdana" panose="020B0604030504040204" pitchFamily="34" charset="0"/>
              </a:rPr>
              <a:t>   </a:t>
            </a:r>
            <a:r>
              <a:rPr lang="en-US" dirty="0" smtClean="0">
                <a:solidFill>
                  <a:srgbClr val="333333"/>
                </a:solidFill>
                <a:latin typeface="Verdana" panose="020B0604030504040204" pitchFamily="34" charset="0"/>
              </a:rPr>
              <a:t>-  </a:t>
            </a:r>
            <a:r>
              <a:rPr lang="en-US" dirty="0" smtClean="0">
                <a:latin typeface="Verdana" panose="020B0604030504040204" pitchFamily="34" charset="0"/>
              </a:rPr>
              <a:t>Please</a:t>
            </a:r>
            <a:r>
              <a:rPr lang="en-US" dirty="0" smtClean="0">
                <a:solidFill>
                  <a:srgbClr val="333333"/>
                </a:solidFill>
                <a:latin typeface="Verdana" panose="020B0604030504040204" pitchFamily="34" charset="0"/>
              </a:rPr>
              <a:t> </a:t>
            </a:r>
            <a:r>
              <a:rPr lang="en-US" b="1" dirty="0" err="1" smtClean="0">
                <a:solidFill>
                  <a:srgbClr val="C00000"/>
                </a:solidFill>
                <a:latin typeface="Verdana" panose="020B0604030504040204" pitchFamily="34" charset="0"/>
              </a:rPr>
              <a:t>i</a:t>
            </a:r>
            <a:r>
              <a:rPr lang="en-US" b="1" dirty="0" smtClean="0">
                <a:solidFill>
                  <a:srgbClr val="C00000"/>
                </a:solidFill>
                <a:latin typeface="Verdana" panose="020B0604030504040204" pitchFamily="34" charset="0"/>
              </a:rPr>
              <a:t>__________ </a:t>
            </a:r>
            <a:r>
              <a:rPr lang="en-US" dirty="0" smtClean="0">
                <a:latin typeface="Verdana" panose="020B0604030504040204" pitchFamily="34" charset="0"/>
              </a:rPr>
              <a:t>them </a:t>
            </a:r>
          </a:p>
          <a:p>
            <a:endParaRPr lang="en-US" dirty="0">
              <a:solidFill>
                <a:srgbClr val="333333"/>
              </a:solidFill>
              <a:latin typeface="Verdana" panose="020B0604030504040204" pitchFamily="34" charset="0"/>
            </a:endParaRPr>
          </a:p>
          <a:p>
            <a:r>
              <a:rPr lang="en-US" b="1" dirty="0" smtClean="0">
                <a:latin typeface="Verdana" panose="020B0604030504040204" pitchFamily="34" charset="0"/>
              </a:rPr>
              <a:t>Tell </a:t>
            </a:r>
            <a:r>
              <a:rPr lang="en-US" dirty="0" smtClean="0">
                <a:latin typeface="Verdana" panose="020B0604030504040204" pitchFamily="34" charset="0"/>
              </a:rPr>
              <a:t>me</a:t>
            </a:r>
            <a:r>
              <a:rPr lang="en-US" b="1" dirty="0" smtClean="0">
                <a:latin typeface="Verdana" panose="020B0604030504040204" pitchFamily="34" charset="0"/>
              </a:rPr>
              <a:t> why </a:t>
            </a:r>
            <a:r>
              <a:rPr lang="en-US" dirty="0" smtClean="0">
                <a:latin typeface="Verdana" panose="020B0604030504040204" pitchFamily="34" charset="0"/>
              </a:rPr>
              <a:t>you made this decision – Please </a:t>
            </a:r>
            <a:r>
              <a:rPr lang="en-US" b="1" dirty="0" smtClean="0">
                <a:solidFill>
                  <a:srgbClr val="C00000"/>
                </a:solidFill>
                <a:latin typeface="Verdana" panose="020B0604030504040204" pitchFamily="34" charset="0"/>
              </a:rPr>
              <a:t>e___________ </a:t>
            </a:r>
            <a:r>
              <a:rPr lang="en-US" dirty="0" smtClean="0">
                <a:latin typeface="Verdana" panose="020B0604030504040204" pitchFamily="34" charset="0"/>
              </a:rPr>
              <a:t>why you made that decision</a:t>
            </a:r>
          </a:p>
          <a:p>
            <a:endParaRPr lang="en-US" dirty="0">
              <a:latin typeface="Verdana" panose="020B0604030504040204" pitchFamily="34" charset="0"/>
            </a:endParaRPr>
          </a:p>
          <a:p>
            <a:r>
              <a:rPr lang="en-US" dirty="0" smtClean="0">
                <a:latin typeface="Verdana" panose="020B0604030504040204" pitchFamily="34" charset="0"/>
              </a:rPr>
              <a:t>Could you please </a:t>
            </a:r>
            <a:r>
              <a:rPr lang="en-US" b="1" dirty="0" smtClean="0">
                <a:latin typeface="Verdana" panose="020B0604030504040204" pitchFamily="34" charset="0"/>
              </a:rPr>
              <a:t>talk some more </a:t>
            </a:r>
            <a:r>
              <a:rPr lang="en-US" dirty="0" smtClean="0">
                <a:latin typeface="Verdana" panose="020B0604030504040204" pitchFamily="34" charset="0"/>
              </a:rPr>
              <a:t>about that subject?   - Could you please</a:t>
            </a:r>
            <a:r>
              <a:rPr lang="en-US" dirty="0" smtClean="0">
                <a:solidFill>
                  <a:srgbClr val="333333"/>
                </a:solidFill>
                <a:latin typeface="Verdana" panose="020B0604030504040204" pitchFamily="34" charset="0"/>
              </a:rPr>
              <a:t> </a:t>
            </a:r>
            <a:r>
              <a:rPr lang="en-US" b="1" dirty="0" smtClean="0">
                <a:solidFill>
                  <a:srgbClr val="C00000"/>
                </a:solidFill>
                <a:latin typeface="Verdana" panose="020B0604030504040204" pitchFamily="34" charset="0"/>
              </a:rPr>
              <a:t>e____________ on</a:t>
            </a:r>
            <a:r>
              <a:rPr lang="en-US" dirty="0" smtClean="0">
                <a:solidFill>
                  <a:srgbClr val="C00000"/>
                </a:solidFill>
                <a:latin typeface="Verdana" panose="020B0604030504040204" pitchFamily="34" charset="0"/>
              </a:rPr>
              <a:t> </a:t>
            </a:r>
            <a:r>
              <a:rPr lang="en-US" dirty="0" smtClean="0">
                <a:latin typeface="Verdana" panose="020B0604030504040204" pitchFamily="34" charset="0"/>
              </a:rPr>
              <a:t>that subject? </a:t>
            </a:r>
          </a:p>
          <a:p>
            <a:endParaRPr lang="en-US" dirty="0">
              <a:solidFill>
                <a:srgbClr val="333333"/>
              </a:solidFill>
              <a:latin typeface="Verdana" panose="020B0604030504040204" pitchFamily="34" charset="0"/>
            </a:endParaRPr>
          </a:p>
          <a:p>
            <a:r>
              <a:rPr lang="en-US" b="1" dirty="0" smtClean="0">
                <a:latin typeface="Verdana" panose="020B0604030504040204" pitchFamily="34" charset="0"/>
              </a:rPr>
              <a:t>Please fix</a:t>
            </a:r>
            <a:r>
              <a:rPr lang="en-US" dirty="0" smtClean="0">
                <a:latin typeface="Verdana" panose="020B0604030504040204" pitchFamily="34" charset="0"/>
              </a:rPr>
              <a:t> the problem – Please </a:t>
            </a:r>
            <a:r>
              <a:rPr lang="en-US" b="1" dirty="0" smtClean="0">
                <a:solidFill>
                  <a:srgbClr val="C00000"/>
                </a:solidFill>
                <a:latin typeface="Verdana" panose="020B0604030504040204" pitchFamily="34" charset="0"/>
              </a:rPr>
              <a:t>s________ </a:t>
            </a:r>
            <a:r>
              <a:rPr lang="en-US" dirty="0" smtClean="0">
                <a:latin typeface="Verdana" panose="020B0604030504040204" pitchFamily="34" charset="0"/>
              </a:rPr>
              <a:t>the problem </a:t>
            </a:r>
          </a:p>
          <a:p>
            <a:endParaRPr lang="en-US" dirty="0">
              <a:solidFill>
                <a:srgbClr val="333333"/>
              </a:solidFill>
              <a:latin typeface="Verdana" panose="020B0604030504040204" pitchFamily="34" charset="0"/>
            </a:endParaRPr>
          </a:p>
          <a:p>
            <a:endParaRPr lang="en-US" dirty="0">
              <a:solidFill>
                <a:srgbClr val="333333"/>
              </a:solidFill>
              <a:latin typeface="Verdana" panose="020B0604030504040204" pitchFamily="34" charset="0"/>
            </a:endParaRPr>
          </a:p>
        </p:txBody>
      </p:sp>
    </p:spTree>
    <p:extLst>
      <p:ext uri="{BB962C8B-B14F-4D97-AF65-F5344CB8AC3E}">
        <p14:creationId xmlns:p14="http://schemas.microsoft.com/office/powerpoint/2010/main" val="3045707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909" y="192321"/>
            <a:ext cx="9145452" cy="1631216"/>
          </a:xfrm>
          <a:prstGeom prst="rect">
            <a:avLst/>
          </a:prstGeom>
          <a:noFill/>
        </p:spPr>
        <p:txBody>
          <a:bodyPr wrap="none" rtlCol="0">
            <a:spAutoFit/>
          </a:bodyPr>
          <a:lstStyle/>
          <a:p>
            <a:r>
              <a:rPr lang="en-US" sz="3200" b="1" dirty="0" smtClean="0">
                <a:latin typeface="Eras Demi ITC" panose="020B0805030504020804" pitchFamily="34" charset="0"/>
              </a:rPr>
              <a:t>Where do companies advertise jobs?</a:t>
            </a:r>
            <a:endParaRPr lang="el-GR" sz="3200" b="1" dirty="0" smtClean="0">
              <a:latin typeface="Eras Demi ITC" panose="020B0805030504020804" pitchFamily="34" charset="0"/>
            </a:endParaRPr>
          </a:p>
          <a:p>
            <a:r>
              <a:rPr lang="en-US" sz="3200" b="1" dirty="0" smtClean="0">
                <a:latin typeface="Eras Demi ITC" panose="020B0805030504020804" pitchFamily="34" charset="0"/>
              </a:rPr>
              <a:t>How do they search for candidate employees?</a:t>
            </a:r>
          </a:p>
          <a:p>
            <a:endParaRPr lang="en-US" dirty="0">
              <a:latin typeface="Eras Demi ITC" panose="020B0805030504020804" pitchFamily="34" charset="0"/>
            </a:endParaRPr>
          </a:p>
          <a:p>
            <a:endParaRPr lang="el-GR" dirty="0"/>
          </a:p>
        </p:txBody>
      </p:sp>
      <p:pic>
        <p:nvPicPr>
          <p:cNvPr id="3" name="Picture 2"/>
          <p:cNvPicPr>
            <a:picLocks noChangeAspect="1"/>
          </p:cNvPicPr>
          <p:nvPr/>
        </p:nvPicPr>
        <p:blipFill>
          <a:blip r:embed="rId2"/>
          <a:stretch>
            <a:fillRect/>
          </a:stretch>
        </p:blipFill>
        <p:spPr>
          <a:xfrm>
            <a:off x="950769" y="2119087"/>
            <a:ext cx="2837433" cy="3672820"/>
          </a:xfrm>
          <a:prstGeom prst="rect">
            <a:avLst/>
          </a:prstGeom>
        </p:spPr>
      </p:pic>
      <p:pic>
        <p:nvPicPr>
          <p:cNvPr id="4" name="Picture 3"/>
          <p:cNvPicPr>
            <a:picLocks noChangeAspect="1"/>
          </p:cNvPicPr>
          <p:nvPr/>
        </p:nvPicPr>
        <p:blipFill>
          <a:blip r:embed="rId3"/>
          <a:stretch>
            <a:fillRect/>
          </a:stretch>
        </p:blipFill>
        <p:spPr>
          <a:xfrm>
            <a:off x="4330623" y="1823537"/>
            <a:ext cx="2772241" cy="3901672"/>
          </a:xfrm>
          <a:prstGeom prst="rect">
            <a:avLst/>
          </a:prstGeom>
        </p:spPr>
      </p:pic>
      <p:pic>
        <p:nvPicPr>
          <p:cNvPr id="5" name="Picture 4"/>
          <p:cNvPicPr>
            <a:picLocks noChangeAspect="1"/>
          </p:cNvPicPr>
          <p:nvPr/>
        </p:nvPicPr>
        <p:blipFill>
          <a:blip r:embed="rId4"/>
          <a:stretch>
            <a:fillRect/>
          </a:stretch>
        </p:blipFill>
        <p:spPr>
          <a:xfrm>
            <a:off x="7645285" y="1275952"/>
            <a:ext cx="3526545" cy="4996843"/>
          </a:xfrm>
          <a:prstGeom prst="rect">
            <a:avLst/>
          </a:prstGeom>
        </p:spPr>
      </p:pic>
    </p:spTree>
    <p:extLst>
      <p:ext uri="{BB962C8B-B14F-4D97-AF65-F5344CB8AC3E}">
        <p14:creationId xmlns:p14="http://schemas.microsoft.com/office/powerpoint/2010/main" val="1766392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9210" y="2129362"/>
            <a:ext cx="9480177" cy="2031325"/>
          </a:xfrm>
          <a:prstGeom prst="rect">
            <a:avLst/>
          </a:prstGeom>
        </p:spPr>
        <p:txBody>
          <a:bodyPr wrap="square">
            <a:spAutoFit/>
          </a:bodyPr>
          <a:lstStyle/>
          <a:p>
            <a:pPr lvl="0" algn="ctr"/>
            <a:r>
              <a:rPr lang="en-US" b="1" dirty="0" smtClean="0">
                <a:solidFill>
                  <a:srgbClr val="AB0A1A"/>
                </a:solidFill>
                <a:latin typeface="inherit"/>
              </a:rPr>
              <a:t>Dealing with complaints </a:t>
            </a:r>
          </a:p>
          <a:p>
            <a:pPr lvl="0" algn="ctr"/>
            <a:endParaRPr lang="en-US" b="1" dirty="0">
              <a:solidFill>
                <a:srgbClr val="AB0A1A"/>
              </a:solidFill>
              <a:latin typeface="inherit"/>
            </a:endParaRPr>
          </a:p>
          <a:p>
            <a:pPr lvl="0" algn="ctr"/>
            <a:endParaRPr lang="en-US" dirty="0">
              <a:solidFill>
                <a:srgbClr val="333333"/>
              </a:solidFill>
              <a:latin typeface="Verdana" panose="020B0604030504040204" pitchFamily="34" charset="0"/>
            </a:endParaRPr>
          </a:p>
          <a:p>
            <a:pPr lvl="0" algn="ctr"/>
            <a:r>
              <a:rPr lang="en-US" dirty="0" smtClean="0">
                <a:solidFill>
                  <a:srgbClr val="333333"/>
                </a:solidFill>
                <a:latin typeface="Verdana" panose="020B0604030504040204" pitchFamily="34" charset="0"/>
              </a:rPr>
              <a:t>Watch this video:</a:t>
            </a:r>
          </a:p>
          <a:p>
            <a:pPr lvl="0" algn="ctr"/>
            <a:endParaRPr lang="en-US" dirty="0">
              <a:solidFill>
                <a:srgbClr val="333333"/>
              </a:solidFill>
              <a:latin typeface="Verdana" panose="020B0604030504040204" pitchFamily="34" charset="0"/>
            </a:endParaRPr>
          </a:p>
          <a:p>
            <a:pPr lvl="0" algn="ctr"/>
            <a:endParaRPr lang="en-US" dirty="0">
              <a:solidFill>
                <a:srgbClr val="333333"/>
              </a:solidFill>
              <a:latin typeface="Verdana" panose="020B0604030504040204" pitchFamily="34" charset="0"/>
            </a:endParaRPr>
          </a:p>
          <a:p>
            <a:pPr lvl="0" algn="ctr"/>
            <a:r>
              <a:rPr lang="en-US" dirty="0">
                <a:solidFill>
                  <a:srgbClr val="333333"/>
                </a:solidFill>
                <a:latin typeface="Verdana" panose="020B0604030504040204" pitchFamily="34" charset="0"/>
                <a:hlinkClick r:id="rId2"/>
              </a:rPr>
              <a:t>https://</a:t>
            </a:r>
            <a:r>
              <a:rPr lang="en-US" dirty="0" smtClean="0">
                <a:solidFill>
                  <a:srgbClr val="333333"/>
                </a:solidFill>
                <a:latin typeface="Verdana" panose="020B0604030504040204" pitchFamily="34" charset="0"/>
                <a:hlinkClick r:id="rId2"/>
              </a:rPr>
              <a:t>www.youtube.com/watch?v=T20hV4ynU7o</a:t>
            </a:r>
            <a:r>
              <a:rPr lang="en-US" dirty="0" smtClean="0">
                <a:solidFill>
                  <a:srgbClr val="333333"/>
                </a:solidFill>
                <a:latin typeface="Verdana" panose="020B0604030504040204" pitchFamily="34" charset="0"/>
              </a:rPr>
              <a:t> </a:t>
            </a:r>
            <a:endParaRPr lang="en-US" dirty="0">
              <a:solidFill>
                <a:srgbClr val="333333"/>
              </a:solidFill>
              <a:latin typeface="Verdana" panose="020B0604030504040204" pitchFamily="34" charset="0"/>
            </a:endParaRPr>
          </a:p>
        </p:txBody>
      </p:sp>
    </p:spTree>
    <p:extLst>
      <p:ext uri="{BB962C8B-B14F-4D97-AF65-F5344CB8AC3E}">
        <p14:creationId xmlns:p14="http://schemas.microsoft.com/office/powerpoint/2010/main" val="3704288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10005"/>
            <a:ext cx="6096000" cy="4837991"/>
          </a:xfrm>
          <a:prstGeom prst="rect">
            <a:avLst/>
          </a:prstGeom>
        </p:spPr>
        <p:txBody>
          <a:bodyPr>
            <a:spAutoFit/>
          </a:bodyPr>
          <a:lstStyle/>
          <a:p>
            <a:pPr marL="342900" lvl="0" indent="-342900">
              <a:lnSpc>
                <a:spcPct val="107000"/>
              </a:lnSpc>
              <a:spcAft>
                <a:spcPts val="0"/>
              </a:spcAft>
              <a:buSzPts val="1000"/>
              <a:buFont typeface="Symbol" panose="05050102010706020507" pitchFamily="18" charset="2"/>
              <a:buChar char=""/>
              <a:tabLst>
                <a:tab pos="457200" algn="l"/>
              </a:tabLst>
            </a:pPr>
            <a:r>
              <a:rPr lang="en-US" b="1" dirty="0">
                <a:solidFill>
                  <a:srgbClr val="299ECC"/>
                </a:solidFill>
                <a:latin typeface="Helvetica" panose="020B0604020202020204" pitchFamily="34" charset="0"/>
                <a:ea typeface="Times New Roman" panose="02020603050405020304" pitchFamily="18" charset="0"/>
                <a:cs typeface="Times New Roman" panose="02020603050405020304" pitchFamily="18" charset="0"/>
                <a:hlinkClick r:id="rId2"/>
              </a:rPr>
              <a:t>LinkedIn</a:t>
            </a:r>
            <a:r>
              <a:rPr lang="en-US" b="1" dirty="0">
                <a:solidFill>
                  <a:srgbClr val="111111"/>
                </a:solidFill>
                <a:latin typeface="Helvetica" panose="020B0604020202020204" pitchFamily="34" charset="0"/>
                <a:ea typeface="Times New Roman" panose="02020603050405020304" pitchFamily="18" charset="0"/>
                <a:cs typeface="Times New Roman" panose="02020603050405020304" pitchFamily="18" charset="0"/>
              </a:rPr>
              <a:t> is a social network that focuses on professional networking and career development.</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solidFill>
                  <a:srgbClr val="111111"/>
                </a:solidFill>
                <a:latin typeface="Helvetica" panose="020B0604020202020204" pitchFamily="34" charset="0"/>
                <a:ea typeface="Times New Roman" panose="02020603050405020304" pitchFamily="18" charset="0"/>
                <a:cs typeface="Times New Roman" panose="02020603050405020304" pitchFamily="18" charset="0"/>
              </a:rPr>
              <a:t> </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US" b="1" dirty="0">
                <a:solidFill>
                  <a:srgbClr val="111111"/>
                </a:solidFill>
                <a:latin typeface="Helvetica" panose="020B0604020202020204" pitchFamily="34" charset="0"/>
                <a:ea typeface="Times New Roman" panose="02020603050405020304" pitchFamily="18" charset="0"/>
                <a:cs typeface="Times New Roman" panose="02020603050405020304" pitchFamily="18" charset="0"/>
              </a:rPr>
              <a:t>You can use </a:t>
            </a:r>
            <a:r>
              <a:rPr lang="en-US" b="1" dirty="0">
                <a:solidFill>
                  <a:srgbClr val="185F7D"/>
                </a:solidFill>
                <a:latin typeface="Helvetica" panose="020B0604020202020204" pitchFamily="34" charset="0"/>
                <a:ea typeface="Times New Roman" panose="02020603050405020304" pitchFamily="18" charset="0"/>
                <a:cs typeface="Times New Roman" panose="02020603050405020304" pitchFamily="18" charset="0"/>
                <a:hlinkClick r:id="rId2"/>
              </a:rPr>
              <a:t>LinkedIn</a:t>
            </a:r>
            <a:r>
              <a:rPr lang="en-US" b="1" dirty="0">
                <a:solidFill>
                  <a:srgbClr val="111111"/>
                </a:solidFill>
                <a:latin typeface="Helvetica" panose="020B0604020202020204" pitchFamily="34" charset="0"/>
                <a:ea typeface="Times New Roman" panose="02020603050405020304" pitchFamily="18" charset="0"/>
                <a:cs typeface="Times New Roman" panose="02020603050405020304" pitchFamily="18" charset="0"/>
              </a:rPr>
              <a:t> to display your resume, search for jobs, and enhance your professional reputation by posting updates and interacting with other people. </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solidFill>
                  <a:srgbClr val="111111"/>
                </a:solidFill>
                <a:latin typeface="Helvetica" panose="020B0604020202020204" pitchFamily="34" charset="0"/>
                <a:ea typeface="Times New Roman" panose="02020603050405020304" pitchFamily="18" charset="0"/>
                <a:cs typeface="Times New Roman" panose="02020603050405020304" pitchFamily="18" charset="0"/>
              </a:rPr>
              <a:t> </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US" b="1" dirty="0">
                <a:solidFill>
                  <a:srgbClr val="185F7D"/>
                </a:solidFill>
                <a:latin typeface="Helvetica" panose="020B0604020202020204" pitchFamily="34" charset="0"/>
                <a:ea typeface="Times New Roman" panose="02020603050405020304" pitchFamily="18" charset="0"/>
                <a:cs typeface="Times New Roman" panose="02020603050405020304" pitchFamily="18" charset="0"/>
                <a:hlinkClick r:id="rId3"/>
              </a:rPr>
              <a:t>LinkedIn</a:t>
            </a:r>
            <a:r>
              <a:rPr lang="en-US" b="1" dirty="0">
                <a:solidFill>
                  <a:srgbClr val="111111"/>
                </a:solidFill>
                <a:latin typeface="Helvetica" panose="020B0604020202020204" pitchFamily="34" charset="0"/>
                <a:ea typeface="Times New Roman" panose="02020603050405020304" pitchFamily="18" charset="0"/>
                <a:cs typeface="Times New Roman" panose="02020603050405020304" pitchFamily="18" charset="0"/>
              </a:rPr>
              <a:t> is free, but a subscription version called </a:t>
            </a:r>
            <a:r>
              <a:rPr lang="en-US" b="1" dirty="0">
                <a:solidFill>
                  <a:srgbClr val="185F7D"/>
                </a:solidFill>
                <a:latin typeface="Helvetica" panose="020B0604020202020204" pitchFamily="34" charset="0"/>
                <a:ea typeface="Times New Roman" panose="02020603050405020304" pitchFamily="18" charset="0"/>
                <a:cs typeface="Times New Roman" panose="02020603050405020304" pitchFamily="18" charset="0"/>
                <a:hlinkClick r:id="rId4"/>
              </a:rPr>
              <a:t>LinkedIn Premium</a:t>
            </a:r>
            <a:r>
              <a:rPr lang="en-US" b="1" dirty="0">
                <a:solidFill>
                  <a:srgbClr val="111111"/>
                </a:solidFill>
                <a:latin typeface="Helvetica" panose="020B0604020202020204" pitchFamily="34" charset="0"/>
                <a:ea typeface="Times New Roman" panose="02020603050405020304" pitchFamily="18" charset="0"/>
                <a:cs typeface="Times New Roman" panose="02020603050405020304" pitchFamily="18" charset="0"/>
              </a:rPr>
              <a:t> offers additional features like online classes and seminars, as well as insights into who's searching for and viewing your profile. </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dirty="0">
                <a:solidFill>
                  <a:srgbClr val="111111"/>
                </a:solidFill>
                <a:latin typeface="Helvetica" panose="020B0604020202020204" pitchFamily="34" charset="0"/>
                <a:ea typeface="Times New Roman" panose="02020603050405020304" pitchFamily="18" charset="0"/>
                <a:cs typeface="Times New Roman" panose="02020603050405020304" pitchFamily="18" charset="0"/>
              </a:rPr>
              <a:t> </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US" dirty="0">
                <a:solidFill>
                  <a:srgbClr val="111111"/>
                </a:solidFill>
                <a:latin typeface="Helvetica" panose="020B0604020202020204" pitchFamily="34" charset="0"/>
                <a:ea typeface="Times New Roman" panose="02020603050405020304" pitchFamily="18" charset="0"/>
                <a:cs typeface="Times New Roman" panose="02020603050405020304" pitchFamily="18" charset="0"/>
              </a:rPr>
              <a:t>Its headquarters are in the Silicon Valley</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a:latin typeface="Calibri" panose="020F0502020204030204" pitchFamily="34" charset="0"/>
                <a:ea typeface="Calibri" panose="020F0502020204030204" pitchFamily="34" charset="0"/>
                <a:cs typeface="Times New Roman" panose="02020603050405020304" pitchFamily="18" charset="0"/>
              </a:rPr>
              <a:t>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77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84242" y="550848"/>
            <a:ext cx="3785011" cy="400110"/>
          </a:xfrm>
          <a:prstGeom prst="rect">
            <a:avLst/>
          </a:prstGeom>
        </p:spPr>
        <p:txBody>
          <a:bodyPr wrap="none">
            <a:spAutoFit/>
          </a:bodyPr>
          <a:lstStyle/>
          <a:p>
            <a:r>
              <a:rPr lang="en-US" sz="2000" b="1" i="0" dirty="0" smtClean="0">
                <a:solidFill>
                  <a:srgbClr val="351456"/>
                </a:solidFill>
                <a:effectLst/>
                <a:latin typeface="proxima-nova"/>
              </a:rPr>
              <a:t> Social Media, paid</a:t>
            </a:r>
            <a:r>
              <a:rPr lang="en-US" b="1" i="0" dirty="0" smtClean="0">
                <a:solidFill>
                  <a:srgbClr val="351456"/>
                </a:solidFill>
                <a:effectLst/>
                <a:latin typeface="proxima-nova"/>
              </a:rPr>
              <a:t> </a:t>
            </a:r>
            <a:r>
              <a:rPr lang="en-US" sz="2000" b="1" i="0" dirty="0" smtClean="0">
                <a:solidFill>
                  <a:srgbClr val="351456"/>
                </a:solidFill>
                <a:effectLst/>
                <a:latin typeface="proxima-nova"/>
              </a:rPr>
              <a:t>or unpaid </a:t>
            </a:r>
            <a:endParaRPr lang="en-US" sz="2000" b="1" i="0" dirty="0">
              <a:solidFill>
                <a:srgbClr val="351456"/>
              </a:solidFill>
              <a:effectLst/>
              <a:latin typeface="proxima-nova"/>
            </a:endParaRPr>
          </a:p>
        </p:txBody>
      </p:sp>
      <p:sp>
        <p:nvSpPr>
          <p:cNvPr id="4" name="Rectangle 3"/>
          <p:cNvSpPr/>
          <p:nvPr/>
        </p:nvSpPr>
        <p:spPr>
          <a:xfrm>
            <a:off x="275985" y="2882569"/>
            <a:ext cx="2009461" cy="400110"/>
          </a:xfrm>
          <a:prstGeom prst="rect">
            <a:avLst/>
          </a:prstGeom>
        </p:spPr>
        <p:txBody>
          <a:bodyPr wrap="none">
            <a:spAutoFit/>
          </a:bodyPr>
          <a:lstStyle/>
          <a:p>
            <a:r>
              <a:rPr lang="en-US" sz="2000" b="1" i="0" dirty="0" smtClean="0">
                <a:solidFill>
                  <a:srgbClr val="351456"/>
                </a:solidFill>
                <a:effectLst/>
                <a:latin typeface="proxima-nova"/>
              </a:rPr>
              <a:t>Ask Your Team</a:t>
            </a:r>
            <a:endParaRPr lang="en-US" sz="2000" b="1" i="0" dirty="0">
              <a:solidFill>
                <a:srgbClr val="351456"/>
              </a:solidFill>
              <a:effectLst/>
              <a:latin typeface="proxima-nova"/>
            </a:endParaRPr>
          </a:p>
        </p:txBody>
      </p:sp>
      <p:sp>
        <p:nvSpPr>
          <p:cNvPr id="5" name="Rectangle 4"/>
          <p:cNvSpPr/>
          <p:nvPr/>
        </p:nvSpPr>
        <p:spPr>
          <a:xfrm>
            <a:off x="497021" y="478563"/>
            <a:ext cx="1624163" cy="400110"/>
          </a:xfrm>
          <a:prstGeom prst="rect">
            <a:avLst/>
          </a:prstGeom>
        </p:spPr>
        <p:txBody>
          <a:bodyPr wrap="none">
            <a:spAutoFit/>
          </a:bodyPr>
          <a:lstStyle/>
          <a:p>
            <a:r>
              <a:rPr lang="en-US" sz="2000" b="1" i="0" dirty="0" smtClean="0">
                <a:solidFill>
                  <a:srgbClr val="351456"/>
                </a:solidFill>
                <a:effectLst/>
                <a:latin typeface="proxima-nova"/>
              </a:rPr>
              <a:t>Local Press</a:t>
            </a:r>
          </a:p>
        </p:txBody>
      </p:sp>
      <p:sp>
        <p:nvSpPr>
          <p:cNvPr id="6" name="Rectangle 5"/>
          <p:cNvSpPr/>
          <p:nvPr/>
        </p:nvSpPr>
        <p:spPr>
          <a:xfrm>
            <a:off x="497021" y="4172544"/>
            <a:ext cx="2050561" cy="400110"/>
          </a:xfrm>
          <a:prstGeom prst="rect">
            <a:avLst/>
          </a:prstGeom>
        </p:spPr>
        <p:txBody>
          <a:bodyPr wrap="none">
            <a:spAutoFit/>
          </a:bodyPr>
          <a:lstStyle/>
          <a:p>
            <a:r>
              <a:rPr lang="en-US" sz="2000" b="1" i="0" dirty="0" smtClean="0">
                <a:solidFill>
                  <a:srgbClr val="351456"/>
                </a:solidFill>
                <a:effectLst/>
                <a:latin typeface="proxima-nova"/>
              </a:rPr>
              <a:t> Industry Blogs</a:t>
            </a:r>
            <a:endParaRPr lang="en-US" b="1" i="0" dirty="0">
              <a:solidFill>
                <a:srgbClr val="351456"/>
              </a:solidFill>
              <a:effectLst/>
              <a:latin typeface="proxima-nova"/>
            </a:endParaRPr>
          </a:p>
        </p:txBody>
      </p:sp>
      <p:sp>
        <p:nvSpPr>
          <p:cNvPr id="7" name="Rectangle 6"/>
          <p:cNvSpPr/>
          <p:nvPr/>
        </p:nvSpPr>
        <p:spPr>
          <a:xfrm>
            <a:off x="8105543" y="1261640"/>
            <a:ext cx="1239442" cy="400110"/>
          </a:xfrm>
          <a:prstGeom prst="rect">
            <a:avLst/>
          </a:prstGeom>
        </p:spPr>
        <p:txBody>
          <a:bodyPr wrap="none">
            <a:spAutoFit/>
          </a:bodyPr>
          <a:lstStyle/>
          <a:p>
            <a:r>
              <a:rPr lang="en-US" sz="2000" b="1" i="0" dirty="0" smtClean="0">
                <a:solidFill>
                  <a:srgbClr val="351456"/>
                </a:solidFill>
                <a:effectLst/>
                <a:latin typeface="proxima-nova"/>
              </a:rPr>
              <a:t>LinkedIn</a:t>
            </a:r>
            <a:endParaRPr lang="en-US" b="1" i="0" dirty="0">
              <a:solidFill>
                <a:srgbClr val="351456"/>
              </a:solidFill>
              <a:effectLst/>
              <a:latin typeface="proxima-nova"/>
            </a:endParaRPr>
          </a:p>
        </p:txBody>
      </p:sp>
      <p:sp>
        <p:nvSpPr>
          <p:cNvPr id="9" name="Rectangle 8"/>
          <p:cNvSpPr/>
          <p:nvPr/>
        </p:nvSpPr>
        <p:spPr>
          <a:xfrm>
            <a:off x="1055117" y="4872449"/>
            <a:ext cx="2650084" cy="400110"/>
          </a:xfrm>
          <a:prstGeom prst="rect">
            <a:avLst/>
          </a:prstGeom>
        </p:spPr>
        <p:txBody>
          <a:bodyPr wrap="none">
            <a:spAutoFit/>
          </a:bodyPr>
          <a:lstStyle/>
          <a:p>
            <a:r>
              <a:rPr lang="en-US" sz="2000" b="1" i="0" dirty="0" smtClean="0">
                <a:solidFill>
                  <a:srgbClr val="351456"/>
                </a:solidFill>
                <a:effectLst/>
                <a:latin typeface="proxima-nova"/>
              </a:rPr>
              <a:t>Ask your customers</a:t>
            </a:r>
            <a:endParaRPr lang="en-US" b="1" i="0" dirty="0">
              <a:solidFill>
                <a:srgbClr val="351456"/>
              </a:solidFill>
              <a:effectLst/>
              <a:latin typeface="proxima-nova"/>
            </a:endParaRPr>
          </a:p>
        </p:txBody>
      </p:sp>
      <p:sp>
        <p:nvSpPr>
          <p:cNvPr id="10" name="Rectangle 9"/>
          <p:cNvSpPr/>
          <p:nvPr/>
        </p:nvSpPr>
        <p:spPr>
          <a:xfrm>
            <a:off x="1048902" y="2326248"/>
            <a:ext cx="1622560" cy="400110"/>
          </a:xfrm>
          <a:prstGeom prst="rect">
            <a:avLst/>
          </a:prstGeom>
        </p:spPr>
        <p:txBody>
          <a:bodyPr wrap="none">
            <a:spAutoFit/>
          </a:bodyPr>
          <a:lstStyle/>
          <a:p>
            <a:r>
              <a:rPr lang="en-US" sz="2000" b="1" i="0" dirty="0" smtClean="0">
                <a:solidFill>
                  <a:srgbClr val="351456"/>
                </a:solidFill>
                <a:effectLst/>
                <a:latin typeface="proxima-nova"/>
              </a:rPr>
              <a:t>Newsletters</a:t>
            </a:r>
            <a:endParaRPr lang="en-US" b="1" i="0" dirty="0">
              <a:solidFill>
                <a:srgbClr val="351456"/>
              </a:solidFill>
              <a:effectLst/>
              <a:latin typeface="proxima-nova"/>
            </a:endParaRPr>
          </a:p>
        </p:txBody>
      </p:sp>
      <p:sp>
        <p:nvSpPr>
          <p:cNvPr id="11" name="Rectangle 10"/>
          <p:cNvSpPr/>
          <p:nvPr/>
        </p:nvSpPr>
        <p:spPr>
          <a:xfrm>
            <a:off x="497021" y="1697835"/>
            <a:ext cx="2412840" cy="400110"/>
          </a:xfrm>
          <a:prstGeom prst="rect">
            <a:avLst/>
          </a:prstGeom>
        </p:spPr>
        <p:txBody>
          <a:bodyPr wrap="none">
            <a:spAutoFit/>
          </a:bodyPr>
          <a:lstStyle/>
          <a:p>
            <a:r>
              <a:rPr lang="en-US" sz="2000" b="1" i="0" dirty="0" smtClean="0">
                <a:solidFill>
                  <a:srgbClr val="351456"/>
                </a:solidFill>
                <a:effectLst/>
                <a:latin typeface="proxima-nova"/>
              </a:rPr>
              <a:t>External websites</a:t>
            </a:r>
            <a:r>
              <a:rPr lang="en-US" b="1" i="0" dirty="0" smtClean="0">
                <a:solidFill>
                  <a:srgbClr val="351456"/>
                </a:solidFill>
                <a:effectLst/>
                <a:latin typeface="proxima-nova"/>
              </a:rPr>
              <a:t> </a:t>
            </a:r>
            <a:endParaRPr lang="en-US" b="1" i="0" dirty="0">
              <a:solidFill>
                <a:srgbClr val="351456"/>
              </a:solidFill>
              <a:effectLst/>
              <a:latin typeface="proxima-nova"/>
            </a:endParaRPr>
          </a:p>
        </p:txBody>
      </p:sp>
      <p:sp>
        <p:nvSpPr>
          <p:cNvPr id="12" name="Rectangle 11"/>
          <p:cNvSpPr/>
          <p:nvPr/>
        </p:nvSpPr>
        <p:spPr>
          <a:xfrm>
            <a:off x="1048902" y="3472640"/>
            <a:ext cx="2598981" cy="400110"/>
          </a:xfrm>
          <a:prstGeom prst="rect">
            <a:avLst/>
          </a:prstGeom>
        </p:spPr>
        <p:txBody>
          <a:bodyPr wrap="none">
            <a:spAutoFit/>
          </a:bodyPr>
          <a:lstStyle/>
          <a:p>
            <a:r>
              <a:rPr lang="en-US" sz="2000" b="1" i="0" dirty="0" smtClean="0">
                <a:solidFill>
                  <a:srgbClr val="351456"/>
                </a:solidFill>
                <a:effectLst/>
                <a:latin typeface="proxima-nova"/>
              </a:rPr>
              <a:t>Your own reject pile</a:t>
            </a:r>
            <a:endParaRPr lang="en-US" sz="2000" b="1" i="0" dirty="0">
              <a:solidFill>
                <a:srgbClr val="351456"/>
              </a:solidFill>
              <a:effectLst/>
              <a:latin typeface="proxima-nova"/>
            </a:endParaRPr>
          </a:p>
        </p:txBody>
      </p:sp>
      <p:sp>
        <p:nvSpPr>
          <p:cNvPr id="13" name="Rectangle 12"/>
          <p:cNvSpPr/>
          <p:nvPr/>
        </p:nvSpPr>
        <p:spPr>
          <a:xfrm>
            <a:off x="3581968" y="428394"/>
            <a:ext cx="1624163" cy="400110"/>
          </a:xfrm>
          <a:prstGeom prst="rect">
            <a:avLst/>
          </a:prstGeom>
        </p:spPr>
        <p:txBody>
          <a:bodyPr wrap="none">
            <a:spAutoFit/>
          </a:bodyPr>
          <a:lstStyle/>
          <a:p>
            <a:r>
              <a:rPr lang="en-US" sz="2000" b="1" i="0" dirty="0" smtClean="0">
                <a:solidFill>
                  <a:srgbClr val="351456"/>
                </a:solidFill>
                <a:effectLst/>
                <a:latin typeface="proxima-nova"/>
              </a:rPr>
              <a:t>Job centers</a:t>
            </a:r>
            <a:endParaRPr lang="en-US" b="1" i="0" dirty="0">
              <a:solidFill>
                <a:srgbClr val="351456"/>
              </a:solidFill>
              <a:effectLst/>
              <a:latin typeface="proxima-nova"/>
            </a:endParaRPr>
          </a:p>
        </p:txBody>
      </p:sp>
      <p:sp>
        <p:nvSpPr>
          <p:cNvPr id="14" name="Rectangle 13"/>
          <p:cNvSpPr/>
          <p:nvPr/>
        </p:nvSpPr>
        <p:spPr>
          <a:xfrm>
            <a:off x="4546920" y="1126082"/>
            <a:ext cx="1580882" cy="400110"/>
          </a:xfrm>
          <a:prstGeom prst="rect">
            <a:avLst/>
          </a:prstGeom>
        </p:spPr>
        <p:txBody>
          <a:bodyPr wrap="none">
            <a:spAutoFit/>
          </a:bodyPr>
          <a:lstStyle/>
          <a:p>
            <a:r>
              <a:rPr lang="en-US" sz="2000" b="1" i="0" dirty="0" smtClean="0">
                <a:solidFill>
                  <a:srgbClr val="351456"/>
                </a:solidFill>
                <a:effectLst/>
                <a:latin typeface="proxima-nova"/>
              </a:rPr>
              <a:t>Recruiters</a:t>
            </a:r>
            <a:r>
              <a:rPr lang="en-US" b="1" i="0" dirty="0" smtClean="0">
                <a:solidFill>
                  <a:srgbClr val="351456"/>
                </a:solidFill>
                <a:effectLst/>
                <a:latin typeface="proxima-nova"/>
              </a:rPr>
              <a:t>  </a:t>
            </a:r>
            <a:endParaRPr lang="en-US" b="1" i="0" dirty="0">
              <a:solidFill>
                <a:srgbClr val="351456"/>
              </a:solidFill>
              <a:effectLst/>
              <a:latin typeface="proxima-nova"/>
            </a:endParaRPr>
          </a:p>
        </p:txBody>
      </p:sp>
      <p:sp>
        <p:nvSpPr>
          <p:cNvPr id="15" name="Rectangle 14"/>
          <p:cNvSpPr/>
          <p:nvPr/>
        </p:nvSpPr>
        <p:spPr>
          <a:xfrm>
            <a:off x="497021" y="5501932"/>
            <a:ext cx="1800493" cy="400110"/>
          </a:xfrm>
          <a:prstGeom prst="rect">
            <a:avLst/>
          </a:prstGeom>
        </p:spPr>
        <p:txBody>
          <a:bodyPr wrap="none">
            <a:spAutoFit/>
          </a:bodyPr>
          <a:lstStyle/>
          <a:p>
            <a:r>
              <a:rPr lang="en-US" sz="2000" b="1" i="0" dirty="0" smtClean="0">
                <a:solidFill>
                  <a:srgbClr val="351456"/>
                </a:solidFill>
                <a:effectLst/>
                <a:latin typeface="proxima-nova"/>
              </a:rPr>
              <a:t>Job referrals</a:t>
            </a:r>
            <a:r>
              <a:rPr lang="en-US" b="1" i="0" dirty="0" smtClean="0">
                <a:solidFill>
                  <a:srgbClr val="351456"/>
                </a:solidFill>
                <a:effectLst/>
                <a:latin typeface="proxima-nova"/>
              </a:rPr>
              <a:t> </a:t>
            </a:r>
            <a:endParaRPr lang="en-US" b="1" i="0" dirty="0">
              <a:solidFill>
                <a:srgbClr val="351456"/>
              </a:solidFill>
              <a:effectLst/>
              <a:latin typeface="proxima-nova"/>
            </a:endParaRPr>
          </a:p>
        </p:txBody>
      </p:sp>
      <p:sp>
        <p:nvSpPr>
          <p:cNvPr id="16" name="Rectangle 15"/>
          <p:cNvSpPr/>
          <p:nvPr/>
        </p:nvSpPr>
        <p:spPr>
          <a:xfrm>
            <a:off x="1048902" y="1107764"/>
            <a:ext cx="1831142" cy="400110"/>
          </a:xfrm>
          <a:prstGeom prst="rect">
            <a:avLst/>
          </a:prstGeom>
        </p:spPr>
        <p:txBody>
          <a:bodyPr wrap="none">
            <a:spAutoFit/>
          </a:bodyPr>
          <a:lstStyle/>
          <a:p>
            <a:r>
              <a:rPr lang="en-US" sz="2000" b="1" i="0" dirty="0" smtClean="0">
                <a:solidFill>
                  <a:srgbClr val="351456"/>
                </a:solidFill>
                <a:effectLst/>
                <a:latin typeface="proxima-nova"/>
              </a:rPr>
              <a:t>Your website </a:t>
            </a:r>
            <a:endParaRPr lang="en-US" sz="2000" b="1" i="0" dirty="0">
              <a:solidFill>
                <a:srgbClr val="351456"/>
              </a:solidFill>
              <a:effectLst/>
              <a:latin typeface="proxima-nova"/>
            </a:endParaRPr>
          </a:p>
        </p:txBody>
      </p:sp>
      <p:pic>
        <p:nvPicPr>
          <p:cNvPr id="17" name="Picture 16"/>
          <p:cNvPicPr>
            <a:picLocks noChangeAspect="1"/>
          </p:cNvPicPr>
          <p:nvPr/>
        </p:nvPicPr>
        <p:blipFill>
          <a:blip r:embed="rId2"/>
          <a:stretch>
            <a:fillRect/>
          </a:stretch>
        </p:blipFill>
        <p:spPr>
          <a:xfrm>
            <a:off x="3924307" y="1968791"/>
            <a:ext cx="7397026" cy="3733196"/>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220312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P spid="11"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0146" y="664327"/>
            <a:ext cx="10471136" cy="1138773"/>
          </a:xfrm>
          <a:prstGeom prst="rect">
            <a:avLst/>
          </a:prstGeom>
          <a:noFill/>
        </p:spPr>
        <p:txBody>
          <a:bodyPr wrap="none" rtlCol="0">
            <a:spAutoFit/>
          </a:bodyPr>
          <a:lstStyle/>
          <a:p>
            <a:r>
              <a:rPr lang="en-US" sz="3200" b="1" dirty="0" smtClean="0">
                <a:latin typeface="Eras Demi ITC" panose="020B0805030504020804" pitchFamily="34" charset="0"/>
              </a:rPr>
              <a:t>What information is included in a job advertisement?</a:t>
            </a:r>
          </a:p>
          <a:p>
            <a:endParaRPr lang="en-US" dirty="0">
              <a:latin typeface="Eras Demi ITC" panose="020B0805030504020804" pitchFamily="34" charset="0"/>
            </a:endParaRPr>
          </a:p>
          <a:p>
            <a:endParaRPr lang="el-GR" dirty="0"/>
          </a:p>
        </p:txBody>
      </p:sp>
      <p:sp>
        <p:nvSpPr>
          <p:cNvPr id="4" name="Rectangle 3"/>
          <p:cNvSpPr/>
          <p:nvPr/>
        </p:nvSpPr>
        <p:spPr>
          <a:xfrm>
            <a:off x="1140146" y="2125507"/>
            <a:ext cx="2377574" cy="369332"/>
          </a:xfrm>
          <a:prstGeom prst="rect">
            <a:avLst/>
          </a:prstGeom>
        </p:spPr>
        <p:txBody>
          <a:bodyPr wrap="none">
            <a:spAutoFit/>
          </a:bodyPr>
          <a:lstStyle/>
          <a:p>
            <a:r>
              <a:rPr lang="en-US" b="1" i="0" dirty="0" smtClean="0">
                <a:solidFill>
                  <a:srgbClr val="222222"/>
                </a:solidFill>
                <a:effectLst/>
                <a:latin typeface="Publico"/>
              </a:rPr>
              <a:t>General Description</a:t>
            </a:r>
            <a:endParaRPr lang="en-US" b="1" i="0" dirty="0">
              <a:solidFill>
                <a:srgbClr val="222222"/>
              </a:solidFill>
              <a:effectLst/>
              <a:latin typeface="Publico"/>
            </a:endParaRPr>
          </a:p>
        </p:txBody>
      </p:sp>
      <p:sp>
        <p:nvSpPr>
          <p:cNvPr id="5" name="Rectangle 4"/>
          <p:cNvSpPr/>
          <p:nvPr/>
        </p:nvSpPr>
        <p:spPr>
          <a:xfrm>
            <a:off x="1140146" y="2863412"/>
            <a:ext cx="889987" cy="369332"/>
          </a:xfrm>
          <a:prstGeom prst="rect">
            <a:avLst/>
          </a:prstGeom>
        </p:spPr>
        <p:txBody>
          <a:bodyPr wrap="none">
            <a:spAutoFit/>
          </a:bodyPr>
          <a:lstStyle/>
          <a:p>
            <a:r>
              <a:rPr lang="en-US" b="1" i="0" dirty="0" smtClean="0">
                <a:solidFill>
                  <a:srgbClr val="222222"/>
                </a:solidFill>
                <a:effectLst/>
                <a:latin typeface="Publico"/>
              </a:rPr>
              <a:t>Duties</a:t>
            </a:r>
            <a:endParaRPr lang="en-US" b="1" i="0" dirty="0">
              <a:solidFill>
                <a:srgbClr val="222222"/>
              </a:solidFill>
              <a:effectLst/>
              <a:latin typeface="Publico"/>
            </a:endParaRPr>
          </a:p>
        </p:txBody>
      </p:sp>
      <p:sp>
        <p:nvSpPr>
          <p:cNvPr id="6" name="Rectangle 5"/>
          <p:cNvSpPr/>
          <p:nvPr/>
        </p:nvSpPr>
        <p:spPr>
          <a:xfrm>
            <a:off x="1140146" y="3601317"/>
            <a:ext cx="3638560" cy="369332"/>
          </a:xfrm>
          <a:prstGeom prst="rect">
            <a:avLst/>
          </a:prstGeom>
        </p:spPr>
        <p:txBody>
          <a:bodyPr wrap="none">
            <a:spAutoFit/>
          </a:bodyPr>
          <a:lstStyle/>
          <a:p>
            <a:r>
              <a:rPr lang="en-US" b="1" i="0" dirty="0" smtClean="0">
                <a:solidFill>
                  <a:srgbClr val="222222"/>
                </a:solidFill>
                <a:effectLst/>
                <a:latin typeface="Publico"/>
              </a:rPr>
              <a:t>Knowledge, Skills, and Abilities</a:t>
            </a:r>
            <a:endParaRPr lang="en-US" b="1" i="0" dirty="0">
              <a:solidFill>
                <a:srgbClr val="222222"/>
              </a:solidFill>
              <a:effectLst/>
              <a:latin typeface="Publico"/>
            </a:endParaRPr>
          </a:p>
        </p:txBody>
      </p:sp>
      <p:sp>
        <p:nvSpPr>
          <p:cNvPr id="7" name="Rectangle 6"/>
          <p:cNvSpPr/>
          <p:nvPr/>
        </p:nvSpPr>
        <p:spPr>
          <a:xfrm>
            <a:off x="1140146" y="4339222"/>
            <a:ext cx="4673074" cy="369332"/>
          </a:xfrm>
          <a:prstGeom prst="rect">
            <a:avLst/>
          </a:prstGeom>
        </p:spPr>
        <p:txBody>
          <a:bodyPr wrap="none">
            <a:spAutoFit/>
          </a:bodyPr>
          <a:lstStyle/>
          <a:p>
            <a:r>
              <a:rPr lang="en-US" b="1" i="0" dirty="0" smtClean="0">
                <a:solidFill>
                  <a:srgbClr val="222222"/>
                </a:solidFill>
                <a:effectLst/>
                <a:latin typeface="Publico"/>
              </a:rPr>
              <a:t>Education and Experience Requirements</a:t>
            </a:r>
            <a:endParaRPr lang="en-US" b="1" i="0" dirty="0">
              <a:solidFill>
                <a:srgbClr val="222222"/>
              </a:solidFill>
              <a:effectLst/>
              <a:latin typeface="Publico"/>
            </a:endParaRPr>
          </a:p>
        </p:txBody>
      </p:sp>
      <p:sp>
        <p:nvSpPr>
          <p:cNvPr id="8" name="Rectangle 7"/>
          <p:cNvSpPr/>
          <p:nvPr/>
        </p:nvSpPr>
        <p:spPr>
          <a:xfrm>
            <a:off x="1108086" y="4984795"/>
            <a:ext cx="2582758" cy="369332"/>
          </a:xfrm>
          <a:prstGeom prst="rect">
            <a:avLst/>
          </a:prstGeom>
        </p:spPr>
        <p:txBody>
          <a:bodyPr wrap="none">
            <a:spAutoFit/>
          </a:bodyPr>
          <a:lstStyle/>
          <a:p>
            <a:r>
              <a:rPr lang="en-US" b="1" i="0" dirty="0" smtClean="0">
                <a:solidFill>
                  <a:srgbClr val="222222"/>
                </a:solidFill>
                <a:effectLst/>
                <a:latin typeface="Publico"/>
              </a:rPr>
              <a:t>Starting Salary Range</a:t>
            </a:r>
            <a:endParaRPr lang="en-US" b="1" i="0" dirty="0">
              <a:solidFill>
                <a:srgbClr val="222222"/>
              </a:solidFill>
              <a:effectLst/>
              <a:latin typeface="Publico"/>
            </a:endParaRPr>
          </a:p>
        </p:txBody>
      </p:sp>
      <p:sp>
        <p:nvSpPr>
          <p:cNvPr id="9" name="Rectangle 8"/>
          <p:cNvSpPr/>
          <p:nvPr/>
        </p:nvSpPr>
        <p:spPr>
          <a:xfrm>
            <a:off x="1140146" y="5722700"/>
            <a:ext cx="2826415" cy="369332"/>
          </a:xfrm>
          <a:prstGeom prst="rect">
            <a:avLst/>
          </a:prstGeom>
        </p:spPr>
        <p:txBody>
          <a:bodyPr wrap="none">
            <a:spAutoFit/>
          </a:bodyPr>
          <a:lstStyle/>
          <a:p>
            <a:r>
              <a:rPr lang="en-US" b="1" i="0" dirty="0" smtClean="0">
                <a:solidFill>
                  <a:srgbClr val="222222"/>
                </a:solidFill>
                <a:effectLst/>
                <a:latin typeface="Publico"/>
              </a:rPr>
              <a:t>Application Instructions</a:t>
            </a:r>
            <a:endParaRPr lang="en-US" b="1" i="0" dirty="0">
              <a:solidFill>
                <a:srgbClr val="222222"/>
              </a:solidFill>
              <a:effectLst/>
              <a:latin typeface="Publico"/>
            </a:endParaRPr>
          </a:p>
        </p:txBody>
      </p:sp>
      <p:sp>
        <p:nvSpPr>
          <p:cNvPr id="10" name="Rectangle 9"/>
          <p:cNvSpPr/>
          <p:nvPr/>
        </p:nvSpPr>
        <p:spPr>
          <a:xfrm>
            <a:off x="5733143" y="6094354"/>
            <a:ext cx="6096000" cy="646331"/>
          </a:xfrm>
          <a:prstGeom prst="rect">
            <a:avLst/>
          </a:prstGeom>
        </p:spPr>
        <p:txBody>
          <a:bodyPr>
            <a:spAutoFit/>
          </a:bodyPr>
          <a:lstStyle/>
          <a:p>
            <a:r>
              <a:rPr lang="en-US" dirty="0" smtClean="0">
                <a:hlinkClick r:id="rId2"/>
              </a:rPr>
              <a:t>https://www.thebalancecareers.com/what-information-is-included-on-a-job-posting-1669554</a:t>
            </a:r>
            <a:endParaRPr lang="el-GR" dirty="0"/>
          </a:p>
        </p:txBody>
      </p:sp>
      <p:pic>
        <p:nvPicPr>
          <p:cNvPr id="2050" name="Picture 2" descr="Sample Advertisement for Job Vacancy in Newspaper | Hib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57" y="1503201"/>
            <a:ext cx="4789714" cy="440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57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2792" y="3014663"/>
            <a:ext cx="9844362" cy="461665"/>
          </a:xfrm>
          <a:prstGeom prst="rect">
            <a:avLst/>
          </a:prstGeom>
          <a:noFill/>
        </p:spPr>
        <p:txBody>
          <a:bodyPr wrap="none" rtlCol="0">
            <a:spAutoFit/>
          </a:bodyPr>
          <a:lstStyle/>
          <a:p>
            <a:r>
              <a:rPr lang="en-US" sz="2400" dirty="0" smtClean="0">
                <a:solidFill>
                  <a:srgbClr val="C00000"/>
                </a:solidFill>
                <a:latin typeface="Britannic Bold" panose="020B0903060703020204" pitchFamily="34" charset="0"/>
              </a:rPr>
              <a:t>Here is a job advertisement. It comes from an online recruitment site. </a:t>
            </a:r>
            <a:endParaRPr lang="el-GR" sz="2400" dirty="0">
              <a:solidFill>
                <a:srgbClr val="C00000"/>
              </a:solidFill>
            </a:endParaRPr>
          </a:p>
        </p:txBody>
      </p:sp>
    </p:spTree>
    <p:extLst>
      <p:ext uri="{BB962C8B-B14F-4D97-AF65-F5344CB8AC3E}">
        <p14:creationId xmlns:p14="http://schemas.microsoft.com/office/powerpoint/2010/main" val="1913450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69441"/>
          </a:xfrm>
          <a:prstGeom prst="rect">
            <a:avLst/>
          </a:prstGeom>
          <a:solidFill>
            <a:schemeClr val="accent6">
              <a:lumMod val="75000"/>
            </a:schemeClr>
          </a:solidFill>
        </p:spPr>
        <p:txBody>
          <a:bodyPr wrap="square" rtlCol="0">
            <a:spAutoFit/>
          </a:bodyPr>
          <a:lstStyle/>
          <a:p>
            <a:pPr algn="ctr"/>
            <a:r>
              <a:rPr lang="en-US" sz="2200" dirty="0" smtClean="0">
                <a:solidFill>
                  <a:schemeClr val="bg1"/>
                </a:solidFill>
                <a:latin typeface="Britannic Bold" panose="020B0903060703020204" pitchFamily="34" charset="0"/>
              </a:rPr>
              <a:t>Job Reference Number: RY08/364</a:t>
            </a:r>
          </a:p>
          <a:p>
            <a:pPr algn="ctr"/>
            <a:r>
              <a:rPr lang="en-US" sz="2200" dirty="0" smtClean="0">
                <a:solidFill>
                  <a:schemeClr val="bg1"/>
                </a:solidFill>
                <a:latin typeface="Britannic Bold" panose="020B0903060703020204" pitchFamily="34" charset="0"/>
              </a:rPr>
              <a:t>Administrative Assistant </a:t>
            </a:r>
            <a:endParaRPr lang="el-GR" sz="2200" dirty="0">
              <a:solidFill>
                <a:schemeClr val="bg1"/>
              </a:solidFill>
            </a:endParaRPr>
          </a:p>
        </p:txBody>
      </p:sp>
      <p:sp>
        <p:nvSpPr>
          <p:cNvPr id="4" name="TextBox 3"/>
          <p:cNvSpPr txBox="1"/>
          <p:nvPr/>
        </p:nvSpPr>
        <p:spPr>
          <a:xfrm>
            <a:off x="0" y="711568"/>
            <a:ext cx="12192000" cy="6494085"/>
          </a:xfrm>
          <a:prstGeom prst="rect">
            <a:avLst/>
          </a:prstGeom>
          <a:solidFill>
            <a:schemeClr val="bg1"/>
          </a:solidFill>
        </p:spPr>
        <p:txBody>
          <a:bodyPr wrap="square" rtlCol="0">
            <a:spAutoFit/>
          </a:bodyPr>
          <a:lstStyle/>
          <a:p>
            <a:pPr algn="ctr"/>
            <a:r>
              <a:rPr lang="en-US" dirty="0" smtClean="0"/>
              <a:t>30 </a:t>
            </a:r>
            <a:r>
              <a:rPr lang="en-US" b="1" dirty="0" smtClean="0"/>
              <a:t>K p.a</a:t>
            </a:r>
            <a:r>
              <a:rPr lang="en-US" dirty="0" smtClean="0"/>
              <a:t>. plus 25 days vacation and pension plan. </a:t>
            </a:r>
            <a:endParaRPr lang="en-US" dirty="0"/>
          </a:p>
          <a:p>
            <a:pPr algn="ctr"/>
            <a:r>
              <a:rPr lang="en-US" dirty="0" smtClean="0"/>
              <a:t>42 hours per week </a:t>
            </a:r>
            <a:r>
              <a:rPr lang="en-US" b="1" dirty="0" smtClean="0"/>
              <a:t>approx. </a:t>
            </a:r>
            <a:r>
              <a:rPr lang="en-US" dirty="0" smtClean="0"/>
              <a:t>Starting </a:t>
            </a:r>
            <a:r>
              <a:rPr lang="en-US" b="1" dirty="0" smtClean="0"/>
              <a:t>ASAP</a:t>
            </a:r>
            <a:r>
              <a:rPr lang="en-US" dirty="0" smtClean="0"/>
              <a:t>.</a:t>
            </a:r>
          </a:p>
          <a:p>
            <a:pPr algn="ctr">
              <a:tabLst>
                <a:tab pos="1800225" algn="l"/>
              </a:tabLst>
            </a:pPr>
            <a:r>
              <a:rPr lang="en-US" dirty="0" smtClean="0"/>
              <a:t>This is a great opportunity to join a busy and established business. Our client is a large manufacturing firm based in southwest Chicago, who is looking for an </a:t>
            </a:r>
            <a:r>
              <a:rPr lang="en-US" b="1" dirty="0" smtClean="0"/>
              <a:t>admin. </a:t>
            </a:r>
            <a:r>
              <a:rPr lang="en-US" dirty="0" smtClean="0"/>
              <a:t>assistant to help in the running of its busy office. </a:t>
            </a:r>
          </a:p>
          <a:p>
            <a:pPr algn="ctr">
              <a:tabLst>
                <a:tab pos="1800225" algn="l"/>
              </a:tabLst>
            </a:pPr>
            <a:r>
              <a:rPr lang="en-US" b="1" dirty="0" smtClean="0"/>
              <a:t>Duties will include:</a:t>
            </a:r>
          </a:p>
          <a:p>
            <a:pPr marL="342900" indent="-342900" algn="ctr">
              <a:buFont typeface="Arial" panose="020B0604020202020204" pitchFamily="34" charset="0"/>
              <a:buChar char="•"/>
              <a:tabLst>
                <a:tab pos="1800225" algn="l"/>
              </a:tabLst>
            </a:pPr>
            <a:r>
              <a:rPr lang="en-US" dirty="0" smtClean="0"/>
              <a:t>Answering the telephone, transferring calls and taking messages</a:t>
            </a:r>
          </a:p>
          <a:p>
            <a:pPr marL="342900" indent="-342900" algn="ctr">
              <a:buFont typeface="Arial" panose="020B0604020202020204" pitchFamily="34" charset="0"/>
              <a:buChar char="•"/>
              <a:tabLst>
                <a:tab pos="1800225" algn="l"/>
              </a:tabLst>
            </a:pPr>
            <a:r>
              <a:rPr lang="en-US" dirty="0" smtClean="0"/>
              <a:t>Managing stock and stationery </a:t>
            </a:r>
          </a:p>
          <a:p>
            <a:pPr marL="342900" indent="-342900" algn="ctr">
              <a:buFont typeface="Arial" panose="020B0604020202020204" pitchFamily="34" charset="0"/>
              <a:buChar char="•"/>
              <a:tabLst>
                <a:tab pos="1800225" algn="l"/>
              </a:tabLst>
            </a:pPr>
            <a:r>
              <a:rPr lang="en-US" dirty="0" smtClean="0"/>
              <a:t>Filing documents and maintaining the filing system </a:t>
            </a:r>
          </a:p>
          <a:p>
            <a:pPr marL="342900" indent="-342900" algn="ctr">
              <a:buFont typeface="Arial" panose="020B0604020202020204" pitchFamily="34" charset="0"/>
              <a:buChar char="•"/>
              <a:tabLst>
                <a:tab pos="1800225" algn="l"/>
              </a:tabLst>
            </a:pPr>
            <a:r>
              <a:rPr lang="en-US" dirty="0" smtClean="0"/>
              <a:t>Audio/copy typing</a:t>
            </a:r>
          </a:p>
          <a:p>
            <a:pPr marL="342900" indent="-342900" algn="ctr">
              <a:buFont typeface="Arial" panose="020B0604020202020204" pitchFamily="34" charset="0"/>
              <a:buChar char="•"/>
              <a:tabLst>
                <a:tab pos="1800225" algn="l"/>
              </a:tabLst>
            </a:pPr>
            <a:r>
              <a:rPr lang="en-US" dirty="0" smtClean="0"/>
              <a:t>Making travel and accommodation arrangements</a:t>
            </a:r>
          </a:p>
          <a:p>
            <a:pPr marL="342900" indent="-342900" algn="ctr">
              <a:buFont typeface="Arial" panose="020B0604020202020204" pitchFamily="34" charset="0"/>
              <a:buChar char="•"/>
              <a:tabLst>
                <a:tab pos="1800225" algn="l"/>
              </a:tabLst>
            </a:pPr>
            <a:r>
              <a:rPr lang="en-US" dirty="0" smtClean="0"/>
              <a:t>Arranging meetings and diary management </a:t>
            </a:r>
          </a:p>
          <a:p>
            <a:pPr algn="ctr">
              <a:tabLst>
                <a:tab pos="1800225" algn="l"/>
              </a:tabLst>
            </a:pPr>
            <a:r>
              <a:rPr lang="en-US" b="1" dirty="0" smtClean="0"/>
              <a:t>Essential:</a:t>
            </a:r>
          </a:p>
          <a:p>
            <a:pPr marL="342900" indent="-342900" algn="ctr">
              <a:buFont typeface="Arial" panose="020B0604020202020204" pitchFamily="34" charset="0"/>
              <a:buChar char="•"/>
              <a:tabLst>
                <a:tab pos="1800225" algn="l"/>
              </a:tabLst>
            </a:pPr>
            <a:r>
              <a:rPr lang="en-US" dirty="0" smtClean="0"/>
              <a:t>A typing speed of at least 50 </a:t>
            </a:r>
            <a:r>
              <a:rPr lang="en-US" b="1" dirty="0" smtClean="0"/>
              <a:t>wpm</a:t>
            </a:r>
          </a:p>
          <a:p>
            <a:pPr marL="342900" indent="-342900" algn="ctr">
              <a:buFont typeface="Arial" panose="020B0604020202020204" pitchFamily="34" charset="0"/>
              <a:buChar char="•"/>
              <a:tabLst>
                <a:tab pos="1800225" algn="l"/>
              </a:tabLst>
            </a:pPr>
            <a:r>
              <a:rPr lang="en-US" dirty="0" smtClean="0"/>
              <a:t>Ability to work to deadlines </a:t>
            </a:r>
          </a:p>
          <a:p>
            <a:pPr marL="342900" indent="-342900" algn="ctr">
              <a:buFont typeface="Arial" panose="020B0604020202020204" pitchFamily="34" charset="0"/>
              <a:buChar char="•"/>
              <a:tabLst>
                <a:tab pos="1800225" algn="l"/>
              </a:tabLst>
            </a:pPr>
            <a:r>
              <a:rPr lang="en-US" dirty="0" smtClean="0"/>
              <a:t>Good</a:t>
            </a:r>
            <a:r>
              <a:rPr lang="en-US" b="1" dirty="0" smtClean="0"/>
              <a:t> IT </a:t>
            </a:r>
            <a:r>
              <a:rPr lang="en-US" dirty="0" smtClean="0"/>
              <a:t>skills </a:t>
            </a:r>
            <a:r>
              <a:rPr lang="en-US" b="1" dirty="0" smtClean="0"/>
              <a:t>esp. </a:t>
            </a:r>
            <a:r>
              <a:rPr lang="en-US" dirty="0" smtClean="0"/>
              <a:t>in word processing and spreadsheets</a:t>
            </a:r>
          </a:p>
          <a:p>
            <a:pPr algn="ctr">
              <a:tabLst>
                <a:tab pos="1800225" algn="l"/>
              </a:tabLst>
            </a:pPr>
            <a:r>
              <a:rPr lang="en-US" b="1" dirty="0" smtClean="0"/>
              <a:t>Desirable:</a:t>
            </a:r>
          </a:p>
          <a:p>
            <a:pPr marL="342900" indent="-342900" algn="ctr">
              <a:buFont typeface="Arial" panose="020B0604020202020204" pitchFamily="34" charset="0"/>
              <a:buChar char="•"/>
              <a:tabLst>
                <a:tab pos="1800225" algn="l"/>
              </a:tabLst>
            </a:pPr>
            <a:r>
              <a:rPr lang="en-US" dirty="0" smtClean="0"/>
              <a:t>1 </a:t>
            </a:r>
            <a:r>
              <a:rPr lang="en-US" b="1" dirty="0" err="1" smtClean="0"/>
              <a:t>yrs</a:t>
            </a:r>
            <a:r>
              <a:rPr lang="en-US" dirty="0" smtClean="0"/>
              <a:t> admin experience desirable</a:t>
            </a:r>
          </a:p>
          <a:p>
            <a:pPr marL="342900" indent="-342900" algn="ctr">
              <a:buFont typeface="Arial" panose="020B0604020202020204" pitchFamily="34" charset="0"/>
              <a:buChar char="•"/>
              <a:tabLst>
                <a:tab pos="1800225" algn="l"/>
              </a:tabLst>
            </a:pPr>
            <a:r>
              <a:rPr lang="en-US" b="1" dirty="0" smtClean="0"/>
              <a:t>Exp. </a:t>
            </a:r>
            <a:r>
              <a:rPr lang="en-US" dirty="0" smtClean="0"/>
              <a:t>in taking meeting minutes and dictation </a:t>
            </a:r>
          </a:p>
          <a:p>
            <a:pPr algn="ctr">
              <a:tabLst>
                <a:tab pos="1800225" algn="l"/>
              </a:tabLst>
            </a:pPr>
            <a:r>
              <a:rPr lang="en-US" dirty="0" smtClean="0"/>
              <a:t>We are looking for a good communicator with excellent </a:t>
            </a:r>
            <a:r>
              <a:rPr lang="en-US" b="1" dirty="0" smtClean="0"/>
              <a:t>attention to detail</a:t>
            </a:r>
            <a:r>
              <a:rPr lang="en-US" dirty="0" smtClean="0"/>
              <a:t>, a positive attitude and an organized approach. The candidate should have the ability to work both in a team and on his/her own </a:t>
            </a:r>
            <a:r>
              <a:rPr lang="en-US" b="1" dirty="0" smtClean="0"/>
              <a:t>initiative</a:t>
            </a:r>
            <a:r>
              <a:rPr lang="en-US" dirty="0" smtClean="0"/>
              <a:t>. Experience within manufacturing environment would be </a:t>
            </a:r>
            <a:r>
              <a:rPr lang="en-US" b="1" dirty="0" smtClean="0"/>
              <a:t>beneficial</a:t>
            </a:r>
            <a:r>
              <a:rPr lang="en-US" dirty="0" smtClean="0"/>
              <a:t> to your application. </a:t>
            </a:r>
          </a:p>
          <a:p>
            <a:pPr algn="ctr">
              <a:tabLst>
                <a:tab pos="1800225" algn="l"/>
              </a:tabLst>
            </a:pPr>
            <a:r>
              <a:rPr lang="en-US" dirty="0" smtClean="0"/>
              <a:t>To apply, please email your CV and a </a:t>
            </a:r>
            <a:r>
              <a:rPr lang="en-US" b="1" dirty="0" smtClean="0"/>
              <a:t>cover letter </a:t>
            </a:r>
            <a:r>
              <a:rPr lang="en-US" dirty="0" smtClean="0"/>
              <a:t>to Helen Walker at S.T. Recruitment. </a:t>
            </a:r>
            <a:endParaRPr lang="en-US" dirty="0"/>
          </a:p>
          <a:p>
            <a:pPr algn="ctr"/>
            <a:endParaRPr lang="el-GR" sz="2000" dirty="0"/>
          </a:p>
        </p:txBody>
      </p:sp>
      <p:pic>
        <p:nvPicPr>
          <p:cNvPr id="5" name="Picture 4"/>
          <p:cNvPicPr>
            <a:picLocks noChangeAspect="1"/>
          </p:cNvPicPr>
          <p:nvPr/>
        </p:nvPicPr>
        <p:blipFill rotWithShape="1">
          <a:blip r:embed="rId2"/>
          <a:srcRect l="38412"/>
          <a:stretch/>
        </p:blipFill>
        <p:spPr>
          <a:xfrm>
            <a:off x="348342" y="1915885"/>
            <a:ext cx="2028523" cy="2335211"/>
          </a:xfrm>
          <a:prstGeom prst="rect">
            <a:avLst/>
          </a:prstGeom>
        </p:spPr>
      </p:pic>
      <p:pic>
        <p:nvPicPr>
          <p:cNvPr id="6" name="Picture 5"/>
          <p:cNvPicPr>
            <a:picLocks noChangeAspect="1"/>
          </p:cNvPicPr>
          <p:nvPr/>
        </p:nvPicPr>
        <p:blipFill>
          <a:blip r:embed="rId3"/>
          <a:stretch>
            <a:fillRect/>
          </a:stretch>
        </p:blipFill>
        <p:spPr>
          <a:xfrm>
            <a:off x="493486" y="3556000"/>
            <a:ext cx="2438400" cy="1986869"/>
          </a:xfrm>
          <a:prstGeom prst="rect">
            <a:avLst/>
          </a:prstGeom>
        </p:spPr>
      </p:pic>
      <p:pic>
        <p:nvPicPr>
          <p:cNvPr id="7" name="Picture 6"/>
          <p:cNvPicPr>
            <a:picLocks noChangeAspect="1"/>
          </p:cNvPicPr>
          <p:nvPr/>
        </p:nvPicPr>
        <p:blipFill>
          <a:blip r:embed="rId4"/>
          <a:stretch>
            <a:fillRect/>
          </a:stretch>
        </p:blipFill>
        <p:spPr>
          <a:xfrm>
            <a:off x="8992507" y="2429256"/>
            <a:ext cx="2488293" cy="1393444"/>
          </a:xfrm>
          <a:prstGeom prst="rect">
            <a:avLst/>
          </a:prstGeom>
        </p:spPr>
      </p:pic>
      <p:sp>
        <p:nvSpPr>
          <p:cNvPr id="8" name="AutoShape 2" descr="What is 'Words per Minute&quot; or WPM? - Typing.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AutoShape 4" descr="What is 'Words per Minute&quot; or WPM? - Typing.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 name="Picture 9"/>
          <p:cNvPicPr>
            <a:picLocks noChangeAspect="1"/>
          </p:cNvPicPr>
          <p:nvPr/>
        </p:nvPicPr>
        <p:blipFill>
          <a:blip r:embed="rId5"/>
          <a:stretch>
            <a:fillRect/>
          </a:stretch>
        </p:blipFill>
        <p:spPr>
          <a:xfrm>
            <a:off x="8992507" y="4073926"/>
            <a:ext cx="2785609" cy="1247288"/>
          </a:xfrm>
          <a:prstGeom prst="rect">
            <a:avLst/>
          </a:prstGeom>
        </p:spPr>
      </p:pic>
    </p:spTree>
    <p:extLst>
      <p:ext uri="{BB962C8B-B14F-4D97-AF65-F5344CB8AC3E}">
        <p14:creationId xmlns:p14="http://schemas.microsoft.com/office/powerpoint/2010/main" val="468584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937"/>
            <a:ext cx="6125029" cy="646331"/>
          </a:xfrm>
          <a:prstGeom prst="rect">
            <a:avLst/>
          </a:prstGeom>
          <a:solidFill>
            <a:schemeClr val="accent6">
              <a:lumMod val="75000"/>
            </a:schemeClr>
          </a:solidFill>
        </p:spPr>
        <p:txBody>
          <a:bodyPr wrap="square" rtlCol="0">
            <a:spAutoFit/>
          </a:bodyPr>
          <a:lstStyle/>
          <a:p>
            <a:pPr algn="ctr"/>
            <a:r>
              <a:rPr lang="en-US" dirty="0" smtClean="0">
                <a:solidFill>
                  <a:schemeClr val="bg1"/>
                </a:solidFill>
                <a:latin typeface="Britannic Bold" panose="020B0903060703020204" pitchFamily="34" charset="0"/>
              </a:rPr>
              <a:t>Job Reference Number: RY08/364</a:t>
            </a:r>
          </a:p>
          <a:p>
            <a:pPr algn="ctr"/>
            <a:r>
              <a:rPr lang="en-US" dirty="0" smtClean="0">
                <a:solidFill>
                  <a:schemeClr val="bg1"/>
                </a:solidFill>
                <a:latin typeface="Britannic Bold" panose="020B0903060703020204" pitchFamily="34" charset="0"/>
              </a:rPr>
              <a:t>Administrative Assistant </a:t>
            </a:r>
            <a:endParaRPr lang="el-GR" dirty="0">
              <a:solidFill>
                <a:schemeClr val="bg1"/>
              </a:solidFill>
            </a:endParaRPr>
          </a:p>
        </p:txBody>
      </p:sp>
      <p:sp>
        <p:nvSpPr>
          <p:cNvPr id="4" name="TextBox 3"/>
          <p:cNvSpPr txBox="1"/>
          <p:nvPr/>
        </p:nvSpPr>
        <p:spPr>
          <a:xfrm>
            <a:off x="0" y="687080"/>
            <a:ext cx="6125029" cy="6170920"/>
          </a:xfrm>
          <a:prstGeom prst="rect">
            <a:avLst/>
          </a:prstGeom>
          <a:solidFill>
            <a:schemeClr val="bg1"/>
          </a:solidFill>
        </p:spPr>
        <p:txBody>
          <a:bodyPr wrap="square" rtlCol="0">
            <a:spAutoFit/>
          </a:bodyPr>
          <a:lstStyle/>
          <a:p>
            <a:pPr algn="ctr"/>
            <a:r>
              <a:rPr lang="en-US" sz="1500" dirty="0" smtClean="0"/>
              <a:t>30 </a:t>
            </a:r>
            <a:r>
              <a:rPr lang="en-US" sz="1500" b="1" dirty="0" smtClean="0"/>
              <a:t>K p.a</a:t>
            </a:r>
            <a:r>
              <a:rPr lang="en-US" sz="1500" dirty="0" smtClean="0"/>
              <a:t>. plus 25 days vacation and pension plan. </a:t>
            </a:r>
            <a:endParaRPr lang="en-US" sz="1500" dirty="0"/>
          </a:p>
          <a:p>
            <a:pPr algn="ctr"/>
            <a:r>
              <a:rPr lang="en-US" sz="1500" dirty="0" smtClean="0"/>
              <a:t>42 hours per week </a:t>
            </a:r>
            <a:r>
              <a:rPr lang="en-US" sz="1500" b="1" dirty="0" smtClean="0"/>
              <a:t>approx. </a:t>
            </a:r>
            <a:r>
              <a:rPr lang="en-US" sz="1500" dirty="0" smtClean="0"/>
              <a:t>Starting </a:t>
            </a:r>
            <a:r>
              <a:rPr lang="en-US" sz="1500" b="1" dirty="0" smtClean="0"/>
              <a:t>ASAP</a:t>
            </a:r>
            <a:r>
              <a:rPr lang="en-US" sz="1500" dirty="0" smtClean="0"/>
              <a:t>.</a:t>
            </a:r>
          </a:p>
          <a:p>
            <a:pPr algn="ctr">
              <a:tabLst>
                <a:tab pos="1800225" algn="l"/>
              </a:tabLst>
            </a:pPr>
            <a:r>
              <a:rPr lang="en-US" sz="1500" dirty="0" smtClean="0"/>
              <a:t>This is a great opportunity to join a busy and established business. Our client is a large manufacturing firm based in southwest Chicago, who is looking for an </a:t>
            </a:r>
            <a:r>
              <a:rPr lang="en-US" sz="1500" b="1" dirty="0" smtClean="0"/>
              <a:t>admin. </a:t>
            </a:r>
            <a:r>
              <a:rPr lang="en-US" sz="1500" dirty="0" smtClean="0"/>
              <a:t>assistant to help in the running of its busy office. </a:t>
            </a:r>
          </a:p>
          <a:p>
            <a:pPr algn="ctr">
              <a:tabLst>
                <a:tab pos="1800225" algn="l"/>
              </a:tabLst>
            </a:pPr>
            <a:r>
              <a:rPr lang="en-US" sz="1500" b="1" dirty="0" smtClean="0"/>
              <a:t>Duties will include:</a:t>
            </a:r>
          </a:p>
          <a:p>
            <a:pPr marL="342900" indent="-342900" algn="ctr">
              <a:buFont typeface="Arial" panose="020B0604020202020204" pitchFamily="34" charset="0"/>
              <a:buChar char="•"/>
              <a:tabLst>
                <a:tab pos="1800225" algn="l"/>
              </a:tabLst>
            </a:pPr>
            <a:r>
              <a:rPr lang="en-US" sz="1500" dirty="0" smtClean="0"/>
              <a:t>Answering the telephone, transferring calls and taking messages</a:t>
            </a:r>
          </a:p>
          <a:p>
            <a:pPr marL="342900" indent="-342900" algn="ctr">
              <a:buFont typeface="Arial" panose="020B0604020202020204" pitchFamily="34" charset="0"/>
              <a:buChar char="•"/>
              <a:tabLst>
                <a:tab pos="1800225" algn="l"/>
              </a:tabLst>
            </a:pPr>
            <a:r>
              <a:rPr lang="en-US" sz="1500" dirty="0" smtClean="0"/>
              <a:t>Managing stock and stationery </a:t>
            </a:r>
          </a:p>
          <a:p>
            <a:pPr marL="342900" indent="-342900" algn="ctr">
              <a:buFont typeface="Arial" panose="020B0604020202020204" pitchFamily="34" charset="0"/>
              <a:buChar char="•"/>
              <a:tabLst>
                <a:tab pos="1800225" algn="l"/>
              </a:tabLst>
            </a:pPr>
            <a:r>
              <a:rPr lang="en-US" sz="1500" dirty="0" smtClean="0"/>
              <a:t>Filing documents and maintaining the filing system </a:t>
            </a:r>
          </a:p>
          <a:p>
            <a:pPr marL="342900" indent="-342900" algn="ctr">
              <a:buFont typeface="Arial" panose="020B0604020202020204" pitchFamily="34" charset="0"/>
              <a:buChar char="•"/>
              <a:tabLst>
                <a:tab pos="1800225" algn="l"/>
              </a:tabLst>
            </a:pPr>
            <a:r>
              <a:rPr lang="en-US" sz="1500" dirty="0" smtClean="0"/>
              <a:t>Audio/copy typing</a:t>
            </a:r>
          </a:p>
          <a:p>
            <a:pPr marL="342900" indent="-342900" algn="ctr">
              <a:buFont typeface="Arial" panose="020B0604020202020204" pitchFamily="34" charset="0"/>
              <a:buChar char="•"/>
              <a:tabLst>
                <a:tab pos="1800225" algn="l"/>
              </a:tabLst>
            </a:pPr>
            <a:r>
              <a:rPr lang="en-US" sz="1500" dirty="0" smtClean="0"/>
              <a:t>Making travel and accommodation arrangements</a:t>
            </a:r>
          </a:p>
          <a:p>
            <a:pPr marL="342900" indent="-342900" algn="ctr">
              <a:buFont typeface="Arial" panose="020B0604020202020204" pitchFamily="34" charset="0"/>
              <a:buChar char="•"/>
              <a:tabLst>
                <a:tab pos="1800225" algn="l"/>
              </a:tabLst>
            </a:pPr>
            <a:r>
              <a:rPr lang="en-US" sz="1500" dirty="0" smtClean="0"/>
              <a:t>Arranging meetings and diary management </a:t>
            </a:r>
          </a:p>
          <a:p>
            <a:pPr algn="ctr">
              <a:tabLst>
                <a:tab pos="1800225" algn="l"/>
              </a:tabLst>
            </a:pPr>
            <a:r>
              <a:rPr lang="en-US" sz="1500" b="1" dirty="0" smtClean="0"/>
              <a:t>Essential:</a:t>
            </a:r>
          </a:p>
          <a:p>
            <a:pPr marL="342900" indent="-342900" algn="ctr">
              <a:buFont typeface="Arial" panose="020B0604020202020204" pitchFamily="34" charset="0"/>
              <a:buChar char="•"/>
              <a:tabLst>
                <a:tab pos="1800225" algn="l"/>
              </a:tabLst>
            </a:pPr>
            <a:r>
              <a:rPr lang="en-US" sz="1500" dirty="0" smtClean="0"/>
              <a:t>A typing speed of at least 50 </a:t>
            </a:r>
            <a:r>
              <a:rPr lang="en-US" sz="1500" b="1" dirty="0" smtClean="0"/>
              <a:t>wpm</a:t>
            </a:r>
          </a:p>
          <a:p>
            <a:pPr marL="342900" indent="-342900" algn="ctr">
              <a:buFont typeface="Arial" panose="020B0604020202020204" pitchFamily="34" charset="0"/>
              <a:buChar char="•"/>
              <a:tabLst>
                <a:tab pos="1800225" algn="l"/>
              </a:tabLst>
            </a:pPr>
            <a:r>
              <a:rPr lang="en-US" sz="1500" dirty="0" smtClean="0"/>
              <a:t>Ability to work to deadlines </a:t>
            </a:r>
          </a:p>
          <a:p>
            <a:pPr marL="342900" indent="-342900" algn="ctr">
              <a:buFont typeface="Arial" panose="020B0604020202020204" pitchFamily="34" charset="0"/>
              <a:buChar char="•"/>
              <a:tabLst>
                <a:tab pos="1800225" algn="l"/>
              </a:tabLst>
            </a:pPr>
            <a:r>
              <a:rPr lang="en-US" sz="1500" dirty="0" smtClean="0"/>
              <a:t>Good </a:t>
            </a:r>
            <a:r>
              <a:rPr lang="en-US" sz="1500" b="1" dirty="0" smtClean="0"/>
              <a:t>IT</a:t>
            </a:r>
            <a:r>
              <a:rPr lang="en-US" sz="1500" dirty="0" smtClean="0"/>
              <a:t> skills </a:t>
            </a:r>
            <a:r>
              <a:rPr lang="en-US" sz="1500" b="1" dirty="0" smtClean="0"/>
              <a:t>esp. </a:t>
            </a:r>
            <a:r>
              <a:rPr lang="en-US" sz="1500" dirty="0" smtClean="0"/>
              <a:t>in word processing and spreadsheets</a:t>
            </a:r>
          </a:p>
          <a:p>
            <a:pPr algn="ctr">
              <a:tabLst>
                <a:tab pos="1800225" algn="l"/>
              </a:tabLst>
            </a:pPr>
            <a:r>
              <a:rPr lang="en-US" sz="1500" b="1" dirty="0" smtClean="0"/>
              <a:t>Desirable:</a:t>
            </a:r>
          </a:p>
          <a:p>
            <a:pPr marL="342900" indent="-342900" algn="ctr">
              <a:buFont typeface="Arial" panose="020B0604020202020204" pitchFamily="34" charset="0"/>
              <a:buChar char="•"/>
              <a:tabLst>
                <a:tab pos="1800225" algn="l"/>
              </a:tabLst>
            </a:pPr>
            <a:r>
              <a:rPr lang="en-US" sz="1500" dirty="0" smtClean="0"/>
              <a:t>1 </a:t>
            </a:r>
            <a:r>
              <a:rPr lang="en-US" sz="1500" b="1" dirty="0" err="1" smtClean="0"/>
              <a:t>yrs</a:t>
            </a:r>
            <a:r>
              <a:rPr lang="en-US" sz="1500" dirty="0" smtClean="0"/>
              <a:t> admin experience desirable</a:t>
            </a:r>
          </a:p>
          <a:p>
            <a:pPr marL="342900" indent="-342900" algn="ctr">
              <a:buFont typeface="Arial" panose="020B0604020202020204" pitchFamily="34" charset="0"/>
              <a:buChar char="•"/>
              <a:tabLst>
                <a:tab pos="1800225" algn="l"/>
              </a:tabLst>
            </a:pPr>
            <a:r>
              <a:rPr lang="en-US" sz="1500" b="1" dirty="0" smtClean="0"/>
              <a:t>Exp. </a:t>
            </a:r>
            <a:r>
              <a:rPr lang="en-US" sz="1500" dirty="0" smtClean="0"/>
              <a:t>in taking meeting minutes and dictation </a:t>
            </a:r>
          </a:p>
          <a:p>
            <a:pPr algn="ctr">
              <a:tabLst>
                <a:tab pos="1800225" algn="l"/>
              </a:tabLst>
            </a:pPr>
            <a:r>
              <a:rPr lang="en-US" sz="1500" dirty="0" smtClean="0"/>
              <a:t>We are looking for a good communicator with excellent </a:t>
            </a:r>
            <a:r>
              <a:rPr lang="en-US" sz="1500" b="1" dirty="0" smtClean="0"/>
              <a:t>attention to detail</a:t>
            </a:r>
            <a:r>
              <a:rPr lang="en-US" sz="1500" dirty="0" smtClean="0"/>
              <a:t>, a positive attitude and an organized approach. The candidate should have the ability to work both in a team and on his/her own </a:t>
            </a:r>
            <a:r>
              <a:rPr lang="en-US" sz="1500" b="1" dirty="0" smtClean="0"/>
              <a:t>initiative</a:t>
            </a:r>
            <a:r>
              <a:rPr lang="en-US" sz="1500" dirty="0" smtClean="0"/>
              <a:t>. Experience within manufacturing environment would be </a:t>
            </a:r>
            <a:r>
              <a:rPr lang="en-US" sz="1500" b="1" dirty="0" smtClean="0"/>
              <a:t>beneficial</a:t>
            </a:r>
            <a:r>
              <a:rPr lang="en-US" sz="1500" dirty="0" smtClean="0"/>
              <a:t> to your application. </a:t>
            </a:r>
          </a:p>
          <a:p>
            <a:pPr algn="ctr">
              <a:tabLst>
                <a:tab pos="1800225" algn="l"/>
              </a:tabLst>
            </a:pPr>
            <a:r>
              <a:rPr lang="en-US" sz="1500" dirty="0" smtClean="0"/>
              <a:t>To apply, please email your CV and a </a:t>
            </a:r>
            <a:r>
              <a:rPr lang="en-US" sz="1500" b="1" dirty="0" smtClean="0"/>
              <a:t>cover letter </a:t>
            </a:r>
            <a:r>
              <a:rPr lang="en-US" sz="1500" dirty="0" smtClean="0"/>
              <a:t>to Helen Walker at S.T. Recruitment. </a:t>
            </a:r>
            <a:endParaRPr lang="en-US" sz="1500" dirty="0"/>
          </a:p>
          <a:p>
            <a:pPr algn="ctr"/>
            <a:endParaRPr lang="el-GR" sz="2000" dirty="0"/>
          </a:p>
        </p:txBody>
      </p:sp>
      <p:sp>
        <p:nvSpPr>
          <p:cNvPr id="8" name="AutoShape 2" descr="What is 'Words per Minute&quot; or WPM? - Typing.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AutoShape 4" descr="What is 'Words per Minute&quot; or WPM? - Typing.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TextBox 2"/>
          <p:cNvSpPr txBox="1"/>
          <p:nvPr/>
        </p:nvSpPr>
        <p:spPr>
          <a:xfrm>
            <a:off x="6549750" y="1669144"/>
            <a:ext cx="5642250" cy="3046988"/>
          </a:xfrm>
          <a:prstGeom prst="rect">
            <a:avLst/>
          </a:prstGeom>
          <a:noFill/>
        </p:spPr>
        <p:txBody>
          <a:bodyPr wrap="none" rtlCol="0">
            <a:spAutoFit/>
          </a:bodyPr>
          <a:lstStyle/>
          <a:p>
            <a:r>
              <a:rPr lang="en-US" sz="2400" b="1" dirty="0" smtClean="0"/>
              <a:t>What information do you get from this ad?</a:t>
            </a:r>
          </a:p>
          <a:p>
            <a:endParaRPr lang="en-US" sz="2400" dirty="0"/>
          </a:p>
          <a:p>
            <a:pPr marL="285750" indent="-285750">
              <a:buFont typeface="Arial" panose="020B0604020202020204" pitchFamily="34" charset="0"/>
              <a:buChar char="•"/>
            </a:pPr>
            <a:r>
              <a:rPr lang="en-US" sz="2400" dirty="0" smtClean="0"/>
              <a:t>Job Title</a:t>
            </a:r>
          </a:p>
          <a:p>
            <a:pPr marL="285750" indent="-285750">
              <a:buFont typeface="Arial" panose="020B0604020202020204" pitchFamily="34" charset="0"/>
              <a:buChar char="•"/>
            </a:pPr>
            <a:r>
              <a:rPr lang="en-US" sz="2400" dirty="0" smtClean="0"/>
              <a:t>Salary</a:t>
            </a:r>
          </a:p>
          <a:p>
            <a:pPr marL="285750" indent="-285750">
              <a:buFont typeface="Arial" panose="020B0604020202020204" pitchFamily="34" charset="0"/>
              <a:buChar char="•"/>
            </a:pPr>
            <a:r>
              <a:rPr lang="en-US" sz="2400" dirty="0" smtClean="0"/>
              <a:t>Hours per week</a:t>
            </a:r>
          </a:p>
          <a:p>
            <a:pPr marL="285750" indent="-285750">
              <a:buFont typeface="Arial" panose="020B0604020202020204" pitchFamily="34" charset="0"/>
              <a:buChar char="•"/>
            </a:pPr>
            <a:r>
              <a:rPr lang="en-US" sz="2400" dirty="0" smtClean="0"/>
              <a:t>Benefits</a:t>
            </a:r>
          </a:p>
          <a:p>
            <a:pPr marL="285750" indent="-285750">
              <a:buFont typeface="Arial" panose="020B0604020202020204" pitchFamily="34" charset="0"/>
              <a:buChar char="•"/>
            </a:pPr>
            <a:r>
              <a:rPr lang="en-US" sz="2400" dirty="0" smtClean="0"/>
              <a:t>Location</a:t>
            </a:r>
          </a:p>
          <a:p>
            <a:pPr marL="285750" indent="-285750">
              <a:buFont typeface="Arial" panose="020B0604020202020204" pitchFamily="34" charset="0"/>
              <a:buChar char="•"/>
            </a:pPr>
            <a:r>
              <a:rPr lang="en-US" sz="2400" dirty="0" smtClean="0"/>
              <a:t>Application Procedure</a:t>
            </a:r>
            <a:endParaRPr lang="el-GR" sz="2400" dirty="0"/>
          </a:p>
        </p:txBody>
      </p:sp>
    </p:spTree>
    <p:extLst>
      <p:ext uri="{BB962C8B-B14F-4D97-AF65-F5344CB8AC3E}">
        <p14:creationId xmlns:p14="http://schemas.microsoft.com/office/powerpoint/2010/main" val="386268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937"/>
            <a:ext cx="6125029" cy="646331"/>
          </a:xfrm>
          <a:prstGeom prst="rect">
            <a:avLst/>
          </a:prstGeom>
          <a:solidFill>
            <a:schemeClr val="accent6">
              <a:lumMod val="75000"/>
            </a:schemeClr>
          </a:solidFill>
        </p:spPr>
        <p:txBody>
          <a:bodyPr wrap="square" rtlCol="0">
            <a:spAutoFit/>
          </a:bodyPr>
          <a:lstStyle/>
          <a:p>
            <a:pPr algn="ctr"/>
            <a:r>
              <a:rPr lang="en-US" dirty="0" smtClean="0">
                <a:solidFill>
                  <a:schemeClr val="bg1"/>
                </a:solidFill>
                <a:latin typeface="Britannic Bold" panose="020B0903060703020204" pitchFamily="34" charset="0"/>
              </a:rPr>
              <a:t>Job Reference Number: RY08/364</a:t>
            </a:r>
          </a:p>
          <a:p>
            <a:pPr algn="ctr"/>
            <a:r>
              <a:rPr lang="en-US" dirty="0" smtClean="0">
                <a:solidFill>
                  <a:schemeClr val="bg1"/>
                </a:solidFill>
                <a:latin typeface="Britannic Bold" panose="020B0903060703020204" pitchFamily="34" charset="0"/>
              </a:rPr>
              <a:t>Administrative Assistant </a:t>
            </a:r>
            <a:endParaRPr lang="el-GR" dirty="0">
              <a:solidFill>
                <a:schemeClr val="bg1"/>
              </a:solidFill>
            </a:endParaRPr>
          </a:p>
        </p:txBody>
      </p:sp>
      <p:sp>
        <p:nvSpPr>
          <p:cNvPr id="4" name="TextBox 3"/>
          <p:cNvSpPr txBox="1"/>
          <p:nvPr/>
        </p:nvSpPr>
        <p:spPr>
          <a:xfrm>
            <a:off x="0" y="687080"/>
            <a:ext cx="6125029" cy="6170920"/>
          </a:xfrm>
          <a:prstGeom prst="rect">
            <a:avLst/>
          </a:prstGeom>
          <a:solidFill>
            <a:schemeClr val="bg1"/>
          </a:solidFill>
        </p:spPr>
        <p:txBody>
          <a:bodyPr wrap="square" rtlCol="0">
            <a:spAutoFit/>
          </a:bodyPr>
          <a:lstStyle/>
          <a:p>
            <a:pPr algn="ctr"/>
            <a:r>
              <a:rPr lang="en-US" sz="1500" dirty="0" smtClean="0"/>
              <a:t>30 </a:t>
            </a:r>
            <a:r>
              <a:rPr lang="en-US" sz="1500" b="1" dirty="0" smtClean="0"/>
              <a:t>K p.a</a:t>
            </a:r>
            <a:r>
              <a:rPr lang="en-US" sz="1500" dirty="0" smtClean="0"/>
              <a:t>. plus 25 days vacation and pension plan. </a:t>
            </a:r>
            <a:endParaRPr lang="en-US" sz="1500" dirty="0"/>
          </a:p>
          <a:p>
            <a:pPr algn="ctr"/>
            <a:r>
              <a:rPr lang="en-US" sz="1500" dirty="0" smtClean="0"/>
              <a:t>42 hours per week </a:t>
            </a:r>
            <a:r>
              <a:rPr lang="en-US" sz="1500" b="1" dirty="0" smtClean="0"/>
              <a:t>approx. </a:t>
            </a:r>
            <a:r>
              <a:rPr lang="en-US" sz="1500" dirty="0" smtClean="0"/>
              <a:t>Starting </a:t>
            </a:r>
            <a:r>
              <a:rPr lang="en-US" sz="1500" b="1" dirty="0" smtClean="0"/>
              <a:t>ASAP</a:t>
            </a:r>
            <a:r>
              <a:rPr lang="en-US" sz="1500" dirty="0" smtClean="0"/>
              <a:t>.</a:t>
            </a:r>
          </a:p>
          <a:p>
            <a:pPr algn="ctr">
              <a:tabLst>
                <a:tab pos="1800225" algn="l"/>
              </a:tabLst>
            </a:pPr>
            <a:r>
              <a:rPr lang="en-US" sz="1500" dirty="0" smtClean="0"/>
              <a:t>This is a great opportunity to join a busy and established business. Our client is a large manufacturing firm based in southwest Chicago, who is looking for an </a:t>
            </a:r>
            <a:r>
              <a:rPr lang="en-US" sz="1500" b="1" dirty="0" smtClean="0"/>
              <a:t>admin. </a:t>
            </a:r>
            <a:r>
              <a:rPr lang="en-US" sz="1500" dirty="0" smtClean="0"/>
              <a:t>assistant to help in the running of its busy office. </a:t>
            </a:r>
          </a:p>
          <a:p>
            <a:pPr algn="ctr">
              <a:tabLst>
                <a:tab pos="1800225" algn="l"/>
              </a:tabLst>
            </a:pPr>
            <a:r>
              <a:rPr lang="en-US" sz="1500" b="1" dirty="0" smtClean="0"/>
              <a:t>Duties will include:</a:t>
            </a:r>
          </a:p>
          <a:p>
            <a:pPr marL="342900" indent="-342900" algn="ctr">
              <a:buFont typeface="Arial" panose="020B0604020202020204" pitchFamily="34" charset="0"/>
              <a:buChar char="•"/>
              <a:tabLst>
                <a:tab pos="1800225" algn="l"/>
              </a:tabLst>
            </a:pPr>
            <a:r>
              <a:rPr lang="en-US" sz="1500" dirty="0" smtClean="0"/>
              <a:t>Answering the telephone, transferring calls and taking messages</a:t>
            </a:r>
          </a:p>
          <a:p>
            <a:pPr marL="342900" indent="-342900" algn="ctr">
              <a:buFont typeface="Arial" panose="020B0604020202020204" pitchFamily="34" charset="0"/>
              <a:buChar char="•"/>
              <a:tabLst>
                <a:tab pos="1800225" algn="l"/>
              </a:tabLst>
            </a:pPr>
            <a:r>
              <a:rPr lang="en-US" sz="1500" dirty="0" smtClean="0"/>
              <a:t>Managing stock and stationery </a:t>
            </a:r>
          </a:p>
          <a:p>
            <a:pPr marL="342900" indent="-342900" algn="ctr">
              <a:buFont typeface="Arial" panose="020B0604020202020204" pitchFamily="34" charset="0"/>
              <a:buChar char="•"/>
              <a:tabLst>
                <a:tab pos="1800225" algn="l"/>
              </a:tabLst>
            </a:pPr>
            <a:r>
              <a:rPr lang="en-US" sz="1500" dirty="0" smtClean="0"/>
              <a:t>Filing documents and maintaining the filing system </a:t>
            </a:r>
          </a:p>
          <a:p>
            <a:pPr marL="342900" indent="-342900" algn="ctr">
              <a:buFont typeface="Arial" panose="020B0604020202020204" pitchFamily="34" charset="0"/>
              <a:buChar char="•"/>
              <a:tabLst>
                <a:tab pos="1800225" algn="l"/>
              </a:tabLst>
            </a:pPr>
            <a:r>
              <a:rPr lang="en-US" sz="1500" dirty="0" smtClean="0"/>
              <a:t>Audio/copy typing</a:t>
            </a:r>
          </a:p>
          <a:p>
            <a:pPr marL="342900" indent="-342900" algn="ctr">
              <a:buFont typeface="Arial" panose="020B0604020202020204" pitchFamily="34" charset="0"/>
              <a:buChar char="•"/>
              <a:tabLst>
                <a:tab pos="1800225" algn="l"/>
              </a:tabLst>
            </a:pPr>
            <a:r>
              <a:rPr lang="en-US" sz="1500" dirty="0" smtClean="0"/>
              <a:t>Making travel and accommodation arrangements</a:t>
            </a:r>
          </a:p>
          <a:p>
            <a:pPr marL="342900" indent="-342900" algn="ctr">
              <a:buFont typeface="Arial" panose="020B0604020202020204" pitchFamily="34" charset="0"/>
              <a:buChar char="•"/>
              <a:tabLst>
                <a:tab pos="1800225" algn="l"/>
              </a:tabLst>
            </a:pPr>
            <a:r>
              <a:rPr lang="en-US" sz="1500" dirty="0" smtClean="0"/>
              <a:t>Arranging meetings and diary management </a:t>
            </a:r>
          </a:p>
          <a:p>
            <a:pPr algn="ctr">
              <a:tabLst>
                <a:tab pos="1800225" algn="l"/>
              </a:tabLst>
            </a:pPr>
            <a:r>
              <a:rPr lang="en-US" sz="1500" b="1" dirty="0" smtClean="0"/>
              <a:t>Essential:</a:t>
            </a:r>
          </a:p>
          <a:p>
            <a:pPr marL="342900" indent="-342900" algn="ctr">
              <a:buFont typeface="Arial" panose="020B0604020202020204" pitchFamily="34" charset="0"/>
              <a:buChar char="•"/>
              <a:tabLst>
                <a:tab pos="1800225" algn="l"/>
              </a:tabLst>
            </a:pPr>
            <a:r>
              <a:rPr lang="en-US" sz="1500" dirty="0" smtClean="0"/>
              <a:t>A typing speed of at least 50 </a:t>
            </a:r>
            <a:r>
              <a:rPr lang="en-US" sz="1500" b="1" dirty="0" smtClean="0"/>
              <a:t>wpm</a:t>
            </a:r>
          </a:p>
          <a:p>
            <a:pPr marL="342900" indent="-342900" algn="ctr">
              <a:buFont typeface="Arial" panose="020B0604020202020204" pitchFamily="34" charset="0"/>
              <a:buChar char="•"/>
              <a:tabLst>
                <a:tab pos="1800225" algn="l"/>
              </a:tabLst>
            </a:pPr>
            <a:r>
              <a:rPr lang="en-US" sz="1500" dirty="0" smtClean="0"/>
              <a:t>Ability to work to deadlines </a:t>
            </a:r>
          </a:p>
          <a:p>
            <a:pPr marL="342900" indent="-342900" algn="ctr">
              <a:buFont typeface="Arial" panose="020B0604020202020204" pitchFamily="34" charset="0"/>
              <a:buChar char="•"/>
              <a:tabLst>
                <a:tab pos="1800225" algn="l"/>
              </a:tabLst>
            </a:pPr>
            <a:r>
              <a:rPr lang="en-US" sz="1500" dirty="0" smtClean="0"/>
              <a:t>Good </a:t>
            </a:r>
            <a:r>
              <a:rPr lang="en-US" sz="1500" b="1" dirty="0" smtClean="0"/>
              <a:t>IT</a:t>
            </a:r>
            <a:r>
              <a:rPr lang="en-US" sz="1500" dirty="0" smtClean="0"/>
              <a:t> skills </a:t>
            </a:r>
            <a:r>
              <a:rPr lang="en-US" sz="1500" b="1" dirty="0" smtClean="0"/>
              <a:t>esp. </a:t>
            </a:r>
            <a:r>
              <a:rPr lang="en-US" sz="1500" dirty="0" smtClean="0"/>
              <a:t>in word processing and spreadsheets</a:t>
            </a:r>
          </a:p>
          <a:p>
            <a:pPr algn="ctr">
              <a:tabLst>
                <a:tab pos="1800225" algn="l"/>
              </a:tabLst>
            </a:pPr>
            <a:r>
              <a:rPr lang="en-US" sz="1500" b="1" dirty="0" smtClean="0"/>
              <a:t>Desirable:</a:t>
            </a:r>
          </a:p>
          <a:p>
            <a:pPr marL="342900" indent="-342900" algn="ctr">
              <a:buFont typeface="Arial" panose="020B0604020202020204" pitchFamily="34" charset="0"/>
              <a:buChar char="•"/>
              <a:tabLst>
                <a:tab pos="1800225" algn="l"/>
              </a:tabLst>
            </a:pPr>
            <a:r>
              <a:rPr lang="en-US" sz="1500" dirty="0" smtClean="0"/>
              <a:t>1 </a:t>
            </a:r>
            <a:r>
              <a:rPr lang="en-US" sz="1500" b="1" dirty="0" err="1" smtClean="0"/>
              <a:t>yrs</a:t>
            </a:r>
            <a:r>
              <a:rPr lang="en-US" sz="1500" dirty="0" smtClean="0"/>
              <a:t> admin experience desirable</a:t>
            </a:r>
          </a:p>
          <a:p>
            <a:pPr marL="342900" indent="-342900" algn="ctr">
              <a:buFont typeface="Arial" panose="020B0604020202020204" pitchFamily="34" charset="0"/>
              <a:buChar char="•"/>
              <a:tabLst>
                <a:tab pos="1800225" algn="l"/>
              </a:tabLst>
            </a:pPr>
            <a:r>
              <a:rPr lang="en-US" sz="1500" b="1" dirty="0" smtClean="0"/>
              <a:t>Exp. </a:t>
            </a:r>
            <a:r>
              <a:rPr lang="en-US" sz="1500" dirty="0" smtClean="0"/>
              <a:t>in taking meeting minutes and dictation </a:t>
            </a:r>
          </a:p>
          <a:p>
            <a:pPr algn="ctr">
              <a:tabLst>
                <a:tab pos="1800225" algn="l"/>
              </a:tabLst>
            </a:pPr>
            <a:r>
              <a:rPr lang="en-US" sz="1500" dirty="0" smtClean="0"/>
              <a:t>We are looking for a good communicator with excellent </a:t>
            </a:r>
            <a:r>
              <a:rPr lang="en-US" sz="1500" b="1" dirty="0" smtClean="0"/>
              <a:t>attention to detail</a:t>
            </a:r>
            <a:r>
              <a:rPr lang="en-US" sz="1500" dirty="0" smtClean="0"/>
              <a:t>, a positive attitude and an organized approach. The candidate should have the ability to work both in a team and on his/her own </a:t>
            </a:r>
            <a:r>
              <a:rPr lang="en-US" sz="1500" b="1" dirty="0" smtClean="0"/>
              <a:t>initiative</a:t>
            </a:r>
            <a:r>
              <a:rPr lang="en-US" sz="1500" dirty="0" smtClean="0"/>
              <a:t>. Experience within manufacturing environment would be </a:t>
            </a:r>
            <a:r>
              <a:rPr lang="en-US" sz="1500" b="1" dirty="0" smtClean="0"/>
              <a:t>beneficial</a:t>
            </a:r>
            <a:r>
              <a:rPr lang="en-US" sz="1500" dirty="0" smtClean="0"/>
              <a:t> to your application. </a:t>
            </a:r>
          </a:p>
          <a:p>
            <a:pPr algn="ctr">
              <a:tabLst>
                <a:tab pos="1800225" algn="l"/>
              </a:tabLst>
            </a:pPr>
            <a:r>
              <a:rPr lang="en-US" sz="1500" dirty="0" smtClean="0"/>
              <a:t>To apply, please email your CV and a </a:t>
            </a:r>
            <a:r>
              <a:rPr lang="en-US" sz="1500" b="1" dirty="0" smtClean="0"/>
              <a:t>cover letter </a:t>
            </a:r>
            <a:r>
              <a:rPr lang="en-US" sz="1500" dirty="0" smtClean="0"/>
              <a:t>to Helen Walker at S.T. Recruitment. </a:t>
            </a:r>
            <a:endParaRPr lang="en-US" sz="1500" dirty="0"/>
          </a:p>
          <a:p>
            <a:pPr algn="ctr"/>
            <a:endParaRPr lang="el-GR" sz="2000" dirty="0"/>
          </a:p>
        </p:txBody>
      </p:sp>
      <p:sp>
        <p:nvSpPr>
          <p:cNvPr id="8" name="AutoShape 2" descr="What is 'Words per Minute&quot; or WPM? - Typing.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AutoShape 4" descr="What is 'Words per Minute&quot; or WPM? - Typing.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TextBox 2"/>
          <p:cNvSpPr txBox="1"/>
          <p:nvPr/>
        </p:nvSpPr>
        <p:spPr>
          <a:xfrm>
            <a:off x="6277428" y="7937"/>
            <a:ext cx="6059715" cy="6863417"/>
          </a:xfrm>
          <a:prstGeom prst="rect">
            <a:avLst/>
          </a:prstGeom>
          <a:noFill/>
        </p:spPr>
        <p:txBody>
          <a:bodyPr wrap="square" rtlCol="0">
            <a:spAutoFit/>
          </a:bodyPr>
          <a:lstStyle/>
          <a:p>
            <a:r>
              <a:rPr lang="en-US" sz="2200" b="1" dirty="0" smtClean="0"/>
              <a:t>Do you know what these abbreviations stand for?</a:t>
            </a:r>
          </a:p>
          <a:p>
            <a:endParaRPr lang="en-US" sz="2200" dirty="0"/>
          </a:p>
          <a:p>
            <a:pPr marL="285750" indent="-285750">
              <a:buFont typeface="Arial" panose="020B0604020202020204" pitchFamily="34" charset="0"/>
              <a:buChar char="•"/>
            </a:pPr>
            <a:r>
              <a:rPr lang="en-US" sz="2200" dirty="0" smtClean="0"/>
              <a:t>K?    </a:t>
            </a:r>
          </a:p>
          <a:p>
            <a:r>
              <a:rPr lang="en-US" sz="2200" dirty="0"/>
              <a:t> </a:t>
            </a:r>
            <a:r>
              <a:rPr lang="en-US" sz="2200" dirty="0" smtClean="0"/>
              <a:t>   </a:t>
            </a:r>
            <a:r>
              <a:rPr lang="en-US" sz="2200" dirty="0" smtClean="0">
                <a:solidFill>
                  <a:srgbClr val="C00000"/>
                </a:solidFill>
              </a:rPr>
              <a:t>thousand</a:t>
            </a:r>
          </a:p>
          <a:p>
            <a:pPr marL="285750" indent="-285750">
              <a:buFont typeface="Arial" panose="020B0604020202020204" pitchFamily="34" charset="0"/>
              <a:buChar char="•"/>
            </a:pPr>
            <a:r>
              <a:rPr lang="en-US" sz="2200" dirty="0" smtClean="0"/>
              <a:t>p.a.?     </a:t>
            </a:r>
          </a:p>
          <a:p>
            <a:r>
              <a:rPr lang="en-US" sz="2200" dirty="0"/>
              <a:t> </a:t>
            </a:r>
            <a:r>
              <a:rPr lang="en-US" sz="2200" dirty="0" smtClean="0"/>
              <a:t>   </a:t>
            </a:r>
            <a:r>
              <a:rPr lang="en-US" sz="2200" dirty="0" smtClean="0">
                <a:solidFill>
                  <a:srgbClr val="C00000"/>
                </a:solidFill>
              </a:rPr>
              <a:t>per annum</a:t>
            </a:r>
          </a:p>
          <a:p>
            <a:pPr marL="285750" indent="-285750">
              <a:buFont typeface="Arial" panose="020B0604020202020204" pitchFamily="34" charset="0"/>
              <a:buChar char="•"/>
            </a:pPr>
            <a:r>
              <a:rPr lang="en-US" sz="2200" dirty="0" smtClean="0"/>
              <a:t>esp.?      </a:t>
            </a:r>
          </a:p>
          <a:p>
            <a:r>
              <a:rPr lang="en-US" sz="2200" dirty="0"/>
              <a:t> </a:t>
            </a:r>
            <a:r>
              <a:rPr lang="en-US" sz="2200" dirty="0" smtClean="0"/>
              <a:t>   </a:t>
            </a:r>
            <a:r>
              <a:rPr lang="en-US" sz="2200" dirty="0" smtClean="0">
                <a:solidFill>
                  <a:srgbClr val="C00000"/>
                </a:solidFill>
              </a:rPr>
              <a:t>especially</a:t>
            </a:r>
          </a:p>
          <a:p>
            <a:pPr marL="285750" indent="-285750">
              <a:buFont typeface="Arial" panose="020B0604020202020204" pitchFamily="34" charset="0"/>
              <a:buChar char="•"/>
            </a:pPr>
            <a:r>
              <a:rPr lang="en-US" sz="2200" dirty="0"/>
              <a:t>e</a:t>
            </a:r>
            <a:r>
              <a:rPr lang="en-US" sz="2200" dirty="0" smtClean="0"/>
              <a:t>xp.?      </a:t>
            </a:r>
          </a:p>
          <a:p>
            <a:r>
              <a:rPr lang="en-US" sz="2200" dirty="0"/>
              <a:t> </a:t>
            </a:r>
            <a:r>
              <a:rPr lang="en-US" sz="2200" dirty="0" smtClean="0"/>
              <a:t>   </a:t>
            </a:r>
            <a:r>
              <a:rPr lang="en-US" sz="2200" dirty="0" smtClean="0">
                <a:solidFill>
                  <a:srgbClr val="C00000"/>
                </a:solidFill>
              </a:rPr>
              <a:t>experience</a:t>
            </a:r>
          </a:p>
          <a:p>
            <a:pPr marL="285750" indent="-285750">
              <a:buFont typeface="Arial" panose="020B0604020202020204" pitchFamily="34" charset="0"/>
              <a:buChar char="•"/>
            </a:pPr>
            <a:r>
              <a:rPr lang="en-US" sz="2200" dirty="0" err="1" smtClean="0"/>
              <a:t>yrs</a:t>
            </a:r>
            <a:r>
              <a:rPr lang="en-US" sz="2200" dirty="0" smtClean="0"/>
              <a:t>?     </a:t>
            </a:r>
            <a:r>
              <a:rPr lang="en-US" sz="2200" dirty="0"/>
              <a:t> </a:t>
            </a:r>
            <a:endParaRPr lang="en-US" sz="2200" dirty="0" smtClean="0"/>
          </a:p>
          <a:p>
            <a:r>
              <a:rPr lang="en-US" sz="2200" dirty="0"/>
              <a:t> </a:t>
            </a:r>
            <a:r>
              <a:rPr lang="en-US" sz="2200" dirty="0" smtClean="0"/>
              <a:t>   </a:t>
            </a:r>
            <a:r>
              <a:rPr lang="en-US" sz="2200" dirty="0" smtClean="0">
                <a:solidFill>
                  <a:srgbClr val="C00000"/>
                </a:solidFill>
              </a:rPr>
              <a:t>years</a:t>
            </a:r>
          </a:p>
          <a:p>
            <a:pPr marL="285750" indent="-285750">
              <a:buFont typeface="Arial" panose="020B0604020202020204" pitchFamily="34" charset="0"/>
              <a:buChar char="•"/>
            </a:pPr>
            <a:r>
              <a:rPr lang="en-US" sz="2200" dirty="0" smtClean="0"/>
              <a:t>IT?        </a:t>
            </a:r>
          </a:p>
          <a:p>
            <a:r>
              <a:rPr lang="en-US" sz="2200" dirty="0"/>
              <a:t> </a:t>
            </a:r>
            <a:r>
              <a:rPr lang="en-US" sz="2200" dirty="0" smtClean="0"/>
              <a:t>   </a:t>
            </a:r>
            <a:r>
              <a:rPr lang="en-US" sz="2200" dirty="0" smtClean="0">
                <a:solidFill>
                  <a:srgbClr val="C00000"/>
                </a:solidFill>
              </a:rPr>
              <a:t>Information Technology</a:t>
            </a:r>
          </a:p>
          <a:p>
            <a:pPr marL="285750" indent="-285750">
              <a:buFont typeface="Arial" panose="020B0604020202020204" pitchFamily="34" charset="0"/>
              <a:buChar char="•"/>
            </a:pPr>
            <a:r>
              <a:rPr lang="en-US" sz="2200" dirty="0"/>
              <a:t>w</a:t>
            </a:r>
            <a:r>
              <a:rPr lang="en-US" sz="2200" dirty="0" smtClean="0"/>
              <a:t>pm?      </a:t>
            </a:r>
          </a:p>
          <a:p>
            <a:r>
              <a:rPr lang="en-US" sz="2200" dirty="0"/>
              <a:t> </a:t>
            </a:r>
            <a:r>
              <a:rPr lang="en-US" sz="2200" dirty="0" smtClean="0"/>
              <a:t>   </a:t>
            </a:r>
            <a:r>
              <a:rPr lang="en-US" sz="2200" dirty="0" smtClean="0">
                <a:solidFill>
                  <a:srgbClr val="C00000"/>
                </a:solidFill>
              </a:rPr>
              <a:t>words per minute</a:t>
            </a:r>
          </a:p>
          <a:p>
            <a:pPr marL="285750" indent="-285750">
              <a:buFont typeface="Arial" panose="020B0604020202020204" pitchFamily="34" charset="0"/>
              <a:buChar char="•"/>
            </a:pPr>
            <a:r>
              <a:rPr lang="en-US" sz="2200" dirty="0" err="1"/>
              <a:t>a</a:t>
            </a:r>
            <a:r>
              <a:rPr lang="en-US" sz="2200" dirty="0" err="1" smtClean="0"/>
              <a:t>pprox</a:t>
            </a:r>
            <a:r>
              <a:rPr lang="en-US" sz="2200" dirty="0" smtClean="0"/>
              <a:t>?    </a:t>
            </a:r>
          </a:p>
          <a:p>
            <a:r>
              <a:rPr lang="en-US" sz="2200" dirty="0"/>
              <a:t> </a:t>
            </a:r>
            <a:r>
              <a:rPr lang="en-US" sz="2200" dirty="0" smtClean="0"/>
              <a:t>   </a:t>
            </a:r>
            <a:r>
              <a:rPr lang="en-US" sz="2200" dirty="0" smtClean="0">
                <a:solidFill>
                  <a:srgbClr val="C00000"/>
                </a:solidFill>
              </a:rPr>
              <a:t>approximately </a:t>
            </a:r>
          </a:p>
          <a:p>
            <a:pPr marL="342900" indent="-342900">
              <a:buFont typeface="Arial" panose="020B0604020202020204" pitchFamily="34" charset="0"/>
              <a:buChar char="•"/>
            </a:pPr>
            <a:r>
              <a:rPr lang="en-US" sz="2200" dirty="0" smtClean="0"/>
              <a:t>ASAP</a:t>
            </a:r>
          </a:p>
          <a:p>
            <a:r>
              <a:rPr lang="en-US" sz="2200" dirty="0">
                <a:solidFill>
                  <a:srgbClr val="C00000"/>
                </a:solidFill>
              </a:rPr>
              <a:t> </a:t>
            </a:r>
            <a:r>
              <a:rPr lang="en-US" sz="2200" dirty="0" smtClean="0">
                <a:solidFill>
                  <a:srgbClr val="C00000"/>
                </a:solidFill>
              </a:rPr>
              <a:t>    as soon as possible </a:t>
            </a:r>
            <a:endParaRPr lang="el-GR" sz="2200" dirty="0">
              <a:solidFill>
                <a:srgbClr val="C00000"/>
              </a:solidFill>
            </a:endParaRPr>
          </a:p>
        </p:txBody>
      </p:sp>
    </p:spTree>
    <p:extLst>
      <p:ext uri="{BB962C8B-B14F-4D97-AF65-F5344CB8AC3E}">
        <p14:creationId xmlns:p14="http://schemas.microsoft.com/office/powerpoint/2010/main" val="238121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271" y="449485"/>
            <a:ext cx="6096000" cy="5693866"/>
          </a:xfrm>
          <a:prstGeom prst="rect">
            <a:avLst/>
          </a:prstGeom>
        </p:spPr>
        <p:txBody>
          <a:bodyPr>
            <a:spAutoFit/>
          </a:bodyPr>
          <a:lstStyle/>
          <a:p>
            <a:pPr algn="ctr"/>
            <a:r>
              <a:rPr lang="en-US" sz="2800" b="1" dirty="0">
                <a:latin typeface="Carlito" panose="020F0502020204030204" pitchFamily="34" charset="0"/>
                <a:cs typeface="Carlito" panose="020F0502020204030204" pitchFamily="34" charset="0"/>
              </a:rPr>
              <a:t>To find the right "fit" of employee,</a:t>
            </a:r>
            <a:r>
              <a:rPr lang="en-US" sz="2800" dirty="0">
                <a:latin typeface="Carlito" panose="020F0502020204030204" pitchFamily="34" charset="0"/>
                <a:cs typeface="Carlito" panose="020F0502020204030204" pitchFamily="34" charset="0"/>
              </a:rPr>
              <a:t> companies must have a </a:t>
            </a:r>
            <a:r>
              <a:rPr lang="en-US" sz="2800" b="1" dirty="0">
                <a:solidFill>
                  <a:srgbClr val="C00000"/>
                </a:solidFill>
                <a:latin typeface="Carlito" panose="020F0502020204030204" pitchFamily="34" charset="0"/>
                <a:cs typeface="Carlito" panose="020F0502020204030204" pitchFamily="34" charset="0"/>
              </a:rPr>
              <a:t>people-focused culture</a:t>
            </a:r>
            <a:r>
              <a:rPr lang="en-US" sz="2800" dirty="0">
                <a:latin typeface="Carlito" panose="020F0502020204030204" pitchFamily="34" charset="0"/>
                <a:cs typeface="Carlito" panose="020F0502020204030204" pitchFamily="34" charset="0"/>
              </a:rPr>
              <a:t> </a:t>
            </a:r>
            <a:endParaRPr lang="en-US" sz="2800" dirty="0" smtClean="0">
              <a:latin typeface="Carlito" panose="020F0502020204030204" pitchFamily="34" charset="0"/>
              <a:cs typeface="Carlito" panose="020F0502020204030204" pitchFamily="34" charset="0"/>
            </a:endParaRPr>
          </a:p>
          <a:p>
            <a:pPr algn="ctr"/>
            <a:r>
              <a:rPr lang="en-US" sz="2800" dirty="0" smtClean="0">
                <a:latin typeface="Carlito" panose="020F0502020204030204" pitchFamily="34" charset="0"/>
                <a:cs typeface="Carlito" panose="020F0502020204030204" pitchFamily="34" charset="0"/>
              </a:rPr>
              <a:t>and </a:t>
            </a:r>
          </a:p>
          <a:p>
            <a:pPr algn="ctr"/>
            <a:r>
              <a:rPr lang="en-US" sz="2800" b="1" dirty="0" smtClean="0">
                <a:solidFill>
                  <a:srgbClr val="C00000"/>
                </a:solidFill>
                <a:latin typeface="Carlito" panose="020F0502020204030204" pitchFamily="34" charset="0"/>
                <a:cs typeface="Carlito" panose="020F0502020204030204" pitchFamily="34" charset="0"/>
              </a:rPr>
              <a:t>human </a:t>
            </a:r>
            <a:r>
              <a:rPr lang="en-US" sz="2800" b="1" dirty="0">
                <a:solidFill>
                  <a:srgbClr val="C00000"/>
                </a:solidFill>
                <a:latin typeface="Carlito" panose="020F0502020204030204" pitchFamily="34" charset="0"/>
                <a:cs typeface="Carlito" panose="020F0502020204030204" pitchFamily="34" charset="0"/>
              </a:rPr>
              <a:t>resource hiring strategy </a:t>
            </a:r>
            <a:endParaRPr lang="en-US" sz="2800" b="1" dirty="0" smtClean="0">
              <a:solidFill>
                <a:srgbClr val="C00000"/>
              </a:solidFill>
              <a:latin typeface="Carlito" panose="020F0502020204030204" pitchFamily="34" charset="0"/>
              <a:cs typeface="Carlito" panose="020F0502020204030204" pitchFamily="34" charset="0"/>
            </a:endParaRPr>
          </a:p>
          <a:p>
            <a:pPr algn="ctr"/>
            <a:r>
              <a:rPr lang="en-US" sz="2800" dirty="0" smtClean="0">
                <a:latin typeface="Carlito" panose="020F0502020204030204" pitchFamily="34" charset="0"/>
                <a:cs typeface="Carlito" panose="020F0502020204030204" pitchFamily="34" charset="0"/>
              </a:rPr>
              <a:t>that </a:t>
            </a:r>
            <a:r>
              <a:rPr lang="en-US" sz="2800" dirty="0">
                <a:latin typeface="Carlito" panose="020F0502020204030204" pitchFamily="34" charset="0"/>
                <a:cs typeface="Carlito" panose="020F0502020204030204" pitchFamily="34" charset="0"/>
              </a:rPr>
              <a:t>focuses on finding and developing successful employees who meet company goals. </a:t>
            </a:r>
            <a:endParaRPr lang="en-US" sz="2800" dirty="0" smtClean="0">
              <a:latin typeface="Carlito" panose="020F0502020204030204" pitchFamily="34" charset="0"/>
              <a:cs typeface="Carlito" panose="020F0502020204030204" pitchFamily="34" charset="0"/>
            </a:endParaRPr>
          </a:p>
          <a:p>
            <a:pPr algn="ctr"/>
            <a:endParaRPr lang="en-US" sz="2800" dirty="0">
              <a:latin typeface="Carlito" panose="020F0502020204030204" pitchFamily="34" charset="0"/>
              <a:cs typeface="Carlito" panose="020F0502020204030204" pitchFamily="34" charset="0"/>
            </a:endParaRPr>
          </a:p>
          <a:p>
            <a:pPr algn="ctr"/>
            <a:r>
              <a:rPr lang="en-US" sz="2800" dirty="0" smtClean="0">
                <a:latin typeface="Carlito" panose="020F0502020204030204" pitchFamily="34" charset="0"/>
                <a:cs typeface="Carlito" panose="020F0502020204030204" pitchFamily="34" charset="0"/>
              </a:rPr>
              <a:t> </a:t>
            </a:r>
            <a:r>
              <a:rPr lang="en-US" sz="2800" dirty="0">
                <a:latin typeface="Carlito" panose="020F0502020204030204" pitchFamily="34" charset="0"/>
                <a:cs typeface="Carlito" panose="020F0502020204030204" pitchFamily="34" charset="0"/>
              </a:rPr>
              <a:t>The disconnect comes when the company's business strategies, company culture, and HR activities are not aligned.</a:t>
            </a:r>
            <a:endParaRPr lang="el-GR" sz="2800" dirty="0">
              <a:latin typeface="Carlito" panose="020F0502020204030204" pitchFamily="34" charset="0"/>
              <a:cs typeface="Carlito" panose="020F0502020204030204" pitchFamily="34" charset="0"/>
            </a:endParaRPr>
          </a:p>
        </p:txBody>
      </p:sp>
      <p:pic>
        <p:nvPicPr>
          <p:cNvPr id="3" name="Picture 2"/>
          <p:cNvPicPr>
            <a:picLocks noChangeAspect="1"/>
          </p:cNvPicPr>
          <p:nvPr/>
        </p:nvPicPr>
        <p:blipFill rotWithShape="1">
          <a:blip r:embed="rId2"/>
          <a:srcRect l="24047" r="16997"/>
          <a:stretch/>
        </p:blipFill>
        <p:spPr>
          <a:xfrm>
            <a:off x="6777317" y="1066714"/>
            <a:ext cx="4625788" cy="4459408"/>
          </a:xfrm>
          <a:prstGeom prst="rect">
            <a:avLst/>
          </a:prstGeom>
        </p:spPr>
      </p:pic>
    </p:spTree>
    <p:extLst>
      <p:ext uri="{BB962C8B-B14F-4D97-AF65-F5344CB8AC3E}">
        <p14:creationId xmlns:p14="http://schemas.microsoft.com/office/powerpoint/2010/main" val="4102089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1016</Words>
  <Application>Microsoft Office PowerPoint</Application>
  <PresentationFormat>Widescreen</PresentationFormat>
  <Paragraphs>185</Paragraphs>
  <Slides>21</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21</vt:i4>
      </vt:variant>
    </vt:vector>
  </HeadingPairs>
  <TitlesOfParts>
    <vt:vector size="37" baseType="lpstr">
      <vt:lpstr>Arial</vt:lpstr>
      <vt:lpstr>Arial</vt:lpstr>
      <vt:lpstr>Britannic Bold</vt:lpstr>
      <vt:lpstr>Calibri</vt:lpstr>
      <vt:lpstr>Calibri Light</vt:lpstr>
      <vt:lpstr>Carlito</vt:lpstr>
      <vt:lpstr>Comic Sans MS</vt:lpstr>
      <vt:lpstr>Eras Demi ITC</vt:lpstr>
      <vt:lpstr>Helvetica</vt:lpstr>
      <vt:lpstr>inherit</vt:lpstr>
      <vt:lpstr>proxima-nova</vt:lpstr>
      <vt:lpstr>Publico</vt:lpstr>
      <vt:lpstr>Symbol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Banteka</dc:creator>
  <cp:lastModifiedBy>Katerina Banteka</cp:lastModifiedBy>
  <cp:revision>33</cp:revision>
  <dcterms:created xsi:type="dcterms:W3CDTF">2020-05-02T18:51:18Z</dcterms:created>
  <dcterms:modified xsi:type="dcterms:W3CDTF">2020-05-04T16:02:02Z</dcterms:modified>
</cp:coreProperties>
</file>