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4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7" autoAdjust="0"/>
    <p:restoredTop sz="86444" autoAdjust="0"/>
  </p:normalViewPr>
  <p:slideViewPr>
    <p:cSldViewPr>
      <p:cViewPr varScale="1">
        <p:scale>
          <a:sx n="67" d="100"/>
          <a:sy n="67" d="100"/>
        </p:scale>
        <p:origin x="-9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B8F69B3-14EB-4259-986E-A027BC05ABF3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58AE2F-8F1E-4FCB-8B26-1D71EF617C1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87241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 τρίγωνο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1 - Ομάδα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6 - Ελεύθερη σχεδίαση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7 - Ελεύθερη σχεδίαση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10 - Ελεύθερη σχεδίαση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11 - Ευθεία γραμμή σύνδεσης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1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4FBB024-2D6A-47E1-B4AE-F99BCC47C9F1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12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BF27EE5-47D2-48D2-8FEB-3B29EE32F24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EF9FC-52F9-4319-9D94-FC54A83BDF1F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9871C-98E1-4C22-BB14-EFBB619D107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3CE5B-40FE-4333-A6EF-40F482FD0377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10B3F-9AB9-458F-B5C8-8789C61A5B8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4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3A18-4E9F-4D79-B2EE-13C0F41781A7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5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2640B-777A-4EFE-A5DB-226149A969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- Διάσημα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- Διάσημα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E5AC210-CF61-45D6-8263-6CF8FCCDD361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7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8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636667-F5E3-4A60-9E65-2D9DA6BC16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EAE2A2-FE5D-488F-8065-399C646DB5A7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396F28-9826-495C-9655-E9E84FEB536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B14EA1-FAE0-4A78-AEF5-8CA45D5ACEF6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DC68C8-5BBA-4C28-862D-FAEB81EF86E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Τίτλος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E645A0-8BC9-4B95-A67F-EBFC33E8DEB0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DDB58A-A556-4FBB-A7BF-1BBCF6C4B01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7A07-23F3-4B72-9A6A-C7AFAFF46FDB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3" name="2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1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0AFA9-E87B-49CD-AC2F-B6DB2642B8C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27B2AA-8AEF-4070-BDF0-796737394147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7A7056-A16B-4A96-89C5-C6E2B4C56A6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- Ελεύθερη σχεδίαση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8 - Ελεύθερη σχεδίαση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9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10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11 - Διάσημα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12 - Διάσημα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n-US" noProof="0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1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406D2A-2A51-477F-B92C-D758757E2FC0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12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3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C261B40-108C-4ABF-98FD-480177EF007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Ελεύθερη σχεδίαση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11 - Ελεύθερη σχεδίαση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13 - Ορθογώνιο τρίγωνο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14 - Ευθεία γραμμή σύνδεσης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l-GR" smtClean="0"/>
              <a:t>Kλικ για επεξεργασία του τίτλου</a:t>
            </a:r>
            <a:endParaRPr lang="en-US"/>
          </a:p>
        </p:txBody>
      </p:sp>
      <p:sp>
        <p:nvSpPr>
          <p:cNvPr id="1033" name="29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smtClean="0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BAF297B-481C-4A5D-84B2-5233C3C56E51}" type="datetimeFigureOut">
              <a:rPr lang="el-GR"/>
              <a:pPr>
                <a:defRPr/>
              </a:pPr>
              <a:t>8/12/2024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8A56842-D03C-4394-AF39-847A04981D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1" r:id="rId2"/>
    <p:sldLayoutId id="2147483793" r:id="rId3"/>
    <p:sldLayoutId id="2147483794" r:id="rId4"/>
    <p:sldLayoutId id="2147483795" r:id="rId5"/>
    <p:sldLayoutId id="2147483796" r:id="rId6"/>
    <p:sldLayoutId id="2147483790" r:id="rId7"/>
    <p:sldLayoutId id="2147483797" r:id="rId8"/>
    <p:sldLayoutId id="2147483798" r:id="rId9"/>
    <p:sldLayoutId id="2147483789" r:id="rId10"/>
    <p:sldLayoutId id="21474837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338137"/>
            <a:ext cx="8291513" cy="1157289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el-GR" sz="3700" smtClean="0">
                <a:effectLst/>
                <a:latin typeface="Arial" charset="0"/>
              </a:rPr>
              <a:t/>
            </a:r>
            <a:br>
              <a:rPr lang="el-GR" sz="3700" smtClean="0">
                <a:effectLst/>
                <a:latin typeface="Arial" charset="0"/>
              </a:rPr>
            </a:br>
            <a:r>
              <a:rPr lang="el-GR" sz="3700" smtClean="0">
                <a:effectLst/>
                <a:latin typeface="Arial" charset="0"/>
              </a:rPr>
              <a:t/>
            </a:r>
            <a:br>
              <a:rPr lang="el-GR" sz="3700" smtClean="0">
                <a:effectLst/>
                <a:latin typeface="Arial" charset="0"/>
              </a:rPr>
            </a:br>
            <a:r>
              <a:rPr lang="el-GR" sz="3700" smtClean="0">
                <a:effectLst/>
                <a:latin typeface="Arial" charset="0"/>
              </a:rPr>
              <a:t/>
            </a:r>
            <a:br>
              <a:rPr lang="el-GR" sz="3700" smtClean="0">
                <a:effectLst/>
                <a:latin typeface="Arial" charset="0"/>
              </a:rPr>
            </a:br>
            <a:r>
              <a:rPr lang="el-GR" sz="3700" smtClean="0">
                <a:effectLst/>
                <a:latin typeface="Arial" charset="0"/>
              </a:rPr>
              <a:t>Ενότητα: Συναισθήματα</a:t>
            </a:r>
            <a:br>
              <a:rPr lang="el-GR" sz="3700" smtClean="0">
                <a:effectLst/>
                <a:latin typeface="Arial" charset="0"/>
              </a:rPr>
            </a:br>
            <a:r>
              <a:rPr lang="el-GR" sz="3700" smtClean="0">
                <a:effectLst/>
                <a:latin typeface="Arial" charset="0"/>
              </a:rPr>
              <a:t>ΘΕΜΑ:   ΄΄ΑΓΑΠΗ΄΄</a:t>
            </a:r>
            <a:br>
              <a:rPr lang="el-GR" sz="3700" smtClean="0">
                <a:effectLst/>
                <a:latin typeface="Arial" charset="0"/>
              </a:rPr>
            </a:br>
            <a:endParaRPr lang="el-GR" sz="3700" smtClean="0">
              <a:effectLst/>
              <a:latin typeface="Arial" charset="0"/>
            </a:endParaRPr>
          </a:p>
        </p:txBody>
      </p:sp>
      <p:sp>
        <p:nvSpPr>
          <p:cNvPr id="14338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2492375"/>
            <a:ext cx="8147050" cy="3514725"/>
          </a:xfrm>
        </p:spPr>
        <p:txBody>
          <a:bodyPr/>
          <a:lstStyle/>
          <a:p>
            <a:endParaRPr lang="el-GR" dirty="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el-GR" dirty="0" smtClean="0">
                <a:latin typeface="Arial" charset="0"/>
              </a:rPr>
              <a:t>Ομάδα Β</a:t>
            </a:r>
            <a:endParaRPr lang="el-GR" dirty="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endParaRPr lang="el-GR" dirty="0" smtClean="0">
              <a:latin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el-GR" dirty="0" err="1" smtClean="0">
                <a:latin typeface="Arial" charset="0"/>
              </a:rPr>
              <a:t>Γεωργακίδου</a:t>
            </a:r>
            <a:r>
              <a:rPr lang="el-GR" dirty="0" smtClean="0">
                <a:latin typeface="Arial" charset="0"/>
              </a:rPr>
              <a:t> Θεοδώρα</a:t>
            </a:r>
          </a:p>
          <a:p>
            <a:pPr>
              <a:buFont typeface="Wingdings 3" pitchFamily="18" charset="2"/>
              <a:buNone/>
            </a:pPr>
            <a:r>
              <a:rPr lang="el-GR" dirty="0" err="1" smtClean="0">
                <a:latin typeface="Arial" charset="0"/>
              </a:rPr>
              <a:t>Κοτσογλανίδης</a:t>
            </a:r>
            <a:r>
              <a:rPr lang="el-GR" dirty="0" smtClean="0">
                <a:latin typeface="Arial" charset="0"/>
              </a:rPr>
              <a:t> Χαράλαμπος</a:t>
            </a:r>
            <a:r>
              <a:rPr lang="el-GR" dirty="0" smtClean="0">
                <a:latin typeface="Arial" charset="0"/>
              </a:rPr>
              <a:t> </a:t>
            </a:r>
          </a:p>
          <a:p>
            <a:pPr>
              <a:buFont typeface="Wingdings 3" pitchFamily="18" charset="2"/>
              <a:buNone/>
            </a:pPr>
            <a:r>
              <a:rPr lang="el-GR" dirty="0" smtClean="0">
                <a:latin typeface="Arial" charset="0"/>
              </a:rPr>
              <a:t>Μουστάκα Μαρία</a:t>
            </a:r>
          </a:p>
          <a:p>
            <a:pPr>
              <a:buFont typeface="Wingdings 3" pitchFamily="18" charset="2"/>
              <a:buNone/>
            </a:pPr>
            <a:r>
              <a:rPr lang="el-GR" dirty="0" err="1" smtClean="0">
                <a:latin typeface="Arial" charset="0"/>
              </a:rPr>
              <a:t>Σιούλη</a:t>
            </a:r>
            <a:r>
              <a:rPr lang="el-GR" dirty="0" smtClean="0">
                <a:latin typeface="Arial" charset="0"/>
              </a:rPr>
              <a:t> Ειρήνη Ολυμπία </a:t>
            </a:r>
            <a:endParaRPr lang="el-GR" dirty="0" smtClean="0">
              <a:latin typeface="Arial" charset="0"/>
            </a:endParaRPr>
          </a:p>
          <a:p>
            <a:endParaRPr lang="el-GR" dirty="0" smtClean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Διάρκεια 20 λεπτά</a:t>
            </a:r>
          </a:p>
          <a:p>
            <a:r>
              <a:rPr lang="el-GR" dirty="0" smtClean="0"/>
              <a:t>Τεχνικές : Συζήτηση – </a:t>
            </a:r>
            <a:r>
              <a:rPr lang="el-GR" dirty="0" err="1" smtClean="0"/>
              <a:t>Ερωταπαντήσεις</a:t>
            </a:r>
            <a:r>
              <a:rPr lang="el-GR" dirty="0" smtClean="0"/>
              <a:t> </a:t>
            </a:r>
          </a:p>
          <a:p>
            <a:r>
              <a:rPr lang="el-GR" dirty="0" smtClean="0"/>
              <a:t>Μέσο : Ζωγραφική </a:t>
            </a:r>
          </a:p>
          <a:p>
            <a:pPr marL="109537" indent="0">
              <a:buNone/>
            </a:pPr>
            <a:endParaRPr lang="el-GR" dirty="0" smtClean="0"/>
          </a:p>
          <a:p>
            <a:pPr marL="109537" indent="0">
              <a:buNone/>
            </a:pPr>
            <a:r>
              <a:rPr lang="el-GR" dirty="0" smtClean="0"/>
              <a:t>Βλέπουμε το παραμύθι </a:t>
            </a:r>
            <a:r>
              <a:rPr lang="en-US" dirty="0" smtClean="0"/>
              <a:t>(YouTube)</a:t>
            </a:r>
            <a:r>
              <a:rPr lang="el-GR" dirty="0" smtClean="0"/>
              <a:t> </a:t>
            </a:r>
            <a:endParaRPr lang="en-US" dirty="0" smtClean="0"/>
          </a:p>
          <a:p>
            <a:pPr marL="109537" indent="0">
              <a:buNone/>
            </a:pPr>
            <a:r>
              <a:rPr lang="el-GR" dirty="0" smtClean="0"/>
              <a:t>Το σχολιάζουμε και το συζητάμε </a:t>
            </a:r>
          </a:p>
          <a:p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Παραμύθι « Το δέντρο που έδινε»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81128"/>
            <a:ext cx="5796136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02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Διάρκεια 10 λεπτά</a:t>
            </a:r>
          </a:p>
          <a:p>
            <a:r>
              <a:rPr lang="el-GR" dirty="0" smtClean="0"/>
              <a:t>Τεχνική : </a:t>
            </a:r>
            <a:r>
              <a:rPr lang="el-GR" dirty="0" err="1" smtClean="0"/>
              <a:t>Ομαδοσυνεργατική</a:t>
            </a:r>
            <a:r>
              <a:rPr lang="el-GR" dirty="0" smtClean="0"/>
              <a:t> ( </a:t>
            </a:r>
            <a:r>
              <a:rPr lang="en-US" dirty="0" smtClean="0"/>
              <a:t>rooms)</a:t>
            </a:r>
            <a:endParaRPr lang="el-GR" dirty="0" smtClean="0"/>
          </a:p>
          <a:p>
            <a:r>
              <a:rPr lang="el-GR" dirty="0" smtClean="0"/>
              <a:t>Μέσο : </a:t>
            </a:r>
            <a:r>
              <a:rPr lang="en-US" dirty="0" smtClean="0"/>
              <a:t>crossword-labs</a:t>
            </a:r>
          </a:p>
          <a:p>
            <a:pPr marL="109537" indent="0">
              <a:buNone/>
            </a:pPr>
            <a:r>
              <a:rPr lang="el-GR" dirty="0" smtClean="0"/>
              <a:t>Χωρίζουμε τους εκπαιδευόμενους σε ομάδες </a:t>
            </a:r>
          </a:p>
          <a:p>
            <a:pPr marL="109537" indent="0">
              <a:buNone/>
            </a:pPr>
            <a:r>
              <a:rPr lang="el-GR" dirty="0" smtClean="0"/>
              <a:t>Η κάθε ομάδα δημιουργεί το δικό της σταυρόλεξο με λέξης γύρω από την αγάπη και το παρουσιάζει </a:t>
            </a:r>
          </a:p>
          <a:p>
            <a:pPr marL="109537" indent="0">
              <a:buNone/>
            </a:pPr>
            <a:endParaRPr lang="el-GR" dirty="0" smtClean="0"/>
          </a:p>
          <a:p>
            <a:pPr marL="109537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Ανακεφαλαίωση 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97152"/>
            <a:ext cx="7421376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16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Διάρκεια 10 λεπτά</a:t>
            </a:r>
          </a:p>
          <a:p>
            <a:r>
              <a:rPr lang="el-GR" dirty="0" smtClean="0"/>
              <a:t>Τεχνική : Ασκήσεις </a:t>
            </a:r>
          </a:p>
          <a:p>
            <a:r>
              <a:rPr lang="el-GR" dirty="0" smtClean="0"/>
              <a:t>Μέσο : </a:t>
            </a:r>
            <a:r>
              <a:rPr lang="en-US" dirty="0" err="1"/>
              <a:t>Quizizz</a:t>
            </a:r>
            <a:endParaRPr lang="en-US" dirty="0" smtClean="0"/>
          </a:p>
          <a:p>
            <a:pPr marL="109537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Αξιολόγηση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8247"/>
            <a:ext cx="5580112" cy="253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39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868375" y="2934708"/>
            <a:ext cx="7791818" cy="242761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ΣΤΟΧΟΙ </a:t>
            </a:r>
            <a:endParaRPr lang="el-GR" dirty="0"/>
          </a:p>
        </p:txBody>
      </p:sp>
      <p:sp>
        <p:nvSpPr>
          <p:cNvPr id="6" name="5 - Υπότιτλος"/>
          <p:cNvSpPr>
            <a:spLocks noGrp="1"/>
          </p:cNvSpPr>
          <p:nvPr>
            <p:ph type="subTitle" idx="1"/>
          </p:nvPr>
        </p:nvSpPr>
        <p:spPr>
          <a:xfrm flipH="1">
            <a:off x="1325563" y="3886200"/>
            <a:ext cx="46037" cy="47625"/>
          </a:xfrm>
        </p:spPr>
        <p:txBody>
          <a:bodyPr>
            <a:normAutofit fontScale="25000" lnSpcReduction="20000"/>
          </a:bodyPr>
          <a:lstStyle/>
          <a:p>
            <a:pPr marR="0" algn="l" eaLnBrk="1" hangingPunct="1">
              <a:lnSpc>
                <a:spcPct val="80000"/>
              </a:lnSpc>
              <a:defRPr/>
            </a:pPr>
            <a:endParaRPr lang="el-GR" sz="700" smtClean="0"/>
          </a:p>
        </p:txBody>
      </p:sp>
      <p:pic>
        <p:nvPicPr>
          <p:cNvPr id="15364" name="Picture 8" descr="love-heart-art-draw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34607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smtClean="0"/>
              <a:t>Να  </a:t>
            </a:r>
            <a:r>
              <a:rPr lang="el-GR" smtClean="0">
                <a:latin typeface="Arial" charset="0"/>
              </a:rPr>
              <a:t>εντοπίσουμε  και  να προσδιορίσουμε την έννοια της αγάπης.</a:t>
            </a:r>
          </a:p>
          <a:p>
            <a:pPr eaLnBrk="1" hangingPunct="1"/>
            <a:r>
              <a:rPr lang="el-GR" smtClean="0"/>
              <a:t>Να  κατανοήσουμε  ποια τα χαρακτηριστικά  της</a:t>
            </a:r>
            <a:r>
              <a:rPr lang="el-GR" smtClean="0">
                <a:latin typeface="Arial" charset="0"/>
              </a:rPr>
              <a:t>.</a:t>
            </a:r>
            <a:r>
              <a:rPr lang="el-GR" smtClean="0"/>
              <a:t> </a:t>
            </a:r>
          </a:p>
          <a:p>
            <a:pPr eaLnBrk="1" hangingPunct="1"/>
            <a:r>
              <a:rPr lang="el-GR" smtClean="0"/>
              <a:t>Να μάθουν τρόπους  διαχείρισης</a:t>
            </a:r>
            <a:r>
              <a:rPr lang="el-GR" smtClean="0">
                <a:latin typeface="Arial" charset="0"/>
              </a:rPr>
              <a:t> και έκφρασης </a:t>
            </a:r>
            <a:r>
              <a:rPr lang="el-GR" smtClean="0"/>
              <a:t> αυτού  του  συναισθήματος</a:t>
            </a:r>
            <a:r>
              <a:rPr lang="el-GR" smtClean="0">
                <a:latin typeface="Arial" charset="0"/>
              </a:rPr>
              <a:t>.</a:t>
            </a:r>
            <a:r>
              <a:rPr lang="el-GR" smtClean="0"/>
              <a:t>                     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l-GR" smtClean="0"/>
              <a:t>                                                          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Γνώσεις:                            </a:t>
            </a:r>
            <a:endParaRPr lang="el-G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467544" y="980729"/>
            <a:ext cx="7560840" cy="936103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l-GR" dirty="0" smtClean="0"/>
              <a:t>Δεξιότητες:                               </a:t>
            </a:r>
            <a:endParaRPr lang="el-GR" dirty="0"/>
          </a:p>
        </p:txBody>
      </p:sp>
      <p:sp>
        <p:nvSpPr>
          <p:cNvPr id="17410" name="2 - Υπότιτλος"/>
          <p:cNvSpPr>
            <a:spLocks noGrp="1"/>
          </p:cNvSpPr>
          <p:nvPr>
            <p:ph type="subTitle" idx="1"/>
          </p:nvPr>
        </p:nvSpPr>
        <p:spPr>
          <a:xfrm>
            <a:off x="611188" y="1844675"/>
            <a:ext cx="7129462" cy="3024188"/>
          </a:xfrm>
          <a:solidFill>
            <a:schemeClr val="bg1"/>
          </a:solidFill>
        </p:spPr>
        <p:txBody>
          <a:bodyPr/>
          <a:lstStyle/>
          <a:p>
            <a:pPr marR="0" algn="l" eaLnBrk="1" hangingPunct="1">
              <a:buFont typeface="Arial" charset="0"/>
              <a:buChar char="•"/>
            </a:pPr>
            <a:r>
              <a:rPr lang="el-GR" smtClean="0"/>
              <a:t>Να αναγνωρίζουν την πραγματική  αγάπη</a:t>
            </a:r>
          </a:p>
          <a:p>
            <a:pPr marR="0" algn="l" eaLnBrk="1" hangingPunct="1">
              <a:buFont typeface="Arial" charset="0"/>
              <a:buChar char="•"/>
            </a:pPr>
            <a:r>
              <a:rPr lang="el-GR" smtClean="0"/>
              <a:t>Να  διαχειρίζονται  τα  συναισθήματα  τους  εσωτερικά</a:t>
            </a:r>
          </a:p>
          <a:p>
            <a:pPr marR="0" algn="l" eaLnBrk="1" hangingPunct="1">
              <a:buFont typeface="Arial" charset="0"/>
              <a:buChar char="•"/>
            </a:pPr>
            <a:r>
              <a:rPr lang="el-GR" smtClean="0"/>
              <a:t>Να </a:t>
            </a:r>
            <a:r>
              <a:rPr lang="el-GR" smtClean="0">
                <a:latin typeface="Arial" charset="0"/>
              </a:rPr>
              <a:t>αναγνωρίσουν</a:t>
            </a:r>
            <a:r>
              <a:rPr lang="el-GR" smtClean="0"/>
              <a:t> ανθρώπους  με  θετικά  συναισθήματα  γύρω  τους</a:t>
            </a:r>
          </a:p>
          <a:p>
            <a:pPr marR="0" algn="l" eaLnBrk="1" hangingPunct="1">
              <a:buFont typeface="Arial" charset="0"/>
              <a:buChar char="•"/>
            </a:pPr>
            <a:endParaRPr lang="el-GR" smtClean="0"/>
          </a:p>
          <a:p>
            <a:pPr marR="0" algn="l" eaLnBrk="1" hangingPunct="1">
              <a:buFont typeface="Arial" charset="0"/>
              <a:buChar char="•"/>
            </a:pPr>
            <a:endParaRPr lang="el-GR" smtClean="0"/>
          </a:p>
        </p:txBody>
      </p:sp>
      <p:pic>
        <p:nvPicPr>
          <p:cNvPr id="17411" name="Picture 7" descr="frage_4306d90019436abd72f7e6690c7728c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244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Γελαστό πρόσωπο"/>
          <p:cNvSpPr/>
          <p:nvPr/>
        </p:nvSpPr>
        <p:spPr>
          <a:xfrm>
            <a:off x="2627313" y="4581525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dirty="0">
              <a:solidFill>
                <a:srgbClr val="FFFF00"/>
              </a:solidFill>
            </a:endParaRPr>
          </a:p>
        </p:txBody>
      </p:sp>
      <p:sp>
        <p:nvSpPr>
          <p:cNvPr id="18434" name="2 - Θέση περιεχομένου"/>
          <p:cNvSpPr>
            <a:spLocks noGrp="1"/>
          </p:cNvSpPr>
          <p:nvPr>
            <p:ph idx="1"/>
          </p:nvPr>
        </p:nvSpPr>
        <p:spPr>
          <a:xfrm>
            <a:off x="395288" y="1412875"/>
            <a:ext cx="7489825" cy="2879725"/>
          </a:xfrm>
        </p:spPr>
        <p:txBody>
          <a:bodyPr/>
          <a:lstStyle/>
          <a:p>
            <a:pPr eaLnBrk="1" hangingPunct="1"/>
            <a:r>
              <a:rPr lang="el-GR" smtClean="0"/>
              <a:t> Αποδοχή με  μεγαλύτερη  άνεση των ατόμων γύρω τους</a:t>
            </a:r>
            <a:r>
              <a:rPr lang="el-GR" smtClean="0">
                <a:latin typeface="Arial" charset="0"/>
              </a:rPr>
              <a:t>.</a:t>
            </a:r>
          </a:p>
          <a:p>
            <a:pPr eaLnBrk="1" hangingPunct="1"/>
            <a:r>
              <a:rPr lang="el-GR" smtClean="0"/>
              <a:t>Ενίσχυση της  αυτοπεποίθησης και  της  εμπιστοσύνης</a:t>
            </a:r>
            <a:r>
              <a:rPr lang="el-GR" smtClean="0">
                <a:latin typeface="Arial" charset="0"/>
              </a:rPr>
              <a:t>.</a:t>
            </a:r>
          </a:p>
          <a:p>
            <a:pPr eaLnBrk="1" hangingPunct="1"/>
            <a:r>
              <a:rPr lang="el-GR" smtClean="0"/>
              <a:t>Απόκτηση  θετικής  στάσης απέναντι  στους  άλλους</a:t>
            </a:r>
            <a:r>
              <a:rPr lang="el-GR" smtClean="0">
                <a:latin typeface="Arial" charset="0"/>
              </a:rPr>
              <a:t>.</a:t>
            </a:r>
            <a:r>
              <a:rPr lang="el-GR" smtClean="0"/>
              <a:t>    </a:t>
            </a:r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>
              <a:buFont typeface="Wingdings 3" pitchFamily="18" charset="2"/>
              <a:buNone/>
            </a:pPr>
            <a:endParaRPr lang="en-US" smtClean="0"/>
          </a:p>
          <a:p>
            <a:pPr eaLnBrk="1" hangingPunct="1">
              <a:buFont typeface="Wingdings 3" pitchFamily="18" charset="2"/>
              <a:buNone/>
            </a:pPr>
            <a:r>
              <a:rPr lang="el-GR" smtClean="0"/>
              <a:t>       </a:t>
            </a:r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Στάσεις</a:t>
            </a:r>
            <a:endParaRPr lang="el-GR" dirty="0"/>
          </a:p>
        </p:txBody>
      </p:sp>
      <p:pic>
        <p:nvPicPr>
          <p:cNvPr id="18436" name="Picture 5" descr="Spread_a_little_love_by_smileys_4_e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76700"/>
            <a:ext cx="91440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Διάρκεια 10 λεπτά </a:t>
            </a:r>
          </a:p>
          <a:p>
            <a:r>
              <a:rPr lang="el-GR" dirty="0" smtClean="0"/>
              <a:t>Εισήγηση</a:t>
            </a:r>
          </a:p>
          <a:p>
            <a:r>
              <a:rPr lang="el-GR" dirty="0" smtClean="0"/>
              <a:t>Προβολή </a:t>
            </a:r>
            <a:r>
              <a:rPr lang="en-US" dirty="0" smtClean="0"/>
              <a:t>Power point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109537" indent="0">
              <a:buNone/>
            </a:pPr>
            <a:endParaRPr lang="en-US" dirty="0" smtClean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1095"/>
            <a:ext cx="7776864" cy="26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26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Διάρκεια 10 λεπτά</a:t>
            </a:r>
          </a:p>
          <a:p>
            <a:r>
              <a:rPr lang="el-GR" dirty="0" smtClean="0"/>
              <a:t>Τεχνική : καταιγισμός ιδεών</a:t>
            </a:r>
          </a:p>
          <a:p>
            <a:r>
              <a:rPr lang="el-GR" dirty="0" smtClean="0"/>
              <a:t>Μέσο: </a:t>
            </a:r>
            <a:r>
              <a:rPr lang="en-US" dirty="0" err="1" smtClean="0"/>
              <a:t>padlet</a:t>
            </a:r>
            <a:r>
              <a:rPr lang="en-US" dirty="0" smtClean="0"/>
              <a:t> </a:t>
            </a:r>
          </a:p>
          <a:p>
            <a:pPr marL="109537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Εννοιολογικός προσδιορισμός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84984"/>
            <a:ext cx="6444208" cy="35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Διάρκεια 15 λεπτά</a:t>
            </a:r>
          </a:p>
          <a:p>
            <a:r>
              <a:rPr lang="el-GR" dirty="0" smtClean="0"/>
              <a:t>Τεχνική : Ακρόαση </a:t>
            </a:r>
            <a:r>
              <a:rPr lang="el-GR" smtClean="0"/>
              <a:t>και μίμηση </a:t>
            </a:r>
            <a:endParaRPr lang="el-GR" dirty="0" smtClean="0"/>
          </a:p>
          <a:p>
            <a:r>
              <a:rPr lang="el-GR" dirty="0" smtClean="0"/>
              <a:t>Μέσο : </a:t>
            </a:r>
            <a:r>
              <a:rPr lang="en-US" dirty="0" smtClean="0"/>
              <a:t>VLC media player / </a:t>
            </a:r>
            <a:r>
              <a:rPr lang="el-GR" dirty="0" smtClean="0"/>
              <a:t>παρουσίαση </a:t>
            </a:r>
          </a:p>
          <a:p>
            <a:pPr marL="109537" indent="0">
              <a:buNone/>
            </a:pPr>
            <a:r>
              <a:rPr lang="el-GR" dirty="0" smtClean="0"/>
              <a:t>Ακούμε το τραγούδι και βλέπουμε τα λόγια</a:t>
            </a:r>
          </a:p>
          <a:p>
            <a:pPr marL="109537" indent="0">
              <a:buNone/>
            </a:pPr>
            <a:r>
              <a:rPr lang="el-GR" dirty="0" smtClean="0"/>
              <a:t>Κάνουμε μια προσπάθεια να το τραγουδήσουμε και να το συνοδεύουμε με ήχους του </a:t>
            </a:r>
            <a:r>
              <a:rPr lang="el-GR" dirty="0" err="1" smtClean="0"/>
              <a:t>σωματός(παλαμάτια</a:t>
            </a:r>
            <a:r>
              <a:rPr lang="el-GR" dirty="0" smtClean="0"/>
              <a:t>, χτυπήματα ,</a:t>
            </a:r>
            <a:r>
              <a:rPr lang="el-GR" dirty="0" err="1" smtClean="0"/>
              <a:t>στράκες</a:t>
            </a:r>
            <a:r>
              <a:rPr lang="el-GR" dirty="0" smtClean="0"/>
              <a:t> </a:t>
            </a:r>
            <a:r>
              <a:rPr lang="el-GR" dirty="0" err="1" smtClean="0"/>
              <a:t>κ.α</a:t>
            </a:r>
            <a:r>
              <a:rPr lang="el-GR" dirty="0" smtClean="0"/>
              <a:t>) </a:t>
            </a:r>
            <a:endParaRPr lang="en-US" dirty="0" smtClean="0"/>
          </a:p>
          <a:p>
            <a:endParaRPr lang="en-US" dirty="0" smtClean="0"/>
          </a:p>
          <a:p>
            <a:pPr marL="109537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Τραγούδι : Η αγάπη είναι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5184"/>
            <a:ext cx="6767736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2742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Διάρκεια 15 λεπτά</a:t>
            </a:r>
          </a:p>
          <a:p>
            <a:r>
              <a:rPr lang="el-GR" dirty="0"/>
              <a:t>Τεχνική : Αυτοσχεδιασμός</a:t>
            </a:r>
          </a:p>
          <a:p>
            <a:r>
              <a:rPr lang="el-GR" dirty="0"/>
              <a:t>Μέσο : </a:t>
            </a:r>
            <a:r>
              <a:rPr lang="el-GR" dirty="0" err="1"/>
              <a:t>doctormusik</a:t>
            </a:r>
            <a:r>
              <a:rPr lang="el-GR" dirty="0"/>
              <a:t> ή </a:t>
            </a:r>
            <a:r>
              <a:rPr lang="el-GR" dirty="0" err="1"/>
              <a:t>Typatone</a:t>
            </a:r>
            <a:endParaRPr lang="el-GR" dirty="0"/>
          </a:p>
          <a:p>
            <a:r>
              <a:rPr lang="el-GR" dirty="0"/>
              <a:t>Χωρίζουμε την τάξη σε ομάδες (</a:t>
            </a:r>
            <a:r>
              <a:rPr lang="el-GR" dirty="0" err="1"/>
              <a:t>rooms</a:t>
            </a:r>
            <a:r>
              <a:rPr lang="el-GR" dirty="0"/>
              <a:t>)</a:t>
            </a:r>
          </a:p>
          <a:p>
            <a:r>
              <a:rPr lang="el-GR" dirty="0"/>
              <a:t>Δημιουργούν </a:t>
            </a:r>
            <a:r>
              <a:rPr lang="el-GR" dirty="0" err="1"/>
              <a:t>ηχοιστορίες</a:t>
            </a:r>
            <a:r>
              <a:rPr lang="el-GR" dirty="0"/>
              <a:t> πάνω στο τραγούδι</a:t>
            </a:r>
          </a:p>
          <a:p>
            <a:pPr marL="109537" indent="0">
              <a:buNone/>
            </a:pPr>
            <a:endParaRPr lang="el-GR" dirty="0"/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Ηχο</a:t>
            </a:r>
            <a:r>
              <a:rPr lang="el-GR" dirty="0" smtClean="0"/>
              <a:t>-ιστορία 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3025"/>
            <a:ext cx="5304309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1341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Συγκέντρωση">
  <a:themeElements>
    <a:clrScheme name="Συγκέντρωση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Συγκέντρωση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Συγκέντρωση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Συγκέντρωση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509</TotalTime>
  <Words>255</Words>
  <Application>Microsoft Office PowerPoint</Application>
  <PresentationFormat>Προβολή στην οθόνη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Συγκέντρωση</vt:lpstr>
      <vt:lpstr>   Ενότητα: Συναισθήματα ΘΕΜΑ:   ΄΄ΑΓΑΠΗ΄΄ </vt:lpstr>
      <vt:lpstr>ΣΤΟΧΟΙ </vt:lpstr>
      <vt:lpstr>Γνώσεις:                            </vt:lpstr>
      <vt:lpstr>Δεξιότητες:                               </vt:lpstr>
      <vt:lpstr>Στάσεις</vt:lpstr>
      <vt:lpstr>Εισαγωγή</vt:lpstr>
      <vt:lpstr>Εννοιολογικός προσδιορισμός</vt:lpstr>
      <vt:lpstr>Τραγούδι : Η αγάπη είναι</vt:lpstr>
      <vt:lpstr>Ηχο-ιστορία </vt:lpstr>
      <vt:lpstr>Παραμύθι « Το δέντρο που έδινε»</vt:lpstr>
      <vt:lpstr>Ανακεφαλαίωση </vt:lpstr>
      <vt:lpstr>Αξιολόγηση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ΣΤΟΧΟΙ</dc:title>
  <dc:creator>nikos</dc:creator>
  <cp:lastModifiedBy>Χρήστης των Windows</cp:lastModifiedBy>
  <cp:revision>25</cp:revision>
  <dcterms:created xsi:type="dcterms:W3CDTF">2016-11-16T08:57:16Z</dcterms:created>
  <dcterms:modified xsi:type="dcterms:W3CDTF">2024-12-08T14:40:53Z</dcterms:modified>
</cp:coreProperties>
</file>