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4" r:id="rId7"/>
    <p:sldId id="262" r:id="rId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Στυλ με θέμα 2 - Έμφαση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Στυλ με θέμα 2 - Έμφαση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Στυλ με θέμα 2 - Έμφαση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Μεσαίο στυλ 4 - Έμφαση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A068949A-688B-4AED-AA8E-F203BA3310F5}" type="datetimeFigureOut">
              <a:rPr lang="en-US" dirty="0"/>
              <a:t>11/18/25</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24578CCF-2EC4-44CB-A694-F6F6E59A3985}" type="slidenum">
              <a:rPr lang="en-US" dirty="0"/>
              <a:t>‹#›</a:t>
            </a:fld>
            <a:endParaRPr lang="en-US"/>
          </a:p>
        </p:txBody>
      </p:sp>
    </p:spTree>
    <p:extLst>
      <p:ext uri="{BB962C8B-B14F-4D97-AF65-F5344CB8AC3E}">
        <p14:creationId xmlns:p14="http://schemas.microsoft.com/office/powerpoint/2010/main" val="2115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16F30231-6059-4AF0-B828-13FEB68C6E43}" type="datetimeFigureOut">
              <a:rPr lang="en-US" dirty="0"/>
              <a:t>11/18/25</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24578CCF-2EC4-44CB-A694-F6F6E59A3985}" type="slidenum">
              <a:rPr lang="en-US" dirty="0"/>
              <a:t>‹#›</a:t>
            </a:fld>
            <a:endParaRPr lang="en-US"/>
          </a:p>
        </p:txBody>
      </p:sp>
    </p:spTree>
    <p:extLst>
      <p:ext uri="{BB962C8B-B14F-4D97-AF65-F5344CB8AC3E}">
        <p14:creationId xmlns:p14="http://schemas.microsoft.com/office/powerpoint/2010/main" val="3532404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5906E087-9EB9-42E7-B62A-9B8FE3556101}" type="datetimeFigureOut">
              <a:rPr lang="en-US" dirty="0"/>
              <a:t>11/18/25</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24578CCF-2EC4-44CB-A694-F6F6E59A3985}" type="slidenum">
              <a:rPr lang="en-US" dirty="0"/>
              <a:t>‹#›</a:t>
            </a:fld>
            <a:endParaRPr lang="en-US"/>
          </a:p>
        </p:txBody>
      </p:sp>
    </p:spTree>
    <p:extLst>
      <p:ext uri="{BB962C8B-B14F-4D97-AF65-F5344CB8AC3E}">
        <p14:creationId xmlns:p14="http://schemas.microsoft.com/office/powerpoint/2010/main" val="2734057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10C57B2A-1291-46F4-B4CC-8BAFDF935B56}" type="datetimeFigureOut">
              <a:rPr lang="en-US" dirty="0"/>
              <a:t>11/18/25</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24578CCF-2EC4-44CB-A694-F6F6E59A3985}" type="slidenum">
              <a:rPr lang="en-US" dirty="0"/>
              <a:t>‹#›</a:t>
            </a:fld>
            <a:endParaRPr lang="en-US"/>
          </a:p>
        </p:txBody>
      </p:sp>
    </p:spTree>
    <p:extLst>
      <p:ext uri="{BB962C8B-B14F-4D97-AF65-F5344CB8AC3E}">
        <p14:creationId xmlns:p14="http://schemas.microsoft.com/office/powerpoint/2010/main" val="2795647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2E76B3B4-A63D-42FA-B9D1-41D36384F384}" type="datetimeFigureOut">
              <a:rPr lang="en-US" dirty="0"/>
              <a:t>11/18/25</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24578CCF-2EC4-44CB-A694-F6F6E59A3985}" type="slidenum">
              <a:rPr lang="en-US" dirty="0"/>
              <a:t>‹#›</a:t>
            </a:fld>
            <a:endParaRPr lang="en-US"/>
          </a:p>
        </p:txBody>
      </p:sp>
    </p:spTree>
    <p:extLst>
      <p:ext uri="{BB962C8B-B14F-4D97-AF65-F5344CB8AC3E}">
        <p14:creationId xmlns:p14="http://schemas.microsoft.com/office/powerpoint/2010/main" val="2782972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1BBF0803-F60A-46DD-B88E-307855619A34}" type="datetimeFigureOut">
              <a:rPr lang="en-US" dirty="0"/>
              <a:t>11/18/25</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24578CCF-2EC4-44CB-A694-F6F6E59A3985}" type="slidenum">
              <a:rPr lang="en-US" dirty="0"/>
              <a:t>‹#›</a:t>
            </a:fld>
            <a:endParaRPr lang="en-US"/>
          </a:p>
        </p:txBody>
      </p:sp>
    </p:spTree>
    <p:extLst>
      <p:ext uri="{BB962C8B-B14F-4D97-AF65-F5344CB8AC3E}">
        <p14:creationId xmlns:p14="http://schemas.microsoft.com/office/powerpoint/2010/main" val="302213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583B4245-B7F0-48F5-9A59-408A637F0829}" type="datetimeFigureOut">
              <a:rPr lang="en-US" dirty="0"/>
              <a:t>11/18/25</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r>
              <a:rPr lang="en-US"/>
              <a:t>
              </a:t>
            </a:r>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24578CCF-2EC4-44CB-A694-F6F6E59A3985}" type="slidenum">
              <a:rPr lang="en-US" dirty="0"/>
              <a:t>‹#›</a:t>
            </a:fld>
            <a:endParaRPr lang="en-US"/>
          </a:p>
        </p:txBody>
      </p:sp>
    </p:spTree>
    <p:extLst>
      <p:ext uri="{BB962C8B-B14F-4D97-AF65-F5344CB8AC3E}">
        <p14:creationId xmlns:p14="http://schemas.microsoft.com/office/powerpoint/2010/main" val="941074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C1A9FBFC-AFD0-49F7-9AAB-86AF5F4471C2}" type="datetimeFigureOut">
              <a:rPr lang="en-US" dirty="0"/>
              <a:t>11/18/25</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24578CCF-2EC4-44CB-A694-F6F6E59A3985}" type="slidenum">
              <a:rPr lang="en-US" dirty="0"/>
              <a:t>‹#›</a:t>
            </a:fld>
            <a:endParaRPr lang="en-US"/>
          </a:p>
        </p:txBody>
      </p:sp>
    </p:spTree>
    <p:extLst>
      <p:ext uri="{BB962C8B-B14F-4D97-AF65-F5344CB8AC3E}">
        <p14:creationId xmlns:p14="http://schemas.microsoft.com/office/powerpoint/2010/main" val="2837451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46DAEFA3-A6B6-4916-BD87-2F7F0B6DE4AC}" type="datetimeFigureOut">
              <a:rPr lang="en-US" dirty="0"/>
              <a:t>11/18/25</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24578CCF-2EC4-44CB-A694-F6F6E59A3985}" type="slidenum">
              <a:rPr lang="en-US" dirty="0"/>
              <a:t>‹#›</a:t>
            </a:fld>
            <a:endParaRPr lang="en-US"/>
          </a:p>
        </p:txBody>
      </p:sp>
    </p:spTree>
    <p:extLst>
      <p:ext uri="{BB962C8B-B14F-4D97-AF65-F5344CB8AC3E}">
        <p14:creationId xmlns:p14="http://schemas.microsoft.com/office/powerpoint/2010/main" val="918979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3D928FE2-E902-4B86-B2C7-4AE6B54CDB70}" type="datetimeFigureOut">
              <a:rPr lang="en-US" dirty="0"/>
              <a:t>11/18/25</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24578CCF-2EC4-44CB-A694-F6F6E59A3985}" type="slidenum">
              <a:rPr lang="en-US" dirty="0"/>
              <a:t>‹#›</a:t>
            </a:fld>
            <a:endParaRPr lang="en-US"/>
          </a:p>
        </p:txBody>
      </p:sp>
    </p:spTree>
    <p:extLst>
      <p:ext uri="{BB962C8B-B14F-4D97-AF65-F5344CB8AC3E}">
        <p14:creationId xmlns:p14="http://schemas.microsoft.com/office/powerpoint/2010/main" val="118768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E8674E58-F253-4E0F-B41E-2DC0E51ABEA1}" type="datetimeFigureOut">
              <a:rPr lang="en-US" dirty="0"/>
              <a:t>11/18/25</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24578CCF-2EC4-44CB-A694-F6F6E59A3985}" type="slidenum">
              <a:rPr lang="en-US" dirty="0"/>
              <a:t>‹#›</a:t>
            </a:fld>
            <a:endParaRPr lang="en-US"/>
          </a:p>
        </p:txBody>
      </p:sp>
    </p:spTree>
    <p:extLst>
      <p:ext uri="{BB962C8B-B14F-4D97-AF65-F5344CB8AC3E}">
        <p14:creationId xmlns:p14="http://schemas.microsoft.com/office/powerpoint/2010/main" val="4026585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p:nvPr/>
          </p:nvSpPr>
          <p:spPr bwMode="auto">
            <a:xfrm rot="5400000">
              <a:off x="11108009" y="6718576"/>
              <a:ext cx="131153" cy="88130"/>
            </a:xfrm>
            <a:custGeom>
              <a:avLst/>
              <a:gdLst/>
              <a:ahLst/>
              <a:cxnLst/>
              <a:rect l="0" t="0" r="r" b="b"/>
              <a:pathLst>
                <a:path w="40" h="29">
                  <a:moveTo>
                    <a:pt x="26" y="0"/>
                  </a:moveTo>
                  <a:cubicBezTo>
                    <a:pt x="34" y="0"/>
                    <a:pt x="40" y="10"/>
                    <a:pt x="39" y="20"/>
                  </a:cubicBezTo>
                  <a:cubicBezTo>
                    <a:pt x="17" y="29"/>
                    <a:pt x="0" y="10"/>
                    <a:pt x="26" y="0"/>
                  </a:cubicBezTo>
                  <a:close/>
                </a:path>
              </a:pathLst>
            </a:custGeom>
            <a:grpFill/>
            <a:ln>
              <a:noFill/>
            </a:ln>
          </p:spPr>
          <p:txBody>
            <a:bodyPr/>
            <a:lstStyle/>
            <a:p>
              <a:endParaRPr lang="el-GR"/>
            </a:p>
          </p:txBody>
        </p:sp>
        <p:sp>
          <p:nvSpPr>
            <p:cNvPr id="9" name="Freeform 10">
              <a:extLst>
                <a:ext uri="{FF2B5EF4-FFF2-40B4-BE49-F238E27FC236}">
                  <a16:creationId xmlns:a16="http://schemas.microsoft.com/office/drawing/2014/main" id="{8B1E8DB8-017D-454E-849F-EE5742849FD4}"/>
                </a:ext>
              </a:extLst>
            </p:cNvPr>
            <p:cNvSpPr/>
            <p:nvPr/>
          </p:nvSpPr>
          <p:spPr bwMode="auto">
            <a:xfrm rot="5400000">
              <a:off x="11475034" y="77813"/>
              <a:ext cx="138242" cy="88130"/>
            </a:xfrm>
            <a:custGeom>
              <a:avLst/>
              <a:gdLst/>
              <a:ahLst/>
              <a:cxnLst/>
              <a:rect l="0" t="0" r="r" b="b"/>
              <a:pathLst>
                <a:path w="42" h="29">
                  <a:moveTo>
                    <a:pt x="22" y="0"/>
                  </a:moveTo>
                  <a:cubicBezTo>
                    <a:pt x="42" y="7"/>
                    <a:pt x="28" y="29"/>
                    <a:pt x="14" y="25"/>
                  </a:cubicBezTo>
                  <a:cubicBezTo>
                    <a:pt x="0" y="18"/>
                    <a:pt x="8" y="1"/>
                    <a:pt x="22" y="0"/>
                  </a:cubicBezTo>
                  <a:close/>
                </a:path>
              </a:pathLst>
            </a:custGeom>
            <a:grpFill/>
            <a:ln>
              <a:noFill/>
            </a:ln>
          </p:spPr>
          <p:txBody>
            <a:bodyPr/>
            <a:lstStyle/>
            <a:p>
              <a:endParaRPr lang="el-GR"/>
            </a:p>
          </p:txBody>
        </p:sp>
        <p:sp>
          <p:nvSpPr>
            <p:cNvPr id="10" name="Freeform 15">
              <a:extLst>
                <a:ext uri="{FF2B5EF4-FFF2-40B4-BE49-F238E27FC236}">
                  <a16:creationId xmlns:a16="http://schemas.microsoft.com/office/drawing/2014/main" id="{16D80E5D-5099-41C4-A80A-1B1538C382FC}"/>
                </a:ext>
              </a:extLst>
            </p:cNvPr>
            <p:cNvSpPr/>
            <p:nvPr/>
          </p:nvSpPr>
          <p:spPr bwMode="auto">
            <a:xfrm rot="5400000">
              <a:off x="11478964" y="592010"/>
              <a:ext cx="121406" cy="72626"/>
            </a:xfrm>
            <a:custGeom>
              <a:avLst/>
              <a:gdLst/>
              <a:ahLst/>
              <a:cxnLst/>
              <a:rect l="0" t="0" r="r" b="b"/>
              <a:pathLst>
                <a:path w="37" h="24">
                  <a:moveTo>
                    <a:pt x="16" y="0"/>
                  </a:moveTo>
                  <a:cubicBezTo>
                    <a:pt x="37" y="6"/>
                    <a:pt x="30" y="20"/>
                    <a:pt x="11" y="24"/>
                  </a:cubicBezTo>
                  <a:cubicBezTo>
                    <a:pt x="0" y="17"/>
                    <a:pt x="5" y="3"/>
                    <a:pt x="16" y="0"/>
                  </a:cubicBezTo>
                  <a:close/>
                </a:path>
              </a:pathLst>
            </a:custGeom>
            <a:grpFill/>
            <a:ln>
              <a:noFill/>
            </a:ln>
          </p:spPr>
          <p:txBody>
            <a:bodyPr/>
            <a:lstStyle/>
            <a:p>
              <a:endParaRPr lang="el-GR"/>
            </a:p>
          </p:txBody>
        </p:sp>
        <p:sp>
          <p:nvSpPr>
            <p:cNvPr id="11" name="Freeform 18">
              <a:extLst>
                <a:ext uri="{FF2B5EF4-FFF2-40B4-BE49-F238E27FC236}">
                  <a16:creationId xmlns:a16="http://schemas.microsoft.com/office/drawing/2014/main" id="{947751E1-E2F4-467E-B547-3BD4BAB7F560}"/>
                </a:ext>
              </a:extLst>
            </p:cNvPr>
            <p:cNvSpPr/>
            <p:nvPr/>
          </p:nvSpPr>
          <p:spPr bwMode="auto">
            <a:xfrm rot="5400000">
              <a:off x="11482378" y="335267"/>
              <a:ext cx="138242" cy="78339"/>
            </a:xfrm>
            <a:custGeom>
              <a:avLst/>
              <a:gdLst/>
              <a:ahLst/>
              <a:cxnLst/>
              <a:rect l="0" t="0" r="r" b="b"/>
              <a:pathLst>
                <a:path w="42" h="26">
                  <a:moveTo>
                    <a:pt x="6" y="6"/>
                  </a:moveTo>
                  <a:cubicBezTo>
                    <a:pt x="25" y="0"/>
                    <a:pt x="42" y="17"/>
                    <a:pt x="21" y="26"/>
                  </a:cubicBezTo>
                  <a:cubicBezTo>
                    <a:pt x="9" y="26"/>
                    <a:pt x="0" y="16"/>
                    <a:pt x="6" y="6"/>
                  </a:cubicBezTo>
                  <a:close/>
                </a:path>
              </a:pathLst>
            </a:custGeom>
            <a:grpFill/>
            <a:ln>
              <a:noFill/>
            </a:ln>
          </p:spPr>
          <p:txBody>
            <a:bodyPr/>
            <a:lstStyle/>
            <a:p>
              <a:endParaRPr lang="el-GR"/>
            </a:p>
          </p:txBody>
        </p:sp>
        <p:sp>
          <p:nvSpPr>
            <p:cNvPr id="12" name="Freeform 19">
              <a:extLst>
                <a:ext uri="{FF2B5EF4-FFF2-40B4-BE49-F238E27FC236}">
                  <a16:creationId xmlns:a16="http://schemas.microsoft.com/office/drawing/2014/main" id="{55D8869B-B701-4268-9856-876345C8AE3F}"/>
                </a:ext>
              </a:extLst>
            </p:cNvPr>
            <p:cNvSpPr/>
            <p:nvPr/>
          </p:nvSpPr>
          <p:spPr bwMode="auto">
            <a:xfrm rot="5400000">
              <a:off x="11407714" y="2021691"/>
              <a:ext cx="124951" cy="69362"/>
            </a:xfrm>
            <a:custGeom>
              <a:avLst/>
              <a:gdLst/>
              <a:ahLst/>
              <a:cxnLst/>
              <a:rect l="0" t="0" r="r" b="b"/>
              <a:pathLst>
                <a:path w="38" h="23">
                  <a:moveTo>
                    <a:pt x="16" y="0"/>
                  </a:moveTo>
                  <a:cubicBezTo>
                    <a:pt x="38" y="8"/>
                    <a:pt x="31" y="18"/>
                    <a:pt x="10" y="23"/>
                  </a:cubicBezTo>
                  <a:cubicBezTo>
                    <a:pt x="0" y="16"/>
                    <a:pt x="4" y="3"/>
                    <a:pt x="16" y="0"/>
                  </a:cubicBezTo>
                  <a:close/>
                </a:path>
              </a:pathLst>
            </a:custGeom>
            <a:grpFill/>
            <a:ln>
              <a:noFill/>
            </a:ln>
          </p:spPr>
          <p:txBody>
            <a:bodyPr/>
            <a:lstStyle/>
            <a:p>
              <a:endParaRPr lang="el-GR"/>
            </a:p>
          </p:txBody>
        </p:sp>
        <p:sp>
          <p:nvSpPr>
            <p:cNvPr id="13" name="Freeform 20">
              <a:extLst>
                <a:ext uri="{FF2B5EF4-FFF2-40B4-BE49-F238E27FC236}">
                  <a16:creationId xmlns:a16="http://schemas.microsoft.com/office/drawing/2014/main" id="{A25CA59C-849F-4CE4-A9B0-293F98DE2C7C}"/>
                </a:ext>
              </a:extLst>
            </p:cNvPr>
            <p:cNvSpPr/>
            <p:nvPr/>
          </p:nvSpPr>
          <p:spPr bwMode="auto">
            <a:xfrm rot="5400000">
              <a:off x="11414629" y="2272420"/>
              <a:ext cx="128495" cy="78339"/>
            </a:xfrm>
            <a:custGeom>
              <a:avLst/>
              <a:gdLst/>
              <a:ahLst/>
              <a:cxnLst/>
              <a:rect l="0" t="0" r="r" b="b"/>
              <a:pathLst>
                <a:path w="39" h="26">
                  <a:moveTo>
                    <a:pt x="24" y="0"/>
                  </a:moveTo>
                  <a:cubicBezTo>
                    <a:pt x="39" y="3"/>
                    <a:pt x="36" y="26"/>
                    <a:pt x="20" y="26"/>
                  </a:cubicBezTo>
                  <a:cubicBezTo>
                    <a:pt x="0" y="18"/>
                    <a:pt x="3" y="3"/>
                    <a:pt x="24" y="0"/>
                  </a:cubicBezTo>
                  <a:close/>
                </a:path>
              </a:pathLst>
            </a:custGeom>
            <a:grpFill/>
            <a:ln>
              <a:noFill/>
            </a:ln>
          </p:spPr>
          <p:txBody>
            <a:bodyPr/>
            <a:lstStyle/>
            <a:p>
              <a:endParaRPr lang="el-GR"/>
            </a:p>
          </p:txBody>
        </p:sp>
        <p:sp>
          <p:nvSpPr>
            <p:cNvPr id="14" name="Freeform 22">
              <a:extLst>
                <a:ext uri="{FF2B5EF4-FFF2-40B4-BE49-F238E27FC236}">
                  <a16:creationId xmlns:a16="http://schemas.microsoft.com/office/drawing/2014/main" id="{FE000DB1-AAA1-4BFF-8F14-53624C2F9E0B}"/>
                </a:ext>
              </a:extLst>
            </p:cNvPr>
            <p:cNvSpPr/>
            <p:nvPr/>
          </p:nvSpPr>
          <p:spPr bwMode="auto">
            <a:xfrm rot="5400000">
              <a:off x="11426398" y="1049544"/>
              <a:ext cx="150648" cy="99554"/>
            </a:xfrm>
            <a:custGeom>
              <a:avLst/>
              <a:gdLst/>
              <a:ahLst/>
              <a:cxnLst/>
              <a:rect l="0" t="0" r="r" b="b"/>
              <a:pathLst>
                <a:path w="46" h="33">
                  <a:moveTo>
                    <a:pt x="26" y="0"/>
                  </a:moveTo>
                  <a:cubicBezTo>
                    <a:pt x="29" y="0"/>
                    <a:pt x="46" y="16"/>
                    <a:pt x="38" y="22"/>
                  </a:cubicBezTo>
                  <a:cubicBezTo>
                    <a:pt x="16" y="33"/>
                    <a:pt x="0" y="5"/>
                    <a:pt x="26" y="0"/>
                  </a:cubicBezTo>
                  <a:close/>
                </a:path>
              </a:pathLst>
            </a:custGeom>
            <a:grpFill/>
            <a:ln>
              <a:noFill/>
            </a:ln>
          </p:spPr>
          <p:txBody>
            <a:bodyPr/>
            <a:lstStyle/>
            <a:p>
              <a:endParaRPr lang="el-GR"/>
            </a:p>
          </p:txBody>
        </p:sp>
        <p:sp>
          <p:nvSpPr>
            <p:cNvPr id="15" name="Freeform 23">
              <a:extLst>
                <a:ext uri="{FF2B5EF4-FFF2-40B4-BE49-F238E27FC236}">
                  <a16:creationId xmlns:a16="http://schemas.microsoft.com/office/drawing/2014/main" id="{5EEFBC14-7E5B-47B2-B5E3-E90991F89191}"/>
                </a:ext>
              </a:extLst>
            </p:cNvPr>
            <p:cNvSpPr/>
            <p:nvPr/>
          </p:nvSpPr>
          <p:spPr bwMode="auto">
            <a:xfrm rot="5400000">
              <a:off x="11440085" y="836978"/>
              <a:ext cx="134697" cy="81603"/>
            </a:xfrm>
            <a:custGeom>
              <a:avLst/>
              <a:gdLst/>
              <a:ahLst/>
              <a:cxnLst/>
              <a:rect l="0" t="0" r="r" b="b"/>
              <a:pathLst>
                <a:path w="41" h="27">
                  <a:moveTo>
                    <a:pt x="19" y="0"/>
                  </a:moveTo>
                  <a:cubicBezTo>
                    <a:pt x="41" y="10"/>
                    <a:pt x="28" y="27"/>
                    <a:pt x="8" y="20"/>
                  </a:cubicBezTo>
                  <a:cubicBezTo>
                    <a:pt x="0" y="8"/>
                    <a:pt x="7" y="2"/>
                    <a:pt x="19" y="0"/>
                  </a:cubicBezTo>
                  <a:close/>
                </a:path>
              </a:pathLst>
            </a:custGeom>
            <a:grpFill/>
            <a:ln>
              <a:noFill/>
            </a:ln>
          </p:spPr>
          <p:txBody>
            <a:bodyPr/>
            <a:lstStyle/>
            <a:p>
              <a:endParaRPr lang="el-GR"/>
            </a:p>
          </p:txBody>
        </p:sp>
        <p:sp>
          <p:nvSpPr>
            <p:cNvPr id="16" name="Freeform 26">
              <a:extLst>
                <a:ext uri="{FF2B5EF4-FFF2-40B4-BE49-F238E27FC236}">
                  <a16:creationId xmlns:a16="http://schemas.microsoft.com/office/drawing/2014/main" id="{00AFF6E4-A34A-4FD3-8C57-BB96114822D1}"/>
                </a:ext>
              </a:extLst>
            </p:cNvPr>
            <p:cNvSpPr/>
            <p:nvPr/>
          </p:nvSpPr>
          <p:spPr bwMode="auto">
            <a:xfrm rot="5400000">
              <a:off x="11427309" y="1320685"/>
              <a:ext cx="127608" cy="78339"/>
            </a:xfrm>
            <a:custGeom>
              <a:avLst/>
              <a:gdLst/>
              <a:ahLst/>
              <a:cxnLst/>
              <a:rect l="0" t="0" r="r" b="b"/>
              <a:pathLst>
                <a:path w="39" h="26">
                  <a:moveTo>
                    <a:pt x="24" y="0"/>
                  </a:moveTo>
                  <a:cubicBezTo>
                    <a:pt x="39" y="2"/>
                    <a:pt x="36" y="26"/>
                    <a:pt x="20" y="25"/>
                  </a:cubicBezTo>
                  <a:cubicBezTo>
                    <a:pt x="0" y="18"/>
                    <a:pt x="3" y="3"/>
                    <a:pt x="24" y="0"/>
                  </a:cubicBezTo>
                  <a:close/>
                </a:path>
              </a:pathLst>
            </a:custGeom>
            <a:grpFill/>
            <a:ln>
              <a:noFill/>
            </a:ln>
          </p:spPr>
          <p:txBody>
            <a:bodyPr/>
            <a:lstStyle/>
            <a:p>
              <a:endParaRPr lang="el-GR"/>
            </a:p>
          </p:txBody>
        </p:sp>
        <p:sp>
          <p:nvSpPr>
            <p:cNvPr id="17" name="Freeform 27">
              <a:extLst>
                <a:ext uri="{FF2B5EF4-FFF2-40B4-BE49-F238E27FC236}">
                  <a16:creationId xmlns:a16="http://schemas.microsoft.com/office/drawing/2014/main" id="{C63A8474-C075-4441-A0B3-52286EA50093}"/>
                </a:ext>
              </a:extLst>
            </p:cNvPr>
            <p:cNvSpPr/>
            <p:nvPr/>
          </p:nvSpPr>
          <p:spPr bwMode="auto">
            <a:xfrm rot="5400000">
              <a:off x="11407470" y="1778440"/>
              <a:ext cx="131153" cy="93843"/>
            </a:xfrm>
            <a:custGeom>
              <a:avLst/>
              <a:gdLst/>
              <a:ahLst/>
              <a:cxnLst/>
              <a:rect l="0" t="0" r="r" b="b"/>
              <a:pathLst>
                <a:path w="40" h="31">
                  <a:moveTo>
                    <a:pt x="22" y="0"/>
                  </a:moveTo>
                  <a:cubicBezTo>
                    <a:pt x="39" y="3"/>
                    <a:pt x="40" y="31"/>
                    <a:pt x="16" y="25"/>
                  </a:cubicBezTo>
                  <a:cubicBezTo>
                    <a:pt x="0" y="7"/>
                    <a:pt x="13" y="4"/>
                    <a:pt x="22" y="0"/>
                  </a:cubicBezTo>
                  <a:close/>
                </a:path>
              </a:pathLst>
            </a:custGeom>
            <a:grpFill/>
            <a:ln>
              <a:noFill/>
            </a:ln>
          </p:spPr>
          <p:txBody>
            <a:bodyPr/>
            <a:lstStyle/>
            <a:p>
              <a:endParaRPr lang="el-GR"/>
            </a:p>
          </p:txBody>
        </p:sp>
        <p:sp>
          <p:nvSpPr>
            <p:cNvPr id="18" name="Freeform 28">
              <a:extLst>
                <a:ext uri="{FF2B5EF4-FFF2-40B4-BE49-F238E27FC236}">
                  <a16:creationId xmlns:a16="http://schemas.microsoft.com/office/drawing/2014/main" id="{35DA4698-A2ED-4512-8887-F12D3F14372A}"/>
                </a:ext>
              </a:extLst>
            </p:cNvPr>
            <p:cNvSpPr/>
            <p:nvPr/>
          </p:nvSpPr>
          <p:spPr bwMode="auto">
            <a:xfrm rot="5400000">
              <a:off x="11404869" y="1535195"/>
              <a:ext cx="127608" cy="69362"/>
            </a:xfrm>
            <a:custGeom>
              <a:avLst/>
              <a:gdLst/>
              <a:ahLst/>
              <a:cxnLst/>
              <a:rect l="0" t="0" r="r" b="b"/>
              <a:pathLst>
                <a:path w="39" h="23">
                  <a:moveTo>
                    <a:pt x="16" y="0"/>
                  </a:moveTo>
                  <a:cubicBezTo>
                    <a:pt x="39" y="7"/>
                    <a:pt x="31" y="17"/>
                    <a:pt x="11" y="23"/>
                  </a:cubicBezTo>
                  <a:cubicBezTo>
                    <a:pt x="0" y="16"/>
                    <a:pt x="4" y="2"/>
                    <a:pt x="16" y="0"/>
                  </a:cubicBezTo>
                  <a:close/>
                </a:path>
              </a:pathLst>
            </a:custGeom>
            <a:grpFill/>
            <a:ln>
              <a:noFill/>
            </a:ln>
          </p:spPr>
          <p:txBody>
            <a:bodyPr/>
            <a:lstStyle/>
            <a:p>
              <a:endParaRPr lang="el-GR"/>
            </a:p>
          </p:txBody>
        </p:sp>
        <p:sp>
          <p:nvSpPr>
            <p:cNvPr id="19" name="Freeform 30">
              <a:extLst>
                <a:ext uri="{FF2B5EF4-FFF2-40B4-BE49-F238E27FC236}">
                  <a16:creationId xmlns:a16="http://schemas.microsoft.com/office/drawing/2014/main" id="{3358E118-D590-4E50-B21C-6CDAA1CCAFCB}"/>
                </a:ext>
              </a:extLst>
            </p:cNvPr>
            <p:cNvSpPr/>
            <p:nvPr/>
          </p:nvSpPr>
          <p:spPr bwMode="auto">
            <a:xfrm rot="5400000">
              <a:off x="11480119" y="1078297"/>
              <a:ext cx="9748" cy="5712"/>
            </a:xfrm>
            <a:custGeom>
              <a:avLst/>
              <a:gdLst/>
              <a:ahLst/>
              <a:cxnLst/>
              <a:rect l="0" t="0" r="r" b="b"/>
              <a:pathLst>
                <a:path w="3" h="2">
                  <a:moveTo>
                    <a:pt x="1" y="0"/>
                  </a:moveTo>
                  <a:cubicBezTo>
                    <a:pt x="2" y="1"/>
                    <a:pt x="3" y="2"/>
                    <a:pt x="2" y="2"/>
                  </a:cubicBezTo>
                  <a:cubicBezTo>
                    <a:pt x="1" y="2"/>
                    <a:pt x="0" y="1"/>
                    <a:pt x="1" y="0"/>
                  </a:cubicBezTo>
                  <a:close/>
                </a:path>
              </a:pathLst>
            </a:custGeom>
            <a:grpFill/>
            <a:ln>
              <a:noFill/>
            </a:ln>
          </p:spPr>
          <p:txBody>
            <a:bodyPr/>
            <a:lstStyle/>
            <a:p>
              <a:endParaRPr lang="el-GR"/>
            </a:p>
          </p:txBody>
        </p:sp>
        <p:sp>
          <p:nvSpPr>
            <p:cNvPr id="20" name="Freeform 43">
              <a:extLst>
                <a:ext uri="{FF2B5EF4-FFF2-40B4-BE49-F238E27FC236}">
                  <a16:creationId xmlns:a16="http://schemas.microsoft.com/office/drawing/2014/main" id="{F1EE889E-60FF-423F-ADCB-6CBEE853A040}"/>
                </a:ext>
              </a:extLst>
            </p:cNvPr>
            <p:cNvSpPr/>
            <p:nvPr/>
          </p:nvSpPr>
          <p:spPr bwMode="auto">
            <a:xfrm rot="5400000">
              <a:off x="11194111" y="860614"/>
              <a:ext cx="143559" cy="75075"/>
            </a:xfrm>
            <a:custGeom>
              <a:avLst/>
              <a:gdLst/>
              <a:ahLst/>
              <a:cxnLst/>
              <a:rect l="0" t="0" r="r" b="b"/>
              <a:pathLst>
                <a:path w="44" h="25">
                  <a:moveTo>
                    <a:pt x="28" y="0"/>
                  </a:moveTo>
                  <a:cubicBezTo>
                    <a:pt x="44" y="2"/>
                    <a:pt x="38" y="22"/>
                    <a:pt x="25" y="25"/>
                  </a:cubicBezTo>
                  <a:cubicBezTo>
                    <a:pt x="0" y="25"/>
                    <a:pt x="9" y="5"/>
                    <a:pt x="28" y="0"/>
                  </a:cubicBezTo>
                  <a:close/>
                </a:path>
              </a:pathLst>
            </a:custGeom>
            <a:grpFill/>
            <a:ln>
              <a:noFill/>
            </a:ln>
          </p:spPr>
          <p:txBody>
            <a:bodyPr/>
            <a:lstStyle/>
            <a:p>
              <a:endParaRPr lang="el-GR"/>
            </a:p>
          </p:txBody>
        </p:sp>
        <p:sp>
          <p:nvSpPr>
            <p:cNvPr id="21" name="Freeform 51">
              <a:extLst>
                <a:ext uri="{FF2B5EF4-FFF2-40B4-BE49-F238E27FC236}">
                  <a16:creationId xmlns:a16="http://schemas.microsoft.com/office/drawing/2014/main" id="{A4AA0634-0A7C-4A35-8EB7-775200F129FD}"/>
                </a:ext>
              </a:extLst>
            </p:cNvPr>
            <p:cNvSpPr/>
            <p:nvPr/>
          </p:nvSpPr>
          <p:spPr bwMode="auto">
            <a:xfrm rot="5400000">
              <a:off x="11167080" y="1015030"/>
              <a:ext cx="115202" cy="90579"/>
            </a:xfrm>
            <a:custGeom>
              <a:avLst/>
              <a:gdLst/>
              <a:ahLst/>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a:lstStyle/>
            <a:p>
              <a:endParaRPr lang="el-GR"/>
            </a:p>
          </p:txBody>
        </p:sp>
        <p:sp>
          <p:nvSpPr>
            <p:cNvPr id="22" name="Freeform 52">
              <a:extLst>
                <a:ext uri="{FF2B5EF4-FFF2-40B4-BE49-F238E27FC236}">
                  <a16:creationId xmlns:a16="http://schemas.microsoft.com/office/drawing/2014/main" id="{EBA21558-CAC3-445C-8882-5D4A0C6D2A0E}"/>
                </a:ext>
              </a:extLst>
            </p:cNvPr>
            <p:cNvSpPr/>
            <p:nvPr/>
          </p:nvSpPr>
          <p:spPr bwMode="auto">
            <a:xfrm rot="5400000">
              <a:off x="11164085" y="450599"/>
              <a:ext cx="118747" cy="81603"/>
            </a:xfrm>
            <a:custGeom>
              <a:avLst/>
              <a:gdLst/>
              <a:ahLst/>
              <a:cxnLst/>
              <a:rect l="0" t="0" r="r" b="b"/>
              <a:pathLst>
                <a:path w="36" h="27">
                  <a:moveTo>
                    <a:pt x="21" y="0"/>
                  </a:moveTo>
                  <a:cubicBezTo>
                    <a:pt x="33" y="3"/>
                    <a:pt x="36" y="23"/>
                    <a:pt x="22" y="27"/>
                  </a:cubicBezTo>
                  <a:cubicBezTo>
                    <a:pt x="3" y="25"/>
                    <a:pt x="0" y="1"/>
                    <a:pt x="21" y="0"/>
                  </a:cubicBezTo>
                  <a:close/>
                </a:path>
              </a:pathLst>
            </a:custGeom>
            <a:grpFill/>
            <a:ln>
              <a:noFill/>
            </a:ln>
          </p:spPr>
          <p:txBody>
            <a:bodyPr/>
            <a:lstStyle/>
            <a:p>
              <a:endParaRPr lang="el-GR"/>
            </a:p>
          </p:txBody>
        </p:sp>
        <p:sp>
          <p:nvSpPr>
            <p:cNvPr id="23" name="Freeform 53">
              <a:extLst>
                <a:ext uri="{FF2B5EF4-FFF2-40B4-BE49-F238E27FC236}">
                  <a16:creationId xmlns:a16="http://schemas.microsoft.com/office/drawing/2014/main" id="{2E9415F1-5D31-4C25-9E26-203EEF500877}"/>
                </a:ext>
              </a:extLst>
            </p:cNvPr>
            <p:cNvSpPr/>
            <p:nvPr/>
          </p:nvSpPr>
          <p:spPr bwMode="auto">
            <a:xfrm rot="5400000">
              <a:off x="11155166" y="1253803"/>
              <a:ext cx="127608" cy="79154"/>
            </a:xfrm>
            <a:custGeom>
              <a:avLst/>
              <a:gdLst/>
              <a:ahLst/>
              <a:cxnLst/>
              <a:rect l="0" t="0" r="r" b="b"/>
              <a:pathLst>
                <a:path w="39" h="26">
                  <a:moveTo>
                    <a:pt x="24" y="0"/>
                  </a:moveTo>
                  <a:cubicBezTo>
                    <a:pt x="39" y="3"/>
                    <a:pt x="36" y="26"/>
                    <a:pt x="20" y="26"/>
                  </a:cubicBezTo>
                  <a:cubicBezTo>
                    <a:pt x="0" y="18"/>
                    <a:pt x="3" y="3"/>
                    <a:pt x="24" y="0"/>
                  </a:cubicBezTo>
                  <a:close/>
                </a:path>
              </a:pathLst>
            </a:custGeom>
            <a:grpFill/>
            <a:ln>
              <a:noFill/>
            </a:ln>
          </p:spPr>
          <p:txBody>
            <a:bodyPr/>
            <a:lstStyle/>
            <a:p>
              <a:endParaRPr lang="el-GR"/>
            </a:p>
          </p:txBody>
        </p:sp>
        <p:sp>
          <p:nvSpPr>
            <p:cNvPr id="24" name="Freeform 54">
              <a:extLst>
                <a:ext uri="{FF2B5EF4-FFF2-40B4-BE49-F238E27FC236}">
                  <a16:creationId xmlns:a16="http://schemas.microsoft.com/office/drawing/2014/main" id="{622FC1F6-879A-45BA-8752-08020C39CE29}"/>
                </a:ext>
              </a:extLst>
            </p:cNvPr>
            <p:cNvSpPr/>
            <p:nvPr/>
          </p:nvSpPr>
          <p:spPr bwMode="auto">
            <a:xfrm rot="5400000">
              <a:off x="11141013" y="614227"/>
              <a:ext cx="134697" cy="105266"/>
            </a:xfrm>
            <a:custGeom>
              <a:avLst/>
              <a:gdLst/>
              <a:ahLst/>
              <a:cxnLst/>
              <a:rect l="0" t="0" r="r" b="b"/>
              <a:pathLst>
                <a:path w="41" h="35">
                  <a:moveTo>
                    <a:pt x="28" y="2"/>
                  </a:moveTo>
                  <a:cubicBezTo>
                    <a:pt x="37" y="0"/>
                    <a:pt x="41" y="13"/>
                    <a:pt x="40" y="21"/>
                  </a:cubicBezTo>
                  <a:cubicBezTo>
                    <a:pt x="22" y="35"/>
                    <a:pt x="0" y="10"/>
                    <a:pt x="28" y="2"/>
                  </a:cubicBezTo>
                  <a:close/>
                </a:path>
              </a:pathLst>
            </a:custGeom>
            <a:grpFill/>
            <a:ln>
              <a:noFill/>
            </a:ln>
          </p:spPr>
          <p:txBody>
            <a:bodyPr/>
            <a:lstStyle/>
            <a:p>
              <a:endParaRPr lang="el-GR"/>
            </a:p>
          </p:txBody>
        </p:sp>
        <p:sp>
          <p:nvSpPr>
            <p:cNvPr id="25" name="Freeform 55">
              <a:extLst>
                <a:ext uri="{FF2B5EF4-FFF2-40B4-BE49-F238E27FC236}">
                  <a16:creationId xmlns:a16="http://schemas.microsoft.com/office/drawing/2014/main" id="{BA09826C-58E2-48C5-9666-333326C2CA44}"/>
                </a:ext>
              </a:extLst>
            </p:cNvPr>
            <p:cNvSpPr/>
            <p:nvPr/>
          </p:nvSpPr>
          <p:spPr bwMode="auto">
            <a:xfrm rot="5400000">
              <a:off x="11155026" y="1463404"/>
              <a:ext cx="131153" cy="69362"/>
            </a:xfrm>
            <a:custGeom>
              <a:avLst/>
              <a:gdLst/>
              <a:ahLst/>
              <a:cxnLst/>
              <a:rect l="0" t="0" r="r" b="b"/>
              <a:pathLst>
                <a:path w="40" h="23">
                  <a:moveTo>
                    <a:pt x="24" y="0"/>
                  </a:moveTo>
                  <a:cubicBezTo>
                    <a:pt x="40" y="0"/>
                    <a:pt x="38" y="20"/>
                    <a:pt x="25" y="23"/>
                  </a:cubicBezTo>
                  <a:cubicBezTo>
                    <a:pt x="0" y="22"/>
                    <a:pt x="6" y="3"/>
                    <a:pt x="24" y="0"/>
                  </a:cubicBezTo>
                  <a:close/>
                </a:path>
              </a:pathLst>
            </a:custGeom>
            <a:grpFill/>
            <a:ln>
              <a:noFill/>
            </a:ln>
          </p:spPr>
          <p:txBody>
            <a:bodyPr/>
            <a:lstStyle/>
            <a:p>
              <a:endParaRPr lang="el-GR"/>
            </a:p>
          </p:txBody>
        </p:sp>
        <p:sp>
          <p:nvSpPr>
            <p:cNvPr id="26" name="Freeform 56">
              <a:extLst>
                <a:ext uri="{FF2B5EF4-FFF2-40B4-BE49-F238E27FC236}">
                  <a16:creationId xmlns:a16="http://schemas.microsoft.com/office/drawing/2014/main" id="{A6D3555F-4EA1-4EA7-9D08-2D75CE51927B}"/>
                </a:ext>
              </a:extLst>
            </p:cNvPr>
            <p:cNvSpPr/>
            <p:nvPr/>
          </p:nvSpPr>
          <p:spPr bwMode="auto">
            <a:xfrm rot="5400000">
              <a:off x="11101585" y="2335317"/>
              <a:ext cx="128495" cy="72626"/>
            </a:xfrm>
            <a:custGeom>
              <a:avLst/>
              <a:gdLst/>
              <a:ahLst/>
              <a:cxnLst/>
              <a:rect l="0" t="0" r="r" b="b"/>
              <a:pathLst>
                <a:path w="39" h="24">
                  <a:moveTo>
                    <a:pt x="21" y="0"/>
                  </a:moveTo>
                  <a:cubicBezTo>
                    <a:pt x="37" y="0"/>
                    <a:pt x="39" y="23"/>
                    <a:pt x="22" y="24"/>
                  </a:cubicBezTo>
                  <a:cubicBezTo>
                    <a:pt x="7" y="22"/>
                    <a:pt x="0" y="5"/>
                    <a:pt x="21" y="0"/>
                  </a:cubicBezTo>
                  <a:close/>
                </a:path>
              </a:pathLst>
            </a:custGeom>
            <a:grpFill/>
            <a:ln>
              <a:noFill/>
            </a:ln>
          </p:spPr>
          <p:txBody>
            <a:bodyPr/>
            <a:lstStyle/>
            <a:p>
              <a:endParaRPr lang="el-GR"/>
            </a:p>
          </p:txBody>
        </p:sp>
        <p:sp>
          <p:nvSpPr>
            <p:cNvPr id="27" name="Freeform 57">
              <a:extLst>
                <a:ext uri="{FF2B5EF4-FFF2-40B4-BE49-F238E27FC236}">
                  <a16:creationId xmlns:a16="http://schemas.microsoft.com/office/drawing/2014/main" id="{60FA20E8-EDAA-4310-B870-97807901AC18}"/>
                </a:ext>
              </a:extLst>
            </p:cNvPr>
            <p:cNvSpPr/>
            <p:nvPr/>
          </p:nvSpPr>
          <p:spPr bwMode="auto">
            <a:xfrm rot="5400000">
              <a:off x="11141175" y="1673149"/>
              <a:ext cx="140901" cy="93843"/>
            </a:xfrm>
            <a:custGeom>
              <a:avLst/>
              <a:gdLst/>
              <a:ahLst/>
              <a:cxnLst/>
              <a:rect l="0" t="0" r="r" b="b"/>
              <a:pathLst>
                <a:path w="43" h="31">
                  <a:moveTo>
                    <a:pt x="27" y="3"/>
                  </a:moveTo>
                  <a:cubicBezTo>
                    <a:pt x="35" y="0"/>
                    <a:pt x="43" y="17"/>
                    <a:pt x="40" y="23"/>
                  </a:cubicBezTo>
                  <a:cubicBezTo>
                    <a:pt x="21" y="31"/>
                    <a:pt x="0" y="15"/>
                    <a:pt x="27" y="3"/>
                  </a:cubicBezTo>
                  <a:close/>
                </a:path>
              </a:pathLst>
            </a:custGeom>
            <a:grpFill/>
            <a:ln>
              <a:noFill/>
            </a:ln>
          </p:spPr>
          <p:txBody>
            <a:bodyPr/>
            <a:lstStyle/>
            <a:p>
              <a:endParaRPr lang="el-GR"/>
            </a:p>
          </p:txBody>
        </p:sp>
        <p:sp>
          <p:nvSpPr>
            <p:cNvPr id="28" name="Freeform 59">
              <a:extLst>
                <a:ext uri="{FF2B5EF4-FFF2-40B4-BE49-F238E27FC236}">
                  <a16:creationId xmlns:a16="http://schemas.microsoft.com/office/drawing/2014/main" id="{F5552AA2-C2AB-4D59-B6EF-E8E5EE110E52}"/>
                </a:ext>
              </a:extLst>
            </p:cNvPr>
            <p:cNvSpPr/>
            <p:nvPr/>
          </p:nvSpPr>
          <p:spPr bwMode="auto">
            <a:xfrm rot="5400000">
              <a:off x="11120625" y="255502"/>
              <a:ext cx="124063" cy="78339"/>
            </a:xfrm>
            <a:custGeom>
              <a:avLst/>
              <a:gdLst/>
              <a:ahLst/>
              <a:cxnLst/>
              <a:rect l="0" t="0" r="r" b="b"/>
              <a:pathLst>
                <a:path w="38" h="26">
                  <a:moveTo>
                    <a:pt x="22" y="0"/>
                  </a:moveTo>
                  <a:cubicBezTo>
                    <a:pt x="38" y="3"/>
                    <a:pt x="33" y="25"/>
                    <a:pt x="18" y="26"/>
                  </a:cubicBezTo>
                  <a:cubicBezTo>
                    <a:pt x="0" y="20"/>
                    <a:pt x="6" y="3"/>
                    <a:pt x="22" y="0"/>
                  </a:cubicBezTo>
                  <a:close/>
                </a:path>
              </a:pathLst>
            </a:custGeom>
            <a:grpFill/>
            <a:ln>
              <a:noFill/>
            </a:ln>
          </p:spPr>
          <p:txBody>
            <a:bodyPr/>
            <a:lstStyle/>
            <a:p>
              <a:endParaRPr lang="el-GR"/>
            </a:p>
          </p:txBody>
        </p:sp>
        <p:sp>
          <p:nvSpPr>
            <p:cNvPr id="29" name="Freeform 60">
              <a:extLst>
                <a:ext uri="{FF2B5EF4-FFF2-40B4-BE49-F238E27FC236}">
                  <a16:creationId xmlns:a16="http://schemas.microsoft.com/office/drawing/2014/main" id="{0BA267D0-8F6B-4803-B948-70E29B4587EB}"/>
                </a:ext>
              </a:extLst>
            </p:cNvPr>
            <p:cNvSpPr/>
            <p:nvPr/>
          </p:nvSpPr>
          <p:spPr bwMode="auto">
            <a:xfrm rot="5400000">
              <a:off x="11115856" y="1902943"/>
              <a:ext cx="131153" cy="69362"/>
            </a:xfrm>
            <a:custGeom>
              <a:avLst/>
              <a:gdLst/>
              <a:ahLst/>
              <a:cxnLst/>
              <a:rect l="0" t="0" r="r" b="b"/>
              <a:pathLst>
                <a:path w="40" h="23">
                  <a:moveTo>
                    <a:pt x="24" y="0"/>
                  </a:moveTo>
                  <a:cubicBezTo>
                    <a:pt x="40" y="0"/>
                    <a:pt x="38" y="20"/>
                    <a:pt x="25" y="23"/>
                  </a:cubicBezTo>
                  <a:cubicBezTo>
                    <a:pt x="0" y="22"/>
                    <a:pt x="6" y="4"/>
                    <a:pt x="24" y="0"/>
                  </a:cubicBezTo>
                  <a:close/>
                </a:path>
              </a:pathLst>
            </a:custGeom>
            <a:grpFill/>
            <a:ln>
              <a:noFill/>
            </a:ln>
          </p:spPr>
          <p:txBody>
            <a:bodyPr/>
            <a:lstStyle/>
            <a:p>
              <a:endParaRPr lang="el-GR"/>
            </a:p>
          </p:txBody>
        </p:sp>
        <p:sp>
          <p:nvSpPr>
            <p:cNvPr id="30" name="Freeform 61">
              <a:extLst>
                <a:ext uri="{FF2B5EF4-FFF2-40B4-BE49-F238E27FC236}">
                  <a16:creationId xmlns:a16="http://schemas.microsoft.com/office/drawing/2014/main" id="{86E372A3-B9F4-4FEE-8B96-D9AD879E214E}"/>
                </a:ext>
              </a:extLst>
            </p:cNvPr>
            <p:cNvSpPr/>
            <p:nvPr/>
          </p:nvSpPr>
          <p:spPr bwMode="auto">
            <a:xfrm rot="5400000">
              <a:off x="11082153" y="2137303"/>
              <a:ext cx="137356" cy="99554"/>
            </a:xfrm>
            <a:custGeom>
              <a:avLst/>
              <a:gdLst/>
              <a:ahLst/>
              <a:cxnLst/>
              <a:rect l="0" t="0" r="r" b="b"/>
              <a:pathLst>
                <a:path w="42" h="33">
                  <a:moveTo>
                    <a:pt x="25" y="1"/>
                  </a:moveTo>
                  <a:cubicBezTo>
                    <a:pt x="42" y="14"/>
                    <a:pt x="15" y="33"/>
                    <a:pt x="4" y="19"/>
                  </a:cubicBezTo>
                  <a:cubicBezTo>
                    <a:pt x="0" y="5"/>
                    <a:pt x="16" y="0"/>
                    <a:pt x="25" y="1"/>
                  </a:cubicBezTo>
                  <a:close/>
                </a:path>
              </a:pathLst>
            </a:custGeom>
            <a:grpFill/>
            <a:ln>
              <a:noFill/>
            </a:ln>
          </p:spPr>
          <p:txBody>
            <a:bodyPr/>
            <a:lstStyle/>
            <a:p>
              <a:endParaRPr lang="el-GR"/>
            </a:p>
          </p:txBody>
        </p:sp>
        <p:sp>
          <p:nvSpPr>
            <p:cNvPr id="31" name="Freeform 5">
              <a:extLst>
                <a:ext uri="{FF2B5EF4-FFF2-40B4-BE49-F238E27FC236}">
                  <a16:creationId xmlns:a16="http://schemas.microsoft.com/office/drawing/2014/main" id="{FF0C4564-5DA6-4224-A8B7-85CE1323DE8F}"/>
                </a:ext>
              </a:extLst>
            </p:cNvPr>
            <p:cNvSpPr/>
            <p:nvPr/>
          </p:nvSpPr>
          <p:spPr bwMode="auto">
            <a:xfrm rot="5400000">
              <a:off x="11410824" y="2818299"/>
              <a:ext cx="121406" cy="81603"/>
            </a:xfrm>
            <a:custGeom>
              <a:avLst/>
              <a:gdLst/>
              <a:ahLst/>
              <a:cxnLst/>
              <a:rect l="0" t="0" r="r" b="b"/>
              <a:pathLst>
                <a:path w="37" h="27">
                  <a:moveTo>
                    <a:pt x="20" y="1"/>
                  </a:moveTo>
                  <a:cubicBezTo>
                    <a:pt x="31" y="1"/>
                    <a:pt x="37" y="24"/>
                    <a:pt x="22" y="27"/>
                  </a:cubicBezTo>
                  <a:cubicBezTo>
                    <a:pt x="2" y="27"/>
                    <a:pt x="0" y="0"/>
                    <a:pt x="20" y="1"/>
                  </a:cubicBezTo>
                  <a:close/>
                </a:path>
              </a:pathLst>
            </a:custGeom>
            <a:grpFill/>
            <a:ln>
              <a:noFill/>
            </a:ln>
          </p:spPr>
          <p:txBody>
            <a:bodyPr/>
            <a:lstStyle/>
            <a:p>
              <a:endParaRPr lang="el-GR"/>
            </a:p>
          </p:txBody>
        </p:sp>
        <p:sp>
          <p:nvSpPr>
            <p:cNvPr id="32" name="Freeform 6">
              <a:extLst>
                <a:ext uri="{FF2B5EF4-FFF2-40B4-BE49-F238E27FC236}">
                  <a16:creationId xmlns:a16="http://schemas.microsoft.com/office/drawing/2014/main" id="{19F31D0D-C43D-4BB0-A13C-9524B84117D4}"/>
                </a:ext>
              </a:extLst>
            </p:cNvPr>
            <p:cNvSpPr/>
            <p:nvPr/>
          </p:nvSpPr>
          <p:spPr bwMode="auto">
            <a:xfrm rot="5400000">
              <a:off x="11391700" y="5088176"/>
              <a:ext cx="124063" cy="87315"/>
            </a:xfrm>
            <a:custGeom>
              <a:avLst/>
              <a:gdLst/>
              <a:ahLst/>
              <a:cxnLst/>
              <a:rect l="0" t="0" r="r" b="b"/>
              <a:pathLst>
                <a:path w="38" h="29">
                  <a:moveTo>
                    <a:pt x="12" y="3"/>
                  </a:moveTo>
                  <a:cubicBezTo>
                    <a:pt x="34" y="0"/>
                    <a:pt x="38" y="26"/>
                    <a:pt x="15" y="29"/>
                  </a:cubicBezTo>
                  <a:cubicBezTo>
                    <a:pt x="4" y="23"/>
                    <a:pt x="0" y="9"/>
                    <a:pt x="12" y="3"/>
                  </a:cubicBezTo>
                  <a:close/>
                </a:path>
              </a:pathLst>
            </a:custGeom>
            <a:grpFill/>
            <a:ln>
              <a:noFill/>
            </a:ln>
          </p:spPr>
          <p:txBody>
            <a:bodyPr/>
            <a:lstStyle/>
            <a:p>
              <a:endParaRPr lang="el-GR"/>
            </a:p>
          </p:txBody>
        </p:sp>
        <p:sp>
          <p:nvSpPr>
            <p:cNvPr id="33" name="Freeform 7">
              <a:extLst>
                <a:ext uri="{FF2B5EF4-FFF2-40B4-BE49-F238E27FC236}">
                  <a16:creationId xmlns:a16="http://schemas.microsoft.com/office/drawing/2014/main" id="{6B32FB03-B0FE-4731-BE41-C59AFB49FBF5}"/>
                </a:ext>
              </a:extLst>
            </p:cNvPr>
            <p:cNvSpPr/>
            <p:nvPr/>
          </p:nvSpPr>
          <p:spPr bwMode="auto">
            <a:xfrm rot="5400000">
              <a:off x="11371127" y="2531128"/>
              <a:ext cx="138242" cy="100371"/>
            </a:xfrm>
            <a:custGeom>
              <a:avLst/>
              <a:gdLst/>
              <a:ahLst/>
              <a:cxnLst/>
              <a:rect l="0" t="0" r="r" b="b"/>
              <a:pathLst>
                <a:path w="42" h="33">
                  <a:moveTo>
                    <a:pt x="25" y="1"/>
                  </a:moveTo>
                  <a:cubicBezTo>
                    <a:pt x="42" y="14"/>
                    <a:pt x="15" y="33"/>
                    <a:pt x="4" y="19"/>
                  </a:cubicBezTo>
                  <a:cubicBezTo>
                    <a:pt x="0" y="6"/>
                    <a:pt x="15" y="0"/>
                    <a:pt x="25" y="1"/>
                  </a:cubicBezTo>
                  <a:close/>
                </a:path>
              </a:pathLst>
            </a:custGeom>
            <a:grpFill/>
            <a:ln>
              <a:noFill/>
            </a:ln>
          </p:spPr>
          <p:txBody>
            <a:bodyPr/>
            <a:lstStyle/>
            <a:p>
              <a:endParaRPr lang="el-GR"/>
            </a:p>
          </p:txBody>
        </p:sp>
        <p:sp>
          <p:nvSpPr>
            <p:cNvPr id="34" name="Freeform 8">
              <a:extLst>
                <a:ext uri="{FF2B5EF4-FFF2-40B4-BE49-F238E27FC236}">
                  <a16:creationId xmlns:a16="http://schemas.microsoft.com/office/drawing/2014/main" id="{BDD5B6F0-1E17-4DCD-AE5F-ED8C48892FEF}"/>
                </a:ext>
              </a:extLst>
            </p:cNvPr>
            <p:cNvSpPr/>
            <p:nvPr/>
          </p:nvSpPr>
          <p:spPr bwMode="auto">
            <a:xfrm rot="5400000">
              <a:off x="11401349" y="4735882"/>
              <a:ext cx="131153" cy="88130"/>
            </a:xfrm>
            <a:custGeom>
              <a:avLst/>
              <a:gdLst/>
              <a:ahLst/>
              <a:cxnLst/>
              <a:rect l="0" t="0" r="r" b="b"/>
              <a:pathLst>
                <a:path w="40" h="29">
                  <a:moveTo>
                    <a:pt x="26" y="0"/>
                  </a:moveTo>
                  <a:cubicBezTo>
                    <a:pt x="34" y="0"/>
                    <a:pt x="40" y="10"/>
                    <a:pt x="39" y="20"/>
                  </a:cubicBezTo>
                  <a:cubicBezTo>
                    <a:pt x="17" y="29"/>
                    <a:pt x="0" y="10"/>
                    <a:pt x="26" y="0"/>
                  </a:cubicBezTo>
                  <a:close/>
                </a:path>
              </a:pathLst>
            </a:custGeom>
            <a:grpFill/>
            <a:ln>
              <a:noFill/>
            </a:ln>
          </p:spPr>
          <p:txBody>
            <a:bodyPr/>
            <a:lstStyle/>
            <a:p>
              <a:endParaRPr lang="el-GR"/>
            </a:p>
          </p:txBody>
        </p:sp>
        <p:sp>
          <p:nvSpPr>
            <p:cNvPr id="35" name="Freeform 9">
              <a:extLst>
                <a:ext uri="{FF2B5EF4-FFF2-40B4-BE49-F238E27FC236}">
                  <a16:creationId xmlns:a16="http://schemas.microsoft.com/office/drawing/2014/main" id="{0290BE17-E89B-4AF9-B3F6-AF4884D52467}"/>
                </a:ext>
              </a:extLst>
            </p:cNvPr>
            <p:cNvSpPr/>
            <p:nvPr/>
          </p:nvSpPr>
          <p:spPr bwMode="auto">
            <a:xfrm rot="5400000">
              <a:off x="11409487" y="4455410"/>
              <a:ext cx="121406" cy="88130"/>
            </a:xfrm>
            <a:custGeom>
              <a:avLst/>
              <a:gdLst/>
              <a:ahLst/>
              <a:cxnLst/>
              <a:rect l="0" t="0" r="r" b="b"/>
              <a:pathLst>
                <a:path w="37" h="29">
                  <a:moveTo>
                    <a:pt x="18" y="4"/>
                  </a:moveTo>
                  <a:cubicBezTo>
                    <a:pt x="35" y="0"/>
                    <a:pt x="37" y="28"/>
                    <a:pt x="22" y="29"/>
                  </a:cubicBezTo>
                  <a:cubicBezTo>
                    <a:pt x="7" y="28"/>
                    <a:pt x="0" y="14"/>
                    <a:pt x="18" y="4"/>
                  </a:cubicBezTo>
                  <a:close/>
                </a:path>
              </a:pathLst>
            </a:custGeom>
            <a:grpFill/>
            <a:ln>
              <a:noFill/>
            </a:ln>
          </p:spPr>
          <p:txBody>
            <a:bodyPr/>
            <a:lstStyle/>
            <a:p>
              <a:endParaRPr lang="el-GR"/>
            </a:p>
          </p:txBody>
        </p:sp>
        <p:sp>
          <p:nvSpPr>
            <p:cNvPr id="36" name="Freeform 11">
              <a:extLst>
                <a:ext uri="{FF2B5EF4-FFF2-40B4-BE49-F238E27FC236}">
                  <a16:creationId xmlns:a16="http://schemas.microsoft.com/office/drawing/2014/main" id="{85F63089-F77F-4F02-8417-AAC1847FBCA7}"/>
                </a:ext>
              </a:extLst>
            </p:cNvPr>
            <p:cNvSpPr/>
            <p:nvPr/>
          </p:nvSpPr>
          <p:spPr bwMode="auto">
            <a:xfrm rot="5400000">
              <a:off x="11369848" y="4194178"/>
              <a:ext cx="143559" cy="102819"/>
            </a:xfrm>
            <a:custGeom>
              <a:avLst/>
              <a:gdLst/>
              <a:ahLst/>
              <a:cxnLst/>
              <a:rect l="0" t="0" r="r" b="b"/>
              <a:pathLst>
                <a:path w="44" h="34">
                  <a:moveTo>
                    <a:pt x="31" y="1"/>
                  </a:moveTo>
                  <a:cubicBezTo>
                    <a:pt x="39" y="0"/>
                    <a:pt x="44" y="12"/>
                    <a:pt x="42" y="19"/>
                  </a:cubicBezTo>
                  <a:cubicBezTo>
                    <a:pt x="25" y="34"/>
                    <a:pt x="0" y="8"/>
                    <a:pt x="31" y="1"/>
                  </a:cubicBezTo>
                  <a:close/>
                </a:path>
              </a:pathLst>
            </a:custGeom>
            <a:grpFill/>
            <a:ln>
              <a:noFill/>
            </a:ln>
          </p:spPr>
          <p:txBody>
            <a:bodyPr/>
            <a:lstStyle/>
            <a:p>
              <a:endParaRPr lang="el-GR"/>
            </a:p>
          </p:txBody>
        </p:sp>
        <p:sp>
          <p:nvSpPr>
            <p:cNvPr id="37" name="Freeform 12">
              <a:extLst>
                <a:ext uri="{FF2B5EF4-FFF2-40B4-BE49-F238E27FC236}">
                  <a16:creationId xmlns:a16="http://schemas.microsoft.com/office/drawing/2014/main" id="{7B01CD5E-570F-4CBF-9904-94F30D928C54}"/>
                </a:ext>
              </a:extLst>
            </p:cNvPr>
            <p:cNvSpPr/>
            <p:nvPr/>
          </p:nvSpPr>
          <p:spPr bwMode="auto">
            <a:xfrm rot="5400000">
              <a:off x="11381624" y="3691697"/>
              <a:ext cx="134697" cy="81603"/>
            </a:xfrm>
            <a:custGeom>
              <a:avLst/>
              <a:gdLst/>
              <a:ahLst/>
              <a:cxnLst/>
              <a:rect l="0" t="0" r="r" b="b"/>
              <a:pathLst>
                <a:path w="41" h="27">
                  <a:moveTo>
                    <a:pt x="22" y="0"/>
                  </a:moveTo>
                  <a:cubicBezTo>
                    <a:pt x="41" y="12"/>
                    <a:pt x="24" y="27"/>
                    <a:pt x="8" y="20"/>
                  </a:cubicBezTo>
                  <a:cubicBezTo>
                    <a:pt x="0" y="7"/>
                    <a:pt x="8" y="0"/>
                    <a:pt x="22" y="0"/>
                  </a:cubicBezTo>
                  <a:close/>
                </a:path>
              </a:pathLst>
            </a:custGeom>
            <a:grpFill/>
            <a:ln>
              <a:noFill/>
            </a:ln>
          </p:spPr>
          <p:txBody>
            <a:bodyPr/>
            <a:lstStyle/>
            <a:p>
              <a:endParaRPr lang="el-GR"/>
            </a:p>
          </p:txBody>
        </p:sp>
        <p:sp>
          <p:nvSpPr>
            <p:cNvPr id="38" name="Freeform 13">
              <a:extLst>
                <a:ext uri="{FF2B5EF4-FFF2-40B4-BE49-F238E27FC236}">
                  <a16:creationId xmlns:a16="http://schemas.microsoft.com/office/drawing/2014/main" id="{7EE6A672-2915-4B03-99A9-9364D5F1521E}"/>
                </a:ext>
              </a:extLst>
            </p:cNvPr>
            <p:cNvSpPr/>
            <p:nvPr/>
          </p:nvSpPr>
          <p:spPr bwMode="auto">
            <a:xfrm rot="5400000">
              <a:off x="11417787" y="3075050"/>
              <a:ext cx="124951" cy="69362"/>
            </a:xfrm>
            <a:custGeom>
              <a:avLst/>
              <a:gdLst/>
              <a:ahLst/>
              <a:cxnLst/>
              <a:rect l="0" t="0" r="r" b="b"/>
              <a:pathLst>
                <a:path w="38" h="23">
                  <a:moveTo>
                    <a:pt x="26" y="0"/>
                  </a:moveTo>
                  <a:cubicBezTo>
                    <a:pt x="38" y="0"/>
                    <a:pt x="37" y="20"/>
                    <a:pt x="25" y="23"/>
                  </a:cubicBezTo>
                  <a:cubicBezTo>
                    <a:pt x="0" y="23"/>
                    <a:pt x="5" y="1"/>
                    <a:pt x="26" y="0"/>
                  </a:cubicBezTo>
                  <a:close/>
                </a:path>
              </a:pathLst>
            </a:custGeom>
            <a:grpFill/>
            <a:ln>
              <a:noFill/>
            </a:ln>
          </p:spPr>
          <p:txBody>
            <a:bodyPr/>
            <a:lstStyle/>
            <a:p>
              <a:endParaRPr lang="el-GR"/>
            </a:p>
          </p:txBody>
        </p:sp>
        <p:sp>
          <p:nvSpPr>
            <p:cNvPr id="39" name="Freeform 14">
              <a:extLst>
                <a:ext uri="{FF2B5EF4-FFF2-40B4-BE49-F238E27FC236}">
                  <a16:creationId xmlns:a16="http://schemas.microsoft.com/office/drawing/2014/main" id="{2136B643-14E1-443A-BC1C-06ADAE65C30F}"/>
                </a:ext>
              </a:extLst>
            </p:cNvPr>
            <p:cNvSpPr/>
            <p:nvPr/>
          </p:nvSpPr>
          <p:spPr bwMode="auto">
            <a:xfrm rot="5400000">
              <a:off x="11376729" y="3335597"/>
              <a:ext cx="134697" cy="84866"/>
            </a:xfrm>
            <a:custGeom>
              <a:avLst/>
              <a:gdLst/>
              <a:ahLst/>
              <a:cxnLst/>
              <a:rect l="0" t="0" r="r" b="b"/>
              <a:pathLst>
                <a:path w="41" h="28">
                  <a:moveTo>
                    <a:pt x="26" y="1"/>
                  </a:moveTo>
                  <a:cubicBezTo>
                    <a:pt x="34" y="0"/>
                    <a:pt x="41" y="12"/>
                    <a:pt x="39" y="20"/>
                  </a:cubicBezTo>
                  <a:cubicBezTo>
                    <a:pt x="17" y="28"/>
                    <a:pt x="0" y="12"/>
                    <a:pt x="26" y="1"/>
                  </a:cubicBezTo>
                  <a:close/>
                </a:path>
              </a:pathLst>
            </a:custGeom>
            <a:grpFill/>
            <a:ln>
              <a:noFill/>
            </a:ln>
          </p:spPr>
          <p:txBody>
            <a:bodyPr/>
            <a:lstStyle/>
            <a:p>
              <a:endParaRPr lang="el-GR"/>
            </a:p>
          </p:txBody>
        </p:sp>
        <p:sp>
          <p:nvSpPr>
            <p:cNvPr id="40" name="Freeform 16">
              <a:extLst>
                <a:ext uri="{FF2B5EF4-FFF2-40B4-BE49-F238E27FC236}">
                  <a16:creationId xmlns:a16="http://schemas.microsoft.com/office/drawing/2014/main" id="{867FA393-4F37-4E1A-870B-F96775FAB7E8}"/>
                </a:ext>
              </a:extLst>
            </p:cNvPr>
            <p:cNvSpPr/>
            <p:nvPr/>
          </p:nvSpPr>
          <p:spPr bwMode="auto">
            <a:xfrm rot="5400000">
              <a:off x="11360464" y="3934729"/>
              <a:ext cx="143559" cy="97107"/>
            </a:xfrm>
            <a:custGeom>
              <a:avLst/>
              <a:gdLst/>
              <a:ahLst/>
              <a:cxnLst/>
              <a:rect l="0" t="0" r="r" b="b"/>
              <a:pathLst>
                <a:path w="44" h="32">
                  <a:moveTo>
                    <a:pt x="31" y="1"/>
                  </a:moveTo>
                  <a:cubicBezTo>
                    <a:pt x="40" y="0"/>
                    <a:pt x="44" y="8"/>
                    <a:pt x="43" y="15"/>
                  </a:cubicBezTo>
                  <a:cubicBezTo>
                    <a:pt x="29" y="32"/>
                    <a:pt x="0" y="6"/>
                    <a:pt x="31" y="1"/>
                  </a:cubicBezTo>
                  <a:close/>
                </a:path>
              </a:pathLst>
            </a:custGeom>
            <a:grpFill/>
            <a:ln>
              <a:noFill/>
            </a:ln>
          </p:spPr>
          <p:txBody>
            <a:bodyPr/>
            <a:lstStyle/>
            <a:p>
              <a:endParaRPr lang="el-GR"/>
            </a:p>
          </p:txBody>
        </p:sp>
        <p:sp>
          <p:nvSpPr>
            <p:cNvPr id="41" name="Freeform 17">
              <a:extLst>
                <a:ext uri="{FF2B5EF4-FFF2-40B4-BE49-F238E27FC236}">
                  <a16:creationId xmlns:a16="http://schemas.microsoft.com/office/drawing/2014/main" id="{E225A1BE-FAD2-4764-A7E4-A6DA07D0573B}"/>
                </a:ext>
              </a:extLst>
            </p:cNvPr>
            <p:cNvSpPr/>
            <p:nvPr/>
          </p:nvSpPr>
          <p:spPr bwMode="auto">
            <a:xfrm rot="5400000">
              <a:off x="11395443" y="5347417"/>
              <a:ext cx="94821" cy="69362"/>
            </a:xfrm>
            <a:custGeom>
              <a:avLst/>
              <a:gdLst/>
              <a:ahLst/>
              <a:cxnLst/>
              <a:rect l="0" t="0" r="r" b="b"/>
              <a:pathLst>
                <a:path w="29" h="23">
                  <a:moveTo>
                    <a:pt x="13" y="0"/>
                  </a:moveTo>
                  <a:cubicBezTo>
                    <a:pt x="27" y="0"/>
                    <a:pt x="29" y="22"/>
                    <a:pt x="13" y="23"/>
                  </a:cubicBezTo>
                  <a:cubicBezTo>
                    <a:pt x="2" y="22"/>
                    <a:pt x="0" y="2"/>
                    <a:pt x="13" y="0"/>
                  </a:cubicBezTo>
                  <a:close/>
                </a:path>
              </a:pathLst>
            </a:custGeom>
            <a:grpFill/>
            <a:ln>
              <a:noFill/>
            </a:ln>
          </p:spPr>
          <p:txBody>
            <a:bodyPr/>
            <a:lstStyle/>
            <a:p>
              <a:endParaRPr lang="el-GR"/>
            </a:p>
          </p:txBody>
        </p:sp>
        <p:sp>
          <p:nvSpPr>
            <p:cNvPr id="42" name="Freeform 21">
              <a:extLst>
                <a:ext uri="{FF2B5EF4-FFF2-40B4-BE49-F238E27FC236}">
                  <a16:creationId xmlns:a16="http://schemas.microsoft.com/office/drawing/2014/main" id="{25D65388-C7E0-4C07-822A-03C5009C6D1E}"/>
                </a:ext>
              </a:extLst>
            </p:cNvPr>
            <p:cNvSpPr/>
            <p:nvPr/>
          </p:nvSpPr>
          <p:spPr bwMode="auto">
            <a:xfrm rot="5400000">
              <a:off x="11343434" y="5658571"/>
              <a:ext cx="140901" cy="102819"/>
            </a:xfrm>
            <a:custGeom>
              <a:avLst/>
              <a:gdLst/>
              <a:ahLst/>
              <a:cxnLst/>
              <a:rect l="0" t="0" r="r" b="b"/>
              <a:pathLst>
                <a:path w="43" h="34">
                  <a:moveTo>
                    <a:pt x="24" y="0"/>
                  </a:moveTo>
                  <a:cubicBezTo>
                    <a:pt x="43" y="3"/>
                    <a:pt x="28" y="34"/>
                    <a:pt x="14" y="23"/>
                  </a:cubicBezTo>
                  <a:cubicBezTo>
                    <a:pt x="0" y="28"/>
                    <a:pt x="4" y="5"/>
                    <a:pt x="24" y="0"/>
                  </a:cubicBezTo>
                  <a:close/>
                </a:path>
              </a:pathLst>
            </a:custGeom>
            <a:grpFill/>
            <a:ln>
              <a:noFill/>
            </a:ln>
          </p:spPr>
          <p:txBody>
            <a:bodyPr/>
            <a:lstStyle/>
            <a:p>
              <a:endParaRPr lang="el-GR"/>
            </a:p>
          </p:txBody>
        </p:sp>
        <p:sp>
          <p:nvSpPr>
            <p:cNvPr id="43" name="Freeform 25">
              <a:extLst>
                <a:ext uri="{FF2B5EF4-FFF2-40B4-BE49-F238E27FC236}">
                  <a16:creationId xmlns:a16="http://schemas.microsoft.com/office/drawing/2014/main" id="{E1D79822-C494-449C-B439-F437DAD4F218}"/>
                </a:ext>
              </a:extLst>
            </p:cNvPr>
            <p:cNvSpPr/>
            <p:nvPr/>
          </p:nvSpPr>
          <p:spPr bwMode="auto">
            <a:xfrm rot="5400000">
              <a:off x="11324095" y="6423833"/>
              <a:ext cx="134697" cy="93843"/>
            </a:xfrm>
            <a:custGeom>
              <a:avLst/>
              <a:gdLst/>
              <a:ahLst/>
              <a:cxnLst/>
              <a:rect l="0" t="0" r="r" b="b"/>
              <a:pathLst>
                <a:path w="41" h="31">
                  <a:moveTo>
                    <a:pt x="23" y="0"/>
                  </a:moveTo>
                  <a:cubicBezTo>
                    <a:pt x="40" y="1"/>
                    <a:pt x="41" y="31"/>
                    <a:pt x="17" y="25"/>
                  </a:cubicBezTo>
                  <a:cubicBezTo>
                    <a:pt x="0" y="7"/>
                    <a:pt x="17" y="4"/>
                    <a:pt x="23" y="0"/>
                  </a:cubicBezTo>
                  <a:close/>
                </a:path>
              </a:pathLst>
            </a:custGeom>
            <a:grpFill/>
            <a:ln>
              <a:noFill/>
            </a:ln>
          </p:spPr>
          <p:txBody>
            <a:bodyPr/>
            <a:lstStyle/>
            <a:p>
              <a:endParaRPr lang="el-GR"/>
            </a:p>
          </p:txBody>
        </p:sp>
        <p:sp>
          <p:nvSpPr>
            <p:cNvPr id="44" name="Freeform 29">
              <a:extLst>
                <a:ext uri="{FF2B5EF4-FFF2-40B4-BE49-F238E27FC236}">
                  <a16:creationId xmlns:a16="http://schemas.microsoft.com/office/drawing/2014/main" id="{CDB324E5-E8D9-40E3-BAB4-1F87E67E4F46}"/>
                </a:ext>
              </a:extLst>
            </p:cNvPr>
            <p:cNvSpPr/>
            <p:nvPr/>
          </p:nvSpPr>
          <p:spPr bwMode="auto">
            <a:xfrm rot="5400000">
              <a:off x="11324317" y="5897278"/>
              <a:ext cx="118747" cy="120771"/>
            </a:xfrm>
            <a:custGeom>
              <a:avLst/>
              <a:gdLst/>
              <a:ahLst/>
              <a:cxnLst/>
              <a:rect l="0" t="0" r="r" b="b"/>
              <a:pathLst>
                <a:path w="36" h="40">
                  <a:moveTo>
                    <a:pt x="16" y="4"/>
                  </a:moveTo>
                  <a:cubicBezTo>
                    <a:pt x="36" y="5"/>
                    <a:pt x="33" y="0"/>
                    <a:pt x="34" y="15"/>
                  </a:cubicBezTo>
                  <a:cubicBezTo>
                    <a:pt x="34" y="40"/>
                    <a:pt x="0" y="22"/>
                    <a:pt x="16" y="4"/>
                  </a:cubicBezTo>
                  <a:close/>
                </a:path>
              </a:pathLst>
            </a:custGeom>
            <a:grpFill/>
            <a:ln>
              <a:noFill/>
            </a:ln>
          </p:spPr>
          <p:txBody>
            <a:bodyPr/>
            <a:lstStyle/>
            <a:p>
              <a:endParaRPr lang="el-GR"/>
            </a:p>
          </p:txBody>
        </p:sp>
        <p:sp>
          <p:nvSpPr>
            <p:cNvPr id="45" name="Freeform 31">
              <a:extLst>
                <a:ext uri="{FF2B5EF4-FFF2-40B4-BE49-F238E27FC236}">
                  <a16:creationId xmlns:a16="http://schemas.microsoft.com/office/drawing/2014/main" id="{15404AB3-12EB-462E-85A2-AF4A7E91D729}"/>
                </a:ext>
              </a:extLst>
            </p:cNvPr>
            <p:cNvSpPr/>
            <p:nvPr/>
          </p:nvSpPr>
          <p:spPr bwMode="auto">
            <a:xfrm rot="5400000">
              <a:off x="11356013" y="6183127"/>
              <a:ext cx="131153" cy="72626"/>
            </a:xfrm>
            <a:custGeom>
              <a:avLst/>
              <a:gdLst/>
              <a:ahLst/>
              <a:cxnLst/>
              <a:rect l="0" t="0" r="r" b="b"/>
              <a:pathLst>
                <a:path w="40" h="24">
                  <a:moveTo>
                    <a:pt x="24" y="0"/>
                  </a:moveTo>
                  <a:cubicBezTo>
                    <a:pt x="40" y="0"/>
                    <a:pt x="38" y="20"/>
                    <a:pt x="25" y="24"/>
                  </a:cubicBezTo>
                  <a:cubicBezTo>
                    <a:pt x="0" y="22"/>
                    <a:pt x="6" y="4"/>
                    <a:pt x="24" y="0"/>
                  </a:cubicBezTo>
                  <a:close/>
                </a:path>
              </a:pathLst>
            </a:custGeom>
            <a:grpFill/>
            <a:ln>
              <a:noFill/>
            </a:ln>
          </p:spPr>
          <p:txBody>
            <a:bodyPr/>
            <a:lstStyle/>
            <a:p>
              <a:endParaRPr lang="el-GR"/>
            </a:p>
          </p:txBody>
        </p:sp>
        <p:sp>
          <p:nvSpPr>
            <p:cNvPr id="46" name="Freeform 32">
              <a:extLst>
                <a:ext uri="{FF2B5EF4-FFF2-40B4-BE49-F238E27FC236}">
                  <a16:creationId xmlns:a16="http://schemas.microsoft.com/office/drawing/2014/main" id="{228021CB-53B3-4BCC-A14C-0B6951FC971F}"/>
                </a:ext>
              </a:extLst>
            </p:cNvPr>
            <p:cNvSpPr/>
            <p:nvPr/>
          </p:nvSpPr>
          <p:spPr bwMode="auto">
            <a:xfrm rot="5400000">
              <a:off x="11104198" y="3296179"/>
              <a:ext cx="144445" cy="106083"/>
            </a:xfrm>
            <a:custGeom>
              <a:avLst/>
              <a:gdLst/>
              <a:ahLst/>
              <a:cxnLst/>
              <a:rect l="0" t="0" r="r" b="b"/>
              <a:pathLst>
                <a:path w="44" h="35">
                  <a:moveTo>
                    <a:pt x="28" y="0"/>
                  </a:moveTo>
                  <a:cubicBezTo>
                    <a:pt x="36" y="1"/>
                    <a:pt x="44" y="12"/>
                    <a:pt x="42" y="21"/>
                  </a:cubicBezTo>
                  <a:cubicBezTo>
                    <a:pt x="23" y="35"/>
                    <a:pt x="0" y="7"/>
                    <a:pt x="28" y="0"/>
                  </a:cubicBezTo>
                  <a:close/>
                </a:path>
              </a:pathLst>
            </a:custGeom>
            <a:grpFill/>
            <a:ln>
              <a:noFill/>
            </a:ln>
          </p:spPr>
          <p:txBody>
            <a:bodyPr/>
            <a:lstStyle/>
            <a:p>
              <a:endParaRPr lang="el-GR"/>
            </a:p>
          </p:txBody>
        </p:sp>
        <p:sp>
          <p:nvSpPr>
            <p:cNvPr id="47" name="Freeform 33">
              <a:extLst>
                <a:ext uri="{FF2B5EF4-FFF2-40B4-BE49-F238E27FC236}">
                  <a16:creationId xmlns:a16="http://schemas.microsoft.com/office/drawing/2014/main" id="{B353D0BC-00A6-4EA4-9311-9FCB88CC2021}"/>
                </a:ext>
              </a:extLst>
            </p:cNvPr>
            <p:cNvSpPr/>
            <p:nvPr/>
          </p:nvSpPr>
          <p:spPr bwMode="auto">
            <a:xfrm rot="5400000">
              <a:off x="11134111" y="4387490"/>
              <a:ext cx="151535" cy="75075"/>
            </a:xfrm>
            <a:custGeom>
              <a:avLst/>
              <a:gdLst/>
              <a:ahLst/>
              <a:cxnLst/>
              <a:rect l="0" t="0" r="r" b="b"/>
              <a:pathLst>
                <a:path w="46" h="25">
                  <a:moveTo>
                    <a:pt x="23" y="0"/>
                  </a:moveTo>
                  <a:cubicBezTo>
                    <a:pt x="32" y="1"/>
                    <a:pt x="46" y="21"/>
                    <a:pt x="29" y="25"/>
                  </a:cubicBezTo>
                  <a:cubicBezTo>
                    <a:pt x="10" y="23"/>
                    <a:pt x="0" y="9"/>
                    <a:pt x="23" y="0"/>
                  </a:cubicBezTo>
                  <a:close/>
                </a:path>
              </a:pathLst>
            </a:custGeom>
            <a:grpFill/>
            <a:ln>
              <a:noFill/>
            </a:ln>
          </p:spPr>
          <p:txBody>
            <a:bodyPr/>
            <a:lstStyle/>
            <a:p>
              <a:endParaRPr lang="el-GR"/>
            </a:p>
          </p:txBody>
        </p:sp>
        <p:sp>
          <p:nvSpPr>
            <p:cNvPr id="48" name="Freeform 34">
              <a:extLst>
                <a:ext uri="{FF2B5EF4-FFF2-40B4-BE49-F238E27FC236}">
                  <a16:creationId xmlns:a16="http://schemas.microsoft.com/office/drawing/2014/main" id="{0E001FD3-6EDD-47A3-9916-826E1595DAB3}"/>
                </a:ext>
              </a:extLst>
            </p:cNvPr>
            <p:cNvSpPr/>
            <p:nvPr/>
          </p:nvSpPr>
          <p:spPr bwMode="auto">
            <a:xfrm rot="5400000">
              <a:off x="11138041" y="5384813"/>
              <a:ext cx="134697" cy="84051"/>
            </a:xfrm>
            <a:custGeom>
              <a:avLst/>
              <a:gdLst/>
              <a:ahLst/>
              <a:cxnLst/>
              <a:rect l="0" t="0" r="r" b="b"/>
              <a:pathLst>
                <a:path w="41" h="28">
                  <a:moveTo>
                    <a:pt x="22" y="0"/>
                  </a:moveTo>
                  <a:cubicBezTo>
                    <a:pt x="41" y="13"/>
                    <a:pt x="24" y="28"/>
                    <a:pt x="8" y="21"/>
                  </a:cubicBezTo>
                  <a:cubicBezTo>
                    <a:pt x="0" y="8"/>
                    <a:pt x="8" y="0"/>
                    <a:pt x="22" y="0"/>
                  </a:cubicBezTo>
                  <a:close/>
                </a:path>
              </a:pathLst>
            </a:custGeom>
            <a:grpFill/>
            <a:ln>
              <a:noFill/>
            </a:ln>
          </p:spPr>
          <p:txBody>
            <a:bodyPr/>
            <a:lstStyle/>
            <a:p>
              <a:endParaRPr lang="el-GR"/>
            </a:p>
          </p:txBody>
        </p:sp>
        <p:sp>
          <p:nvSpPr>
            <p:cNvPr id="49" name="Freeform 35">
              <a:extLst>
                <a:ext uri="{FF2B5EF4-FFF2-40B4-BE49-F238E27FC236}">
                  <a16:creationId xmlns:a16="http://schemas.microsoft.com/office/drawing/2014/main" id="{FE214D5B-D151-4E09-A01E-BEAAF9C679ED}"/>
                </a:ext>
              </a:extLst>
            </p:cNvPr>
            <p:cNvSpPr/>
            <p:nvPr/>
          </p:nvSpPr>
          <p:spPr bwMode="auto">
            <a:xfrm rot="5400000">
              <a:off x="11133693" y="4595717"/>
              <a:ext cx="131153" cy="84866"/>
            </a:xfrm>
            <a:custGeom>
              <a:avLst/>
              <a:gdLst/>
              <a:ahLst/>
              <a:cxnLst/>
              <a:rect l="0" t="0" r="r" b="b"/>
              <a:pathLst>
                <a:path w="40" h="28">
                  <a:moveTo>
                    <a:pt x="27" y="1"/>
                  </a:moveTo>
                  <a:cubicBezTo>
                    <a:pt x="35" y="0"/>
                    <a:pt x="40" y="10"/>
                    <a:pt x="38" y="17"/>
                  </a:cubicBezTo>
                  <a:cubicBezTo>
                    <a:pt x="17" y="28"/>
                    <a:pt x="0" y="7"/>
                    <a:pt x="27" y="1"/>
                  </a:cubicBezTo>
                  <a:close/>
                </a:path>
              </a:pathLst>
            </a:custGeom>
            <a:grpFill/>
            <a:ln>
              <a:noFill/>
            </a:ln>
          </p:spPr>
          <p:txBody>
            <a:bodyPr/>
            <a:lstStyle/>
            <a:p>
              <a:endParaRPr lang="el-GR"/>
            </a:p>
          </p:txBody>
        </p:sp>
        <p:sp>
          <p:nvSpPr>
            <p:cNvPr id="50" name="Freeform 36">
              <a:extLst>
                <a:ext uri="{FF2B5EF4-FFF2-40B4-BE49-F238E27FC236}">
                  <a16:creationId xmlns:a16="http://schemas.microsoft.com/office/drawing/2014/main" id="{3024EF13-0A45-49DD-B0F4-FA3A5169EFFE}"/>
                </a:ext>
              </a:extLst>
            </p:cNvPr>
            <p:cNvSpPr/>
            <p:nvPr/>
          </p:nvSpPr>
          <p:spPr bwMode="auto">
            <a:xfrm rot="5400000">
              <a:off x="11105830" y="6046702"/>
              <a:ext cx="144445" cy="102819"/>
            </a:xfrm>
            <a:custGeom>
              <a:avLst/>
              <a:gdLst/>
              <a:ahLst/>
              <a:cxnLst/>
              <a:rect l="0" t="0" r="r" b="b"/>
              <a:pathLst>
                <a:path w="44" h="34">
                  <a:moveTo>
                    <a:pt x="31" y="1"/>
                  </a:moveTo>
                  <a:cubicBezTo>
                    <a:pt x="44" y="3"/>
                    <a:pt x="38" y="34"/>
                    <a:pt x="25" y="22"/>
                  </a:cubicBezTo>
                  <a:cubicBezTo>
                    <a:pt x="0" y="28"/>
                    <a:pt x="14" y="0"/>
                    <a:pt x="31" y="1"/>
                  </a:cubicBezTo>
                  <a:close/>
                </a:path>
              </a:pathLst>
            </a:custGeom>
            <a:grpFill/>
            <a:ln>
              <a:noFill/>
            </a:ln>
          </p:spPr>
          <p:txBody>
            <a:bodyPr/>
            <a:lstStyle/>
            <a:p>
              <a:endParaRPr lang="el-GR"/>
            </a:p>
          </p:txBody>
        </p:sp>
        <p:sp>
          <p:nvSpPr>
            <p:cNvPr id="51" name="Freeform 37">
              <a:extLst>
                <a:ext uri="{FF2B5EF4-FFF2-40B4-BE49-F238E27FC236}">
                  <a16:creationId xmlns:a16="http://schemas.microsoft.com/office/drawing/2014/main" id="{95E0BDAE-48A7-4752-A150-74DA4BAE5E4B}"/>
                </a:ext>
              </a:extLst>
            </p:cNvPr>
            <p:cNvSpPr/>
            <p:nvPr/>
          </p:nvSpPr>
          <p:spPr bwMode="auto">
            <a:xfrm rot="5400000">
              <a:off x="11117596" y="3060239"/>
              <a:ext cx="115202" cy="121588"/>
            </a:xfrm>
            <a:custGeom>
              <a:avLst/>
              <a:gdLst/>
              <a:ahLst/>
              <a:cxnLst/>
              <a:rect l="0" t="0" r="r" b="b"/>
              <a:pathLst>
                <a:path w="35" h="40">
                  <a:moveTo>
                    <a:pt x="16" y="4"/>
                  </a:moveTo>
                  <a:cubicBezTo>
                    <a:pt x="35" y="4"/>
                    <a:pt x="32" y="0"/>
                    <a:pt x="33" y="15"/>
                  </a:cubicBezTo>
                  <a:cubicBezTo>
                    <a:pt x="34" y="40"/>
                    <a:pt x="0" y="22"/>
                    <a:pt x="16" y="4"/>
                  </a:cubicBezTo>
                  <a:close/>
                </a:path>
              </a:pathLst>
            </a:custGeom>
            <a:grpFill/>
            <a:ln>
              <a:noFill/>
            </a:ln>
          </p:spPr>
          <p:txBody>
            <a:bodyPr/>
            <a:lstStyle/>
            <a:p>
              <a:endParaRPr lang="el-GR"/>
            </a:p>
          </p:txBody>
        </p:sp>
        <p:sp>
          <p:nvSpPr>
            <p:cNvPr id="52" name="Freeform 38">
              <a:extLst>
                <a:ext uri="{FF2B5EF4-FFF2-40B4-BE49-F238E27FC236}">
                  <a16:creationId xmlns:a16="http://schemas.microsoft.com/office/drawing/2014/main" id="{DE128EDB-3179-4F47-8B37-BEDE3B82FFC7}"/>
                </a:ext>
              </a:extLst>
            </p:cNvPr>
            <p:cNvSpPr/>
            <p:nvPr/>
          </p:nvSpPr>
          <p:spPr bwMode="auto">
            <a:xfrm rot="5400000">
              <a:off x="11125265" y="4900335"/>
              <a:ext cx="127608" cy="69362"/>
            </a:xfrm>
            <a:custGeom>
              <a:avLst/>
              <a:gdLst/>
              <a:ahLst/>
              <a:cxnLst/>
              <a:rect l="0" t="0" r="r" b="b"/>
              <a:pathLst>
                <a:path w="39" h="23">
                  <a:moveTo>
                    <a:pt x="26" y="0"/>
                  </a:moveTo>
                  <a:cubicBezTo>
                    <a:pt x="39" y="1"/>
                    <a:pt x="38" y="21"/>
                    <a:pt x="26" y="23"/>
                  </a:cubicBezTo>
                  <a:cubicBezTo>
                    <a:pt x="0" y="23"/>
                    <a:pt x="5" y="2"/>
                    <a:pt x="26" y="0"/>
                  </a:cubicBezTo>
                  <a:close/>
                </a:path>
              </a:pathLst>
            </a:custGeom>
            <a:grpFill/>
            <a:ln>
              <a:noFill/>
            </a:ln>
          </p:spPr>
          <p:txBody>
            <a:bodyPr/>
            <a:lstStyle/>
            <a:p>
              <a:endParaRPr lang="el-GR"/>
            </a:p>
          </p:txBody>
        </p:sp>
        <p:sp>
          <p:nvSpPr>
            <p:cNvPr id="53" name="Freeform 39">
              <a:extLst>
                <a:ext uri="{FF2B5EF4-FFF2-40B4-BE49-F238E27FC236}">
                  <a16:creationId xmlns:a16="http://schemas.microsoft.com/office/drawing/2014/main" id="{E09CDD49-7B7B-42C0-A09E-6CFB3CDFF6A1}"/>
                </a:ext>
              </a:extLst>
            </p:cNvPr>
            <p:cNvSpPr/>
            <p:nvPr/>
          </p:nvSpPr>
          <p:spPr bwMode="auto">
            <a:xfrm rot="5400000">
              <a:off x="11117373" y="5141456"/>
              <a:ext cx="131153" cy="81603"/>
            </a:xfrm>
            <a:custGeom>
              <a:avLst/>
              <a:gdLst/>
              <a:ahLst/>
              <a:cxnLst/>
              <a:rect l="0" t="0" r="r" b="b"/>
              <a:pathLst>
                <a:path w="40" h="27">
                  <a:moveTo>
                    <a:pt x="25" y="0"/>
                  </a:moveTo>
                  <a:cubicBezTo>
                    <a:pt x="34" y="0"/>
                    <a:pt x="40" y="11"/>
                    <a:pt x="38" y="20"/>
                  </a:cubicBezTo>
                  <a:cubicBezTo>
                    <a:pt x="17" y="27"/>
                    <a:pt x="0" y="12"/>
                    <a:pt x="25" y="0"/>
                  </a:cubicBezTo>
                  <a:close/>
                </a:path>
              </a:pathLst>
            </a:custGeom>
            <a:grpFill/>
            <a:ln>
              <a:noFill/>
            </a:ln>
          </p:spPr>
          <p:txBody>
            <a:bodyPr/>
            <a:lstStyle/>
            <a:p>
              <a:endParaRPr lang="el-GR"/>
            </a:p>
          </p:txBody>
        </p:sp>
        <p:sp>
          <p:nvSpPr>
            <p:cNvPr id="54" name="Freeform 40">
              <a:extLst>
                <a:ext uri="{FF2B5EF4-FFF2-40B4-BE49-F238E27FC236}">
                  <a16:creationId xmlns:a16="http://schemas.microsoft.com/office/drawing/2014/main" id="{93C5D839-4CD5-4165-9091-7D9B92CDC1D2}"/>
                </a:ext>
              </a:extLst>
            </p:cNvPr>
            <p:cNvSpPr/>
            <p:nvPr/>
          </p:nvSpPr>
          <p:spPr bwMode="auto">
            <a:xfrm rot="5400000">
              <a:off x="11112337" y="2598157"/>
              <a:ext cx="134697" cy="81603"/>
            </a:xfrm>
            <a:custGeom>
              <a:avLst/>
              <a:gdLst/>
              <a:ahLst/>
              <a:cxnLst/>
              <a:rect l="0" t="0" r="r" b="b"/>
              <a:pathLst>
                <a:path w="41" h="27">
                  <a:moveTo>
                    <a:pt x="19" y="0"/>
                  </a:moveTo>
                  <a:cubicBezTo>
                    <a:pt x="41" y="9"/>
                    <a:pt x="28" y="27"/>
                    <a:pt x="7" y="20"/>
                  </a:cubicBezTo>
                  <a:cubicBezTo>
                    <a:pt x="0" y="8"/>
                    <a:pt x="7" y="1"/>
                    <a:pt x="19" y="0"/>
                  </a:cubicBezTo>
                  <a:close/>
                </a:path>
              </a:pathLst>
            </a:custGeom>
            <a:grpFill/>
            <a:ln>
              <a:noFill/>
            </a:ln>
          </p:spPr>
          <p:txBody>
            <a:bodyPr/>
            <a:lstStyle/>
            <a:p>
              <a:endParaRPr lang="el-GR"/>
            </a:p>
          </p:txBody>
        </p:sp>
        <p:sp>
          <p:nvSpPr>
            <p:cNvPr id="55" name="Freeform 41">
              <a:extLst>
                <a:ext uri="{FF2B5EF4-FFF2-40B4-BE49-F238E27FC236}">
                  <a16:creationId xmlns:a16="http://schemas.microsoft.com/office/drawing/2014/main" id="{3C7F638A-BB6D-4B24-A7F9-03BF8087459B}"/>
                </a:ext>
              </a:extLst>
            </p:cNvPr>
            <p:cNvSpPr/>
            <p:nvPr/>
          </p:nvSpPr>
          <p:spPr bwMode="auto">
            <a:xfrm rot="5400000">
              <a:off x="11105830" y="6278710"/>
              <a:ext cx="144445" cy="78339"/>
            </a:xfrm>
            <a:custGeom>
              <a:avLst/>
              <a:gdLst/>
              <a:ahLst/>
              <a:cxnLst/>
              <a:rect l="0" t="0" r="r" b="b"/>
              <a:pathLst>
                <a:path w="44" h="26">
                  <a:moveTo>
                    <a:pt x="29" y="0"/>
                  </a:moveTo>
                  <a:cubicBezTo>
                    <a:pt x="44" y="3"/>
                    <a:pt x="40" y="22"/>
                    <a:pt x="26" y="26"/>
                  </a:cubicBezTo>
                  <a:cubicBezTo>
                    <a:pt x="0" y="25"/>
                    <a:pt x="11" y="6"/>
                    <a:pt x="29" y="0"/>
                  </a:cubicBezTo>
                  <a:close/>
                </a:path>
              </a:pathLst>
            </a:custGeom>
            <a:grpFill/>
            <a:ln>
              <a:noFill/>
            </a:ln>
          </p:spPr>
          <p:txBody>
            <a:bodyPr/>
            <a:lstStyle/>
            <a:p>
              <a:endParaRPr lang="el-GR"/>
            </a:p>
          </p:txBody>
        </p:sp>
        <p:sp>
          <p:nvSpPr>
            <p:cNvPr id="56" name="Freeform 42">
              <a:extLst>
                <a:ext uri="{FF2B5EF4-FFF2-40B4-BE49-F238E27FC236}">
                  <a16:creationId xmlns:a16="http://schemas.microsoft.com/office/drawing/2014/main" id="{5B59DB64-329B-45EA-8A67-4213A886B5B2}"/>
                </a:ext>
              </a:extLst>
            </p:cNvPr>
            <p:cNvSpPr/>
            <p:nvPr/>
          </p:nvSpPr>
          <p:spPr bwMode="auto">
            <a:xfrm rot="5400000">
              <a:off x="11093998" y="5596726"/>
              <a:ext cx="144445" cy="97107"/>
            </a:xfrm>
            <a:custGeom>
              <a:avLst/>
              <a:gdLst/>
              <a:ahLst/>
              <a:cxnLst/>
              <a:rect l="0" t="0" r="r" b="b"/>
              <a:pathLst>
                <a:path w="44" h="32">
                  <a:moveTo>
                    <a:pt x="31" y="1"/>
                  </a:moveTo>
                  <a:cubicBezTo>
                    <a:pt x="40" y="0"/>
                    <a:pt x="44" y="8"/>
                    <a:pt x="43" y="16"/>
                  </a:cubicBezTo>
                  <a:cubicBezTo>
                    <a:pt x="29" y="32"/>
                    <a:pt x="0" y="7"/>
                    <a:pt x="31" y="1"/>
                  </a:cubicBezTo>
                  <a:close/>
                </a:path>
              </a:pathLst>
            </a:custGeom>
            <a:grpFill/>
            <a:ln>
              <a:noFill/>
            </a:ln>
          </p:spPr>
          <p:txBody>
            <a:bodyPr/>
            <a:lstStyle/>
            <a:p>
              <a:endParaRPr lang="el-GR"/>
            </a:p>
          </p:txBody>
        </p:sp>
        <p:sp>
          <p:nvSpPr>
            <p:cNvPr id="57" name="Freeform 44">
              <a:extLst>
                <a:ext uri="{FF2B5EF4-FFF2-40B4-BE49-F238E27FC236}">
                  <a16:creationId xmlns:a16="http://schemas.microsoft.com/office/drawing/2014/main" id="{D8DAB003-6484-4D1D-85AE-93FA09BC5EF5}"/>
                </a:ext>
              </a:extLst>
            </p:cNvPr>
            <p:cNvSpPr/>
            <p:nvPr/>
          </p:nvSpPr>
          <p:spPr bwMode="auto">
            <a:xfrm rot="5400000">
              <a:off x="11097788" y="4080854"/>
              <a:ext cx="131153" cy="84866"/>
            </a:xfrm>
            <a:custGeom>
              <a:avLst/>
              <a:gdLst/>
              <a:ahLst/>
              <a:cxnLst/>
              <a:rect l="0" t="0" r="r" b="b"/>
              <a:pathLst>
                <a:path w="40" h="28">
                  <a:moveTo>
                    <a:pt x="27" y="1"/>
                  </a:moveTo>
                  <a:cubicBezTo>
                    <a:pt x="35" y="0"/>
                    <a:pt x="40" y="10"/>
                    <a:pt x="38" y="17"/>
                  </a:cubicBezTo>
                  <a:cubicBezTo>
                    <a:pt x="17" y="28"/>
                    <a:pt x="0" y="7"/>
                    <a:pt x="27" y="1"/>
                  </a:cubicBezTo>
                  <a:close/>
                </a:path>
              </a:pathLst>
            </a:custGeom>
            <a:grpFill/>
            <a:ln>
              <a:noFill/>
            </a:ln>
          </p:spPr>
          <p:txBody>
            <a:bodyPr/>
            <a:lstStyle/>
            <a:p>
              <a:endParaRPr lang="el-GR"/>
            </a:p>
          </p:txBody>
        </p:sp>
        <p:sp>
          <p:nvSpPr>
            <p:cNvPr id="58" name="Freeform 45">
              <a:extLst>
                <a:ext uri="{FF2B5EF4-FFF2-40B4-BE49-F238E27FC236}">
                  <a16:creationId xmlns:a16="http://schemas.microsoft.com/office/drawing/2014/main" id="{D49280A1-ACA8-4CD6-9012-AF12660F07E4}"/>
                </a:ext>
              </a:extLst>
            </p:cNvPr>
            <p:cNvSpPr/>
            <p:nvPr/>
          </p:nvSpPr>
          <p:spPr bwMode="auto">
            <a:xfrm rot="5400000">
              <a:off x="11075637" y="5836680"/>
              <a:ext cx="144445" cy="102819"/>
            </a:xfrm>
            <a:custGeom>
              <a:avLst/>
              <a:gdLst/>
              <a:ahLst/>
              <a:cxnLst/>
              <a:rect l="0" t="0" r="r" b="b"/>
              <a:pathLst>
                <a:path w="44" h="34">
                  <a:moveTo>
                    <a:pt x="31" y="0"/>
                  </a:moveTo>
                  <a:cubicBezTo>
                    <a:pt x="39" y="0"/>
                    <a:pt x="44" y="12"/>
                    <a:pt x="42" y="19"/>
                  </a:cubicBezTo>
                  <a:cubicBezTo>
                    <a:pt x="25" y="34"/>
                    <a:pt x="0" y="8"/>
                    <a:pt x="31" y="0"/>
                  </a:cubicBezTo>
                  <a:close/>
                </a:path>
              </a:pathLst>
            </a:custGeom>
            <a:grpFill/>
            <a:ln>
              <a:noFill/>
            </a:ln>
          </p:spPr>
          <p:txBody>
            <a:bodyPr/>
            <a:lstStyle/>
            <a:p>
              <a:endParaRPr lang="el-GR"/>
            </a:p>
          </p:txBody>
        </p:sp>
        <p:sp>
          <p:nvSpPr>
            <p:cNvPr id="59" name="Freeform 46">
              <a:extLst>
                <a:ext uri="{FF2B5EF4-FFF2-40B4-BE49-F238E27FC236}">
                  <a16:creationId xmlns:a16="http://schemas.microsoft.com/office/drawing/2014/main" id="{C03EAE8C-6089-40E5-9361-2E266A1EEBA3}"/>
                </a:ext>
              </a:extLst>
            </p:cNvPr>
            <p:cNvSpPr/>
            <p:nvPr/>
          </p:nvSpPr>
          <p:spPr bwMode="auto">
            <a:xfrm rot="5400000">
              <a:off x="11124696" y="2830776"/>
              <a:ext cx="121406" cy="81603"/>
            </a:xfrm>
            <a:custGeom>
              <a:avLst/>
              <a:gdLst/>
              <a:ahLst/>
              <a:cxnLst/>
              <a:rect l="0" t="0" r="r" b="b"/>
              <a:pathLst>
                <a:path w="37" h="27">
                  <a:moveTo>
                    <a:pt x="19" y="1"/>
                  </a:moveTo>
                  <a:cubicBezTo>
                    <a:pt x="31" y="2"/>
                    <a:pt x="37" y="24"/>
                    <a:pt x="21" y="27"/>
                  </a:cubicBezTo>
                  <a:cubicBezTo>
                    <a:pt x="1" y="27"/>
                    <a:pt x="0" y="0"/>
                    <a:pt x="19" y="1"/>
                  </a:cubicBezTo>
                  <a:close/>
                </a:path>
              </a:pathLst>
            </a:custGeom>
            <a:grpFill/>
            <a:ln>
              <a:noFill/>
            </a:ln>
          </p:spPr>
          <p:txBody>
            <a:bodyPr/>
            <a:lstStyle/>
            <a:p>
              <a:endParaRPr lang="el-GR"/>
            </a:p>
          </p:txBody>
        </p:sp>
        <p:sp>
          <p:nvSpPr>
            <p:cNvPr id="60" name="Freeform 47">
              <a:extLst>
                <a:ext uri="{FF2B5EF4-FFF2-40B4-BE49-F238E27FC236}">
                  <a16:creationId xmlns:a16="http://schemas.microsoft.com/office/drawing/2014/main" id="{02E3A077-F087-4E14-A13E-4E9D4369B1F6}"/>
                </a:ext>
              </a:extLst>
            </p:cNvPr>
            <p:cNvSpPr/>
            <p:nvPr/>
          </p:nvSpPr>
          <p:spPr bwMode="auto">
            <a:xfrm rot="5400000">
              <a:off x="11082841" y="3849727"/>
              <a:ext cx="147990" cy="78339"/>
            </a:xfrm>
            <a:custGeom>
              <a:avLst/>
              <a:gdLst/>
              <a:ahLst/>
              <a:cxnLst/>
              <a:rect l="0" t="0" r="r" b="b"/>
              <a:pathLst>
                <a:path w="45" h="26">
                  <a:moveTo>
                    <a:pt x="22" y="0"/>
                  </a:moveTo>
                  <a:cubicBezTo>
                    <a:pt x="32" y="2"/>
                    <a:pt x="45" y="22"/>
                    <a:pt x="28" y="26"/>
                  </a:cubicBezTo>
                  <a:cubicBezTo>
                    <a:pt x="10" y="24"/>
                    <a:pt x="0" y="9"/>
                    <a:pt x="22" y="0"/>
                  </a:cubicBezTo>
                  <a:close/>
                </a:path>
              </a:pathLst>
            </a:custGeom>
            <a:grpFill/>
            <a:ln>
              <a:noFill/>
            </a:ln>
          </p:spPr>
          <p:txBody>
            <a:bodyPr/>
            <a:lstStyle/>
            <a:p>
              <a:endParaRPr lang="el-GR"/>
            </a:p>
          </p:txBody>
        </p:sp>
        <p:sp>
          <p:nvSpPr>
            <p:cNvPr id="61" name="Freeform 48">
              <a:extLst>
                <a:ext uri="{FF2B5EF4-FFF2-40B4-BE49-F238E27FC236}">
                  <a16:creationId xmlns:a16="http://schemas.microsoft.com/office/drawing/2014/main" id="{7CE4FAAA-45E7-4C86-B59A-F284B79EFD23}"/>
                </a:ext>
              </a:extLst>
            </p:cNvPr>
            <p:cNvSpPr/>
            <p:nvPr/>
          </p:nvSpPr>
          <p:spPr bwMode="auto">
            <a:xfrm rot="5400000">
              <a:off x="11078098" y="3616257"/>
              <a:ext cx="133812" cy="79154"/>
            </a:xfrm>
            <a:custGeom>
              <a:avLst/>
              <a:gdLst/>
              <a:ahLst/>
              <a:cxnLst/>
              <a:rect l="0" t="0" r="r" b="b"/>
              <a:pathLst>
                <a:path w="41" h="26">
                  <a:moveTo>
                    <a:pt x="19" y="0"/>
                  </a:moveTo>
                  <a:cubicBezTo>
                    <a:pt x="41" y="9"/>
                    <a:pt x="28" y="26"/>
                    <a:pt x="7" y="19"/>
                  </a:cubicBezTo>
                  <a:cubicBezTo>
                    <a:pt x="0" y="8"/>
                    <a:pt x="7" y="1"/>
                    <a:pt x="19" y="0"/>
                  </a:cubicBezTo>
                  <a:close/>
                </a:path>
              </a:pathLst>
            </a:custGeom>
            <a:grpFill/>
            <a:ln>
              <a:noFill/>
            </a:ln>
          </p:spPr>
          <p:txBody>
            <a:bodyPr/>
            <a:lstStyle/>
            <a:p>
              <a:endParaRPr lang="el-GR"/>
            </a:p>
          </p:txBody>
        </p:sp>
        <p:sp>
          <p:nvSpPr>
            <p:cNvPr id="62" name="Freeform 49">
              <a:extLst>
                <a:ext uri="{FF2B5EF4-FFF2-40B4-BE49-F238E27FC236}">
                  <a16:creationId xmlns:a16="http://schemas.microsoft.com/office/drawing/2014/main" id="{E2689B62-CCA1-4EE5-B622-FBA516868916}"/>
                </a:ext>
              </a:extLst>
            </p:cNvPr>
            <p:cNvSpPr/>
            <p:nvPr/>
          </p:nvSpPr>
          <p:spPr bwMode="auto">
            <a:xfrm rot="5400000">
              <a:off x="11076712" y="6507925"/>
              <a:ext cx="127608" cy="81603"/>
            </a:xfrm>
            <a:custGeom>
              <a:avLst/>
              <a:gdLst/>
              <a:ahLst/>
              <a:cxnLst/>
              <a:rect l="0" t="0" r="r" b="b"/>
              <a:pathLst>
                <a:path w="39" h="27">
                  <a:moveTo>
                    <a:pt x="21" y="2"/>
                  </a:moveTo>
                  <a:cubicBezTo>
                    <a:pt x="36" y="0"/>
                    <a:pt x="39" y="17"/>
                    <a:pt x="26" y="24"/>
                  </a:cubicBezTo>
                  <a:cubicBezTo>
                    <a:pt x="8" y="27"/>
                    <a:pt x="0" y="9"/>
                    <a:pt x="21" y="2"/>
                  </a:cubicBezTo>
                  <a:close/>
                </a:path>
              </a:pathLst>
            </a:custGeom>
            <a:grpFill/>
            <a:ln>
              <a:noFill/>
            </a:ln>
          </p:spPr>
          <p:txBody>
            <a:bodyPr/>
            <a:lstStyle/>
            <a:p>
              <a:endParaRPr lang="el-GR"/>
            </a:p>
          </p:txBody>
        </p:sp>
        <p:sp>
          <p:nvSpPr>
            <p:cNvPr id="63" name="Freeform 8">
              <a:extLst>
                <a:ext uri="{FF2B5EF4-FFF2-40B4-BE49-F238E27FC236}">
                  <a16:creationId xmlns:a16="http://schemas.microsoft.com/office/drawing/2014/main" id="{113638EE-3BCF-4315-A329-3C6766A3890B}"/>
                </a:ext>
              </a:extLst>
            </p:cNvPr>
            <p:cNvSpPr/>
            <p:nvPr/>
          </p:nvSpPr>
          <p:spPr bwMode="auto">
            <a:xfrm rot="5400000">
              <a:off x="11141853" y="34906"/>
              <a:ext cx="131153" cy="88130"/>
            </a:xfrm>
            <a:custGeom>
              <a:avLst/>
              <a:gdLst/>
              <a:ahLst/>
              <a:cxnLst/>
              <a:rect l="0" t="0" r="r" b="b"/>
              <a:pathLst>
                <a:path w="40" h="29">
                  <a:moveTo>
                    <a:pt x="26" y="0"/>
                  </a:moveTo>
                  <a:cubicBezTo>
                    <a:pt x="34" y="0"/>
                    <a:pt x="40" y="10"/>
                    <a:pt x="39" y="20"/>
                  </a:cubicBezTo>
                  <a:cubicBezTo>
                    <a:pt x="17" y="29"/>
                    <a:pt x="0" y="10"/>
                    <a:pt x="26" y="0"/>
                  </a:cubicBezTo>
                  <a:close/>
                </a:path>
              </a:pathLst>
            </a:custGeom>
            <a:grpFill/>
            <a:ln>
              <a:noFill/>
            </a:ln>
          </p:spPr>
          <p:txBody>
            <a:bodyPr/>
            <a:lstStyle/>
            <a:p>
              <a:endParaRPr lang="el-GR"/>
            </a:p>
          </p:txBody>
        </p:sp>
        <p:sp>
          <p:nvSpPr>
            <p:cNvPr id="64" name="Freeform 106">
              <a:extLst>
                <a:ext uri="{FF2B5EF4-FFF2-40B4-BE49-F238E27FC236}">
                  <a16:creationId xmlns:a16="http://schemas.microsoft.com/office/drawing/2014/main" id="{4FB36B8F-335B-40F2-83BB-C2B2689DC2E9}"/>
                </a:ext>
              </a:extLst>
            </p:cNvPr>
            <p:cNvSpPr/>
            <p:nvPr/>
          </p:nvSpPr>
          <p:spPr bwMode="auto">
            <a:xfrm rot="5400000">
              <a:off x="11301184" y="6639670"/>
              <a:ext cx="134697" cy="97107"/>
            </a:xfrm>
            <a:custGeom>
              <a:avLst/>
              <a:gdLst/>
              <a:ahLst/>
              <a:cxnLst/>
              <a:rect l="0" t="0" r="r" b="b"/>
              <a:pathLst>
                <a:path w="41" h="32">
                  <a:moveTo>
                    <a:pt x="25" y="0"/>
                  </a:moveTo>
                  <a:cubicBezTo>
                    <a:pt x="41" y="13"/>
                    <a:pt x="15" y="32"/>
                    <a:pt x="4" y="18"/>
                  </a:cubicBezTo>
                  <a:cubicBezTo>
                    <a:pt x="0" y="5"/>
                    <a:pt x="15" y="0"/>
                    <a:pt x="25" y="0"/>
                  </a:cubicBezTo>
                  <a:close/>
                </a:path>
              </a:pathLst>
            </a:custGeom>
            <a:grpFill/>
            <a:ln>
              <a:noFill/>
            </a:ln>
          </p:spPr>
          <p:txBody>
            <a:bodyPr/>
            <a:lstStyle/>
            <a:p>
              <a:endParaRPr lang="el-G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0F082710-245A-48CB-A5F6-8BB1DF6AB298}" type="datetimeFigureOut">
              <a:rPr lang="en-US" dirty="0"/>
              <a:pPr/>
              <a:t>11/18/25</a:t>
            </a:fld>
            <a:endParaRPr lang="en-US"/>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r>
              <a:rPr lang="en-US"/>
              <a:t>
              </a:t>
            </a:r>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24578CCF-2EC4-44CB-A694-F6F6E59A3985}" type="slidenum">
              <a:rPr lang="en-US" dirty="0"/>
              <a:pPr/>
              <a:t>‹#›</a:t>
            </a:fld>
            <a:endParaRPr lang="en-US"/>
          </a:p>
        </p:txBody>
      </p:sp>
    </p:spTree>
    <p:extLst>
      <p:ext uri="{BB962C8B-B14F-4D97-AF65-F5344CB8AC3E}">
        <p14:creationId xmlns:p14="http://schemas.microsoft.com/office/powerpoint/2010/main" val="1968854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6792">
          <p15:clr>
            <a:srgbClr val="F26B43"/>
          </p15:clr>
        </p15:guide>
        <p15:guide id="3" pos="3720">
          <p15:clr>
            <a:srgbClr val="F26B43"/>
          </p15:clr>
        </p15:guide>
        <p15:guide id="4" orient="horz"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err="1">
                <a:solidFill>
                  <a:schemeClr val="accent1">
                    <a:lumMod val="76000"/>
                  </a:schemeClr>
                </a:solidFill>
                <a:latin typeface="Bookman Old Style"/>
              </a:rPr>
              <a:t>Crystal</a:t>
            </a:r>
            <a:r>
              <a:rPr lang="el-GR">
                <a:solidFill>
                  <a:schemeClr val="accent1">
                    <a:lumMod val="76000"/>
                  </a:schemeClr>
                </a:solidFill>
                <a:latin typeface="Bookman Old Style"/>
              </a:rPr>
              <a:t> </a:t>
            </a:r>
            <a:r>
              <a:rPr lang="el-GR" err="1">
                <a:solidFill>
                  <a:schemeClr val="accent1">
                    <a:lumMod val="76000"/>
                  </a:schemeClr>
                </a:solidFill>
                <a:latin typeface="Bookman Old Style"/>
              </a:rPr>
              <a:t>Flame</a:t>
            </a:r>
            <a:r>
              <a:rPr lang="el-GR">
                <a:solidFill>
                  <a:schemeClr val="accent1">
                    <a:lumMod val="76000"/>
                  </a:schemeClr>
                </a:solidFill>
                <a:latin typeface="Bookman Old Style"/>
              </a:rPr>
              <a:t> </a:t>
            </a:r>
            <a:endParaRPr lang="el-GR">
              <a:solidFill>
                <a:schemeClr val="accent1">
                  <a:lumMod val="76000"/>
                </a:schemeClr>
              </a:solidFill>
              <a:latin typeface="Bookman Old Style"/>
              <a:cs typeface="Angsana New"/>
            </a:endParaRPr>
          </a:p>
        </p:txBody>
      </p:sp>
      <p:sp>
        <p:nvSpPr>
          <p:cNvPr id="3" name="Υπότιτλος 2"/>
          <p:cNvSpPr>
            <a:spLocks noGrp="1"/>
          </p:cNvSpPr>
          <p:nvPr>
            <p:ph type="subTitle" idx="1"/>
          </p:nvPr>
        </p:nvSpPr>
        <p:spPr>
          <a:xfrm>
            <a:off x="2905506" y="4480561"/>
            <a:ext cx="5993892" cy="1792796"/>
          </a:xfrm>
        </p:spPr>
        <p:txBody>
          <a:bodyPr vert="horz" lIns="91440" tIns="45720" rIns="91440" bIns="45720" rtlCol="0" anchor="t">
            <a:normAutofit/>
          </a:bodyPr>
          <a:lstStyle/>
          <a:p>
            <a:r>
              <a:rPr lang="el-GR" sz="1600">
                <a:cs typeface="Angsana New"/>
              </a:rPr>
              <a:t>Χριστίνα </a:t>
            </a:r>
            <a:r>
              <a:rPr lang="el-GR" sz="1600" err="1">
                <a:cs typeface="Angsana New"/>
              </a:rPr>
              <a:t>Στρίβα</a:t>
            </a:r>
            <a:r>
              <a:rPr lang="el-GR" sz="1600">
                <a:cs typeface="Angsana New"/>
              </a:rPr>
              <a:t> </a:t>
            </a:r>
          </a:p>
          <a:p>
            <a:r>
              <a:rPr lang="el-GR" sz="1600">
                <a:cs typeface="Angsana New"/>
              </a:rPr>
              <a:t>Βιβή </a:t>
            </a:r>
            <a:r>
              <a:rPr lang="el-GR" sz="1600" err="1">
                <a:cs typeface="Angsana New"/>
              </a:rPr>
              <a:t>Περιστέρη</a:t>
            </a:r>
            <a:endParaRPr lang="el-GR" sz="1600">
              <a:cs typeface="Angsana New"/>
            </a:endParaRPr>
          </a:p>
          <a:p>
            <a:endParaRPr lang="el-GR" sz="1600">
              <a:cs typeface="Angsana New"/>
            </a:endParaRPr>
          </a:p>
          <a:p>
            <a:endParaRPr lang="el-GR" sz="1600">
              <a:cs typeface="Angsana New"/>
            </a:endParaRPr>
          </a:p>
          <a:p>
            <a:endParaRPr lang="el-GR" sz="1600">
              <a:cs typeface="Angsana New"/>
            </a:endParaRPr>
          </a:p>
          <a:p>
            <a:endParaRPr lang="el-GR"/>
          </a:p>
        </p:txBody>
      </p:sp>
      <p:sp>
        <p:nvSpPr>
          <p:cNvPr id="5" name="TextBox 4">
            <a:extLst>
              <a:ext uri="{FF2B5EF4-FFF2-40B4-BE49-F238E27FC236}">
                <a16:creationId xmlns:a16="http://schemas.microsoft.com/office/drawing/2014/main" id="{6B41BF41-7020-9B9A-BE24-1265F5C833C9}"/>
              </a:ext>
            </a:extLst>
          </p:cNvPr>
          <p:cNvSpPr txBox="1"/>
          <p:nvPr/>
        </p:nvSpPr>
        <p:spPr>
          <a:xfrm>
            <a:off x="543719" y="1151638"/>
            <a:ext cx="38268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a:t>ΠΡΌΤΥΠΟ ΕΠΑΛ ΈΤΟΣ 2025-2026</a:t>
            </a:r>
          </a:p>
        </p:txBody>
      </p:sp>
    </p:spTree>
    <p:extLst>
      <p:ext uri="{BB962C8B-B14F-4D97-AF65-F5344CB8AC3E}">
        <p14:creationId xmlns:p14="http://schemas.microsoft.com/office/powerpoint/2010/main" val="2325122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E1125D-3AE7-4484-57F2-6B8183516151}"/>
              </a:ext>
            </a:extLst>
          </p:cNvPr>
          <p:cNvSpPr>
            <a:spLocks noGrp="1"/>
          </p:cNvSpPr>
          <p:nvPr>
            <p:ph type="title"/>
          </p:nvPr>
        </p:nvSpPr>
        <p:spPr/>
        <p:txBody>
          <a:bodyPr/>
          <a:lstStyle/>
          <a:p>
            <a:r>
              <a:rPr lang="en-GB"/>
              <a:t>Crystal</a:t>
            </a:r>
            <a:r>
              <a:rPr lang="el-GR"/>
              <a:t> </a:t>
            </a:r>
            <a:r>
              <a:rPr lang="en-GB"/>
              <a:t>Flame</a:t>
            </a:r>
            <a:endParaRPr lang="el-GR"/>
          </a:p>
        </p:txBody>
      </p:sp>
      <p:sp>
        <p:nvSpPr>
          <p:cNvPr id="3" name="Θέση περιεχομένου 2">
            <a:extLst>
              <a:ext uri="{FF2B5EF4-FFF2-40B4-BE49-F238E27FC236}">
                <a16:creationId xmlns:a16="http://schemas.microsoft.com/office/drawing/2014/main" id="{FB604C9B-4509-6AEA-041A-BE13CA014EB6}"/>
              </a:ext>
            </a:extLst>
          </p:cNvPr>
          <p:cNvSpPr>
            <a:spLocks noGrp="1"/>
          </p:cNvSpPr>
          <p:nvPr>
            <p:ph idx="1"/>
          </p:nvPr>
        </p:nvSpPr>
        <p:spPr>
          <a:xfrm>
            <a:off x="1069848" y="2281616"/>
            <a:ext cx="5656998" cy="3641530"/>
          </a:xfrm>
        </p:spPr>
        <p:txBody>
          <a:bodyPr vert="horz" lIns="91440" tIns="45720" rIns="91440" bIns="45720" rtlCol="0" anchor="t">
            <a:normAutofit/>
          </a:bodyPr>
          <a:lstStyle/>
          <a:p>
            <a:pPr algn="ctr"/>
            <a:r>
              <a:rPr lang="el-GR" b="1"/>
              <a:t>Επιχείρηση</a:t>
            </a:r>
            <a:r>
              <a:rPr lang="el-GR"/>
              <a:t>: Χειροποίητα αρωματικά κεριά χώρου μαζί με κρυστάλλινα κοσμήματα</a:t>
            </a:r>
          </a:p>
          <a:p>
            <a:pPr algn="ctr">
              <a:buClr>
                <a:srgbClr val="C3B2A7"/>
              </a:buClr>
            </a:pPr>
            <a:r>
              <a:rPr lang="el-GR" b="1"/>
              <a:t>Προϊόντα</a:t>
            </a:r>
            <a:r>
              <a:rPr lang="el-GR"/>
              <a:t>: Αρωματικά χώρου, κεριά με φυσικά συστατικά και κρυστάλλινα κολιέ, δαχτυλίδια, βραχιόλια και διακοσμητικά </a:t>
            </a:r>
          </a:p>
        </p:txBody>
      </p:sp>
      <p:sp>
        <p:nvSpPr>
          <p:cNvPr id="4" name="Θέση ημερομηνίας 3">
            <a:extLst>
              <a:ext uri="{FF2B5EF4-FFF2-40B4-BE49-F238E27FC236}">
                <a16:creationId xmlns:a16="http://schemas.microsoft.com/office/drawing/2014/main" id="{A8439CC3-BDFB-DE47-5B6A-A24BB1A8CD39}"/>
              </a:ext>
            </a:extLst>
          </p:cNvPr>
          <p:cNvSpPr>
            <a:spLocks noGrp="1"/>
          </p:cNvSpPr>
          <p:nvPr>
            <p:ph type="dt" sz="half" idx="10"/>
          </p:nvPr>
        </p:nvSpPr>
        <p:spPr/>
        <p:txBody>
          <a:bodyPr/>
          <a:lstStyle/>
          <a:p>
            <a:fld id="{EF723CAE-6520-40BE-A126-372E847A411E}" type="datetime1">
              <a:t>18/11/25</a:t>
            </a:fld>
            <a:endParaRPr lang="en-US"/>
          </a:p>
        </p:txBody>
      </p:sp>
      <p:sp>
        <p:nvSpPr>
          <p:cNvPr id="5" name="Θέση υποσέλιδου 4">
            <a:extLst>
              <a:ext uri="{FF2B5EF4-FFF2-40B4-BE49-F238E27FC236}">
                <a16:creationId xmlns:a16="http://schemas.microsoft.com/office/drawing/2014/main" id="{19FBAC59-B7F1-E4AF-CD15-B731694D4A16}"/>
              </a:ext>
            </a:extLst>
          </p:cNvPr>
          <p:cNvSpPr>
            <a:spLocks noGrp="1"/>
          </p:cNvSpPr>
          <p:nvPr>
            <p:ph type="ftr" sz="quarter" idx="11"/>
          </p:nvPr>
        </p:nvSpPr>
        <p:spPr/>
        <p:txBody>
          <a:bodyPr/>
          <a:lstStyle/>
          <a:p>
            <a:r>
              <a:rPr lang="en-US"/>
              <a:t>
              </a:t>
            </a:r>
          </a:p>
        </p:txBody>
      </p:sp>
      <p:sp>
        <p:nvSpPr>
          <p:cNvPr id="6" name="Θέση αριθμού διαφάνειας 5">
            <a:extLst>
              <a:ext uri="{FF2B5EF4-FFF2-40B4-BE49-F238E27FC236}">
                <a16:creationId xmlns:a16="http://schemas.microsoft.com/office/drawing/2014/main" id="{170FA4CE-393E-72FB-FB41-9164B2465A0D}"/>
              </a:ext>
            </a:extLst>
          </p:cNvPr>
          <p:cNvSpPr>
            <a:spLocks noGrp="1"/>
          </p:cNvSpPr>
          <p:nvPr>
            <p:ph type="sldNum" sz="quarter" idx="12"/>
          </p:nvPr>
        </p:nvSpPr>
        <p:spPr/>
        <p:txBody>
          <a:bodyPr/>
          <a:lstStyle/>
          <a:p>
            <a:fld id="{24578CCF-2EC4-44CB-A694-F6F6E59A3985}" type="slidenum">
              <a:rPr lang="en-US" dirty="0"/>
              <a:t>2</a:t>
            </a:fld>
            <a:endParaRPr lang="en-US"/>
          </a:p>
        </p:txBody>
      </p:sp>
      <p:sp>
        <p:nvSpPr>
          <p:cNvPr id="7" name="TextBox 6">
            <a:extLst>
              <a:ext uri="{FF2B5EF4-FFF2-40B4-BE49-F238E27FC236}">
                <a16:creationId xmlns:a16="http://schemas.microsoft.com/office/drawing/2014/main" id="{97656DDC-D0A9-A8F1-276F-58FF6DCC7971}"/>
              </a:ext>
            </a:extLst>
          </p:cNvPr>
          <p:cNvSpPr txBox="1"/>
          <p:nvPr/>
        </p:nvSpPr>
        <p:spPr>
          <a:xfrm>
            <a:off x="6985181" y="1713510"/>
            <a:ext cx="3716955" cy="36778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l-GR"/>
          </a:p>
        </p:txBody>
      </p:sp>
      <p:pic>
        <p:nvPicPr>
          <p:cNvPr id="9" name="Εικόνα 8" descr="ΧΕΙΡΟΠΟΙΗΤΑ ΕΠΟΧΙΑΚΑ ΚΕΡΙΑ - Petras Candles">
            <a:extLst>
              <a:ext uri="{FF2B5EF4-FFF2-40B4-BE49-F238E27FC236}">
                <a16:creationId xmlns:a16="http://schemas.microsoft.com/office/drawing/2014/main" id="{199F4756-F84E-7AAE-74D1-9B714684ACCE}"/>
              </a:ext>
            </a:extLst>
          </p:cNvPr>
          <p:cNvPicPr>
            <a:picLocks noChangeAspect="1"/>
          </p:cNvPicPr>
          <p:nvPr/>
        </p:nvPicPr>
        <p:blipFill>
          <a:blip r:embed="rId2"/>
          <a:stretch>
            <a:fillRect/>
          </a:stretch>
        </p:blipFill>
        <p:spPr>
          <a:xfrm>
            <a:off x="7260986" y="501432"/>
            <a:ext cx="3087535" cy="2932395"/>
          </a:xfrm>
          <a:prstGeom prst="rect">
            <a:avLst/>
          </a:prstGeom>
        </p:spPr>
      </p:pic>
      <p:pic>
        <p:nvPicPr>
          <p:cNvPr id="11" name="Εικόνα 10" descr="Χειροποίητα κοσμήματα: από την ιδέα έως την υλοποίηση - Mondjewels.gr">
            <a:extLst>
              <a:ext uri="{FF2B5EF4-FFF2-40B4-BE49-F238E27FC236}">
                <a16:creationId xmlns:a16="http://schemas.microsoft.com/office/drawing/2014/main" id="{2CE55450-6FA6-D4F7-8C58-E85B57F82B98}"/>
              </a:ext>
            </a:extLst>
          </p:cNvPr>
          <p:cNvPicPr>
            <a:picLocks noChangeAspect="1"/>
          </p:cNvPicPr>
          <p:nvPr/>
        </p:nvPicPr>
        <p:blipFill>
          <a:blip r:embed="rId3"/>
          <a:stretch>
            <a:fillRect/>
          </a:stretch>
        </p:blipFill>
        <p:spPr>
          <a:xfrm>
            <a:off x="7010400" y="3717297"/>
            <a:ext cx="3703528" cy="2460967"/>
          </a:xfrm>
          <a:prstGeom prst="rect">
            <a:avLst/>
          </a:prstGeom>
        </p:spPr>
      </p:pic>
    </p:spTree>
    <p:extLst>
      <p:ext uri="{BB962C8B-B14F-4D97-AF65-F5344CB8AC3E}">
        <p14:creationId xmlns:p14="http://schemas.microsoft.com/office/powerpoint/2010/main" val="61653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E4E3C3D2-84F7-F1E5-0AD9-B1A041A49856}"/>
              </a:ext>
            </a:extLst>
          </p:cNvPr>
          <p:cNvSpPr>
            <a:spLocks noGrp="1"/>
          </p:cNvSpPr>
          <p:nvPr>
            <p:ph type="dt" sz="half" idx="10"/>
          </p:nvPr>
        </p:nvSpPr>
        <p:spPr/>
        <p:txBody>
          <a:bodyPr/>
          <a:lstStyle/>
          <a:p>
            <a:fld id="{015B74A6-0B96-45A8-90A0-AD9B3C950835}" type="datetime1">
              <a:t>18/11/25</a:t>
            </a:fld>
            <a:endParaRPr lang="en-US"/>
          </a:p>
        </p:txBody>
      </p:sp>
      <p:sp>
        <p:nvSpPr>
          <p:cNvPr id="5" name="Θέση υποσέλιδου 4">
            <a:extLst>
              <a:ext uri="{FF2B5EF4-FFF2-40B4-BE49-F238E27FC236}">
                <a16:creationId xmlns:a16="http://schemas.microsoft.com/office/drawing/2014/main" id="{56A11760-1B4D-5BED-E4E9-789662D10353}"/>
              </a:ext>
            </a:extLst>
          </p:cNvPr>
          <p:cNvSpPr>
            <a:spLocks noGrp="1"/>
          </p:cNvSpPr>
          <p:nvPr>
            <p:ph type="ftr" sz="quarter" idx="11"/>
          </p:nvPr>
        </p:nvSpPr>
        <p:spPr/>
        <p:txBody>
          <a:bodyPr/>
          <a:lstStyle/>
          <a:p>
            <a:r>
              <a:rPr lang="en-US"/>
              <a:t>
              </a:t>
            </a:r>
          </a:p>
        </p:txBody>
      </p:sp>
      <p:sp>
        <p:nvSpPr>
          <p:cNvPr id="6" name="Θέση αριθμού διαφάνειας 5">
            <a:extLst>
              <a:ext uri="{FF2B5EF4-FFF2-40B4-BE49-F238E27FC236}">
                <a16:creationId xmlns:a16="http://schemas.microsoft.com/office/drawing/2014/main" id="{4C1B2AED-3F5C-39B5-7EDB-A116AA886340}"/>
              </a:ext>
            </a:extLst>
          </p:cNvPr>
          <p:cNvSpPr>
            <a:spLocks noGrp="1"/>
          </p:cNvSpPr>
          <p:nvPr>
            <p:ph type="sldNum" sz="quarter" idx="12"/>
          </p:nvPr>
        </p:nvSpPr>
        <p:spPr/>
        <p:txBody>
          <a:bodyPr/>
          <a:lstStyle/>
          <a:p>
            <a:fld id="{24578CCF-2EC4-44CB-A694-F6F6E59A3985}" type="slidenum">
              <a:rPr lang="en-US" dirty="0"/>
              <a:t>3</a:t>
            </a:fld>
            <a:endParaRPr lang="en-US"/>
          </a:p>
        </p:txBody>
      </p:sp>
      <p:sp>
        <p:nvSpPr>
          <p:cNvPr id="9" name="TextBox 8">
            <a:extLst>
              <a:ext uri="{FF2B5EF4-FFF2-40B4-BE49-F238E27FC236}">
                <a16:creationId xmlns:a16="http://schemas.microsoft.com/office/drawing/2014/main" id="{61A33C41-CFEE-0427-3A7D-4E963DCE41AE}"/>
              </a:ext>
            </a:extLst>
          </p:cNvPr>
          <p:cNvSpPr txBox="1"/>
          <p:nvPr/>
        </p:nvSpPr>
        <p:spPr>
          <a:xfrm>
            <a:off x="717307" y="756432"/>
            <a:ext cx="6925274"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2000" b="1"/>
              <a:t>Στόχος </a:t>
            </a:r>
            <a:r>
              <a:rPr lang="el-GR"/>
              <a:t>μας είναι να δημιουργήσουμε ένα όμορφο και ευχάριστο περιβάλλον για να ελκύει τα άτομα που αγαπούν τα αρώματα και τα χειροποίητα είδη. </a:t>
            </a:r>
          </a:p>
          <a:p>
            <a:endParaRPr lang="el-GR"/>
          </a:p>
          <a:p>
            <a:endParaRPr lang="el-GR"/>
          </a:p>
          <a:p>
            <a:endParaRPr lang="el-GR"/>
          </a:p>
          <a:p>
            <a:endParaRPr lang="el-GR"/>
          </a:p>
          <a:p>
            <a:endParaRPr lang="el-GR"/>
          </a:p>
          <a:p>
            <a:r>
              <a:rPr lang="el-GR" b="1"/>
              <a:t>ΠΩΣ ΘΑ ΠΕΤΥΧΕΙ</a:t>
            </a:r>
          </a:p>
          <a:p>
            <a:pPr marL="285750" indent="-285750">
              <a:buFont typeface="Arial"/>
              <a:buChar char="•"/>
            </a:pPr>
            <a:r>
              <a:rPr lang="el-GR"/>
              <a:t>Τα προϊόντα είναι πολύ δημοφιλή αυτή την περίοδο</a:t>
            </a:r>
          </a:p>
          <a:p>
            <a:pPr marL="285750" indent="-285750">
              <a:buFont typeface="Arial"/>
              <a:buChar char="•"/>
            </a:pPr>
            <a:r>
              <a:rPr lang="el-GR"/>
              <a:t>Συνδυάζουμε δύο κατηγορίες που ταιριάζουν τέλεια μεταξύ τους</a:t>
            </a:r>
          </a:p>
          <a:p>
            <a:pPr marL="285750" indent="-285750">
              <a:buFont typeface="Arial"/>
              <a:buChar char="•"/>
            </a:pPr>
            <a:r>
              <a:rPr lang="el-GR"/>
              <a:t>Τεράστια ζήτηση για δώρα </a:t>
            </a:r>
          </a:p>
          <a:p>
            <a:pPr marL="285750" indent="-285750">
              <a:buFont typeface="Arial"/>
              <a:buChar char="•"/>
            </a:pPr>
            <a:r>
              <a:rPr lang="el-GR"/>
              <a:t>Πολύ ισχυρή παρουσία στα social media </a:t>
            </a:r>
          </a:p>
          <a:p>
            <a:pPr marL="285750" indent="-285750">
              <a:buFont typeface="Arial"/>
              <a:buChar char="•"/>
            </a:pPr>
            <a:r>
              <a:rPr lang="el-GR"/>
              <a:t>H τάση των κρυστάλλων και του lifestyle μεγαλώνει </a:t>
            </a:r>
          </a:p>
          <a:p>
            <a:pPr marL="285750" indent="-285750">
              <a:buFont typeface="Arial"/>
              <a:buChar char="•"/>
            </a:pPr>
            <a:r>
              <a:rPr lang="el-GR"/>
              <a:t>Χαμηλό κόστος παραγωγής - Υψηλό περιθώριο κέρδους </a:t>
            </a:r>
          </a:p>
        </p:txBody>
      </p:sp>
      <p:pic>
        <p:nvPicPr>
          <p:cNvPr id="2" name="Εικόνα 1" descr="TOP 10 BEST Candles in York, PA - Updated 2025 - Yelp">
            <a:extLst>
              <a:ext uri="{FF2B5EF4-FFF2-40B4-BE49-F238E27FC236}">
                <a16:creationId xmlns:a16="http://schemas.microsoft.com/office/drawing/2014/main" id="{BDBEA7AE-CF47-8352-A98F-AABC16449D17}"/>
              </a:ext>
            </a:extLst>
          </p:cNvPr>
          <p:cNvPicPr>
            <a:picLocks noChangeAspect="1"/>
          </p:cNvPicPr>
          <p:nvPr/>
        </p:nvPicPr>
        <p:blipFill>
          <a:blip r:embed="rId2"/>
          <a:stretch>
            <a:fillRect/>
          </a:stretch>
        </p:blipFill>
        <p:spPr>
          <a:xfrm>
            <a:off x="7386246" y="751953"/>
            <a:ext cx="3682521" cy="4696477"/>
          </a:xfrm>
          <a:prstGeom prst="rect">
            <a:avLst/>
          </a:prstGeom>
        </p:spPr>
      </p:pic>
    </p:spTree>
    <p:extLst>
      <p:ext uri="{BB962C8B-B14F-4D97-AF65-F5344CB8AC3E}">
        <p14:creationId xmlns:p14="http://schemas.microsoft.com/office/powerpoint/2010/main" val="354289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18DA2D2-31C5-B790-A918-D57224F18572}"/>
              </a:ext>
            </a:extLst>
          </p:cNvPr>
          <p:cNvSpPr>
            <a:spLocks noGrp="1"/>
          </p:cNvSpPr>
          <p:nvPr>
            <p:ph type="title"/>
          </p:nvPr>
        </p:nvSpPr>
        <p:spPr/>
        <p:txBody>
          <a:bodyPr/>
          <a:lstStyle/>
          <a:p>
            <a:r>
              <a:rPr lang="el-GR" sz="4000"/>
              <a:t>Organise </a:t>
            </a:r>
          </a:p>
        </p:txBody>
      </p:sp>
      <p:sp>
        <p:nvSpPr>
          <p:cNvPr id="7" name="Θέση περιεχομένου 6">
            <a:extLst>
              <a:ext uri="{FF2B5EF4-FFF2-40B4-BE49-F238E27FC236}">
                <a16:creationId xmlns:a16="http://schemas.microsoft.com/office/drawing/2014/main" id="{BAF36F6E-8C58-4B64-4DC4-4FB80B3758D3}"/>
              </a:ext>
            </a:extLst>
          </p:cNvPr>
          <p:cNvSpPr>
            <a:spLocks noGrp="1"/>
          </p:cNvSpPr>
          <p:nvPr>
            <p:ph idx="1"/>
          </p:nvPr>
        </p:nvSpPr>
        <p:spPr>
          <a:xfrm>
            <a:off x="5162312" y="457201"/>
            <a:ext cx="5704344" cy="5414288"/>
          </a:xfrm>
        </p:spPr>
        <p:txBody>
          <a:bodyPr vert="horz" lIns="91440" tIns="45720" rIns="91440" bIns="45720" rtlCol="0" anchor="t">
            <a:normAutofit/>
          </a:bodyPr>
          <a:lstStyle/>
          <a:p>
            <a:r>
              <a:rPr lang="el-GR" sz="2800"/>
              <a:t>Μορφή επιχείρησης: Ο.Ε.</a:t>
            </a:r>
          </a:p>
          <a:p>
            <a:pPr>
              <a:buClr>
                <a:srgbClr val="C3B2A7"/>
              </a:buClr>
            </a:pPr>
            <a:endParaRPr lang="el-GR" sz="2800"/>
          </a:p>
          <a:p>
            <a:pPr marL="0" indent="0">
              <a:buClr>
                <a:srgbClr val="C3B2A7"/>
              </a:buClr>
              <a:buNone/>
            </a:pPr>
            <a:endParaRPr lang="el-GR" sz="2000"/>
          </a:p>
          <a:p>
            <a:pPr marL="0" indent="0">
              <a:buNone/>
            </a:pPr>
            <a:endParaRPr lang="el-GR" sz="2000"/>
          </a:p>
          <a:p>
            <a:pPr marL="0" indent="0">
              <a:buNone/>
            </a:pPr>
            <a:endParaRPr lang="el-GR" sz="2000"/>
          </a:p>
          <a:p>
            <a:pPr marL="0" indent="0">
              <a:buNone/>
            </a:pPr>
            <a:r>
              <a:rPr lang="el-GR" sz="2000"/>
              <a:t>Τόπος εγκατάστασης: Κέντρο Θεσσαλονίκης </a:t>
            </a:r>
            <a:endParaRPr lang="el-GR"/>
          </a:p>
        </p:txBody>
      </p:sp>
      <p:sp>
        <p:nvSpPr>
          <p:cNvPr id="6" name="Θέση κειμένου 5">
            <a:extLst>
              <a:ext uri="{FF2B5EF4-FFF2-40B4-BE49-F238E27FC236}">
                <a16:creationId xmlns:a16="http://schemas.microsoft.com/office/drawing/2014/main" id="{476218C0-8B5C-99AC-D89B-18FDEA5BD99D}"/>
              </a:ext>
            </a:extLst>
          </p:cNvPr>
          <p:cNvSpPr>
            <a:spLocks noGrp="1"/>
          </p:cNvSpPr>
          <p:nvPr>
            <p:ph type="body" sz="half" idx="2"/>
          </p:nvPr>
        </p:nvSpPr>
        <p:spPr>
          <a:xfrm flipH="1">
            <a:off x="429669" y="2057400"/>
            <a:ext cx="472749" cy="513068"/>
          </a:xfrm>
        </p:spPr>
        <p:txBody>
          <a:bodyPr vert="horz" lIns="91440" tIns="45720" rIns="91440" bIns="45720" rtlCol="0" anchor="t">
            <a:normAutofit/>
          </a:bodyPr>
          <a:lstStyle/>
          <a:p>
            <a:r>
              <a:rPr lang="el-GR"/>
              <a:t> </a:t>
            </a:r>
          </a:p>
          <a:p>
            <a:endParaRPr lang="el-GR"/>
          </a:p>
        </p:txBody>
      </p:sp>
      <p:sp>
        <p:nvSpPr>
          <p:cNvPr id="2" name="Θέση ημερομηνίας 1">
            <a:extLst>
              <a:ext uri="{FF2B5EF4-FFF2-40B4-BE49-F238E27FC236}">
                <a16:creationId xmlns:a16="http://schemas.microsoft.com/office/drawing/2014/main" id="{524711FD-2F59-657F-BCD0-73D9AD4058FD}"/>
              </a:ext>
            </a:extLst>
          </p:cNvPr>
          <p:cNvSpPr>
            <a:spLocks noGrp="1"/>
          </p:cNvSpPr>
          <p:nvPr>
            <p:ph type="dt" sz="half" idx="10"/>
          </p:nvPr>
        </p:nvSpPr>
        <p:spPr/>
        <p:txBody>
          <a:bodyPr/>
          <a:lstStyle/>
          <a:p>
            <a:fld id="{8ACF9737-FF7C-4E94-B2F2-B7DA0F6E3A09}" type="datetime1">
              <a:t>18/11/25</a:t>
            </a:fld>
            <a:endParaRPr lang="en-US"/>
          </a:p>
        </p:txBody>
      </p:sp>
      <p:sp>
        <p:nvSpPr>
          <p:cNvPr id="3" name="Θέση υποσέλιδου 2">
            <a:extLst>
              <a:ext uri="{FF2B5EF4-FFF2-40B4-BE49-F238E27FC236}">
                <a16:creationId xmlns:a16="http://schemas.microsoft.com/office/drawing/2014/main" id="{1B5442E3-F9AC-FD3F-50BB-4917DD8BB8B7}"/>
              </a:ext>
            </a:extLst>
          </p:cNvPr>
          <p:cNvSpPr>
            <a:spLocks noGrp="1"/>
          </p:cNvSpPr>
          <p:nvPr>
            <p:ph type="ftr" sz="quarter" idx="11"/>
          </p:nvPr>
        </p:nvSpPr>
        <p:spPr/>
        <p:txBody>
          <a:bodyPr/>
          <a:lstStyle/>
          <a:p>
            <a:r>
              <a:rPr lang="en-US"/>
              <a:t>
              </a:t>
            </a:r>
          </a:p>
        </p:txBody>
      </p:sp>
      <p:sp>
        <p:nvSpPr>
          <p:cNvPr id="4" name="Θέση αριθμού διαφάνειας 3">
            <a:extLst>
              <a:ext uri="{FF2B5EF4-FFF2-40B4-BE49-F238E27FC236}">
                <a16:creationId xmlns:a16="http://schemas.microsoft.com/office/drawing/2014/main" id="{95D404EF-22A2-A7F2-C204-20B61FA16667}"/>
              </a:ext>
            </a:extLst>
          </p:cNvPr>
          <p:cNvSpPr>
            <a:spLocks noGrp="1"/>
          </p:cNvSpPr>
          <p:nvPr>
            <p:ph type="sldNum" sz="quarter" idx="12"/>
          </p:nvPr>
        </p:nvSpPr>
        <p:spPr/>
        <p:txBody>
          <a:bodyPr/>
          <a:lstStyle/>
          <a:p>
            <a:fld id="{24578CCF-2EC4-44CB-A694-F6F6E59A3985}" type="slidenum">
              <a:rPr lang="en-US" dirty="0"/>
              <a:t>4</a:t>
            </a:fld>
            <a:endParaRPr lang="en-US"/>
          </a:p>
        </p:txBody>
      </p:sp>
      <p:graphicFrame>
        <p:nvGraphicFramePr>
          <p:cNvPr id="9" name="Πίνακας 8">
            <a:extLst>
              <a:ext uri="{FF2B5EF4-FFF2-40B4-BE49-F238E27FC236}">
                <a16:creationId xmlns:a16="http://schemas.microsoft.com/office/drawing/2014/main" id="{FC658912-9288-0625-A331-384999E5E0DC}"/>
              </a:ext>
            </a:extLst>
          </p:cNvPr>
          <p:cNvGraphicFramePr>
            <a:graphicFrameLocks noGrp="1"/>
          </p:cNvGraphicFramePr>
          <p:nvPr>
            <p:extLst>
              <p:ext uri="{D42A27DB-BD31-4B8C-83A1-F6EECF244321}">
                <p14:modId xmlns:p14="http://schemas.microsoft.com/office/powerpoint/2010/main" val="3125019781"/>
              </p:ext>
            </p:extLst>
          </p:nvPr>
        </p:nvGraphicFramePr>
        <p:xfrm>
          <a:off x="5052163" y="1252603"/>
          <a:ext cx="5701655" cy="1463038"/>
        </p:xfrm>
        <a:graphic>
          <a:graphicData uri="http://schemas.openxmlformats.org/drawingml/2006/table">
            <a:tbl>
              <a:tblPr firstRow="1" bandRow="1">
                <a:tableStyleId>{5C22544A-7EE6-4342-B048-85BDC9FD1C3A}</a:tableStyleId>
              </a:tblPr>
              <a:tblGrid>
                <a:gridCol w="2844452">
                  <a:extLst>
                    <a:ext uri="{9D8B030D-6E8A-4147-A177-3AD203B41FA5}">
                      <a16:colId xmlns:a16="http://schemas.microsoft.com/office/drawing/2014/main" val="4260534587"/>
                    </a:ext>
                  </a:extLst>
                </a:gridCol>
                <a:gridCol w="2857203">
                  <a:extLst>
                    <a:ext uri="{9D8B030D-6E8A-4147-A177-3AD203B41FA5}">
                      <a16:colId xmlns:a16="http://schemas.microsoft.com/office/drawing/2014/main" val="3487718752"/>
                    </a:ext>
                  </a:extLst>
                </a:gridCol>
              </a:tblGrid>
              <a:tr h="731519">
                <a:tc>
                  <a:txBody>
                    <a:bodyPr/>
                    <a:lstStyle/>
                    <a:p>
                      <a:r>
                        <a:rPr lang="el-GR"/>
                        <a:t>ΧΡΙΣΤΙΝΑ </a:t>
                      </a:r>
                    </a:p>
                  </a:txBody>
                  <a:tcPr/>
                </a:tc>
                <a:tc>
                  <a:txBody>
                    <a:bodyPr/>
                    <a:lstStyle/>
                    <a:p>
                      <a:r>
                        <a:rPr lang="el-GR"/>
                        <a:t>ΒΙΒΗ </a:t>
                      </a:r>
                    </a:p>
                  </a:txBody>
                  <a:tcPr/>
                </a:tc>
                <a:extLst>
                  <a:ext uri="{0D108BD9-81ED-4DB2-BD59-A6C34878D82A}">
                    <a16:rowId xmlns:a16="http://schemas.microsoft.com/office/drawing/2014/main" val="3778723632"/>
                  </a:ext>
                </a:extLst>
              </a:tr>
              <a:tr h="731519">
                <a:tc>
                  <a:txBody>
                    <a:bodyPr/>
                    <a:lstStyle/>
                    <a:p>
                      <a:r>
                        <a:rPr lang="el-GR"/>
                        <a:t> Χειροποίητα Κοσμήματα </a:t>
                      </a:r>
                    </a:p>
                  </a:txBody>
                  <a:tcPr/>
                </a:tc>
                <a:tc>
                  <a:txBody>
                    <a:bodyPr/>
                    <a:lstStyle/>
                    <a:p>
                      <a:r>
                        <a:rPr lang="el-GR"/>
                        <a:t>Χειροποίητα κεριά </a:t>
                      </a:r>
                    </a:p>
                  </a:txBody>
                  <a:tcPr/>
                </a:tc>
                <a:extLst>
                  <a:ext uri="{0D108BD9-81ED-4DB2-BD59-A6C34878D82A}">
                    <a16:rowId xmlns:a16="http://schemas.microsoft.com/office/drawing/2014/main" val="3151741918"/>
                  </a:ext>
                </a:extLst>
              </a:tr>
            </a:tbl>
          </a:graphicData>
        </a:graphic>
      </p:graphicFrame>
      <p:pic>
        <p:nvPicPr>
          <p:cNvPr id="8" name="Εικόνα 7" descr="TOP 10 BEST Unique Jewelry Stores in Washington, DC - Updated 2025 - Yelp">
            <a:extLst>
              <a:ext uri="{FF2B5EF4-FFF2-40B4-BE49-F238E27FC236}">
                <a16:creationId xmlns:a16="http://schemas.microsoft.com/office/drawing/2014/main" id="{BD3B57E5-E95A-FD53-59F4-386E4CD78948}"/>
              </a:ext>
            </a:extLst>
          </p:cNvPr>
          <p:cNvPicPr>
            <a:picLocks noChangeAspect="1"/>
          </p:cNvPicPr>
          <p:nvPr/>
        </p:nvPicPr>
        <p:blipFill>
          <a:blip r:embed="rId2"/>
          <a:stretch>
            <a:fillRect/>
          </a:stretch>
        </p:blipFill>
        <p:spPr>
          <a:xfrm>
            <a:off x="662835" y="2150301"/>
            <a:ext cx="3924822" cy="3820439"/>
          </a:xfrm>
          <a:prstGeom prst="rect">
            <a:avLst/>
          </a:prstGeom>
        </p:spPr>
      </p:pic>
    </p:spTree>
    <p:extLst>
      <p:ext uri="{BB962C8B-B14F-4D97-AF65-F5344CB8AC3E}">
        <p14:creationId xmlns:p14="http://schemas.microsoft.com/office/powerpoint/2010/main" val="104281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04913C-E080-9423-3BC6-479E7256DD25}"/>
              </a:ext>
            </a:extLst>
          </p:cNvPr>
          <p:cNvSpPr>
            <a:spLocks noGrp="1"/>
          </p:cNvSpPr>
          <p:nvPr>
            <p:ph type="title"/>
          </p:nvPr>
        </p:nvSpPr>
        <p:spPr>
          <a:xfrm>
            <a:off x="1069848" y="502920"/>
            <a:ext cx="4143436" cy="1325563"/>
          </a:xfrm>
        </p:spPr>
        <p:txBody>
          <a:bodyPr/>
          <a:lstStyle/>
          <a:p>
            <a:r>
              <a:rPr lang="el-GR"/>
              <a:t>Financial</a:t>
            </a:r>
            <a:r>
              <a:rPr lang="en-GB"/>
              <a:t>s</a:t>
            </a:r>
            <a:endParaRPr lang="el-GR"/>
          </a:p>
        </p:txBody>
      </p:sp>
      <p:sp>
        <p:nvSpPr>
          <p:cNvPr id="5" name="Θέση ημερομηνίας 4">
            <a:extLst>
              <a:ext uri="{FF2B5EF4-FFF2-40B4-BE49-F238E27FC236}">
                <a16:creationId xmlns:a16="http://schemas.microsoft.com/office/drawing/2014/main" id="{95638E65-E2FE-5DDA-D2CE-750591E1B1E6}"/>
              </a:ext>
            </a:extLst>
          </p:cNvPr>
          <p:cNvSpPr>
            <a:spLocks noGrp="1"/>
          </p:cNvSpPr>
          <p:nvPr>
            <p:ph type="dt" sz="half" idx="10"/>
          </p:nvPr>
        </p:nvSpPr>
        <p:spPr/>
        <p:txBody>
          <a:bodyPr/>
          <a:lstStyle/>
          <a:p>
            <a:fld id="{A908947C-45D1-459B-9941-B24FBC00BEAE}" type="datetime1">
              <a:rPr lang="el-GR"/>
              <a:t>18/11/25</a:t>
            </a:fld>
            <a:endParaRPr lang="en-US"/>
          </a:p>
        </p:txBody>
      </p:sp>
      <p:sp>
        <p:nvSpPr>
          <p:cNvPr id="6" name="Θέση υποσέλιδου 5">
            <a:extLst>
              <a:ext uri="{FF2B5EF4-FFF2-40B4-BE49-F238E27FC236}">
                <a16:creationId xmlns:a16="http://schemas.microsoft.com/office/drawing/2014/main" id="{CAD22BB2-17AD-AC3A-55BF-438280E0289D}"/>
              </a:ext>
            </a:extLst>
          </p:cNvPr>
          <p:cNvSpPr>
            <a:spLocks noGrp="1"/>
          </p:cNvSpPr>
          <p:nvPr>
            <p:ph type="ftr" sz="quarter" idx="11"/>
          </p:nvPr>
        </p:nvSpPr>
        <p:spPr/>
        <p:txBody>
          <a:bodyPr/>
          <a:lstStyle/>
          <a:p>
            <a:r>
              <a:rPr lang="en-US"/>
              <a:t>
              </a:t>
            </a:r>
          </a:p>
        </p:txBody>
      </p:sp>
      <p:sp>
        <p:nvSpPr>
          <p:cNvPr id="7" name="Θέση αριθμού διαφάνειας 6">
            <a:extLst>
              <a:ext uri="{FF2B5EF4-FFF2-40B4-BE49-F238E27FC236}">
                <a16:creationId xmlns:a16="http://schemas.microsoft.com/office/drawing/2014/main" id="{C0DE1780-3217-3BD8-6E34-13963707B3A6}"/>
              </a:ext>
            </a:extLst>
          </p:cNvPr>
          <p:cNvSpPr>
            <a:spLocks noGrp="1"/>
          </p:cNvSpPr>
          <p:nvPr>
            <p:ph type="sldNum" sz="quarter" idx="12"/>
          </p:nvPr>
        </p:nvSpPr>
        <p:spPr/>
        <p:txBody>
          <a:bodyPr/>
          <a:lstStyle/>
          <a:p>
            <a:fld id="{24578CCF-2EC4-44CB-A694-F6F6E59A3985}" type="slidenum">
              <a:rPr lang="en-US" dirty="0"/>
              <a:t>5</a:t>
            </a:fld>
            <a:endParaRPr lang="en-US"/>
          </a:p>
        </p:txBody>
      </p:sp>
      <p:graphicFrame>
        <p:nvGraphicFramePr>
          <p:cNvPr id="4" name="Πίνακας 3">
            <a:extLst>
              <a:ext uri="{FF2B5EF4-FFF2-40B4-BE49-F238E27FC236}">
                <a16:creationId xmlns:a16="http://schemas.microsoft.com/office/drawing/2014/main" id="{02B56AC4-A9B5-E011-13EB-167E341B4FA4}"/>
              </a:ext>
            </a:extLst>
          </p:cNvPr>
          <p:cNvGraphicFramePr>
            <a:graphicFrameLocks noGrp="1"/>
          </p:cNvGraphicFramePr>
          <p:nvPr>
            <p:extLst>
              <p:ext uri="{D42A27DB-BD31-4B8C-83A1-F6EECF244321}">
                <p14:modId xmlns:p14="http://schemas.microsoft.com/office/powerpoint/2010/main" val="563731718"/>
              </p:ext>
            </p:extLst>
          </p:nvPr>
        </p:nvGraphicFramePr>
        <p:xfrm>
          <a:off x="1134858" y="1828842"/>
          <a:ext cx="8168620" cy="1925320"/>
        </p:xfrm>
        <a:graphic>
          <a:graphicData uri="http://schemas.openxmlformats.org/drawingml/2006/table">
            <a:tbl>
              <a:tblPr firstRow="1" bandRow="1">
                <a:tableStyleId>{3C2FFA5D-87B4-456A-9821-1D502468CF0F}</a:tableStyleId>
              </a:tblPr>
              <a:tblGrid>
                <a:gridCol w="1428750">
                  <a:extLst>
                    <a:ext uri="{9D8B030D-6E8A-4147-A177-3AD203B41FA5}">
                      <a16:colId xmlns:a16="http://schemas.microsoft.com/office/drawing/2014/main" val="1123531151"/>
                    </a:ext>
                  </a:extLst>
                </a:gridCol>
                <a:gridCol w="2437279">
                  <a:extLst>
                    <a:ext uri="{9D8B030D-6E8A-4147-A177-3AD203B41FA5}">
                      <a16:colId xmlns:a16="http://schemas.microsoft.com/office/drawing/2014/main" val="989731570"/>
                    </a:ext>
                  </a:extLst>
                </a:gridCol>
                <a:gridCol w="1358713">
                  <a:extLst>
                    <a:ext uri="{9D8B030D-6E8A-4147-A177-3AD203B41FA5}">
                      <a16:colId xmlns:a16="http://schemas.microsoft.com/office/drawing/2014/main" val="3745717844"/>
                    </a:ext>
                  </a:extLst>
                </a:gridCol>
                <a:gridCol w="2943878">
                  <a:extLst>
                    <a:ext uri="{9D8B030D-6E8A-4147-A177-3AD203B41FA5}">
                      <a16:colId xmlns:a16="http://schemas.microsoft.com/office/drawing/2014/main" val="1658024736"/>
                    </a:ext>
                  </a:extLst>
                </a:gridCol>
              </a:tblGrid>
              <a:tr h="370840">
                <a:tc>
                  <a:txBody>
                    <a:bodyPr/>
                    <a:lstStyle/>
                    <a:p>
                      <a:pPr lvl="0" algn="ctr">
                        <a:buNone/>
                      </a:pPr>
                      <a:endParaRPr lang="el-GR"/>
                    </a:p>
                  </a:txBody>
                  <a:tcPr/>
                </a:tc>
                <a:tc>
                  <a:txBody>
                    <a:bodyPr/>
                    <a:lstStyle/>
                    <a:p>
                      <a:pPr lvl="0">
                        <a:buNone/>
                      </a:pPr>
                      <a:r>
                        <a:rPr lang="el-GR" sz="1800" b="1" i="0" u="none" strike="noStrike" noProof="0">
                          <a:solidFill>
                            <a:srgbClr val="FFFFFF"/>
                          </a:solidFill>
                          <a:latin typeface="Avenir Next LT Pro"/>
                        </a:rPr>
                        <a:t>Για </a:t>
                      </a:r>
                      <a:r>
                        <a:rPr lang="el-GR" sz="1800" b="1" i="0" u="none" strike="noStrike" kern="1200" noProof="0">
                          <a:solidFill>
                            <a:srgbClr val="FFFFFF"/>
                          </a:solidFill>
                          <a:latin typeface="Avenir Next LT Pro"/>
                          <a:ea typeface="+mn-ea"/>
                          <a:cs typeface="+mn-cs"/>
                        </a:rPr>
                        <a:t>κεριά </a:t>
                      </a:r>
                      <a:endParaRPr lang="el-GR" sz="1800" b="1" i="0" u="none" strike="noStrike" kern="1200">
                        <a:solidFill>
                          <a:srgbClr val="FFFFFF"/>
                        </a:solidFill>
                        <a:latin typeface="Avenir Next LT Pro"/>
                        <a:ea typeface="+mn-ea"/>
                        <a:cs typeface="+mn-cs"/>
                      </a:endParaRPr>
                    </a:p>
                  </a:txBody>
                  <a:tcPr/>
                </a:tc>
                <a:tc>
                  <a:txBody>
                    <a:bodyPr/>
                    <a:lstStyle/>
                    <a:p>
                      <a:pPr lvl="0">
                        <a:buNone/>
                      </a:pPr>
                      <a:endParaRPr lang="el-GR" sz="1800" b="1" i="0" u="none" strike="noStrike" kern="1200" noProof="0">
                        <a:solidFill>
                          <a:srgbClr val="FFFFFF"/>
                        </a:solidFill>
                        <a:latin typeface="Avenir Next LT Pro"/>
                        <a:ea typeface="+mn-ea"/>
                        <a:cs typeface="+mn-cs"/>
                      </a:endParaRPr>
                    </a:p>
                  </a:txBody>
                  <a:tcPr/>
                </a:tc>
                <a:tc>
                  <a:txBody>
                    <a:bodyPr/>
                    <a:lstStyle/>
                    <a:p>
                      <a:pPr algn="l"/>
                      <a:r>
                        <a:rPr lang="el-GR"/>
                        <a:t>Για κοσμήματα</a:t>
                      </a:r>
                    </a:p>
                  </a:txBody>
                  <a:tcPr/>
                </a:tc>
                <a:extLst>
                  <a:ext uri="{0D108BD9-81ED-4DB2-BD59-A6C34878D82A}">
                    <a16:rowId xmlns:a16="http://schemas.microsoft.com/office/drawing/2014/main" val="1613580980"/>
                  </a:ext>
                </a:extLst>
              </a:tr>
              <a:tr h="370840">
                <a:tc>
                  <a:txBody>
                    <a:bodyPr/>
                    <a:lstStyle/>
                    <a:p>
                      <a:pPr lvl="0">
                        <a:buNone/>
                      </a:pPr>
                      <a:r>
                        <a:rPr lang="el-GR" sz="1800" kern="1200">
                          <a:solidFill>
                            <a:schemeClr val="dk1"/>
                          </a:solidFill>
                          <a:latin typeface="+mn-lt"/>
                          <a:ea typeface="+mn-ea"/>
                          <a:cs typeface="+mn-cs"/>
                        </a:rPr>
                        <a:t>Εξοπλισμός:</a:t>
                      </a:r>
                      <a:endParaRPr lang="el-GR" sz="1800" kern="1200" err="1">
                        <a:solidFill>
                          <a:schemeClr val="dk1"/>
                        </a:solidFill>
                        <a:latin typeface="+mn-lt"/>
                        <a:ea typeface="+mn-ea"/>
                        <a:cs typeface="+mn-cs"/>
                      </a:endParaRPr>
                    </a:p>
                  </a:txBody>
                  <a:tcPr/>
                </a:tc>
                <a:tc>
                  <a:txBody>
                    <a:bodyPr/>
                    <a:lstStyle/>
                    <a:p>
                      <a:r>
                        <a:rPr lang="el-GR"/>
                        <a:t>Καλούπια, δοχείο για λιώσιμο, θερμόμετρο</a:t>
                      </a:r>
                    </a:p>
                  </a:txBody>
                  <a:tcPr/>
                </a:tc>
                <a:tc>
                  <a:txBody>
                    <a:bodyPr/>
                    <a:lstStyle/>
                    <a:p>
                      <a:pPr lvl="0">
                        <a:buNone/>
                      </a:pPr>
                      <a:r>
                        <a:rPr lang="el-GR" sz="1800" b="0" i="0" u="none" strike="noStrike" noProof="0">
                          <a:solidFill>
                            <a:schemeClr val="dk1"/>
                          </a:solidFill>
                          <a:latin typeface="Avenir Next LT Pro"/>
                        </a:rPr>
                        <a:t>Εξοπλισμός:</a:t>
                      </a:r>
                      <a:endParaRPr lang="el-GR" sz="1800" b="0" i="0" u="none" strike="noStrike" noProof="0" err="1">
                        <a:solidFill>
                          <a:schemeClr val="dk1"/>
                        </a:solidFill>
                        <a:latin typeface="Avenir Next LT Pro"/>
                      </a:endParaRPr>
                    </a:p>
                  </a:txBody>
                  <a:tcPr/>
                </a:tc>
                <a:tc>
                  <a:txBody>
                    <a:bodyPr/>
                    <a:lstStyle/>
                    <a:p>
                      <a:r>
                        <a:rPr lang="el-GR"/>
                        <a:t>Πένσες, τσιμπιδάκια, σύρματα</a:t>
                      </a:r>
                    </a:p>
                  </a:txBody>
                  <a:tcPr/>
                </a:tc>
                <a:extLst>
                  <a:ext uri="{0D108BD9-81ED-4DB2-BD59-A6C34878D82A}">
                    <a16:rowId xmlns:a16="http://schemas.microsoft.com/office/drawing/2014/main" val="2328057784"/>
                  </a:ext>
                </a:extLst>
              </a:tr>
              <a:tr h="370840">
                <a:tc>
                  <a:txBody>
                    <a:bodyPr/>
                    <a:lstStyle/>
                    <a:p>
                      <a:pPr lvl="0">
                        <a:buNone/>
                      </a:pPr>
                      <a:r>
                        <a:rPr lang="el-GR"/>
                        <a:t>Υλικά:</a:t>
                      </a:r>
                    </a:p>
                  </a:txBody>
                  <a:tcPr/>
                </a:tc>
                <a:tc>
                  <a:txBody>
                    <a:bodyPr/>
                    <a:lstStyle/>
                    <a:p>
                      <a:r>
                        <a:rPr lang="el-GR"/>
                        <a:t>Κερί, αρώματα, χρώματα, φυτίλια, βαζάκια, αυτοκόλλητα</a:t>
                      </a:r>
                    </a:p>
                  </a:txBody>
                  <a:tcPr/>
                </a:tc>
                <a:tc>
                  <a:txBody>
                    <a:bodyPr/>
                    <a:lstStyle/>
                    <a:p>
                      <a:pPr lvl="0">
                        <a:buNone/>
                      </a:pPr>
                      <a:r>
                        <a:rPr lang="el-GR" sz="1800" b="0" i="0" u="none" strike="noStrike" noProof="0">
                          <a:solidFill>
                            <a:srgbClr val="000000"/>
                          </a:solidFill>
                          <a:latin typeface="Avenir Next LT Pro"/>
                        </a:rPr>
                        <a:t>Υλικά:</a:t>
                      </a:r>
                      <a:endParaRPr lang="el-GR"/>
                    </a:p>
                  </a:txBody>
                  <a:tcPr/>
                </a:tc>
                <a:tc>
                  <a:txBody>
                    <a:bodyPr/>
                    <a:lstStyle/>
                    <a:p>
                      <a:r>
                        <a:rPr lang="el-GR" noProof="0"/>
                        <a:t>Κρύσταλλοι, </a:t>
                      </a:r>
                      <a:r>
                        <a:rPr lang="el-GR"/>
                        <a:t>χάντρες, αλυσίδες, κρίκοι</a:t>
                      </a:r>
                    </a:p>
                  </a:txBody>
                  <a:tcPr/>
                </a:tc>
                <a:extLst>
                  <a:ext uri="{0D108BD9-81ED-4DB2-BD59-A6C34878D82A}">
                    <a16:rowId xmlns:a16="http://schemas.microsoft.com/office/drawing/2014/main" val="1554497022"/>
                  </a:ext>
                </a:extLst>
              </a:tr>
            </a:tbl>
          </a:graphicData>
        </a:graphic>
      </p:graphicFrame>
      <p:sp>
        <p:nvSpPr>
          <p:cNvPr id="3" name="TextBox 2">
            <a:extLst>
              <a:ext uri="{FF2B5EF4-FFF2-40B4-BE49-F238E27FC236}">
                <a16:creationId xmlns:a16="http://schemas.microsoft.com/office/drawing/2014/main" id="{8ABBC9A5-6BB5-46A7-8E73-E013EB7B2116}"/>
              </a:ext>
            </a:extLst>
          </p:cNvPr>
          <p:cNvSpPr txBox="1"/>
          <p:nvPr/>
        </p:nvSpPr>
        <p:spPr>
          <a:xfrm>
            <a:off x="1136817" y="4187271"/>
            <a:ext cx="31607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a:t>Αρχικό κεφάλαιο: 12.000 €</a:t>
            </a:r>
          </a:p>
        </p:txBody>
      </p:sp>
      <p:sp>
        <p:nvSpPr>
          <p:cNvPr id="8" name="TextBox 7">
            <a:extLst>
              <a:ext uri="{FF2B5EF4-FFF2-40B4-BE49-F238E27FC236}">
                <a16:creationId xmlns:a16="http://schemas.microsoft.com/office/drawing/2014/main" id="{EC0A0F79-C3FE-BCCA-CDB6-CE7862605A0D}"/>
              </a:ext>
            </a:extLst>
          </p:cNvPr>
          <p:cNvSpPr txBox="1"/>
          <p:nvPr/>
        </p:nvSpPr>
        <p:spPr>
          <a:xfrm>
            <a:off x="1082632" y="4664050"/>
            <a:ext cx="839034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a:t>Τρόπος χρηματοδότησης: Τραπεζικό δάνειο, Ενίσχυση από οικογένεια</a:t>
            </a:r>
          </a:p>
          <a:p>
            <a:endParaRPr lang="el-GR"/>
          </a:p>
          <a:p>
            <a:r>
              <a:rPr lang="el-GR"/>
              <a:t>Προσωπικό: 1 άτομο</a:t>
            </a:r>
          </a:p>
        </p:txBody>
      </p:sp>
      <p:sp>
        <p:nvSpPr>
          <p:cNvPr id="9" name="TextBox 8">
            <a:extLst>
              <a:ext uri="{FF2B5EF4-FFF2-40B4-BE49-F238E27FC236}">
                <a16:creationId xmlns:a16="http://schemas.microsoft.com/office/drawing/2014/main" id="{4CC368B8-9273-3EFF-B95E-0F59D9134D43}"/>
              </a:ext>
            </a:extLst>
          </p:cNvPr>
          <p:cNvSpPr txBox="1"/>
          <p:nvPr/>
        </p:nvSpPr>
        <p:spPr>
          <a:xfrm>
            <a:off x="5184942" y="2728494"/>
            <a:ext cx="1828800" cy="1828800"/>
          </a:xfrm>
          <a:prstGeom prst="rect">
            <a:avLst/>
          </a:prstGeom>
          <a:noFill/>
        </p:spPr>
        <p:txBody>
          <a:bodyPr wrap="square" rtlCol="0">
            <a:spAutoFit/>
          </a:bodyPr>
          <a:lstStyle/>
          <a:p>
            <a:pPr algn="l"/>
            <a:endParaRPr lang="el-GR"/>
          </a:p>
        </p:txBody>
      </p:sp>
    </p:spTree>
    <p:extLst>
      <p:ext uri="{BB962C8B-B14F-4D97-AF65-F5344CB8AC3E}">
        <p14:creationId xmlns:p14="http://schemas.microsoft.com/office/powerpoint/2010/main" val="801352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ED25D1-0A71-9AD7-51BE-FE3BBCDF37B8}"/>
              </a:ext>
            </a:extLst>
          </p:cNvPr>
          <p:cNvSpPr>
            <a:spLocks noGrp="1"/>
          </p:cNvSpPr>
          <p:nvPr>
            <p:ph type="title"/>
          </p:nvPr>
        </p:nvSpPr>
        <p:spPr/>
        <p:txBody>
          <a:bodyPr/>
          <a:lstStyle/>
          <a:p>
            <a:r>
              <a:rPr lang="en-GB"/>
              <a:t>Marketing</a:t>
            </a:r>
            <a:endParaRPr lang="el-GR"/>
          </a:p>
        </p:txBody>
      </p:sp>
      <p:sp>
        <p:nvSpPr>
          <p:cNvPr id="6" name="Θέση περιεχομένου 5">
            <a:extLst>
              <a:ext uri="{FF2B5EF4-FFF2-40B4-BE49-F238E27FC236}">
                <a16:creationId xmlns:a16="http://schemas.microsoft.com/office/drawing/2014/main" id="{9717DFF2-9C81-849C-B5F0-E21F1FA8E6E8}"/>
              </a:ext>
            </a:extLst>
          </p:cNvPr>
          <p:cNvSpPr>
            <a:spLocks noGrp="1"/>
          </p:cNvSpPr>
          <p:nvPr>
            <p:ph idx="1"/>
          </p:nvPr>
        </p:nvSpPr>
        <p:spPr>
          <a:xfrm>
            <a:off x="1069848" y="1717945"/>
            <a:ext cx="9634011" cy="4351338"/>
          </a:xfrm>
        </p:spPr>
        <p:txBody>
          <a:bodyPr vert="horz" lIns="91440" tIns="45720" rIns="91440" bIns="45720" rtlCol="0" anchor="t">
            <a:normAutofit/>
          </a:bodyPr>
          <a:lstStyle/>
          <a:p>
            <a:pPr marL="0" indent="0">
              <a:buNone/>
            </a:pPr>
            <a:r>
              <a:rPr lang="el-GR"/>
              <a:t>Για να έχουμε πελάτες θα πρέπει να αναδείξουμε το </a:t>
            </a:r>
          </a:p>
          <a:p>
            <a:pPr marL="0" indent="0">
              <a:buNone/>
            </a:pPr>
            <a:r>
              <a:rPr lang="el-GR"/>
              <a:t>κατάστημα  μας μέσω:</a:t>
            </a:r>
          </a:p>
          <a:p>
            <a:pPr marL="0" indent="0">
              <a:buClr>
                <a:srgbClr val="C3B2A7"/>
              </a:buClr>
              <a:buNone/>
            </a:pPr>
            <a:r>
              <a:rPr lang="en-GB"/>
              <a:t>✨Social media</a:t>
            </a:r>
          </a:p>
          <a:p>
            <a:pPr marL="0" indent="0">
              <a:buClr>
                <a:srgbClr val="C3B2A7"/>
              </a:buClr>
              <a:buNone/>
            </a:pPr>
            <a:r>
              <a:rPr lang="en-GB"/>
              <a:t>✨</a:t>
            </a:r>
            <a:r>
              <a:rPr lang="el-GR"/>
              <a:t>Ιστοσελίδες </a:t>
            </a:r>
            <a:endParaRPr lang="en-GB"/>
          </a:p>
          <a:p>
            <a:pPr marL="0" indent="0">
              <a:buClr>
                <a:srgbClr val="C3B2A7"/>
              </a:buClr>
              <a:buNone/>
            </a:pPr>
            <a:r>
              <a:rPr lang="en-GB"/>
              <a:t>✨</a:t>
            </a:r>
            <a:r>
              <a:rPr lang="el-GR"/>
              <a:t>Βιτρίνα </a:t>
            </a:r>
          </a:p>
          <a:p>
            <a:pPr marL="0" indent="0">
              <a:buClr>
                <a:srgbClr val="C3B2A7"/>
              </a:buClr>
              <a:buNone/>
            </a:pPr>
            <a:r>
              <a:rPr lang="el-GR"/>
              <a:t>✨Προσφορές</a:t>
            </a:r>
          </a:p>
          <a:p>
            <a:pPr marL="0" indent="0">
              <a:buClr>
                <a:srgbClr val="C3B2A7"/>
              </a:buClr>
              <a:buNone/>
            </a:pPr>
            <a:r>
              <a:rPr lang="el-GR"/>
              <a:t>✨Σχέση με πελάτες </a:t>
            </a:r>
          </a:p>
        </p:txBody>
      </p:sp>
      <p:sp>
        <p:nvSpPr>
          <p:cNvPr id="3" name="Θέση ημερομηνίας 2">
            <a:extLst>
              <a:ext uri="{FF2B5EF4-FFF2-40B4-BE49-F238E27FC236}">
                <a16:creationId xmlns:a16="http://schemas.microsoft.com/office/drawing/2014/main" id="{99611160-69FE-4986-484A-6FD7ECA05DFF}"/>
              </a:ext>
            </a:extLst>
          </p:cNvPr>
          <p:cNvSpPr>
            <a:spLocks noGrp="1"/>
          </p:cNvSpPr>
          <p:nvPr>
            <p:ph type="dt" sz="half" idx="10"/>
          </p:nvPr>
        </p:nvSpPr>
        <p:spPr/>
        <p:txBody>
          <a:bodyPr/>
          <a:lstStyle/>
          <a:p>
            <a:fld id="{5A728DE0-50F9-48B1-95BD-2E489F831F29}" type="datetime1">
              <a:t>18/11/25</a:t>
            </a:fld>
            <a:endParaRPr lang="en-US"/>
          </a:p>
        </p:txBody>
      </p:sp>
      <p:sp>
        <p:nvSpPr>
          <p:cNvPr id="4" name="Θέση υποσέλιδου 3">
            <a:extLst>
              <a:ext uri="{FF2B5EF4-FFF2-40B4-BE49-F238E27FC236}">
                <a16:creationId xmlns:a16="http://schemas.microsoft.com/office/drawing/2014/main" id="{72C08C93-73B3-BDA2-FA87-712856B61EB7}"/>
              </a:ext>
            </a:extLst>
          </p:cNvPr>
          <p:cNvSpPr>
            <a:spLocks noGrp="1"/>
          </p:cNvSpPr>
          <p:nvPr>
            <p:ph type="ftr" sz="quarter" idx="11"/>
          </p:nvPr>
        </p:nvSpPr>
        <p:spPr/>
        <p:txBody>
          <a:bodyPr/>
          <a:lstStyle/>
          <a:p>
            <a:r>
              <a:rPr lang="en-US"/>
              <a:t>
              </a:t>
            </a:r>
          </a:p>
        </p:txBody>
      </p:sp>
      <p:sp>
        <p:nvSpPr>
          <p:cNvPr id="5" name="Θέση αριθμού διαφάνειας 4">
            <a:extLst>
              <a:ext uri="{FF2B5EF4-FFF2-40B4-BE49-F238E27FC236}">
                <a16:creationId xmlns:a16="http://schemas.microsoft.com/office/drawing/2014/main" id="{C7146532-18D5-B792-4B0D-4E2D1DED1E21}"/>
              </a:ext>
            </a:extLst>
          </p:cNvPr>
          <p:cNvSpPr>
            <a:spLocks noGrp="1"/>
          </p:cNvSpPr>
          <p:nvPr>
            <p:ph type="sldNum" sz="quarter" idx="12"/>
          </p:nvPr>
        </p:nvSpPr>
        <p:spPr/>
        <p:txBody>
          <a:bodyPr/>
          <a:lstStyle/>
          <a:p>
            <a:fld id="{24578CCF-2EC4-44CB-A694-F6F6E59A3985}" type="slidenum">
              <a:rPr lang="en-US" dirty="0"/>
              <a:t>6</a:t>
            </a:fld>
            <a:endParaRPr lang="en-US"/>
          </a:p>
        </p:txBody>
      </p:sp>
      <p:pic>
        <p:nvPicPr>
          <p:cNvPr id="7" name="Εικόνα 6">
            <a:extLst>
              <a:ext uri="{FF2B5EF4-FFF2-40B4-BE49-F238E27FC236}">
                <a16:creationId xmlns:a16="http://schemas.microsoft.com/office/drawing/2014/main" id="{1D928FBE-9F33-FBC9-9BD9-C856151FD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4394" y="1512523"/>
            <a:ext cx="3799465" cy="4556760"/>
          </a:xfrm>
          <a:prstGeom prst="rect">
            <a:avLst/>
          </a:prstGeom>
        </p:spPr>
      </p:pic>
    </p:spTree>
    <p:extLst>
      <p:ext uri="{BB962C8B-B14F-4D97-AF65-F5344CB8AC3E}">
        <p14:creationId xmlns:p14="http://schemas.microsoft.com/office/powerpoint/2010/main" val="2726726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D98A29-05DB-0CB9-F41A-06E912B03912}"/>
              </a:ext>
            </a:extLst>
          </p:cNvPr>
          <p:cNvSpPr>
            <a:spLocks noGrp="1"/>
          </p:cNvSpPr>
          <p:nvPr>
            <p:ph type="title"/>
          </p:nvPr>
        </p:nvSpPr>
        <p:spPr/>
        <p:txBody>
          <a:bodyPr/>
          <a:lstStyle/>
          <a:p>
            <a:r>
              <a:rPr lang="en-GB"/>
              <a:t>Conclusion </a:t>
            </a:r>
            <a:endParaRPr lang="el-GR"/>
          </a:p>
        </p:txBody>
      </p:sp>
      <p:sp>
        <p:nvSpPr>
          <p:cNvPr id="6" name="Θέση περιεχομένου 5">
            <a:extLst>
              <a:ext uri="{FF2B5EF4-FFF2-40B4-BE49-F238E27FC236}">
                <a16:creationId xmlns:a16="http://schemas.microsoft.com/office/drawing/2014/main" id="{ACE37FAB-0A8E-C1D1-42B5-783C1750C377}"/>
              </a:ext>
            </a:extLst>
          </p:cNvPr>
          <p:cNvSpPr>
            <a:spLocks noGrp="1"/>
          </p:cNvSpPr>
          <p:nvPr>
            <p:ph sz="half" idx="1"/>
          </p:nvPr>
        </p:nvSpPr>
        <p:spPr/>
        <p:txBody>
          <a:bodyPr vert="horz" lIns="91440" tIns="45720" rIns="91440" bIns="45720" rtlCol="0" anchor="t">
            <a:normAutofit/>
          </a:bodyPr>
          <a:lstStyle/>
          <a:p>
            <a:pPr marL="0" indent="0">
              <a:buNone/>
            </a:pPr>
            <a:r>
              <a:rPr lang="el-GR"/>
              <a:t>Με αγάπη, φαντασία και σωστή οργάνωση, η επιχείρησή μας μπορεί να μεγαλώσει όμορφα και να προσφέρει μοναδικά χειροποίητα προϊόντα. Βάζουμε πάθος σε κάθε κερί και κάθε κόσμημα, και πιστεύουμε πως με δουλειά και χαμόγελο θα καταφέρουμε να χτίσουμε κάτι ξεχωριστό.💍</a:t>
            </a:r>
            <a:r>
              <a:rPr lang="en-GB"/>
              <a:t>🕯️</a:t>
            </a:r>
            <a:endParaRPr lang="el-GR"/>
          </a:p>
        </p:txBody>
      </p:sp>
      <p:sp>
        <p:nvSpPr>
          <p:cNvPr id="7" name="Θέση περιεχομένου 6">
            <a:extLst>
              <a:ext uri="{FF2B5EF4-FFF2-40B4-BE49-F238E27FC236}">
                <a16:creationId xmlns:a16="http://schemas.microsoft.com/office/drawing/2014/main" id="{AFA2BEDF-84D0-2B6A-45D6-982D67D7BEED}"/>
              </a:ext>
            </a:extLst>
          </p:cNvPr>
          <p:cNvSpPr>
            <a:spLocks noGrp="1"/>
          </p:cNvSpPr>
          <p:nvPr>
            <p:ph sz="half" idx="2"/>
          </p:nvPr>
        </p:nvSpPr>
        <p:spPr/>
        <p:txBody>
          <a:bodyPr vert="horz" lIns="91440" tIns="45720" rIns="91440" bIns="45720" rtlCol="0" anchor="t">
            <a:normAutofit/>
          </a:bodyPr>
          <a:lstStyle/>
          <a:p>
            <a:pPr marL="0" indent="0">
              <a:buNone/>
            </a:pPr>
            <a:r>
              <a:rPr lang="el-GR"/>
              <a:t> </a:t>
            </a:r>
          </a:p>
          <a:p>
            <a:pPr marL="0" indent="0">
              <a:buNone/>
            </a:pPr>
            <a:endParaRPr lang="el-GR"/>
          </a:p>
        </p:txBody>
      </p:sp>
      <p:sp>
        <p:nvSpPr>
          <p:cNvPr id="3" name="Θέση ημερομηνίας 2">
            <a:extLst>
              <a:ext uri="{FF2B5EF4-FFF2-40B4-BE49-F238E27FC236}">
                <a16:creationId xmlns:a16="http://schemas.microsoft.com/office/drawing/2014/main" id="{05C38AB6-8F8C-E2C7-52B8-3382016DDD02}"/>
              </a:ext>
            </a:extLst>
          </p:cNvPr>
          <p:cNvSpPr>
            <a:spLocks noGrp="1"/>
          </p:cNvSpPr>
          <p:nvPr>
            <p:ph type="dt" sz="half" idx="10"/>
          </p:nvPr>
        </p:nvSpPr>
        <p:spPr/>
        <p:txBody>
          <a:bodyPr/>
          <a:lstStyle/>
          <a:p>
            <a:fld id="{CC80D3C7-F65B-A445-A343-D97A50AEA603}" type="datetime1">
              <a:rPr lang="en-US" smtClean="0"/>
              <a:t>11/18/25</a:t>
            </a:fld>
            <a:endParaRPr lang="en-US"/>
          </a:p>
        </p:txBody>
      </p:sp>
      <p:sp>
        <p:nvSpPr>
          <p:cNvPr id="4" name="Θέση υποσέλιδου 3">
            <a:extLst>
              <a:ext uri="{FF2B5EF4-FFF2-40B4-BE49-F238E27FC236}">
                <a16:creationId xmlns:a16="http://schemas.microsoft.com/office/drawing/2014/main" id="{CA5EB74F-6EAB-4459-C32B-157DED393DD7}"/>
              </a:ext>
            </a:extLst>
          </p:cNvPr>
          <p:cNvSpPr>
            <a:spLocks noGrp="1"/>
          </p:cNvSpPr>
          <p:nvPr>
            <p:ph type="ftr" sz="quarter" idx="11"/>
          </p:nvPr>
        </p:nvSpPr>
        <p:spPr/>
        <p:txBody>
          <a:bodyPr/>
          <a:lstStyle/>
          <a:p>
            <a:r>
              <a:rPr lang="en-US"/>
              <a:t>
              </a:t>
            </a:r>
          </a:p>
        </p:txBody>
      </p:sp>
      <p:sp>
        <p:nvSpPr>
          <p:cNvPr id="5" name="Θέση αριθμού διαφάνειας 4">
            <a:extLst>
              <a:ext uri="{FF2B5EF4-FFF2-40B4-BE49-F238E27FC236}">
                <a16:creationId xmlns:a16="http://schemas.microsoft.com/office/drawing/2014/main" id="{B01C97F4-37A3-D0FD-AFDE-78D943CE01A0}"/>
              </a:ext>
            </a:extLst>
          </p:cNvPr>
          <p:cNvSpPr>
            <a:spLocks noGrp="1"/>
          </p:cNvSpPr>
          <p:nvPr>
            <p:ph type="sldNum" sz="quarter" idx="12"/>
          </p:nvPr>
        </p:nvSpPr>
        <p:spPr/>
        <p:txBody>
          <a:bodyPr/>
          <a:lstStyle/>
          <a:p>
            <a:fld id="{24578CCF-2EC4-44CB-A694-F6F6E59A3985}" type="slidenum">
              <a:rPr lang="en-US" smtClean="0"/>
              <a:t>7</a:t>
            </a:fld>
            <a:endParaRPr lang="en-US"/>
          </a:p>
        </p:txBody>
      </p:sp>
      <p:pic>
        <p:nvPicPr>
          <p:cNvPr id="8" name="Εικόνα 7">
            <a:extLst>
              <a:ext uri="{FF2B5EF4-FFF2-40B4-BE49-F238E27FC236}">
                <a16:creationId xmlns:a16="http://schemas.microsoft.com/office/drawing/2014/main" id="{7E25536F-5746-10FF-0EB5-40D09664A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9670" y="1829653"/>
            <a:ext cx="3763211" cy="3456614"/>
          </a:xfrm>
          <a:prstGeom prst="rect">
            <a:avLst/>
          </a:prstGeom>
        </p:spPr>
      </p:pic>
    </p:spTree>
    <p:extLst>
      <p:ext uri="{BB962C8B-B14F-4D97-AF65-F5344CB8AC3E}">
        <p14:creationId xmlns:p14="http://schemas.microsoft.com/office/powerpoint/2010/main" val="1266677134"/>
      </p:ext>
    </p:extLst>
  </p:cSld>
  <p:clrMapOvr>
    <a:masterClrMapping/>
  </p:clrMapOvr>
</p:sld>
</file>

<file path=ppt/theme/theme1.xml><?xml version="1.0" encoding="utf-8"?>
<a:theme xmlns:a="http://schemas.openxmlformats.org/drawingml/2006/main" name="BohemianVTI">
  <a:themeElements>
    <a:clrScheme name="BohemianVTI">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BohemianVTI">
      <a:majorFont>
        <a:latin typeface="Modern Love"/>
        <a:ea typeface=""/>
        <a:cs typeface=""/>
      </a:majorFont>
      <a:minorFont>
        <a:latin typeface="Avenir Next LT Pro"/>
        <a:ea typeface=""/>
        <a:cs typeface=""/>
      </a:minorFont>
    </a:fontScheme>
    <a:fmtScheme name="Bohemian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AA0957B6-9651-4F50-8EB8-D9F009F1C26A}" vid="{D1E7B544-9A8A-44B5-ABA3-322A5F04534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Ευρεία οθόνη</PresentationFormat>
  <Slides>7</Slides>
  <Notes>0</Notes>
  <HiddenSlides>0</HiddenSlide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BohemianVTI</vt:lpstr>
      <vt:lpstr>Crystal Flame </vt:lpstr>
      <vt:lpstr>Crystal Flame</vt:lpstr>
      <vt:lpstr>Παρουσίαση του PowerPoint</vt:lpstr>
      <vt:lpstr>Organise </vt:lpstr>
      <vt:lpstr>Financials</vt:lpstr>
      <vt:lpstr>Marketing</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Crystal Flame </dc:title>
  <dc:creator/>
  <cp:lastModifiedBy>vivi peris</cp:lastModifiedBy>
  <cp:revision>1</cp:revision>
  <dcterms:created xsi:type="dcterms:W3CDTF">2025-11-14T12:21:10Z</dcterms:created>
  <dcterms:modified xsi:type="dcterms:W3CDTF">2025-11-18T08:56:40Z</dcterms:modified>
</cp:coreProperties>
</file>