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307" r:id="rId3"/>
    <p:sldId id="305" r:id="rId4"/>
    <p:sldId id="256" r:id="rId5"/>
    <p:sldId id="258" r:id="rId6"/>
    <p:sldId id="259" r:id="rId7"/>
    <p:sldId id="302" r:id="rId8"/>
    <p:sldId id="303" r:id="rId9"/>
    <p:sldId id="313" r:id="rId10"/>
    <p:sldId id="315" r:id="rId11"/>
    <p:sldId id="314" r:id="rId12"/>
    <p:sldId id="260" r:id="rId13"/>
    <p:sldId id="262" r:id="rId14"/>
    <p:sldId id="296" r:id="rId15"/>
    <p:sldId id="295" r:id="rId16"/>
    <p:sldId id="312" r:id="rId17"/>
    <p:sldId id="263" r:id="rId18"/>
    <p:sldId id="257" r:id="rId19"/>
    <p:sldId id="264" r:id="rId20"/>
    <p:sldId id="272" r:id="rId21"/>
    <p:sldId id="273" r:id="rId22"/>
    <p:sldId id="292" r:id="rId23"/>
    <p:sldId id="284" r:id="rId24"/>
    <p:sldId id="293" r:id="rId25"/>
    <p:sldId id="270" r:id="rId26"/>
    <p:sldId id="280" r:id="rId27"/>
    <p:sldId id="266" r:id="rId28"/>
    <p:sldId id="310" r:id="rId29"/>
    <p:sldId id="291" r:id="rId30"/>
    <p:sldId id="301" r:id="rId31"/>
    <p:sldId id="297" r:id="rId32"/>
    <p:sldId id="299" r:id="rId33"/>
    <p:sldId id="298" r:id="rId34"/>
    <p:sldId id="300" r:id="rId35"/>
    <p:sldId id="271" r:id="rId36"/>
    <p:sldId id="309" r:id="rId37"/>
    <p:sldId id="308" r:id="rId38"/>
    <p:sldId id="304"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F0772F3-B282-44BF-BA37-E369005C2682}" type="datetimeFigureOut">
              <a:rPr lang="el-GR" smtClean="0"/>
              <a:pPr/>
              <a:t>25/1/2022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B6A061D-E8DB-4CEF-968D-4F31444B8C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FF0772F3-B282-44BF-BA37-E369005C2682}" type="datetimeFigureOut">
              <a:rPr lang="el-GR" smtClean="0"/>
              <a:pPr/>
              <a:t>25/1/2022</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DB6A061D-E8DB-4CEF-968D-4F31444B8C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F0772F3-B282-44BF-BA37-E369005C2682}" type="datetimeFigureOut">
              <a:rPr lang="el-GR" smtClean="0"/>
              <a:pPr/>
              <a:t>25/1/2022</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B6A061D-E8DB-4CEF-968D-4F31444B8C6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ranistis.net/wordpress/wp-content/uploads/2014/01/john-locke-portrait.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l.wikipedia.org/w/index.php?title=%CE%9C%CE%B9%CF%87%CE%B1%CE%AE%CE%BB_%CE%A0%CE%B1%CF%80%CE%AC%CF%82_%CE%93%CE%B5%CF%8E%CF%81%CE%B3%CE%B9%CE%BF%CF%82&amp;action=edit&amp;redlink=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mmons.wikimedia.org/wiki/File:Ephemeris_1790.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commons.wikimedia.org/wiki/File:%CE%95%CF%81%CE%BC%CE%AE%CF%82_%CE%BF_%CE%9B%CF%8C%CE%B3%CE%B9%CE%BF%CF%82_-_1817.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ranistis.net/wordpress/wp-content/uploads/2014/01/rigas.pn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commons.wikimedia.org/wiki/File:Kartaferaios.pn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ommons.wikimedia.org/wiki/File:Nbs_rof.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el.wikipedia.org/wiki/%CE%91%CE%B4%CE%B1%CE%BC%CE%AC%CE%BD%CF%84%CE%B9%CE%BF%CF%82_%CE%9A%CE%BF%CF%81%CE%B1%CE%AE%CF%82" TargetMode="External"/><Relationship Id="rId2" Type="http://schemas.openxmlformats.org/officeDocument/2006/relationships/hyperlink" Target="https://el.wikipedia.org/wiki/%CE%A1%CE%AE%CE%B3%CE%B1%CF%82_%CE%92%CE%B5%CE%BB%CE%B5%CF%83%CF%84%CE%B9%CE%BD%CE%BB%CE%AE%CF%82"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el.wikipedia.org/wiki/%CE%9C%CE%B1%CE%BA%CE%B5%CE%B4%CE%BF%CE%BD%CE%B9%CE%BA%CF%8C_%CE%9C%CE%BF%CF%85%CF%83%CE%B5%CE%AF%CE%BF_%CE%A3%CF%8D%CE%B3%CF%87%CF%81%CE%BF%CE%BD%CE%B7%CF%82_%CE%A4%CE%AD%CF%87%CE%BD%CE%B7%CF%82" TargetMode="External"/><Relationship Id="rId4" Type="http://schemas.openxmlformats.org/officeDocument/2006/relationships/hyperlink" Target="https://el.wikipedia.org/wiki/%CE%98%CE%B5%CF%8C%CF%86%CE%B9%CE%BB%CE%BF%CF%82_%CE%9A%CE%B5%CF%86%CE%B1%CE%BB%CE%AC%CF%82_-_%CE%A7%CE%B1%CF%84%CE%B6%CE%B7%CE%BC%CE%B9%CF%87%CE%B1%CE%AE%CE%BB"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715404" cy="1212174"/>
          </a:xfrm>
        </p:spPr>
        <p:txBody>
          <a:bodyPr/>
          <a:lstStyle/>
          <a:p>
            <a:r>
              <a:rPr lang="el-GR" sz="3200" dirty="0" smtClean="0"/>
              <a:t>2ΟΟ ΧΡΟΝΙΑ ΑΠΟ ΤΗΝ ΕΛΛΗΝΙΚΗ ΕΠΑΝΑΣΤΑΣΗ</a:t>
            </a:r>
            <a:endParaRPr lang="el-GR" sz="3200" dirty="0"/>
          </a:p>
        </p:txBody>
      </p:sp>
      <p:pic>
        <p:nvPicPr>
          <p:cNvPr id="4" name="3 - Θέση περιεχομένου" descr="επανάσταση.jpg"/>
          <p:cNvPicPr>
            <a:picLocks noGrp="1" noChangeAspect="1"/>
          </p:cNvPicPr>
          <p:nvPr>
            <p:ph idx="1"/>
          </p:nvPr>
        </p:nvPicPr>
        <p:blipFill>
          <a:blip r:embed="rId2"/>
          <a:stretch>
            <a:fillRect/>
          </a:stretch>
        </p:blipFill>
        <p:spPr>
          <a:xfrm>
            <a:off x="537524" y="973525"/>
            <a:ext cx="8320756" cy="5574257"/>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142852"/>
            <a:ext cx="8229600" cy="6212708"/>
          </a:xfrm>
        </p:spPr>
        <p:txBody>
          <a:bodyPr/>
          <a:lstStyle/>
          <a:p>
            <a:pPr>
              <a:buNone/>
            </a:pPr>
            <a:r>
              <a:rPr lang="el-GR" sz="3200" dirty="0" smtClean="0">
                <a:latin typeface="Times New Roman" pitchFamily="18" charset="0"/>
                <a:cs typeface="Times New Roman" pitchFamily="18" charset="0"/>
              </a:rPr>
              <a:t>Στην  Αγγλία  έζησαν  οι  δύο  σπουδαιότεροι </a:t>
            </a:r>
          </a:p>
          <a:p>
            <a:pPr>
              <a:buNone/>
            </a:pPr>
            <a:r>
              <a:rPr lang="el-GR" sz="3200" dirty="0" smtClean="0">
                <a:latin typeface="Times New Roman" pitchFamily="18" charset="0"/>
                <a:cs typeface="Times New Roman" pitchFamily="18" charset="0"/>
              </a:rPr>
              <a:t> πρόδρομοι  του  κινήματος:  </a:t>
            </a:r>
          </a:p>
          <a:p>
            <a:pPr>
              <a:buNone/>
            </a:pPr>
            <a:endParaRPr lang="el-GR" dirty="0"/>
          </a:p>
        </p:txBody>
      </p:sp>
      <p:pic>
        <p:nvPicPr>
          <p:cNvPr id="4" name="3 - Εικόνα" descr="lumieres6 (1).jpg"/>
          <p:cNvPicPr>
            <a:picLocks noChangeAspect="1"/>
          </p:cNvPicPr>
          <p:nvPr/>
        </p:nvPicPr>
        <p:blipFill>
          <a:blip r:embed="rId2"/>
          <a:stretch>
            <a:fillRect/>
          </a:stretch>
        </p:blipFill>
        <p:spPr>
          <a:xfrm>
            <a:off x="1500166" y="1811662"/>
            <a:ext cx="6429420" cy="46291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4929222" cy="6572272"/>
          </a:xfrm>
        </p:spPr>
        <p:txBody>
          <a:bodyPr/>
          <a:lstStyle/>
          <a:p>
            <a:r>
              <a:rPr lang="el-GR" sz="2800"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 Ο </a:t>
            </a:r>
            <a:r>
              <a:rPr lang="el-GR" sz="2800" b="1" dirty="0" err="1" smtClean="0">
                <a:solidFill>
                  <a:srgbClr val="FFFF00"/>
                </a:solidFill>
                <a:latin typeface="Times New Roman" pitchFamily="18" charset="0"/>
                <a:cs typeface="Times New Roman" pitchFamily="18" charset="0"/>
              </a:rPr>
              <a:t>Isaak</a:t>
            </a:r>
            <a:r>
              <a:rPr lang="el-GR" sz="2800" b="1" dirty="0" smtClean="0">
                <a:solidFill>
                  <a:srgbClr val="FFFF00"/>
                </a:solidFill>
                <a:latin typeface="Times New Roman" pitchFamily="18" charset="0"/>
                <a:cs typeface="Times New Roman" pitchFamily="18" charset="0"/>
              </a:rPr>
              <a:t>  </a:t>
            </a:r>
            <a:r>
              <a:rPr lang="el-GR" sz="2800" b="1" dirty="0" err="1" smtClean="0">
                <a:solidFill>
                  <a:srgbClr val="FFFF00"/>
                </a:solidFill>
                <a:latin typeface="Times New Roman" pitchFamily="18" charset="0"/>
                <a:cs typeface="Times New Roman" pitchFamily="18" charset="0"/>
              </a:rPr>
              <a:t>Newton</a:t>
            </a:r>
            <a:r>
              <a:rPr lang="el-GR" sz="2800" dirty="0" smtClean="0">
                <a:latin typeface="Times New Roman" pitchFamily="18" charset="0"/>
                <a:cs typeface="Times New Roman" pitchFamily="18" charset="0"/>
              </a:rPr>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(1642 – 1727), που  με    την  εφαρμογή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νέας  επιστημονικής  μεθόδου  </a:t>
            </a:r>
            <a:br>
              <a:rPr lang="el-GR" sz="2800" dirty="0" smtClean="0">
                <a:latin typeface="Times New Roman" pitchFamily="18" charset="0"/>
                <a:cs typeface="Times New Roman" pitchFamily="18" charset="0"/>
              </a:rPr>
            </a:br>
            <a:r>
              <a:rPr lang="el-GR" sz="2800" dirty="0" smtClean="0">
                <a:latin typeface="Times New Roman" pitchFamily="18" charset="0"/>
                <a:cs typeface="Times New Roman" pitchFamily="18" charset="0"/>
              </a:rPr>
              <a:t>διατύπωσε τη  θεωρία  της  Βαρύτητας. </a:t>
            </a:r>
            <a:br>
              <a:rPr lang="el-GR" sz="2800" dirty="0" smtClean="0">
                <a:latin typeface="Times New Roman" pitchFamily="18" charset="0"/>
                <a:cs typeface="Times New Roman" pitchFamily="18" charset="0"/>
              </a:rPr>
            </a:br>
            <a:r>
              <a:rPr lang="el-GR" sz="2800" dirty="0" smtClean="0"/>
              <a:t>Το μνημειώδες έργο του Νεύτωνα </a:t>
            </a:r>
            <a:r>
              <a:rPr lang="el-GR" sz="2800" i="1" dirty="0" smtClean="0">
                <a:solidFill>
                  <a:schemeClr val="accent6">
                    <a:lumMod val="60000"/>
                    <a:lumOff val="40000"/>
                  </a:schemeClr>
                </a:solidFill>
              </a:rPr>
              <a:t>Μαθηματικές Αρχές της Φυσικής Φιλοσοφίας </a:t>
            </a:r>
            <a:r>
              <a:rPr lang="el-GR" sz="2800" i="1" dirty="0" smtClean="0">
                <a:solidFill>
                  <a:srgbClr val="FFC000"/>
                </a:solidFill>
              </a:rPr>
              <a:t>(</a:t>
            </a:r>
            <a:r>
              <a:rPr lang="en-US" sz="2800" i="1" dirty="0" err="1" smtClean="0">
                <a:solidFill>
                  <a:srgbClr val="FFC000"/>
                </a:solidFill>
              </a:rPr>
              <a:t>Philosophiae</a:t>
            </a:r>
            <a:r>
              <a:rPr lang="en-US" sz="2800" i="1" dirty="0" smtClean="0">
                <a:solidFill>
                  <a:srgbClr val="FFC000"/>
                </a:solidFill>
              </a:rPr>
              <a:t> </a:t>
            </a:r>
            <a:r>
              <a:rPr lang="en-US" sz="2800" i="1" dirty="0" err="1" smtClean="0">
                <a:solidFill>
                  <a:srgbClr val="FFC000"/>
                </a:solidFill>
              </a:rPr>
              <a:t>Naturalis</a:t>
            </a:r>
            <a:r>
              <a:rPr lang="en-US" sz="2800" i="1" dirty="0" smtClean="0">
                <a:solidFill>
                  <a:srgbClr val="FFC000"/>
                </a:solidFill>
              </a:rPr>
              <a:t> Principia </a:t>
            </a:r>
            <a:r>
              <a:rPr lang="en-US" sz="2800" i="1" dirty="0" err="1" smtClean="0">
                <a:solidFill>
                  <a:srgbClr val="FFC000"/>
                </a:solidFill>
              </a:rPr>
              <a:t>Mathematica</a:t>
            </a:r>
            <a:r>
              <a:rPr lang="el-GR" sz="2800" i="1" dirty="0" smtClean="0">
                <a:solidFill>
                  <a:srgbClr val="FFC000"/>
                </a:solidFill>
              </a:rPr>
              <a:t>)</a:t>
            </a:r>
            <a:r>
              <a:rPr lang="el-GR" sz="2800" dirty="0" smtClean="0"/>
              <a:t> αποτέλεσε σύνοψη των επιτευγμάτων της προηγούμενης περιόδου και έθεσε την επιστήμη σε νέες πλέον κατευθύνσεις.</a:t>
            </a:r>
            <a:r>
              <a:rPr lang="el-GR" dirty="0" smtClean="0"/>
              <a:t/>
            </a:r>
            <a:br>
              <a:rPr lang="el-GR" dirty="0" smtClean="0"/>
            </a:br>
            <a:endParaRPr lang="el-GR" dirty="0"/>
          </a:p>
        </p:txBody>
      </p:sp>
      <p:pic>
        <p:nvPicPr>
          <p:cNvPr id="4" name="3 - Θέση περιεχομένου" descr="ΝΕΥΤ.jpg"/>
          <p:cNvPicPr>
            <a:picLocks noGrp="1" noChangeAspect="1"/>
          </p:cNvPicPr>
          <p:nvPr>
            <p:ph idx="1"/>
          </p:nvPr>
        </p:nvPicPr>
        <p:blipFill>
          <a:blip r:embed="rId2"/>
          <a:stretch>
            <a:fillRect/>
          </a:stretch>
        </p:blipFill>
        <p:spPr>
          <a:xfrm>
            <a:off x="5357818" y="214290"/>
            <a:ext cx="3786182" cy="55149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52"/>
            <a:ext cx="5357850" cy="6572296"/>
          </a:xfrm>
        </p:spPr>
        <p:txBody>
          <a:bodyPr>
            <a:normAutofit/>
          </a:bodyPr>
          <a:lstStyle/>
          <a:p>
            <a:pPr lvl="0">
              <a:spcBef>
                <a:spcPts val="0"/>
              </a:spcBef>
            </a:pPr>
            <a:r>
              <a:rPr lang="el-GR" sz="1200" dirty="0"/>
              <a:t/>
            </a:r>
            <a:br>
              <a:rPr lang="el-GR" sz="1200" dirty="0"/>
            </a:b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Ο  </a:t>
            </a:r>
            <a:r>
              <a:rPr lang="el-GR" sz="2400" b="1" dirty="0" err="1">
                <a:solidFill>
                  <a:srgbClr val="FFFF00"/>
                </a:solidFill>
                <a:latin typeface="Times New Roman" pitchFamily="18" charset="0"/>
                <a:cs typeface="Times New Roman" pitchFamily="18" charset="0"/>
              </a:rPr>
              <a:t>John</a:t>
            </a:r>
            <a:r>
              <a:rPr lang="el-GR" sz="2400" b="1" dirty="0">
                <a:solidFill>
                  <a:srgbClr val="FFFF00"/>
                </a:solidFill>
                <a:latin typeface="Times New Roman" pitchFamily="18" charset="0"/>
                <a:cs typeface="Times New Roman" pitchFamily="18" charset="0"/>
              </a:rPr>
              <a:t>  </a:t>
            </a:r>
            <a:r>
              <a:rPr lang="el-GR" sz="2400" b="1" dirty="0" err="1">
                <a:solidFill>
                  <a:srgbClr val="FFFF00"/>
                </a:solidFill>
                <a:latin typeface="Times New Roman" pitchFamily="18" charset="0"/>
                <a:cs typeface="Times New Roman" pitchFamily="18" charset="0"/>
              </a:rPr>
              <a:t>Locke</a:t>
            </a:r>
            <a:r>
              <a:rPr lang="el-GR" sz="2400" b="1" dirty="0">
                <a:solidFill>
                  <a:srgbClr val="FFFF00"/>
                </a:solidFill>
                <a:latin typeface="Times New Roman" pitchFamily="18" charset="0"/>
                <a:cs typeface="Times New Roman" pitchFamily="18" charset="0"/>
              </a:rPr>
              <a:t> </a:t>
            </a:r>
            <a:r>
              <a:rPr lang="el-GR" sz="2400" dirty="0">
                <a:latin typeface="Times New Roman" pitchFamily="18" charset="0"/>
                <a:cs typeface="Times New Roman" pitchFamily="18" charset="0"/>
              </a:rPr>
              <a:t>(1632 – 1704), ο  οποίος  θεμελίωσε  φιλοσοφικά  </a:t>
            </a: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τον</a:t>
            </a:r>
            <a:r>
              <a:rPr lang="el-GR" sz="2400" dirty="0">
                <a:latin typeface="Times New Roman" pitchFamily="18" charset="0"/>
                <a:cs typeface="Times New Roman" pitchFamily="18" charset="0"/>
              </a:rPr>
              <a:t>  πολιτικό  </a:t>
            </a:r>
            <a:r>
              <a:rPr lang="el-GR" sz="2400" dirty="0" smtClean="0">
                <a:latin typeface="Times New Roman" pitchFamily="18" charset="0"/>
                <a:cs typeface="Times New Roman" pitchFamily="18" charset="0"/>
              </a:rPr>
              <a:t>φιλελευθερισμό</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και</a:t>
            </a:r>
            <a:r>
              <a:rPr lang="el-GR" sz="2400" dirty="0">
                <a:latin typeface="Times New Roman" pitchFamily="18" charset="0"/>
                <a:cs typeface="Times New Roman" pitchFamily="18" charset="0"/>
              </a:rPr>
              <a:t>  το  νεότερο  </a:t>
            </a:r>
            <a:r>
              <a:rPr lang="el-GR" sz="2400" dirty="0" smtClean="0">
                <a:latin typeface="Times New Roman" pitchFamily="18" charset="0"/>
                <a:cs typeface="Times New Roman" pitchFamily="18" charset="0"/>
              </a:rPr>
              <a:t>εμπειρισμό </a:t>
            </a:r>
            <a:r>
              <a:rPr lang="el-GR" sz="2400" b="1" dirty="0">
                <a:latin typeface="Times New Roman" pitchFamily="18" charset="0"/>
                <a:cs typeface="Times New Roman" pitchFamily="18" charset="0"/>
              </a:rPr>
              <a:t> </a:t>
            </a:r>
            <a:r>
              <a:rPr lang="el-GR" sz="2400" i="1" dirty="0" smtClean="0">
                <a:latin typeface="Times New Roman" pitchFamily="18" charset="0"/>
                <a:cs typeface="Times New Roman" pitchFamily="18" charset="0"/>
              </a:rPr>
              <a:t>.</a:t>
            </a:r>
            <a:r>
              <a:rPr lang="el-GR" sz="2400" dirty="0">
                <a:latin typeface="Times New Roman" pitchFamily="18" charset="0"/>
                <a:cs typeface="Times New Roman" pitchFamily="18" charset="0"/>
              </a:rPr>
              <a:t/>
            </a:r>
            <a:br>
              <a:rPr lang="el-GR" sz="2400" dirty="0">
                <a:latin typeface="Times New Roman" pitchFamily="18" charset="0"/>
                <a:cs typeface="Times New Roman" pitchFamily="18" charset="0"/>
              </a:rPr>
            </a:br>
            <a:endParaRPr lang="el-GR" sz="2400" dirty="0">
              <a:latin typeface="Times New Roman" pitchFamily="18" charset="0"/>
              <a:cs typeface="Times New Roman" pitchFamily="18" charset="0"/>
            </a:endParaRPr>
          </a:p>
        </p:txBody>
      </p:sp>
      <p:pic>
        <p:nvPicPr>
          <p:cNvPr id="4" name="3 - Θέση περιεχομένου" descr="Ο Τζων Λοκ (John Locke, 29 Αυγούστου 1632 - 28 Οκτωβρίου 1704) ήταν Άγγλος φιλόσοφος και ιατρός, ο οποίος θεωρείται ένας από τους πλέον σημαίνοντες στοχαστές του Διαφωτισμού και είναι ευρύτερα γνωστός ως ο Πατέρας του Κλασικού Φιλελευθερισμού">
            <a:hlinkClick r:id="rId2"/>
          </p:cNvPr>
          <p:cNvPicPr>
            <a:picLocks noGrp="1"/>
          </p:cNvPicPr>
          <p:nvPr>
            <p:ph idx="1"/>
          </p:nvPr>
        </p:nvPicPr>
        <p:blipFill>
          <a:blip r:embed="rId3"/>
          <a:stretch>
            <a:fillRect/>
          </a:stretch>
        </p:blipFill>
        <p:spPr bwMode="auto">
          <a:xfrm>
            <a:off x="4786314" y="500042"/>
            <a:ext cx="3357586" cy="4357694"/>
          </a:xfrm>
          <a:prstGeom prst="rect">
            <a:avLst/>
          </a:prstGeom>
          <a:noFill/>
          <a:ln w="9525">
            <a:noFill/>
            <a:miter lim="800000"/>
            <a:headEnd/>
            <a:tailEnd/>
          </a:ln>
        </p:spPr>
      </p:pic>
      <p:sp>
        <p:nvSpPr>
          <p:cNvPr id="5" name="4 - Ορθογώνιο"/>
          <p:cNvSpPr/>
          <p:nvPr/>
        </p:nvSpPr>
        <p:spPr>
          <a:xfrm>
            <a:off x="5715008" y="4929198"/>
            <a:ext cx="3143272" cy="584775"/>
          </a:xfrm>
          <a:prstGeom prst="rect">
            <a:avLst/>
          </a:prstGeom>
        </p:spPr>
        <p:txBody>
          <a:bodyPr wrap="square">
            <a:spAutoFit/>
          </a:bodyPr>
          <a:lstStyle/>
          <a:p>
            <a:r>
              <a:rPr lang="el-GR" sz="1600" dirty="0" smtClean="0">
                <a:latin typeface="Times New Roman" pitchFamily="18" charset="0"/>
                <a:cs typeface="Times New Roman" pitchFamily="18" charset="0"/>
              </a:rPr>
              <a:t>Ο Τζων Λοκ</a:t>
            </a:r>
          </a:p>
          <a:p>
            <a:r>
              <a:rPr lang="el-GR" sz="1600" dirty="0" smtClean="0">
                <a:latin typeface="Times New Roman" pitchFamily="18" charset="0"/>
                <a:cs typeface="Times New Roman" pitchFamily="18" charset="0"/>
              </a:rPr>
              <a:t>Άγγλος φιλόσοφος</a:t>
            </a:r>
            <a:endParaRPr lang="el-G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0"/>
            <a:ext cx="8186766" cy="5214974"/>
          </a:xfrm>
        </p:spPr>
        <p:txBody>
          <a:bodyPr>
            <a:normAutofit fontScale="77500" lnSpcReduction="20000"/>
          </a:bodyPr>
          <a:lstStyle/>
          <a:p>
            <a:pPr>
              <a:buNone/>
            </a:pPr>
            <a:r>
              <a:rPr lang="el-GR" sz="2900" dirty="0" smtClean="0">
                <a:latin typeface="Times New Roman" pitchFamily="18" charset="0"/>
                <a:cs typeface="Times New Roman" pitchFamily="18" charset="0"/>
              </a:rPr>
              <a:t>Κυριότεροι </a:t>
            </a:r>
            <a:r>
              <a:rPr lang="el-GR" sz="2900" dirty="0">
                <a:latin typeface="Times New Roman" pitchFamily="18" charset="0"/>
                <a:cs typeface="Times New Roman" pitchFamily="18" charset="0"/>
              </a:rPr>
              <a:t>εκπρόσωποι   του  γαλλικού  Διαφωτισμού  </a:t>
            </a:r>
            <a:r>
              <a:rPr lang="el-GR" sz="2900" dirty="0" smtClean="0">
                <a:latin typeface="Times New Roman" pitchFamily="18" charset="0"/>
                <a:cs typeface="Times New Roman" pitchFamily="18" charset="0"/>
              </a:rPr>
              <a:t>που προετοίμασε τη Γαλλική Επανάσταση, είναι</a:t>
            </a:r>
            <a:r>
              <a:rPr lang="el-GR" sz="2900" dirty="0">
                <a:latin typeface="Times New Roman" pitchFamily="18" charset="0"/>
                <a:cs typeface="Times New Roman" pitchFamily="18" charset="0"/>
              </a:rPr>
              <a:t>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ο</a:t>
            </a:r>
            <a:r>
              <a:rPr lang="el-GR" sz="2900" dirty="0">
                <a:latin typeface="Times New Roman" pitchFamily="18" charset="0"/>
                <a:cs typeface="Times New Roman" pitchFamily="18" charset="0"/>
              </a:rPr>
              <a:t> </a:t>
            </a:r>
            <a:r>
              <a:rPr lang="el-GR" sz="2900" b="1" dirty="0" err="1">
                <a:solidFill>
                  <a:srgbClr val="FFFF00"/>
                </a:solidFill>
                <a:latin typeface="Times New Roman" pitchFamily="18" charset="0"/>
                <a:cs typeface="Times New Roman" pitchFamily="18" charset="0"/>
              </a:rPr>
              <a:t>Montesquieu</a:t>
            </a:r>
            <a:r>
              <a:rPr lang="el-GR" sz="2900" dirty="0">
                <a:latin typeface="Times New Roman" pitchFamily="18" charset="0"/>
                <a:cs typeface="Times New Roman" pitchFamily="18" charset="0"/>
              </a:rPr>
              <a:t>,  (ο  οποίος  με  το  βιβλίο  του  </a:t>
            </a:r>
            <a:endParaRPr lang="el-GR" sz="2900" dirty="0" smtClean="0">
              <a:latin typeface="Times New Roman" pitchFamily="18" charset="0"/>
              <a:cs typeface="Times New Roman" pitchFamily="18" charset="0"/>
            </a:endParaRPr>
          </a:p>
          <a:p>
            <a:pPr>
              <a:buNone/>
            </a:pPr>
            <a:r>
              <a:rPr lang="el-GR" sz="2900" i="1" dirty="0" smtClean="0">
                <a:latin typeface="Times New Roman" pitchFamily="18" charset="0"/>
                <a:cs typeface="Times New Roman" pitchFamily="18" charset="0"/>
              </a:rPr>
              <a:t>Το</a:t>
            </a:r>
            <a:r>
              <a:rPr lang="el-GR" sz="2900" i="1" dirty="0">
                <a:latin typeface="Times New Roman" pitchFamily="18" charset="0"/>
                <a:cs typeface="Times New Roman" pitchFamily="18" charset="0"/>
              </a:rPr>
              <a:t>  Πνεύμα  των  Νόμων  </a:t>
            </a:r>
            <a:r>
              <a:rPr lang="el-GR" sz="2900" dirty="0">
                <a:latin typeface="Times New Roman" pitchFamily="18" charset="0"/>
                <a:cs typeface="Times New Roman" pitchFamily="18" charset="0"/>
              </a:rPr>
              <a:t>καταγγέλλει  τον  δεσποτισμό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και</a:t>
            </a:r>
            <a:r>
              <a:rPr lang="el-GR" sz="2900" dirty="0">
                <a:latin typeface="Times New Roman" pitchFamily="18" charset="0"/>
                <a:cs typeface="Times New Roman" pitchFamily="18" charset="0"/>
              </a:rPr>
              <a:t>  </a:t>
            </a:r>
            <a:r>
              <a:rPr lang="el-GR" sz="2900" dirty="0" smtClean="0">
                <a:latin typeface="Times New Roman" pitchFamily="18" charset="0"/>
                <a:cs typeface="Times New Roman" pitchFamily="18" charset="0"/>
              </a:rPr>
              <a:t>θεμελιώνει      την</a:t>
            </a:r>
            <a:r>
              <a:rPr lang="el-GR" sz="2900" dirty="0">
                <a:latin typeface="Times New Roman" pitchFamily="18" charset="0"/>
                <a:cs typeface="Times New Roman" pitchFamily="18" charset="0"/>
              </a:rPr>
              <a:t>  κυριαρχία  των  Νόμων),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ο</a:t>
            </a:r>
            <a:r>
              <a:rPr lang="el-GR" sz="2900" dirty="0">
                <a:latin typeface="Times New Roman" pitchFamily="18" charset="0"/>
                <a:cs typeface="Times New Roman" pitchFamily="18" charset="0"/>
              </a:rPr>
              <a:t>  </a:t>
            </a:r>
            <a:r>
              <a:rPr lang="el-GR" sz="2900" dirty="0" err="1">
                <a:solidFill>
                  <a:srgbClr val="FFFF00"/>
                </a:solidFill>
                <a:latin typeface="Times New Roman" pitchFamily="18" charset="0"/>
                <a:cs typeface="Times New Roman" pitchFamily="18" charset="0"/>
              </a:rPr>
              <a:t>Rousseau</a:t>
            </a:r>
            <a:r>
              <a:rPr lang="el-GR" sz="2900" dirty="0">
                <a:latin typeface="Times New Roman" pitchFamily="18" charset="0"/>
                <a:cs typeface="Times New Roman" pitchFamily="18" charset="0"/>
              </a:rPr>
              <a:t>,  </a:t>
            </a:r>
            <a:r>
              <a:rPr lang="el-GR" sz="2900" dirty="0" smtClean="0">
                <a:latin typeface="Times New Roman" pitchFamily="18" charset="0"/>
                <a:cs typeface="Times New Roman" pitchFamily="18" charset="0"/>
              </a:rPr>
              <a:t>με νέες προτάσεις για την εκπαίδευση</a:t>
            </a:r>
          </a:p>
          <a:p>
            <a:pPr>
              <a:buNone/>
            </a:pPr>
            <a:r>
              <a:rPr lang="el-GR" sz="2900" dirty="0" smtClean="0">
                <a:latin typeface="Times New Roman" pitchFamily="18" charset="0"/>
                <a:cs typeface="Times New Roman" pitchFamily="18" charset="0"/>
              </a:rPr>
              <a:t>ο</a:t>
            </a:r>
            <a:r>
              <a:rPr lang="el-GR" sz="2900" dirty="0">
                <a:latin typeface="Times New Roman" pitchFamily="18" charset="0"/>
                <a:cs typeface="Times New Roman" pitchFamily="18" charset="0"/>
              </a:rPr>
              <a:t>  </a:t>
            </a:r>
            <a:r>
              <a:rPr lang="el-GR" sz="2900" dirty="0" err="1" smtClean="0">
                <a:solidFill>
                  <a:srgbClr val="FFFF00"/>
                </a:solidFill>
                <a:latin typeface="Times New Roman" pitchFamily="18" charset="0"/>
                <a:cs typeface="Times New Roman" pitchFamily="18" charset="0"/>
              </a:rPr>
              <a:t>Voltaire</a:t>
            </a:r>
            <a:r>
              <a:rPr lang="el-GR" sz="2900" dirty="0" smtClean="0">
                <a:latin typeface="Times New Roman" pitchFamily="18" charset="0"/>
                <a:cs typeface="Times New Roman" pitchFamily="18" charset="0"/>
              </a:rPr>
              <a:t>,</a:t>
            </a:r>
            <a:r>
              <a:rPr lang="el-GR" sz="2900" dirty="0">
                <a:latin typeface="Times New Roman" pitchFamily="18" charset="0"/>
                <a:cs typeface="Times New Roman" pitchFamily="18" charset="0"/>
              </a:rPr>
              <a:t>  </a:t>
            </a:r>
            <a:r>
              <a:rPr lang="el-GR" sz="2900" dirty="0" smtClean="0">
                <a:latin typeface="Times New Roman" pitchFamily="18" charset="0"/>
                <a:cs typeface="Times New Roman" pitchFamily="18" charset="0"/>
              </a:rPr>
              <a:t>υπέρμαχος της ανεξιθρησκίας</a:t>
            </a:r>
          </a:p>
          <a:p>
            <a:pPr>
              <a:buNone/>
            </a:pPr>
            <a:r>
              <a:rPr lang="el-GR" sz="2900" dirty="0" smtClean="0">
                <a:latin typeface="Times New Roman" pitchFamily="18" charset="0"/>
                <a:cs typeface="Times New Roman" pitchFamily="18" charset="0"/>
              </a:rPr>
              <a:t>ο</a:t>
            </a:r>
            <a:r>
              <a:rPr lang="el-GR" sz="2900" dirty="0">
                <a:latin typeface="Times New Roman" pitchFamily="18" charset="0"/>
                <a:cs typeface="Times New Roman" pitchFamily="18" charset="0"/>
              </a:rPr>
              <a:t>  κύκλος  των  </a:t>
            </a:r>
            <a:r>
              <a:rPr lang="el-GR" sz="2900" dirty="0">
                <a:solidFill>
                  <a:srgbClr val="FFFF00"/>
                </a:solidFill>
                <a:latin typeface="Times New Roman" pitchFamily="18" charset="0"/>
                <a:cs typeface="Times New Roman" pitchFamily="18" charset="0"/>
              </a:rPr>
              <a:t>εγκυκλοπαιδιστών</a:t>
            </a:r>
            <a:r>
              <a:rPr lang="el-GR" sz="2900" dirty="0">
                <a:latin typeface="Times New Roman" pitchFamily="18" charset="0"/>
                <a:cs typeface="Times New Roman" pitchFamily="18" charset="0"/>
              </a:rPr>
              <a:t>,  (</a:t>
            </a:r>
            <a:r>
              <a:rPr lang="el-GR" sz="2900" dirty="0" err="1">
                <a:solidFill>
                  <a:srgbClr val="FFFF00"/>
                </a:solidFill>
                <a:latin typeface="Times New Roman" pitchFamily="18" charset="0"/>
                <a:cs typeface="Times New Roman" pitchFamily="18" charset="0"/>
              </a:rPr>
              <a:t>Diderot</a:t>
            </a:r>
            <a:r>
              <a:rPr lang="el-GR" sz="2900" dirty="0">
                <a:latin typeface="Times New Roman" pitchFamily="18" charset="0"/>
                <a:cs typeface="Times New Roman" pitchFamily="18" charset="0"/>
              </a:rPr>
              <a:t>,  </a:t>
            </a:r>
            <a:r>
              <a:rPr lang="el-GR" sz="2900" dirty="0">
                <a:solidFill>
                  <a:srgbClr val="FFFF00"/>
                </a:solidFill>
                <a:latin typeface="Times New Roman" pitchFamily="18" charset="0"/>
                <a:cs typeface="Times New Roman" pitchFamily="18" charset="0"/>
              </a:rPr>
              <a:t>D’ </a:t>
            </a:r>
            <a:r>
              <a:rPr lang="el-GR" sz="2900" dirty="0" err="1" smtClean="0">
                <a:solidFill>
                  <a:srgbClr val="FFFF00"/>
                </a:solidFill>
                <a:latin typeface="Times New Roman" pitchFamily="18" charset="0"/>
                <a:cs typeface="Times New Roman" pitchFamily="18" charset="0"/>
              </a:rPr>
              <a:t>Alembert</a:t>
            </a:r>
            <a:r>
              <a:rPr lang="el-GR" sz="2900" dirty="0" smtClean="0">
                <a:solidFill>
                  <a:srgbClr val="FFFF00"/>
                </a:solidFill>
                <a:latin typeface="Times New Roman" pitchFamily="18" charset="0"/>
                <a:cs typeface="Times New Roman" pitchFamily="18" charset="0"/>
              </a:rPr>
              <a:t> </a:t>
            </a:r>
            <a:r>
              <a:rPr lang="el-GR" sz="2900" dirty="0" smtClean="0">
                <a:latin typeface="Times New Roman" pitchFamily="18" charset="0"/>
                <a:cs typeface="Times New Roman" pitchFamily="18" charset="0"/>
              </a:rPr>
              <a:t>κ.α</a:t>
            </a:r>
            <a:r>
              <a:rPr lang="el-GR" sz="2900" dirty="0">
                <a:latin typeface="Times New Roman" pitchFamily="18" charset="0"/>
                <a:cs typeface="Times New Roman" pitchFamily="18" charset="0"/>
              </a:rPr>
              <a:t>.).  </a:t>
            </a:r>
            <a:endParaRPr lang="el-GR" sz="2900" dirty="0" smtClean="0">
              <a:latin typeface="Times New Roman" pitchFamily="18" charset="0"/>
              <a:cs typeface="Times New Roman" pitchFamily="18" charset="0"/>
            </a:endParaRPr>
          </a:p>
          <a:p>
            <a:pPr>
              <a:buNone/>
            </a:pPr>
            <a:r>
              <a:rPr lang="el-GR" sz="2900" dirty="0">
                <a:latin typeface="Times New Roman" pitchFamily="18" charset="0"/>
                <a:cs typeface="Times New Roman" pitchFamily="18" charset="0"/>
              </a:rPr>
              <a:t>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Η</a:t>
            </a:r>
            <a:r>
              <a:rPr lang="el-GR" sz="2900" dirty="0">
                <a:latin typeface="Times New Roman" pitchFamily="18" charset="0"/>
                <a:cs typeface="Times New Roman" pitchFamily="18" charset="0"/>
              </a:rPr>
              <a:t>  ακτινοβολία  του  απλώθηκε  σχεδόν  σε  όλη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την</a:t>
            </a:r>
            <a:r>
              <a:rPr lang="el-GR" sz="2900" dirty="0">
                <a:latin typeface="Times New Roman" pitchFamily="18" charset="0"/>
                <a:cs typeface="Times New Roman" pitchFamily="18" charset="0"/>
              </a:rPr>
              <a:t>  Ευρώπη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και</a:t>
            </a:r>
            <a:r>
              <a:rPr lang="el-GR" sz="2900" dirty="0">
                <a:latin typeface="Times New Roman" pitchFamily="18" charset="0"/>
                <a:cs typeface="Times New Roman" pitchFamily="18" charset="0"/>
              </a:rPr>
              <a:t>  μέσω  του  </a:t>
            </a:r>
            <a:r>
              <a:rPr lang="el-GR" sz="2900" dirty="0" err="1">
                <a:latin typeface="Times New Roman" pitchFamily="18" charset="0"/>
                <a:cs typeface="Times New Roman" pitchFamily="18" charset="0"/>
              </a:rPr>
              <a:t>παροικιακού</a:t>
            </a:r>
            <a:r>
              <a:rPr lang="el-GR" sz="2900" dirty="0">
                <a:latin typeface="Times New Roman" pitchFamily="18" charset="0"/>
                <a:cs typeface="Times New Roman" pitchFamily="18" charset="0"/>
              </a:rPr>
              <a:t>  Ελληνισμού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έφτασε</a:t>
            </a:r>
            <a:r>
              <a:rPr lang="el-GR" sz="2900" dirty="0">
                <a:latin typeface="Times New Roman" pitchFamily="18" charset="0"/>
                <a:cs typeface="Times New Roman" pitchFamily="18" charset="0"/>
              </a:rPr>
              <a:t>  μέχρι  την  </a:t>
            </a:r>
            <a:endParaRPr lang="el-GR" sz="2900" dirty="0" smtClean="0">
              <a:latin typeface="Times New Roman" pitchFamily="18" charset="0"/>
              <a:cs typeface="Times New Roman" pitchFamily="18" charset="0"/>
            </a:endParaRPr>
          </a:p>
          <a:p>
            <a:pPr>
              <a:buNone/>
            </a:pPr>
            <a:r>
              <a:rPr lang="el-GR" sz="2900" dirty="0" smtClean="0">
                <a:latin typeface="Times New Roman" pitchFamily="18" charset="0"/>
                <a:cs typeface="Times New Roman" pitchFamily="18" charset="0"/>
              </a:rPr>
              <a:t>Τουρκοκρατούμενη</a:t>
            </a:r>
            <a:r>
              <a:rPr lang="el-GR" sz="2900" dirty="0">
                <a:latin typeface="Times New Roman" pitchFamily="18" charset="0"/>
                <a:cs typeface="Times New Roman" pitchFamily="18" charset="0"/>
              </a:rPr>
              <a:t>  Ελλάδα </a:t>
            </a:r>
            <a:r>
              <a:rPr lang="el-GR" sz="2900" dirty="0" smtClean="0">
                <a:latin typeface="Times New Roman" pitchFamily="18" charset="0"/>
                <a:cs typeface="Times New Roman" pitchFamily="18" charset="0"/>
              </a:rPr>
              <a:t>.</a:t>
            </a:r>
            <a:endParaRPr lang="el-GR" sz="2900" dirty="0">
              <a:latin typeface="Times New Roman" pitchFamily="18" charset="0"/>
              <a:cs typeface="Times New Roman" pitchFamily="18" charset="0"/>
            </a:endParaRPr>
          </a:p>
          <a:p>
            <a:endParaRPr lang="el-GR" dirty="0"/>
          </a:p>
        </p:txBody>
      </p:sp>
      <p:pic>
        <p:nvPicPr>
          <p:cNvPr id="4100" name="Picture 4" descr="C:\Users\user\Desktop\images (1).jpg"/>
          <p:cNvPicPr>
            <a:picLocks noChangeAspect="1" noChangeArrowheads="1"/>
          </p:cNvPicPr>
          <p:nvPr/>
        </p:nvPicPr>
        <p:blipFill>
          <a:blip r:embed="rId2"/>
          <a:srcRect/>
          <a:stretch>
            <a:fillRect/>
          </a:stretch>
        </p:blipFill>
        <p:spPr bwMode="auto">
          <a:xfrm>
            <a:off x="6429388" y="2857497"/>
            <a:ext cx="2662154" cy="40005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images (3).jpg"/>
          <p:cNvPicPr>
            <a:picLocks noGrp="1" noChangeAspect="1" noChangeArrowheads="1"/>
          </p:cNvPicPr>
          <p:nvPr>
            <p:ph sz="half" idx="1"/>
          </p:nvPr>
        </p:nvPicPr>
        <p:blipFill>
          <a:blip r:embed="rId2"/>
          <a:srcRect/>
          <a:stretch>
            <a:fillRect/>
          </a:stretch>
        </p:blipFill>
        <p:spPr bwMode="auto">
          <a:xfrm>
            <a:off x="500034" y="484379"/>
            <a:ext cx="4143404" cy="5982455"/>
          </a:xfrm>
          <a:prstGeom prst="rect">
            <a:avLst/>
          </a:prstGeom>
          <a:noFill/>
        </p:spPr>
      </p:pic>
      <p:pic>
        <p:nvPicPr>
          <p:cNvPr id="8195" name="Picture 3" descr="C:\Users\user\Desktop\images (4).jpg"/>
          <p:cNvPicPr>
            <a:picLocks noGrp="1" noChangeAspect="1" noChangeArrowheads="1"/>
          </p:cNvPicPr>
          <p:nvPr>
            <p:ph sz="half" idx="2"/>
          </p:nvPr>
        </p:nvPicPr>
        <p:blipFill>
          <a:blip r:embed="rId3"/>
          <a:srcRect/>
          <a:stretch>
            <a:fillRect/>
          </a:stretch>
        </p:blipFill>
        <p:spPr bwMode="auto">
          <a:xfrm>
            <a:off x="5286380" y="428604"/>
            <a:ext cx="3388864" cy="610807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ΓΑΛΛΙΚΗ ΕΠΑΝΑΣΤΑΣΗ</a:t>
            </a:r>
            <a:endParaRPr lang="el-GR" dirty="0"/>
          </a:p>
        </p:txBody>
      </p:sp>
      <p:pic>
        <p:nvPicPr>
          <p:cNvPr id="4" name="Picture 2" descr="C:\Users\user\Desktop\λήψη.jpg"/>
          <p:cNvPicPr>
            <a:picLocks noGrp="1" noChangeAspect="1" noChangeArrowheads="1"/>
          </p:cNvPicPr>
          <p:nvPr>
            <p:ph idx="1"/>
          </p:nvPr>
        </p:nvPicPr>
        <p:blipFill>
          <a:blip r:embed="rId2"/>
          <a:srcRect/>
          <a:stretch>
            <a:fillRect/>
          </a:stretch>
        </p:blipFill>
        <p:spPr bwMode="auto">
          <a:xfrm>
            <a:off x="1500166" y="1428736"/>
            <a:ext cx="6635805" cy="52555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γαλλικη επαν.jpg"/>
          <p:cNvPicPr>
            <a:picLocks noGrp="1" noChangeAspect="1"/>
          </p:cNvPicPr>
          <p:nvPr>
            <p:ph idx="1"/>
          </p:nvPr>
        </p:nvPicPr>
        <p:blipFill>
          <a:blip r:embed="rId2"/>
          <a:stretch>
            <a:fillRect/>
          </a:stretch>
        </p:blipFill>
        <p:spPr>
          <a:xfrm>
            <a:off x="2500298" y="0"/>
            <a:ext cx="4325581"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
            </a:r>
            <a:br>
              <a:rPr lang="el-GR" dirty="0"/>
            </a:br>
            <a:endParaRPr lang="el-GR" dirty="0"/>
          </a:p>
        </p:txBody>
      </p:sp>
      <p:sp>
        <p:nvSpPr>
          <p:cNvPr id="3" name="2 - Θέση περιεχομένου"/>
          <p:cNvSpPr>
            <a:spLocks noGrp="1"/>
          </p:cNvSpPr>
          <p:nvPr>
            <p:ph idx="1"/>
          </p:nvPr>
        </p:nvSpPr>
        <p:spPr>
          <a:xfrm>
            <a:off x="914400" y="285728"/>
            <a:ext cx="7729566" cy="6069832"/>
          </a:xfrm>
        </p:spPr>
        <p:txBody>
          <a:bodyPr/>
          <a:lstStyle/>
          <a:p>
            <a:pPr>
              <a:buNone/>
            </a:pPr>
            <a:r>
              <a:rPr lang="el-GR" sz="2400" b="1" i="1" dirty="0">
                <a:solidFill>
                  <a:srgbClr val="FFFF00"/>
                </a:solidFill>
                <a:latin typeface="Times New Roman" pitchFamily="18" charset="0"/>
                <a:cs typeface="Times New Roman" pitchFamily="18" charset="0"/>
              </a:rPr>
              <a:t>Η  προσπάθεια  για  αναγέννηση  της  ελληνικής  παιδείας </a:t>
            </a:r>
            <a:r>
              <a:rPr lang="el-GR" sz="2400" b="1" i="1" dirty="0">
                <a:latin typeface="Times New Roman" pitchFamily="18" charset="0"/>
                <a:cs typeface="Times New Roman" pitchFamily="18" charset="0"/>
              </a:rPr>
              <a:t> </a:t>
            </a:r>
            <a:endParaRPr lang="el-GR" sz="2400" b="1" i="1" dirty="0" smtClean="0">
              <a:latin typeface="Times New Roman" pitchFamily="18" charset="0"/>
              <a:cs typeface="Times New Roman" pitchFamily="18" charset="0"/>
            </a:endParaRPr>
          </a:p>
          <a:p>
            <a:pPr>
              <a:buNone/>
            </a:pPr>
            <a:r>
              <a:rPr lang="el-GR" sz="2400" b="1" i="1" dirty="0" smtClean="0">
                <a:latin typeface="Times New Roman" pitchFamily="18" charset="0"/>
                <a:cs typeface="Times New Roman" pitchFamily="18" charset="0"/>
              </a:rPr>
              <a:t>κατά</a:t>
            </a:r>
            <a:r>
              <a:rPr lang="el-GR" sz="2400" b="1" i="1" dirty="0">
                <a:latin typeface="Times New Roman" pitchFamily="18" charset="0"/>
                <a:cs typeface="Times New Roman" pitchFamily="18" charset="0"/>
              </a:rPr>
              <a:t>  το  </a:t>
            </a:r>
            <a:r>
              <a:rPr lang="el-GR" sz="2400" b="1" i="1" dirty="0">
                <a:solidFill>
                  <a:srgbClr val="FFFF00"/>
                </a:solidFill>
                <a:latin typeface="Times New Roman" pitchFamily="18" charset="0"/>
                <a:cs typeface="Times New Roman" pitchFamily="18" charset="0"/>
              </a:rPr>
              <a:t>17</a:t>
            </a:r>
            <a:r>
              <a:rPr lang="el-GR" sz="2400" b="1" i="1" baseline="30000" dirty="0">
                <a:solidFill>
                  <a:srgbClr val="FFFF00"/>
                </a:solidFill>
                <a:latin typeface="Times New Roman" pitchFamily="18" charset="0"/>
                <a:cs typeface="Times New Roman" pitchFamily="18" charset="0"/>
              </a:rPr>
              <a:t>ο</a:t>
            </a:r>
            <a:r>
              <a:rPr lang="el-GR" sz="2400" b="1" i="1" dirty="0">
                <a:solidFill>
                  <a:srgbClr val="FFFF00"/>
                </a:solidFill>
                <a:latin typeface="Times New Roman" pitchFamily="18" charset="0"/>
                <a:cs typeface="Times New Roman" pitchFamily="18" charset="0"/>
              </a:rPr>
              <a:t>  αιώνα</a:t>
            </a:r>
            <a:r>
              <a:rPr lang="el-GR" sz="2400" b="1" i="1" dirty="0">
                <a:latin typeface="Times New Roman" pitchFamily="18" charset="0"/>
                <a:cs typeface="Times New Roman" pitchFamily="18" charset="0"/>
              </a:rPr>
              <a:t>, </a:t>
            </a:r>
            <a:r>
              <a:rPr lang="el-GR" sz="2400" dirty="0">
                <a:latin typeface="Times New Roman" pitchFamily="18" charset="0"/>
                <a:cs typeface="Times New Roman" pitchFamily="18" charset="0"/>
              </a:rPr>
              <a:t>  εκπορεύτηκε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από</a:t>
            </a:r>
            <a:r>
              <a:rPr lang="el-GR" sz="2400" dirty="0">
                <a:latin typeface="Times New Roman" pitchFamily="18" charset="0"/>
                <a:cs typeface="Times New Roman" pitchFamily="18" charset="0"/>
              </a:rPr>
              <a:t>  το  Πατριαρχείο  και  στηρίχτηκε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στον</a:t>
            </a:r>
            <a:r>
              <a:rPr lang="el-GR" sz="2400" dirty="0">
                <a:latin typeface="Times New Roman" pitchFamily="18" charset="0"/>
                <a:cs typeface="Times New Roman" pitchFamily="18" charset="0"/>
              </a:rPr>
              <a:t>  </a:t>
            </a:r>
            <a:r>
              <a:rPr lang="el-GR" sz="2400" dirty="0" err="1">
                <a:latin typeface="Times New Roman" pitchFamily="18" charset="0"/>
                <a:cs typeface="Times New Roman" pitchFamily="18" charset="0"/>
              </a:rPr>
              <a:t>Κορυδαλλέα</a:t>
            </a: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και</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άλλους </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λόγιους</a:t>
            </a:r>
            <a:r>
              <a:rPr lang="el-GR" sz="2400" dirty="0">
                <a:latin typeface="Times New Roman" pitchFamily="18" charset="0"/>
                <a:cs typeface="Times New Roman" pitchFamily="18" charset="0"/>
              </a:rPr>
              <a:t>  με  σπουδές  στην  </a:t>
            </a:r>
            <a:r>
              <a:rPr lang="el-GR" sz="2400" dirty="0" smtClean="0">
                <a:latin typeface="Times New Roman" pitchFamily="18" charset="0"/>
                <a:cs typeface="Times New Roman" pitchFamily="18" charset="0"/>
              </a:rPr>
              <a:t>Ιταλία</a:t>
            </a:r>
          </a:p>
          <a:p>
            <a:pPr>
              <a:buNone/>
            </a:pPr>
            <a:r>
              <a:rPr lang="el-GR" sz="2400" dirty="0" smtClean="0">
                <a:latin typeface="Times New Roman" pitchFamily="18" charset="0"/>
                <a:cs typeface="Times New Roman" pitchFamily="18" charset="0"/>
              </a:rPr>
              <a:t>οι</a:t>
            </a:r>
            <a:r>
              <a:rPr lang="el-GR" sz="2400" dirty="0">
                <a:latin typeface="Times New Roman" pitchFamily="18" charset="0"/>
                <a:cs typeface="Times New Roman" pitchFamily="18" charset="0"/>
              </a:rPr>
              <a:t>  οποίοι  συνδύαζαν  στο  έργο  τους  </a:t>
            </a:r>
            <a:endParaRPr lang="el-GR" sz="2400" dirty="0" smtClean="0">
              <a:latin typeface="Times New Roman" pitchFamily="18" charset="0"/>
              <a:cs typeface="Times New Roman" pitchFamily="18" charset="0"/>
            </a:endParaRPr>
          </a:p>
          <a:p>
            <a:pPr>
              <a:buNone/>
            </a:pPr>
            <a:r>
              <a:rPr lang="el-GR" sz="2400" dirty="0" smtClean="0">
                <a:solidFill>
                  <a:srgbClr val="FFFF00"/>
                </a:solidFill>
                <a:latin typeface="Times New Roman" pitchFamily="18" charset="0"/>
                <a:cs typeface="Times New Roman" pitchFamily="18" charset="0"/>
              </a:rPr>
              <a:t>τα</a:t>
            </a:r>
            <a:r>
              <a:rPr lang="el-GR" sz="2400" dirty="0">
                <a:solidFill>
                  <a:srgbClr val="FFFF00"/>
                </a:solidFill>
                <a:latin typeface="Times New Roman" pitchFamily="18" charset="0"/>
                <a:cs typeface="Times New Roman" pitchFamily="18" charset="0"/>
              </a:rPr>
              <a:t>  ιερά  γράμματα  </a:t>
            </a:r>
            <a:endParaRPr lang="el-GR" sz="2400" dirty="0" smtClean="0">
              <a:solidFill>
                <a:srgbClr val="FFFF00"/>
              </a:solidFill>
              <a:latin typeface="Times New Roman" pitchFamily="18" charset="0"/>
              <a:cs typeface="Times New Roman" pitchFamily="18" charset="0"/>
            </a:endParaRPr>
          </a:p>
          <a:p>
            <a:pPr>
              <a:buNone/>
            </a:pPr>
            <a:r>
              <a:rPr lang="el-GR" sz="2400" dirty="0" smtClean="0">
                <a:solidFill>
                  <a:srgbClr val="FFFF00"/>
                </a:solidFill>
                <a:latin typeface="Times New Roman" pitchFamily="18" charset="0"/>
                <a:cs typeface="Times New Roman" pitchFamily="18" charset="0"/>
              </a:rPr>
              <a:t>με</a:t>
            </a:r>
            <a:r>
              <a:rPr lang="el-GR" sz="2400" dirty="0">
                <a:solidFill>
                  <a:srgbClr val="FFFF00"/>
                </a:solidFill>
                <a:latin typeface="Times New Roman" pitchFamily="18" charset="0"/>
                <a:cs typeface="Times New Roman" pitchFamily="18" charset="0"/>
              </a:rPr>
              <a:t>  την  καλλιέργεια  της  κλασικής  παιδείας</a:t>
            </a: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buNone/>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5572140"/>
            <a:ext cx="7772400" cy="914400"/>
          </a:xfrm>
        </p:spPr>
        <p:txBody>
          <a:bodyPr>
            <a:normAutofit fontScale="90000"/>
          </a:bodyPr>
          <a:lstStyle/>
          <a:p>
            <a:pPr algn="ctr"/>
            <a:r>
              <a:rPr lang="el-GR" sz="2400" b="1" dirty="0" err="1">
                <a:solidFill>
                  <a:schemeClr val="tx1"/>
                </a:solidFill>
                <a:latin typeface="Times New Roman" pitchFamily="18" charset="0"/>
                <a:cs typeface="Times New Roman" pitchFamily="18" charset="0"/>
              </a:rPr>
              <a:t>To</a:t>
            </a:r>
            <a:r>
              <a:rPr lang="el-GR" sz="2400" b="1" dirty="0">
                <a:solidFill>
                  <a:schemeClr val="tx1"/>
                </a:solidFill>
                <a:latin typeface="Times New Roman" pitchFamily="18" charset="0"/>
                <a:cs typeface="Times New Roman" pitchFamily="18" charset="0"/>
              </a:rPr>
              <a:t> </a:t>
            </a:r>
            <a:r>
              <a:rPr lang="el-GR" sz="2400" b="1" i="1" dirty="0">
                <a:solidFill>
                  <a:schemeClr val="tx1"/>
                </a:solidFill>
                <a:latin typeface="Times New Roman" pitchFamily="18" charset="0"/>
                <a:cs typeface="Times New Roman" pitchFamily="18" charset="0"/>
              </a:rPr>
              <a:t>Μέγα </a:t>
            </a:r>
            <a:r>
              <a:rPr lang="el-GR" sz="2400" b="1" i="1" dirty="0" err="1">
                <a:solidFill>
                  <a:schemeClr val="tx1"/>
                </a:solidFill>
                <a:latin typeface="Times New Roman" pitchFamily="18" charset="0"/>
                <a:cs typeface="Times New Roman" pitchFamily="18" charset="0"/>
              </a:rPr>
              <a:t>Αλφαβητάριον</a:t>
            </a:r>
            <a:r>
              <a:rPr lang="el-GR" sz="2400" b="1" dirty="0">
                <a:solidFill>
                  <a:schemeClr val="tx1"/>
                </a:solidFill>
                <a:latin typeface="Times New Roman" pitchFamily="18" charset="0"/>
                <a:cs typeface="Times New Roman" pitchFamily="18" charset="0"/>
              </a:rPr>
              <a:t> του </a:t>
            </a:r>
            <a:r>
              <a:rPr lang="el-GR" sz="2400" b="1" dirty="0">
                <a:solidFill>
                  <a:schemeClr val="tx1"/>
                </a:solidFill>
                <a:latin typeface="Times New Roman" pitchFamily="18" charset="0"/>
                <a:cs typeface="Times New Roman" pitchFamily="18" charset="0"/>
                <a:hlinkClick r:id="rId2" tooltip="Μιχαήλ Παπάς Γεώργιος (δεν έχει γραφτεί ακόμα)"/>
              </a:rPr>
              <a:t>Μιχαήλ Παπά Γεώργιου</a:t>
            </a:r>
            <a:r>
              <a:rPr lang="el-GR" sz="2400" b="1" dirty="0">
                <a:solidFill>
                  <a:schemeClr val="tx1"/>
                </a:solidFill>
                <a:latin typeface="Times New Roman" pitchFamily="18" charset="0"/>
                <a:cs typeface="Times New Roman" pitchFamily="18" charset="0"/>
              </a:rPr>
              <a:t>, </a:t>
            </a:r>
            <a:r>
              <a:rPr lang="el-GR" sz="2400" b="1" dirty="0" smtClean="0">
                <a:solidFill>
                  <a:schemeClr val="tx1"/>
                </a:solidFill>
                <a:latin typeface="Times New Roman" pitchFamily="18" charset="0"/>
                <a:cs typeface="Times New Roman" pitchFamily="18" charset="0"/>
              </a:rPr>
              <a:t/>
            </a:r>
            <a:br>
              <a:rPr lang="el-GR" sz="2400" b="1" dirty="0" smtClean="0">
                <a:solidFill>
                  <a:schemeClr val="tx1"/>
                </a:solidFill>
                <a:latin typeface="Times New Roman" pitchFamily="18" charset="0"/>
                <a:cs typeface="Times New Roman" pitchFamily="18" charset="0"/>
              </a:rPr>
            </a:br>
            <a:r>
              <a:rPr lang="el-GR" sz="2400" b="1" dirty="0" smtClean="0">
                <a:solidFill>
                  <a:schemeClr val="tx1"/>
                </a:solidFill>
                <a:latin typeface="Times New Roman" pitchFamily="18" charset="0"/>
                <a:cs typeface="Times New Roman" pitchFamily="18" charset="0"/>
              </a:rPr>
              <a:t>Βιέννη </a:t>
            </a:r>
            <a:r>
              <a:rPr lang="el-GR" sz="2400" b="1" dirty="0">
                <a:solidFill>
                  <a:schemeClr val="tx1"/>
                </a:solidFill>
                <a:latin typeface="Times New Roman" pitchFamily="18" charset="0"/>
                <a:cs typeface="Times New Roman" pitchFamily="18" charset="0"/>
              </a:rPr>
              <a:t>1771. </a:t>
            </a:r>
            <a:r>
              <a:rPr lang="el-GR" sz="2400" b="1" dirty="0" smtClean="0">
                <a:solidFill>
                  <a:schemeClr val="tx1"/>
                </a:solidFill>
                <a:latin typeface="Times New Roman" pitchFamily="18" charset="0"/>
                <a:cs typeface="Times New Roman" pitchFamily="18" charset="0"/>
              </a:rPr>
              <a:t/>
            </a:r>
            <a:br>
              <a:rPr lang="el-GR" sz="2400" b="1" dirty="0" smtClean="0">
                <a:solidFill>
                  <a:schemeClr val="tx1"/>
                </a:solidFill>
                <a:latin typeface="Times New Roman" pitchFamily="18" charset="0"/>
                <a:cs typeface="Times New Roman" pitchFamily="18" charset="0"/>
              </a:rPr>
            </a:br>
            <a:r>
              <a:rPr lang="el-GR" sz="2400" b="1" dirty="0" smtClean="0">
                <a:solidFill>
                  <a:schemeClr val="tx1"/>
                </a:solidFill>
                <a:latin typeface="Times New Roman" pitchFamily="18" charset="0"/>
                <a:cs typeface="Times New Roman" pitchFamily="18" charset="0"/>
              </a:rPr>
              <a:t>Το </a:t>
            </a:r>
            <a:r>
              <a:rPr lang="el-GR" sz="2400" b="1" dirty="0">
                <a:solidFill>
                  <a:schemeClr val="tx1"/>
                </a:solidFill>
                <a:latin typeface="Times New Roman" pitchFamily="18" charset="0"/>
                <a:cs typeface="Times New Roman" pitchFamily="18" charset="0"/>
              </a:rPr>
              <a:t>πρώτο ελληνικό αλφαβητάριο της νεώτερης εποχής.</a:t>
            </a:r>
          </a:p>
        </p:txBody>
      </p:sp>
      <p:pic>
        <p:nvPicPr>
          <p:cNvPr id="4" name="3 - Θέση περιεχομένου" descr="350px-Εξώφυλλο_του_έργου_Μέγα_Αλφαβητάριον_-_Μιχαήλ_Παπάς_Γεώργιος_-_1771.jpeg"/>
          <p:cNvPicPr>
            <a:picLocks noGrp="1" noChangeAspect="1"/>
          </p:cNvPicPr>
          <p:nvPr>
            <p:ph idx="1"/>
          </p:nvPr>
        </p:nvPicPr>
        <p:blipFill>
          <a:blip r:embed="rId3"/>
          <a:stretch>
            <a:fillRect/>
          </a:stretch>
        </p:blipFill>
        <p:spPr>
          <a:xfrm>
            <a:off x="1650510" y="233712"/>
            <a:ext cx="6207638" cy="528536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357166"/>
            <a:ext cx="8643966" cy="6500834"/>
          </a:xfrm>
        </p:spPr>
        <p:txBody>
          <a:bodyPr>
            <a:normAutofit fontScale="85000" lnSpcReduction="10000"/>
          </a:bodyPr>
          <a:lstStyle/>
          <a:p>
            <a:pPr algn="ctr">
              <a:buNone/>
            </a:pPr>
            <a:r>
              <a:rPr lang="el-GR" sz="3400" dirty="0">
                <a:latin typeface="Times New Roman" pitchFamily="18" charset="0"/>
                <a:cs typeface="Times New Roman" pitchFamily="18" charset="0"/>
              </a:rPr>
              <a:t>Τον  </a:t>
            </a:r>
            <a:r>
              <a:rPr lang="el-GR" sz="3400" dirty="0">
                <a:solidFill>
                  <a:srgbClr val="FFFF00"/>
                </a:solidFill>
                <a:latin typeface="Times New Roman" pitchFamily="18" charset="0"/>
                <a:cs typeface="Times New Roman" pitchFamily="18" charset="0"/>
              </a:rPr>
              <a:t>18</a:t>
            </a:r>
            <a:r>
              <a:rPr lang="el-GR" sz="3400" baseline="30000" dirty="0">
                <a:solidFill>
                  <a:srgbClr val="FFFF00"/>
                </a:solidFill>
                <a:latin typeface="Times New Roman" pitchFamily="18" charset="0"/>
                <a:cs typeface="Times New Roman" pitchFamily="18" charset="0"/>
              </a:rPr>
              <a:t>ο</a:t>
            </a:r>
            <a:r>
              <a:rPr lang="el-GR" sz="3400" dirty="0">
                <a:solidFill>
                  <a:srgbClr val="FFFF00"/>
                </a:solidFill>
                <a:latin typeface="Times New Roman" pitchFamily="18" charset="0"/>
                <a:cs typeface="Times New Roman" pitchFamily="18" charset="0"/>
              </a:rPr>
              <a:t>  αιώνα</a:t>
            </a:r>
            <a:r>
              <a:rPr lang="el-GR" sz="3400" dirty="0">
                <a:latin typeface="Times New Roman" pitchFamily="18" charset="0"/>
                <a:cs typeface="Times New Roman" pitchFamily="18" charset="0"/>
              </a:rPr>
              <a:t>   το  ελληνικό  εμπόριο  και  η  ναυτιλία  </a:t>
            </a:r>
            <a:endParaRPr lang="el-GR" sz="3400" dirty="0" smtClean="0">
              <a:latin typeface="Times New Roman" pitchFamily="18" charset="0"/>
              <a:cs typeface="Times New Roman" pitchFamily="18" charset="0"/>
            </a:endParaRPr>
          </a:p>
          <a:p>
            <a:pPr algn="ctr">
              <a:buNone/>
            </a:pPr>
            <a:r>
              <a:rPr lang="el-GR" sz="3400" dirty="0" smtClean="0">
                <a:latin typeface="Times New Roman" pitchFamily="18" charset="0"/>
                <a:cs typeface="Times New Roman" pitchFamily="18" charset="0"/>
              </a:rPr>
              <a:t>θα</a:t>
            </a:r>
            <a:r>
              <a:rPr lang="el-GR" sz="3400" dirty="0">
                <a:latin typeface="Times New Roman" pitchFamily="18" charset="0"/>
                <a:cs typeface="Times New Roman" pitchFamily="18" charset="0"/>
              </a:rPr>
              <a:t>  γνωρίσουν  μεγάλη  άνθηση.    </a:t>
            </a:r>
            <a:endParaRPr lang="el-GR" sz="3400" dirty="0" smtClean="0">
              <a:latin typeface="Times New Roman" pitchFamily="18" charset="0"/>
              <a:cs typeface="Times New Roman" pitchFamily="18" charset="0"/>
            </a:endParaRPr>
          </a:p>
          <a:p>
            <a:pPr algn="ctr">
              <a:buNone/>
            </a:pPr>
            <a:r>
              <a:rPr lang="el-GR" sz="3400" dirty="0" smtClean="0">
                <a:latin typeface="Times New Roman" pitchFamily="18" charset="0"/>
                <a:cs typeface="Times New Roman" pitchFamily="18" charset="0"/>
              </a:rPr>
              <a:t>Ιδρύονται </a:t>
            </a:r>
            <a:r>
              <a:rPr lang="el-GR" sz="3400" dirty="0">
                <a:latin typeface="Times New Roman" pitchFamily="18" charset="0"/>
                <a:cs typeface="Times New Roman" pitchFamily="18" charset="0"/>
              </a:rPr>
              <a:t>  και  ακμάζουν  ελληνικές  παροικίες  από  τη  </a:t>
            </a:r>
            <a:r>
              <a:rPr lang="el-GR" sz="3400" dirty="0">
                <a:solidFill>
                  <a:srgbClr val="FFFF00"/>
                </a:solidFill>
                <a:latin typeface="Times New Roman" pitchFamily="18" charset="0"/>
                <a:cs typeface="Times New Roman" pitchFamily="18" charset="0"/>
              </a:rPr>
              <a:t>Βενετία, </a:t>
            </a:r>
            <a:endParaRPr lang="el-GR" sz="3400" dirty="0" smtClean="0">
              <a:solidFill>
                <a:srgbClr val="FFFF00"/>
              </a:solidFill>
              <a:latin typeface="Times New Roman" pitchFamily="18" charset="0"/>
              <a:cs typeface="Times New Roman" pitchFamily="18" charset="0"/>
            </a:endParaRPr>
          </a:p>
          <a:p>
            <a:pPr algn="ctr">
              <a:buNone/>
            </a:pPr>
            <a:r>
              <a:rPr lang="el-GR" sz="3400" dirty="0" smtClean="0">
                <a:solidFill>
                  <a:srgbClr val="FFFF00"/>
                </a:solidFill>
                <a:latin typeface="Times New Roman" pitchFamily="18" charset="0"/>
                <a:cs typeface="Times New Roman" pitchFamily="18" charset="0"/>
              </a:rPr>
              <a:t> </a:t>
            </a:r>
            <a:r>
              <a:rPr lang="el-GR" sz="3400" dirty="0">
                <a:solidFill>
                  <a:srgbClr val="FFFF00"/>
                </a:solidFill>
                <a:latin typeface="Times New Roman" pitchFamily="18" charset="0"/>
                <a:cs typeface="Times New Roman" pitchFamily="18" charset="0"/>
              </a:rPr>
              <a:t>την  Τεργέστη  και  τη  Μασσαλία  ως  την  Οδησσό</a:t>
            </a:r>
            <a:r>
              <a:rPr lang="el-GR" sz="3400" dirty="0">
                <a:latin typeface="Times New Roman" pitchFamily="18" charset="0"/>
                <a:cs typeface="Times New Roman" pitchFamily="18" charset="0"/>
              </a:rPr>
              <a:t>. </a:t>
            </a:r>
            <a:endParaRPr lang="el-GR" sz="3400" dirty="0" smtClean="0">
              <a:latin typeface="Times New Roman" pitchFamily="18" charset="0"/>
              <a:cs typeface="Times New Roman" pitchFamily="18" charset="0"/>
            </a:endParaRPr>
          </a:p>
          <a:p>
            <a:pPr algn="ctr">
              <a:buNone/>
            </a:pPr>
            <a:r>
              <a:rPr lang="el-GR" sz="3400" dirty="0" smtClean="0">
                <a:latin typeface="Times New Roman" pitchFamily="18" charset="0"/>
                <a:cs typeface="Times New Roman" pitchFamily="18" charset="0"/>
              </a:rPr>
              <a:t>Οι </a:t>
            </a:r>
            <a:r>
              <a:rPr lang="el-GR" sz="3400" dirty="0">
                <a:latin typeface="Times New Roman" pitchFamily="18" charset="0"/>
                <a:cs typeface="Times New Roman" pitchFamily="18" charset="0"/>
              </a:rPr>
              <a:t>  Έλληνες  έρχονται  σε  επαφή  με  τα  σύγχρονα  </a:t>
            </a:r>
            <a:endParaRPr lang="en-US" sz="3400" dirty="0" smtClean="0">
              <a:latin typeface="Times New Roman" pitchFamily="18" charset="0"/>
              <a:cs typeface="Times New Roman" pitchFamily="18" charset="0"/>
            </a:endParaRPr>
          </a:p>
          <a:p>
            <a:pPr algn="ctr">
              <a:buNone/>
            </a:pPr>
            <a:r>
              <a:rPr lang="el-GR" sz="3400" dirty="0" smtClean="0">
                <a:latin typeface="Times New Roman" pitchFamily="18" charset="0"/>
                <a:cs typeface="Times New Roman" pitchFamily="18" charset="0"/>
              </a:rPr>
              <a:t>ρεύματα</a:t>
            </a:r>
            <a:r>
              <a:rPr lang="el-GR" sz="3400" dirty="0">
                <a:latin typeface="Times New Roman" pitchFamily="18" charset="0"/>
                <a:cs typeface="Times New Roman" pitchFamily="18" charset="0"/>
              </a:rPr>
              <a:t>  της  ευρωπαϊκής  σκέψης,  </a:t>
            </a:r>
            <a:endParaRPr lang="el-GR" sz="3400" dirty="0" smtClean="0">
              <a:latin typeface="Times New Roman" pitchFamily="18" charset="0"/>
              <a:cs typeface="Times New Roman" pitchFamily="18" charset="0"/>
            </a:endParaRPr>
          </a:p>
          <a:p>
            <a:pPr algn="ctr">
              <a:buNone/>
            </a:pPr>
            <a:r>
              <a:rPr lang="el-GR" sz="3400" dirty="0" smtClean="0">
                <a:solidFill>
                  <a:srgbClr val="FFC000"/>
                </a:solidFill>
                <a:latin typeface="Times New Roman" pitchFamily="18" charset="0"/>
                <a:cs typeface="Times New Roman" pitchFamily="18" charset="0"/>
              </a:rPr>
              <a:t>στη</a:t>
            </a:r>
            <a:r>
              <a:rPr lang="el-GR" sz="3400" dirty="0">
                <a:solidFill>
                  <a:srgbClr val="FFC000"/>
                </a:solidFill>
                <a:latin typeface="Times New Roman" pitchFamily="18" charset="0"/>
                <a:cs typeface="Times New Roman" pitchFamily="18" charset="0"/>
              </a:rPr>
              <a:t>  Βενετία,  στη  Βιέννη  και  </a:t>
            </a:r>
            <a:endParaRPr lang="en-US" sz="3400" dirty="0" smtClean="0">
              <a:solidFill>
                <a:srgbClr val="FFC000"/>
              </a:solidFill>
              <a:latin typeface="Times New Roman" pitchFamily="18" charset="0"/>
              <a:cs typeface="Times New Roman" pitchFamily="18" charset="0"/>
            </a:endParaRPr>
          </a:p>
          <a:p>
            <a:pPr algn="ctr">
              <a:buNone/>
            </a:pPr>
            <a:r>
              <a:rPr lang="el-GR" sz="3400" dirty="0" smtClean="0">
                <a:solidFill>
                  <a:srgbClr val="FFC000"/>
                </a:solidFill>
                <a:latin typeface="Times New Roman" pitchFamily="18" charset="0"/>
                <a:cs typeface="Times New Roman" pitchFamily="18" charset="0"/>
              </a:rPr>
              <a:t>τη</a:t>
            </a:r>
            <a:r>
              <a:rPr lang="el-GR" sz="3400" dirty="0">
                <a:solidFill>
                  <a:srgbClr val="FFC000"/>
                </a:solidFill>
                <a:latin typeface="Times New Roman" pitchFamily="18" charset="0"/>
                <a:cs typeface="Times New Roman" pitchFamily="18" charset="0"/>
              </a:rPr>
              <a:t>  Λειψία </a:t>
            </a:r>
            <a:r>
              <a:rPr lang="el-GR" sz="3400" dirty="0">
                <a:latin typeface="Times New Roman" pitchFamily="18" charset="0"/>
                <a:cs typeface="Times New Roman" pitchFamily="18" charset="0"/>
              </a:rPr>
              <a:t> ιδρύουν  </a:t>
            </a:r>
            <a:r>
              <a:rPr lang="el-GR" sz="3400" b="1" dirty="0" smtClean="0">
                <a:solidFill>
                  <a:schemeClr val="accent2">
                    <a:lumMod val="60000"/>
                    <a:lumOff val="40000"/>
                  </a:schemeClr>
                </a:solidFill>
                <a:latin typeface="Times New Roman" pitchFamily="18" charset="0"/>
                <a:cs typeface="Times New Roman" pitchFamily="18" charset="0"/>
              </a:rPr>
              <a:t>τυπογραφεία</a:t>
            </a:r>
            <a:r>
              <a:rPr lang="el-GR" sz="3400" b="1" dirty="0">
                <a:solidFill>
                  <a:schemeClr val="accent2">
                    <a:lumMod val="60000"/>
                    <a:lumOff val="40000"/>
                  </a:schemeClr>
                </a:solidFill>
                <a:latin typeface="Times New Roman" pitchFamily="18" charset="0"/>
                <a:cs typeface="Times New Roman" pitchFamily="18" charset="0"/>
              </a:rPr>
              <a:t>  και  </a:t>
            </a:r>
            <a:endParaRPr lang="en-US" sz="3400" b="1" dirty="0" smtClean="0">
              <a:solidFill>
                <a:schemeClr val="accent2">
                  <a:lumMod val="60000"/>
                  <a:lumOff val="40000"/>
                </a:schemeClr>
              </a:solidFill>
              <a:latin typeface="Times New Roman" pitchFamily="18" charset="0"/>
              <a:cs typeface="Times New Roman" pitchFamily="18" charset="0"/>
            </a:endParaRPr>
          </a:p>
          <a:p>
            <a:pPr algn="ctr">
              <a:buNone/>
            </a:pPr>
            <a:r>
              <a:rPr lang="el-GR" sz="3400" b="1" dirty="0" smtClean="0">
                <a:solidFill>
                  <a:schemeClr val="accent2">
                    <a:lumMod val="60000"/>
                    <a:lumOff val="40000"/>
                  </a:schemeClr>
                </a:solidFill>
                <a:latin typeface="Times New Roman" pitchFamily="18" charset="0"/>
                <a:cs typeface="Times New Roman" pitchFamily="18" charset="0"/>
              </a:rPr>
              <a:t>εκδοτικούς</a:t>
            </a:r>
            <a:r>
              <a:rPr lang="el-GR" sz="3400" b="1" dirty="0">
                <a:solidFill>
                  <a:schemeClr val="accent2">
                    <a:lumMod val="60000"/>
                    <a:lumOff val="40000"/>
                  </a:schemeClr>
                </a:solidFill>
                <a:latin typeface="Times New Roman" pitchFamily="18" charset="0"/>
                <a:cs typeface="Times New Roman" pitchFamily="18" charset="0"/>
              </a:rPr>
              <a:t>  οίκους</a:t>
            </a:r>
            <a:r>
              <a:rPr lang="el-GR" sz="3400" dirty="0">
                <a:latin typeface="Times New Roman" pitchFamily="18" charset="0"/>
                <a:cs typeface="Times New Roman" pitchFamily="18" charset="0"/>
              </a:rPr>
              <a:t>.  </a:t>
            </a:r>
            <a:endParaRPr lang="el-GR" sz="3400" dirty="0" smtClean="0">
              <a:latin typeface="Times New Roman" pitchFamily="18" charset="0"/>
              <a:cs typeface="Times New Roman" pitchFamily="18" charset="0"/>
            </a:endParaRPr>
          </a:p>
          <a:p>
            <a:pPr algn="ctr">
              <a:buNone/>
            </a:pPr>
            <a:r>
              <a:rPr lang="el-GR" sz="3400" dirty="0" smtClean="0">
                <a:solidFill>
                  <a:srgbClr val="FFFF00"/>
                </a:solidFill>
                <a:latin typeface="Times New Roman" pitchFamily="18" charset="0"/>
                <a:cs typeface="Times New Roman" pitchFamily="18" charset="0"/>
              </a:rPr>
              <a:t>Στη</a:t>
            </a:r>
            <a:r>
              <a:rPr lang="el-GR" sz="3400" dirty="0">
                <a:solidFill>
                  <a:srgbClr val="FFFF00"/>
                </a:solidFill>
                <a:latin typeface="Times New Roman" pitchFamily="18" charset="0"/>
                <a:cs typeface="Times New Roman" pitchFamily="18" charset="0"/>
              </a:rPr>
              <a:t>  </a:t>
            </a:r>
            <a:r>
              <a:rPr lang="el-GR" sz="3400" b="1" dirty="0">
                <a:solidFill>
                  <a:srgbClr val="FFFF00"/>
                </a:solidFill>
                <a:latin typeface="Times New Roman" pitchFamily="18" charset="0"/>
                <a:cs typeface="Times New Roman" pitchFamily="18" charset="0"/>
              </a:rPr>
              <a:t>Βιέννη</a:t>
            </a:r>
            <a:r>
              <a:rPr lang="el-GR" sz="3400" dirty="0">
                <a:solidFill>
                  <a:srgbClr val="FFFF00"/>
                </a:solidFill>
                <a:latin typeface="Times New Roman" pitchFamily="18" charset="0"/>
                <a:cs typeface="Times New Roman" pitchFamily="18" charset="0"/>
              </a:rPr>
              <a:t>    εκδίδονται  οι  πρώτες  ελληνικές  </a:t>
            </a:r>
            <a:endParaRPr lang="en-US" sz="3400" dirty="0" smtClean="0">
              <a:solidFill>
                <a:srgbClr val="FFFF00"/>
              </a:solidFill>
              <a:latin typeface="Times New Roman" pitchFamily="18" charset="0"/>
              <a:cs typeface="Times New Roman" pitchFamily="18" charset="0"/>
            </a:endParaRPr>
          </a:p>
          <a:p>
            <a:pPr algn="ctr">
              <a:buNone/>
            </a:pPr>
            <a:r>
              <a:rPr lang="el-GR" sz="3400" dirty="0" smtClean="0">
                <a:solidFill>
                  <a:srgbClr val="FFFF00"/>
                </a:solidFill>
                <a:latin typeface="Times New Roman" pitchFamily="18" charset="0"/>
                <a:cs typeface="Times New Roman" pitchFamily="18" charset="0"/>
              </a:rPr>
              <a:t>εφημερίδες</a:t>
            </a:r>
            <a:r>
              <a:rPr lang="el-GR" sz="3400" dirty="0">
                <a:solidFill>
                  <a:srgbClr val="FFFF00"/>
                </a:solidFill>
                <a:latin typeface="Times New Roman" pitchFamily="18" charset="0"/>
                <a:cs typeface="Times New Roman" pitchFamily="18" charset="0"/>
              </a:rPr>
              <a:t>,  </a:t>
            </a:r>
            <a:endParaRPr lang="el-GR" sz="3400" dirty="0" smtClean="0">
              <a:solidFill>
                <a:srgbClr val="FFFF00"/>
              </a:solidFill>
              <a:latin typeface="Times New Roman" pitchFamily="18" charset="0"/>
              <a:cs typeface="Times New Roman" pitchFamily="18" charset="0"/>
            </a:endParaRPr>
          </a:p>
          <a:p>
            <a:pPr algn="ctr">
              <a:buNone/>
            </a:pPr>
            <a:r>
              <a:rPr lang="el-GR" sz="3400" dirty="0" smtClean="0">
                <a:solidFill>
                  <a:srgbClr val="FFFF00"/>
                </a:solidFill>
                <a:latin typeface="Times New Roman" pitchFamily="18" charset="0"/>
                <a:cs typeface="Times New Roman" pitchFamily="18" charset="0"/>
              </a:rPr>
              <a:t>η</a:t>
            </a:r>
            <a:r>
              <a:rPr lang="el-GR" sz="3400" dirty="0">
                <a:solidFill>
                  <a:srgbClr val="FFFF00"/>
                </a:solidFill>
                <a:latin typeface="Times New Roman" pitchFamily="18" charset="0"/>
                <a:cs typeface="Times New Roman" pitchFamily="18" charset="0"/>
              </a:rPr>
              <a:t>  </a:t>
            </a:r>
            <a:r>
              <a:rPr lang="el-GR" sz="3400" i="1" dirty="0">
                <a:solidFill>
                  <a:srgbClr val="FFFF00"/>
                </a:solidFill>
                <a:latin typeface="Times New Roman" pitchFamily="18" charset="0"/>
                <a:cs typeface="Times New Roman" pitchFamily="18" charset="0"/>
              </a:rPr>
              <a:t>«</a:t>
            </a:r>
            <a:r>
              <a:rPr lang="el-GR" sz="3400" i="1" dirty="0" err="1">
                <a:solidFill>
                  <a:srgbClr val="FFFF00"/>
                </a:solidFill>
                <a:latin typeface="Times New Roman" pitchFamily="18" charset="0"/>
                <a:cs typeface="Times New Roman" pitchFamily="18" charset="0"/>
              </a:rPr>
              <a:t>Εφημερίς</a:t>
            </a:r>
            <a:r>
              <a:rPr lang="el-GR" sz="3400" i="1" dirty="0">
                <a:solidFill>
                  <a:srgbClr val="FFFF00"/>
                </a:solidFill>
                <a:latin typeface="Times New Roman" pitchFamily="18" charset="0"/>
                <a:cs typeface="Times New Roman" pitchFamily="18" charset="0"/>
              </a:rPr>
              <a:t>»</a:t>
            </a:r>
            <a:r>
              <a:rPr lang="el-GR" sz="3400" dirty="0">
                <a:solidFill>
                  <a:srgbClr val="FFFF00"/>
                </a:solidFill>
                <a:latin typeface="Times New Roman" pitchFamily="18" charset="0"/>
                <a:cs typeface="Times New Roman" pitchFamily="18" charset="0"/>
              </a:rPr>
              <a:t>  </a:t>
            </a:r>
            <a:r>
              <a:rPr lang="el-GR" sz="3400" dirty="0" smtClean="0">
                <a:solidFill>
                  <a:srgbClr val="FFFF00"/>
                </a:solidFill>
                <a:latin typeface="Times New Roman" pitchFamily="18" charset="0"/>
                <a:cs typeface="Times New Roman" pitchFamily="18" charset="0"/>
              </a:rPr>
              <a:t>και</a:t>
            </a:r>
            <a:r>
              <a:rPr lang="el-GR" sz="3400" dirty="0">
                <a:solidFill>
                  <a:srgbClr val="FFFF00"/>
                </a:solidFill>
                <a:latin typeface="Times New Roman" pitchFamily="18" charset="0"/>
                <a:cs typeface="Times New Roman" pitchFamily="18" charset="0"/>
              </a:rPr>
              <a:t>  </a:t>
            </a:r>
            <a:r>
              <a:rPr lang="el-GR" sz="3400" i="1" dirty="0">
                <a:solidFill>
                  <a:srgbClr val="FFFF00"/>
                </a:solidFill>
                <a:latin typeface="Times New Roman" pitchFamily="18" charset="0"/>
                <a:cs typeface="Times New Roman" pitchFamily="18" charset="0"/>
              </a:rPr>
              <a:t>«ο  Λόγιος  </a:t>
            </a:r>
            <a:r>
              <a:rPr lang="el-GR" sz="3400" i="1" dirty="0" smtClean="0">
                <a:solidFill>
                  <a:srgbClr val="FFFF00"/>
                </a:solidFill>
                <a:latin typeface="Times New Roman" pitchFamily="18" charset="0"/>
                <a:cs typeface="Times New Roman" pitchFamily="18" charset="0"/>
              </a:rPr>
              <a:t>Ερμής»</a:t>
            </a:r>
            <a:r>
              <a:rPr lang="el-GR" sz="3400" dirty="0" smtClean="0">
                <a:solidFill>
                  <a:srgbClr val="FFFF00"/>
                </a:solidFill>
                <a:latin typeface="Times New Roman" pitchFamily="18" charset="0"/>
                <a:cs typeface="Times New Roman" pitchFamily="18" charset="0"/>
              </a:rPr>
              <a:t>. </a:t>
            </a:r>
            <a:r>
              <a:rPr lang="el-GR" sz="3400" dirty="0">
                <a:solidFill>
                  <a:srgbClr val="FFFF00"/>
                </a:solidFill>
                <a:latin typeface="Times New Roman" pitchFamily="18" charset="0"/>
                <a:cs typeface="Times New Roman" pitchFamily="18" charset="0"/>
              </a:rPr>
              <a:t> </a:t>
            </a:r>
            <a:endParaRPr lang="el-GR" sz="3400" dirty="0" smtClean="0">
              <a:solidFill>
                <a:srgbClr val="FFFF00"/>
              </a:solidFill>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5715016"/>
            <a:ext cx="6729402" cy="1019174"/>
          </a:xfrm>
        </p:spPr>
        <p:txBody>
          <a:bodyPr/>
          <a:lstStyle/>
          <a:p>
            <a:r>
              <a:rPr lang="el-GR" sz="1800" dirty="0" smtClean="0">
                <a:solidFill>
                  <a:schemeClr val="accent2">
                    <a:lumMod val="40000"/>
                    <a:lumOff val="60000"/>
                  </a:schemeClr>
                </a:solidFill>
              </a:rPr>
              <a:t>Η Νίκη πάνω από τα ερείπια </a:t>
            </a:r>
            <a:br>
              <a:rPr lang="el-GR" sz="1800" dirty="0" smtClean="0">
                <a:solidFill>
                  <a:schemeClr val="accent2">
                    <a:lumMod val="40000"/>
                    <a:lumOff val="60000"/>
                  </a:schemeClr>
                </a:solidFill>
              </a:rPr>
            </a:br>
            <a:r>
              <a:rPr lang="el-GR" sz="1800" dirty="0" smtClean="0">
                <a:solidFill>
                  <a:schemeClr val="accent2">
                    <a:lumMod val="40000"/>
                    <a:lumOff val="60000"/>
                  </a:schemeClr>
                </a:solidFill>
              </a:rPr>
              <a:t>(Ευγένιος </a:t>
            </a:r>
            <a:r>
              <a:rPr lang="el-GR" sz="1800" dirty="0" err="1" smtClean="0">
                <a:solidFill>
                  <a:schemeClr val="accent2">
                    <a:lumMod val="40000"/>
                    <a:lumOff val="60000"/>
                  </a:schemeClr>
                </a:solidFill>
              </a:rPr>
              <a:t>Ντελακρουά</a:t>
            </a:r>
            <a:r>
              <a:rPr lang="el-GR" sz="1800" dirty="0" smtClean="0">
                <a:solidFill>
                  <a:schemeClr val="accent2">
                    <a:lumMod val="40000"/>
                    <a:lumOff val="60000"/>
                  </a:schemeClr>
                </a:solidFill>
              </a:rPr>
              <a:t>)</a:t>
            </a:r>
            <a:endParaRPr lang="el-GR" sz="1800" dirty="0">
              <a:solidFill>
                <a:schemeClr val="accent2">
                  <a:lumMod val="40000"/>
                  <a:lumOff val="60000"/>
                </a:schemeClr>
              </a:solidFill>
            </a:endParaRPr>
          </a:p>
        </p:txBody>
      </p:sp>
      <p:sp>
        <p:nvSpPr>
          <p:cNvPr id="7" name="6 - Θέση κειμένου"/>
          <p:cNvSpPr>
            <a:spLocks noGrp="1"/>
          </p:cNvSpPr>
          <p:nvPr>
            <p:ph type="body" idx="2"/>
          </p:nvPr>
        </p:nvSpPr>
        <p:spPr>
          <a:xfrm>
            <a:off x="571472" y="357166"/>
            <a:ext cx="4029076" cy="4572000"/>
          </a:xfrm>
        </p:spPr>
        <p:txBody>
          <a:bodyPr>
            <a:normAutofit/>
          </a:bodyPr>
          <a:lstStyle/>
          <a:p>
            <a:r>
              <a:rPr lang="el-GR" sz="2800" dirty="0" smtClean="0">
                <a:solidFill>
                  <a:schemeClr val="accent6">
                    <a:lumMod val="60000"/>
                    <a:lumOff val="40000"/>
                  </a:schemeClr>
                </a:solidFill>
              </a:rPr>
              <a:t>«Είμαστε όλοι Έλληνες»</a:t>
            </a:r>
            <a:endParaRPr lang="el-GR" sz="2800" dirty="0">
              <a:solidFill>
                <a:schemeClr val="accent6">
                  <a:lumMod val="60000"/>
                  <a:lumOff val="40000"/>
                </a:schemeClr>
              </a:solidFill>
            </a:endParaRPr>
          </a:p>
        </p:txBody>
      </p:sp>
      <p:pic>
        <p:nvPicPr>
          <p:cNvPr id="4" name="Picture 4" descr="Η"/>
          <p:cNvPicPr>
            <a:picLocks noChangeAspect="1" noChangeArrowheads="1"/>
          </p:cNvPicPr>
          <p:nvPr/>
        </p:nvPicPr>
        <p:blipFill>
          <a:blip r:embed="rId2"/>
          <a:srcRect/>
          <a:stretch>
            <a:fillRect/>
          </a:stretch>
        </p:blipFill>
        <p:spPr bwMode="auto">
          <a:xfrm>
            <a:off x="4714876" y="285728"/>
            <a:ext cx="4253698" cy="6000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4500594" cy="914400"/>
          </a:xfrm>
        </p:spPr>
        <p:txBody>
          <a:bodyPr>
            <a:normAutofit fontScale="90000"/>
          </a:bodyPr>
          <a:lstStyle/>
          <a:p>
            <a:r>
              <a:rPr lang="el-GR" sz="2700" dirty="0"/>
              <a:t>Το πρώτο φύλλο </a:t>
            </a:r>
            <a:r>
              <a:rPr lang="el-GR" sz="2700" dirty="0" smtClean="0"/>
              <a:t>της Εφημερίδος, </a:t>
            </a:r>
            <a:br>
              <a:rPr lang="el-GR" sz="2700" dirty="0" smtClean="0"/>
            </a:br>
            <a:r>
              <a:rPr lang="el-GR" sz="2700" dirty="0" smtClean="0"/>
              <a:t>Βιέννη </a:t>
            </a:r>
            <a:r>
              <a:rPr lang="el-GR" sz="2700" dirty="0"/>
              <a:t>31 Δεκεμβρίου </a:t>
            </a:r>
            <a:r>
              <a:rPr lang="el-GR" sz="2700" dirty="0" smtClean="0"/>
              <a:t>179Ο. </a:t>
            </a:r>
            <a:r>
              <a:rPr lang="el-GR" dirty="0"/>
              <a:t/>
            </a:r>
            <a:br>
              <a:rPr lang="el-GR" dirty="0"/>
            </a:br>
            <a:endParaRPr lang="el-GR" dirty="0"/>
          </a:p>
        </p:txBody>
      </p:sp>
      <p:pic>
        <p:nvPicPr>
          <p:cNvPr id="4" name="3 - Θέση περιεχομένου" descr="https://upload.wikimedia.org/wikipedia/commons/thumb/e/ea/Ephemeris_1790.png/200px-Ephemeris_1790.png">
            <a:hlinkClick r:id="rId2"/>
          </p:cNvPr>
          <p:cNvPicPr>
            <a:picLocks noGrp="1"/>
          </p:cNvPicPr>
          <p:nvPr>
            <p:ph idx="1"/>
          </p:nvPr>
        </p:nvPicPr>
        <p:blipFill>
          <a:blip r:embed="rId3"/>
          <a:stretch>
            <a:fillRect/>
          </a:stretch>
        </p:blipFill>
        <p:spPr bwMode="auto">
          <a:xfrm>
            <a:off x="4500562" y="0"/>
            <a:ext cx="46434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12064"/>
            <a:ext cx="4357718" cy="1988242"/>
          </a:xfrm>
        </p:spPr>
        <p:txBody>
          <a:bodyPr>
            <a:noAutofit/>
          </a:bodyPr>
          <a:lstStyle/>
          <a:p>
            <a:r>
              <a:rPr lang="el-GR" sz="2400" dirty="0"/>
              <a:t>Πρωτοσέλιδο </a:t>
            </a:r>
            <a:r>
              <a:rPr lang="el-GR" sz="2400" dirty="0" smtClean="0"/>
              <a:t>του Λόγιου Ερμού(Βιέννη</a:t>
            </a:r>
            <a:r>
              <a:rPr lang="el-GR" sz="2400" dirty="0"/>
              <a:t>, 1817</a:t>
            </a:r>
            <a:r>
              <a:rPr lang="el-GR" sz="2400" dirty="0" smtClean="0"/>
              <a:t>). </a:t>
            </a: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800" dirty="0"/>
              <a:t/>
            </a:r>
            <a:br>
              <a:rPr lang="el-GR" sz="2800" dirty="0"/>
            </a:br>
            <a:endParaRPr lang="el-GR" sz="2800" dirty="0"/>
          </a:p>
        </p:txBody>
      </p:sp>
      <p:pic>
        <p:nvPicPr>
          <p:cNvPr id="4" name="3 - Θέση περιεχομένου" descr="https://upload.wikimedia.org/wikipedia/commons/thumb/c/cb/%CE%95%CF%81%CE%BC%CE%AE%CF%82_%CE%BF_%CE%9B%CF%8C%CE%B3%CE%B9%CE%BF%CF%82_-_1817.jpg/220px-%CE%95%CF%81%CE%BC%CE%AE%CF%82_%CE%BF_%CE%9B%CF%8C%CE%B3%CE%B9%CE%BF%CF%82_-_1817.jpg">
            <a:hlinkClick r:id="rId2"/>
          </p:cNvPr>
          <p:cNvPicPr>
            <a:picLocks noGrp="1"/>
          </p:cNvPicPr>
          <p:nvPr>
            <p:ph idx="1"/>
          </p:nvPr>
        </p:nvPicPr>
        <p:blipFill>
          <a:blip r:embed="rId3"/>
          <a:stretch>
            <a:fillRect/>
          </a:stretch>
        </p:blipFill>
        <p:spPr bwMode="auto">
          <a:xfrm>
            <a:off x="4429124" y="357166"/>
            <a:ext cx="4714876" cy="650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0"/>
            <a:ext cx="8572560" cy="6643710"/>
          </a:xfrm>
        </p:spPr>
        <p:txBody>
          <a:bodyPr>
            <a:normAutofit/>
          </a:bodyPr>
          <a:lstStyle/>
          <a:p>
            <a:pPr>
              <a:buNone/>
            </a:pPr>
            <a:r>
              <a:rPr lang="el-GR" sz="3200" dirty="0" smtClean="0">
                <a:latin typeface="Times New Roman" pitchFamily="18" charset="0"/>
                <a:cs typeface="Times New Roman" pitchFamily="18" charset="0"/>
              </a:rPr>
              <a:t>Την  ίδια  ανάπτυξη  με  το  </a:t>
            </a:r>
            <a:r>
              <a:rPr lang="el-GR" sz="3200" dirty="0" smtClean="0">
                <a:solidFill>
                  <a:srgbClr val="FFFF00"/>
                </a:solidFill>
                <a:latin typeface="Times New Roman" pitchFamily="18" charset="0"/>
                <a:cs typeface="Times New Roman" pitchFamily="18" charset="0"/>
              </a:rPr>
              <a:t>εμπόριο</a:t>
            </a:r>
            <a:r>
              <a:rPr lang="el-GR" sz="3200" dirty="0" smtClean="0">
                <a:latin typeface="Times New Roman" pitchFamily="18" charset="0"/>
                <a:cs typeface="Times New Roman" pitchFamily="18" charset="0"/>
              </a:rPr>
              <a:t>  γνωρίζει  </a:t>
            </a:r>
            <a:endParaRPr lang="en-US" sz="3200" dirty="0" smtClean="0">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και  η  </a:t>
            </a:r>
            <a:r>
              <a:rPr lang="el-GR" sz="3200" dirty="0" smtClean="0">
                <a:solidFill>
                  <a:srgbClr val="FFFF00"/>
                </a:solidFill>
                <a:latin typeface="Times New Roman" pitchFamily="18" charset="0"/>
                <a:cs typeface="Times New Roman" pitchFamily="18" charset="0"/>
              </a:rPr>
              <a:t>ναυτιλία</a:t>
            </a:r>
            <a:r>
              <a:rPr lang="el-GR" sz="3200" dirty="0" smtClean="0">
                <a:latin typeface="Times New Roman" pitchFamily="18" charset="0"/>
                <a:cs typeface="Times New Roman" pitchFamily="18" charset="0"/>
              </a:rPr>
              <a:t>  των  νησιών  του  Αιγαίου.  </a:t>
            </a:r>
          </a:p>
          <a:p>
            <a:pPr>
              <a:buNone/>
            </a:pPr>
            <a:r>
              <a:rPr lang="el-GR" sz="3200" dirty="0" smtClean="0">
                <a:latin typeface="Times New Roman" pitchFamily="18" charset="0"/>
                <a:cs typeface="Times New Roman" pitchFamily="18" charset="0"/>
              </a:rPr>
              <a:t>Μετά  μάλιστα  από  τη  λήξη  </a:t>
            </a:r>
            <a:endParaRPr lang="en-US" sz="3200" dirty="0" smtClean="0">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του  </a:t>
            </a:r>
            <a:r>
              <a:rPr lang="el-GR" sz="3200" b="1" dirty="0" err="1" smtClean="0">
                <a:latin typeface="Times New Roman" pitchFamily="18" charset="0"/>
                <a:cs typeface="Times New Roman" pitchFamily="18" charset="0"/>
              </a:rPr>
              <a:t>Ρωσοτουρκικού</a:t>
            </a:r>
            <a:r>
              <a:rPr lang="el-GR" sz="3200" b="1" dirty="0" smtClean="0">
                <a:latin typeface="Times New Roman" pitchFamily="18" charset="0"/>
                <a:cs typeface="Times New Roman" pitchFamily="18" charset="0"/>
              </a:rPr>
              <a:t>  πολέμου </a:t>
            </a:r>
            <a:r>
              <a:rPr lang="el-GR"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και  την  υπογραφή  της  συνθήκης  </a:t>
            </a:r>
          </a:p>
          <a:p>
            <a:pPr>
              <a:buNone/>
            </a:pPr>
            <a:r>
              <a:rPr lang="el-GR" sz="3200" dirty="0" smtClean="0">
                <a:latin typeface="Times New Roman" pitchFamily="18" charset="0"/>
                <a:cs typeface="Times New Roman" pitchFamily="18" charset="0"/>
              </a:rPr>
              <a:t>του  Κιουτσούκ  Καϊναρτζή  </a:t>
            </a:r>
          </a:p>
          <a:p>
            <a:pPr>
              <a:buNone/>
            </a:pPr>
            <a:r>
              <a:rPr lang="el-GR" sz="3200" dirty="0" smtClean="0">
                <a:latin typeface="Times New Roman" pitchFamily="18" charset="0"/>
                <a:cs typeface="Times New Roman" pitchFamily="18" charset="0"/>
              </a:rPr>
              <a:t>το  1774,  </a:t>
            </a:r>
            <a:endParaRPr lang="en-US" sz="3200" dirty="0" smtClean="0">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τα  </a:t>
            </a:r>
            <a:r>
              <a:rPr lang="el-GR" sz="3200" dirty="0" smtClean="0">
                <a:solidFill>
                  <a:srgbClr val="FFFF00"/>
                </a:solidFill>
                <a:latin typeface="Times New Roman" pitchFamily="18" charset="0"/>
                <a:cs typeface="Times New Roman" pitchFamily="18" charset="0"/>
              </a:rPr>
              <a:t>ελληνικά  πλοία</a:t>
            </a:r>
            <a:r>
              <a:rPr lang="el-GR" sz="3200" dirty="0" smtClean="0">
                <a:latin typeface="Times New Roman" pitchFamily="18" charset="0"/>
                <a:cs typeface="Times New Roman" pitchFamily="18" charset="0"/>
              </a:rPr>
              <a:t>  </a:t>
            </a:r>
          </a:p>
          <a:p>
            <a:pPr>
              <a:buNone/>
            </a:pPr>
            <a:r>
              <a:rPr lang="el-GR" sz="3200" dirty="0" smtClean="0">
                <a:latin typeface="Times New Roman" pitchFamily="18" charset="0"/>
                <a:cs typeface="Times New Roman" pitchFamily="18" charset="0"/>
              </a:rPr>
              <a:t>αποκτούν  το  δικαίωμα  να  διαπλέουν  </a:t>
            </a:r>
            <a:endParaRPr lang="en-US" sz="3200" dirty="0" smtClean="0">
              <a:latin typeface="Times New Roman" pitchFamily="18" charset="0"/>
              <a:cs typeface="Times New Roman" pitchFamily="18" charset="0"/>
            </a:endParaRPr>
          </a:p>
          <a:p>
            <a:pPr>
              <a:buNone/>
            </a:pPr>
            <a:r>
              <a:rPr lang="el-GR" sz="3200" dirty="0" smtClean="0">
                <a:solidFill>
                  <a:srgbClr val="FFFF00"/>
                </a:solidFill>
                <a:latin typeface="Times New Roman" pitchFamily="18" charset="0"/>
                <a:cs typeface="Times New Roman" pitchFamily="18" charset="0"/>
              </a:rPr>
              <a:t>ελεύθερα</a:t>
            </a:r>
            <a:r>
              <a:rPr lang="en-US" sz="3200"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τις  θάλασσες  υπό  ρωσική  σημαία.</a:t>
            </a:r>
          </a:p>
          <a:p>
            <a:endParaRPr lang="el-GR" dirty="0"/>
          </a:p>
        </p:txBody>
      </p:sp>
      <p:pic>
        <p:nvPicPr>
          <p:cNvPr id="7171" name="Picture 3" descr="C:\Users\user\Desktop\images (2).jpg"/>
          <p:cNvPicPr>
            <a:picLocks noChangeAspect="1" noChangeArrowheads="1"/>
          </p:cNvPicPr>
          <p:nvPr/>
        </p:nvPicPr>
        <p:blipFill>
          <a:blip r:embed="rId2"/>
          <a:srcRect/>
          <a:stretch>
            <a:fillRect/>
          </a:stretch>
        </p:blipFill>
        <p:spPr bwMode="auto">
          <a:xfrm>
            <a:off x="6215074" y="2786058"/>
            <a:ext cx="2749603" cy="19288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400" dirty="0" smtClean="0">
                <a:latin typeface="Times New Roman" pitchFamily="18" charset="0"/>
                <a:cs typeface="Times New Roman" pitchFamily="18" charset="0"/>
              </a:rPr>
              <a:t>Η  πολιτισμική  ανανέωση  εξαπλώνεται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σε  ολόκληρο  το  χώρο  της  Ελληνικής  Ανατολής</a:t>
            </a:r>
            <a:br>
              <a:rPr lang="el-GR" sz="2400" dirty="0" smtClean="0">
                <a:latin typeface="Times New Roman" pitchFamily="18" charset="0"/>
                <a:cs typeface="Times New Roman" pitchFamily="18" charset="0"/>
              </a:rPr>
            </a:br>
            <a:endParaRPr lang="el-GR" sz="2400" dirty="0">
              <a:latin typeface="Times New Roman" pitchFamily="18" charset="0"/>
              <a:cs typeface="Times New Roman" pitchFamily="18" charset="0"/>
            </a:endParaRPr>
          </a:p>
        </p:txBody>
      </p:sp>
      <p:pic>
        <p:nvPicPr>
          <p:cNvPr id="1026" name="Picture 2" descr="C:\Users\user\Desktop\7729830839.jpg"/>
          <p:cNvPicPr>
            <a:picLocks noGrp="1" noChangeAspect="1" noChangeArrowheads="1"/>
          </p:cNvPicPr>
          <p:nvPr>
            <p:ph idx="1"/>
          </p:nvPr>
        </p:nvPicPr>
        <p:blipFill>
          <a:blip r:embed="rId2"/>
          <a:srcRect/>
          <a:stretch>
            <a:fillRect/>
          </a:stretch>
        </p:blipFill>
        <p:spPr bwMode="auto">
          <a:xfrm>
            <a:off x="1563786" y="1784350"/>
            <a:ext cx="6473628" cy="4572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57158" y="214290"/>
            <a:ext cx="8229600" cy="914400"/>
          </a:xfrm>
        </p:spPr>
        <p:txBody>
          <a:bodyPr/>
          <a:lstStyle/>
          <a:p>
            <a:r>
              <a:rPr lang="el-GR" sz="2800" dirty="0" smtClean="0"/>
              <a:t>Σκοπός του Νεοελληνικού Διαφωτισμού είναι η ιδεολογική προετοιμασία της Επανάστασης</a:t>
            </a:r>
            <a:endParaRPr lang="el-GR" sz="2800" dirty="0"/>
          </a:p>
        </p:txBody>
      </p:sp>
      <p:sp>
        <p:nvSpPr>
          <p:cNvPr id="3" name="2 - Θέση περιεχομένου"/>
          <p:cNvSpPr>
            <a:spLocks noGrp="1"/>
          </p:cNvSpPr>
          <p:nvPr>
            <p:ph sz="half" idx="1"/>
          </p:nvPr>
        </p:nvSpPr>
        <p:spPr/>
        <p:txBody>
          <a:bodyPr/>
          <a:lstStyle/>
          <a:p>
            <a:pPr algn="ctr">
              <a:buNone/>
            </a:pPr>
            <a:r>
              <a:rPr lang="el-GR" dirty="0" smtClean="0"/>
              <a:t>     </a:t>
            </a:r>
            <a:endParaRPr lang="el-GR" dirty="0"/>
          </a:p>
        </p:txBody>
      </p:sp>
      <p:pic>
        <p:nvPicPr>
          <p:cNvPr id="2051" name="Picture 3" descr="C:\Users\user\Desktop\1821.jpg"/>
          <p:cNvPicPr>
            <a:picLocks noChangeAspect="1" noChangeArrowheads="1"/>
          </p:cNvPicPr>
          <p:nvPr/>
        </p:nvPicPr>
        <p:blipFill>
          <a:blip r:embed="rId2"/>
          <a:srcRect/>
          <a:stretch>
            <a:fillRect/>
          </a:stretch>
        </p:blipFill>
        <p:spPr bwMode="auto">
          <a:xfrm>
            <a:off x="-12618" y="1571612"/>
            <a:ext cx="5799064" cy="4214842"/>
          </a:xfrm>
          <a:prstGeom prst="rect">
            <a:avLst/>
          </a:prstGeom>
          <a:noFill/>
        </p:spPr>
      </p:pic>
      <p:pic>
        <p:nvPicPr>
          <p:cNvPr id="2052" name="Picture 4" descr="C:\Users\user\Desktop\epanastasi-01.jpg"/>
          <p:cNvPicPr>
            <a:picLocks noGrp="1" noChangeAspect="1" noChangeArrowheads="1"/>
          </p:cNvPicPr>
          <p:nvPr>
            <p:ph sz="half" idx="2"/>
          </p:nvPr>
        </p:nvPicPr>
        <p:blipFill>
          <a:blip r:embed="rId3"/>
          <a:srcRect/>
          <a:stretch>
            <a:fillRect/>
          </a:stretch>
        </p:blipFill>
        <p:spPr bwMode="auto">
          <a:xfrm>
            <a:off x="5857884" y="1857364"/>
            <a:ext cx="2900365" cy="380197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0" y="142853"/>
            <a:ext cx="5500694" cy="6153612"/>
          </a:xfrm>
        </p:spPr>
        <p:txBody>
          <a:bodyPr>
            <a:normAutofit/>
          </a:bodyPr>
          <a:lstStyle/>
          <a:p>
            <a:pPr>
              <a:buNone/>
            </a:pPr>
            <a:r>
              <a:rPr lang="el-GR" sz="2600" dirty="0" smtClean="0">
                <a:latin typeface="Times New Roman" pitchFamily="18" charset="0"/>
                <a:cs typeface="Times New Roman" pitchFamily="18" charset="0"/>
              </a:rPr>
              <a:t>Τα</a:t>
            </a:r>
            <a:r>
              <a:rPr lang="el-GR" sz="2600" dirty="0">
                <a:latin typeface="Times New Roman" pitchFamily="18" charset="0"/>
                <a:cs typeface="Times New Roman" pitchFamily="18" charset="0"/>
              </a:rPr>
              <a:t>  πιο  σημαντικά  προβλήματα  </a:t>
            </a:r>
            <a:endParaRPr lang="el-GR" sz="2600" dirty="0" smtClean="0">
              <a:latin typeface="Times New Roman" pitchFamily="18" charset="0"/>
              <a:cs typeface="Times New Roman" pitchFamily="18" charset="0"/>
            </a:endParaRPr>
          </a:p>
          <a:p>
            <a:pPr>
              <a:buNone/>
            </a:pPr>
            <a:r>
              <a:rPr lang="el-GR" sz="2600" dirty="0" smtClean="0">
                <a:latin typeface="Times New Roman" pitchFamily="18" charset="0"/>
                <a:cs typeface="Times New Roman" pitchFamily="18" charset="0"/>
              </a:rPr>
              <a:t>που</a:t>
            </a:r>
            <a:r>
              <a:rPr lang="el-GR" sz="2600" dirty="0">
                <a:latin typeface="Times New Roman" pitchFamily="18" charset="0"/>
                <a:cs typeface="Times New Roman" pitchFamily="18" charset="0"/>
              </a:rPr>
              <a:t>  απασχόλησαν  τους  λογίους  </a:t>
            </a:r>
            <a:endParaRPr lang="el-GR" sz="2600" dirty="0" smtClean="0">
              <a:latin typeface="Times New Roman" pitchFamily="18" charset="0"/>
              <a:cs typeface="Times New Roman" pitchFamily="18" charset="0"/>
            </a:endParaRPr>
          </a:p>
          <a:p>
            <a:pPr>
              <a:buNone/>
            </a:pPr>
            <a:r>
              <a:rPr lang="el-GR" sz="2600" dirty="0" smtClean="0">
                <a:latin typeface="Times New Roman" pitchFamily="18" charset="0"/>
                <a:cs typeface="Times New Roman" pitchFamily="18" charset="0"/>
              </a:rPr>
              <a:t>του</a:t>
            </a:r>
            <a:r>
              <a:rPr lang="el-GR" sz="2600" dirty="0">
                <a:latin typeface="Times New Roman" pitchFamily="18" charset="0"/>
                <a:cs typeface="Times New Roman" pitchFamily="18" charset="0"/>
              </a:rPr>
              <a:t>  </a:t>
            </a:r>
            <a:r>
              <a:rPr lang="el-GR" sz="2600" dirty="0" smtClean="0">
                <a:latin typeface="Times New Roman" pitchFamily="18" charset="0"/>
                <a:cs typeface="Times New Roman" pitchFamily="18" charset="0"/>
              </a:rPr>
              <a:t>Νεοελληνικού Διαφωτισμού</a:t>
            </a:r>
            <a:r>
              <a:rPr lang="el-GR" sz="2600" dirty="0">
                <a:latin typeface="Times New Roman" pitchFamily="18" charset="0"/>
                <a:cs typeface="Times New Roman" pitchFamily="18" charset="0"/>
              </a:rPr>
              <a:t>  </a:t>
            </a:r>
            <a:endParaRPr lang="el-GR" sz="2600" dirty="0" smtClean="0">
              <a:latin typeface="Times New Roman" pitchFamily="18" charset="0"/>
              <a:cs typeface="Times New Roman" pitchFamily="18" charset="0"/>
            </a:endParaRPr>
          </a:p>
          <a:p>
            <a:pPr>
              <a:buNone/>
            </a:pPr>
            <a:r>
              <a:rPr lang="el-GR" sz="2600" dirty="0" smtClean="0">
                <a:latin typeface="Times New Roman" pitchFamily="18" charset="0"/>
                <a:cs typeface="Times New Roman" pitchFamily="18" charset="0"/>
              </a:rPr>
              <a:t>ήταν:</a:t>
            </a:r>
          </a:p>
          <a:p>
            <a:pPr>
              <a:buNone/>
            </a:pP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η</a:t>
            </a:r>
            <a:r>
              <a:rPr lang="el-GR" sz="2400" dirty="0">
                <a:latin typeface="Times New Roman" pitchFamily="18" charset="0"/>
                <a:cs typeface="Times New Roman" pitchFamily="18" charset="0"/>
              </a:rPr>
              <a:t>  σχέση  των  σύγχρονων  </a:t>
            </a:r>
            <a:r>
              <a:rPr lang="el-GR" sz="2400" dirty="0" smtClean="0">
                <a:latin typeface="Times New Roman" pitchFamily="18" charset="0"/>
                <a:cs typeface="Times New Roman" pitchFamily="18" charset="0"/>
              </a:rPr>
              <a:t>Ελλήνων με</a:t>
            </a:r>
            <a:r>
              <a:rPr lang="el-GR" sz="2400" dirty="0">
                <a:latin typeface="Times New Roman" pitchFamily="18" charset="0"/>
                <a:cs typeface="Times New Roman" pitchFamily="18" charset="0"/>
              </a:rPr>
              <a:t>  την  πνευματική  κληρονομιά  της  </a:t>
            </a:r>
            <a:r>
              <a:rPr lang="el-GR" sz="2400" dirty="0">
                <a:solidFill>
                  <a:srgbClr val="FF0000"/>
                </a:solidFill>
                <a:latin typeface="Times New Roman" pitchFamily="18" charset="0"/>
                <a:cs typeface="Times New Roman" pitchFamily="18" charset="0"/>
              </a:rPr>
              <a:t>αρχαίας  Ελλάδας</a:t>
            </a: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η</a:t>
            </a:r>
            <a:r>
              <a:rPr lang="el-GR" sz="2400" dirty="0">
                <a:latin typeface="Times New Roman" pitchFamily="18" charset="0"/>
                <a:cs typeface="Times New Roman" pitchFamily="18" charset="0"/>
              </a:rPr>
              <a:t>  αφύπνιση  της  </a:t>
            </a:r>
            <a:r>
              <a:rPr lang="el-GR" sz="2400" dirty="0">
                <a:solidFill>
                  <a:srgbClr val="FF0000"/>
                </a:solidFill>
                <a:latin typeface="Times New Roman" pitchFamily="18" charset="0"/>
                <a:cs typeface="Times New Roman" pitchFamily="18" charset="0"/>
              </a:rPr>
              <a:t>εθνικής  συνείδησης</a:t>
            </a: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η</a:t>
            </a:r>
            <a:r>
              <a:rPr lang="el-GR" sz="2400" dirty="0">
                <a:latin typeface="Times New Roman" pitchFamily="18" charset="0"/>
                <a:cs typeface="Times New Roman" pitchFamily="18" charset="0"/>
              </a:rPr>
              <a:t>  </a:t>
            </a:r>
            <a:r>
              <a:rPr lang="el-GR" sz="2400" dirty="0">
                <a:solidFill>
                  <a:srgbClr val="FF0000"/>
                </a:solidFill>
                <a:latin typeface="Times New Roman" pitchFamily="18" charset="0"/>
                <a:cs typeface="Times New Roman" pitchFamily="18" charset="0"/>
              </a:rPr>
              <a:t>γλώσσα</a:t>
            </a: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η</a:t>
            </a:r>
            <a:r>
              <a:rPr lang="el-GR" sz="2400" dirty="0">
                <a:latin typeface="Times New Roman" pitchFamily="18" charset="0"/>
                <a:cs typeface="Times New Roman" pitchFamily="18" charset="0"/>
              </a:rPr>
              <a:t>  θέση  των  </a:t>
            </a:r>
            <a:r>
              <a:rPr lang="el-GR" sz="2400" dirty="0">
                <a:solidFill>
                  <a:srgbClr val="FF0000"/>
                </a:solidFill>
                <a:latin typeface="Times New Roman" pitchFamily="18" charset="0"/>
                <a:cs typeface="Times New Roman" pitchFamily="18" charset="0"/>
              </a:rPr>
              <a:t>νέων  φιλοσοφικών  ιδεών  </a:t>
            </a:r>
            <a:endParaRPr lang="el-GR" sz="2400" dirty="0" smtClean="0">
              <a:solidFill>
                <a:srgbClr val="FF0000"/>
              </a:solidFill>
              <a:latin typeface="Times New Roman" pitchFamily="18" charset="0"/>
              <a:cs typeface="Times New Roman" pitchFamily="18" charset="0"/>
            </a:endParaRPr>
          </a:p>
          <a:p>
            <a:pPr>
              <a:buNone/>
            </a:pPr>
            <a:r>
              <a:rPr lang="el-GR" sz="2400" dirty="0" smtClean="0">
                <a:solidFill>
                  <a:srgbClr val="FF0000"/>
                </a:solidFill>
                <a:latin typeface="Times New Roman" pitchFamily="18" charset="0"/>
                <a:cs typeface="Times New Roman" pitchFamily="18" charset="0"/>
              </a:rPr>
              <a:t>και</a:t>
            </a:r>
            <a:r>
              <a:rPr lang="el-GR" sz="2400" dirty="0">
                <a:solidFill>
                  <a:srgbClr val="FF0000"/>
                </a:solidFill>
                <a:latin typeface="Times New Roman" pitchFamily="18" charset="0"/>
                <a:cs typeface="Times New Roman" pitchFamily="18" charset="0"/>
              </a:rPr>
              <a:t>  των  φυσικών  επιστημών</a:t>
            </a:r>
            <a:r>
              <a:rPr lang="el-GR" sz="2400" dirty="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στην</a:t>
            </a:r>
            <a:r>
              <a:rPr lang="el-GR" sz="2400" dirty="0">
                <a:latin typeface="Times New Roman" pitchFamily="18" charset="0"/>
                <a:cs typeface="Times New Roman" pitchFamily="18" charset="0"/>
              </a:rPr>
              <a:t>  νεοελληνική  </a:t>
            </a:r>
            <a:r>
              <a:rPr lang="el-GR" sz="2400" dirty="0">
                <a:solidFill>
                  <a:srgbClr val="FF0000"/>
                </a:solidFill>
                <a:latin typeface="Times New Roman" pitchFamily="18" charset="0"/>
                <a:cs typeface="Times New Roman" pitchFamily="18" charset="0"/>
              </a:rPr>
              <a:t>παιδεία</a:t>
            </a:r>
            <a:r>
              <a:rPr lang="el-GR" sz="2400" dirty="0">
                <a:latin typeface="Times New Roman" pitchFamily="18" charset="0"/>
                <a:cs typeface="Times New Roman" pitchFamily="18" charset="0"/>
              </a:rPr>
              <a:t>.</a:t>
            </a:r>
          </a:p>
          <a:p>
            <a:endParaRPr lang="el-GR" dirty="0"/>
          </a:p>
        </p:txBody>
      </p:sp>
      <p:pic>
        <p:nvPicPr>
          <p:cNvPr id="3074" name="Picture 2" descr="C:\Users\user\Desktop\03-copy-copy.jpg"/>
          <p:cNvPicPr>
            <a:picLocks noGrp="1" noChangeAspect="1" noChangeArrowheads="1"/>
          </p:cNvPicPr>
          <p:nvPr>
            <p:ph sz="half" idx="2"/>
          </p:nvPr>
        </p:nvPicPr>
        <p:blipFill>
          <a:blip r:embed="rId2"/>
          <a:srcRect/>
          <a:stretch>
            <a:fillRect/>
          </a:stretch>
        </p:blipFill>
        <p:spPr bwMode="auto">
          <a:xfrm>
            <a:off x="5743785" y="642918"/>
            <a:ext cx="3400215" cy="45259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5-30-728.jpg"/>
          <p:cNvPicPr>
            <a:picLocks noGrp="1" noChangeAspect="1" noChangeArrowheads="1"/>
          </p:cNvPicPr>
          <p:nvPr>
            <p:ph idx="1"/>
          </p:nvPr>
        </p:nvPicPr>
        <p:blipFill>
          <a:blip r:embed="rId2"/>
          <a:srcRect/>
          <a:stretch>
            <a:fillRect/>
          </a:stretch>
        </p:blipFill>
        <p:spPr bwMode="auto">
          <a:xfrm>
            <a:off x="928662" y="571480"/>
            <a:ext cx="7368126" cy="552609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   Η</a:t>
            </a:r>
            <a:r>
              <a:rPr lang="el-GR" sz="2400" dirty="0">
                <a:latin typeface="Times New Roman" pitchFamily="18" charset="0"/>
                <a:cs typeface="Times New Roman" pitchFamily="18" charset="0"/>
              </a:rPr>
              <a:t>  πρώτη  γενιά  του  </a:t>
            </a:r>
            <a:r>
              <a:rPr lang="el-GR" sz="2400" dirty="0" smtClean="0">
                <a:latin typeface="Times New Roman" pitchFamily="18" charset="0"/>
                <a:cs typeface="Times New Roman" pitchFamily="18" charset="0"/>
              </a:rPr>
              <a:t>Ελληνικού</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Διαφωτισμού-κυριότεροι</a:t>
            </a:r>
            <a:r>
              <a:rPr lang="el-GR" sz="2400" dirty="0">
                <a:latin typeface="Times New Roman" pitchFamily="18" charset="0"/>
                <a:cs typeface="Times New Roman" pitchFamily="18" charset="0"/>
              </a:rPr>
              <a:t>  εκπρόσωποι  της  </a:t>
            </a:r>
            <a:r>
              <a:rPr lang="el-GR" sz="2400" dirty="0" smtClean="0">
                <a:latin typeface="Times New Roman" pitchFamily="18" charset="0"/>
                <a:cs typeface="Times New Roman" pitchFamily="18" charset="0"/>
              </a:rPr>
              <a:t>οποίας ήταν</a:t>
            </a:r>
            <a:r>
              <a:rPr lang="el-GR" sz="2400" dirty="0">
                <a:latin typeface="Times New Roman" pitchFamily="18" charset="0"/>
                <a:cs typeface="Times New Roman" pitchFamily="18" charset="0"/>
              </a:rPr>
              <a:t>  ο  </a:t>
            </a:r>
            <a:r>
              <a:rPr lang="el-GR" sz="2400" b="1" dirty="0">
                <a:solidFill>
                  <a:srgbClr val="FF0000"/>
                </a:solidFill>
                <a:latin typeface="Times New Roman" pitchFamily="18" charset="0"/>
                <a:cs typeface="Times New Roman" pitchFamily="18" charset="0"/>
              </a:rPr>
              <a:t>Νικηφόρος  Θεοτόκης</a:t>
            </a:r>
            <a:r>
              <a:rPr lang="el-GR" sz="2400" dirty="0">
                <a:latin typeface="Times New Roman" pitchFamily="18" charset="0"/>
                <a:cs typeface="Times New Roman" pitchFamily="18" charset="0"/>
              </a:rPr>
              <a:t>  και  </a:t>
            </a:r>
            <a:endParaRPr lang="el-GR" sz="2400" dirty="0" smtClean="0">
              <a:latin typeface="Times New Roman" pitchFamily="18" charset="0"/>
              <a:cs typeface="Times New Roman" pitchFamily="18" charset="0"/>
            </a:endParaRPr>
          </a:p>
          <a:p>
            <a:pPr>
              <a:buNone/>
            </a:pPr>
            <a:r>
              <a:rPr lang="el-GR" sz="2400" dirty="0" smtClean="0">
                <a:latin typeface="Times New Roman" pitchFamily="18" charset="0"/>
                <a:cs typeface="Times New Roman" pitchFamily="18" charset="0"/>
              </a:rPr>
              <a:t>     ο</a:t>
            </a:r>
            <a:r>
              <a:rPr lang="el-GR" sz="2400" dirty="0">
                <a:latin typeface="Times New Roman" pitchFamily="18" charset="0"/>
                <a:cs typeface="Times New Roman" pitchFamily="18" charset="0"/>
              </a:rPr>
              <a:t>  </a:t>
            </a:r>
            <a:r>
              <a:rPr lang="el-GR" sz="2400" b="1" dirty="0">
                <a:solidFill>
                  <a:srgbClr val="FF0000"/>
                </a:solidFill>
                <a:latin typeface="Times New Roman" pitchFamily="18" charset="0"/>
                <a:cs typeface="Times New Roman" pitchFamily="18" charset="0"/>
              </a:rPr>
              <a:t>Ευγένιος  Βούλγαρης</a:t>
            </a:r>
            <a:r>
              <a:rPr lang="el-GR" sz="2400" dirty="0">
                <a:latin typeface="Times New Roman" pitchFamily="18" charset="0"/>
                <a:cs typeface="Times New Roman" pitchFamily="18" charset="0"/>
              </a:rPr>
              <a:t> </a:t>
            </a:r>
            <a:r>
              <a:rPr lang="el-GR" sz="2400" dirty="0" smtClean="0">
                <a:latin typeface="Times New Roman" pitchFamily="18" charset="0"/>
                <a:cs typeface="Times New Roman" pitchFamily="18" charset="0"/>
              </a:rPr>
              <a:t>που επηρεάζεται αρχικά από το </a:t>
            </a:r>
            <a:r>
              <a:rPr lang="el-GR" sz="2400" dirty="0" smtClean="0">
                <a:solidFill>
                  <a:srgbClr val="FFFF00"/>
                </a:solidFill>
                <a:latin typeface="Times New Roman" pitchFamily="18" charset="0"/>
                <a:cs typeface="Times New Roman" pitchFamily="18" charset="0"/>
              </a:rPr>
              <a:t>Βολταίρο</a:t>
            </a:r>
            <a:r>
              <a:rPr lang="el-GR" sz="2400" dirty="0" smtClean="0">
                <a:latin typeface="Times New Roman" pitchFamily="18" charset="0"/>
                <a:cs typeface="Times New Roman" pitchFamily="18" charset="0"/>
              </a:rPr>
              <a:t>. </a:t>
            </a:r>
          </a:p>
          <a:p>
            <a:pPr>
              <a:buNone/>
            </a:pPr>
            <a:endParaRPr lang="el-GR" sz="2600" dirty="0">
              <a:latin typeface="Times New Roman" pitchFamily="18" charset="0"/>
              <a:cs typeface="Times New Roman" pitchFamily="18" charset="0"/>
            </a:endParaRPr>
          </a:p>
          <a:p>
            <a:endParaRPr lang="el-GR" dirty="0"/>
          </a:p>
        </p:txBody>
      </p:sp>
      <p:pic>
        <p:nvPicPr>
          <p:cNvPr id="4" name="3 - Εικόνα" descr="220px-Physics_theotokis.jpg"/>
          <p:cNvPicPr>
            <a:picLocks noChangeAspect="1"/>
          </p:cNvPicPr>
          <p:nvPr/>
        </p:nvPicPr>
        <p:blipFill>
          <a:blip r:embed="rId2"/>
          <a:stretch>
            <a:fillRect/>
          </a:stretch>
        </p:blipFill>
        <p:spPr>
          <a:xfrm>
            <a:off x="714348" y="1714488"/>
            <a:ext cx="3286148" cy="5115694"/>
          </a:xfrm>
          <a:prstGeom prst="rect">
            <a:avLst/>
          </a:prstGeom>
        </p:spPr>
      </p:pic>
      <p:pic>
        <p:nvPicPr>
          <p:cNvPr id="5" name="4 - Εικόνα" descr="250px-Evgenios_Voulgaris_First_page_of_book_Elements_of_metaphysics.jpg"/>
          <p:cNvPicPr>
            <a:picLocks noChangeAspect="1"/>
          </p:cNvPicPr>
          <p:nvPr/>
        </p:nvPicPr>
        <p:blipFill>
          <a:blip r:embed="rId3"/>
          <a:stretch>
            <a:fillRect/>
          </a:stretch>
        </p:blipFill>
        <p:spPr>
          <a:xfrm>
            <a:off x="5500694" y="1643050"/>
            <a:ext cx="3439830" cy="520352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357166"/>
            <a:ext cx="8858280" cy="5998394"/>
          </a:xfrm>
        </p:spPr>
        <p:txBody>
          <a:bodyPr>
            <a:normAutofit fontScale="85000" lnSpcReduction="10000"/>
          </a:bodyPr>
          <a:lstStyle/>
          <a:p>
            <a:r>
              <a:rPr lang="el-GR" sz="3200" dirty="0" smtClean="0">
                <a:latin typeface="Times New Roman" pitchFamily="18" charset="0"/>
                <a:cs typeface="Times New Roman" pitchFamily="18" charset="0"/>
              </a:rPr>
              <a:t>Η δεύτερη γενιά επηρεάζεται από τους </a:t>
            </a:r>
            <a:r>
              <a:rPr lang="el-GR" sz="3200" dirty="0" smtClean="0">
                <a:solidFill>
                  <a:srgbClr val="FFFF00"/>
                </a:solidFill>
                <a:latin typeface="Times New Roman" pitchFamily="18" charset="0"/>
                <a:cs typeface="Times New Roman" pitchFamily="18" charset="0"/>
              </a:rPr>
              <a:t>Εγκυκλοπαιδιστές </a:t>
            </a:r>
            <a:r>
              <a:rPr lang="el-GR" sz="3200" dirty="0" smtClean="0">
                <a:latin typeface="Times New Roman" pitchFamily="18" charset="0"/>
                <a:cs typeface="Times New Roman" pitchFamily="18" charset="0"/>
              </a:rPr>
              <a:t>με  σημαντικότερους  εκπροσώπους:</a:t>
            </a:r>
          </a:p>
          <a:p>
            <a:pPr>
              <a:buNone/>
            </a:pPr>
            <a:r>
              <a:rPr lang="el-GR" sz="3200" dirty="0" smtClean="0">
                <a:latin typeface="Times New Roman" pitchFamily="18" charset="0"/>
                <a:cs typeface="Times New Roman" pitchFamily="18" charset="0"/>
              </a:rPr>
              <a:t> τον  </a:t>
            </a:r>
            <a:r>
              <a:rPr lang="el-GR" sz="3200" b="1" dirty="0" err="1" smtClean="0">
                <a:solidFill>
                  <a:srgbClr val="FF0000"/>
                </a:solidFill>
                <a:latin typeface="Times New Roman" pitchFamily="18" charset="0"/>
                <a:cs typeface="Times New Roman" pitchFamily="18" charset="0"/>
              </a:rPr>
              <a:t>Ιώσηπο</a:t>
            </a:r>
            <a:r>
              <a:rPr lang="el-GR" sz="3200" b="1" dirty="0" smtClean="0">
                <a:solidFill>
                  <a:srgbClr val="FF0000"/>
                </a:solidFill>
                <a:latin typeface="Times New Roman" pitchFamily="18" charset="0"/>
                <a:cs typeface="Times New Roman" pitchFamily="18" charset="0"/>
              </a:rPr>
              <a:t>  </a:t>
            </a:r>
            <a:r>
              <a:rPr lang="el-GR" sz="3200" b="1" dirty="0" err="1" smtClean="0">
                <a:solidFill>
                  <a:srgbClr val="FF0000"/>
                </a:solidFill>
                <a:latin typeface="Times New Roman" pitchFamily="18" charset="0"/>
                <a:cs typeface="Times New Roman" pitchFamily="18" charset="0"/>
              </a:rPr>
              <a:t>Μοισιόδακα</a:t>
            </a:r>
            <a:r>
              <a:rPr lang="el-GR" sz="3200" dirty="0" smtClean="0">
                <a:solidFill>
                  <a:srgbClr val="FF0000"/>
                </a:solidFill>
                <a:latin typeface="Times New Roman" pitchFamily="18" charset="0"/>
                <a:cs typeface="Times New Roman" pitchFamily="18" charset="0"/>
              </a:rPr>
              <a:t>, </a:t>
            </a:r>
            <a:r>
              <a:rPr lang="el-GR" sz="3200" dirty="0" smtClean="0">
                <a:solidFill>
                  <a:srgbClr val="FFC000"/>
                </a:solidFill>
                <a:latin typeface="Times New Roman" pitchFamily="18" charset="0"/>
                <a:cs typeface="Times New Roman" pitchFamily="18" charset="0"/>
              </a:rPr>
              <a:t>υποστηρικτή της δημοτικής, της λαϊκής γλώσσας</a:t>
            </a:r>
            <a:r>
              <a:rPr lang="el-GR" sz="3200" dirty="0" smtClean="0">
                <a:latin typeface="Times New Roman" pitchFamily="18" charset="0"/>
                <a:cs typeface="Times New Roman" pitchFamily="18" charset="0"/>
              </a:rPr>
              <a:t>  </a:t>
            </a:r>
          </a:p>
          <a:p>
            <a:pPr>
              <a:buNone/>
            </a:pPr>
            <a:r>
              <a:rPr lang="el-GR" sz="3200" dirty="0" smtClean="0">
                <a:latin typeface="Times New Roman" pitchFamily="18" charset="0"/>
                <a:cs typeface="Times New Roman" pitchFamily="18" charset="0"/>
              </a:rPr>
              <a:t>  τον  </a:t>
            </a:r>
            <a:r>
              <a:rPr lang="el-GR" sz="3200" b="1" dirty="0" smtClean="0">
                <a:solidFill>
                  <a:srgbClr val="FF0000"/>
                </a:solidFill>
                <a:latin typeface="Times New Roman" pitchFamily="18" charset="0"/>
                <a:cs typeface="Times New Roman" pitchFamily="18" charset="0"/>
              </a:rPr>
              <a:t>Δημήτριο  Καταρτζή</a:t>
            </a:r>
            <a:r>
              <a:rPr lang="el-GR" sz="3200" dirty="0" smtClean="0">
                <a:latin typeface="Times New Roman" pitchFamily="18" charset="0"/>
                <a:cs typeface="Times New Roman" pitchFamily="18" charset="0"/>
              </a:rPr>
              <a:t>, το  λαμπρότερο  εκπρόσωπο του  </a:t>
            </a:r>
            <a:r>
              <a:rPr lang="el-GR" sz="3200" dirty="0" smtClean="0">
                <a:solidFill>
                  <a:srgbClr val="FFC000"/>
                </a:solidFill>
                <a:latin typeface="Times New Roman" pitchFamily="18" charset="0"/>
                <a:cs typeface="Times New Roman" pitchFamily="18" charset="0"/>
              </a:rPr>
              <a:t>φαναριώτικου</a:t>
            </a:r>
            <a:r>
              <a:rPr lang="el-GR" sz="3200" dirty="0" smtClean="0">
                <a:latin typeface="Times New Roman" pitchFamily="18" charset="0"/>
                <a:cs typeface="Times New Roman" pitchFamily="18" charset="0"/>
              </a:rPr>
              <a:t>  Διαφωτισμού</a:t>
            </a:r>
          </a:p>
          <a:p>
            <a:pPr>
              <a:buNone/>
            </a:pPr>
            <a:r>
              <a:rPr lang="el-GR" sz="3200" dirty="0" smtClean="0">
                <a:latin typeface="Times New Roman" pitchFamily="18" charset="0"/>
                <a:cs typeface="Times New Roman" pitchFamily="18" charset="0"/>
              </a:rPr>
              <a:t>τον </a:t>
            </a:r>
            <a:r>
              <a:rPr lang="el-GR" sz="3200" b="1" dirty="0" smtClean="0">
                <a:solidFill>
                  <a:srgbClr val="FF0000"/>
                </a:solidFill>
                <a:latin typeface="Times New Roman" pitchFamily="18" charset="0"/>
                <a:cs typeface="Times New Roman" pitchFamily="18" charset="0"/>
              </a:rPr>
              <a:t>Κωνσταντίνο Κούμα</a:t>
            </a:r>
            <a:r>
              <a:rPr lang="el-GR" sz="3200" dirty="0" smtClean="0">
                <a:latin typeface="Times New Roman" pitchFamily="18" charset="0"/>
                <a:cs typeface="Times New Roman" pitchFamily="18" charset="0"/>
              </a:rPr>
              <a:t>, υποστηρικτή </a:t>
            </a:r>
            <a:r>
              <a:rPr lang="el-GR" sz="3200" dirty="0" smtClean="0">
                <a:solidFill>
                  <a:srgbClr val="FFC000"/>
                </a:solidFill>
                <a:latin typeface="Times New Roman" pitchFamily="18" charset="0"/>
                <a:cs typeface="Times New Roman" pitchFamily="18" charset="0"/>
              </a:rPr>
              <a:t>νέων μεθόδων διδασκαλίας</a:t>
            </a:r>
            <a:r>
              <a:rPr lang="en-US" sz="3200" dirty="0" smtClean="0">
                <a:solidFill>
                  <a:srgbClr val="FFC000"/>
                </a:solidFill>
                <a:latin typeface="Times New Roman" pitchFamily="18" charset="0"/>
                <a:cs typeface="Times New Roman" pitchFamily="18" charset="0"/>
              </a:rPr>
              <a:t>, </a:t>
            </a:r>
            <a:r>
              <a:rPr lang="el-GR" sz="3200" dirty="0" smtClean="0">
                <a:latin typeface="Times New Roman" pitchFamily="18" charset="0"/>
                <a:cs typeface="Times New Roman" pitchFamily="18" charset="0"/>
              </a:rPr>
              <a:t>συγγραφέα του βιβλίου</a:t>
            </a:r>
            <a:r>
              <a:rPr lang="en-US" sz="3200" dirty="0" smtClean="0">
                <a:latin typeface="Times New Roman" pitchFamily="18" charset="0"/>
                <a:cs typeface="Times New Roman" pitchFamily="18" charset="0"/>
              </a:rPr>
              <a:t> </a:t>
            </a:r>
            <a:r>
              <a:rPr lang="el-GR" sz="3200" dirty="0" smtClean="0">
                <a:solidFill>
                  <a:srgbClr val="FFC000"/>
                </a:solidFill>
                <a:latin typeface="Times New Roman" pitchFamily="18" charset="0"/>
                <a:cs typeface="Times New Roman" pitchFamily="18" charset="0"/>
              </a:rPr>
              <a:t>«</a:t>
            </a:r>
            <a:r>
              <a:rPr lang="el-GR" sz="3200" dirty="0" err="1" smtClean="0">
                <a:solidFill>
                  <a:srgbClr val="FFC000"/>
                </a:solidFill>
                <a:latin typeface="Times New Roman" pitchFamily="18" charset="0"/>
                <a:cs typeface="Times New Roman" pitchFamily="18" charset="0"/>
              </a:rPr>
              <a:t>Σύνοψις</a:t>
            </a:r>
            <a:r>
              <a:rPr lang="el-GR" sz="3200" dirty="0" smtClean="0">
                <a:solidFill>
                  <a:srgbClr val="FFC000"/>
                </a:solidFill>
                <a:latin typeface="Times New Roman" pitchFamily="18" charset="0"/>
                <a:cs typeface="Times New Roman" pitchFamily="18" charset="0"/>
              </a:rPr>
              <a:t> Φυσικής» </a:t>
            </a:r>
            <a:r>
              <a:rPr lang="el-GR" sz="3200" dirty="0" smtClean="0"/>
              <a:t>κατά των προλήψεων και της δεισιδαιμονίας</a:t>
            </a:r>
            <a:endParaRPr lang="el-GR" sz="3200" dirty="0" smtClean="0">
              <a:solidFill>
                <a:srgbClr val="FFC000"/>
              </a:solidFill>
              <a:latin typeface="Times New Roman" pitchFamily="18" charset="0"/>
              <a:cs typeface="Times New Roman" pitchFamily="18" charset="0"/>
            </a:endParaRPr>
          </a:p>
          <a:p>
            <a:pPr>
              <a:buNone/>
            </a:pPr>
            <a:r>
              <a:rPr lang="el-GR" sz="3200" dirty="0" smtClean="0">
                <a:latin typeface="Times New Roman" pitchFamily="18" charset="0"/>
                <a:cs typeface="Times New Roman" pitchFamily="18" charset="0"/>
              </a:rPr>
              <a:t>τους </a:t>
            </a:r>
            <a:r>
              <a:rPr lang="el-GR" sz="3200" dirty="0" err="1" smtClean="0">
                <a:latin typeface="Times New Roman" pitchFamily="18" charset="0"/>
                <a:cs typeface="Times New Roman" pitchFamily="18" charset="0"/>
              </a:rPr>
              <a:t>Δημητριείς</a:t>
            </a:r>
            <a:r>
              <a:rPr lang="el-GR" sz="3200" dirty="0" smtClean="0">
                <a:latin typeface="Times New Roman" pitchFamily="18" charset="0"/>
                <a:cs typeface="Times New Roman" pitchFamily="18" charset="0"/>
              </a:rPr>
              <a:t>, </a:t>
            </a:r>
            <a:r>
              <a:rPr lang="el-GR" sz="3200" b="1" dirty="0" smtClean="0">
                <a:solidFill>
                  <a:srgbClr val="FF0000"/>
                </a:solidFill>
                <a:latin typeface="Times New Roman" pitchFamily="18" charset="0"/>
                <a:cs typeface="Times New Roman" pitchFamily="18" charset="0"/>
              </a:rPr>
              <a:t>Δημήτριο Φιλιππίδη και Δανιήλ </a:t>
            </a:r>
            <a:r>
              <a:rPr lang="el-GR" sz="3200" b="1" dirty="0" err="1" smtClean="0">
                <a:solidFill>
                  <a:srgbClr val="FF0000"/>
                </a:solidFill>
                <a:latin typeface="Times New Roman" pitchFamily="18" charset="0"/>
                <a:cs typeface="Times New Roman" pitchFamily="18" charset="0"/>
              </a:rPr>
              <a:t>Κωνσταντά</a:t>
            </a:r>
            <a:r>
              <a:rPr lang="el-GR" sz="3200" dirty="0" smtClean="0">
                <a:latin typeface="Times New Roman" pitchFamily="18" charset="0"/>
                <a:cs typeface="Times New Roman" pitchFamily="18" charset="0"/>
              </a:rPr>
              <a:t>, που έγραψαν τη </a:t>
            </a:r>
            <a:r>
              <a:rPr lang="el-GR" sz="3200" dirty="0" smtClean="0">
                <a:solidFill>
                  <a:srgbClr val="FFC000"/>
                </a:solidFill>
                <a:latin typeface="Times New Roman" pitchFamily="18" charset="0"/>
                <a:cs typeface="Times New Roman" pitchFamily="18" charset="0"/>
              </a:rPr>
              <a:t>Νεωτερική Γεωγραφία</a:t>
            </a:r>
          </a:p>
          <a:p>
            <a:pPr>
              <a:buNone/>
            </a:pPr>
            <a:r>
              <a:rPr lang="el-GR" sz="3200" b="1" dirty="0" smtClean="0">
                <a:solidFill>
                  <a:srgbClr val="FF0000"/>
                </a:solidFill>
                <a:latin typeface="Times New Roman" pitchFamily="18" charset="0"/>
                <a:cs typeface="Times New Roman" pitchFamily="18" charset="0"/>
              </a:rPr>
              <a:t> </a:t>
            </a:r>
            <a:r>
              <a:rPr lang="el-GR" sz="3200" b="1" dirty="0" smtClean="0">
                <a:latin typeface="Times New Roman" pitchFamily="18" charset="0"/>
                <a:cs typeface="Times New Roman" pitchFamily="18" charset="0"/>
              </a:rPr>
              <a:t>τον</a:t>
            </a:r>
            <a:r>
              <a:rPr lang="el-GR" sz="3200" b="1" dirty="0" smtClean="0">
                <a:solidFill>
                  <a:srgbClr val="FF0000"/>
                </a:solidFill>
                <a:latin typeface="Times New Roman" pitchFamily="18" charset="0"/>
                <a:cs typeface="Times New Roman" pitchFamily="18" charset="0"/>
              </a:rPr>
              <a:t> Θεόφιλο </a:t>
            </a:r>
            <a:r>
              <a:rPr lang="el-GR" sz="3200" b="1" dirty="0" err="1" smtClean="0">
                <a:solidFill>
                  <a:srgbClr val="FF0000"/>
                </a:solidFill>
                <a:latin typeface="Times New Roman" pitchFamily="18" charset="0"/>
                <a:cs typeface="Times New Roman" pitchFamily="18" charset="0"/>
              </a:rPr>
              <a:t>Καΐρη</a:t>
            </a:r>
            <a:r>
              <a:rPr lang="el-GR" sz="3200" dirty="0" smtClean="0">
                <a:latin typeface="Times New Roman" pitchFamily="18" charset="0"/>
                <a:cs typeface="Times New Roman" pitchFamily="18" charset="0"/>
              </a:rPr>
              <a:t>, οπαδό </a:t>
            </a:r>
            <a:r>
              <a:rPr lang="el-GR" sz="3200" dirty="0" smtClean="0">
                <a:solidFill>
                  <a:srgbClr val="FFC000"/>
                </a:solidFill>
                <a:latin typeface="Times New Roman" pitchFamily="18" charset="0"/>
                <a:cs typeface="Times New Roman" pitchFamily="18" charset="0"/>
              </a:rPr>
              <a:t>φιλελεύθερων ιδεών </a:t>
            </a: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2000" dirty="0" smtClean="0"/>
              <a:t>Η τρίτη γενιά με κυριότερους εκπροσώπους το </a:t>
            </a:r>
            <a:r>
              <a:rPr lang="el-GR" sz="2000" dirty="0" smtClean="0">
                <a:solidFill>
                  <a:srgbClr val="FFFF00"/>
                </a:solidFill>
              </a:rPr>
              <a:t>Ρήγα</a:t>
            </a:r>
            <a:r>
              <a:rPr lang="el-GR" sz="2000" dirty="0" smtClean="0"/>
              <a:t> και τον </a:t>
            </a:r>
            <a:r>
              <a:rPr lang="el-GR" sz="2000" dirty="0" smtClean="0">
                <a:solidFill>
                  <a:srgbClr val="FFFF00"/>
                </a:solidFill>
              </a:rPr>
              <a:t>Κοραή</a:t>
            </a:r>
            <a:r>
              <a:rPr lang="el-GR" sz="2000" dirty="0" smtClean="0"/>
              <a:t> επηρεάζεται από τους Γάλλους Ιδεολόγους και τη Γαλλική Επανάσταση</a:t>
            </a:r>
            <a:r>
              <a:rPr lang="el-GR" sz="2400" dirty="0" smtClean="0"/>
              <a:t>.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endParaRPr lang="el-GR" sz="2400" dirty="0"/>
          </a:p>
        </p:txBody>
      </p:sp>
      <p:pic>
        <p:nvPicPr>
          <p:cNvPr id="6" name="5 - Θέση περιεχομένου" descr="συνταγμα.jpg"/>
          <p:cNvPicPr>
            <a:picLocks noGrp="1" noChangeAspect="1"/>
          </p:cNvPicPr>
          <p:nvPr>
            <p:ph sz="half" idx="1"/>
          </p:nvPr>
        </p:nvPicPr>
        <p:blipFill>
          <a:blip r:embed="rId2"/>
          <a:stretch>
            <a:fillRect/>
          </a:stretch>
        </p:blipFill>
        <p:spPr>
          <a:xfrm>
            <a:off x="500034" y="1643050"/>
            <a:ext cx="3643338" cy="5000660"/>
          </a:xfrm>
        </p:spPr>
      </p:pic>
      <p:sp>
        <p:nvSpPr>
          <p:cNvPr id="7" name="6 - Θέση περιεχομένου"/>
          <p:cNvSpPr>
            <a:spLocks noGrp="1"/>
          </p:cNvSpPr>
          <p:nvPr>
            <p:ph sz="half" idx="2"/>
          </p:nvPr>
        </p:nvSpPr>
        <p:spPr>
          <a:xfrm>
            <a:off x="4655344" y="4357694"/>
            <a:ext cx="4038600" cy="1938770"/>
          </a:xfrm>
        </p:spPr>
        <p:txBody>
          <a:bodyPr>
            <a:normAutofit/>
          </a:bodyPr>
          <a:lstStyle/>
          <a:p>
            <a:pPr>
              <a:buNone/>
            </a:pPr>
            <a:r>
              <a:rPr lang="el-GR" sz="2000" dirty="0" smtClean="0"/>
              <a:t>     Η Διακήρυξη των Δικαιωμάτων του Ανθρώπου και του Πολίτη.</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512064"/>
            <a:ext cx="4572032" cy="6345936"/>
          </a:xfrm>
        </p:spPr>
        <p:txBody>
          <a:bodyPr/>
          <a:lstStyle/>
          <a:p>
            <a:r>
              <a:rPr lang="el-GR" sz="2400" b="1" dirty="0" err="1" smtClean="0"/>
              <a:t>Τῇ</a:t>
            </a:r>
            <a:r>
              <a:rPr lang="el-GR" sz="2400" b="1" dirty="0" smtClean="0"/>
              <a:t> </a:t>
            </a:r>
            <a:r>
              <a:rPr lang="el-GR" sz="2400" b="1" dirty="0" err="1" smtClean="0"/>
              <a:t>ὑπερμάχῳ</a:t>
            </a:r>
            <a:r>
              <a:rPr lang="el-GR" sz="2400" b="1" dirty="0" smtClean="0"/>
              <a:t> </a:t>
            </a:r>
            <a:r>
              <a:rPr lang="el-GR" sz="2400" b="1" dirty="0" err="1" smtClean="0"/>
              <a:t>στρατηγῷ</a:t>
            </a:r>
            <a:r>
              <a:rPr lang="el-GR" sz="2400" b="1" dirty="0" smtClean="0"/>
              <a:t> </a:t>
            </a:r>
            <a:br>
              <a:rPr lang="el-GR" sz="2400" b="1" dirty="0" smtClean="0"/>
            </a:br>
            <a:r>
              <a:rPr lang="el-GR" sz="2400" b="1" dirty="0" err="1" smtClean="0"/>
              <a:t>τὰ</a:t>
            </a:r>
            <a:r>
              <a:rPr lang="el-GR" sz="2400" b="1" dirty="0" smtClean="0"/>
              <a:t> νικητήρια, </a:t>
            </a:r>
            <a:br>
              <a:rPr lang="el-GR" sz="2400" b="1" dirty="0" smtClean="0"/>
            </a:br>
            <a:r>
              <a:rPr lang="el-GR" sz="2400" b="1" dirty="0" err="1" smtClean="0"/>
              <a:t>ὡς</a:t>
            </a:r>
            <a:r>
              <a:rPr lang="el-GR" sz="2400" b="1" dirty="0" smtClean="0"/>
              <a:t> </a:t>
            </a:r>
            <a:r>
              <a:rPr lang="el-GR" sz="2400" b="1" dirty="0" err="1" smtClean="0"/>
              <a:t>λυτρωθεῖσα</a:t>
            </a:r>
            <a:r>
              <a:rPr lang="el-GR" sz="2400" b="1" dirty="0" smtClean="0"/>
              <a:t> </a:t>
            </a:r>
            <a:r>
              <a:rPr lang="el-GR" sz="2400" b="1" dirty="0" err="1" smtClean="0"/>
              <a:t>τῶν</a:t>
            </a:r>
            <a:r>
              <a:rPr lang="el-GR" sz="2400" b="1" dirty="0" smtClean="0"/>
              <a:t> </a:t>
            </a:r>
            <a:r>
              <a:rPr lang="el-GR" sz="2400" b="1" dirty="0" err="1" smtClean="0"/>
              <a:t>δεινῶν</a:t>
            </a:r>
            <a:r>
              <a:rPr lang="el-GR" sz="2400" b="1" dirty="0" smtClean="0"/>
              <a:t> </a:t>
            </a:r>
            <a:r>
              <a:rPr lang="el-GR" sz="2400" b="1" dirty="0" err="1" smtClean="0"/>
              <a:t>εὐχαριστήρια</a:t>
            </a:r>
            <a:r>
              <a:rPr lang="el-GR" sz="2400" b="1" dirty="0" smtClean="0"/>
              <a:t>, </a:t>
            </a:r>
            <a:br>
              <a:rPr lang="el-GR" sz="2400" b="1" dirty="0" smtClean="0"/>
            </a:br>
            <a:r>
              <a:rPr lang="el-GR" sz="2400" b="1" dirty="0" err="1" smtClean="0"/>
              <a:t>ἀναγράφω</a:t>
            </a:r>
            <a:r>
              <a:rPr lang="el-GR" sz="2400" b="1" dirty="0" smtClean="0"/>
              <a:t> σοι ἡ πόλις σου, Θεοτόκε· </a:t>
            </a:r>
            <a:br>
              <a:rPr lang="el-GR" sz="2400" b="1" dirty="0" smtClean="0"/>
            </a:br>
            <a:r>
              <a:rPr lang="el-GR" sz="2400" b="1" dirty="0" err="1" smtClean="0"/>
              <a:t>ἀλλ</a:t>
            </a:r>
            <a:r>
              <a:rPr lang="el-GR" sz="2400" b="1" dirty="0" smtClean="0"/>
              <a:t>’ </a:t>
            </a:r>
            <a:r>
              <a:rPr lang="el-GR" sz="2400" b="1" dirty="0" err="1" smtClean="0"/>
              <a:t>ὡς</a:t>
            </a:r>
            <a:r>
              <a:rPr lang="el-GR" sz="2400" b="1" dirty="0" smtClean="0"/>
              <a:t> </a:t>
            </a:r>
            <a:r>
              <a:rPr lang="el-GR" sz="2400" b="1" dirty="0" err="1" smtClean="0"/>
              <a:t>ἔχουσα</a:t>
            </a:r>
            <a:r>
              <a:rPr lang="el-GR" sz="2400" b="1" dirty="0" smtClean="0"/>
              <a:t> </a:t>
            </a:r>
            <a:br>
              <a:rPr lang="el-GR" sz="2400" b="1" dirty="0" smtClean="0"/>
            </a:br>
            <a:r>
              <a:rPr lang="el-GR" sz="2400" b="1" dirty="0" err="1" smtClean="0"/>
              <a:t>τὸ</a:t>
            </a:r>
            <a:r>
              <a:rPr lang="el-GR" sz="2400" b="1" dirty="0" smtClean="0"/>
              <a:t> κράτος </a:t>
            </a:r>
            <a:r>
              <a:rPr lang="el-GR" sz="2400" b="1" dirty="0" err="1" smtClean="0"/>
              <a:t>ἀπροσμάχητον</a:t>
            </a:r>
            <a:r>
              <a:rPr lang="el-GR" sz="2400" b="1" dirty="0" smtClean="0"/>
              <a:t>, </a:t>
            </a:r>
            <a:br>
              <a:rPr lang="el-GR" sz="2400" b="1" dirty="0" smtClean="0"/>
            </a:br>
            <a:r>
              <a:rPr lang="el-GR" sz="2400" b="1" dirty="0" err="1" smtClean="0"/>
              <a:t>ἐκ</a:t>
            </a:r>
            <a:r>
              <a:rPr lang="el-GR" sz="2400" b="1" dirty="0" smtClean="0"/>
              <a:t> παντοίων με κινδύνων </a:t>
            </a:r>
            <a:r>
              <a:rPr lang="el-GR" sz="2400" b="1" dirty="0" err="1" smtClean="0"/>
              <a:t>ἐλευθέρωσον</a:t>
            </a:r>
            <a:r>
              <a:rPr lang="el-GR" sz="2400" b="1" dirty="0" smtClean="0"/>
              <a:t>, </a:t>
            </a:r>
            <a:br>
              <a:rPr lang="el-GR" sz="2400" b="1" dirty="0" smtClean="0"/>
            </a:br>
            <a:r>
              <a:rPr lang="el-GR" sz="2400" b="1" dirty="0" err="1" smtClean="0"/>
              <a:t>ἵνα</a:t>
            </a:r>
            <a:r>
              <a:rPr lang="el-GR" sz="2400" b="1" dirty="0" smtClean="0"/>
              <a:t> κράζω </a:t>
            </a:r>
            <a:r>
              <a:rPr lang="el-GR" sz="2400" b="1" dirty="0" err="1" smtClean="0"/>
              <a:t>σοί</a:t>
            </a:r>
            <a:r>
              <a:rPr lang="el-GR" sz="2400" b="1" dirty="0" smtClean="0"/>
              <a:t>· </a:t>
            </a:r>
            <a:br>
              <a:rPr lang="el-GR" sz="2400" b="1" dirty="0" smtClean="0"/>
            </a:br>
            <a:r>
              <a:rPr lang="el-GR" sz="2400" b="1" dirty="0" err="1" smtClean="0"/>
              <a:t>Χαῖρε</a:t>
            </a:r>
            <a:r>
              <a:rPr lang="el-GR" sz="2400" b="1" dirty="0" smtClean="0"/>
              <a:t> Νύμφη </a:t>
            </a:r>
            <a:r>
              <a:rPr lang="el-GR" sz="2400" b="1" dirty="0" err="1" smtClean="0"/>
              <a:t>ἀνύμφευτε</a:t>
            </a:r>
            <a:r>
              <a:rPr lang="el-GR" sz="2400" b="1" dirty="0" smtClean="0"/>
              <a:t>.</a:t>
            </a:r>
            <a:endParaRPr lang="el-GR" sz="2400" dirty="0"/>
          </a:p>
        </p:txBody>
      </p:sp>
      <p:pic>
        <p:nvPicPr>
          <p:cNvPr id="4" name="Picture 8" descr="eyaggelismos2"/>
          <p:cNvPicPr>
            <a:picLocks noGrp="1" noChangeAspect="1" noChangeArrowheads="1"/>
          </p:cNvPicPr>
          <p:nvPr>
            <p:ph idx="1"/>
          </p:nvPr>
        </p:nvPicPr>
        <p:blipFill>
          <a:blip r:embed="rId2"/>
          <a:stretch>
            <a:fillRect/>
          </a:stretch>
        </p:blipFill>
        <p:spPr bwMode="auto">
          <a:xfrm>
            <a:off x="4714876" y="285728"/>
            <a:ext cx="4310076"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ΑΔΑΜΑΝΤΙΟΣ ΚΟΡΑΗΣ (1748-1833)</a:t>
            </a:r>
            <a:endParaRPr lang="el-GR" dirty="0"/>
          </a:p>
        </p:txBody>
      </p:sp>
      <p:sp>
        <p:nvSpPr>
          <p:cNvPr id="4" name="3 - Θέση περιεχομένου"/>
          <p:cNvSpPr>
            <a:spLocks noGrp="1"/>
          </p:cNvSpPr>
          <p:nvPr>
            <p:ph sz="half" idx="2"/>
          </p:nvPr>
        </p:nvSpPr>
        <p:spPr>
          <a:xfrm>
            <a:off x="4000496" y="1285860"/>
            <a:ext cx="5143504" cy="5572139"/>
          </a:xfrm>
        </p:spPr>
        <p:txBody>
          <a:bodyPr>
            <a:normAutofit fontScale="77500" lnSpcReduction="20000"/>
          </a:bodyPr>
          <a:lstStyle/>
          <a:p>
            <a:r>
              <a:rPr lang="el-GR" dirty="0" smtClean="0"/>
              <a:t>Θερμός υποστηρικτής των φιλελεύθερων  ιδεών της Γαλλικής Επανάστασης. </a:t>
            </a:r>
          </a:p>
          <a:p>
            <a:r>
              <a:rPr lang="el-GR" dirty="0" smtClean="0"/>
              <a:t>Βασικές του ιδέες ήταν  η ανάγκη «</a:t>
            </a:r>
            <a:r>
              <a:rPr lang="el-GR" dirty="0" err="1" smtClean="0"/>
              <a:t>μετακένωσης</a:t>
            </a:r>
            <a:r>
              <a:rPr lang="el-GR" dirty="0" smtClean="0"/>
              <a:t>» της δυτικής παιδείας στην Ελλάδα και  </a:t>
            </a:r>
            <a:r>
              <a:rPr lang="el-GR" dirty="0" smtClean="0"/>
              <a:t>ο </a:t>
            </a:r>
            <a:r>
              <a:rPr lang="el-GR" dirty="0" smtClean="0"/>
              <a:t>εκσυγχρονισμός της διδασκαλίας (διδακτέα ύλη και σχολικά βιβλία, κατάρτιση διδασκάλων και εκπαίδευση μαθητών). </a:t>
            </a:r>
          </a:p>
          <a:p>
            <a:pPr>
              <a:buNone/>
            </a:pPr>
            <a:r>
              <a:rPr lang="el-GR" dirty="0" smtClean="0"/>
              <a:t>        Τον όρο </a:t>
            </a:r>
            <a:r>
              <a:rPr lang="el-GR" i="1" dirty="0" err="1" smtClean="0">
                <a:solidFill>
                  <a:schemeClr val="accent2">
                    <a:lumMod val="40000"/>
                    <a:lumOff val="60000"/>
                  </a:schemeClr>
                </a:solidFill>
              </a:rPr>
              <a:t>μετακένωσις</a:t>
            </a:r>
            <a:r>
              <a:rPr lang="el-GR" dirty="0" smtClean="0"/>
              <a:t> τον έπλασε ο Κοραής για να αποδώσει το αίτημα της αξιοποίησης των δυτικών επιτευγμάτων, που μπορούσαν να συμβάλουν στην ανάπτυξη της ελληνικής προσπάθειας. </a:t>
            </a:r>
          </a:p>
          <a:p>
            <a:pPr algn="just">
              <a:buNone/>
            </a:pPr>
            <a:r>
              <a:rPr lang="el-GR" dirty="0" smtClean="0"/>
              <a:t>       </a:t>
            </a:r>
            <a:r>
              <a:rPr lang="el-GR" dirty="0" smtClean="0">
                <a:solidFill>
                  <a:srgbClr val="FF0000"/>
                </a:solidFill>
              </a:rPr>
              <a:t>Για να κερδίσουν την Ελευθερία οι Έλληνες πρέπει πρώτα να μορφωθούν.</a:t>
            </a:r>
            <a:endParaRPr lang="el-GR" dirty="0">
              <a:solidFill>
                <a:srgbClr val="FF0000"/>
              </a:solidFill>
            </a:endParaRPr>
          </a:p>
        </p:txBody>
      </p:sp>
      <p:pic>
        <p:nvPicPr>
          <p:cNvPr id="6" name="5 - Εικόνα" descr="200px-Adamantios_Korais.jpg"/>
          <p:cNvPicPr>
            <a:picLocks noChangeAspect="1"/>
          </p:cNvPicPr>
          <p:nvPr/>
        </p:nvPicPr>
        <p:blipFill>
          <a:blip r:embed="rId2"/>
          <a:stretch>
            <a:fillRect/>
          </a:stretch>
        </p:blipFill>
        <p:spPr>
          <a:xfrm>
            <a:off x="142844" y="1285860"/>
            <a:ext cx="3784206" cy="51275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t>Ο </a:t>
            </a:r>
            <a:r>
              <a:rPr lang="el-GR" sz="3200" b="1" dirty="0" smtClean="0"/>
              <a:t>Ρήγας Βελεστινλής</a:t>
            </a:r>
            <a:r>
              <a:rPr lang="el-GR" sz="3200" dirty="0" smtClean="0"/>
              <a:t> ή </a:t>
            </a:r>
            <a:r>
              <a:rPr lang="el-GR" sz="3200" b="1" dirty="0" smtClean="0"/>
              <a:t>Ρήγας Φεραίος</a:t>
            </a:r>
            <a:r>
              <a:rPr lang="el-GR" sz="3200" dirty="0" smtClean="0"/>
              <a:t> </a:t>
            </a:r>
            <a:r>
              <a:rPr lang="el-GR" sz="3200" u="sng" dirty="0" smtClean="0"/>
              <a:t>(</a:t>
            </a:r>
            <a:r>
              <a:rPr lang="el-GR" sz="3200" dirty="0" smtClean="0"/>
              <a:t>1758-24 Ιουνίου 1798)</a:t>
            </a:r>
            <a:r>
              <a:rPr lang="el-GR" dirty="0" smtClean="0"/>
              <a:t> </a:t>
            </a:r>
            <a:br>
              <a:rPr lang="el-GR" dirty="0" smtClean="0"/>
            </a:br>
            <a:endParaRPr lang="el-GR" dirty="0"/>
          </a:p>
        </p:txBody>
      </p:sp>
      <p:sp>
        <p:nvSpPr>
          <p:cNvPr id="3" name="2 - Θέση περιεχομένου"/>
          <p:cNvSpPr>
            <a:spLocks noGrp="1"/>
          </p:cNvSpPr>
          <p:nvPr>
            <p:ph sz="half" idx="1"/>
          </p:nvPr>
        </p:nvSpPr>
        <p:spPr/>
        <p:txBody>
          <a:bodyPr>
            <a:normAutofit/>
          </a:bodyPr>
          <a:lstStyle/>
          <a:p>
            <a:r>
              <a:rPr lang="el-GR" dirty="0" smtClean="0"/>
              <a:t>ήταν συγγραφέας, </a:t>
            </a:r>
          </a:p>
          <a:p>
            <a:r>
              <a:rPr lang="el-GR" dirty="0" smtClean="0"/>
              <a:t>πολιτικός στοχαστής και επαναστάτης. </a:t>
            </a:r>
          </a:p>
          <a:p>
            <a:r>
              <a:rPr lang="el-GR" dirty="0" smtClean="0"/>
              <a:t>Θεωρείται εθνομάρτυρας και  πρόδρομος της Επανάστασης. </a:t>
            </a:r>
            <a:endParaRPr lang="el-GR" dirty="0"/>
          </a:p>
        </p:txBody>
      </p:sp>
      <p:pic>
        <p:nvPicPr>
          <p:cNvPr id="5" name="3 - Θέση περιεχομένου" descr="Ο Ρήγας Βελεστινλής ή Ρήγας Φεραίος (1757 - 24 Ιουνίου 1798) ήταν Έλληνας συγγραφέας, πολιτικός στοχαστής και επαναστάτης. ">
            <a:hlinkClick r:id="rId2"/>
          </p:cNvPr>
          <p:cNvPicPr>
            <a:picLocks noGrp="1"/>
          </p:cNvPicPr>
          <p:nvPr>
            <p:ph sz="half" idx="2"/>
          </p:nvPr>
        </p:nvPicPr>
        <p:blipFill>
          <a:blip r:embed="rId3"/>
          <a:stretch>
            <a:fillRect/>
          </a:stretch>
        </p:blipFill>
        <p:spPr bwMode="auto">
          <a:xfrm>
            <a:off x="4753889" y="1770063"/>
            <a:ext cx="3843098"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Τμήμα από τη Χάρτα του Ρήγα</a:t>
            </a:r>
            <a:endParaRPr lang="el-GR" dirty="0"/>
          </a:p>
        </p:txBody>
      </p:sp>
      <p:pic>
        <p:nvPicPr>
          <p:cNvPr id="5" name="4 - Θέση περιεχομένου" descr="https://upload.wikimedia.org/wikipedia/commons/thumb/5/54/Kartaferaios.png/200px-Kartaferaios.png">
            <a:hlinkClick r:id="rId2"/>
          </p:cNvPr>
          <p:cNvPicPr>
            <a:picLocks noGrp="1"/>
          </p:cNvPicPr>
          <p:nvPr>
            <p:ph sz="half" idx="1"/>
          </p:nvPr>
        </p:nvPicPr>
        <p:blipFill>
          <a:blip r:embed="rId3"/>
          <a:srcRect/>
          <a:stretch>
            <a:fillRect/>
          </a:stretch>
        </p:blipFill>
        <p:spPr bwMode="auto">
          <a:xfrm>
            <a:off x="2214546" y="1285860"/>
            <a:ext cx="5143536" cy="52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290"/>
            <a:ext cx="4786314" cy="5214974"/>
          </a:xfrm>
        </p:spPr>
        <p:txBody>
          <a:bodyPr/>
          <a:lstStyle/>
          <a:p>
            <a:r>
              <a:rPr lang="el-GR" sz="2000" dirty="0" smtClean="0"/>
              <a:t>Φυσικής απάνθισμα δια τους </a:t>
            </a:r>
            <a:r>
              <a:rPr lang="el-GR" sz="2000" dirty="0" err="1" smtClean="0"/>
              <a:t>αγχίνους</a:t>
            </a:r>
            <a:r>
              <a:rPr lang="el-GR" sz="2000" dirty="0" smtClean="0"/>
              <a:t> και φιλομαθείς Έλληνας εκ της Γερμανικής και Γαλλικής διαλέκτου </a:t>
            </a:r>
            <a:r>
              <a:rPr lang="el-GR" sz="2000" dirty="0" err="1" smtClean="0"/>
              <a:t>ερρανισθέν</a:t>
            </a:r>
            <a:r>
              <a:rPr lang="el-GR" sz="2000" dirty="0" smtClean="0"/>
              <a:t> παρά Ρήγα Βελεστινλή </a:t>
            </a:r>
            <a:r>
              <a:rPr lang="el-GR" sz="2000" dirty="0" err="1" smtClean="0"/>
              <a:t>Θετταλού</a:t>
            </a:r>
            <a:r>
              <a:rPr lang="el-GR" sz="2000" dirty="0" smtClean="0"/>
              <a:t>. Ούτινος </a:t>
            </a:r>
            <a:r>
              <a:rPr lang="el-GR" sz="2000" dirty="0" err="1" smtClean="0"/>
              <a:t>αναλώμασιν</a:t>
            </a:r>
            <a:r>
              <a:rPr lang="el-GR" sz="2000" dirty="0" smtClean="0"/>
              <a:t> εξεδόθη, προς </a:t>
            </a:r>
            <a:r>
              <a:rPr lang="el-GR" sz="2000" dirty="0" err="1" smtClean="0"/>
              <a:t>ωφέλειαν</a:t>
            </a:r>
            <a:r>
              <a:rPr lang="el-GR" sz="2000" dirty="0" smtClean="0"/>
              <a:t> των ομογενών. Εν Βιέννη, εκ της Τυπογραφίας του Ευγενούς </a:t>
            </a:r>
            <a:r>
              <a:rPr lang="el-GR" sz="2000" dirty="0" err="1" smtClean="0"/>
              <a:t>Τράττνερ</a:t>
            </a:r>
            <a:r>
              <a:rPr lang="el-GR" sz="2000" dirty="0" smtClean="0"/>
              <a:t>, 1790</a:t>
            </a:r>
            <a:r>
              <a:rPr lang="el-GR" dirty="0" smtClean="0"/>
              <a:t>.</a:t>
            </a:r>
            <a:endParaRPr lang="el-GR" dirty="0"/>
          </a:p>
        </p:txBody>
      </p:sp>
      <p:pic>
        <p:nvPicPr>
          <p:cNvPr id="5" name="4 - Θέση περιεχομένου" descr="φυσικης απανθισμα.png"/>
          <p:cNvPicPr>
            <a:picLocks noGrp="1" noChangeAspect="1"/>
          </p:cNvPicPr>
          <p:nvPr>
            <p:ph sz="half" idx="2"/>
          </p:nvPr>
        </p:nvPicPr>
        <p:blipFill>
          <a:blip r:embed="rId2"/>
          <a:stretch>
            <a:fillRect/>
          </a:stretch>
        </p:blipFill>
        <p:spPr>
          <a:xfrm>
            <a:off x="4976365" y="285728"/>
            <a:ext cx="4167635" cy="614366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4643438" y="2857496"/>
            <a:ext cx="4038600" cy="2724588"/>
          </a:xfrm>
        </p:spPr>
        <p:txBody>
          <a:bodyPr>
            <a:normAutofit fontScale="92500" lnSpcReduction="10000"/>
          </a:bodyPr>
          <a:lstStyle/>
          <a:p>
            <a:pPr>
              <a:buNone/>
            </a:pPr>
            <a:r>
              <a:rPr lang="el-GR" dirty="0" smtClean="0"/>
              <a:t>    Αναμνηστική πλάκα στον πύργο </a:t>
            </a:r>
            <a:r>
              <a:rPr lang="el-GR" dirty="0" err="1" smtClean="0"/>
              <a:t>Νεμπόισα</a:t>
            </a:r>
            <a:r>
              <a:rPr lang="el-GR" dirty="0" smtClean="0"/>
              <a:t>, παραποτάμιο φρούριο του Βελιγραδίου  στον οποίο  εκτελέστηκε ο Ρήγας Φεραίος και 7 σύντροφοί του.</a:t>
            </a:r>
          </a:p>
          <a:p>
            <a:pPr>
              <a:buNone/>
            </a:pPr>
            <a:endParaRPr lang="el-GR" dirty="0"/>
          </a:p>
        </p:txBody>
      </p:sp>
      <p:pic>
        <p:nvPicPr>
          <p:cNvPr id="5" name="4 - Θέση περιεχομένου" descr="https://upload.wikimedia.org/wikipedia/commons/thumb/c/ca/Nbs_rof.jpg/250px-Nbs_rof.jpg">
            <a:hlinkClick r:id="rId2"/>
          </p:cNvPr>
          <p:cNvPicPr>
            <a:picLocks noGrp="1"/>
          </p:cNvPicPr>
          <p:nvPr>
            <p:ph sz="half" idx="1"/>
          </p:nvPr>
        </p:nvPicPr>
        <p:blipFill>
          <a:blip r:embed="rId3"/>
          <a:srcRect/>
          <a:stretch>
            <a:fillRect/>
          </a:stretch>
        </p:blipFill>
        <p:spPr bwMode="auto">
          <a:xfrm>
            <a:off x="0" y="714356"/>
            <a:ext cx="5000628" cy="4655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3929090" cy="5143536"/>
          </a:xfrm>
        </p:spPr>
        <p:txBody>
          <a:bodyPr>
            <a:normAutofit fontScale="90000"/>
          </a:bodyPr>
          <a:lstStyle/>
          <a:p>
            <a:pPr lvl="0"/>
            <a:r>
              <a:rPr lang="el-GR" dirty="0"/>
              <a:t>Ο </a:t>
            </a:r>
            <a:r>
              <a:rPr lang="el-GR" dirty="0">
                <a:solidFill>
                  <a:srgbClr val="FFFF00"/>
                </a:solidFill>
                <a:hlinkClick r:id="rId2" tooltip="Ρήγας Βελεστινλής"/>
              </a:rPr>
              <a:t>Ρήγας Βελεστινλής</a:t>
            </a:r>
            <a:r>
              <a:rPr lang="el-GR" dirty="0"/>
              <a:t> και ο </a:t>
            </a:r>
            <a:r>
              <a:rPr lang="el-GR" dirty="0">
                <a:hlinkClick r:id="rId3" tooltip="Αδαμάντιος Κοραής"/>
              </a:rPr>
              <a:t>Αδαμάντιος </a:t>
            </a:r>
            <a:r>
              <a:rPr lang="el-GR" dirty="0" smtClean="0">
                <a:hlinkClick r:id="rId3" tooltip="Αδαμάντιος Κοραής"/>
              </a:rPr>
              <a:t>Κοραής</a:t>
            </a:r>
            <a:r>
              <a:rPr lang="el-GR" dirty="0" smtClean="0"/>
              <a:t/>
            </a:r>
            <a:br>
              <a:rPr lang="el-GR" dirty="0" smtClean="0"/>
            </a:br>
            <a:r>
              <a:rPr lang="el-GR" dirty="0" smtClean="0"/>
              <a:t>υποβαστάζουν </a:t>
            </a:r>
            <a:r>
              <a:rPr lang="el-GR" dirty="0"/>
              <a:t>την Ελλάδα. </a:t>
            </a:r>
            <a:r>
              <a:rPr lang="el-GR" sz="3100" dirty="0"/>
              <a:t>Πίνακας του </a:t>
            </a:r>
            <a:r>
              <a:rPr lang="el-GR" sz="3100" dirty="0">
                <a:hlinkClick r:id="rId4" tooltip="Θεόφιλος Κεφαλάς - Χατζημιχαήλ"/>
              </a:rPr>
              <a:t>Θεόφιλου</a:t>
            </a:r>
            <a:r>
              <a:rPr lang="el-GR" sz="2200" dirty="0"/>
              <a:t>,</a:t>
            </a:r>
            <a:r>
              <a:rPr lang="el-GR" dirty="0"/>
              <a:t> </a:t>
            </a:r>
            <a:r>
              <a:rPr lang="el-GR" dirty="0" smtClean="0"/>
              <a:t/>
            </a:r>
            <a:br>
              <a:rPr lang="el-GR" dirty="0" smtClean="0"/>
            </a:br>
            <a:r>
              <a:rPr lang="el-GR" sz="3100" dirty="0" smtClean="0">
                <a:hlinkClick r:id="rId5" tooltip="Μακεδονικό Μουσείο Σύγχρονης Τέχνης"/>
              </a:rPr>
              <a:t>Μακεδονικό </a:t>
            </a:r>
            <a:r>
              <a:rPr lang="el-GR" sz="3100" dirty="0">
                <a:hlinkClick r:id="rId5" tooltip="Μακεδονικό Μουσείο Σύγχρονης Τέχνης"/>
              </a:rPr>
              <a:t>Μουσείο Σύγχρονης Τέχνης</a:t>
            </a:r>
            <a:r>
              <a:rPr lang="el-GR" sz="3100" dirty="0"/>
              <a:t> (1911)</a:t>
            </a:r>
            <a:r>
              <a:rPr lang="el-GR" dirty="0"/>
              <a:t/>
            </a:r>
            <a:br>
              <a:rPr lang="el-GR" dirty="0"/>
            </a:br>
            <a:endParaRPr lang="el-GR" dirty="0"/>
          </a:p>
        </p:txBody>
      </p:sp>
      <p:pic>
        <p:nvPicPr>
          <p:cNvPr id="4" name="3 - Θέση περιεχομένου" descr="λήψη (1).jpg"/>
          <p:cNvPicPr>
            <a:picLocks noGrp="1" noChangeAspect="1"/>
          </p:cNvPicPr>
          <p:nvPr>
            <p:ph idx="1"/>
          </p:nvPr>
        </p:nvPicPr>
        <p:blipFill>
          <a:blip r:embed="rId6"/>
          <a:stretch>
            <a:fillRect/>
          </a:stretch>
        </p:blipFill>
        <p:spPr>
          <a:xfrm>
            <a:off x="4441041" y="142852"/>
            <a:ext cx="4550601" cy="650085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esktop\25η Μαρτίου 2016\Tote-kai-tora.jpg"/>
          <p:cNvPicPr>
            <a:picLocks noGrp="1" noChangeAspect="1" noChangeArrowheads="1"/>
          </p:cNvPicPr>
          <p:nvPr>
            <p:ph idx="1"/>
          </p:nvPr>
        </p:nvPicPr>
        <p:blipFill>
          <a:blip r:embed="rId2"/>
          <a:srcRect/>
          <a:stretch>
            <a:fillRect/>
          </a:stretch>
        </p:blipFill>
        <p:spPr>
          <a:xfrm>
            <a:off x="1428728" y="1"/>
            <a:ext cx="6286544" cy="6858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 Θέση περιεχομένου" descr="22294.jpg"/>
          <p:cNvPicPr>
            <a:picLocks noGrp="1" noChangeAspect="1"/>
          </p:cNvPicPr>
          <p:nvPr>
            <p:ph idx="1"/>
          </p:nvPr>
        </p:nvPicPr>
        <p:blipFill>
          <a:blip r:embed="rId2"/>
          <a:srcRect/>
          <a:stretch>
            <a:fillRect/>
          </a:stretch>
        </p:blipFill>
        <p:spPr>
          <a:xfrm>
            <a:off x="1214414" y="571480"/>
            <a:ext cx="7143799" cy="5939559"/>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1\Desktop\25η Μαρτίου 2016\θουριος.jpg"/>
          <p:cNvPicPr>
            <a:picLocks noGrp="1" noChangeAspect="1" noChangeArrowheads="1"/>
          </p:cNvPicPr>
          <p:nvPr>
            <p:ph idx="1"/>
          </p:nvPr>
        </p:nvPicPr>
        <p:blipFill>
          <a:blip r:embed="rId2"/>
          <a:srcRect/>
          <a:stretch>
            <a:fillRect/>
          </a:stretch>
        </p:blipFill>
        <p:spPr bwMode="auto">
          <a:xfrm>
            <a:off x="0" y="928670"/>
            <a:ext cx="6174135" cy="4500594"/>
          </a:xfrm>
          <a:prstGeom prst="rect">
            <a:avLst/>
          </a:prstGeom>
          <a:noFill/>
          <a:ln w="9525">
            <a:noFill/>
            <a:miter lim="800000"/>
            <a:headEnd/>
            <a:tailEnd/>
          </a:ln>
        </p:spPr>
      </p:pic>
      <p:pic>
        <p:nvPicPr>
          <p:cNvPr id="5" name="Picture 5" descr="Photograph"/>
          <p:cNvPicPr>
            <a:picLocks noChangeAspect="1" noChangeArrowheads="1"/>
          </p:cNvPicPr>
          <p:nvPr/>
        </p:nvPicPr>
        <p:blipFill>
          <a:blip r:embed="rId3"/>
          <a:srcRect/>
          <a:stretch>
            <a:fillRect/>
          </a:stretch>
        </p:blipFill>
        <p:spPr>
          <a:xfrm>
            <a:off x="6202780" y="857232"/>
            <a:ext cx="2941220" cy="46434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Αποτέλεσμα εικόνας για νεοελληνικος διαφωτισμος"/>
          <p:cNvPicPr>
            <a:picLocks noChangeAspect="1" noChangeArrowheads="1"/>
          </p:cNvPicPr>
          <p:nvPr/>
        </p:nvPicPr>
        <p:blipFill>
          <a:blip r:embed="rId2"/>
          <a:srcRect/>
          <a:stretch>
            <a:fillRect/>
          </a:stretch>
        </p:blipFill>
        <p:spPr bwMode="auto">
          <a:xfrm>
            <a:off x="428596" y="285728"/>
            <a:ext cx="8715404" cy="58579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57290" y="928670"/>
            <a:ext cx="6786578" cy="4525963"/>
          </a:xfrm>
        </p:spPr>
        <p:txBody>
          <a:bodyPr>
            <a:normAutofit/>
          </a:bodyPr>
          <a:lstStyle/>
          <a:p>
            <a:pPr algn="ctr">
              <a:buNone/>
            </a:pPr>
            <a:r>
              <a:rPr lang="el-GR" sz="2800" dirty="0" smtClean="0"/>
              <a:t>    </a:t>
            </a:r>
            <a:r>
              <a:rPr lang="el-GR" sz="2800" dirty="0" smtClean="0">
                <a:latin typeface="Times New Roman" pitchFamily="18" charset="0"/>
                <a:cs typeface="Times New Roman" pitchFamily="18" charset="0"/>
              </a:rPr>
              <a:t>Ο</a:t>
            </a:r>
            <a:r>
              <a:rPr lang="el-GR" sz="2800" dirty="0">
                <a:latin typeface="Times New Roman" pitchFamily="18" charset="0"/>
                <a:cs typeface="Times New Roman" pitchFamily="18" charset="0"/>
              </a:rPr>
              <a:t>  </a:t>
            </a:r>
            <a:r>
              <a:rPr lang="el-GR" sz="2800" b="1" dirty="0" smtClean="0">
                <a:solidFill>
                  <a:schemeClr val="accent1">
                    <a:lumMod val="60000"/>
                    <a:lumOff val="40000"/>
                  </a:schemeClr>
                </a:solidFill>
                <a:latin typeface="Times New Roman" pitchFamily="18" charset="0"/>
                <a:cs typeface="Times New Roman" pitchFamily="18" charset="0"/>
              </a:rPr>
              <a:t>Νεοελληνικός Διαφωτισμός</a:t>
            </a:r>
            <a:r>
              <a:rPr lang="el-GR" sz="2800" dirty="0">
                <a:latin typeface="Times New Roman" pitchFamily="18" charset="0"/>
                <a:cs typeface="Times New Roman" pitchFamily="18" charset="0"/>
              </a:rPr>
              <a:t> </a:t>
            </a:r>
            <a:endParaRPr lang="el-GR" sz="2800" dirty="0" smtClean="0">
              <a:latin typeface="Times New Roman" pitchFamily="18" charset="0"/>
              <a:cs typeface="Times New Roman" pitchFamily="18" charset="0"/>
            </a:endParaRPr>
          </a:p>
          <a:p>
            <a:pPr algn="ctr">
              <a:buNone/>
            </a:pPr>
            <a:r>
              <a:rPr lang="el-GR" sz="2800" dirty="0" smtClean="0">
                <a:latin typeface="Times New Roman" pitchFamily="18" charset="0"/>
                <a:cs typeface="Times New Roman" pitchFamily="18" charset="0"/>
              </a:rPr>
              <a:t>αποτελεί</a:t>
            </a: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τμήμα </a:t>
            </a:r>
            <a:r>
              <a:rPr lang="el-GR" sz="2800" dirty="0">
                <a:latin typeface="Times New Roman" pitchFamily="18" charset="0"/>
                <a:cs typeface="Times New Roman" pitchFamily="18" charset="0"/>
              </a:rPr>
              <a:t>της ευρύτερης </a:t>
            </a:r>
            <a:r>
              <a:rPr lang="el-GR" sz="2800" b="1" dirty="0">
                <a:solidFill>
                  <a:srgbClr val="FFFF00"/>
                </a:solidFill>
                <a:latin typeface="Times New Roman" pitchFamily="18" charset="0"/>
                <a:cs typeface="Times New Roman" pitchFamily="18" charset="0"/>
              </a:rPr>
              <a:t>φιλοσοφικής, επιστημονικής, πολιτικής</a:t>
            </a:r>
            <a:r>
              <a:rPr lang="el-GR" sz="2800" dirty="0">
                <a:latin typeface="Times New Roman" pitchFamily="18" charset="0"/>
                <a:cs typeface="Times New Roman" pitchFamily="18" charset="0"/>
              </a:rPr>
              <a:t>,  και  γενικότερα  </a:t>
            </a:r>
            <a:r>
              <a:rPr lang="el-GR" sz="2800" b="1" dirty="0">
                <a:solidFill>
                  <a:srgbClr val="FFFF00"/>
                </a:solidFill>
                <a:latin typeface="Times New Roman" pitchFamily="18" charset="0"/>
                <a:cs typeface="Times New Roman" pitchFamily="18" charset="0"/>
              </a:rPr>
              <a:t>ιδεολογικής  κίνησης</a:t>
            </a:r>
            <a:r>
              <a:rPr lang="el-GR" sz="2800" dirty="0">
                <a:solidFill>
                  <a:srgbClr val="FFFF00"/>
                </a:solidFill>
                <a:latin typeface="Times New Roman" pitchFamily="18" charset="0"/>
                <a:cs typeface="Times New Roman" pitchFamily="18" charset="0"/>
              </a:rPr>
              <a:t>  </a:t>
            </a:r>
            <a:r>
              <a:rPr lang="el-GR" sz="2800" dirty="0" smtClean="0">
                <a:latin typeface="Times New Roman" pitchFamily="18" charset="0"/>
                <a:cs typeface="Times New Roman" pitchFamily="18" charset="0"/>
              </a:rPr>
              <a:t>στον </a:t>
            </a:r>
            <a:r>
              <a:rPr lang="el-GR" sz="2800" dirty="0">
                <a:latin typeface="Times New Roman" pitchFamily="18" charset="0"/>
                <a:cs typeface="Times New Roman" pitchFamily="18" charset="0"/>
              </a:rPr>
              <a:t>Ευρωπαϊκό  χώρο  κατά  τη  διάρκεια  του  </a:t>
            </a:r>
            <a:r>
              <a:rPr lang="el-GR" sz="2800" b="1" dirty="0">
                <a:latin typeface="Times New Roman" pitchFamily="18" charset="0"/>
                <a:cs typeface="Times New Roman" pitchFamily="18" charset="0"/>
              </a:rPr>
              <a:t>18</a:t>
            </a:r>
            <a:r>
              <a:rPr lang="el-GR" sz="2800" b="1" baseline="30000" dirty="0">
                <a:latin typeface="Times New Roman" pitchFamily="18" charset="0"/>
                <a:cs typeface="Times New Roman" pitchFamily="18" charset="0"/>
              </a:rPr>
              <a:t>ου</a:t>
            </a:r>
            <a:r>
              <a:rPr lang="el-GR" sz="2800" dirty="0">
                <a:latin typeface="Times New Roman" pitchFamily="18" charset="0"/>
                <a:cs typeface="Times New Roman" pitchFamily="18" charset="0"/>
              </a:rPr>
              <a:t>  </a:t>
            </a:r>
            <a:r>
              <a:rPr lang="el-GR" sz="2800" dirty="0" smtClean="0">
                <a:latin typeface="Times New Roman" pitchFamily="18" charset="0"/>
                <a:cs typeface="Times New Roman" pitchFamily="18" charset="0"/>
              </a:rPr>
              <a:t>αιώνα που </a:t>
            </a:r>
            <a:r>
              <a:rPr lang="el-GR" sz="2800" dirty="0">
                <a:latin typeface="Times New Roman" pitchFamily="18" charset="0"/>
                <a:cs typeface="Times New Roman" pitchFamily="18" charset="0"/>
              </a:rPr>
              <a:t>ονομάζεται </a:t>
            </a:r>
            <a:endParaRPr lang="el-GR" sz="2800" dirty="0" smtClean="0">
              <a:latin typeface="Times New Roman" pitchFamily="18" charset="0"/>
              <a:cs typeface="Times New Roman" pitchFamily="18" charset="0"/>
            </a:endParaRPr>
          </a:p>
          <a:p>
            <a:pPr algn="ctr">
              <a:buNone/>
            </a:pPr>
            <a:r>
              <a:rPr lang="el-GR" sz="2800" b="1" dirty="0" smtClean="0">
                <a:solidFill>
                  <a:srgbClr val="C00000"/>
                </a:solidFill>
                <a:latin typeface="Times New Roman" pitchFamily="18" charset="0"/>
                <a:cs typeface="Times New Roman" pitchFamily="18" charset="0"/>
              </a:rPr>
              <a:t>Ευρωπαϊκός Διαφωτισμός.</a:t>
            </a:r>
            <a:r>
              <a:rPr lang="el-GR" sz="2800" dirty="0" smtClean="0">
                <a:solidFill>
                  <a:srgbClr val="C00000"/>
                </a:solidFill>
              </a:rPr>
              <a:t> </a:t>
            </a:r>
          </a:p>
          <a:p>
            <a:pPr algn="ctr">
              <a:buNone/>
            </a:pPr>
            <a:endParaRPr lang="el-G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85728"/>
            <a:ext cx="7772400" cy="702358"/>
          </a:xfrm>
        </p:spPr>
        <p:txBody>
          <a:bodyPr/>
          <a:lstStyle/>
          <a:p>
            <a:r>
              <a:rPr lang="el-GR" sz="3200" dirty="0" smtClean="0">
                <a:solidFill>
                  <a:schemeClr val="accent2">
                    <a:lumMod val="60000"/>
                    <a:lumOff val="40000"/>
                  </a:schemeClr>
                </a:solidFill>
                <a:latin typeface="Times New Roman" pitchFamily="18" charset="0"/>
                <a:cs typeface="Times New Roman" pitchFamily="18" charset="0"/>
              </a:rPr>
              <a:t>Κύρια  χαρακτηριστικά  του </a:t>
            </a:r>
            <a:r>
              <a:rPr lang="el-GR" sz="3200" b="1" dirty="0" smtClean="0">
                <a:solidFill>
                  <a:schemeClr val="accent2">
                    <a:lumMod val="60000"/>
                    <a:lumOff val="40000"/>
                  </a:schemeClr>
                </a:solidFill>
                <a:latin typeface="Times New Roman" pitchFamily="18" charset="0"/>
                <a:cs typeface="Times New Roman" pitchFamily="18" charset="0"/>
              </a:rPr>
              <a:t>Ευρωπαϊκού </a:t>
            </a:r>
            <a:r>
              <a:rPr lang="el-GR" sz="3200" dirty="0" smtClean="0">
                <a:solidFill>
                  <a:schemeClr val="accent2">
                    <a:lumMod val="60000"/>
                    <a:lumOff val="40000"/>
                  </a:schemeClr>
                </a:solidFill>
                <a:latin typeface="Times New Roman" pitchFamily="18" charset="0"/>
                <a:cs typeface="Times New Roman" pitchFamily="18" charset="0"/>
              </a:rPr>
              <a:t>Διαφωτισμού  ήταν:</a:t>
            </a:r>
            <a:r>
              <a:rPr lang="el-GR" sz="3200" dirty="0" smtClean="0">
                <a:solidFill>
                  <a:srgbClr val="FFC000"/>
                </a:solidFill>
              </a:rPr>
              <a:t/>
            </a:r>
            <a:br>
              <a:rPr lang="el-GR" sz="3200" dirty="0" smtClean="0">
                <a:solidFill>
                  <a:srgbClr val="FFC000"/>
                </a:solidFill>
              </a:rPr>
            </a:br>
            <a:endParaRPr lang="el-GR" sz="3200" dirty="0">
              <a:solidFill>
                <a:srgbClr val="FFC000"/>
              </a:solidFill>
            </a:endParaRPr>
          </a:p>
        </p:txBody>
      </p:sp>
      <p:sp>
        <p:nvSpPr>
          <p:cNvPr id="3" name="2 - Θέση περιεχομένου"/>
          <p:cNvSpPr>
            <a:spLocks noGrp="1"/>
          </p:cNvSpPr>
          <p:nvPr>
            <p:ph idx="1"/>
          </p:nvPr>
        </p:nvSpPr>
        <p:spPr>
          <a:xfrm>
            <a:off x="357158" y="1285860"/>
            <a:ext cx="8786842" cy="5284014"/>
          </a:xfrm>
        </p:spPr>
        <p:txBody>
          <a:bodyPr>
            <a:noAutofit/>
          </a:bodyPr>
          <a:lstStyle/>
          <a:p>
            <a:pPr lvl="0"/>
            <a:r>
              <a:rPr lang="el-GR" sz="3200" dirty="0" smtClean="0">
                <a:latin typeface="Times New Roman" pitchFamily="18" charset="0"/>
                <a:cs typeface="Times New Roman" pitchFamily="18" charset="0"/>
              </a:rPr>
              <a:t>Η</a:t>
            </a:r>
            <a:r>
              <a:rPr lang="el-GR" sz="3200" dirty="0">
                <a:latin typeface="Times New Roman" pitchFamily="18" charset="0"/>
                <a:cs typeface="Times New Roman" pitchFamily="18" charset="0"/>
              </a:rPr>
              <a:t>  εμπιστοσύνη στη δύναμη του </a:t>
            </a:r>
            <a:r>
              <a:rPr lang="el-GR" sz="3200" dirty="0">
                <a:solidFill>
                  <a:schemeClr val="accent6">
                    <a:lumMod val="60000"/>
                    <a:lumOff val="40000"/>
                  </a:schemeClr>
                </a:solidFill>
                <a:latin typeface="Times New Roman" pitchFamily="18" charset="0"/>
                <a:cs typeface="Times New Roman" pitchFamily="18" charset="0"/>
              </a:rPr>
              <a:t>ορθού λόγου </a:t>
            </a:r>
            <a:endParaRPr lang="el-GR" sz="3200" dirty="0" smtClean="0">
              <a:solidFill>
                <a:schemeClr val="accent6">
                  <a:lumMod val="60000"/>
                  <a:lumOff val="40000"/>
                </a:schemeClr>
              </a:solidFill>
              <a:latin typeface="Times New Roman" pitchFamily="18" charset="0"/>
              <a:cs typeface="Times New Roman" pitchFamily="18" charset="0"/>
            </a:endParaRPr>
          </a:p>
          <a:p>
            <a:pPr lvl="0"/>
            <a:r>
              <a:rPr lang="el-GR" sz="3200" dirty="0" smtClean="0">
                <a:latin typeface="Times New Roman" pitchFamily="18" charset="0"/>
                <a:cs typeface="Times New Roman" pitchFamily="18" charset="0"/>
              </a:rPr>
              <a:t>Η  πίστη </a:t>
            </a:r>
            <a:r>
              <a:rPr lang="el-GR" sz="3200" dirty="0">
                <a:latin typeface="Times New Roman" pitchFamily="18" charset="0"/>
                <a:cs typeface="Times New Roman" pitchFamily="18" charset="0"/>
              </a:rPr>
              <a:t>στη δυνατότητα  </a:t>
            </a:r>
            <a:r>
              <a:rPr lang="el-GR" sz="3200" dirty="0">
                <a:solidFill>
                  <a:schemeClr val="accent6">
                    <a:lumMod val="60000"/>
                    <a:lumOff val="40000"/>
                  </a:schemeClr>
                </a:solidFill>
                <a:latin typeface="Times New Roman" pitchFamily="18" charset="0"/>
                <a:cs typeface="Times New Roman" pitchFamily="18" charset="0"/>
              </a:rPr>
              <a:t>βελτίωσης του ανθρώπου  και  απεριόριστης  προόδου  </a:t>
            </a:r>
            <a:endParaRPr lang="en-US" sz="3200" dirty="0" smtClean="0">
              <a:solidFill>
                <a:schemeClr val="accent6">
                  <a:lumMod val="60000"/>
                  <a:lumOff val="40000"/>
                </a:schemeClr>
              </a:solidFill>
              <a:latin typeface="Times New Roman" pitchFamily="18" charset="0"/>
              <a:cs typeface="Times New Roman" pitchFamily="18" charset="0"/>
            </a:endParaRPr>
          </a:p>
          <a:p>
            <a:pPr lvl="0">
              <a:buNone/>
            </a:pPr>
            <a:r>
              <a:rPr lang="en-US" sz="3200" dirty="0" smtClean="0">
                <a:solidFill>
                  <a:schemeClr val="accent6">
                    <a:lumMod val="60000"/>
                    <a:lumOff val="40000"/>
                  </a:schemeClr>
                </a:solidFill>
                <a:latin typeface="Times New Roman" pitchFamily="18" charset="0"/>
                <a:cs typeface="Times New Roman" pitchFamily="18" charset="0"/>
              </a:rPr>
              <a:t>    </a:t>
            </a:r>
            <a:r>
              <a:rPr lang="el-GR" sz="3200" dirty="0" smtClean="0">
                <a:solidFill>
                  <a:schemeClr val="accent6">
                    <a:lumMod val="60000"/>
                    <a:lumOff val="40000"/>
                  </a:schemeClr>
                </a:solidFill>
                <a:latin typeface="Times New Roman" pitchFamily="18" charset="0"/>
                <a:cs typeface="Times New Roman" pitchFamily="18" charset="0"/>
              </a:rPr>
              <a:t>του</a:t>
            </a:r>
            <a:r>
              <a:rPr lang="el-GR" sz="3200" dirty="0">
                <a:solidFill>
                  <a:schemeClr val="accent6">
                    <a:lumMod val="60000"/>
                    <a:lumOff val="40000"/>
                  </a:schemeClr>
                </a:solidFill>
                <a:latin typeface="Times New Roman" pitchFamily="18" charset="0"/>
                <a:cs typeface="Times New Roman" pitchFamily="18" charset="0"/>
              </a:rPr>
              <a:t>  πολιτισμού.</a:t>
            </a:r>
          </a:p>
          <a:p>
            <a:pPr lvl="0"/>
            <a:r>
              <a:rPr lang="el-GR" sz="3200" dirty="0">
                <a:latin typeface="Times New Roman" pitchFamily="18" charset="0"/>
                <a:cs typeface="Times New Roman" pitchFamily="18" charset="0"/>
              </a:rPr>
              <a:t>Ο  </a:t>
            </a:r>
            <a:r>
              <a:rPr lang="el-GR" sz="3200" dirty="0">
                <a:solidFill>
                  <a:schemeClr val="accent6">
                    <a:lumMod val="60000"/>
                    <a:lumOff val="40000"/>
                  </a:schemeClr>
                </a:solidFill>
                <a:latin typeface="Times New Roman" pitchFamily="18" charset="0"/>
                <a:cs typeface="Times New Roman" pitchFamily="18" charset="0"/>
              </a:rPr>
              <a:t>κριτικός  έλεγχος</a:t>
            </a:r>
            <a:r>
              <a:rPr lang="el-GR" sz="3200" dirty="0">
                <a:latin typeface="Times New Roman" pitchFamily="18" charset="0"/>
                <a:cs typeface="Times New Roman" pitchFamily="18" charset="0"/>
              </a:rPr>
              <a:t>  και  η  </a:t>
            </a:r>
            <a:r>
              <a:rPr lang="el-GR" sz="3200" dirty="0">
                <a:solidFill>
                  <a:schemeClr val="accent6">
                    <a:lumMod val="60000"/>
                    <a:lumOff val="40000"/>
                  </a:schemeClr>
                </a:solidFill>
                <a:latin typeface="Times New Roman" pitchFamily="18" charset="0"/>
                <a:cs typeface="Times New Roman" pitchFamily="18" charset="0"/>
              </a:rPr>
              <a:t>άρνηση  </a:t>
            </a:r>
            <a:endParaRPr lang="en-US" sz="3200" dirty="0" smtClean="0">
              <a:solidFill>
                <a:schemeClr val="accent6">
                  <a:lumMod val="60000"/>
                  <a:lumOff val="40000"/>
                </a:schemeClr>
              </a:solidFill>
              <a:latin typeface="Times New Roman" pitchFamily="18" charset="0"/>
              <a:cs typeface="Times New Roman" pitchFamily="18" charset="0"/>
            </a:endParaRPr>
          </a:p>
          <a:p>
            <a:pPr lvl="0">
              <a:buNone/>
            </a:pPr>
            <a:r>
              <a:rPr lang="en-US" sz="3200" dirty="0" smtClean="0">
                <a:solidFill>
                  <a:schemeClr val="accent6">
                    <a:lumMod val="60000"/>
                    <a:lumOff val="40000"/>
                  </a:schemeClr>
                </a:solidFill>
                <a:latin typeface="Times New Roman" pitchFamily="18" charset="0"/>
                <a:cs typeface="Times New Roman" pitchFamily="18" charset="0"/>
              </a:rPr>
              <a:t>   </a:t>
            </a:r>
            <a:r>
              <a:rPr lang="el-GR" sz="3200" dirty="0" smtClean="0">
                <a:solidFill>
                  <a:schemeClr val="accent6">
                    <a:lumMod val="60000"/>
                    <a:lumOff val="40000"/>
                  </a:schemeClr>
                </a:solidFill>
                <a:latin typeface="Times New Roman" pitchFamily="18" charset="0"/>
                <a:cs typeface="Times New Roman" pitchFamily="18" charset="0"/>
              </a:rPr>
              <a:t>της</a:t>
            </a:r>
            <a:r>
              <a:rPr lang="el-GR" sz="3200" dirty="0">
                <a:solidFill>
                  <a:schemeClr val="accent6">
                    <a:lumMod val="60000"/>
                    <a:lumOff val="40000"/>
                  </a:schemeClr>
                </a:solidFill>
                <a:latin typeface="Times New Roman" pitchFamily="18" charset="0"/>
                <a:cs typeface="Times New Roman" pitchFamily="18" charset="0"/>
              </a:rPr>
              <a:t>  παράδοσης  και  κάθε  αυθεντίας </a:t>
            </a:r>
            <a:r>
              <a:rPr lang="el-GR" sz="3200" dirty="0">
                <a:latin typeface="Times New Roman" pitchFamily="18" charset="0"/>
                <a:cs typeface="Times New Roman" pitchFamily="18" charset="0"/>
              </a:rPr>
              <a:t>που  πηγάζει  από  αυτή.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0"/>
            <a:ext cx="7772400" cy="914400"/>
          </a:xfrm>
        </p:spPr>
        <p:txBody>
          <a:bodyPr/>
          <a:lstStyle/>
          <a:p>
            <a:r>
              <a:rPr lang="en-US" dirty="0" smtClean="0"/>
              <a:t> </a:t>
            </a:r>
            <a:r>
              <a:rPr lang="en-US" i="1" dirty="0" smtClean="0"/>
              <a:t>«Siècle des </a:t>
            </a:r>
            <a:r>
              <a:rPr lang="en-US" i="1" dirty="0" err="1" smtClean="0"/>
              <a:t>lumières</a:t>
            </a:r>
            <a:r>
              <a:rPr lang="en-US" i="1" dirty="0" smtClean="0"/>
              <a:t>»</a:t>
            </a:r>
            <a:r>
              <a:rPr lang="en-US" dirty="0" smtClean="0"/>
              <a:t>,</a:t>
            </a:r>
            <a:endParaRPr lang="el-GR" dirty="0"/>
          </a:p>
        </p:txBody>
      </p:sp>
      <p:pic>
        <p:nvPicPr>
          <p:cNvPr id="4" name="3 - Θέση περιεχομένου" descr="Encyclopedie_frontispice_full.jpg"/>
          <p:cNvPicPr>
            <a:picLocks noGrp="1" noChangeAspect="1"/>
          </p:cNvPicPr>
          <p:nvPr>
            <p:ph idx="1"/>
          </p:nvPr>
        </p:nvPicPr>
        <p:blipFill>
          <a:blip r:embed="rId2"/>
          <a:stretch>
            <a:fillRect/>
          </a:stretch>
        </p:blipFill>
        <p:spPr>
          <a:xfrm>
            <a:off x="642910" y="1000108"/>
            <a:ext cx="3755059" cy="5857892"/>
          </a:xfrm>
        </p:spPr>
      </p:pic>
      <p:sp>
        <p:nvSpPr>
          <p:cNvPr id="5" name="4 - Ορθογώνιο"/>
          <p:cNvSpPr/>
          <p:nvPr/>
        </p:nvSpPr>
        <p:spPr>
          <a:xfrm>
            <a:off x="4786314" y="1142984"/>
            <a:ext cx="4214842" cy="4154984"/>
          </a:xfrm>
          <a:prstGeom prst="rect">
            <a:avLst/>
          </a:prstGeom>
        </p:spPr>
        <p:txBody>
          <a:bodyPr wrap="square">
            <a:spAutoFit/>
          </a:bodyPr>
          <a:lstStyle/>
          <a:p>
            <a:r>
              <a:rPr lang="el-GR" sz="2400" i="1" dirty="0" smtClean="0">
                <a:solidFill>
                  <a:schemeClr val="accent6">
                    <a:lumMod val="60000"/>
                    <a:lumOff val="40000"/>
                  </a:schemeClr>
                </a:solidFill>
              </a:rPr>
              <a:t>Εάν υπάρχει κάτι που γνωρίζεις, διάδωσέ το. Εάν υπάρχει κάτι που δε γνωρίζεις, αναζήτησε το.</a:t>
            </a:r>
            <a:endParaRPr lang="el-GR" sz="2400" dirty="0" smtClean="0"/>
          </a:p>
          <a:p>
            <a:endParaRPr lang="el-GR" sz="2400" dirty="0" smtClean="0"/>
          </a:p>
          <a:p>
            <a:r>
              <a:rPr lang="el-GR" sz="2400" dirty="0" smtClean="0"/>
              <a:t>Αναπαράσταση από την Εγκυκλοπαίδεια του  Ντιντερό, όπου η </a:t>
            </a:r>
            <a:r>
              <a:rPr lang="el-GR" sz="2400" dirty="0" smtClean="0">
                <a:solidFill>
                  <a:schemeClr val="accent2">
                    <a:lumMod val="60000"/>
                    <a:lumOff val="40000"/>
                  </a:schemeClr>
                </a:solidFill>
              </a:rPr>
              <a:t>Αλήθεια</a:t>
            </a:r>
            <a:r>
              <a:rPr lang="el-GR" sz="2400" dirty="0" smtClean="0"/>
              <a:t> είναι στο κέντρο περιβαλλόμενη από φως, με τα καλύμματα της να αφαιρούνται από την </a:t>
            </a:r>
            <a:r>
              <a:rPr lang="el-GR" sz="2400" dirty="0" smtClean="0">
                <a:solidFill>
                  <a:schemeClr val="accent2">
                    <a:lumMod val="60000"/>
                    <a:lumOff val="40000"/>
                  </a:schemeClr>
                </a:solidFill>
              </a:rPr>
              <a:t>Φιλοσοφία</a:t>
            </a:r>
            <a:r>
              <a:rPr lang="el-GR" sz="2400" dirty="0" smtClean="0"/>
              <a:t> και την </a:t>
            </a:r>
            <a:r>
              <a:rPr lang="el-GR" sz="2400" dirty="0" smtClean="0">
                <a:solidFill>
                  <a:schemeClr val="accent2">
                    <a:lumMod val="60000"/>
                    <a:lumOff val="40000"/>
                  </a:schemeClr>
                </a:solidFill>
              </a:rPr>
              <a:t>Λογική</a:t>
            </a:r>
            <a:r>
              <a:rPr lang="el-GR" sz="2400" dirty="0" smtClean="0"/>
              <a:t> .</a:t>
            </a:r>
            <a:endParaRPr lang="el-G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Επανάσταση στις επιστήμες</a:t>
            </a:r>
            <a:br>
              <a:rPr lang="el-GR" b="1" dirty="0" smtClean="0"/>
            </a:br>
            <a:endParaRPr lang="el-GR" dirty="0"/>
          </a:p>
        </p:txBody>
      </p:sp>
      <p:sp>
        <p:nvSpPr>
          <p:cNvPr id="3" name="2 - Θέση περιεχομένου"/>
          <p:cNvSpPr>
            <a:spLocks noGrp="1"/>
          </p:cNvSpPr>
          <p:nvPr>
            <p:ph idx="1"/>
          </p:nvPr>
        </p:nvSpPr>
        <p:spPr/>
        <p:txBody>
          <a:bodyPr>
            <a:normAutofit/>
          </a:bodyPr>
          <a:lstStyle/>
          <a:p>
            <a:pPr>
              <a:buNone/>
            </a:pPr>
            <a:r>
              <a:rPr lang="en-US" dirty="0" smtClean="0"/>
              <a:t>    </a:t>
            </a:r>
            <a:r>
              <a:rPr lang="el-GR" dirty="0" smtClean="0"/>
              <a:t>Το κίνημα του Διαφωτισμού ήταν ουσιαστικά επακόλουθο της </a:t>
            </a:r>
            <a:r>
              <a:rPr lang="el-GR" dirty="0" smtClean="0">
                <a:solidFill>
                  <a:schemeClr val="accent2">
                    <a:lumMod val="60000"/>
                    <a:lumOff val="40000"/>
                  </a:schemeClr>
                </a:solidFill>
              </a:rPr>
              <a:t>Επιστημονικής</a:t>
            </a:r>
            <a:r>
              <a:rPr lang="el-GR" dirty="0" smtClean="0"/>
              <a:t> επανάστασης του 17ου αιώνα, που με τη σειρά της προκλήθηκε από τις ανακαλύψεις του </a:t>
            </a:r>
            <a:r>
              <a:rPr lang="el-GR" dirty="0" smtClean="0">
                <a:solidFill>
                  <a:srgbClr val="FFFF00"/>
                </a:solidFill>
              </a:rPr>
              <a:t>Κοπέρνικου</a:t>
            </a:r>
            <a:r>
              <a:rPr lang="el-GR" dirty="0" smtClean="0"/>
              <a:t> τον 16ο αιώνα , και στη συνέχεια του </a:t>
            </a:r>
            <a:r>
              <a:rPr lang="el-GR" dirty="0" smtClean="0">
                <a:solidFill>
                  <a:srgbClr val="FFFF00"/>
                </a:solidFill>
              </a:rPr>
              <a:t>Γαλιλαίου,</a:t>
            </a:r>
            <a:r>
              <a:rPr lang="el-GR" dirty="0" smtClean="0"/>
              <a:t> στην αστρονομία.</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alilaios.jpg"/>
          <p:cNvPicPr>
            <a:picLocks noGrp="1" noChangeAspect="1"/>
          </p:cNvPicPr>
          <p:nvPr>
            <p:ph idx="1"/>
          </p:nvPr>
        </p:nvPicPr>
        <p:blipFill>
          <a:blip r:embed="rId2"/>
          <a:stretch>
            <a:fillRect/>
          </a:stretch>
        </p:blipFill>
        <p:spPr>
          <a:xfrm>
            <a:off x="142844" y="1142984"/>
            <a:ext cx="9116520" cy="500066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Προσαρμοσμένος 1">
      <a:dk1>
        <a:srgbClr val="003E75"/>
      </a:dk1>
      <a:lt1>
        <a:sysClr val="window" lastClr="FFFFFF"/>
      </a:lt1>
      <a:dk2>
        <a:srgbClr val="4E5B6F"/>
      </a:dk2>
      <a:lt2>
        <a:srgbClr val="D6ECFF"/>
      </a:lt2>
      <a:accent1>
        <a:srgbClr val="7FD13B"/>
      </a:accent1>
      <a:accent2>
        <a:srgbClr val="EA157A"/>
      </a:accent2>
      <a:accent3>
        <a:srgbClr val="FEB80A"/>
      </a:accent3>
      <a:accent4>
        <a:srgbClr val="00ADDC"/>
      </a:accent4>
      <a:accent5>
        <a:srgbClr val="5EA226"/>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1947</TotalTime>
  <Words>265</Words>
  <Application>Microsoft Office PowerPoint</Application>
  <PresentationFormat>Προβολή στην οθόνη (4:3)</PresentationFormat>
  <Paragraphs>110</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Μετρό</vt:lpstr>
      <vt:lpstr>2ΟΟ ΧΡΟΝΙΑ ΑΠΟ ΤΗΝ ΕΛΛΗΝΙΚΗ ΕΠΑΝΑΣΤΑΣΗ</vt:lpstr>
      <vt:lpstr>Η Νίκη πάνω από τα ερείπια  (Ευγένιος Ντελακρουά)</vt:lpstr>
      <vt:lpstr>Τῇ ὑπερμάχῳ στρατηγῷ  τὰ νικητήρια,  ὡς λυτρωθεῖσα τῶν δεινῶν εὐχαριστήρια,  ἀναγράφω σοι ἡ πόλις σου, Θεοτόκε·  ἀλλ’ ὡς ἔχουσα  τὸ κράτος ἀπροσμάχητον,  ἐκ παντοίων με κινδύνων ἐλευθέρωσον,  ἵνα κράζω σοί·  Χαῖρε Νύμφη ἀνύμφευτε.</vt:lpstr>
      <vt:lpstr>Διαφάνεια 4</vt:lpstr>
      <vt:lpstr>Διαφάνεια 5</vt:lpstr>
      <vt:lpstr>Κύρια  χαρακτηριστικά  του Ευρωπαϊκού Διαφωτισμού  ήταν: </vt:lpstr>
      <vt:lpstr> «Siècle des lumières»,</vt:lpstr>
      <vt:lpstr>Επανάσταση στις επιστήμες </vt:lpstr>
      <vt:lpstr>Διαφάνεια 9</vt:lpstr>
      <vt:lpstr>Διαφάνεια 10</vt:lpstr>
      <vt:lpstr>  Ο Isaak  Newton (1642 – 1727), που  με    την  εφαρμογή   νέας  επιστημονικής  μεθόδου   διατύπωσε τη  θεωρία  της  Βαρύτητας.  Το μνημειώδες έργο του Νεύτωνα Μαθηματικές Αρχές της Φυσικής Φιλοσοφίας (Philosophiae Naturalis Principia Mathematica) αποτέλεσε σύνοψη των επιτευγμάτων της προηγούμενης περιόδου και έθεσε την επιστήμη σε νέες πλέον κατευθύνσεις. </vt:lpstr>
      <vt:lpstr>    Ο  John  Locke (1632 – 1704), ο  οποίος  θεμελίωσε  φιλοσοφικά   τον  πολιτικό  φιλελευθερισμό   και  το  νεότερο  εμπειρισμό  . </vt:lpstr>
      <vt:lpstr>Διαφάνεια 13</vt:lpstr>
      <vt:lpstr>Διαφάνεια 14</vt:lpstr>
      <vt:lpstr>ΓΑΛΛΙΚΗ ΕΠΑΝΑΣΤΑΣΗ</vt:lpstr>
      <vt:lpstr>Διαφάνεια 16</vt:lpstr>
      <vt:lpstr> </vt:lpstr>
      <vt:lpstr>To Μέγα Αλφαβητάριον του Μιχαήλ Παπά Γεώργιου,  Βιέννη 1771.  Το πρώτο ελληνικό αλφαβητάριο της νεώτερης εποχής.</vt:lpstr>
      <vt:lpstr>Διαφάνεια 19</vt:lpstr>
      <vt:lpstr>Το πρώτο φύλλο της Εφημερίδος,  Βιέννη 31 Δεκεμβρίου 179Ο.  </vt:lpstr>
      <vt:lpstr>Πρωτοσέλιδο του Λόγιου Ερμού(Βιέννη, 1817).     </vt:lpstr>
      <vt:lpstr>Διαφάνεια 22</vt:lpstr>
      <vt:lpstr>Η  πολιτισμική  ανανέωση  εξαπλώνεται   σε  ολόκληρο  το  χώρο  της  Ελληνικής  Ανατολής </vt:lpstr>
      <vt:lpstr>Σκοπός του Νεοελληνικού Διαφωτισμού είναι η ιδεολογική προετοιμασία της Επανάστασης</vt:lpstr>
      <vt:lpstr>Διαφάνεια 25</vt:lpstr>
      <vt:lpstr>Διαφάνεια 26</vt:lpstr>
      <vt:lpstr>Διαφάνεια 27</vt:lpstr>
      <vt:lpstr>Διαφάνεια 28</vt:lpstr>
      <vt:lpstr>Η τρίτη γενιά με κυριότερους εκπροσώπους το Ρήγα και τον Κοραή επηρεάζεται από τους Γάλλους Ιδεολόγους και τη Γαλλική Επανάσταση.     </vt:lpstr>
      <vt:lpstr>ΑΔΑΜΑΝΤΙΟΣ ΚΟΡΑΗΣ (1748-1833)</vt:lpstr>
      <vt:lpstr>Ο Ρήγας Βελεστινλής ή Ρήγας Φεραίος (1758-24 Ιουνίου 1798)  </vt:lpstr>
      <vt:lpstr>Τμήμα από τη Χάρτα του Ρήγα</vt:lpstr>
      <vt:lpstr>Φυσικής απάνθισμα δια τους αγχίνους και φιλομαθείς Έλληνας εκ της Γερμανικής και Γαλλικής διαλέκτου ερρανισθέν παρά Ρήγα Βελεστινλή Θετταλού. Ούτινος αναλώμασιν εξεδόθη, προς ωφέλειαν των ομογενών. Εν Βιέννη, εκ της Τυπογραφίας του Ευγενούς Τράττνερ, 1790.</vt:lpstr>
      <vt:lpstr>Διαφάνεια 34</vt:lpstr>
      <vt:lpstr>Ο Ρήγας Βελεστινλής και ο Αδαμάντιος Κοραής υποβαστάζουν την Ελλάδα. Πίνακας του Θεόφιλου,  Μακεδονικό Μουσείο Σύγχρονης Τέχνης (1911) </vt:lpstr>
      <vt:lpstr>Διαφάνεια 36</vt:lpstr>
      <vt:lpstr>Διαφάνεια 37</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ΝΕΟΕΛΛΗΝΙΚΟΣ ΔΙΑΦΩΤΙΣΜΟΣ</dc:title>
  <dc:creator>Χρήστης των Windows</dc:creator>
  <cp:lastModifiedBy>Χρήστης των Windows</cp:lastModifiedBy>
  <cp:revision>154</cp:revision>
  <dcterms:created xsi:type="dcterms:W3CDTF">2018-03-13T17:24:50Z</dcterms:created>
  <dcterms:modified xsi:type="dcterms:W3CDTF">2022-01-25T19:23:10Z</dcterms:modified>
</cp:coreProperties>
</file>