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82" r:id="rId5"/>
    <p:sldId id="283" r:id="rId6"/>
    <p:sldId id="284" r:id="rId7"/>
    <p:sldId id="285" r:id="rId8"/>
    <p:sldId id="286" r:id="rId9"/>
    <p:sldId id="28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88C91FA-965F-4397-8245-409964362130}" type="datetimeFigureOut">
              <a:rPr lang="el-GR" smtClean="0"/>
              <a:pPr/>
              <a:t>10/11/2020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B89E8C-FB84-49CC-8B62-B358513FA91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88C91FA-965F-4397-8245-409964362130}" type="datetimeFigureOut">
              <a:rPr lang="el-GR" smtClean="0"/>
              <a:pPr/>
              <a:t>10/11/2020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B89E8C-FB84-49CC-8B62-B358513FA91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88C91FA-965F-4397-8245-409964362130}" type="datetimeFigureOut">
              <a:rPr lang="el-GR" smtClean="0"/>
              <a:pPr/>
              <a:t>10/11/2020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B89E8C-FB84-49CC-8B62-B358513FA91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88C91FA-965F-4397-8245-409964362130}" type="datetimeFigureOut">
              <a:rPr lang="el-GR" smtClean="0"/>
              <a:pPr/>
              <a:t>10/11/2020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B89E8C-FB84-49CC-8B62-B358513FA91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88C91FA-965F-4397-8245-409964362130}" type="datetimeFigureOut">
              <a:rPr lang="el-GR" smtClean="0"/>
              <a:pPr/>
              <a:t>10/11/2020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B89E8C-FB84-49CC-8B62-B358513FA91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88C91FA-965F-4397-8245-409964362130}" type="datetimeFigureOut">
              <a:rPr lang="el-GR" smtClean="0"/>
              <a:pPr/>
              <a:t>10/11/2020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CB89E8C-FB84-49CC-8B62-B358513FA91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88C91FA-965F-4397-8245-409964362130}" type="datetimeFigureOut">
              <a:rPr lang="el-GR" smtClean="0"/>
              <a:pPr/>
              <a:t>10/11/2020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CB89E8C-FB84-49CC-8B62-B358513FA91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88C91FA-965F-4397-8245-409964362130}" type="datetimeFigureOut">
              <a:rPr lang="el-GR" smtClean="0"/>
              <a:pPr/>
              <a:t>10/11/2020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CB89E8C-FB84-49CC-8B62-B358513FA91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88C91FA-965F-4397-8245-409964362130}" type="datetimeFigureOut">
              <a:rPr lang="el-GR" smtClean="0"/>
              <a:pPr/>
              <a:t>10/11/2020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CB89E8C-FB84-49CC-8B62-B358513FA91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88C91FA-965F-4397-8245-409964362130}" type="datetimeFigureOut">
              <a:rPr lang="el-GR" smtClean="0"/>
              <a:pPr/>
              <a:t>10/11/2020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CB89E8C-FB84-49CC-8B62-B358513FA91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88C91FA-965F-4397-8245-409964362130}" type="datetimeFigureOut">
              <a:rPr lang="el-GR" smtClean="0"/>
              <a:pPr/>
              <a:t>10/11/2020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CB89E8C-FB84-49CC-8B62-B358513FA91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C91FA-965F-4397-8245-409964362130}" type="datetimeFigureOut">
              <a:rPr lang="el-GR" smtClean="0"/>
              <a:pPr/>
              <a:t>10/11/2020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89E8C-FB84-49CC-8B62-B358513FA91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1214422"/>
            <a:ext cx="7772400" cy="1470025"/>
          </a:xfrm>
          <a:solidFill>
            <a:schemeClr val="accent2">
              <a:lumMod val="20000"/>
              <a:lumOff val="80000"/>
            </a:schemeClr>
          </a:solidFill>
        </p:spPr>
        <p:txBody>
          <a:bodyPr>
            <a:normAutofit/>
          </a:bodyPr>
          <a:lstStyle/>
          <a:p>
            <a:r>
              <a:rPr lang="el-GR" sz="6000" b="1" dirty="0" smtClean="0">
                <a:solidFill>
                  <a:srgbClr val="00B050"/>
                </a:solidFill>
                <a:latin typeface="Monotype Corsiva" pitchFamily="66" charset="0"/>
              </a:rPr>
              <a:t>ΕΡΩΤΟΚΡΙΤΟΣ</a:t>
            </a:r>
            <a:endParaRPr lang="el-GR" sz="6000" b="1" dirty="0">
              <a:solidFill>
                <a:srgbClr val="00B050"/>
              </a:solidFill>
              <a:latin typeface="Monotype Corsiva" pitchFamily="66" charset="0"/>
            </a:endParaRPr>
          </a:p>
        </p:txBody>
      </p:sp>
      <p:sp>
        <p:nvSpPr>
          <p:cNvPr id="3" name="2 - Υπότιτλος"/>
          <p:cNvSpPr>
            <a:spLocks noGrp="1"/>
          </p:cNvSpPr>
          <p:nvPr>
            <p:ph type="subTitle" idx="1"/>
          </p:nvPr>
        </p:nvSpPr>
        <p:spPr>
          <a:xfrm>
            <a:off x="1371600" y="3886200"/>
            <a:ext cx="6400800" cy="2186006"/>
          </a:xfrm>
          <a:solidFill>
            <a:schemeClr val="accent5">
              <a:lumMod val="60000"/>
              <a:lumOff val="40000"/>
            </a:schemeClr>
          </a:solidFill>
        </p:spPr>
        <p:txBody>
          <a:bodyPr>
            <a:normAutofit/>
          </a:bodyPr>
          <a:lstStyle/>
          <a:p>
            <a:endParaRPr lang="el-GR" sz="4000" b="1" dirty="0" smtClean="0">
              <a:solidFill>
                <a:srgbClr val="002060"/>
              </a:solidFill>
              <a:latin typeface="Monotype Corsiva" pitchFamily="66" charset="0"/>
            </a:endParaRPr>
          </a:p>
          <a:p>
            <a:r>
              <a:rPr lang="el-GR" sz="4000" b="1" dirty="0" smtClean="0">
                <a:solidFill>
                  <a:srgbClr val="002060"/>
                </a:solidFill>
                <a:latin typeface="Monotype Corsiva" pitchFamily="66" charset="0"/>
              </a:rPr>
              <a:t>ΒΙΤΣΕΝΤΖΟΣ ΚΟΡΝΑΡΟΣ</a:t>
            </a:r>
            <a:endParaRPr lang="el-GR" sz="4000" b="1" dirty="0">
              <a:solidFill>
                <a:srgbClr val="002060"/>
              </a:solidFill>
              <a:latin typeface="Monotype Corsiva"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http://www.evitsitiridou.me/wp-content/uploads/2014/09/Scan3.jpeg"/>
          <p:cNvPicPr>
            <a:picLocks noGrp="1"/>
          </p:cNvPicPr>
          <p:nvPr>
            <p:ph idx="1"/>
          </p:nvPr>
        </p:nvPicPr>
        <p:blipFill>
          <a:blip r:embed="rId2" cstate="print"/>
          <a:srcRect/>
          <a:stretch>
            <a:fillRect/>
          </a:stretch>
        </p:blipFill>
        <p:spPr bwMode="auto">
          <a:xfrm>
            <a:off x="571472" y="2214554"/>
            <a:ext cx="7858180" cy="304003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http://www.evitsitiridou.me/wp-content/uploads/2014/09/Creta1.jpg"/>
          <p:cNvPicPr>
            <a:picLocks noGrp="1"/>
          </p:cNvPicPr>
          <p:nvPr>
            <p:ph idx="1"/>
          </p:nvPr>
        </p:nvPicPr>
        <p:blipFill>
          <a:blip r:embed="rId2"/>
          <a:srcRect/>
          <a:stretch>
            <a:fillRect/>
          </a:stretch>
        </p:blipFill>
        <p:spPr bwMode="auto">
          <a:xfrm>
            <a:off x="1643042" y="1214422"/>
            <a:ext cx="5643602" cy="492922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613-mpost-erotokritos-kai-aretoysa"/>
          <p:cNvPicPr>
            <a:picLocks noGrp="1"/>
          </p:cNvPicPr>
          <p:nvPr>
            <p:ph idx="1"/>
          </p:nvPr>
        </p:nvPicPr>
        <p:blipFill>
          <a:blip r:embed="rId2"/>
          <a:srcRect/>
          <a:stretch>
            <a:fillRect/>
          </a:stretch>
        </p:blipFill>
        <p:spPr bwMode="auto">
          <a:xfrm>
            <a:off x="2751916" y="500042"/>
            <a:ext cx="4248976" cy="562612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ssetThumbnail"/>
          <p:cNvPicPr>
            <a:picLocks noGrp="1"/>
          </p:cNvPicPr>
          <p:nvPr>
            <p:ph idx="1"/>
          </p:nvPr>
        </p:nvPicPr>
        <p:blipFill>
          <a:blip r:embed="rId2"/>
          <a:srcRect/>
          <a:stretch>
            <a:fillRect/>
          </a:stretch>
        </p:blipFill>
        <p:spPr bwMode="auto">
          <a:xfrm>
            <a:off x="1643042" y="928670"/>
            <a:ext cx="5886476" cy="395844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giannis-tsarouxis-erotokritos"/>
          <p:cNvPicPr>
            <a:picLocks noGrp="1"/>
          </p:cNvPicPr>
          <p:nvPr>
            <p:ph idx="1"/>
          </p:nvPr>
        </p:nvPicPr>
        <p:blipFill>
          <a:blip r:embed="rId2"/>
          <a:srcRect/>
          <a:stretch>
            <a:fillRect/>
          </a:stretch>
        </p:blipFill>
        <p:spPr bwMode="auto">
          <a:xfrm>
            <a:off x="1142976" y="857232"/>
            <a:ext cx="6681813" cy="483474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can-130622-0002"/>
          <p:cNvPicPr>
            <a:picLocks noGrp="1"/>
          </p:cNvPicPr>
          <p:nvPr>
            <p:ph idx="1"/>
          </p:nvPr>
        </p:nvPicPr>
        <p:blipFill>
          <a:blip r:embed="rId2"/>
          <a:srcRect/>
          <a:stretch>
            <a:fillRect/>
          </a:stretch>
        </p:blipFill>
        <p:spPr bwMode="auto">
          <a:xfrm>
            <a:off x="214282" y="214290"/>
            <a:ext cx="8501121" cy="664371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erotokritos-afisa-2"/>
          <p:cNvPicPr>
            <a:picLocks noGrp="1"/>
          </p:cNvPicPr>
          <p:nvPr>
            <p:ph idx="1"/>
          </p:nvPr>
        </p:nvPicPr>
        <p:blipFill>
          <a:blip r:embed="rId2"/>
          <a:srcRect/>
          <a:stretch>
            <a:fillRect/>
          </a:stretch>
        </p:blipFill>
        <p:spPr bwMode="auto">
          <a:xfrm>
            <a:off x="2357422" y="214290"/>
            <a:ext cx="4429156" cy="632939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ksulouris_nikos_erotokritos_front"/>
          <p:cNvPicPr>
            <a:picLocks noGrp="1"/>
          </p:cNvPicPr>
          <p:nvPr>
            <p:ph idx="1"/>
          </p:nvPr>
        </p:nvPicPr>
        <p:blipFill>
          <a:blip r:embed="rId2"/>
          <a:srcRect/>
          <a:stretch>
            <a:fillRect/>
          </a:stretch>
        </p:blipFill>
        <p:spPr bwMode="auto">
          <a:xfrm>
            <a:off x="1571604" y="642918"/>
            <a:ext cx="6500858" cy="578647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T2eC16d,!wsE9suwywewBSEKl6fTfQ~~60_35"/>
          <p:cNvPicPr>
            <a:picLocks noGrp="1"/>
          </p:cNvPicPr>
          <p:nvPr>
            <p:ph idx="1"/>
          </p:nvPr>
        </p:nvPicPr>
        <p:blipFill>
          <a:blip r:embed="rId2"/>
          <a:srcRect/>
          <a:stretch>
            <a:fillRect/>
          </a:stretch>
        </p:blipFill>
        <p:spPr bwMode="auto">
          <a:xfrm>
            <a:off x="2643174" y="357166"/>
            <a:ext cx="4429155" cy="621510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EROTOKRITOS"/>
          <p:cNvPicPr>
            <a:picLocks noGrp="1"/>
          </p:cNvPicPr>
          <p:nvPr>
            <p:ph idx="1"/>
          </p:nvPr>
        </p:nvPicPr>
        <p:blipFill>
          <a:blip r:embed="rId2"/>
          <a:srcRect/>
          <a:stretch>
            <a:fillRect/>
          </a:stretch>
        </p:blipFill>
        <p:spPr bwMode="auto">
          <a:xfrm>
            <a:off x="2359872" y="1600200"/>
            <a:ext cx="4424256" cy="45259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ww.evitsitiridou.me/wp-content/uploads/2014/09/Erotokritos1713.jpg"/>
          <p:cNvPicPr>
            <a:picLocks noGrp="1"/>
          </p:cNvPicPr>
          <p:nvPr>
            <p:ph sz="half" idx="1"/>
          </p:nvPr>
        </p:nvPicPr>
        <p:blipFill>
          <a:blip r:embed="rId2"/>
          <a:stretch>
            <a:fillRect/>
          </a:stretch>
        </p:blipFill>
        <p:spPr bwMode="auto">
          <a:xfrm>
            <a:off x="571473" y="714356"/>
            <a:ext cx="3417968" cy="5411807"/>
          </a:xfrm>
          <a:prstGeom prst="rect">
            <a:avLst/>
          </a:prstGeom>
          <a:noFill/>
          <a:ln w="9525">
            <a:noFill/>
            <a:miter lim="800000"/>
            <a:headEnd/>
            <a:tailEnd/>
          </a:ln>
        </p:spPr>
      </p:pic>
      <p:sp>
        <p:nvSpPr>
          <p:cNvPr id="5" name="4 - Θέση περιεχομένου"/>
          <p:cNvSpPr>
            <a:spLocks noGrp="1"/>
          </p:cNvSpPr>
          <p:nvPr>
            <p:ph sz="half" idx="2"/>
          </p:nvPr>
        </p:nvSpPr>
        <p:spPr>
          <a:xfrm>
            <a:off x="4648200" y="714356"/>
            <a:ext cx="3924328" cy="5411807"/>
          </a:xfrm>
        </p:spPr>
        <p:txBody>
          <a:bodyPr>
            <a:normAutofit/>
          </a:bodyPr>
          <a:lstStyle/>
          <a:p>
            <a:pPr>
              <a:buNone/>
            </a:pPr>
            <a:r>
              <a:rPr lang="el-GR" b="1" dirty="0" err="1" smtClean="0"/>
              <a:t>Ερωτόκριτος</a:t>
            </a:r>
            <a:r>
              <a:rPr lang="el-GR" dirty="0" smtClean="0"/>
              <a:t>, </a:t>
            </a:r>
          </a:p>
          <a:p>
            <a:pPr>
              <a:buNone/>
            </a:pPr>
            <a:r>
              <a:rPr lang="el-GR" dirty="0" smtClean="0"/>
              <a:t>    είναι ο τίτλος της έμμετρης μυθιστορίας του </a:t>
            </a:r>
            <a:r>
              <a:rPr lang="el-GR" dirty="0" err="1" smtClean="0"/>
              <a:t>Βιντζέντζου</a:t>
            </a:r>
            <a:r>
              <a:rPr lang="el-GR" dirty="0" smtClean="0"/>
              <a:t> Κορνάρου. </a:t>
            </a:r>
          </a:p>
          <a:p>
            <a:pPr>
              <a:buNone/>
            </a:pPr>
            <a:r>
              <a:rPr lang="el-GR" dirty="0"/>
              <a:t> </a:t>
            </a:r>
            <a:r>
              <a:rPr lang="el-GR" dirty="0" smtClean="0"/>
              <a:t>Το δημιούργημα του αυτό αποτελεί ένα αριστούργημα προίκα για την Κρητική, τη Νεοελληνική, αλλά και τη παγκόσμια λογοτεχνία.</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xartis_sitias_toy_1618_apo_ton_eneto_basilicata"/>
          <p:cNvPicPr>
            <a:picLocks noGrp="1"/>
          </p:cNvPicPr>
          <p:nvPr>
            <p:ph idx="1"/>
          </p:nvPr>
        </p:nvPicPr>
        <p:blipFill>
          <a:blip r:embed="rId2"/>
          <a:srcRect/>
          <a:stretch>
            <a:fillRect/>
          </a:stretch>
        </p:blipFill>
        <p:spPr bwMode="auto">
          <a:xfrm>
            <a:off x="1643042" y="428604"/>
            <a:ext cx="6643734" cy="628654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retousa"/>
          <p:cNvPicPr>
            <a:picLocks noGrp="1"/>
          </p:cNvPicPr>
          <p:nvPr>
            <p:ph idx="1"/>
          </p:nvPr>
        </p:nvPicPr>
        <p:blipFill>
          <a:blip r:embed="rId2"/>
          <a:srcRect/>
          <a:stretch>
            <a:fillRect/>
          </a:stretch>
        </p:blipFill>
        <p:spPr bwMode="auto">
          <a:xfrm>
            <a:off x="1071538" y="642918"/>
            <a:ext cx="7143800" cy="585791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3_2_erotokritos aretusa 01_resize"/>
          <p:cNvPicPr>
            <a:picLocks noGrp="1"/>
          </p:cNvPicPr>
          <p:nvPr>
            <p:ph idx="1"/>
          </p:nvPr>
        </p:nvPicPr>
        <p:blipFill>
          <a:blip r:embed="rId2" cstate="print"/>
          <a:srcRect/>
          <a:stretch>
            <a:fillRect/>
          </a:stretch>
        </p:blipFill>
        <p:spPr bwMode="auto">
          <a:xfrm>
            <a:off x="1785918" y="571480"/>
            <a:ext cx="4429156" cy="54292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011_erotokritos"/>
          <p:cNvPicPr>
            <a:picLocks noGrp="1"/>
          </p:cNvPicPr>
          <p:nvPr>
            <p:ph idx="1"/>
          </p:nvPr>
        </p:nvPicPr>
        <p:blipFill>
          <a:blip r:embed="rId2"/>
          <a:srcRect/>
          <a:stretch>
            <a:fillRect/>
          </a:stretch>
        </p:blipFill>
        <p:spPr bwMode="auto">
          <a:xfrm>
            <a:off x="2357422" y="285728"/>
            <a:ext cx="5072097" cy="657227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EROTOKRITOS_A"/>
          <p:cNvPicPr>
            <a:picLocks noGrp="1"/>
          </p:cNvPicPr>
          <p:nvPr>
            <p:ph idx="1"/>
          </p:nvPr>
        </p:nvPicPr>
        <p:blipFill>
          <a:blip r:embed="rId2"/>
          <a:srcRect/>
          <a:stretch>
            <a:fillRect/>
          </a:stretch>
        </p:blipFill>
        <p:spPr bwMode="auto">
          <a:xfrm>
            <a:off x="1571604" y="857232"/>
            <a:ext cx="6096026" cy="49252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PP0064P0001v00"/>
          <p:cNvPicPr>
            <a:picLocks noGrp="1"/>
          </p:cNvPicPr>
          <p:nvPr>
            <p:ph idx="1"/>
          </p:nvPr>
        </p:nvPicPr>
        <p:blipFill>
          <a:blip r:embed="rId2"/>
          <a:srcRect/>
          <a:stretch>
            <a:fillRect/>
          </a:stretch>
        </p:blipFill>
        <p:spPr bwMode="auto">
          <a:xfrm>
            <a:off x="2998520" y="428604"/>
            <a:ext cx="3645182" cy="569755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Erwtokritos Front"/>
          <p:cNvPicPr>
            <a:picLocks noGrp="1"/>
          </p:cNvPicPr>
          <p:nvPr>
            <p:ph idx="1"/>
          </p:nvPr>
        </p:nvPicPr>
        <p:blipFill>
          <a:blip r:embed="rId2"/>
          <a:srcRect/>
          <a:stretch>
            <a:fillRect/>
          </a:stretch>
        </p:blipFill>
        <p:spPr bwMode="auto">
          <a:xfrm>
            <a:off x="1857356" y="500042"/>
            <a:ext cx="5088466" cy="545273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ErotokritosHadjimichail"/>
          <p:cNvPicPr>
            <a:picLocks noGrp="1"/>
          </p:cNvPicPr>
          <p:nvPr>
            <p:ph idx="1"/>
          </p:nvPr>
        </p:nvPicPr>
        <p:blipFill>
          <a:blip r:embed="rId2"/>
          <a:srcRect/>
          <a:stretch>
            <a:fillRect/>
          </a:stretch>
        </p:blipFill>
        <p:spPr bwMode="auto">
          <a:xfrm>
            <a:off x="2071670" y="357166"/>
            <a:ext cx="4857784" cy="614364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patharis_evgenios"/>
          <p:cNvPicPr>
            <a:picLocks noGrp="1"/>
          </p:cNvPicPr>
          <p:nvPr>
            <p:ph idx="1"/>
          </p:nvPr>
        </p:nvPicPr>
        <p:blipFill>
          <a:blip r:embed="rId2"/>
          <a:srcRect/>
          <a:stretch>
            <a:fillRect/>
          </a:stretch>
        </p:blipFill>
        <p:spPr bwMode="auto">
          <a:xfrm>
            <a:off x="1643042" y="571480"/>
            <a:ext cx="5542584" cy="555468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ΕΡΩΤΟΚΡΙΤΟΣ"/>
          <p:cNvPicPr>
            <a:picLocks noGrp="1"/>
          </p:cNvPicPr>
          <p:nvPr>
            <p:ph idx="1"/>
          </p:nvPr>
        </p:nvPicPr>
        <p:blipFill>
          <a:blip r:embed="rId2"/>
          <a:srcRect/>
          <a:stretch>
            <a:fillRect/>
          </a:stretch>
        </p:blipFill>
        <p:spPr bwMode="auto">
          <a:xfrm>
            <a:off x="2643174" y="714356"/>
            <a:ext cx="4071965" cy="592935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r>
              <a:rPr lang="el-GR" dirty="0" smtClean="0"/>
              <a:t>Οι </a:t>
            </a:r>
            <a:r>
              <a:rPr lang="el-GR" dirty="0"/>
              <a:t>φιλόλογοι διαφωνούν ως προς την χρονολόγηση του έργου, αλλά και ως προς τη ταύτιση του προσώπου του συγγραφέα - με τα λιγοστά βιογραφικά του στοιχεία - και με το άλλο έργο του τη Θυσία του Αβραάμ. Όμως αυτό δεν έχει ιδιαίτερη σημασία, ούτε η ακριβής χρονολόγηση, καθώς ο </a:t>
            </a:r>
            <a:r>
              <a:rPr lang="el-GR" dirty="0" err="1"/>
              <a:t>Ερωτόκριτος</a:t>
            </a:r>
            <a:r>
              <a:rPr lang="el-GR" dirty="0"/>
              <a:t> είναι ξεκάθαρα δημιούργημα ενός κρητικού, γραμμένο στη Κρητική ντοπιολαλιά της εποχής, σε άψογο 15σύλλαβο στίχο, αντίστοιχο όλων των δημοτικών μας τραγουδιών. Ο </a:t>
            </a:r>
            <a:r>
              <a:rPr lang="el-GR" dirty="0" err="1"/>
              <a:t>Ερωτόκριτος</a:t>
            </a:r>
            <a:r>
              <a:rPr lang="el-GR" dirty="0"/>
              <a:t> </a:t>
            </a:r>
            <a:r>
              <a:rPr lang="el-GR" dirty="0" err="1"/>
              <a:t>αποτέλει</a:t>
            </a:r>
            <a:r>
              <a:rPr lang="el-GR" dirty="0"/>
              <a:t> μια από τις σημαντικότερες ρίζες της νεοελληνικής λογοτεχνίας, </a:t>
            </a:r>
            <a:r>
              <a:rPr lang="el-GR" dirty="0" err="1"/>
              <a:t>ανεξαρτήτα</a:t>
            </a:r>
            <a:r>
              <a:rPr lang="el-GR" dirty="0"/>
              <a:t> από το ποια είναι η ακριβής ημερομηνία που γράφτηκε και σίγουρα γράφτηκε </a:t>
            </a:r>
            <a:r>
              <a:rPr lang="el-GR" dirty="0" err="1"/>
              <a:t>πρίν</a:t>
            </a:r>
            <a:r>
              <a:rPr lang="el-GR" dirty="0"/>
              <a:t> το 1713, που έχουμε την πρώτη τυπωμένη έκδοση του έργου στη Βενετία, από το τυπογραφείο </a:t>
            </a:r>
            <a:r>
              <a:rPr lang="el-GR" dirty="0" err="1"/>
              <a:t>Βόρτολι</a:t>
            </a:r>
            <a:r>
              <a:rPr lang="el-GR" dirty="0"/>
              <a:t>.</a:t>
            </a:r>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hqdefault"/>
          <p:cNvPicPr>
            <a:picLocks noGrp="1"/>
          </p:cNvPicPr>
          <p:nvPr>
            <p:ph idx="1"/>
          </p:nvPr>
        </p:nvPicPr>
        <p:blipFill>
          <a:blip r:embed="rId2"/>
          <a:srcRect/>
          <a:stretch>
            <a:fillRect/>
          </a:stretch>
        </p:blipFill>
        <p:spPr bwMode="auto">
          <a:xfrm>
            <a:off x="1357290" y="1071546"/>
            <a:ext cx="6072198" cy="442913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Tsarouxis_Erotokritos"/>
          <p:cNvPicPr>
            <a:picLocks noGrp="1"/>
          </p:cNvPicPr>
          <p:nvPr>
            <p:ph idx="1"/>
          </p:nvPr>
        </p:nvPicPr>
        <p:blipFill>
          <a:blip r:embed="rId2"/>
          <a:srcRect/>
          <a:stretch>
            <a:fillRect/>
          </a:stretch>
        </p:blipFill>
        <p:spPr bwMode="auto">
          <a:xfrm>
            <a:off x="3000364" y="571480"/>
            <a:ext cx="4071966" cy="592935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http://xilouris.gr/erk.jpg"/>
          <p:cNvPicPr>
            <a:picLocks noGrp="1"/>
          </p:cNvPicPr>
          <p:nvPr>
            <p:ph idx="1"/>
          </p:nvPr>
        </p:nvPicPr>
        <p:blipFill>
          <a:blip r:embed="rId2"/>
          <a:srcRect/>
          <a:stretch>
            <a:fillRect/>
          </a:stretch>
        </p:blipFill>
        <p:spPr bwMode="auto">
          <a:xfrm>
            <a:off x="1714480" y="214290"/>
            <a:ext cx="6072230" cy="614364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b="1" dirty="0" err="1"/>
              <a:t>Ερωτόκριτος</a:t>
            </a:r>
            <a:r>
              <a:rPr lang="el-GR" b="1" dirty="0"/>
              <a:t> - Το έργο - Η υπόθεση </a:t>
            </a:r>
            <a:r>
              <a:rPr lang="el-GR" dirty="0"/>
              <a:t>Ο </a:t>
            </a:r>
            <a:r>
              <a:rPr lang="el-GR" dirty="0" err="1"/>
              <a:t>Ερωτόκριτος</a:t>
            </a:r>
            <a:r>
              <a:rPr lang="el-GR" dirty="0"/>
              <a:t> έργο που αποτελείται από 10010 15σύλλαβους στίχους και χωρίζεται σε 5 μέρη με αλφαβητική ονομασία στο πρότυπο των ομηρικών επών. Η </a:t>
            </a:r>
            <a:r>
              <a:rPr lang="el-GR" dirty="0" err="1"/>
              <a:t>ομοικαταληξία</a:t>
            </a:r>
            <a:r>
              <a:rPr lang="el-GR" dirty="0"/>
              <a:t> είναι </a:t>
            </a:r>
            <a:r>
              <a:rPr lang="el-GR" dirty="0" err="1"/>
              <a:t>ανα</a:t>
            </a:r>
            <a:r>
              <a:rPr lang="el-GR" dirty="0"/>
              <a:t> δύο στίχους, εκτός από μερικές περιπτώσεις που είναι τετραπλή, όταν ο ποιητής θέλει να τονίσει μια εικόνα η περιγράφει μια σκηνή με μεγάλη διάρκεια.</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62500" lnSpcReduction="20000"/>
          </a:bodyPr>
          <a:lstStyle/>
          <a:p>
            <a:r>
              <a:rPr lang="el-GR" b="1" dirty="0"/>
              <a:t>Τα πρόσωπα του έργου που πρωταγωνιστούν είναι:</a:t>
            </a:r>
            <a:endParaRPr lang="el-GR" dirty="0"/>
          </a:p>
          <a:p>
            <a:r>
              <a:rPr lang="el-GR" dirty="0"/>
              <a:t>... ο Ηρακλής, ο Βασιλιάς της Αθήνας. Υποτίθεται ότι το έργο εξελίσσετε κάποτε στην αρχαιότητα, αλλά στην πραγματικότητα αφορά μια </a:t>
            </a:r>
            <a:r>
              <a:rPr lang="el-GR" dirty="0" err="1"/>
              <a:t>Παναθήνα</a:t>
            </a:r>
            <a:r>
              <a:rPr lang="el-GR" dirty="0"/>
              <a:t> και </a:t>
            </a:r>
            <a:r>
              <a:rPr lang="el-GR" dirty="0" err="1"/>
              <a:t>Πανελλάδα</a:t>
            </a:r>
            <a:r>
              <a:rPr lang="el-GR" dirty="0"/>
              <a:t> χωρίς συγκεκριμένο χωρόχρονο, χάρη στην </a:t>
            </a:r>
            <a:r>
              <a:rPr lang="el-GR" dirty="0" err="1"/>
              <a:t>ιδιοφυεία</a:t>
            </a:r>
            <a:r>
              <a:rPr lang="el-GR" dirty="0"/>
              <a:t> του Κορνάρου. Ο Ηρακλής και η γυναίκα του, η Βασίλισσα Αρετή, έχουν μια κόρη την Αρετούσα. Παρόμοιας </a:t>
            </a:r>
            <a:r>
              <a:rPr lang="el-GR" dirty="0" err="1"/>
              <a:t>ομορφίας</a:t>
            </a:r>
            <a:r>
              <a:rPr lang="el-GR" dirty="0"/>
              <a:t> κορίτσια συναντάμε μόνο στα παραμύθια.</a:t>
            </a:r>
          </a:p>
          <a:p>
            <a:r>
              <a:rPr lang="el-GR" i="1" dirty="0" err="1"/>
              <a:t>Ήρχισε</a:t>
            </a:r>
            <a:r>
              <a:rPr lang="el-GR" i="1" dirty="0"/>
              <a:t> και μεγάλωνε το δροσερό κλωνάρι,</a:t>
            </a:r>
            <a:br>
              <a:rPr lang="el-GR" i="1" dirty="0"/>
            </a:br>
            <a:r>
              <a:rPr lang="el-GR" i="1" dirty="0"/>
              <a:t>και πλήθαινε στην ομορφιά, στη γνώση, και στη χάρη.</a:t>
            </a:r>
            <a:br>
              <a:rPr lang="el-GR" i="1" dirty="0"/>
            </a:br>
            <a:r>
              <a:rPr lang="el-GR" i="1" dirty="0" err="1"/>
              <a:t>Eγίνηκεν</a:t>
            </a:r>
            <a:r>
              <a:rPr lang="el-GR" i="1" dirty="0"/>
              <a:t> τόσο </a:t>
            </a:r>
            <a:r>
              <a:rPr lang="el-GR" i="1" dirty="0" err="1"/>
              <a:t>γλυκειά</a:t>
            </a:r>
            <a:r>
              <a:rPr lang="el-GR" i="1" dirty="0"/>
              <a:t>, που </a:t>
            </a:r>
            <a:r>
              <a:rPr lang="el-GR" i="1" dirty="0" err="1"/>
              <a:t>πάντοθ</a:t>
            </a:r>
            <a:r>
              <a:rPr lang="el-GR" i="1" dirty="0"/>
              <a:t>' </a:t>
            </a:r>
            <a:r>
              <a:rPr lang="el-GR" i="1" dirty="0" err="1"/>
              <a:t>εγρικήθη</a:t>
            </a:r>
            <a:r>
              <a:rPr lang="el-GR" i="1" dirty="0"/>
              <a:t/>
            </a:r>
            <a:br>
              <a:rPr lang="el-GR" i="1" dirty="0"/>
            </a:br>
            <a:r>
              <a:rPr lang="el-GR" i="1" dirty="0"/>
              <a:t>πως για να </a:t>
            </a:r>
            <a:r>
              <a:rPr lang="el-GR" i="1" dirty="0" err="1"/>
              <a:t>το'χου</a:t>
            </a:r>
            <a:r>
              <a:rPr lang="el-GR" i="1" dirty="0"/>
              <a:t>' θάμασμα στον </a:t>
            </a:r>
            <a:r>
              <a:rPr lang="el-GR" i="1" dirty="0" err="1"/>
              <a:t>Kόσμον</a:t>
            </a:r>
            <a:r>
              <a:rPr lang="el-GR" i="1" dirty="0"/>
              <a:t> </a:t>
            </a:r>
            <a:r>
              <a:rPr lang="el-GR" i="1" dirty="0" err="1"/>
              <a:t>εγεννήθη</a:t>
            </a:r>
            <a:r>
              <a:rPr lang="el-GR" i="1" dirty="0"/>
              <a:t>. </a:t>
            </a:r>
            <a:br>
              <a:rPr lang="el-GR" i="1" dirty="0"/>
            </a:br>
            <a:r>
              <a:rPr lang="el-GR" i="1" dirty="0" err="1"/>
              <a:t>Kαι</a:t>
            </a:r>
            <a:r>
              <a:rPr lang="el-GR" i="1" dirty="0"/>
              <a:t> τ' όνομά </a:t>
            </a:r>
            <a:r>
              <a:rPr lang="el-GR" i="1" dirty="0" err="1"/>
              <a:t>τση</a:t>
            </a:r>
            <a:r>
              <a:rPr lang="el-GR" i="1" dirty="0"/>
              <a:t> το γλυκύ το </a:t>
            </a:r>
            <a:r>
              <a:rPr lang="el-GR" i="1" dirty="0" err="1"/>
              <a:t>λέγαν</a:t>
            </a:r>
            <a:r>
              <a:rPr lang="el-GR" i="1" dirty="0"/>
              <a:t> </a:t>
            </a:r>
            <a:r>
              <a:rPr lang="el-GR" i="1" dirty="0" err="1"/>
              <a:t>Aρετούσα</a:t>
            </a:r>
            <a:r>
              <a:rPr lang="el-GR" i="1" dirty="0"/>
              <a:t>,</a:t>
            </a:r>
            <a:br>
              <a:rPr lang="el-GR" i="1" dirty="0"/>
            </a:br>
            <a:r>
              <a:rPr lang="el-GR" i="1" dirty="0"/>
              <a:t>οι ομορφιές </a:t>
            </a:r>
            <a:r>
              <a:rPr lang="el-GR" i="1" dirty="0" err="1"/>
              <a:t>τση</a:t>
            </a:r>
            <a:r>
              <a:rPr lang="el-GR" i="1" dirty="0"/>
              <a:t> ήσαν πολλές, τα κάλλη </a:t>
            </a:r>
            <a:r>
              <a:rPr lang="el-GR" i="1" dirty="0" err="1"/>
              <a:t>τση</a:t>
            </a:r>
            <a:r>
              <a:rPr lang="el-GR" i="1" dirty="0"/>
              <a:t> ήσαν </a:t>
            </a:r>
            <a:r>
              <a:rPr lang="el-GR" i="1" dirty="0" err="1"/>
              <a:t>πλούσα</a:t>
            </a:r>
            <a:r>
              <a:rPr lang="el-GR" i="1" dirty="0"/>
              <a:t>.</a:t>
            </a:r>
            <a:br>
              <a:rPr lang="el-GR" i="1" dirty="0"/>
            </a:br>
            <a:r>
              <a:rPr lang="el-GR" i="1" dirty="0" err="1"/>
              <a:t>Xαριτωμένο</a:t>
            </a:r>
            <a:r>
              <a:rPr lang="el-GR" i="1" dirty="0"/>
              <a:t> θηλυκό </a:t>
            </a:r>
            <a:r>
              <a:rPr lang="el-GR" i="1" dirty="0" err="1"/>
              <a:t>τως</a:t>
            </a:r>
            <a:r>
              <a:rPr lang="el-GR" i="1" dirty="0"/>
              <a:t> </a:t>
            </a:r>
            <a:r>
              <a:rPr lang="el-GR" i="1" dirty="0" err="1"/>
              <a:t>το'καμεν</a:t>
            </a:r>
            <a:r>
              <a:rPr lang="el-GR" i="1" dirty="0"/>
              <a:t> η Φύση, </a:t>
            </a:r>
            <a:br>
              <a:rPr lang="el-GR" i="1" dirty="0"/>
            </a:br>
            <a:r>
              <a:rPr lang="el-GR" i="1" dirty="0"/>
              <a:t>και σαν αυτή δεν </a:t>
            </a:r>
            <a:r>
              <a:rPr lang="el-GR" i="1" dirty="0" err="1"/>
              <a:t>ήτονε</a:t>
            </a:r>
            <a:r>
              <a:rPr lang="el-GR" i="1" dirty="0"/>
              <a:t> σ' </a:t>
            </a:r>
            <a:r>
              <a:rPr lang="el-GR" i="1" dirty="0" err="1"/>
              <a:t>Aνατολή</a:t>
            </a:r>
            <a:r>
              <a:rPr lang="el-GR" i="1" dirty="0"/>
              <a:t> και Δύση. </a:t>
            </a:r>
            <a:br>
              <a:rPr lang="el-GR" i="1" dirty="0"/>
            </a:br>
            <a:r>
              <a:rPr lang="el-GR" i="1" dirty="0"/>
              <a:t>Όλες </a:t>
            </a:r>
            <a:r>
              <a:rPr lang="el-GR" i="1" dirty="0" err="1"/>
              <a:t>τσι</a:t>
            </a:r>
            <a:r>
              <a:rPr lang="el-GR" i="1" dirty="0"/>
              <a:t> χάρες κι αρετές </a:t>
            </a:r>
            <a:r>
              <a:rPr lang="el-GR" i="1" dirty="0" err="1"/>
              <a:t>ήτονε</a:t>
            </a:r>
            <a:r>
              <a:rPr lang="el-GR" i="1" dirty="0"/>
              <a:t> στολισμένη, </a:t>
            </a:r>
            <a:br>
              <a:rPr lang="el-GR" i="1" dirty="0"/>
            </a:br>
            <a:r>
              <a:rPr lang="el-GR" i="1" dirty="0"/>
              <a:t>ευγενική και τακτική, πολλά χαριτωμένη.</a:t>
            </a:r>
            <a:endParaRPr lang="el-GR" dirty="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10000"/>
          </a:bodyPr>
          <a:lstStyle/>
          <a:p>
            <a:r>
              <a:rPr lang="el-GR" dirty="0"/>
              <a:t>...ο </a:t>
            </a:r>
            <a:r>
              <a:rPr lang="el-GR" dirty="0" err="1"/>
              <a:t>Πεζόστρατος</a:t>
            </a:r>
            <a:r>
              <a:rPr lang="el-GR" dirty="0"/>
              <a:t>, σύμβουλος του βασιλιά Ηρακλή, που έχει ένα γιο, τον </a:t>
            </a:r>
            <a:r>
              <a:rPr lang="el-GR" dirty="0" err="1"/>
              <a:t>Ερωτόκριτο</a:t>
            </a:r>
            <a:r>
              <a:rPr lang="el-GR" dirty="0"/>
              <a:t>. Ο </a:t>
            </a:r>
            <a:r>
              <a:rPr lang="el-GR" dirty="0" err="1"/>
              <a:t>Ερωτόκριτος</a:t>
            </a:r>
            <a:r>
              <a:rPr lang="el-GR" dirty="0"/>
              <a:t> νομοτελειακά </a:t>
            </a:r>
            <a:r>
              <a:rPr lang="el-GR" dirty="0" err="1"/>
              <a:t>ερωτεύετε</a:t>
            </a:r>
            <a:r>
              <a:rPr lang="el-GR" dirty="0"/>
              <a:t> την Αρετούσα. Αλλά και το παλικάρι δεν είναι τυχαίο...</a:t>
            </a:r>
          </a:p>
          <a:p>
            <a:r>
              <a:rPr lang="el-GR" i="1" dirty="0" err="1"/>
              <a:t>Ήτονε</a:t>
            </a:r>
            <a:r>
              <a:rPr lang="el-GR" i="1" dirty="0"/>
              <a:t> </a:t>
            </a:r>
            <a:r>
              <a:rPr lang="el-GR" i="1" dirty="0" err="1"/>
              <a:t>δεκοκτώ</a:t>
            </a:r>
            <a:r>
              <a:rPr lang="el-GR" i="1" dirty="0"/>
              <a:t> χρονών, </a:t>
            </a:r>
            <a:r>
              <a:rPr lang="el-GR" i="1" dirty="0" err="1"/>
              <a:t>μα'χε</a:t>
            </a:r>
            <a:r>
              <a:rPr lang="el-GR" i="1" dirty="0"/>
              <a:t> </a:t>
            </a:r>
            <a:r>
              <a:rPr lang="el-GR" i="1" dirty="0" err="1"/>
              <a:t>γερόντου</a:t>
            </a:r>
            <a:r>
              <a:rPr lang="el-GR" i="1" dirty="0"/>
              <a:t> γνώση, </a:t>
            </a:r>
            <a:br>
              <a:rPr lang="el-GR" i="1" dirty="0"/>
            </a:br>
            <a:r>
              <a:rPr lang="el-GR" i="1" dirty="0"/>
              <a:t>οι λόγοι του ήσανε θροφή, κι η </a:t>
            </a:r>
            <a:r>
              <a:rPr lang="el-GR" i="1" dirty="0" err="1"/>
              <a:t>ερμηνειά</a:t>
            </a:r>
            <a:r>
              <a:rPr lang="el-GR" i="1" dirty="0"/>
              <a:t> του βρώση.</a:t>
            </a:r>
            <a:br>
              <a:rPr lang="el-GR" i="1" dirty="0"/>
            </a:br>
            <a:r>
              <a:rPr lang="el-GR" i="1" dirty="0" err="1"/>
              <a:t>Kαι</a:t>
            </a:r>
            <a:r>
              <a:rPr lang="el-GR" i="1" dirty="0"/>
              <a:t> τ' όνομά του το γλυκύ </a:t>
            </a:r>
            <a:r>
              <a:rPr lang="el-GR" i="1" dirty="0" err="1"/>
              <a:t>Pωτόκριτον</a:t>
            </a:r>
            <a:r>
              <a:rPr lang="el-GR" i="1" dirty="0"/>
              <a:t> </a:t>
            </a:r>
            <a:r>
              <a:rPr lang="el-GR" i="1" dirty="0" err="1"/>
              <a:t>ελέγα</a:t>
            </a:r>
            <a:r>
              <a:rPr lang="el-GR" i="1" dirty="0"/>
              <a:t>', </a:t>
            </a:r>
            <a:br>
              <a:rPr lang="el-GR" i="1" dirty="0"/>
            </a:br>
            <a:r>
              <a:rPr lang="el-GR" i="1" dirty="0" err="1"/>
              <a:t>ήτονε</a:t>
            </a:r>
            <a:r>
              <a:rPr lang="el-GR" i="1" dirty="0"/>
              <a:t> </a:t>
            </a:r>
            <a:r>
              <a:rPr lang="el-GR" i="1" dirty="0" err="1"/>
              <a:t>τσ</a:t>
            </a:r>
            <a:r>
              <a:rPr lang="el-GR" i="1" dirty="0"/>
              <a:t>' αρετής πηγή και </a:t>
            </a:r>
            <a:r>
              <a:rPr lang="el-GR" i="1" dirty="0" err="1"/>
              <a:t>τσ</a:t>
            </a:r>
            <a:r>
              <a:rPr lang="el-GR" i="1" dirty="0"/>
              <a:t>' αρχοντιάς η </a:t>
            </a:r>
            <a:r>
              <a:rPr lang="el-GR" i="1" dirty="0" err="1"/>
              <a:t>φλέγα</a:t>
            </a:r>
            <a:r>
              <a:rPr lang="el-GR" i="1" dirty="0"/>
              <a:t/>
            </a:r>
            <a:br>
              <a:rPr lang="el-GR" i="1" dirty="0"/>
            </a:br>
            <a:r>
              <a:rPr lang="el-GR" i="1" dirty="0"/>
              <a:t>κι όλες </a:t>
            </a:r>
            <a:r>
              <a:rPr lang="el-GR" i="1" dirty="0" err="1"/>
              <a:t>τσι</a:t>
            </a:r>
            <a:r>
              <a:rPr lang="el-GR" i="1" dirty="0"/>
              <a:t> χάρες π' </a:t>
            </a:r>
            <a:r>
              <a:rPr lang="el-GR" i="1" dirty="0" err="1"/>
              <a:t>Oυρανοί</a:t>
            </a:r>
            <a:r>
              <a:rPr lang="el-GR" i="1" dirty="0"/>
              <a:t> και τ' '</a:t>
            </a:r>
            <a:r>
              <a:rPr lang="el-GR" i="1" dirty="0" err="1"/>
              <a:t>Αστρι</a:t>
            </a:r>
            <a:r>
              <a:rPr lang="el-GR" i="1" dirty="0"/>
              <a:t> </a:t>
            </a:r>
            <a:r>
              <a:rPr lang="el-GR" i="1" dirty="0" err="1"/>
              <a:t>εγεννήσαν</a:t>
            </a:r>
            <a:r>
              <a:rPr lang="el-GR" i="1" dirty="0"/>
              <a:t>, </a:t>
            </a:r>
            <a:br>
              <a:rPr lang="el-GR" i="1" dirty="0"/>
            </a:br>
            <a:r>
              <a:rPr lang="el-GR" i="1" dirty="0"/>
              <a:t>μ' όλες τον </a:t>
            </a:r>
            <a:r>
              <a:rPr lang="el-GR" i="1" dirty="0" err="1"/>
              <a:t>εμοιράνασι</a:t>
            </a:r>
            <a:r>
              <a:rPr lang="el-GR" i="1" dirty="0"/>
              <a:t>, μ' όλες τον </a:t>
            </a:r>
            <a:r>
              <a:rPr lang="el-GR" i="1" dirty="0" err="1"/>
              <a:t>εστολίσαν</a:t>
            </a:r>
            <a:r>
              <a:rPr lang="el-GR" i="1" dirty="0"/>
              <a:t>.</a:t>
            </a:r>
            <a:endParaRPr lang="el-GR" dirty="0"/>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62500" lnSpcReduction="20000"/>
          </a:bodyPr>
          <a:lstStyle/>
          <a:p>
            <a:r>
              <a:rPr lang="el-GR" dirty="0"/>
              <a:t>...ο </a:t>
            </a:r>
            <a:r>
              <a:rPr lang="el-GR" dirty="0" err="1"/>
              <a:t>Ερωτόκριτος</a:t>
            </a:r>
            <a:r>
              <a:rPr lang="el-GR" dirty="0"/>
              <a:t> έχει ένα αδερφικό φίλο τον Πολύδωρο, για να έχει να λέει τον </a:t>
            </a:r>
            <a:r>
              <a:rPr lang="el-GR" dirty="0" err="1"/>
              <a:t>καυμό</a:t>
            </a:r>
            <a:r>
              <a:rPr lang="el-GR" dirty="0"/>
              <a:t> του γύρω τους περιστρέφεται ένα παραμυθένιος κόσμος από αυλικούς, παραμάνες, εχθρούς και φίλους και το έργο ξεκινάει. Τα παιδιά ερωτεύονται και αποφασιστικά ο </a:t>
            </a:r>
            <a:r>
              <a:rPr lang="el-GR" dirty="0" err="1"/>
              <a:t>Πεζόστρατος</a:t>
            </a:r>
            <a:r>
              <a:rPr lang="el-GR" dirty="0"/>
              <a:t> ζητάει το χέρι της Αρετούσας επισήμως από τον Ηρακλή, που θυμώνει με τον σύμβουλο του, παρότι τον αγαπάει, γιατί προορίζει την κόρη του για το διάδοχο του Βυζαντίου και όχι για ένα κοινό θνητό. Για προληπτικούς λόγους λοιπόν ο Ηρακλής, εξορίζει τον </a:t>
            </a:r>
            <a:r>
              <a:rPr lang="el-GR" dirty="0" err="1"/>
              <a:t>Ερωτόκριτο</a:t>
            </a:r>
            <a:r>
              <a:rPr lang="el-GR" dirty="0"/>
              <a:t> και φυλακίζει την Αρετούσα που απαντάει αρνητικά στο βασιλικό συνοικέσιο. Όμως έρχονται δυσκολίες στο Βασίλειο του Ηρακλή καθώς εισβάλουν από τον βορρά οι Βλάχοι. Ο Ηρακλής τα βρίσκει δύσκολα, ώσπου παρουσιάζεται ένας μαυριδερός πολεμιστής που νικάει σε μια μεσαιωνική μονομαχία τον Άριστο, τον αρχηγό των Βλάχων και σώζει το βασίλειο της Αθήνας. Ο πολεμιστής αυτός που είναι ο </a:t>
            </a:r>
            <a:r>
              <a:rPr lang="el-GR" dirty="0" err="1"/>
              <a:t>Ερωτόκριτος</a:t>
            </a:r>
            <a:r>
              <a:rPr lang="el-GR" dirty="0"/>
              <a:t> μεταμορφωμένος από ένα μαγικό </a:t>
            </a:r>
            <a:r>
              <a:rPr lang="el-GR" dirty="0" err="1"/>
              <a:t>ματζούνι</a:t>
            </a:r>
            <a:r>
              <a:rPr lang="el-GR" dirty="0"/>
              <a:t> σε Μαυριτανό πολεμιστή, τελικά παντρεύεται την Αρετούσα, αφού πρώτα την δοκιμάζει για να δει αν εξακολουθεί να τον αγαπάει. </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r>
              <a:rPr lang="el-GR" dirty="0"/>
              <a:t>Το έργο αναπτύσσεται σε πέντε ενότητες, χωρίς ούτε στιγμή να κάνει κοιλιά, χωρίς ούτε στιγμή να σκεφτείς αυτό το κομμάτι είναι </a:t>
            </a:r>
            <a:r>
              <a:rPr lang="el-GR" dirty="0" err="1"/>
              <a:t>περισευούμενο</a:t>
            </a:r>
            <a:r>
              <a:rPr lang="el-GR" dirty="0"/>
              <a:t> ή αυτός ο στίχος εδώ δεν χρειαζόταν. Η γλώσσα του Κορνάρου είναι άκρως ποιητική, γεμάτη εικόνες που </a:t>
            </a:r>
            <a:r>
              <a:rPr lang="el-GR" dirty="0" err="1"/>
              <a:t>αναπαραστούν</a:t>
            </a:r>
            <a:r>
              <a:rPr lang="el-GR" dirty="0"/>
              <a:t> ολοζώντανα και τα πιο λεπτά συναισθήματα των ηρώων. Το έργο είναι πλούσιο σε ιστορικά στοιχεία από όλες τις εποχές του ελληνισμού. Αυτό το γεγονός μαζί με τη πολύ προσεκτική επιλογή των ονομάτων, κάνει το μύθο του έργου και τους ήρωες, να κινούνται σε ένα χώρο πάνω από κάθε συγκεκριμένη ιστορική εποχή. Ο </a:t>
            </a:r>
            <a:r>
              <a:rPr lang="el-GR" dirty="0" err="1"/>
              <a:t>Ερωτόκριτος</a:t>
            </a:r>
            <a:r>
              <a:rPr lang="el-GR" dirty="0"/>
              <a:t> θα μείνει για πάντα ένα λογοτεχνικό σύμβολο, ένα αριστούργημα της παγκόσμιας λογοτεχνίας, πρώτα από όλα για την άψογα δουλεμένη </a:t>
            </a:r>
            <a:r>
              <a:rPr lang="el-GR" dirty="0" err="1"/>
              <a:t>στοιχουργική</a:t>
            </a:r>
            <a:r>
              <a:rPr lang="el-GR" dirty="0"/>
              <a:t> του, αλλά και γιατί είναι ένας κρητικός ύμνος στα πανανθρώπινα ιδανικά της φιλίας, του έρωτα, και της λεβεντιάς. Δεν είναι τυχαίο ότι οι αριστουργηματικοί στίχοι του Κορνάρου πέρασαν στα χείλη του λαού και τραγουδιούνται για πάνω </a:t>
            </a:r>
            <a:r>
              <a:rPr lang="el-GR" dirty="0" err="1"/>
              <a:t>απο</a:t>
            </a:r>
            <a:r>
              <a:rPr lang="el-GR" dirty="0"/>
              <a:t> 300 χρόνια, </a:t>
            </a:r>
            <a:r>
              <a:rPr lang="el-GR" dirty="0" err="1"/>
              <a:t>συμβάλοντας</a:t>
            </a:r>
            <a:r>
              <a:rPr lang="el-GR" dirty="0"/>
              <a:t> στη δημιουργία της υπέροχης Κρητικής μουσικής παράδοσης και στη δημιουργία της μεγάλης σχολής των Κρητικών ριμαδόρων.</a:t>
            </a:r>
          </a:p>
          <a:p>
            <a:r>
              <a:rPr lang="el-GR" dirty="0"/>
              <a:t>Παραθέτω την περιγραφή από τον ποιητή της πρώτης νύχτας που πέρασαν μαζί οι νεόνυμφοι.</a:t>
            </a:r>
          </a:p>
          <a:p>
            <a:r>
              <a:rPr lang="el-GR" i="1" dirty="0"/>
              <a:t>Σήμερον ας </a:t>
            </a:r>
            <a:r>
              <a:rPr lang="el-GR" i="1" dirty="0" err="1"/>
              <a:t>λογιάσουσιν</a:t>
            </a:r>
            <a:r>
              <a:rPr lang="el-GR" i="1" dirty="0"/>
              <a:t>, όσοι κι αν </a:t>
            </a:r>
            <a:r>
              <a:rPr lang="el-GR" i="1" dirty="0" err="1"/>
              <a:t>έχου</a:t>
            </a:r>
            <a:r>
              <a:rPr lang="el-GR" i="1" dirty="0"/>
              <a:t>' γνώση,</a:t>
            </a:r>
            <a:br>
              <a:rPr lang="el-GR" i="1" dirty="0"/>
            </a:br>
            <a:r>
              <a:rPr lang="el-GR" i="1" dirty="0"/>
              <a:t>εκείνα που </a:t>
            </a:r>
            <a:r>
              <a:rPr lang="el-GR" i="1" dirty="0" err="1"/>
              <a:t>εγενήκασιν</a:t>
            </a:r>
            <a:r>
              <a:rPr lang="el-GR" i="1" dirty="0"/>
              <a:t>, ώστε να ξημερώσει.</a:t>
            </a:r>
            <a:br>
              <a:rPr lang="el-GR" i="1" dirty="0"/>
            </a:br>
            <a:r>
              <a:rPr lang="el-GR" i="1" dirty="0" err="1"/>
              <a:t>Eγώ</a:t>
            </a:r>
            <a:r>
              <a:rPr lang="el-GR" i="1" dirty="0"/>
              <a:t> δε θέλω, και </a:t>
            </a:r>
            <a:r>
              <a:rPr lang="el-GR" i="1" dirty="0" err="1"/>
              <a:t>δειλιώ</a:t>
            </a:r>
            <a:r>
              <a:rPr lang="el-GR" i="1" dirty="0"/>
              <a:t>, να σας-ε πω με γράμμα,</a:t>
            </a:r>
            <a:br>
              <a:rPr lang="el-GR" i="1" dirty="0"/>
            </a:br>
            <a:r>
              <a:rPr lang="el-GR" i="1" dirty="0"/>
              <a:t>τη νύκτα πώς </a:t>
            </a:r>
            <a:r>
              <a:rPr lang="el-GR" i="1" dirty="0" err="1"/>
              <a:t>εδιάξασιν</a:t>
            </a:r>
            <a:r>
              <a:rPr lang="el-GR" i="1" dirty="0"/>
              <a:t>, </a:t>
            </a:r>
            <a:r>
              <a:rPr lang="el-GR" i="1" dirty="0" err="1"/>
              <a:t>ίντά'παν</a:t>
            </a:r>
            <a:r>
              <a:rPr lang="el-GR" i="1" dirty="0"/>
              <a:t>, κ' </a:t>
            </a:r>
            <a:r>
              <a:rPr lang="el-GR" i="1" dirty="0" err="1"/>
              <a:t>ίντα</a:t>
            </a:r>
            <a:r>
              <a:rPr lang="el-GR" i="1" dirty="0"/>
              <a:t> 'κάμα.</a:t>
            </a:r>
            <a:br>
              <a:rPr lang="el-GR" i="1" dirty="0"/>
            </a:br>
            <a:r>
              <a:rPr lang="el-GR" i="1" dirty="0" err="1"/>
              <a:t>Mπορείτε</a:t>
            </a:r>
            <a:r>
              <a:rPr lang="el-GR" i="1" dirty="0"/>
              <a:t> από τα </a:t>
            </a:r>
            <a:r>
              <a:rPr lang="el-GR" i="1" dirty="0" err="1"/>
              <a:t>παρομπρός</a:t>
            </a:r>
            <a:r>
              <a:rPr lang="el-GR" i="1" dirty="0"/>
              <a:t>, </a:t>
            </a:r>
            <a:r>
              <a:rPr lang="el-GR" i="1" dirty="0" err="1"/>
              <a:t>που'χετε</a:t>
            </a:r>
            <a:r>
              <a:rPr lang="el-GR" i="1" dirty="0"/>
              <a:t> γρικημένα,</a:t>
            </a:r>
            <a:br>
              <a:rPr lang="el-GR" i="1" dirty="0"/>
            </a:br>
            <a:r>
              <a:rPr lang="el-GR" i="1" dirty="0"/>
              <a:t>εσείς να τα λογιάσετε, και μη ρωτάτε εμένα.</a:t>
            </a:r>
            <a:br>
              <a:rPr lang="el-GR" i="1" dirty="0"/>
            </a:br>
            <a:r>
              <a:rPr lang="el-GR" i="1" dirty="0" err="1"/>
              <a:t>Tά'πασι</a:t>
            </a:r>
            <a:r>
              <a:rPr lang="el-GR" i="1" dirty="0"/>
              <a:t>, </a:t>
            </a:r>
            <a:r>
              <a:rPr lang="el-GR" i="1" dirty="0" err="1"/>
              <a:t>τά</a:t>
            </a:r>
            <a:r>
              <a:rPr lang="el-GR" i="1" dirty="0"/>
              <a:t> </a:t>
            </a:r>
            <a:r>
              <a:rPr lang="el-GR" i="1" dirty="0" err="1"/>
              <a:t>μιλήσασι</a:t>
            </a:r>
            <a:r>
              <a:rPr lang="el-GR" i="1" dirty="0"/>
              <a:t>, κ' εις </a:t>
            </a:r>
            <a:r>
              <a:rPr lang="el-GR" i="1" dirty="0" err="1"/>
              <a:t>ό,τι</a:t>
            </a:r>
            <a:r>
              <a:rPr lang="el-GR" i="1" dirty="0"/>
              <a:t> κι αν </a:t>
            </a:r>
            <a:r>
              <a:rPr lang="el-GR" i="1" dirty="0" err="1"/>
              <a:t>εγίνη</a:t>
            </a:r>
            <a:r>
              <a:rPr lang="el-GR" i="1" dirty="0"/>
              <a:t>,</a:t>
            </a:r>
            <a:br>
              <a:rPr lang="el-GR" i="1" dirty="0"/>
            </a:br>
            <a:r>
              <a:rPr lang="el-GR" i="1" dirty="0" err="1"/>
              <a:t>κιανείς</a:t>
            </a:r>
            <a:r>
              <a:rPr lang="el-GR" i="1" dirty="0"/>
              <a:t> δεν </a:t>
            </a:r>
            <a:r>
              <a:rPr lang="el-GR" i="1" dirty="0" err="1"/>
              <a:t>ξεύρει</a:t>
            </a:r>
            <a:r>
              <a:rPr lang="el-GR" i="1" dirty="0"/>
              <a:t> να το πει, μόνον οι </a:t>
            </a:r>
            <a:r>
              <a:rPr lang="el-GR" i="1" dirty="0" err="1"/>
              <a:t>δυό</a:t>
            </a:r>
            <a:r>
              <a:rPr lang="el-GR" i="1" dirty="0"/>
              <a:t> </a:t>
            </a:r>
            <a:r>
              <a:rPr lang="el-GR" i="1" dirty="0" err="1"/>
              <a:t>τως</a:t>
            </a:r>
            <a:r>
              <a:rPr lang="el-GR" i="1" dirty="0"/>
              <a:t> κείνοι.</a:t>
            </a:r>
            <a:endParaRPr lang="el-GR" dirty="0"/>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dirty="0"/>
              <a:t>Ο </a:t>
            </a:r>
            <a:r>
              <a:rPr lang="el-GR" dirty="0" err="1"/>
              <a:t>Ερωτόκριτος</a:t>
            </a:r>
            <a:r>
              <a:rPr lang="el-GR" dirty="0"/>
              <a:t> </a:t>
            </a:r>
            <a:r>
              <a:rPr lang="el-GR" dirty="0" err="1"/>
              <a:t>πρωτοκυκλοφόρησε</a:t>
            </a:r>
            <a:r>
              <a:rPr lang="el-GR" dirty="0"/>
              <a:t> χέρι με χέρι σε χειρόγραφα. Οι αντιγραφές που έγιναν από το πρωτότυπο είναι πάρα πολλές. Όμως σώζονται ελάχιστα αντίγραφα. Ένα από αυτά βρίσκεται στο </a:t>
            </a:r>
            <a:r>
              <a:rPr lang="el-GR" dirty="0" smtClean="0"/>
              <a:t>Βρετανικό </a:t>
            </a:r>
            <a:r>
              <a:rPr lang="el-GR" dirty="0"/>
              <a:t>μουσείο, μάλλον γραμμένο στη Κεφαλονιά, γιατί υπήρξε μεγάλη διάδοση και επιτυχία του έργου στα Επτάνησα και είναι διακοσμημένο με 121 μικρογραφίες. Το πρώτο τυπωμένο αντίτυπο, </a:t>
            </a:r>
            <a:r>
              <a:rPr lang="el-GR" dirty="0" err="1"/>
              <a:t>τυπώμενο</a:t>
            </a:r>
            <a:r>
              <a:rPr lang="el-GR" dirty="0"/>
              <a:t> το 1713 στη Βενετία, βρίσκεται στη </a:t>
            </a:r>
            <a:r>
              <a:rPr lang="el-GR" dirty="0" err="1"/>
              <a:t>Γεννάδειο</a:t>
            </a:r>
            <a:r>
              <a:rPr lang="el-GR" dirty="0"/>
              <a:t> βιβλιοθήκη της Αθήνας.</a:t>
            </a:r>
          </a:p>
          <a:p>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807</Words>
  <Application>Microsoft Office PowerPoint</Application>
  <PresentationFormat>Προβολή στην οθόνη (4:3)</PresentationFormat>
  <Paragraphs>18</Paragraphs>
  <Slides>32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ΕΡΩΤΟΚΡΙΤΟΣ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ΕΡΩΤΟΚΡΙΤΟΣ</dc:title>
  <dc:creator>user1</dc:creator>
  <cp:lastModifiedBy>Χρήστης των Windows</cp:lastModifiedBy>
  <cp:revision>4</cp:revision>
  <dcterms:created xsi:type="dcterms:W3CDTF">2015-11-25T20:43:05Z</dcterms:created>
  <dcterms:modified xsi:type="dcterms:W3CDTF">2020-11-10T21:50:48Z</dcterms:modified>
</cp:coreProperties>
</file>