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08" r:id="rId4"/>
    <p:sldId id="301" r:id="rId5"/>
    <p:sldId id="258" r:id="rId6"/>
    <p:sldId id="300" r:id="rId7"/>
    <p:sldId id="263" r:id="rId8"/>
    <p:sldId id="276" r:id="rId9"/>
    <p:sldId id="279" r:id="rId10"/>
    <p:sldId id="259" r:id="rId11"/>
    <p:sldId id="269" r:id="rId12"/>
    <p:sldId id="299" r:id="rId13"/>
    <p:sldId id="260" r:id="rId14"/>
    <p:sldId id="280" r:id="rId15"/>
    <p:sldId id="261" r:id="rId16"/>
    <p:sldId id="265" r:id="rId17"/>
    <p:sldId id="281" r:id="rId18"/>
    <p:sldId id="282" r:id="rId19"/>
    <p:sldId id="283" r:id="rId20"/>
    <p:sldId id="284" r:id="rId21"/>
    <p:sldId id="278" r:id="rId22"/>
    <p:sldId id="285" r:id="rId23"/>
    <p:sldId id="302" r:id="rId24"/>
    <p:sldId id="286" r:id="rId25"/>
    <p:sldId id="287" r:id="rId26"/>
    <p:sldId id="288" r:id="rId27"/>
    <p:sldId id="303" r:id="rId28"/>
    <p:sldId id="266" r:id="rId29"/>
    <p:sldId id="304" r:id="rId30"/>
    <p:sldId id="289" r:id="rId31"/>
    <p:sldId id="290" r:id="rId32"/>
    <p:sldId id="309" r:id="rId33"/>
    <p:sldId id="291" r:id="rId34"/>
    <p:sldId id="292" r:id="rId35"/>
    <p:sldId id="305" r:id="rId36"/>
    <p:sldId id="293" r:id="rId37"/>
    <p:sldId id="306" r:id="rId38"/>
    <p:sldId id="307" r:id="rId39"/>
    <p:sldId id="294" r:id="rId40"/>
    <p:sldId id="295" r:id="rId41"/>
    <p:sldId id="296" r:id="rId42"/>
    <p:sldId id="262" r:id="rId43"/>
    <p:sldId id="264" r:id="rId44"/>
    <p:sldId id="298" r:id="rId45"/>
    <p:sldId id="267" r:id="rId46"/>
    <p:sldId id="268" r:id="rId47"/>
    <p:sldId id="270" r:id="rId48"/>
    <p:sldId id="271" r:id="rId49"/>
    <p:sldId id="272" r:id="rId50"/>
    <p:sldId id="273" r:id="rId51"/>
    <p:sldId id="274" r:id="rId52"/>
    <p:sldId id="275" r:id="rId53"/>
    <p:sldId id="277" r:id="rId54"/>
    <p:sldId id="297"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1286EE05-2689-4072-ABBD-CD3564548435}" type="datetimeFigureOut">
              <a:rPr lang="el-GR" smtClean="0"/>
              <a:t>7/1/2021</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6659832D-6FF1-4EBE-8915-C81FBF912C21}"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1286EE05-2689-4072-ABBD-CD3564548435}" type="datetimeFigureOut">
              <a:rPr lang="el-GR" smtClean="0"/>
              <a:t>7/1/2021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1286EE05-2689-4072-ABBD-CD3564548435}" type="datetimeFigureOut">
              <a:rPr lang="el-GR" smtClean="0"/>
              <a:t>7/1/2021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6659832D-6FF1-4EBE-8915-C81FBF912C2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1286EE05-2689-4072-ABBD-CD3564548435}" type="datetimeFigureOut">
              <a:rPr lang="el-GR" smtClean="0"/>
              <a:t>7/1/2021</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6659832D-6FF1-4EBE-8915-C81FBF912C21}" type="slidenum">
              <a:rPr lang="el-GR" smtClean="0"/>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86EE05-2689-4072-ABBD-CD3564548435}" type="datetimeFigureOut">
              <a:rPr lang="el-GR" smtClean="0"/>
              <a:t>7/1/2021</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659832D-6FF1-4EBE-8915-C81FBF912C2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index05_02.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reek-language.gr/digitalResources/literature/education/literature_history/search.html?details=38" TargetMode="External"/><Relationship Id="rId2" Type="http://schemas.openxmlformats.org/officeDocument/2006/relationships/hyperlink" Target="https://www.greek-language.gr/digitalResources/literature/education/literature_history/search.html?details=14" TargetMode="External"/><Relationship Id="rId1" Type="http://schemas.openxmlformats.org/officeDocument/2006/relationships/slideLayout" Target="../slideLayouts/slideLayout2.xml"/><Relationship Id="rId6" Type="http://schemas.openxmlformats.org/officeDocument/2006/relationships/hyperlink" Target="https://www.greek-language.gr/digitalResources/literature/education/literature_history/search.html?details=50" TargetMode="External"/><Relationship Id="rId5" Type="http://schemas.openxmlformats.org/officeDocument/2006/relationships/hyperlink" Target="https://www.greek-language.gr/digitalResources/literature/education/literature_history/search.html?details=61" TargetMode="External"/><Relationship Id="rId4" Type="http://schemas.openxmlformats.org/officeDocument/2006/relationships/hyperlink" Target="https://www.greek-language.gr/digitalResources/literature/education/literature_history/search.html?details=5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latin typeface="Georgia" pitchFamily="18" charset="0"/>
              </a:rPr>
              <a:t>ΕΛΕΥΘΕΡΟΙ ΠΟΛΙΟΡΚΗΜΕΝΟΙ</a:t>
            </a:r>
            <a:endParaRPr lang="el-GR" dirty="0">
              <a:latin typeface="Georgia" pitchFamily="18" charset="0"/>
            </a:endParaRPr>
          </a:p>
        </p:txBody>
      </p:sp>
      <p:sp>
        <p:nvSpPr>
          <p:cNvPr id="3" name="2 - Υπότιτλος"/>
          <p:cNvSpPr>
            <a:spLocks noGrp="1"/>
          </p:cNvSpPr>
          <p:nvPr>
            <p:ph type="subTitle" idx="1"/>
          </p:nvPr>
        </p:nvSpPr>
        <p:spPr/>
        <p:txBody>
          <a:bodyPr/>
          <a:lstStyle/>
          <a:p>
            <a:r>
              <a:rPr lang="el-GR" b="1" i="1" dirty="0" smtClean="0">
                <a:latin typeface="Georgia" pitchFamily="18" charset="0"/>
              </a:rPr>
              <a:t>ΔΙΟΝΥΣΙΟΣ ΣΟΛΩΜΟΣ</a:t>
            </a:r>
            <a:endParaRPr lang="el-GR" b="1" i="1"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481329"/>
            <a:ext cx="8115328" cy="4519440"/>
          </a:xfrm>
        </p:spPr>
        <p:txBody>
          <a:bodyPr>
            <a:normAutofit fontScale="85000" lnSpcReduction="10000"/>
          </a:bodyPr>
          <a:lstStyle/>
          <a:p>
            <a:pPr fontAlgn="base">
              <a:buNone/>
            </a:pPr>
            <a:r>
              <a:rPr lang="el-GR" dirty="0" smtClean="0"/>
              <a:t>   </a:t>
            </a:r>
            <a:r>
              <a:rPr lang="el-GR" dirty="0" smtClean="0">
                <a:latin typeface="Georgia" pitchFamily="18" charset="0"/>
              </a:rPr>
              <a:t>Στο </a:t>
            </a:r>
            <a:r>
              <a:rPr lang="el-GR" dirty="0" smtClean="0">
                <a:latin typeface="Georgia" pitchFamily="18" charset="0"/>
              </a:rPr>
              <a:t>διάστημα της πολιορκίας του Μεσολογγίου από τους Τούρκους ο ποιητής βρισκόταν στο απέναντι μέρος, στην πατρίδα του τη Ζάκυνθο, και συμμετείχε ψυχικά στο δράμα των Μεσολογγιτών. </a:t>
            </a:r>
            <a:endParaRPr lang="el-GR" dirty="0" smtClean="0">
              <a:latin typeface="Georgia" pitchFamily="18" charset="0"/>
            </a:endParaRPr>
          </a:p>
          <a:p>
            <a:pPr fontAlgn="base">
              <a:buNone/>
            </a:pPr>
            <a:r>
              <a:rPr lang="el-GR" dirty="0" smtClean="0">
                <a:latin typeface="Georgia" pitchFamily="18" charset="0"/>
              </a:rPr>
              <a:t> </a:t>
            </a:r>
            <a:r>
              <a:rPr lang="el-GR" dirty="0" smtClean="0">
                <a:latin typeface="Georgia" pitchFamily="18" charset="0"/>
              </a:rPr>
              <a:t>   Από </a:t>
            </a:r>
            <a:r>
              <a:rPr lang="el-GR" dirty="0" smtClean="0">
                <a:latin typeface="Georgia" pitchFamily="18" charset="0"/>
              </a:rPr>
              <a:t>αυτή τη βίωση των γεγονότων προέκυψε το ποίημα του </a:t>
            </a:r>
            <a:r>
              <a:rPr lang="el-GR" dirty="0" smtClean="0">
                <a:latin typeface="Georgia" pitchFamily="18" charset="0"/>
              </a:rPr>
              <a:t>χρέους (</a:t>
            </a:r>
            <a:r>
              <a:rPr lang="el-GR" dirty="0" smtClean="0">
                <a:solidFill>
                  <a:srgbClr val="C00000"/>
                </a:solidFill>
                <a:latin typeface="Georgia" pitchFamily="18" charset="0"/>
              </a:rPr>
              <a:t>Χρέος</a:t>
            </a:r>
            <a:r>
              <a:rPr lang="el-GR" dirty="0" smtClean="0">
                <a:latin typeface="Georgia" pitchFamily="18" charset="0"/>
              </a:rPr>
              <a:t> ήταν η πρώτη ονομασία του ποιήματος, που αργότερα πήρε τον τίτλο </a:t>
            </a:r>
            <a:r>
              <a:rPr lang="el-GR" i="1" dirty="0" smtClean="0">
                <a:latin typeface="Georgia" pitchFamily="18" charset="0"/>
              </a:rPr>
              <a:t>Ελεύθεροι </a:t>
            </a:r>
            <a:r>
              <a:rPr lang="el-GR" dirty="0" smtClean="0">
                <a:latin typeface="Georgia" pitchFamily="18" charset="0"/>
              </a:rPr>
              <a:t>π</a:t>
            </a:r>
            <a:r>
              <a:rPr lang="el-GR" i="1" dirty="0" smtClean="0">
                <a:latin typeface="Georgia" pitchFamily="18" charset="0"/>
              </a:rPr>
              <a:t>ολιορκημένοι</a:t>
            </a:r>
            <a:r>
              <a:rPr lang="el-GR" dirty="0" smtClean="0">
                <a:latin typeface="Georgia" pitchFamily="18" charset="0"/>
              </a:rPr>
              <a:t> </a:t>
            </a:r>
            <a:r>
              <a:rPr lang="el-GR" dirty="0" smtClean="0">
                <a:latin typeface="Georgia" pitchFamily="18" charset="0"/>
              </a:rPr>
              <a:t>), </a:t>
            </a:r>
            <a:r>
              <a:rPr lang="el-GR" dirty="0" smtClean="0">
                <a:latin typeface="Georgia" pitchFamily="18" charset="0"/>
              </a:rPr>
              <a:t>το </a:t>
            </a:r>
            <a:r>
              <a:rPr lang="el-GR" dirty="0" smtClean="0">
                <a:latin typeface="Georgia" pitchFamily="18" charset="0"/>
              </a:rPr>
              <a:t>οποίο ο </a:t>
            </a:r>
            <a:r>
              <a:rPr lang="el-GR" dirty="0" smtClean="0">
                <a:latin typeface="Georgia" pitchFamily="18" charset="0"/>
              </a:rPr>
              <a:t>ποιητής αρχίζει να συνθέτει το 1826. Το ποίημα αυτό απασχόλησε τον ποιητή όσο κανένα άλλο, όμως ποτέ δεν ολοκληρώθηκε και έφτασε </a:t>
            </a:r>
            <a:r>
              <a:rPr lang="el-GR" dirty="0" err="1" smtClean="0">
                <a:latin typeface="Georgia" pitchFamily="18" charset="0"/>
              </a:rPr>
              <a:t>σ</a:t>
            </a:r>
            <a:r>
              <a:rPr lang="el-GR" dirty="0" err="1" smtClean="0">
                <a:latin typeface="Georgia" pitchFamily="18" charset="0"/>
              </a:rPr>
              <a:t>΄εμάς</a:t>
            </a:r>
            <a:r>
              <a:rPr lang="el-GR" dirty="0" smtClean="0">
                <a:latin typeface="Georgia" pitchFamily="18" charset="0"/>
              </a:rPr>
              <a:t> </a:t>
            </a:r>
            <a:r>
              <a:rPr lang="el-GR" dirty="0" smtClean="0">
                <a:latin typeface="Georgia" pitchFamily="18" charset="0"/>
              </a:rPr>
              <a:t>σε αποσπάσματα, </a:t>
            </a:r>
            <a:r>
              <a:rPr lang="el-GR" b="1" i="1" dirty="0" smtClean="0">
                <a:latin typeface="Georgia" pitchFamily="18" charset="0"/>
              </a:rPr>
              <a:t>Τρία </a:t>
            </a:r>
            <a:r>
              <a:rPr lang="el-GR" b="1" i="1" dirty="0" smtClean="0">
                <a:latin typeface="Georgia" pitchFamily="18" charset="0"/>
              </a:rPr>
              <a:t>Σχεδιάσματα</a:t>
            </a:r>
            <a:r>
              <a:rPr lang="el-GR" dirty="0" smtClean="0">
                <a:latin typeface="Georgia" pitchFamily="18" charset="0"/>
              </a:rPr>
              <a:t>, που το καθένα αντιπροσωπεύει όχι μόνο διαφορετικό στάδιο επεξεργασίας αλλά και διαφορετική ποιητική </a:t>
            </a:r>
            <a:r>
              <a:rPr lang="el-GR" dirty="0" smtClean="0">
                <a:latin typeface="Georgia" pitchFamily="18" charset="0"/>
              </a:rPr>
              <a:t>αντίληψη.</a:t>
            </a:r>
            <a:endParaRPr lang="el-GR" dirty="0" smtClean="0">
              <a:latin typeface="Georgia" pitchFamily="18" charset="0"/>
            </a:endParaRPr>
          </a:p>
          <a:p>
            <a:endParaRPr lang="el-GR" dirty="0"/>
          </a:p>
        </p:txBody>
      </p:sp>
      <p:sp>
        <p:nvSpPr>
          <p:cNvPr id="2" name="1 - Τίτλος"/>
          <p:cNvSpPr>
            <a:spLocks noGrp="1"/>
          </p:cNvSpPr>
          <p:nvPr>
            <p:ph type="title"/>
          </p:nvPr>
        </p:nvSpPr>
        <p:spPr/>
        <p:txBody>
          <a:bodyPr>
            <a:normAutofit fontScale="90000"/>
          </a:bodyPr>
          <a:lstStyle/>
          <a:p>
            <a:r>
              <a:rPr lang="el-GR" dirty="0" smtClean="0">
                <a:latin typeface="Georgia" pitchFamily="18" charset="0"/>
              </a:rPr>
              <a:t>ΕΛΕΥΘΕΡΟΙ ΠΟΛΙΟΡΚΗΜΕΝΟΙ</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Γ"/>
          <p:cNvPicPr>
            <a:picLocks noChangeAspect="1" noChangeArrowheads="1"/>
          </p:cNvPicPr>
          <p:nvPr/>
        </p:nvPicPr>
        <p:blipFill>
          <a:blip r:embed="rId2"/>
          <a:srcRect/>
          <a:stretch>
            <a:fillRect/>
          </a:stretch>
        </p:blipFill>
        <p:spPr bwMode="auto">
          <a:xfrm>
            <a:off x="1000100" y="1500174"/>
            <a:ext cx="7200900" cy="5067300"/>
          </a:xfrm>
          <a:prstGeom prst="rect">
            <a:avLst/>
          </a:prstGeom>
          <a:noFill/>
          <a:ln w="9525">
            <a:noFill/>
            <a:miter lim="800000"/>
            <a:headEnd/>
            <a:tailEnd/>
          </a:ln>
        </p:spPr>
      </p:pic>
      <p:sp>
        <p:nvSpPr>
          <p:cNvPr id="3" name="2 - Τίτλος"/>
          <p:cNvSpPr>
            <a:spLocks noGrp="1"/>
          </p:cNvSpPr>
          <p:nvPr>
            <p:ph type="title"/>
          </p:nvPr>
        </p:nvSpPr>
        <p:spPr>
          <a:xfrm>
            <a:off x="428596" y="214290"/>
            <a:ext cx="8229600" cy="857256"/>
          </a:xfrm>
        </p:spPr>
        <p:txBody>
          <a:bodyPr>
            <a:normAutofit fontScale="90000"/>
          </a:bodyPr>
          <a:lstStyle/>
          <a:p>
            <a:r>
              <a:rPr lang="el-GR" sz="2400" dirty="0" smtClean="0"/>
              <a:t>Η πολιορκία του Μεσολογγίου, Παναγιώτης Ζωγράφος (βασισμένος στην περιγραφή του Μακρυγιάννη)</a:t>
            </a:r>
            <a:endParaRPr lang="el-G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i="1" dirty="0" smtClean="0">
                <a:latin typeface="Georgia" pitchFamily="18" charset="0"/>
              </a:rPr>
              <a:t>Στο </a:t>
            </a:r>
            <a:r>
              <a:rPr lang="el-GR" i="1" dirty="0" smtClean="0">
                <a:solidFill>
                  <a:srgbClr val="C00000"/>
                </a:solidFill>
                <a:latin typeface="Georgia" pitchFamily="18" charset="0"/>
              </a:rPr>
              <a:t>πρώτο</a:t>
            </a:r>
            <a:r>
              <a:rPr lang="el-GR" i="1" dirty="0" smtClean="0">
                <a:latin typeface="Georgia" pitchFamily="18" charset="0"/>
              </a:rPr>
              <a:t> απόσπασμα από το Β' Σχεδίασμα της ποιητικής σύνθεσης του Διονύσιου Σολωμού </a:t>
            </a:r>
            <a:r>
              <a:rPr lang="el-GR" dirty="0" smtClean="0">
                <a:latin typeface="Georgia" pitchFamily="18" charset="0"/>
              </a:rPr>
              <a:t>Ελεύθεροι Πολιορκημένοι</a:t>
            </a:r>
            <a:r>
              <a:rPr lang="el-GR" i="1" dirty="0" smtClean="0">
                <a:latin typeface="Georgia" pitchFamily="18" charset="0"/>
              </a:rPr>
              <a:t> αποτυπώνεται η </a:t>
            </a:r>
            <a:r>
              <a:rPr lang="el-GR" i="1" dirty="0" smtClean="0">
                <a:solidFill>
                  <a:srgbClr val="7030A0"/>
                </a:solidFill>
                <a:latin typeface="Georgia" pitchFamily="18" charset="0"/>
              </a:rPr>
              <a:t>τραγική κατάσταση</a:t>
            </a:r>
            <a:r>
              <a:rPr lang="el-GR" i="1" dirty="0" smtClean="0">
                <a:latin typeface="Georgia" pitchFamily="18" charset="0"/>
              </a:rPr>
              <a:t> των κατοίκων και των υπερασπιστών του Μεσολογγίου, που υποφέρουν από την πείνα και την έλλειψη πολεμοφοδίων. </a:t>
            </a:r>
            <a:endParaRPr lang="el-GR" i="1" dirty="0" smtClean="0">
              <a:latin typeface="Georgia" pitchFamily="18" charset="0"/>
            </a:endParaRPr>
          </a:p>
          <a:p>
            <a:r>
              <a:rPr lang="el-GR" i="1" dirty="0" smtClean="0">
                <a:latin typeface="Georgia" pitchFamily="18" charset="0"/>
              </a:rPr>
              <a:t>Στο </a:t>
            </a:r>
            <a:r>
              <a:rPr lang="el-GR" i="1" dirty="0" smtClean="0">
                <a:solidFill>
                  <a:srgbClr val="C00000"/>
                </a:solidFill>
                <a:latin typeface="Georgia" pitchFamily="18" charset="0"/>
              </a:rPr>
              <a:t>δεύτερο</a:t>
            </a:r>
            <a:r>
              <a:rPr lang="el-GR" i="1" dirty="0" smtClean="0">
                <a:latin typeface="Georgia" pitchFamily="18" charset="0"/>
              </a:rPr>
              <a:t> απόσπασμα, που </a:t>
            </a:r>
            <a:r>
              <a:rPr lang="el-GR" i="1" dirty="0" smtClean="0">
                <a:solidFill>
                  <a:srgbClr val="7030A0"/>
                </a:solidFill>
                <a:latin typeface="Georgia" pitchFamily="18" charset="0"/>
              </a:rPr>
              <a:t>υμνεί τη χαρά της φύσης</a:t>
            </a:r>
            <a:r>
              <a:rPr lang="el-GR" i="1" dirty="0" smtClean="0">
                <a:latin typeface="Georgia" pitchFamily="18" charset="0"/>
              </a:rPr>
              <a:t> τον Απρίλη, οι άνθρωποι απουσιάζουν. Στον τελευταίο μόνο στίχο δηλώνεται η δραματική αντίθεση ανάμεσα στην απόφαση των Μεσολογγιτών να θυσιαστούν και στην οργιαστική χαρά της ζωής, που κορυφώνεται δίπλα τους.</a:t>
            </a:r>
            <a:endParaRPr lang="el-GR" dirty="0">
              <a:latin typeface="Georgia" pitchFamily="18" charset="0"/>
            </a:endParaRPr>
          </a:p>
        </p:txBody>
      </p:sp>
      <p:sp>
        <p:nvSpPr>
          <p:cNvPr id="3" name="2 - Τίτλος"/>
          <p:cNvSpPr>
            <a:spLocks noGrp="1"/>
          </p:cNvSpPr>
          <p:nvPr>
            <p:ph type="title"/>
          </p:nvPr>
        </p:nvSpPr>
        <p:spPr/>
        <p:txBody>
          <a:bodyPr/>
          <a:lstStyle/>
          <a:p>
            <a:r>
              <a:rPr lang="el-GR" dirty="0" smtClean="0">
                <a:latin typeface="Georgia" pitchFamily="18" charset="0"/>
              </a:rPr>
              <a:t>Εισαγωγή</a:t>
            </a:r>
            <a:endParaRPr lang="el-GR" dirty="0">
              <a:latin typeface="Georg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857232"/>
            <a:ext cx="9144000" cy="6000768"/>
          </a:xfrm>
        </p:spPr>
        <p:txBody>
          <a:bodyPr>
            <a:normAutofit fontScale="62500" lnSpcReduction="20000"/>
          </a:bodyPr>
          <a:lstStyle/>
          <a:p>
            <a:pPr>
              <a:buNone/>
            </a:pPr>
            <a:r>
              <a:rPr lang="el-GR" b="1" dirty="0" smtClean="0"/>
              <a:t>          I</a:t>
            </a:r>
            <a:endParaRPr lang="el-GR" b="1" dirty="0"/>
          </a:p>
          <a:p>
            <a:pPr>
              <a:buNone/>
            </a:pPr>
            <a:r>
              <a:rPr lang="el-GR" b="1" dirty="0" smtClean="0">
                <a:latin typeface="Georgia" pitchFamily="18" charset="0"/>
              </a:rPr>
              <a:t>         Ά</a:t>
            </a:r>
            <a:r>
              <a:rPr lang="el-GR" dirty="0" smtClean="0">
                <a:latin typeface="Georgia" pitchFamily="18" charset="0"/>
              </a:rPr>
              <a:t>κρα </a:t>
            </a:r>
            <a:r>
              <a:rPr lang="el-GR" dirty="0">
                <a:latin typeface="Georgia" pitchFamily="18" charset="0"/>
              </a:rPr>
              <a:t>του τάφου σιωπή στον κάμπο βασιλεύει·</a:t>
            </a:r>
            <a:br>
              <a:rPr lang="el-GR" dirty="0">
                <a:latin typeface="Georgia" pitchFamily="18" charset="0"/>
              </a:rPr>
            </a:br>
            <a:r>
              <a:rPr lang="el-GR" dirty="0">
                <a:latin typeface="Georgia" pitchFamily="18" charset="0"/>
              </a:rPr>
              <a:t>λαλεί πουλί, παίρνει </a:t>
            </a:r>
            <a:r>
              <a:rPr lang="el-GR" dirty="0">
                <a:latin typeface="Georgia" pitchFamily="18" charset="0"/>
                <a:hlinkClick r:id="rId2" tooltip="σπυρί:| σπόρος"/>
              </a:rPr>
              <a:t>σπυρί</a:t>
            </a:r>
            <a:r>
              <a:rPr lang="el-GR" dirty="0">
                <a:latin typeface="Georgia" pitchFamily="18" charset="0"/>
              </a:rPr>
              <a:t>*, κι η μάνα το ζηλεύει.</a:t>
            </a:r>
            <a:br>
              <a:rPr lang="el-GR" dirty="0">
                <a:latin typeface="Georgia" pitchFamily="18" charset="0"/>
              </a:rPr>
            </a:br>
            <a:r>
              <a:rPr lang="el-GR" dirty="0">
                <a:latin typeface="Georgia" pitchFamily="18" charset="0"/>
              </a:rPr>
              <a:t>Τα μάτια η πείνα </a:t>
            </a:r>
            <a:r>
              <a:rPr lang="el-GR" dirty="0" err="1">
                <a:latin typeface="Georgia" pitchFamily="18" charset="0"/>
              </a:rPr>
              <a:t>εμαύρισε</a:t>
            </a:r>
            <a:r>
              <a:rPr lang="el-GR" dirty="0">
                <a:latin typeface="Georgia" pitchFamily="18" charset="0"/>
              </a:rPr>
              <a:t>· στα μάτια η μάνα </a:t>
            </a:r>
            <a:r>
              <a:rPr lang="el-GR" dirty="0" err="1">
                <a:latin typeface="Georgia" pitchFamily="18" charset="0"/>
                <a:hlinkClick r:id="rId2" tooltip="μνέει:| ορκίζεται"/>
              </a:rPr>
              <a:t>μνέει</a:t>
            </a:r>
            <a:r>
              <a:rPr lang="el-GR" dirty="0">
                <a:latin typeface="Georgia" pitchFamily="18" charset="0"/>
              </a:rPr>
              <a:t>*·</a:t>
            </a:r>
            <a:br>
              <a:rPr lang="el-GR" dirty="0">
                <a:latin typeface="Georgia" pitchFamily="18" charset="0"/>
              </a:rPr>
            </a:br>
            <a:r>
              <a:rPr lang="el-GR" dirty="0">
                <a:latin typeface="Georgia" pitchFamily="18" charset="0"/>
              </a:rPr>
              <a:t>στέκει ο Σουλιώτης ο καλός παράμερα και κλαίει:</a:t>
            </a:r>
            <a:br>
              <a:rPr lang="el-GR" dirty="0">
                <a:latin typeface="Georgia" pitchFamily="18" charset="0"/>
              </a:rPr>
            </a:br>
            <a:r>
              <a:rPr lang="el-GR" dirty="0">
                <a:latin typeface="Georgia" pitchFamily="18" charset="0"/>
              </a:rPr>
              <a:t>«Έρμο τουφέκι σκοτεινό, τι σ' έχω '</a:t>
            </a:r>
            <a:r>
              <a:rPr lang="el-GR" dirty="0" err="1">
                <a:latin typeface="Georgia" pitchFamily="18" charset="0"/>
              </a:rPr>
              <a:t>γώ</a:t>
            </a:r>
            <a:r>
              <a:rPr lang="el-GR" dirty="0">
                <a:latin typeface="Georgia" pitchFamily="18" charset="0"/>
              </a:rPr>
              <a:t> στο χέρι;</a:t>
            </a:r>
            <a:br>
              <a:rPr lang="el-GR" dirty="0">
                <a:latin typeface="Georgia" pitchFamily="18" charset="0"/>
              </a:rPr>
            </a:br>
            <a:r>
              <a:rPr lang="el-GR" dirty="0">
                <a:latin typeface="Georgia" pitchFamily="18" charset="0"/>
              </a:rPr>
              <a:t>οπού συ μου 'γινες βαρύ κι ο </a:t>
            </a:r>
            <a:r>
              <a:rPr lang="el-GR" dirty="0">
                <a:latin typeface="Georgia" pitchFamily="18" charset="0"/>
                <a:hlinkClick r:id="rId2" tooltip="Αγαρηνός:| μωαμεθανός"/>
              </a:rPr>
              <a:t>Αγαρηνός</a:t>
            </a:r>
            <a:r>
              <a:rPr lang="el-GR" dirty="0">
                <a:latin typeface="Georgia" pitchFamily="18" charset="0"/>
              </a:rPr>
              <a:t>* το ξέρει».</a:t>
            </a:r>
          </a:p>
          <a:p>
            <a:pPr>
              <a:buNone/>
            </a:pPr>
            <a:r>
              <a:rPr lang="el-GR" dirty="0" smtClean="0">
                <a:latin typeface="Georgia" pitchFamily="18" charset="0"/>
              </a:rPr>
              <a:t/>
            </a:r>
            <a:br>
              <a:rPr lang="el-GR" dirty="0" smtClean="0">
                <a:latin typeface="Georgia" pitchFamily="18" charset="0"/>
              </a:rPr>
            </a:br>
            <a:r>
              <a:rPr lang="el-GR" b="1" dirty="0">
                <a:latin typeface="Georgia" pitchFamily="18" charset="0"/>
              </a:rPr>
              <a:t>II</a:t>
            </a:r>
          </a:p>
          <a:p>
            <a:pPr>
              <a:buNone/>
            </a:pPr>
            <a:r>
              <a:rPr lang="el-GR" dirty="0" smtClean="0">
                <a:latin typeface="Georgia" pitchFamily="18" charset="0"/>
              </a:rPr>
              <a:t>         O </a:t>
            </a:r>
            <a:r>
              <a:rPr lang="el-GR" dirty="0">
                <a:latin typeface="Georgia" pitchFamily="18" charset="0"/>
              </a:rPr>
              <a:t>Απρίλης με τον Έρωτα χορεύουν και γελούνε,</a:t>
            </a:r>
            <a:br>
              <a:rPr lang="el-GR" dirty="0">
                <a:latin typeface="Georgia" pitchFamily="18" charset="0"/>
              </a:rPr>
            </a:br>
            <a:r>
              <a:rPr lang="el-GR" dirty="0">
                <a:latin typeface="Georgia" pitchFamily="18" charset="0"/>
              </a:rPr>
              <a:t>κι </a:t>
            </a:r>
            <a:r>
              <a:rPr lang="el-GR" dirty="0" err="1">
                <a:latin typeface="Georgia" pitchFamily="18" charset="0"/>
              </a:rPr>
              <a:t>όσ</a:t>
            </a:r>
            <a:r>
              <a:rPr lang="el-GR" dirty="0">
                <a:latin typeface="Georgia" pitchFamily="18" charset="0"/>
              </a:rPr>
              <a:t>' άνθια βγαίνουν και καρποί </a:t>
            </a:r>
            <a:r>
              <a:rPr lang="el-GR" dirty="0" err="1">
                <a:latin typeface="Georgia" pitchFamily="18" charset="0"/>
              </a:rPr>
              <a:t>τόσ</a:t>
            </a:r>
            <a:r>
              <a:rPr lang="el-GR" dirty="0">
                <a:latin typeface="Georgia" pitchFamily="18" charset="0"/>
              </a:rPr>
              <a:t>' άρματα σε </a:t>
            </a:r>
            <a:r>
              <a:rPr lang="el-GR" dirty="0">
                <a:latin typeface="Georgia" pitchFamily="18" charset="0"/>
                <a:hlinkClick r:id="rId2" tooltip="κλειούνε:| κλείνουν, περικυκλώνουν"/>
              </a:rPr>
              <a:t>κλειούνε</a:t>
            </a:r>
            <a:r>
              <a:rPr lang="el-GR" dirty="0">
                <a:latin typeface="Georgia" pitchFamily="18" charset="0"/>
              </a:rPr>
              <a:t>*.</a:t>
            </a:r>
            <a:br>
              <a:rPr lang="el-GR" dirty="0">
                <a:latin typeface="Georgia" pitchFamily="18" charset="0"/>
              </a:rPr>
            </a:br>
            <a:r>
              <a:rPr lang="el-GR" dirty="0">
                <a:latin typeface="Georgia" pitchFamily="18" charset="0"/>
              </a:rPr>
              <a:t>.....................................................................................</a:t>
            </a:r>
            <a:br>
              <a:rPr lang="el-GR" dirty="0">
                <a:latin typeface="Georgia" pitchFamily="18" charset="0"/>
              </a:rPr>
            </a:br>
            <a:r>
              <a:rPr lang="el-GR" dirty="0">
                <a:latin typeface="Georgia" pitchFamily="18" charset="0"/>
              </a:rPr>
              <a:t>Λευκό βουνάκι πρόβατα κινούμενο βελάζει,</a:t>
            </a:r>
            <a:br>
              <a:rPr lang="el-GR" dirty="0">
                <a:latin typeface="Georgia" pitchFamily="18" charset="0"/>
              </a:rPr>
            </a:br>
            <a:r>
              <a:rPr lang="el-GR" dirty="0">
                <a:latin typeface="Georgia" pitchFamily="18" charset="0"/>
              </a:rPr>
              <a:t>και μες στη θάλασσα βαθιά ξαναπετιέται πάλι,</a:t>
            </a:r>
            <a:br>
              <a:rPr lang="el-GR" dirty="0">
                <a:latin typeface="Georgia" pitchFamily="18" charset="0"/>
              </a:rPr>
            </a:br>
            <a:r>
              <a:rPr lang="el-GR" dirty="0">
                <a:latin typeface="Georgia" pitchFamily="18" charset="0"/>
              </a:rPr>
              <a:t>π' ολονυχτίς </a:t>
            </a:r>
            <a:r>
              <a:rPr lang="el-GR" dirty="0" err="1">
                <a:latin typeface="Georgia" pitchFamily="18" charset="0"/>
                <a:hlinkClick r:id="rId2" tooltip="εσύσμιξε:| έσμιξε, ένωσε"/>
              </a:rPr>
              <a:t>εσύσμιξε</a:t>
            </a:r>
            <a:r>
              <a:rPr lang="el-GR" dirty="0">
                <a:latin typeface="Georgia" pitchFamily="18" charset="0"/>
              </a:rPr>
              <a:t>* με τ' ουρανού τα κάλλη.</a:t>
            </a:r>
            <a:br>
              <a:rPr lang="el-GR" dirty="0">
                <a:latin typeface="Georgia" pitchFamily="18" charset="0"/>
              </a:rPr>
            </a:br>
            <a:r>
              <a:rPr lang="el-GR" dirty="0">
                <a:latin typeface="Georgia" pitchFamily="18" charset="0"/>
              </a:rPr>
              <a:t>Και μες στης λίμνης τα νερά, </a:t>
            </a:r>
            <a:r>
              <a:rPr lang="el-GR" dirty="0" err="1">
                <a:latin typeface="Georgia" pitchFamily="18" charset="0"/>
              </a:rPr>
              <a:t>όπ</a:t>
            </a:r>
            <a:r>
              <a:rPr lang="el-GR" dirty="0">
                <a:latin typeface="Georgia" pitchFamily="18" charset="0"/>
              </a:rPr>
              <a:t>' έφθασε </a:t>
            </a:r>
            <a:r>
              <a:rPr lang="el-GR" dirty="0">
                <a:latin typeface="Georgia" pitchFamily="18" charset="0"/>
                <a:hlinkClick r:id="rId2" tooltip="μ' ασπούδα:| με σπουδή, με βιασύνη"/>
              </a:rPr>
              <a:t>μ' </a:t>
            </a:r>
            <a:r>
              <a:rPr lang="el-GR" dirty="0" err="1">
                <a:latin typeface="Georgia" pitchFamily="18" charset="0"/>
                <a:hlinkClick r:id="rId2" tooltip="μ' ασπούδα:| με σπουδή, με βιασύνη"/>
              </a:rPr>
              <a:t>ασπούδα</a:t>
            </a:r>
            <a:r>
              <a:rPr lang="el-GR" dirty="0">
                <a:latin typeface="Georgia" pitchFamily="18" charset="0"/>
              </a:rPr>
              <a:t>*,</a:t>
            </a:r>
            <a:br>
              <a:rPr lang="el-GR" dirty="0">
                <a:latin typeface="Georgia" pitchFamily="18" charset="0"/>
              </a:rPr>
            </a:br>
            <a:r>
              <a:rPr lang="el-GR" dirty="0">
                <a:latin typeface="Georgia" pitchFamily="18" charset="0"/>
              </a:rPr>
              <a:t>έπαιξε με τον ίσκιο της γαλάζια πεταλούδα,</a:t>
            </a:r>
            <a:br>
              <a:rPr lang="el-GR" dirty="0">
                <a:latin typeface="Georgia" pitchFamily="18" charset="0"/>
              </a:rPr>
            </a:br>
            <a:r>
              <a:rPr lang="el-GR" dirty="0">
                <a:latin typeface="Georgia" pitchFamily="18" charset="0"/>
              </a:rPr>
              <a:t>που </a:t>
            </a:r>
            <a:r>
              <a:rPr lang="el-GR" dirty="0" err="1">
                <a:latin typeface="Georgia" pitchFamily="18" charset="0"/>
              </a:rPr>
              <a:t>ευώδιασε</a:t>
            </a:r>
            <a:r>
              <a:rPr lang="el-GR" dirty="0">
                <a:latin typeface="Georgia" pitchFamily="18" charset="0"/>
              </a:rPr>
              <a:t> τον ύπνο της μέσα στον άγριο κρίνο·</a:t>
            </a:r>
            <a:br>
              <a:rPr lang="el-GR" dirty="0">
                <a:latin typeface="Georgia" pitchFamily="18" charset="0"/>
              </a:rPr>
            </a:br>
            <a:r>
              <a:rPr lang="el-GR" dirty="0">
                <a:latin typeface="Georgia" pitchFamily="18" charset="0"/>
              </a:rPr>
              <a:t>το σκουληκάκι βρίσκεται σ' ώρα γλυκιά κι εκείνο.</a:t>
            </a:r>
            <a:br>
              <a:rPr lang="el-GR" dirty="0">
                <a:latin typeface="Georgia" pitchFamily="18" charset="0"/>
              </a:rPr>
            </a:br>
            <a:r>
              <a:rPr lang="el-GR" dirty="0">
                <a:latin typeface="Georgia" pitchFamily="18" charset="0"/>
              </a:rPr>
              <a:t>Μάγεμα η φύσις κι όνειρο στην ομορφιά και χάρη·</a:t>
            </a:r>
            <a:br>
              <a:rPr lang="el-GR" dirty="0">
                <a:latin typeface="Georgia" pitchFamily="18" charset="0"/>
              </a:rPr>
            </a:br>
            <a:r>
              <a:rPr lang="el-GR" dirty="0">
                <a:latin typeface="Georgia" pitchFamily="18" charset="0"/>
              </a:rPr>
              <a:t>η μαύρη πέτρα ολόχρυση και το ξερό χορτάρι.</a:t>
            </a:r>
            <a:br>
              <a:rPr lang="el-GR" dirty="0">
                <a:latin typeface="Georgia" pitchFamily="18" charset="0"/>
              </a:rPr>
            </a:br>
            <a:r>
              <a:rPr lang="el-GR" dirty="0">
                <a:latin typeface="Georgia" pitchFamily="18" charset="0"/>
              </a:rPr>
              <a:t>Με χίλιες βρύσες χύνεται, με χίλιες γλώσσες </a:t>
            </a:r>
            <a:r>
              <a:rPr lang="el-GR" dirty="0">
                <a:latin typeface="Georgia" pitchFamily="18" charset="0"/>
                <a:hlinkClick r:id="rId2" tooltip="κρένει:| μιλάει"/>
              </a:rPr>
              <a:t>κρένει</a:t>
            </a:r>
            <a:r>
              <a:rPr lang="el-GR" dirty="0">
                <a:latin typeface="Georgia" pitchFamily="18" charset="0"/>
              </a:rPr>
              <a:t>*:</a:t>
            </a:r>
            <a:br>
              <a:rPr lang="el-GR" dirty="0">
                <a:latin typeface="Georgia" pitchFamily="18" charset="0"/>
              </a:rPr>
            </a:br>
            <a:r>
              <a:rPr lang="el-GR" dirty="0">
                <a:latin typeface="Georgia" pitchFamily="18" charset="0"/>
              </a:rPr>
              <a:t>«Όποιος πεθάνει σήμερα χίλιες φορές πεθαίνει</a:t>
            </a:r>
            <a:r>
              <a:rPr lang="el-GR" dirty="0" smtClean="0">
                <a:latin typeface="Georgia" pitchFamily="18" charset="0"/>
              </a:rPr>
              <a:t>».</a:t>
            </a:r>
          </a:p>
          <a:p>
            <a:pPr>
              <a:buNone/>
            </a:pPr>
            <a:endParaRPr lang="el-GR" dirty="0">
              <a:latin typeface="Georgia" pitchFamily="18" charset="0"/>
            </a:endParaRPr>
          </a:p>
          <a:p>
            <a:pPr>
              <a:buNone/>
            </a:pPr>
            <a:r>
              <a:rPr lang="el-GR" b="1" i="1" dirty="0">
                <a:latin typeface="Georgia" pitchFamily="18" charset="0"/>
              </a:rPr>
              <a:t>σπυρί</a:t>
            </a:r>
            <a:r>
              <a:rPr lang="el-GR" i="1" dirty="0">
                <a:latin typeface="Georgia" pitchFamily="18" charset="0"/>
              </a:rPr>
              <a:t>: σπόρος *</a:t>
            </a:r>
            <a:r>
              <a:rPr lang="el-GR" b="1" i="1" dirty="0" err="1">
                <a:latin typeface="Georgia" pitchFamily="18" charset="0"/>
              </a:rPr>
              <a:t>μνέει</a:t>
            </a:r>
            <a:r>
              <a:rPr lang="el-GR" i="1" dirty="0">
                <a:latin typeface="Georgia" pitchFamily="18" charset="0"/>
              </a:rPr>
              <a:t>: ορκίζεται *</a:t>
            </a:r>
            <a:r>
              <a:rPr lang="el-GR" b="1" i="1" dirty="0">
                <a:latin typeface="Georgia" pitchFamily="18" charset="0"/>
              </a:rPr>
              <a:t>Αγαρηνός</a:t>
            </a:r>
            <a:r>
              <a:rPr lang="el-GR" i="1" dirty="0">
                <a:latin typeface="Georgia" pitchFamily="18" charset="0"/>
              </a:rPr>
              <a:t>: μωαμεθανός *</a:t>
            </a:r>
            <a:r>
              <a:rPr lang="el-GR" b="1" i="1" dirty="0">
                <a:latin typeface="Georgia" pitchFamily="18" charset="0"/>
              </a:rPr>
              <a:t>κλειούνε</a:t>
            </a:r>
            <a:r>
              <a:rPr lang="el-GR" i="1" dirty="0">
                <a:latin typeface="Georgia" pitchFamily="18" charset="0"/>
              </a:rPr>
              <a:t>: κλείνουν, περικυκλώνουν *</a:t>
            </a:r>
            <a:r>
              <a:rPr lang="el-GR" b="1" i="1" dirty="0" err="1">
                <a:latin typeface="Georgia" pitchFamily="18" charset="0"/>
              </a:rPr>
              <a:t>εσύσμιξε</a:t>
            </a:r>
            <a:r>
              <a:rPr lang="el-GR" b="1" i="1" dirty="0">
                <a:latin typeface="Georgia" pitchFamily="18" charset="0"/>
              </a:rPr>
              <a:t>: </a:t>
            </a:r>
            <a:r>
              <a:rPr lang="el-GR" i="1" dirty="0">
                <a:latin typeface="Georgia" pitchFamily="18" charset="0"/>
              </a:rPr>
              <a:t>έσμιξε, ένωσε *</a:t>
            </a:r>
            <a:r>
              <a:rPr lang="el-GR" b="1" i="1" dirty="0">
                <a:latin typeface="Georgia" pitchFamily="18" charset="0"/>
              </a:rPr>
              <a:t>μ' </a:t>
            </a:r>
            <a:r>
              <a:rPr lang="el-GR" b="1" i="1" dirty="0" err="1">
                <a:latin typeface="Georgia" pitchFamily="18" charset="0"/>
              </a:rPr>
              <a:t>ασπούδα</a:t>
            </a:r>
            <a:r>
              <a:rPr lang="el-GR" i="1" dirty="0">
                <a:latin typeface="Georgia" pitchFamily="18" charset="0"/>
              </a:rPr>
              <a:t>: με σπουδή, με βιασύνη *</a:t>
            </a:r>
            <a:r>
              <a:rPr lang="el-GR" b="1" i="1" dirty="0">
                <a:latin typeface="Georgia" pitchFamily="18" charset="0"/>
              </a:rPr>
              <a:t>κρένει</a:t>
            </a:r>
            <a:r>
              <a:rPr lang="el-GR" i="1" dirty="0">
                <a:latin typeface="Georgia" pitchFamily="18" charset="0"/>
              </a:rPr>
              <a:t>: μιλάει</a:t>
            </a:r>
          </a:p>
        </p:txBody>
      </p:sp>
      <p:sp>
        <p:nvSpPr>
          <p:cNvPr id="2" name="1 - Τίτλος"/>
          <p:cNvSpPr>
            <a:spLocks noGrp="1"/>
          </p:cNvSpPr>
          <p:nvPr>
            <p:ph type="title"/>
          </p:nvPr>
        </p:nvSpPr>
        <p:spPr>
          <a:xfrm>
            <a:off x="571472" y="142852"/>
            <a:ext cx="8229600" cy="725470"/>
          </a:xfrm>
        </p:spPr>
        <p:txBody>
          <a:bodyPr>
            <a:normAutofit/>
          </a:bodyPr>
          <a:lstStyle/>
          <a:p>
            <a:r>
              <a:rPr lang="el-GR" dirty="0" smtClean="0"/>
              <a:t>ΣΧΕΔΙΑΣΜΑ Β’</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latin typeface="Georgia" pitchFamily="18" charset="0"/>
              </a:rPr>
              <a:t>  Το</a:t>
            </a:r>
            <a:r>
              <a:rPr lang="el-GR" dirty="0" smtClean="0">
                <a:latin typeface="Georgia" pitchFamily="18" charset="0"/>
              </a:rPr>
              <a:t> </a:t>
            </a:r>
            <a:r>
              <a:rPr lang="el-GR" b="1" dirty="0" smtClean="0">
                <a:latin typeface="Georgia" pitchFamily="18" charset="0"/>
              </a:rPr>
              <a:t>θέμα</a:t>
            </a:r>
            <a:r>
              <a:rPr lang="el-GR" dirty="0" smtClean="0">
                <a:latin typeface="Georgia" pitchFamily="18" charset="0"/>
              </a:rPr>
              <a:t> του συγκεκριμένου αποσπάσματος </a:t>
            </a:r>
            <a:endParaRPr lang="el-GR" dirty="0" smtClean="0">
              <a:latin typeface="Georgia" pitchFamily="18" charset="0"/>
            </a:endParaRPr>
          </a:p>
          <a:p>
            <a:pPr>
              <a:buNone/>
            </a:pPr>
            <a:r>
              <a:rPr lang="el-GR" dirty="0" smtClean="0">
                <a:latin typeface="Georgia" pitchFamily="18" charset="0"/>
              </a:rPr>
              <a:t>είναι </a:t>
            </a:r>
            <a:r>
              <a:rPr lang="el-GR" dirty="0" smtClean="0">
                <a:latin typeface="Georgia" pitchFamily="18" charset="0"/>
              </a:rPr>
              <a:t>η πείνα και η εξάντληση των αγωνιστών </a:t>
            </a:r>
            <a:endParaRPr lang="el-GR" dirty="0" smtClean="0">
              <a:latin typeface="Georgia" pitchFamily="18" charset="0"/>
            </a:endParaRPr>
          </a:p>
          <a:p>
            <a:pPr>
              <a:buNone/>
            </a:pPr>
            <a:r>
              <a:rPr lang="el-GR" dirty="0" smtClean="0">
                <a:latin typeface="Georgia" pitchFamily="18" charset="0"/>
              </a:rPr>
              <a:t>που </a:t>
            </a:r>
            <a:r>
              <a:rPr lang="el-GR" dirty="0" smtClean="0">
                <a:latin typeface="Georgia" pitchFamily="18" charset="0"/>
              </a:rPr>
              <a:t>πολιορκούνταν στο Μεσολόγγι το 1826</a:t>
            </a:r>
            <a:endParaRPr lang="el-GR" dirty="0">
              <a:latin typeface="Georgia" pitchFamily="18" charset="0"/>
            </a:endParaRPr>
          </a:p>
        </p:txBody>
      </p:sp>
      <p:sp>
        <p:nvSpPr>
          <p:cNvPr id="3" name="2 - Τίτλος"/>
          <p:cNvSpPr>
            <a:spLocks noGrp="1"/>
          </p:cNvSpPr>
          <p:nvPr>
            <p:ph type="title"/>
          </p:nvPr>
        </p:nvSpPr>
        <p:spPr/>
        <p:txBody>
          <a:bodyPr/>
          <a:lstStyle/>
          <a:p>
            <a:r>
              <a:rPr lang="el-GR" dirty="0" smtClean="0">
                <a:latin typeface="Georgia" pitchFamily="18" charset="0"/>
              </a:rPr>
              <a:t>ΘΕΜΑ</a:t>
            </a:r>
            <a:endParaRPr lang="el-GR" dirty="0">
              <a:latin typeface="Georg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smtClean="0">
                <a:latin typeface="Georgia" pitchFamily="18" charset="0"/>
              </a:rPr>
              <a:t>Στο ποίημα προβάλλεται ο </a:t>
            </a:r>
            <a:r>
              <a:rPr lang="el-GR" dirty="0" smtClean="0">
                <a:latin typeface="Georgia" pitchFamily="18" charset="0"/>
              </a:rPr>
              <a:t>αγώνας του ανθρώπου για εσωτερική ελευθερία</a:t>
            </a:r>
            <a:r>
              <a:rPr lang="el-GR" dirty="0" smtClean="0">
                <a:latin typeface="Georgia" pitchFamily="18" charset="0"/>
              </a:rPr>
              <a:t>.</a:t>
            </a:r>
          </a:p>
          <a:p>
            <a:r>
              <a:rPr lang="el-GR" dirty="0" smtClean="0">
                <a:latin typeface="Georgia" pitchFamily="18" charset="0"/>
              </a:rPr>
              <a:t>Στο </a:t>
            </a:r>
            <a:r>
              <a:rPr lang="el-GR" dirty="0" smtClean="0">
                <a:latin typeface="Georgia" pitchFamily="18" charset="0"/>
              </a:rPr>
              <a:t>ποίημα αρχικά δόθηκαν διαφορετικοί τίτλοι όπως «Το </a:t>
            </a:r>
            <a:r>
              <a:rPr lang="el-GR" dirty="0" err="1" smtClean="0">
                <a:latin typeface="Georgia" pitchFamily="18" charset="0"/>
              </a:rPr>
              <a:t>Μισολόγγι</a:t>
            </a:r>
            <a:r>
              <a:rPr lang="el-GR" dirty="0" smtClean="0">
                <a:latin typeface="Georgia" pitchFamily="18" charset="0"/>
              </a:rPr>
              <a:t>», «Αδελφοποιητοί» «Το Χρέος». </a:t>
            </a:r>
            <a:endParaRPr lang="el-GR" dirty="0" smtClean="0">
              <a:latin typeface="Georgia" pitchFamily="18" charset="0"/>
            </a:endParaRPr>
          </a:p>
          <a:p>
            <a:r>
              <a:rPr lang="el-GR" dirty="0" smtClean="0">
                <a:latin typeface="Georgia" pitchFamily="18" charset="0"/>
              </a:rPr>
              <a:t>Στον </a:t>
            </a:r>
            <a:r>
              <a:rPr lang="el-GR" dirty="0" smtClean="0">
                <a:latin typeface="Georgia" pitchFamily="18" charset="0"/>
              </a:rPr>
              <a:t>τελικό τίτλο αποδίδεται το οξύμωρο, λόγω της αντίθεσης που βίωναν οι πολιορκούμενοι του Μεσολογγίου ως άνθρωποι με υλικές </a:t>
            </a:r>
            <a:r>
              <a:rPr lang="el-GR" dirty="0" smtClean="0">
                <a:latin typeface="Georgia" pitchFamily="18" charset="0"/>
              </a:rPr>
              <a:t>ανάγκες, αλλά </a:t>
            </a:r>
            <a:r>
              <a:rPr lang="el-GR" dirty="0" smtClean="0">
                <a:latin typeface="Georgia" pitchFamily="18" charset="0"/>
              </a:rPr>
              <a:t>και ως λάτρεις της ελευθερίας που χαρακτήριζε το πνεύμα τους. Οι Μεσολογγίτες παρουσιάζονται πολιορκημένοι, σωματικά φυλακισμένοι και περιορισμένοι, αλλά ταυτόχρονα πνευματικά και ηθικά ελεύθεροι, αγωνιζόμενοι για την προσωπική τους ελευθερία.</a:t>
            </a:r>
            <a:endParaRPr lang="el-GR" dirty="0">
              <a:latin typeface="Georgia" pitchFamily="18" charset="0"/>
            </a:endParaRPr>
          </a:p>
        </p:txBody>
      </p:sp>
      <p:sp>
        <p:nvSpPr>
          <p:cNvPr id="2" name="1 - Τίτλος"/>
          <p:cNvSpPr>
            <a:spLocks noGrp="1"/>
          </p:cNvSpPr>
          <p:nvPr>
            <p:ph type="title"/>
          </p:nvPr>
        </p:nvSpPr>
        <p:spPr/>
        <p:txBody>
          <a:bodyPr>
            <a:normAutofit/>
          </a:bodyPr>
          <a:lstStyle/>
          <a:p>
            <a:r>
              <a:rPr lang="el-GR" sz="2800" dirty="0" smtClean="0">
                <a:latin typeface="Georgia" pitchFamily="18" charset="0"/>
              </a:rPr>
              <a:t>Ο  ΤΙΤΛΟΣ </a:t>
            </a:r>
            <a:r>
              <a:rPr lang="el-GR" sz="2800" dirty="0" smtClean="0">
                <a:solidFill>
                  <a:srgbClr val="0070C0"/>
                </a:solidFill>
                <a:latin typeface="Georgia" pitchFamily="18" charset="0"/>
              </a:rPr>
              <a:t>ΕΛΕΥΘΕΡΟΙ ΠΟΛΙΟΡΚΗΜΕΝΟΙ</a:t>
            </a:r>
            <a:endParaRPr lang="el-GR" sz="2800" dirty="0">
              <a:solidFill>
                <a:srgbClr val="0070C0"/>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481328"/>
            <a:ext cx="8543956" cy="4525963"/>
          </a:xfrm>
        </p:spPr>
        <p:txBody>
          <a:bodyPr>
            <a:normAutofit/>
          </a:bodyPr>
          <a:lstStyle/>
          <a:p>
            <a:pPr>
              <a:buNone/>
            </a:pPr>
            <a:r>
              <a:rPr lang="el-GR" b="1" dirty="0" smtClean="0"/>
              <a:t> I</a:t>
            </a:r>
          </a:p>
          <a:p>
            <a:pPr>
              <a:buNone/>
            </a:pPr>
            <a:r>
              <a:rPr lang="el-GR" b="1" dirty="0" smtClean="0">
                <a:latin typeface="Georgia" pitchFamily="18" charset="0"/>
              </a:rPr>
              <a:t>         </a:t>
            </a:r>
            <a:r>
              <a:rPr lang="el-GR" b="1" dirty="0" smtClean="0">
                <a:solidFill>
                  <a:srgbClr val="0070C0"/>
                </a:solidFill>
                <a:latin typeface="Georgia" pitchFamily="18" charset="0"/>
              </a:rPr>
              <a:t>Ά</a:t>
            </a:r>
            <a:r>
              <a:rPr lang="el-GR" dirty="0" smtClean="0">
                <a:solidFill>
                  <a:srgbClr val="0070C0"/>
                </a:solidFill>
                <a:latin typeface="Georgia" pitchFamily="18" charset="0"/>
              </a:rPr>
              <a:t>κρα του τάφου σιωπή στον κάμπο βασιλεύει·</a:t>
            </a:r>
            <a:br>
              <a:rPr lang="el-GR" dirty="0" smtClean="0">
                <a:solidFill>
                  <a:srgbClr val="0070C0"/>
                </a:solidFill>
                <a:latin typeface="Georgia" pitchFamily="18" charset="0"/>
              </a:rPr>
            </a:br>
            <a:r>
              <a:rPr lang="el-GR" dirty="0" smtClean="0">
                <a:solidFill>
                  <a:srgbClr val="0070C0"/>
                </a:solidFill>
                <a:latin typeface="Georgia" pitchFamily="18" charset="0"/>
              </a:rPr>
              <a:t>λαλεί πουλί, </a:t>
            </a:r>
            <a:r>
              <a:rPr lang="el-GR" dirty="0" smtClean="0">
                <a:solidFill>
                  <a:srgbClr val="0070C0"/>
                </a:solidFill>
                <a:latin typeface="Georgia" pitchFamily="18" charset="0"/>
              </a:rPr>
              <a:t>παίρνει σπυρί, </a:t>
            </a:r>
            <a:r>
              <a:rPr lang="el-GR" dirty="0" smtClean="0">
                <a:solidFill>
                  <a:srgbClr val="0070C0"/>
                </a:solidFill>
                <a:latin typeface="Georgia" pitchFamily="18" charset="0"/>
              </a:rPr>
              <a:t>κι η μάνα το ζηλεύει.</a:t>
            </a:r>
            <a:br>
              <a:rPr lang="el-GR" dirty="0" smtClean="0">
                <a:solidFill>
                  <a:srgbClr val="0070C0"/>
                </a:solidFill>
                <a:latin typeface="Georgia" pitchFamily="18" charset="0"/>
              </a:rPr>
            </a:br>
            <a:r>
              <a:rPr lang="el-GR" dirty="0" smtClean="0">
                <a:solidFill>
                  <a:srgbClr val="0070C0"/>
                </a:solidFill>
                <a:latin typeface="Georgia" pitchFamily="18" charset="0"/>
              </a:rPr>
              <a:t>Τα μάτια η πείνα </a:t>
            </a:r>
            <a:r>
              <a:rPr lang="el-GR" dirty="0" err="1" smtClean="0">
                <a:solidFill>
                  <a:srgbClr val="0070C0"/>
                </a:solidFill>
                <a:latin typeface="Georgia" pitchFamily="18" charset="0"/>
              </a:rPr>
              <a:t>εμαύρισε</a:t>
            </a:r>
            <a:r>
              <a:rPr lang="el-GR" dirty="0" smtClean="0">
                <a:solidFill>
                  <a:srgbClr val="0070C0"/>
                </a:solidFill>
                <a:latin typeface="Georgia" pitchFamily="18" charset="0"/>
              </a:rPr>
              <a:t>· στα μάτια η </a:t>
            </a:r>
            <a:r>
              <a:rPr lang="el-GR" dirty="0" smtClean="0">
                <a:solidFill>
                  <a:srgbClr val="0070C0"/>
                </a:solidFill>
                <a:latin typeface="Georgia" pitchFamily="18" charset="0"/>
              </a:rPr>
              <a:t>μάνα </a:t>
            </a:r>
            <a:r>
              <a:rPr lang="el-GR" dirty="0" err="1" smtClean="0">
                <a:solidFill>
                  <a:srgbClr val="0070C0"/>
                </a:solidFill>
                <a:latin typeface="Georgia" pitchFamily="18" charset="0"/>
              </a:rPr>
              <a:t>μνέει</a:t>
            </a:r>
            <a:r>
              <a:rPr lang="el-GR" dirty="0" smtClean="0">
                <a:solidFill>
                  <a:srgbClr val="0070C0"/>
                </a:solidFill>
                <a:latin typeface="Georgia" pitchFamily="18" charset="0"/>
              </a:rPr>
              <a:t>·</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rgbClr val="0070C0"/>
                </a:solidFill>
                <a:latin typeface="Georgia" pitchFamily="18" charset="0"/>
              </a:rPr>
              <a:t>στέκει ο Σουλιώτης ο καλός παράμερα και κλαίει:</a:t>
            </a:r>
            <a:br>
              <a:rPr lang="el-GR" dirty="0" smtClean="0">
                <a:solidFill>
                  <a:srgbClr val="0070C0"/>
                </a:solidFill>
                <a:latin typeface="Georgia" pitchFamily="18" charset="0"/>
              </a:rPr>
            </a:br>
            <a:r>
              <a:rPr lang="el-GR" dirty="0" smtClean="0">
                <a:solidFill>
                  <a:srgbClr val="0070C0"/>
                </a:solidFill>
                <a:latin typeface="Georgia" pitchFamily="18" charset="0"/>
              </a:rPr>
              <a:t>«Έρμο τουφέκι σκοτεινό, τι σ' έχω '</a:t>
            </a:r>
            <a:r>
              <a:rPr lang="el-GR" dirty="0" err="1" smtClean="0">
                <a:solidFill>
                  <a:srgbClr val="0070C0"/>
                </a:solidFill>
                <a:latin typeface="Georgia" pitchFamily="18" charset="0"/>
              </a:rPr>
              <a:t>γώ</a:t>
            </a:r>
            <a:r>
              <a:rPr lang="el-GR" dirty="0" smtClean="0">
                <a:solidFill>
                  <a:srgbClr val="0070C0"/>
                </a:solidFill>
                <a:latin typeface="Georgia" pitchFamily="18" charset="0"/>
              </a:rPr>
              <a:t> στο χέρι;</a:t>
            </a:r>
            <a:br>
              <a:rPr lang="el-GR" dirty="0" smtClean="0">
                <a:solidFill>
                  <a:srgbClr val="0070C0"/>
                </a:solidFill>
                <a:latin typeface="Georgia" pitchFamily="18" charset="0"/>
              </a:rPr>
            </a:br>
            <a:r>
              <a:rPr lang="el-GR" dirty="0" smtClean="0">
                <a:solidFill>
                  <a:srgbClr val="0070C0"/>
                </a:solidFill>
                <a:latin typeface="Georgia" pitchFamily="18" charset="0"/>
              </a:rPr>
              <a:t>οπού συ μου 'γινες βαρύ κι ο </a:t>
            </a:r>
            <a:r>
              <a:rPr lang="el-GR" dirty="0" smtClean="0">
                <a:solidFill>
                  <a:srgbClr val="0070C0"/>
                </a:solidFill>
                <a:latin typeface="Georgia" pitchFamily="18" charset="0"/>
              </a:rPr>
              <a:t>Αγαρηνός </a:t>
            </a:r>
            <a:r>
              <a:rPr lang="el-GR" dirty="0" smtClean="0">
                <a:solidFill>
                  <a:srgbClr val="0070C0"/>
                </a:solidFill>
                <a:latin typeface="Georgia" pitchFamily="18" charset="0"/>
              </a:rPr>
              <a:t>το ξέρει».</a:t>
            </a:r>
            <a:endParaRPr lang="el-GR" dirty="0">
              <a:solidFill>
                <a:srgbClr val="0070C0"/>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fontAlgn="base"/>
            <a:r>
              <a:rPr lang="el-GR" i="1" dirty="0" smtClean="0"/>
              <a:t>‘</a:t>
            </a:r>
            <a:r>
              <a:rPr lang="el-GR" dirty="0" smtClean="0">
                <a:latin typeface="Georgia" pitchFamily="18" charset="0"/>
              </a:rPr>
              <a:t>Στον </a:t>
            </a:r>
            <a:r>
              <a:rPr lang="el-GR" dirty="0" smtClean="0">
                <a:latin typeface="Georgia" pitchFamily="18" charset="0"/>
              </a:rPr>
              <a:t>στίχο αυτό δεσπόζει το ρήμα </a:t>
            </a:r>
            <a:r>
              <a:rPr lang="el-GR" dirty="0" smtClean="0">
                <a:solidFill>
                  <a:schemeClr val="accent6">
                    <a:lumMod val="50000"/>
                  </a:schemeClr>
                </a:solidFill>
                <a:latin typeface="Georgia" pitchFamily="18" charset="0"/>
              </a:rPr>
              <a:t>βασιλεύει</a:t>
            </a:r>
            <a:r>
              <a:rPr lang="el-GR" dirty="0" smtClean="0">
                <a:latin typeface="Georgia" pitchFamily="18" charset="0"/>
              </a:rPr>
              <a:t> που τοποθετημένο στο τέλος δίνει έμφαση με τη βαρύτητα που έχει ως σημασία. Δεν υπάρχει απλά </a:t>
            </a:r>
            <a:r>
              <a:rPr lang="el-GR" dirty="0" smtClean="0">
                <a:latin typeface="Georgia" pitchFamily="18" charset="0"/>
              </a:rPr>
              <a:t>ησυχία, </a:t>
            </a:r>
            <a:r>
              <a:rPr lang="el-GR" dirty="0" smtClean="0">
                <a:solidFill>
                  <a:schemeClr val="accent6">
                    <a:lumMod val="50000"/>
                  </a:schemeClr>
                </a:solidFill>
                <a:latin typeface="Georgia" pitchFamily="18" charset="0"/>
              </a:rPr>
              <a:t>κυριαρχεί</a:t>
            </a:r>
            <a:r>
              <a:rPr lang="el-GR" dirty="0" smtClean="0">
                <a:latin typeface="Georgia" pitchFamily="18" charset="0"/>
              </a:rPr>
              <a:t> </a:t>
            </a:r>
            <a:r>
              <a:rPr lang="el-GR" dirty="0" smtClean="0">
                <a:latin typeface="Georgia" pitchFamily="18" charset="0"/>
              </a:rPr>
              <a:t>απόλυτη σιωπή και το </a:t>
            </a:r>
            <a:r>
              <a:rPr lang="el-GR" dirty="0" smtClean="0">
                <a:latin typeface="Georgia" pitchFamily="18" charset="0"/>
              </a:rPr>
              <a:t>ρήμα </a:t>
            </a:r>
            <a:r>
              <a:rPr lang="el-GR" dirty="0" smtClean="0">
                <a:latin typeface="Georgia" pitchFamily="18" charset="0"/>
              </a:rPr>
              <a:t>βασιλεύει δίνει απόλυτα αυτή την εντύπωση. Επίσης δημιουργείται ένα τέτοιο αισθητικό αποτέλεσμα αφού χρησιμοποιείται </a:t>
            </a:r>
            <a:r>
              <a:rPr lang="el-GR" dirty="0" smtClean="0">
                <a:latin typeface="Georgia" pitchFamily="18" charset="0"/>
              </a:rPr>
              <a:t>μεταφορικά.</a:t>
            </a:r>
            <a:endParaRPr lang="el-GR" dirty="0" smtClean="0">
              <a:latin typeface="Georgia" pitchFamily="18" charset="0"/>
            </a:endParaRPr>
          </a:p>
          <a:p>
            <a:endParaRPr lang="el-GR" dirty="0"/>
          </a:p>
        </p:txBody>
      </p:sp>
      <p:sp>
        <p:nvSpPr>
          <p:cNvPr id="3" name="2 - Τίτλος"/>
          <p:cNvSpPr>
            <a:spLocks noGrp="1"/>
          </p:cNvSpPr>
          <p:nvPr>
            <p:ph type="title"/>
          </p:nvPr>
        </p:nvSpPr>
        <p:spPr/>
        <p:txBody>
          <a:bodyPr>
            <a:normAutofit fontScale="90000"/>
          </a:bodyPr>
          <a:lstStyle/>
          <a:p>
            <a:r>
              <a:rPr lang="el-GR" i="1" dirty="0" smtClean="0"/>
              <a:t>‘Άκρα </a:t>
            </a:r>
            <a:r>
              <a:rPr lang="el-GR" i="1" dirty="0" smtClean="0"/>
              <a:t>του τάφου σιωπή στον κάμπο </a:t>
            </a:r>
            <a:r>
              <a:rPr lang="el-GR" i="1" dirty="0" smtClean="0">
                <a:solidFill>
                  <a:schemeClr val="accent6">
                    <a:lumMod val="50000"/>
                  </a:schemeClr>
                </a:solidFill>
              </a:rPr>
              <a:t>βασιλεύει</a:t>
            </a:r>
            <a:r>
              <a:rPr lang="el-GR" i="1" dirty="0" smtClean="0"/>
              <a:t>’</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latin typeface="Georgia" pitchFamily="18" charset="0"/>
              </a:rPr>
              <a:t>Αξιοσημείωτη είναι η επιλογή των λέξεων </a:t>
            </a:r>
            <a:r>
              <a:rPr lang="el-GR" i="1" u="sng" dirty="0" smtClean="0">
                <a:solidFill>
                  <a:srgbClr val="7030A0"/>
                </a:solidFill>
                <a:latin typeface="Georgia" pitchFamily="18" charset="0"/>
              </a:rPr>
              <a:t>άκρα του τάφου σιωπή</a:t>
            </a:r>
            <a:r>
              <a:rPr lang="el-GR" dirty="0" smtClean="0">
                <a:latin typeface="Georgia" pitchFamily="18" charset="0"/>
              </a:rPr>
              <a:t> από τον ποιητή. Οι  συγκεκριμένες λέξεις μπορούν να συσχετισθούν μεταξύ τους με ποικίλους τρόπους,  ως εξής: </a:t>
            </a:r>
            <a:endParaRPr lang="el-GR" dirty="0" smtClean="0">
              <a:latin typeface="Georgia" pitchFamily="18" charset="0"/>
            </a:endParaRPr>
          </a:p>
          <a:p>
            <a:r>
              <a:rPr lang="el-GR" b="1" dirty="0" smtClean="0">
                <a:latin typeface="Georgia" pitchFamily="18" charset="0"/>
              </a:rPr>
              <a:t>άκρα </a:t>
            </a:r>
            <a:r>
              <a:rPr lang="el-GR" b="1" dirty="0" smtClean="0">
                <a:latin typeface="Georgia" pitchFamily="18" charset="0"/>
              </a:rPr>
              <a:t>σιωπή</a:t>
            </a:r>
            <a:r>
              <a:rPr lang="el-GR" dirty="0" smtClean="0">
                <a:latin typeface="Georgia" pitchFamily="18" charset="0"/>
              </a:rPr>
              <a:t> δηλ </a:t>
            </a:r>
            <a:r>
              <a:rPr lang="el-GR" dirty="0" smtClean="0">
                <a:solidFill>
                  <a:srgbClr val="7030A0"/>
                </a:solidFill>
                <a:latin typeface="Georgia" pitchFamily="18" charset="0"/>
              </a:rPr>
              <a:t>απόλυτη </a:t>
            </a:r>
            <a:r>
              <a:rPr lang="el-GR" dirty="0" smtClean="0">
                <a:solidFill>
                  <a:srgbClr val="7030A0"/>
                </a:solidFill>
                <a:latin typeface="Georgia" pitchFamily="18" charset="0"/>
              </a:rPr>
              <a:t>σιωπή</a:t>
            </a:r>
            <a:r>
              <a:rPr lang="el-GR" dirty="0" smtClean="0">
                <a:latin typeface="Georgia" pitchFamily="18" charset="0"/>
              </a:rPr>
              <a:t>. </a:t>
            </a:r>
            <a:r>
              <a:rPr lang="el-GR" dirty="0" smtClean="0">
                <a:latin typeface="Georgia" pitchFamily="18" charset="0"/>
              </a:rPr>
              <a:t>Επίσης, </a:t>
            </a:r>
            <a:r>
              <a:rPr lang="el-GR" b="1" dirty="0" smtClean="0">
                <a:latin typeface="Georgia" pitchFamily="18" charset="0"/>
              </a:rPr>
              <a:t>άκρα του τάφου</a:t>
            </a:r>
            <a:r>
              <a:rPr lang="el-GR" dirty="0" smtClean="0">
                <a:latin typeface="Georgia" pitchFamily="18" charset="0"/>
              </a:rPr>
              <a:t>, που ισοδυναμεί με τον υπερθετικό βαθμό του επιθέτου δηλ. ακρότατη </a:t>
            </a:r>
            <a:endParaRPr lang="el-GR" dirty="0" smtClean="0">
              <a:latin typeface="Georgia" pitchFamily="18" charset="0"/>
            </a:endParaRPr>
          </a:p>
          <a:p>
            <a:r>
              <a:rPr lang="el-GR" dirty="0" smtClean="0">
                <a:latin typeface="Georgia" pitchFamily="18" charset="0"/>
              </a:rPr>
              <a:t>και </a:t>
            </a:r>
            <a:r>
              <a:rPr lang="el-GR" dirty="0" smtClean="0">
                <a:latin typeface="Georgia" pitchFamily="18" charset="0"/>
              </a:rPr>
              <a:t>τέλος, </a:t>
            </a:r>
            <a:r>
              <a:rPr lang="el-GR" b="1" dirty="0" smtClean="0">
                <a:latin typeface="Georgia" pitchFamily="18" charset="0"/>
              </a:rPr>
              <a:t>του τάφου σιωπή</a:t>
            </a:r>
            <a:r>
              <a:rPr lang="el-GR" dirty="0" smtClean="0">
                <a:latin typeface="Georgia" pitchFamily="18" charset="0"/>
              </a:rPr>
              <a:t> , που ισοδυναμεί με την νεκρική σιωπή. Η χρήση </a:t>
            </a:r>
            <a:r>
              <a:rPr lang="el-GR" dirty="0" smtClean="0">
                <a:latin typeface="Georgia" pitchFamily="18" charset="0"/>
              </a:rPr>
              <a:t>της </a:t>
            </a:r>
            <a:r>
              <a:rPr lang="el-GR" dirty="0" smtClean="0">
                <a:latin typeface="Georgia" pitchFamily="18" charset="0"/>
              </a:rPr>
              <a:t>λέξης τάφος περιγράφει βιωματικά με τον καλύτερο δυνατό τρόπο την έννοια </a:t>
            </a:r>
            <a:r>
              <a:rPr lang="el-GR" dirty="0" smtClean="0">
                <a:solidFill>
                  <a:srgbClr val="7030A0"/>
                </a:solidFill>
                <a:latin typeface="Georgia" pitchFamily="18" charset="0"/>
              </a:rPr>
              <a:t>της απόλυτης </a:t>
            </a:r>
            <a:r>
              <a:rPr lang="el-GR" dirty="0" smtClean="0">
                <a:solidFill>
                  <a:srgbClr val="7030A0"/>
                </a:solidFill>
                <a:latin typeface="Georgia" pitchFamily="18" charset="0"/>
              </a:rPr>
              <a:t>σιωπής,</a:t>
            </a:r>
            <a:r>
              <a:rPr lang="el-GR" b="1" dirty="0" smtClean="0">
                <a:solidFill>
                  <a:srgbClr val="7030A0"/>
                </a:solidFill>
                <a:latin typeface="Georgia" pitchFamily="18" charset="0"/>
              </a:rPr>
              <a:t> της απόλυτης </a:t>
            </a:r>
            <a:r>
              <a:rPr lang="el-GR" b="1" dirty="0" smtClean="0">
                <a:solidFill>
                  <a:srgbClr val="7030A0"/>
                </a:solidFill>
                <a:latin typeface="Georgia" pitchFamily="18" charset="0"/>
              </a:rPr>
              <a:t>ακινησίας</a:t>
            </a:r>
            <a:endParaRPr lang="el-GR" dirty="0">
              <a:solidFill>
                <a:srgbClr val="7030A0"/>
              </a:solidFill>
              <a:latin typeface="Georgia" pitchFamily="18" charset="0"/>
            </a:endParaRPr>
          </a:p>
        </p:txBody>
      </p:sp>
      <p:sp>
        <p:nvSpPr>
          <p:cNvPr id="3" name="2 - Τίτλος"/>
          <p:cNvSpPr>
            <a:spLocks noGrp="1"/>
          </p:cNvSpPr>
          <p:nvPr>
            <p:ph type="title"/>
          </p:nvPr>
        </p:nvSpPr>
        <p:spPr>
          <a:xfrm>
            <a:off x="500034" y="142852"/>
            <a:ext cx="8229600" cy="1143000"/>
          </a:xfrm>
        </p:spPr>
        <p:txBody>
          <a:bodyPr>
            <a:normAutofit fontScale="90000"/>
          </a:bodyPr>
          <a:lstStyle/>
          <a:p>
            <a:r>
              <a:rPr lang="el-GR" i="1" dirty="0" smtClean="0">
                <a:solidFill>
                  <a:srgbClr val="7030A0"/>
                </a:solidFill>
                <a:latin typeface="Georgia" pitchFamily="18" charset="0"/>
              </a:rPr>
              <a:t>Άκρα του τάφου σιωπή </a:t>
            </a:r>
            <a:r>
              <a:rPr lang="el-GR" i="1" dirty="0" smtClean="0">
                <a:solidFill>
                  <a:schemeClr val="tx1"/>
                </a:solidFill>
                <a:latin typeface="Georgia" pitchFamily="18" charset="0"/>
              </a:rPr>
              <a:t>στον κάμπο βασιλεύει</a:t>
            </a:r>
            <a:r>
              <a:rPr lang="el-GR" i="1" dirty="0" smtClean="0">
                <a:solidFill>
                  <a:schemeClr val="tx1"/>
                </a:solidFill>
              </a:rPr>
              <a:t>’</a:t>
            </a:r>
            <a:endParaRPr lang="el-G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686800" cy="5793001"/>
          </a:xfrm>
        </p:spPr>
        <p:txBody>
          <a:bodyPr>
            <a:normAutofit fontScale="92500"/>
          </a:bodyPr>
          <a:lstStyle/>
          <a:p>
            <a:pPr fontAlgn="base">
              <a:buNone/>
            </a:pPr>
            <a:r>
              <a:rPr lang="el-GR" i="1" u="sng" dirty="0" smtClean="0">
                <a:solidFill>
                  <a:srgbClr val="00B050"/>
                </a:solidFill>
                <a:latin typeface="Georgia" pitchFamily="18" charset="0"/>
              </a:rPr>
              <a:t>Λαλεί</a:t>
            </a:r>
            <a:r>
              <a:rPr lang="el-GR" i="1" dirty="0" smtClean="0">
                <a:solidFill>
                  <a:srgbClr val="00B050"/>
                </a:solidFill>
                <a:latin typeface="Georgia" pitchFamily="18" charset="0"/>
              </a:rPr>
              <a:t> πουλί, </a:t>
            </a:r>
            <a:r>
              <a:rPr lang="el-GR" i="1" u="sng" dirty="0" smtClean="0">
                <a:solidFill>
                  <a:srgbClr val="00B050"/>
                </a:solidFill>
                <a:latin typeface="Georgia" pitchFamily="18" charset="0"/>
              </a:rPr>
              <a:t>παίρνει</a:t>
            </a:r>
            <a:r>
              <a:rPr lang="el-GR" i="1" dirty="0" smtClean="0">
                <a:solidFill>
                  <a:srgbClr val="00B050"/>
                </a:solidFill>
                <a:latin typeface="Georgia" pitchFamily="18" charset="0"/>
              </a:rPr>
              <a:t> σπυρί, κι η μάνα το </a:t>
            </a:r>
            <a:r>
              <a:rPr lang="el-GR" i="1" u="sng" dirty="0" smtClean="0">
                <a:solidFill>
                  <a:srgbClr val="00B050"/>
                </a:solidFill>
                <a:latin typeface="Georgia" pitchFamily="18" charset="0"/>
              </a:rPr>
              <a:t>ζηλεύει</a:t>
            </a:r>
          </a:p>
          <a:p>
            <a:pPr fontAlgn="base">
              <a:buNone/>
            </a:pPr>
            <a:endParaRPr lang="el-GR" dirty="0" smtClean="0">
              <a:solidFill>
                <a:srgbClr val="00B050"/>
              </a:solidFill>
              <a:latin typeface="Georgia" pitchFamily="18" charset="0"/>
            </a:endParaRPr>
          </a:p>
          <a:p>
            <a:pPr fontAlgn="base"/>
            <a:r>
              <a:rPr lang="el-GR" dirty="0" smtClean="0">
                <a:latin typeface="Georgia" pitchFamily="18" charset="0"/>
              </a:rPr>
              <a:t>Σε </a:t>
            </a:r>
            <a:r>
              <a:rPr lang="el-GR" u="sng" dirty="0" smtClean="0">
                <a:latin typeface="Georgia" pitchFamily="18" charset="0"/>
              </a:rPr>
              <a:t>αντίθεση</a:t>
            </a:r>
            <a:r>
              <a:rPr lang="el-GR" dirty="0" smtClean="0">
                <a:latin typeface="Georgia" pitchFamily="18" charset="0"/>
              </a:rPr>
              <a:t> με τον </a:t>
            </a:r>
            <a:r>
              <a:rPr lang="el-GR" dirty="0" err="1" smtClean="0">
                <a:latin typeface="Georgia" pitchFamily="18" charset="0"/>
              </a:rPr>
              <a:t>α΄</a:t>
            </a:r>
            <a:r>
              <a:rPr lang="el-GR" dirty="0" smtClean="0">
                <a:latin typeface="Georgia" pitchFamily="18" charset="0"/>
              </a:rPr>
              <a:t> στίχο έρχεται ο </a:t>
            </a:r>
            <a:r>
              <a:rPr lang="el-GR" dirty="0" err="1" smtClean="0">
                <a:latin typeface="Georgia" pitchFamily="18" charset="0"/>
              </a:rPr>
              <a:t>β΄</a:t>
            </a:r>
            <a:r>
              <a:rPr lang="el-GR" dirty="0" smtClean="0">
                <a:latin typeface="Georgia" pitchFamily="18" charset="0"/>
              </a:rPr>
              <a:t> με την παρουσία εμψύχων, τη δράση και τη συναισθηματική αντίδραση. </a:t>
            </a:r>
            <a:endParaRPr lang="el-GR" dirty="0" smtClean="0">
              <a:latin typeface="Georgia" pitchFamily="18" charset="0"/>
            </a:endParaRPr>
          </a:p>
          <a:p>
            <a:pPr fontAlgn="base"/>
            <a:r>
              <a:rPr lang="el-GR" dirty="0" smtClean="0">
                <a:latin typeface="Georgia" pitchFamily="18" charset="0"/>
              </a:rPr>
              <a:t>Αυτό </a:t>
            </a:r>
            <a:r>
              <a:rPr lang="el-GR" dirty="0" smtClean="0">
                <a:latin typeface="Georgia" pitchFamily="18" charset="0"/>
              </a:rPr>
              <a:t>δηλώνεται με τη συσσώρευση τριών ρημάτων (σε σχέση με το ένα του </a:t>
            </a:r>
            <a:r>
              <a:rPr lang="el-GR" dirty="0" err="1" smtClean="0">
                <a:latin typeface="Georgia" pitchFamily="18" charset="0"/>
              </a:rPr>
              <a:t>α΄</a:t>
            </a:r>
            <a:r>
              <a:rPr lang="el-GR" dirty="0" smtClean="0">
                <a:latin typeface="Georgia" pitchFamily="18" charset="0"/>
              </a:rPr>
              <a:t> στίχου). </a:t>
            </a:r>
            <a:endParaRPr lang="el-GR" dirty="0" smtClean="0">
              <a:latin typeface="Georgia" pitchFamily="18" charset="0"/>
            </a:endParaRPr>
          </a:p>
          <a:p>
            <a:pPr fontAlgn="base"/>
            <a:r>
              <a:rPr lang="el-GR" dirty="0" smtClean="0">
                <a:latin typeface="Georgia" pitchFamily="18" charset="0"/>
              </a:rPr>
              <a:t>Αξιοσημείωτη </a:t>
            </a:r>
            <a:r>
              <a:rPr lang="el-GR" dirty="0" smtClean="0">
                <a:latin typeface="Georgia" pitchFamily="18" charset="0"/>
              </a:rPr>
              <a:t>είναι η </a:t>
            </a:r>
            <a:r>
              <a:rPr lang="el-GR" b="1" dirty="0" smtClean="0">
                <a:latin typeface="Georgia" pitchFamily="18" charset="0"/>
              </a:rPr>
              <a:t>παρήχηση</a:t>
            </a:r>
            <a:r>
              <a:rPr lang="el-GR" dirty="0" smtClean="0">
                <a:latin typeface="Georgia" pitchFamily="18" charset="0"/>
              </a:rPr>
              <a:t> του λ και του ρ, που αισθητοποιούν με τον καλύτερο τρόπο την </a:t>
            </a:r>
            <a:r>
              <a:rPr lang="el-GR" u="sng" dirty="0" smtClean="0">
                <a:latin typeface="Georgia" pitchFamily="18" charset="0"/>
              </a:rPr>
              <a:t>αντίθεση </a:t>
            </a:r>
            <a:r>
              <a:rPr lang="el-GR" dirty="0" smtClean="0">
                <a:latin typeface="Georgia" pitchFamily="18" charset="0"/>
              </a:rPr>
              <a:t>ανάμεσα </a:t>
            </a:r>
            <a:r>
              <a:rPr lang="el-GR" dirty="0" smtClean="0">
                <a:latin typeface="Georgia" pitchFamily="18" charset="0"/>
              </a:rPr>
              <a:t>στο </a:t>
            </a:r>
            <a:r>
              <a:rPr lang="el-GR" dirty="0" err="1" smtClean="0">
                <a:latin typeface="Georgia" pitchFamily="18" charset="0"/>
              </a:rPr>
              <a:t>πουλάκι,που</a:t>
            </a:r>
            <a:r>
              <a:rPr lang="el-GR" dirty="0" smtClean="0">
                <a:latin typeface="Georgia" pitchFamily="18" charset="0"/>
              </a:rPr>
              <a:t> </a:t>
            </a:r>
            <a:r>
              <a:rPr lang="el-GR" dirty="0" smtClean="0">
                <a:latin typeface="Georgia" pitchFamily="18" charset="0"/>
              </a:rPr>
              <a:t>έχει κάτι να φάει και τη Μεσολογγίτισσα μάνα που το ζηλεύει γιατί δεν έχει να ταΐσει το παιδί της. Το ανθρώπινο πλάσμα, το ανώτερο στην κυριαρχία των όντων, βρίσκεται σε κατώτερη μοίρα από το πουλί, το </a:t>
            </a:r>
            <a:r>
              <a:rPr lang="el-GR" dirty="0" smtClean="0">
                <a:latin typeface="Georgia" pitchFamily="18" charset="0"/>
              </a:rPr>
              <a:t>υποδεέστερο.</a:t>
            </a:r>
            <a:r>
              <a:rPr lang="el-GR" dirty="0" smtClean="0">
                <a:latin typeface="Georgia" pitchFamily="18" charset="0"/>
              </a:rPr>
              <a:t/>
            </a:r>
            <a:br>
              <a:rPr lang="el-GR" dirty="0" smtClean="0">
                <a:latin typeface="Georgia" pitchFamily="18" charset="0"/>
              </a:rPr>
            </a:br>
            <a:endParaRPr lang="el-GR"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142984"/>
            <a:ext cx="8229600" cy="5233820"/>
          </a:xfrm>
        </p:spPr>
        <p:txBody>
          <a:bodyPr>
            <a:normAutofit fontScale="85000" lnSpcReduction="20000"/>
          </a:bodyPr>
          <a:lstStyle/>
          <a:p>
            <a:r>
              <a:rPr lang="el-GR" i="1" dirty="0" smtClean="0">
                <a:solidFill>
                  <a:srgbClr val="C00000"/>
                </a:solidFill>
                <a:latin typeface="Georgia" pitchFamily="18" charset="0"/>
              </a:rPr>
              <a:t>Διονύσιος Σολωμός</a:t>
            </a:r>
          </a:p>
          <a:p>
            <a:r>
              <a:rPr lang="el-GR" i="1" dirty="0" smtClean="0">
                <a:solidFill>
                  <a:srgbClr val="00B050"/>
                </a:solidFill>
                <a:latin typeface="Georgia" pitchFamily="18" charset="0"/>
              </a:rPr>
              <a:t>Ανδρέας </a:t>
            </a:r>
            <a:r>
              <a:rPr lang="el-GR" i="1" dirty="0" smtClean="0">
                <a:solidFill>
                  <a:srgbClr val="00B050"/>
                </a:solidFill>
                <a:latin typeface="Georgia" pitchFamily="18" charset="0"/>
              </a:rPr>
              <a:t>Κάλβος </a:t>
            </a:r>
            <a:endParaRPr lang="el-GR" i="1" dirty="0" smtClean="0">
              <a:solidFill>
                <a:srgbClr val="00B050"/>
              </a:solidFill>
              <a:latin typeface="Georgia" pitchFamily="18" charset="0"/>
            </a:endParaRPr>
          </a:p>
          <a:p>
            <a:r>
              <a:rPr lang="el-GR" dirty="0" smtClean="0">
                <a:latin typeface="Georgia" pitchFamily="18" charset="0"/>
              </a:rPr>
              <a:t>Τα </a:t>
            </a:r>
            <a:r>
              <a:rPr lang="el-GR" dirty="0" smtClean="0">
                <a:latin typeface="Georgia" pitchFamily="18" charset="0"/>
              </a:rPr>
              <a:t>ένα συν έξι μέλη </a:t>
            </a:r>
            <a:r>
              <a:rPr lang="el-GR" dirty="0" smtClean="0">
                <a:latin typeface="Georgia" pitchFamily="18" charset="0"/>
              </a:rPr>
              <a:t>της Σχολής, σύμφωνα με τον Παλαμά:</a:t>
            </a:r>
            <a:r>
              <a:rPr lang="el-GR" dirty="0" smtClean="0">
                <a:latin typeface="Georgia" pitchFamily="18" charset="0"/>
              </a:rPr>
              <a:t> </a:t>
            </a:r>
            <a:r>
              <a:rPr lang="el-GR" dirty="0" smtClean="0">
                <a:solidFill>
                  <a:srgbClr val="C00000"/>
                </a:solidFill>
                <a:latin typeface="Georgia" pitchFamily="18" charset="0"/>
                <a:hlinkClick r:id="rId2"/>
              </a:rPr>
              <a:t>Σολωμός</a:t>
            </a:r>
            <a:r>
              <a:rPr lang="el-GR" dirty="0" smtClean="0">
                <a:solidFill>
                  <a:srgbClr val="C00000"/>
                </a:solidFill>
                <a:latin typeface="Georgia" pitchFamily="18" charset="0"/>
              </a:rPr>
              <a:t>, </a:t>
            </a:r>
            <a:r>
              <a:rPr lang="el-GR" dirty="0" smtClean="0">
                <a:solidFill>
                  <a:srgbClr val="C00000"/>
                </a:solidFill>
                <a:latin typeface="Georgia" pitchFamily="18" charset="0"/>
                <a:hlinkClick r:id="rId3"/>
              </a:rPr>
              <a:t>Βαλαωρίτης</a:t>
            </a:r>
            <a:r>
              <a:rPr lang="el-GR" dirty="0" smtClean="0">
                <a:solidFill>
                  <a:srgbClr val="C00000"/>
                </a:solidFill>
                <a:latin typeface="Georgia" pitchFamily="18" charset="0"/>
              </a:rPr>
              <a:t>, </a:t>
            </a:r>
            <a:r>
              <a:rPr lang="el-GR" dirty="0" err="1" smtClean="0">
                <a:solidFill>
                  <a:srgbClr val="C00000"/>
                </a:solidFill>
                <a:latin typeface="Georgia" pitchFamily="18" charset="0"/>
                <a:hlinkClick r:id="rId4"/>
              </a:rPr>
              <a:t>Λασκαράτος</a:t>
            </a:r>
            <a:r>
              <a:rPr lang="el-GR" dirty="0" smtClean="0">
                <a:solidFill>
                  <a:srgbClr val="C00000"/>
                </a:solidFill>
                <a:latin typeface="Georgia" pitchFamily="18" charset="0"/>
              </a:rPr>
              <a:t>, </a:t>
            </a:r>
            <a:r>
              <a:rPr lang="el-GR" dirty="0" err="1" smtClean="0">
                <a:solidFill>
                  <a:srgbClr val="C00000"/>
                </a:solidFill>
                <a:latin typeface="Georgia" pitchFamily="18" charset="0"/>
                <a:hlinkClick r:id="rId5"/>
              </a:rPr>
              <a:t>Μαρκοράς</a:t>
            </a:r>
            <a:r>
              <a:rPr lang="el-GR" dirty="0" smtClean="0">
                <a:solidFill>
                  <a:srgbClr val="C00000"/>
                </a:solidFill>
                <a:latin typeface="Georgia" pitchFamily="18" charset="0"/>
              </a:rPr>
              <a:t>, Πολυλάς, Τερτσέτης και Τυπάλδος </a:t>
            </a:r>
            <a:r>
              <a:rPr lang="el-GR" dirty="0" smtClean="0">
                <a:latin typeface="Georgia" pitchFamily="18" charset="0"/>
              </a:rPr>
              <a:t>(μη συμπεριλαμβανομένου του </a:t>
            </a:r>
            <a:r>
              <a:rPr lang="el-GR" dirty="0" smtClean="0">
                <a:latin typeface="Georgia" pitchFamily="18" charset="0"/>
                <a:hlinkClick r:id="rId6"/>
              </a:rPr>
              <a:t>Κάλβου</a:t>
            </a:r>
            <a:r>
              <a:rPr lang="el-GR" dirty="0" smtClean="0">
                <a:latin typeface="Georgia" pitchFamily="18" charset="0"/>
              </a:rPr>
              <a:t>). </a:t>
            </a:r>
            <a:endParaRPr lang="el-GR" dirty="0" smtClean="0">
              <a:latin typeface="Georgia" pitchFamily="18" charset="0"/>
            </a:endParaRPr>
          </a:p>
          <a:p>
            <a:r>
              <a:rPr lang="el-GR" dirty="0" smtClean="0">
                <a:latin typeface="Georgia" pitchFamily="18" charset="0"/>
              </a:rPr>
              <a:t>Τα </a:t>
            </a:r>
            <a:r>
              <a:rPr lang="el-GR" dirty="0" smtClean="0">
                <a:latin typeface="Georgia" pitchFamily="18" charset="0"/>
              </a:rPr>
              <a:t>χαρακτηριστικά της: κοινό ελληνικό εθνικό φρόνημα· κοινό αίσθημα της δημοτικής ποιητικής γλώσσας· </a:t>
            </a:r>
            <a:endParaRPr lang="el-GR" i="1" dirty="0" smtClean="0">
              <a:solidFill>
                <a:srgbClr val="00B050"/>
              </a:solidFill>
              <a:latin typeface="Georgia" pitchFamily="18" charset="0"/>
            </a:endParaRPr>
          </a:p>
          <a:p>
            <a:r>
              <a:rPr lang="el-GR" i="1" dirty="0" smtClean="0">
                <a:latin typeface="Georgia" pitchFamily="18" charset="0"/>
              </a:rPr>
              <a:t>Η </a:t>
            </a:r>
            <a:r>
              <a:rPr lang="el-GR" i="1" dirty="0" smtClean="0">
                <a:latin typeface="Georgia" pitchFamily="18" charset="0"/>
              </a:rPr>
              <a:t>τεχνοτροπία της επτανησιακής ποίησης διακρίνεται από την επίδραση του </a:t>
            </a:r>
            <a:r>
              <a:rPr lang="el-GR" i="1" dirty="0" smtClean="0">
                <a:solidFill>
                  <a:srgbClr val="7030A0"/>
                </a:solidFill>
                <a:latin typeface="Georgia" pitchFamily="18" charset="0"/>
              </a:rPr>
              <a:t>νεοκλασικισμού</a:t>
            </a:r>
            <a:r>
              <a:rPr lang="el-GR" i="1" dirty="0" smtClean="0">
                <a:latin typeface="Georgia" pitchFamily="18" charset="0"/>
              </a:rPr>
              <a:t> και του </a:t>
            </a:r>
            <a:r>
              <a:rPr lang="el-GR" i="1" dirty="0" smtClean="0">
                <a:solidFill>
                  <a:srgbClr val="00B0F0"/>
                </a:solidFill>
                <a:latin typeface="Georgia" pitchFamily="18" charset="0"/>
              </a:rPr>
              <a:t>ρομαντισμού</a:t>
            </a:r>
            <a:r>
              <a:rPr lang="el-GR" i="1" dirty="0" smtClean="0">
                <a:latin typeface="Georgia" pitchFamily="18" charset="0"/>
              </a:rPr>
              <a:t>. </a:t>
            </a:r>
            <a:r>
              <a:rPr lang="el-GR" i="1" dirty="0" err="1" smtClean="0">
                <a:latin typeface="Georgia" pitchFamily="18" charset="0"/>
              </a:rPr>
              <a:t>Tο</a:t>
            </a:r>
            <a:r>
              <a:rPr lang="el-GR" i="1" dirty="0" smtClean="0">
                <a:latin typeface="Georgia" pitchFamily="18" charset="0"/>
              </a:rPr>
              <a:t> κύριο αισθητικό αίτημα του κλασικισμού (17ος-18ος αι.) ήταν η </a:t>
            </a:r>
            <a:r>
              <a:rPr lang="el-GR" i="1" dirty="0" smtClean="0">
                <a:solidFill>
                  <a:srgbClr val="7030A0"/>
                </a:solidFill>
                <a:latin typeface="Georgia" pitchFamily="18" charset="0"/>
              </a:rPr>
              <a:t>σύνδεση της νεότερης ευρωπαϊκής λογοτεχνίας με τα πρότυπα και τις αξίες της κλασικής λογοτεχνίας</a:t>
            </a:r>
            <a:r>
              <a:rPr lang="el-GR" i="1" dirty="0" smtClean="0">
                <a:latin typeface="Georgia" pitchFamily="18" charset="0"/>
              </a:rPr>
              <a:t>. </a:t>
            </a:r>
            <a:r>
              <a:rPr lang="el-GR" i="1" dirty="0" err="1" smtClean="0">
                <a:latin typeface="Georgia" pitchFamily="18" charset="0"/>
              </a:rPr>
              <a:t>Aντίθετα</a:t>
            </a:r>
            <a:r>
              <a:rPr lang="el-GR" i="1" dirty="0" smtClean="0">
                <a:latin typeface="Georgia" pitchFamily="18" charset="0"/>
              </a:rPr>
              <a:t>, ο ρομαντισμός (πρώτο μισό του 19ου αι.) γενικά βασίστηκε στη ρήξη με το κλασικιστικό ιδεώδες, προβάλλοντας την </a:t>
            </a:r>
            <a:r>
              <a:rPr lang="el-GR" i="1" dirty="0" smtClean="0">
                <a:solidFill>
                  <a:srgbClr val="00B0F0"/>
                </a:solidFill>
                <a:latin typeface="Georgia" pitchFamily="18" charset="0"/>
              </a:rPr>
              <a:t>ανάγκη απελευθέρωσης της φαντασίας και του συναισθήματος</a:t>
            </a:r>
            <a:r>
              <a:rPr lang="el-GR" i="1" dirty="0" smtClean="0">
                <a:solidFill>
                  <a:srgbClr val="00B0F0"/>
                </a:solidFill>
              </a:rPr>
              <a:t>.</a:t>
            </a:r>
            <a:endParaRPr lang="el-GR" dirty="0">
              <a:solidFill>
                <a:srgbClr val="00B0F0"/>
              </a:solidFill>
            </a:endParaRPr>
          </a:p>
        </p:txBody>
      </p:sp>
      <p:sp>
        <p:nvSpPr>
          <p:cNvPr id="2" name="1 - Τίτλος"/>
          <p:cNvSpPr>
            <a:spLocks noGrp="1"/>
          </p:cNvSpPr>
          <p:nvPr>
            <p:ph type="title"/>
          </p:nvPr>
        </p:nvSpPr>
        <p:spPr>
          <a:xfrm>
            <a:off x="428596" y="0"/>
            <a:ext cx="8229600" cy="1143000"/>
          </a:xfrm>
        </p:spPr>
        <p:txBody>
          <a:bodyPr/>
          <a:lstStyle/>
          <a:p>
            <a:r>
              <a:rPr lang="el-GR" dirty="0" smtClean="0">
                <a:latin typeface="Georgia" pitchFamily="18" charset="0"/>
              </a:rPr>
              <a:t>ΕΠΤΑΝΗΣΙΑΚΗ ΣΧΟΛΗ</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285728"/>
            <a:ext cx="8686800" cy="5721563"/>
          </a:xfrm>
        </p:spPr>
        <p:txBody>
          <a:bodyPr>
            <a:normAutofit fontScale="92500"/>
          </a:bodyPr>
          <a:lstStyle/>
          <a:p>
            <a:pPr fontAlgn="base">
              <a:buNone/>
            </a:pPr>
            <a:r>
              <a:rPr lang="el-GR" i="1" dirty="0" smtClean="0">
                <a:solidFill>
                  <a:srgbClr val="FF0000"/>
                </a:solidFill>
                <a:latin typeface="Georgia" pitchFamily="18" charset="0"/>
              </a:rPr>
              <a:t>Τα μάτια η πείνα </a:t>
            </a:r>
            <a:r>
              <a:rPr lang="el-GR" i="1" dirty="0" err="1" smtClean="0">
                <a:solidFill>
                  <a:srgbClr val="FF0000"/>
                </a:solidFill>
                <a:latin typeface="Georgia" pitchFamily="18" charset="0"/>
              </a:rPr>
              <a:t>εμαύρισε</a:t>
            </a:r>
            <a:r>
              <a:rPr lang="el-GR" i="1" dirty="0" smtClean="0">
                <a:solidFill>
                  <a:srgbClr val="FF0000"/>
                </a:solidFill>
                <a:latin typeface="Georgia" pitchFamily="18" charset="0"/>
              </a:rPr>
              <a:t>. Στα μάτια η μάνα </a:t>
            </a:r>
            <a:r>
              <a:rPr lang="el-GR" i="1" dirty="0" err="1" smtClean="0">
                <a:solidFill>
                  <a:srgbClr val="FF0000"/>
                </a:solidFill>
                <a:latin typeface="Georgia" pitchFamily="18" charset="0"/>
              </a:rPr>
              <a:t>μνέει</a:t>
            </a:r>
            <a:endParaRPr lang="el-GR" i="1" dirty="0" smtClean="0">
              <a:solidFill>
                <a:srgbClr val="FF0000"/>
              </a:solidFill>
              <a:latin typeface="Georgia" pitchFamily="18" charset="0"/>
            </a:endParaRPr>
          </a:p>
          <a:p>
            <a:pPr fontAlgn="base">
              <a:buNone/>
            </a:pPr>
            <a:endParaRPr lang="el-GR" dirty="0" smtClean="0">
              <a:solidFill>
                <a:srgbClr val="FF0000"/>
              </a:solidFill>
              <a:latin typeface="Georgia" pitchFamily="18" charset="0"/>
            </a:endParaRPr>
          </a:p>
          <a:p>
            <a:pPr fontAlgn="base"/>
            <a:r>
              <a:rPr lang="el-GR" dirty="0" smtClean="0">
                <a:latin typeface="Georgia" pitchFamily="18" charset="0"/>
              </a:rPr>
              <a:t>Το </a:t>
            </a:r>
            <a:r>
              <a:rPr lang="el-GR" dirty="0" err="1" smtClean="0">
                <a:latin typeface="Georgia" pitchFamily="18" charset="0"/>
              </a:rPr>
              <a:t>α΄</a:t>
            </a:r>
            <a:r>
              <a:rPr lang="el-GR" dirty="0" smtClean="0">
                <a:latin typeface="Georgia" pitchFamily="18" charset="0"/>
              </a:rPr>
              <a:t> ημιστίχιο με μια χαρακτηριστική </a:t>
            </a:r>
            <a:r>
              <a:rPr lang="el-GR" u="sng" dirty="0" smtClean="0">
                <a:latin typeface="Georgia" pitchFamily="18" charset="0"/>
              </a:rPr>
              <a:t>οπτική εικόνα</a:t>
            </a:r>
            <a:r>
              <a:rPr lang="el-GR" dirty="0" smtClean="0">
                <a:latin typeface="Georgia" pitchFamily="18" charset="0"/>
              </a:rPr>
              <a:t> «δείχνει» το μέγεθος της πείνας. Ταυτόχρονα μας θυμίζει εκείνη την έκφραση «μαύρισε το μάτι μου», έκφραση που απεικονίζει παραστατικά τη μεγάλη στέρηση. Η επανάληψη της λ. μάτια, επισημαίνει το σημείο όπου φανερώνεται η στέρηση. </a:t>
            </a:r>
            <a:endParaRPr lang="el-GR" dirty="0" smtClean="0">
              <a:latin typeface="Georgia" pitchFamily="18" charset="0"/>
            </a:endParaRPr>
          </a:p>
          <a:p>
            <a:pPr fontAlgn="base"/>
            <a:r>
              <a:rPr lang="el-GR" dirty="0" smtClean="0">
                <a:latin typeface="Georgia" pitchFamily="18" charset="0"/>
              </a:rPr>
              <a:t>Η </a:t>
            </a:r>
            <a:r>
              <a:rPr lang="el-GR" dirty="0" smtClean="0">
                <a:latin typeface="Georgia" pitchFamily="18" charset="0"/>
              </a:rPr>
              <a:t>πείνα λοιπόν, αποτυπώνεται με τον πιο ξεκάθαρο τρόπο, στα μάτια, που αποτελούν το πολυτιμότερο αγαθό του ανθρώπου. Και είναι το πολυτιμότερο αγαθό, αφού ένας από τους βαρύτερους όρκους, αναφέρεται </a:t>
            </a:r>
            <a:r>
              <a:rPr lang="el-GR" dirty="0" err="1" smtClean="0">
                <a:latin typeface="Georgia" pitchFamily="18" charset="0"/>
              </a:rPr>
              <a:t>σ΄</a:t>
            </a:r>
            <a:r>
              <a:rPr lang="el-GR" dirty="0" smtClean="0">
                <a:latin typeface="Georgia" pitchFamily="18" charset="0"/>
              </a:rPr>
              <a:t> αυτά: «στο φως μου».(Ας θυμηθούμε και την τρυφερή προσφώνηση της μάνας στο παιδί «μάτια μου».</a:t>
            </a:r>
          </a:p>
          <a:p>
            <a:endParaRPr lang="el-GR" dirty="0">
              <a:latin typeface="Georg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μάνα.jpg"/>
          <p:cNvPicPr>
            <a:picLocks noChangeAspect="1"/>
          </p:cNvPicPr>
          <p:nvPr/>
        </p:nvPicPr>
        <p:blipFill>
          <a:blip r:embed="rId2"/>
          <a:stretch>
            <a:fillRect/>
          </a:stretch>
        </p:blipFill>
        <p:spPr>
          <a:xfrm>
            <a:off x="2294913" y="457179"/>
            <a:ext cx="5920425" cy="482920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5578687"/>
          </a:xfrm>
        </p:spPr>
        <p:txBody>
          <a:bodyPr>
            <a:normAutofit lnSpcReduction="10000"/>
          </a:bodyPr>
          <a:lstStyle/>
          <a:p>
            <a:pPr fontAlgn="base">
              <a:buNone/>
            </a:pPr>
            <a:r>
              <a:rPr lang="el-GR" b="1" i="1" dirty="0" smtClean="0">
                <a:solidFill>
                  <a:srgbClr val="0070C0"/>
                </a:solidFill>
                <a:latin typeface="Georgia" pitchFamily="18" charset="0"/>
              </a:rPr>
              <a:t>Στέκει</a:t>
            </a:r>
            <a:r>
              <a:rPr lang="el-GR" i="1" dirty="0" smtClean="0">
                <a:solidFill>
                  <a:srgbClr val="0070C0"/>
                </a:solidFill>
                <a:latin typeface="Georgia" pitchFamily="18" charset="0"/>
              </a:rPr>
              <a:t> </a:t>
            </a:r>
            <a:r>
              <a:rPr lang="el-GR" i="1" dirty="0" smtClean="0">
                <a:solidFill>
                  <a:srgbClr val="7030A0"/>
                </a:solidFill>
                <a:latin typeface="Georgia" pitchFamily="18" charset="0"/>
              </a:rPr>
              <a:t>ο Σουλιώτης ο καλός </a:t>
            </a:r>
            <a:r>
              <a:rPr lang="el-GR" i="1" dirty="0" smtClean="0">
                <a:solidFill>
                  <a:srgbClr val="FFC000"/>
                </a:solidFill>
                <a:latin typeface="Georgia" pitchFamily="18" charset="0"/>
              </a:rPr>
              <a:t>παράμερα</a:t>
            </a:r>
            <a:r>
              <a:rPr lang="el-GR" i="1" dirty="0" smtClean="0">
                <a:solidFill>
                  <a:srgbClr val="0070C0"/>
                </a:solidFill>
                <a:latin typeface="Georgia" pitchFamily="18" charset="0"/>
              </a:rPr>
              <a:t> και </a:t>
            </a:r>
            <a:r>
              <a:rPr lang="el-GR" b="1" i="1" dirty="0" smtClean="0">
                <a:solidFill>
                  <a:srgbClr val="0070C0"/>
                </a:solidFill>
                <a:latin typeface="Georgia" pitchFamily="18" charset="0"/>
              </a:rPr>
              <a:t>κλαίει</a:t>
            </a:r>
          </a:p>
          <a:p>
            <a:pPr fontAlgn="base">
              <a:buNone/>
            </a:pPr>
            <a:endParaRPr lang="el-GR" dirty="0" smtClean="0">
              <a:latin typeface="Georgia" pitchFamily="18" charset="0"/>
            </a:endParaRPr>
          </a:p>
          <a:p>
            <a:pPr fontAlgn="base"/>
            <a:r>
              <a:rPr lang="el-GR" dirty="0" smtClean="0">
                <a:latin typeface="Georgia" pitchFamily="18" charset="0"/>
              </a:rPr>
              <a:t>Κατά την πολιορκία του Μεσολογγίου βρίσκονταν σ αυτό και πολλοί Σουλιώτες. Εδώ λοιπόν έχομε τη συγκλονιστική εικόνα του Σουλιώτη πολεμιστή, (</a:t>
            </a:r>
            <a:r>
              <a:rPr lang="el-GR" b="1" dirty="0" smtClean="0">
                <a:latin typeface="Georgia" pitchFamily="18" charset="0"/>
              </a:rPr>
              <a:t>καλός</a:t>
            </a:r>
            <a:r>
              <a:rPr lang="el-GR" dirty="0" smtClean="0">
                <a:latin typeface="Georgia" pitchFamily="18" charset="0"/>
              </a:rPr>
              <a:t> όχι με την στενά ηθική σημασία, αλλά με την πολεμική τελειότητα), ο οποίος στέκει «παράμερα», και κλαίει, όχι φυσικά από φόβο, αλλά από φιλότιμο και πίκρα, γιατί η πείνα τον έχει αποδυναμώσει, και έχει έτσι αχρηστεύσει την ιδιότητα του πολεμιστή. Το «κλαίει» δεν είναι δειλία είναι  περηφάνια. </a:t>
            </a:r>
            <a:endParaRPr lang="el-GR" dirty="0" smtClean="0">
              <a:latin typeface="Georgia" pitchFamily="18" charset="0"/>
            </a:endParaRPr>
          </a:p>
          <a:p>
            <a:pPr fontAlgn="base"/>
            <a:r>
              <a:rPr lang="el-GR" dirty="0" smtClean="0">
                <a:latin typeface="Georgia" pitchFamily="18" charset="0"/>
              </a:rPr>
              <a:t>Αυτή </a:t>
            </a:r>
            <a:r>
              <a:rPr lang="el-GR" dirty="0" smtClean="0">
                <a:latin typeface="Georgia" pitchFamily="18" charset="0"/>
              </a:rPr>
              <a:t>η εικόνα έρχεται σε </a:t>
            </a:r>
            <a:r>
              <a:rPr lang="el-GR" u="sng" dirty="0" smtClean="0">
                <a:latin typeface="Georgia" pitchFamily="18" charset="0"/>
              </a:rPr>
              <a:t>αντίθεση</a:t>
            </a:r>
            <a:r>
              <a:rPr lang="el-GR" dirty="0" smtClean="0">
                <a:latin typeface="Georgia" pitchFamily="18" charset="0"/>
              </a:rPr>
              <a:t> με </a:t>
            </a:r>
            <a:r>
              <a:rPr lang="el-GR" dirty="0" err="1" smtClean="0">
                <a:latin typeface="Georgia" pitchFamily="18" charset="0"/>
              </a:rPr>
              <a:t>με</a:t>
            </a:r>
            <a:r>
              <a:rPr lang="el-GR" dirty="0" smtClean="0">
                <a:latin typeface="Georgia" pitchFamily="18" charset="0"/>
              </a:rPr>
              <a:t> τη εικόνα του γενναίου και σκληροτράχηλου πολεμιστή.</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Σουλιώτης.jpg"/>
          <p:cNvPicPr>
            <a:picLocks noGrp="1" noChangeAspect="1"/>
          </p:cNvPicPr>
          <p:nvPr>
            <p:ph idx="1"/>
          </p:nvPr>
        </p:nvPicPr>
        <p:blipFill>
          <a:blip r:embed="rId2"/>
          <a:stretch>
            <a:fillRect/>
          </a:stretch>
        </p:blipFill>
        <p:spPr>
          <a:xfrm>
            <a:off x="2571736" y="357166"/>
            <a:ext cx="4121381" cy="574809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5793001"/>
          </a:xfrm>
        </p:spPr>
        <p:txBody>
          <a:bodyPr>
            <a:normAutofit lnSpcReduction="10000"/>
          </a:bodyPr>
          <a:lstStyle/>
          <a:p>
            <a:pPr fontAlgn="base">
              <a:buNone/>
            </a:pPr>
            <a:r>
              <a:rPr lang="el-GR" i="1" dirty="0" smtClean="0">
                <a:solidFill>
                  <a:schemeClr val="accent6">
                    <a:lumMod val="50000"/>
                  </a:schemeClr>
                </a:solidFill>
                <a:latin typeface="Georgia" pitchFamily="18" charset="0"/>
              </a:rPr>
              <a:t>«Έρμο τουφέκι σκοτεινό, τι </a:t>
            </a:r>
            <a:r>
              <a:rPr lang="el-GR" i="1" dirty="0" err="1" smtClean="0">
                <a:solidFill>
                  <a:schemeClr val="accent6">
                    <a:lumMod val="50000"/>
                  </a:schemeClr>
                </a:solidFill>
                <a:latin typeface="Georgia" pitchFamily="18" charset="0"/>
              </a:rPr>
              <a:t>σ΄</a:t>
            </a:r>
            <a:r>
              <a:rPr lang="el-GR" i="1" dirty="0" smtClean="0">
                <a:solidFill>
                  <a:schemeClr val="accent6">
                    <a:lumMod val="50000"/>
                  </a:schemeClr>
                </a:solidFill>
                <a:latin typeface="Georgia" pitchFamily="18" charset="0"/>
              </a:rPr>
              <a:t> έχω ‘ </a:t>
            </a:r>
            <a:r>
              <a:rPr lang="el-GR" i="1" dirty="0" err="1" smtClean="0">
                <a:solidFill>
                  <a:schemeClr val="accent6">
                    <a:lumMod val="50000"/>
                  </a:schemeClr>
                </a:solidFill>
                <a:latin typeface="Georgia" pitchFamily="18" charset="0"/>
              </a:rPr>
              <a:t>γώ</a:t>
            </a:r>
            <a:r>
              <a:rPr lang="el-GR" i="1" dirty="0" smtClean="0">
                <a:solidFill>
                  <a:schemeClr val="accent6">
                    <a:lumMod val="50000"/>
                  </a:schemeClr>
                </a:solidFill>
                <a:latin typeface="Georgia" pitchFamily="18" charset="0"/>
              </a:rPr>
              <a:t> στο χέρι:</a:t>
            </a:r>
            <a:endParaRPr lang="el-GR" dirty="0" smtClean="0">
              <a:solidFill>
                <a:schemeClr val="accent6">
                  <a:lumMod val="50000"/>
                </a:schemeClr>
              </a:solidFill>
              <a:latin typeface="Georgia" pitchFamily="18" charset="0"/>
            </a:endParaRPr>
          </a:p>
          <a:p>
            <a:pPr fontAlgn="base">
              <a:buNone/>
            </a:pPr>
            <a:r>
              <a:rPr lang="el-GR" i="1" dirty="0" smtClean="0">
                <a:solidFill>
                  <a:schemeClr val="accent6">
                    <a:lumMod val="50000"/>
                  </a:schemeClr>
                </a:solidFill>
                <a:latin typeface="Georgia" pitchFamily="18" charset="0"/>
              </a:rPr>
              <a:t>οπού συ μου </a:t>
            </a:r>
            <a:r>
              <a:rPr lang="el-GR" i="1" dirty="0" err="1" smtClean="0">
                <a:solidFill>
                  <a:schemeClr val="accent6">
                    <a:lumMod val="50000"/>
                  </a:schemeClr>
                </a:solidFill>
                <a:latin typeface="Georgia" pitchFamily="18" charset="0"/>
              </a:rPr>
              <a:t>΄γινες</a:t>
            </a:r>
            <a:r>
              <a:rPr lang="el-GR" i="1" dirty="0" smtClean="0">
                <a:solidFill>
                  <a:schemeClr val="accent6">
                    <a:lumMod val="50000"/>
                  </a:schemeClr>
                </a:solidFill>
                <a:latin typeface="Georgia" pitchFamily="18" charset="0"/>
              </a:rPr>
              <a:t> βαρύ κι ο Αγαρηνός το ξέρει»</a:t>
            </a:r>
            <a:endParaRPr lang="el-GR" dirty="0" smtClean="0">
              <a:solidFill>
                <a:schemeClr val="accent6">
                  <a:lumMod val="50000"/>
                </a:schemeClr>
              </a:solidFill>
              <a:latin typeface="Georgia" pitchFamily="18" charset="0"/>
            </a:endParaRPr>
          </a:p>
          <a:p>
            <a:pPr fontAlgn="base"/>
            <a:endParaRPr lang="el-GR" dirty="0" smtClean="0">
              <a:latin typeface="Georgia" pitchFamily="18" charset="0"/>
            </a:endParaRPr>
          </a:p>
          <a:p>
            <a:pPr fontAlgn="base"/>
            <a:r>
              <a:rPr lang="el-GR" dirty="0" smtClean="0">
                <a:latin typeface="Georgia" pitchFamily="18" charset="0"/>
              </a:rPr>
              <a:t>Εδώ </a:t>
            </a:r>
            <a:r>
              <a:rPr lang="el-GR" dirty="0" smtClean="0">
                <a:latin typeface="Georgia" pitchFamily="18" charset="0"/>
              </a:rPr>
              <a:t>ο Σουλιώτης απευθύνεται στο τουφέκι του (προσωποποίηση), αποκαλώντας το έρμο και σκοτεινό (=καημένο, παρατημένο, δύστυχο), </a:t>
            </a:r>
            <a:r>
              <a:rPr lang="el-GR" i="1" dirty="0" smtClean="0">
                <a:solidFill>
                  <a:srgbClr val="00B0F0"/>
                </a:solidFill>
                <a:latin typeface="Georgia" pitchFamily="18" charset="0"/>
              </a:rPr>
              <a:t>θεωρώντας μάταιη την ύπαρξη του</a:t>
            </a:r>
            <a:r>
              <a:rPr lang="el-GR" dirty="0" smtClean="0">
                <a:latin typeface="Georgia" pitchFamily="18" charset="0"/>
              </a:rPr>
              <a:t>. </a:t>
            </a:r>
            <a:endParaRPr lang="el-GR" dirty="0" smtClean="0">
              <a:latin typeface="Georgia" pitchFamily="18" charset="0"/>
            </a:endParaRPr>
          </a:p>
          <a:p>
            <a:pPr fontAlgn="base"/>
            <a:r>
              <a:rPr lang="el-GR" dirty="0" smtClean="0">
                <a:latin typeface="Georgia" pitchFamily="18" charset="0"/>
              </a:rPr>
              <a:t>Στον </a:t>
            </a:r>
            <a:r>
              <a:rPr lang="el-GR" dirty="0" smtClean="0">
                <a:latin typeface="Georgia" pitchFamily="18" charset="0"/>
              </a:rPr>
              <a:t>τελευταίο στίχο α) αιτιολογείται το περιεχόμενο των δύο προηγούμενων στίχων </a:t>
            </a:r>
            <a:r>
              <a:rPr lang="el-GR" dirty="0" smtClean="0">
                <a:latin typeface="Georgia" pitchFamily="18" charset="0"/>
              </a:rPr>
              <a:t>και</a:t>
            </a:r>
          </a:p>
          <a:p>
            <a:pPr fontAlgn="base">
              <a:buNone/>
            </a:pPr>
            <a:r>
              <a:rPr lang="el-GR" dirty="0" smtClean="0">
                <a:latin typeface="Georgia" pitchFamily="18" charset="0"/>
              </a:rPr>
              <a:t> </a:t>
            </a:r>
            <a:r>
              <a:rPr lang="el-GR" dirty="0" smtClean="0">
                <a:latin typeface="Georgia" pitchFamily="18" charset="0"/>
              </a:rPr>
              <a:t>β) επιτείνεται η απελπισία του πολεμιστή που οφείλεται στο γεγονός ότι οι εχθροί γνωρίζουν την εξάντληση και την αδυναμία του, πράγμα που κάνει τη θέση των πολιορκημένων, ακόμη δυσχερέστερη.</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5793001"/>
          </a:xfrm>
        </p:spPr>
        <p:txBody>
          <a:bodyPr>
            <a:normAutofit/>
          </a:bodyPr>
          <a:lstStyle/>
          <a:p>
            <a:pPr fontAlgn="base">
              <a:buNone/>
            </a:pPr>
            <a:r>
              <a:rPr lang="el-GR" b="1" dirty="0" smtClean="0">
                <a:latin typeface="Georgia" pitchFamily="18" charset="0"/>
              </a:rPr>
              <a:t>Τα πρόσωπα του «δράματος</a:t>
            </a:r>
            <a:r>
              <a:rPr lang="el-GR" b="1" dirty="0" smtClean="0">
                <a:latin typeface="Georgia" pitchFamily="18" charset="0"/>
              </a:rPr>
              <a:t>»</a:t>
            </a:r>
          </a:p>
          <a:p>
            <a:pPr fontAlgn="base">
              <a:buNone/>
            </a:pPr>
            <a:endParaRPr lang="el-GR" dirty="0" smtClean="0">
              <a:latin typeface="Georgia" pitchFamily="18" charset="0"/>
            </a:endParaRPr>
          </a:p>
          <a:p>
            <a:pPr fontAlgn="base"/>
            <a:r>
              <a:rPr lang="el-GR" dirty="0" smtClean="0">
                <a:latin typeface="Georgia" pitchFamily="18" charset="0"/>
              </a:rPr>
              <a:t>Η Μεσολογγίτισσα μάνα εκπροσωπεί τον άμαχο πληθυσμό, ενώ ο Σουλιώτης υπερασπιστής του Μεσολογγίου, τους </a:t>
            </a:r>
            <a:r>
              <a:rPr lang="el-GR" dirty="0" smtClean="0">
                <a:latin typeface="Georgia" pitchFamily="18" charset="0"/>
              </a:rPr>
              <a:t>πολεμιστές.</a:t>
            </a:r>
          </a:p>
          <a:p>
            <a:pPr fontAlgn="base"/>
            <a:r>
              <a:rPr lang="el-GR" dirty="0" smtClean="0">
                <a:latin typeface="Georgia" pitchFamily="18" charset="0"/>
              </a:rPr>
              <a:t>Τα </a:t>
            </a:r>
            <a:r>
              <a:rPr lang="el-GR" dirty="0" smtClean="0">
                <a:latin typeface="Georgia" pitchFamily="18" charset="0"/>
              </a:rPr>
              <a:t>δύο αυτά πρόσωπα έχουν κοινά χαρακτηριστικά: </a:t>
            </a:r>
            <a:endParaRPr lang="el-GR" dirty="0" smtClean="0">
              <a:latin typeface="Georgia" pitchFamily="18" charset="0"/>
            </a:endParaRPr>
          </a:p>
          <a:p>
            <a:pPr fontAlgn="base">
              <a:buNone/>
            </a:pPr>
            <a:r>
              <a:rPr lang="el-GR" dirty="0" smtClean="0">
                <a:latin typeface="Georgia" pitchFamily="18" charset="0"/>
              </a:rPr>
              <a:t>α</a:t>
            </a:r>
            <a:r>
              <a:rPr lang="el-GR" dirty="0" smtClean="0">
                <a:latin typeface="Georgia" pitchFamily="18" charset="0"/>
              </a:rPr>
              <a:t>) και οι δύο είναι πεινασμένοι και εξαντλημένοι </a:t>
            </a:r>
            <a:endParaRPr lang="el-GR" dirty="0" smtClean="0">
              <a:latin typeface="Georgia" pitchFamily="18" charset="0"/>
            </a:endParaRPr>
          </a:p>
          <a:p>
            <a:pPr fontAlgn="base">
              <a:buNone/>
            </a:pPr>
            <a:r>
              <a:rPr lang="el-GR" dirty="0" smtClean="0">
                <a:latin typeface="Georgia" pitchFamily="18" charset="0"/>
              </a:rPr>
              <a:t>β</a:t>
            </a:r>
            <a:r>
              <a:rPr lang="el-GR" dirty="0" smtClean="0">
                <a:latin typeface="Georgia" pitchFamily="18" charset="0"/>
              </a:rPr>
              <a:t>) και οι δύο βρίσκονται παράμερα, στο περιθώριο </a:t>
            </a:r>
            <a:endParaRPr lang="el-GR" dirty="0" smtClean="0">
              <a:latin typeface="Georgia" pitchFamily="18" charset="0"/>
            </a:endParaRPr>
          </a:p>
          <a:p>
            <a:pPr fontAlgn="base">
              <a:buNone/>
            </a:pPr>
            <a:r>
              <a:rPr lang="el-GR" dirty="0" smtClean="0">
                <a:latin typeface="Georgia" pitchFamily="18" charset="0"/>
              </a:rPr>
              <a:t>γ</a:t>
            </a:r>
            <a:r>
              <a:rPr lang="el-GR" dirty="0" smtClean="0">
                <a:latin typeface="Georgia" pitchFamily="18" charset="0"/>
              </a:rPr>
              <a:t>) και οι δύο έχουν χάσει τις πραγματικές τους ιδιότητες: η μάνα της τροφού  και ο Σουλιώτης του πολεμιστή.</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42852"/>
            <a:ext cx="8686800" cy="6500858"/>
          </a:xfrm>
        </p:spPr>
        <p:txBody>
          <a:bodyPr>
            <a:normAutofit fontScale="70000" lnSpcReduction="20000"/>
          </a:bodyPr>
          <a:lstStyle/>
          <a:p>
            <a:pPr fontAlgn="base">
              <a:buNone/>
            </a:pPr>
            <a:r>
              <a:rPr lang="el-GR" b="1" dirty="0" smtClean="0">
                <a:latin typeface="Georgia" pitchFamily="18" charset="0"/>
              </a:rPr>
              <a:t>Εκφραστικά μέσα</a:t>
            </a:r>
            <a:endParaRPr lang="el-GR" dirty="0" smtClean="0">
              <a:latin typeface="Georgia" pitchFamily="18" charset="0"/>
            </a:endParaRPr>
          </a:p>
          <a:p>
            <a:pPr fontAlgn="base"/>
            <a:r>
              <a:rPr lang="el-GR" dirty="0" smtClean="0">
                <a:latin typeface="Georgia" pitchFamily="18" charset="0"/>
              </a:rPr>
              <a:t>Ο ποιητής, προκειμένου να «ντύσει» το περιεχόμενο των στίχων του με το τελειότερο «ένδυμα», την τελειότερη μορφή και παράλληλα να αισθητοποιήσει μα τον πιο παραστατικό τρόπο την δραματική κατάσταση των πολιορκημένων χρησιμοποιεί τα παρακάτω εκφραστικά μέσα:</a:t>
            </a:r>
          </a:p>
          <a:p>
            <a:pPr fontAlgn="base"/>
            <a:r>
              <a:rPr lang="el-GR" b="1" dirty="0" smtClean="0">
                <a:latin typeface="Georgia" pitchFamily="18" charset="0"/>
              </a:rPr>
              <a:t>Εικόνες</a:t>
            </a:r>
            <a:r>
              <a:rPr lang="el-GR" dirty="0" smtClean="0">
                <a:latin typeface="Georgia" pitchFamily="18" charset="0"/>
              </a:rPr>
              <a:t>(ηχητικές και οπτικές): ο κάμπος με τη νεκρική σιωπή, το πουλί που λαλεί και τρώει, η μάνα με τους μαύρους κύκλους  στα μάτια, ο Σουλιώτης που κλαίει και μιλάει στο τουφέκι του.</a:t>
            </a:r>
          </a:p>
          <a:p>
            <a:pPr fontAlgn="base"/>
            <a:r>
              <a:rPr lang="el-GR" dirty="0" smtClean="0">
                <a:latin typeface="Georgia" pitchFamily="18" charset="0"/>
              </a:rPr>
              <a:t>Ο </a:t>
            </a:r>
            <a:r>
              <a:rPr lang="el-GR" b="1" dirty="0" smtClean="0">
                <a:latin typeface="Georgia" pitchFamily="18" charset="0"/>
              </a:rPr>
              <a:t>διάλογος</a:t>
            </a:r>
            <a:r>
              <a:rPr lang="el-GR" dirty="0" smtClean="0">
                <a:latin typeface="Georgia" pitchFamily="18" charset="0"/>
              </a:rPr>
              <a:t> του Σουλιώτη με το τουφέκι του (</a:t>
            </a:r>
            <a:r>
              <a:rPr lang="el-GR" b="1" dirty="0" smtClean="0">
                <a:latin typeface="Georgia" pitchFamily="18" charset="0"/>
              </a:rPr>
              <a:t>προσωποποίηση</a:t>
            </a:r>
            <a:r>
              <a:rPr lang="el-GR" dirty="0" smtClean="0">
                <a:latin typeface="Georgia" pitchFamily="18" charset="0"/>
              </a:rPr>
              <a:t>)</a:t>
            </a:r>
          </a:p>
          <a:p>
            <a:pPr fontAlgn="base"/>
            <a:r>
              <a:rPr lang="el-GR" dirty="0" smtClean="0">
                <a:latin typeface="Georgia" pitchFamily="18" charset="0"/>
              </a:rPr>
              <a:t>Η </a:t>
            </a:r>
            <a:r>
              <a:rPr lang="el-GR" b="1" dirty="0" smtClean="0">
                <a:latin typeface="Georgia" pitchFamily="18" charset="0"/>
              </a:rPr>
              <a:t>μεταφορά</a:t>
            </a:r>
            <a:r>
              <a:rPr lang="el-GR" dirty="0" smtClean="0">
                <a:latin typeface="Georgia" pitchFamily="18" charset="0"/>
              </a:rPr>
              <a:t>: του τάφου, βασιλεύει, σκοτεινό)</a:t>
            </a:r>
          </a:p>
          <a:p>
            <a:pPr fontAlgn="base"/>
            <a:r>
              <a:rPr lang="el-GR" b="1" dirty="0" smtClean="0">
                <a:latin typeface="Georgia" pitchFamily="18" charset="0"/>
              </a:rPr>
              <a:t>Παρήχηση</a:t>
            </a:r>
            <a:r>
              <a:rPr lang="el-GR" dirty="0" smtClean="0">
                <a:latin typeface="Georgia" pitchFamily="18" charset="0"/>
              </a:rPr>
              <a:t> του λ και του ρ: </a:t>
            </a:r>
            <a:r>
              <a:rPr lang="el-GR" b="1" dirty="0" smtClean="0">
                <a:latin typeface="Georgia" pitchFamily="18" charset="0"/>
              </a:rPr>
              <a:t>λ</a:t>
            </a:r>
            <a:r>
              <a:rPr lang="el-GR" dirty="0" smtClean="0">
                <a:latin typeface="Georgia" pitchFamily="18" charset="0"/>
              </a:rPr>
              <a:t>α</a:t>
            </a:r>
            <a:r>
              <a:rPr lang="el-GR" b="1" dirty="0" smtClean="0">
                <a:latin typeface="Georgia" pitchFamily="18" charset="0"/>
              </a:rPr>
              <a:t>λ</a:t>
            </a:r>
            <a:r>
              <a:rPr lang="el-GR" dirty="0" smtClean="0">
                <a:latin typeface="Georgia" pitchFamily="18" charset="0"/>
              </a:rPr>
              <a:t>εί που</a:t>
            </a:r>
            <a:r>
              <a:rPr lang="el-GR" b="1" dirty="0" smtClean="0">
                <a:latin typeface="Georgia" pitchFamily="18" charset="0"/>
              </a:rPr>
              <a:t>λ</a:t>
            </a:r>
            <a:r>
              <a:rPr lang="el-GR" dirty="0" smtClean="0">
                <a:latin typeface="Georgia" pitchFamily="18" charset="0"/>
              </a:rPr>
              <a:t>ί, παί</a:t>
            </a:r>
            <a:r>
              <a:rPr lang="el-GR" b="1" dirty="0" smtClean="0">
                <a:latin typeface="Georgia" pitchFamily="18" charset="0"/>
              </a:rPr>
              <a:t>ρ</a:t>
            </a:r>
            <a:r>
              <a:rPr lang="el-GR" dirty="0" smtClean="0">
                <a:latin typeface="Georgia" pitchFamily="18" charset="0"/>
              </a:rPr>
              <a:t>νει σπυ</a:t>
            </a:r>
            <a:r>
              <a:rPr lang="el-GR" b="1" dirty="0" smtClean="0">
                <a:latin typeface="Georgia" pitchFamily="18" charset="0"/>
              </a:rPr>
              <a:t>ρ</a:t>
            </a:r>
            <a:r>
              <a:rPr lang="el-GR" dirty="0" smtClean="0">
                <a:latin typeface="Georgia" pitchFamily="18" charset="0"/>
              </a:rPr>
              <a:t>ί</a:t>
            </a:r>
          </a:p>
          <a:p>
            <a:pPr fontAlgn="base"/>
            <a:r>
              <a:rPr lang="el-GR" b="1" dirty="0" smtClean="0">
                <a:latin typeface="Georgia" pitchFamily="18" charset="0"/>
              </a:rPr>
              <a:t>Επανάληψη</a:t>
            </a:r>
            <a:r>
              <a:rPr lang="el-GR" dirty="0" smtClean="0">
                <a:latin typeface="Georgia" pitchFamily="18" charset="0"/>
              </a:rPr>
              <a:t>: τα </a:t>
            </a:r>
            <a:r>
              <a:rPr lang="el-GR" dirty="0" err="1" smtClean="0">
                <a:latin typeface="Georgia" pitchFamily="18" charset="0"/>
              </a:rPr>
              <a:t>μάτια….στα</a:t>
            </a:r>
            <a:r>
              <a:rPr lang="el-GR" dirty="0" smtClean="0">
                <a:latin typeface="Georgia" pitchFamily="18" charset="0"/>
              </a:rPr>
              <a:t> μάτια</a:t>
            </a:r>
          </a:p>
          <a:p>
            <a:pPr fontAlgn="base"/>
            <a:r>
              <a:rPr lang="el-GR" b="1" dirty="0" smtClean="0">
                <a:latin typeface="Georgia" pitchFamily="18" charset="0"/>
              </a:rPr>
              <a:t>Αντιθέσεις</a:t>
            </a:r>
            <a:r>
              <a:rPr lang="el-GR" dirty="0" smtClean="0">
                <a:latin typeface="Georgia" pitchFamily="18" charset="0"/>
              </a:rPr>
              <a:t>: α)Ο </a:t>
            </a:r>
            <a:r>
              <a:rPr lang="el-GR" dirty="0" err="1" smtClean="0">
                <a:latin typeface="Georgia" pitchFamily="18" charset="0"/>
              </a:rPr>
              <a:t>α΄</a:t>
            </a:r>
            <a:r>
              <a:rPr lang="el-GR" dirty="0" smtClean="0">
                <a:latin typeface="Georgia" pitchFamily="18" charset="0"/>
              </a:rPr>
              <a:t> με τον </a:t>
            </a:r>
            <a:r>
              <a:rPr lang="el-GR" dirty="0" err="1" smtClean="0">
                <a:latin typeface="Georgia" pitchFamily="18" charset="0"/>
              </a:rPr>
              <a:t>β΄</a:t>
            </a:r>
            <a:r>
              <a:rPr lang="el-GR" dirty="0" smtClean="0">
                <a:latin typeface="Georgia" pitchFamily="18" charset="0"/>
              </a:rPr>
              <a:t> στίχο, δηλ. η απόλυτη, νεκρική σιωπή και ακινησία με τη κίνηση, τη δράση και την ύπαρξη εμψύχων. β)το </a:t>
            </a:r>
            <a:r>
              <a:rPr lang="el-GR" dirty="0" err="1" smtClean="0">
                <a:latin typeface="Georgia" pitchFamily="18" charset="0"/>
              </a:rPr>
              <a:t>α΄</a:t>
            </a:r>
            <a:r>
              <a:rPr lang="el-GR" dirty="0" smtClean="0">
                <a:latin typeface="Georgia" pitchFamily="18" charset="0"/>
              </a:rPr>
              <a:t> ημιστίχιο του </a:t>
            </a:r>
            <a:r>
              <a:rPr lang="el-GR" dirty="0" err="1" smtClean="0">
                <a:latin typeface="Georgia" pitchFamily="18" charset="0"/>
              </a:rPr>
              <a:t>β΄</a:t>
            </a:r>
            <a:r>
              <a:rPr lang="el-GR" dirty="0" smtClean="0">
                <a:latin typeface="Georgia" pitchFamily="18" charset="0"/>
              </a:rPr>
              <a:t> στίχου, με το </a:t>
            </a:r>
            <a:r>
              <a:rPr lang="el-GR" dirty="0" err="1" smtClean="0">
                <a:latin typeface="Georgia" pitchFamily="18" charset="0"/>
              </a:rPr>
              <a:t>β΄</a:t>
            </a:r>
            <a:r>
              <a:rPr lang="el-GR" dirty="0" smtClean="0">
                <a:latin typeface="Georgia" pitchFamily="18" charset="0"/>
              </a:rPr>
              <a:t> ημιστίχιο: το πουλάκι έχει να φάει εν αντιθέσει με τον άνθρωπο, ένα όν </a:t>
            </a:r>
            <a:r>
              <a:rPr lang="el-GR" dirty="0" err="1" smtClean="0">
                <a:latin typeface="Georgia" pitchFamily="18" charset="0"/>
              </a:rPr>
              <a:t>ανώτερο.γ</a:t>
            </a:r>
            <a:r>
              <a:rPr lang="el-GR" dirty="0" smtClean="0">
                <a:latin typeface="Georgia" pitchFamily="18" charset="0"/>
              </a:rPr>
              <a:t>)Η εικόνα του καλού Σουλιώτη έρχεται σε αντίθεση με την αναμενόμενη εικόνα του γενναίου πολεμιστή. δ) μπορούμε να αναφέρουμε και τον τίτλο του αποσπάσματος ελεύθεροι(εσωτερικά) αλλά πολιορκημένοι( από τον φυσικό εχθρό και τον πόθο για τη ζωή που οργιάζει έξω)</a:t>
            </a:r>
          </a:p>
          <a:p>
            <a:pPr fontAlgn="base"/>
            <a:r>
              <a:rPr lang="el-GR" b="1" dirty="0" smtClean="0">
                <a:latin typeface="Georgia" pitchFamily="18" charset="0"/>
              </a:rPr>
              <a:t>Χρήση επιθετικών προσδιορισμών</a:t>
            </a:r>
            <a:r>
              <a:rPr lang="el-GR" dirty="0" smtClean="0">
                <a:latin typeface="Georgia" pitchFamily="18" charset="0"/>
              </a:rPr>
              <a:t>: άκρα σιωπή, Σουλιώτης ο καλός, τουφέκι σκοτεινό, αλλά και ελεύθεροι πολιορκημένοι(αντιφατικός)</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481328"/>
            <a:ext cx="9144000" cy="4525963"/>
          </a:xfrm>
        </p:spPr>
        <p:txBody>
          <a:bodyPr/>
          <a:lstStyle/>
          <a:p>
            <a:pPr>
              <a:buNone/>
            </a:pPr>
            <a:r>
              <a:rPr lang="el-GR" sz="3200" dirty="0" smtClean="0">
                <a:latin typeface="Georgia" pitchFamily="18" charset="0"/>
              </a:rPr>
              <a:t> </a:t>
            </a:r>
            <a:r>
              <a:rPr lang="el-GR" sz="3200" dirty="0" smtClean="0">
                <a:latin typeface="Georgia" pitchFamily="18" charset="0"/>
              </a:rPr>
              <a:t>  </a:t>
            </a:r>
            <a:r>
              <a:rPr lang="el-GR" sz="2800" b="1" dirty="0" smtClean="0">
                <a:solidFill>
                  <a:srgbClr val="00B0F0"/>
                </a:solidFill>
                <a:latin typeface="Georgia" pitchFamily="18" charset="0"/>
              </a:rPr>
              <a:t>ΤΟΣΟ </a:t>
            </a:r>
            <a:r>
              <a:rPr lang="el-GR" sz="2800" b="1" dirty="0" smtClean="0">
                <a:solidFill>
                  <a:srgbClr val="00B0F0"/>
                </a:solidFill>
                <a:latin typeface="Georgia" pitchFamily="18" charset="0"/>
              </a:rPr>
              <a:t>ΟΙ ΑΝΤΡΕΣ ΟΣΟ ΚΑΙ ΟΙ ΓΥΝΑΙΚΕΣ </a:t>
            </a:r>
            <a:endParaRPr lang="el-GR" sz="2800" b="1" dirty="0" smtClean="0">
              <a:solidFill>
                <a:srgbClr val="00B0F0"/>
              </a:solidFill>
              <a:latin typeface="Georgia" pitchFamily="18" charset="0"/>
            </a:endParaRPr>
          </a:p>
          <a:p>
            <a:pPr>
              <a:buNone/>
            </a:pPr>
            <a:r>
              <a:rPr lang="el-GR" sz="2800" b="1" dirty="0" smtClean="0">
                <a:solidFill>
                  <a:srgbClr val="00B0F0"/>
                </a:solidFill>
                <a:latin typeface="Georgia" pitchFamily="18" charset="0"/>
              </a:rPr>
              <a:t>   ΝΙΚΟΥΝ </a:t>
            </a:r>
            <a:r>
              <a:rPr lang="el-GR" sz="2800" b="1" dirty="0" smtClean="0">
                <a:solidFill>
                  <a:srgbClr val="00B0F0"/>
                </a:solidFill>
                <a:latin typeface="Georgia" pitchFamily="18" charset="0"/>
              </a:rPr>
              <a:t>ΜΕ ΤΟΝ ΤΡΟΠΟ ΤΟΥΣ </a:t>
            </a:r>
            <a:r>
              <a:rPr lang="el-GR" sz="2800" b="1" dirty="0" smtClean="0">
                <a:solidFill>
                  <a:srgbClr val="00B0F0"/>
                </a:solidFill>
                <a:latin typeface="Georgia" pitchFamily="18" charset="0"/>
              </a:rPr>
              <a:t>ΚΑΙ  ΑΝΑΔΕΙΚΝΥΟΝΤΑΙ ΑΝΩΤΕΡΟΙ</a:t>
            </a:r>
          </a:p>
          <a:p>
            <a:pPr>
              <a:buNone/>
            </a:pPr>
            <a:endParaRPr lang="el-GR" sz="3600" dirty="0" smtClean="0">
              <a:latin typeface="Georgia" pitchFamily="18" charset="0"/>
            </a:endParaRPr>
          </a:p>
          <a:p>
            <a:pPr>
              <a:buNone/>
            </a:pPr>
            <a:r>
              <a:rPr lang="el-GR" sz="3600" dirty="0" smtClean="0">
                <a:latin typeface="Georgia" pitchFamily="18" charset="0"/>
              </a:rPr>
              <a:t>Από τους Στοχασμούς του ποιητή</a:t>
            </a:r>
            <a:endParaRPr lang="el-GR" sz="3600" dirty="0">
              <a:latin typeface="Georg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507249"/>
          </a:xfrm>
        </p:spPr>
        <p:txBody>
          <a:bodyPr>
            <a:normAutofit fontScale="92500" lnSpcReduction="20000"/>
          </a:bodyPr>
          <a:lstStyle/>
          <a:p>
            <a:pPr>
              <a:buNone/>
            </a:pPr>
            <a:r>
              <a:rPr lang="el-GR" b="1" dirty="0" smtClean="0"/>
              <a:t>II</a:t>
            </a:r>
          </a:p>
          <a:p>
            <a:pPr>
              <a:buNone/>
            </a:pPr>
            <a:r>
              <a:rPr lang="el-GR" dirty="0" smtClean="0">
                <a:solidFill>
                  <a:srgbClr val="7030A0"/>
                </a:solidFill>
                <a:latin typeface="Georgia" pitchFamily="18" charset="0"/>
              </a:rPr>
              <a:t>         O Απρίλης με τον Έρωτα χορεύουν και γελούνε,</a:t>
            </a:r>
            <a:br>
              <a:rPr lang="el-GR" dirty="0" smtClean="0">
                <a:solidFill>
                  <a:srgbClr val="7030A0"/>
                </a:solidFill>
                <a:latin typeface="Georgia" pitchFamily="18" charset="0"/>
              </a:rPr>
            </a:br>
            <a:r>
              <a:rPr lang="el-GR" dirty="0" smtClean="0">
                <a:solidFill>
                  <a:srgbClr val="7030A0"/>
                </a:solidFill>
                <a:latin typeface="Georgia" pitchFamily="18" charset="0"/>
              </a:rPr>
              <a:t>κι </a:t>
            </a:r>
            <a:r>
              <a:rPr lang="el-GR" dirty="0" err="1" smtClean="0">
                <a:solidFill>
                  <a:srgbClr val="7030A0"/>
                </a:solidFill>
                <a:latin typeface="Georgia" pitchFamily="18" charset="0"/>
              </a:rPr>
              <a:t>όσ</a:t>
            </a:r>
            <a:r>
              <a:rPr lang="el-GR" dirty="0" smtClean="0">
                <a:solidFill>
                  <a:srgbClr val="7030A0"/>
                </a:solidFill>
                <a:latin typeface="Georgia" pitchFamily="18" charset="0"/>
              </a:rPr>
              <a:t>' άνθια βγαίνουν και καρποί </a:t>
            </a:r>
            <a:r>
              <a:rPr lang="el-GR" dirty="0" err="1" smtClean="0">
                <a:solidFill>
                  <a:srgbClr val="7030A0"/>
                </a:solidFill>
                <a:latin typeface="Georgia" pitchFamily="18" charset="0"/>
              </a:rPr>
              <a:t>τόσ</a:t>
            </a:r>
            <a:r>
              <a:rPr lang="el-GR" dirty="0" smtClean="0">
                <a:solidFill>
                  <a:srgbClr val="7030A0"/>
                </a:solidFill>
                <a:latin typeface="Georgia" pitchFamily="18" charset="0"/>
              </a:rPr>
              <a:t>' άρματα σε </a:t>
            </a:r>
            <a:r>
              <a:rPr lang="el-GR" dirty="0" smtClean="0">
                <a:solidFill>
                  <a:srgbClr val="7030A0"/>
                </a:solidFill>
                <a:latin typeface="Georgia" pitchFamily="18" charset="0"/>
              </a:rPr>
              <a:t>κλειούνε.</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rgbClr val="0070C0"/>
                </a:solidFill>
                <a:latin typeface="Georgia" pitchFamily="18" charset="0"/>
              </a:rPr>
              <a:t>.....................................................................................</a:t>
            </a:r>
            <a:br>
              <a:rPr lang="el-GR" dirty="0" smtClean="0">
                <a:solidFill>
                  <a:srgbClr val="0070C0"/>
                </a:solidFill>
                <a:latin typeface="Georgia" pitchFamily="18" charset="0"/>
              </a:rPr>
            </a:br>
            <a:r>
              <a:rPr lang="el-GR" i="1" dirty="0" smtClean="0">
                <a:solidFill>
                  <a:srgbClr val="0070C0"/>
                </a:solidFill>
                <a:latin typeface="Georgia" pitchFamily="18" charset="0"/>
              </a:rPr>
              <a:t>Λευκό βουνάκι πρόβατα κινούμενο βελάζει,</a:t>
            </a:r>
            <a:br>
              <a:rPr lang="el-GR" i="1" dirty="0" smtClean="0">
                <a:solidFill>
                  <a:srgbClr val="0070C0"/>
                </a:solidFill>
                <a:latin typeface="Georgia" pitchFamily="18" charset="0"/>
              </a:rPr>
            </a:br>
            <a:r>
              <a:rPr lang="el-GR" i="1" dirty="0" smtClean="0">
                <a:solidFill>
                  <a:srgbClr val="0070C0"/>
                </a:solidFill>
                <a:latin typeface="Georgia" pitchFamily="18" charset="0"/>
              </a:rPr>
              <a:t>και μες στη θάλασσα βαθιά ξαναπετιέται πάλι,</a:t>
            </a:r>
            <a:br>
              <a:rPr lang="el-GR" i="1" dirty="0" smtClean="0">
                <a:solidFill>
                  <a:srgbClr val="0070C0"/>
                </a:solidFill>
                <a:latin typeface="Georgia" pitchFamily="18" charset="0"/>
              </a:rPr>
            </a:br>
            <a:r>
              <a:rPr lang="el-GR" i="1" dirty="0" smtClean="0">
                <a:solidFill>
                  <a:srgbClr val="0070C0"/>
                </a:solidFill>
                <a:latin typeface="Georgia" pitchFamily="18" charset="0"/>
              </a:rPr>
              <a:t>π' ολονυχτίς </a:t>
            </a:r>
            <a:r>
              <a:rPr lang="el-GR" i="1" dirty="0" err="1" smtClean="0">
                <a:solidFill>
                  <a:srgbClr val="0070C0"/>
                </a:solidFill>
                <a:latin typeface="Georgia" pitchFamily="18" charset="0"/>
              </a:rPr>
              <a:t>εσύσμιξε</a:t>
            </a:r>
            <a:r>
              <a:rPr lang="el-GR" i="1" dirty="0" smtClean="0">
                <a:solidFill>
                  <a:srgbClr val="0070C0"/>
                </a:solidFill>
                <a:latin typeface="Georgia" pitchFamily="18" charset="0"/>
              </a:rPr>
              <a:t> </a:t>
            </a:r>
            <a:r>
              <a:rPr lang="el-GR" i="1" dirty="0" smtClean="0">
                <a:solidFill>
                  <a:srgbClr val="0070C0"/>
                </a:solidFill>
                <a:latin typeface="Georgia" pitchFamily="18" charset="0"/>
              </a:rPr>
              <a:t>με τ' ουρανού τα κάλλη.</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rgbClr val="00B0F0"/>
                </a:solidFill>
                <a:latin typeface="Georgia" pitchFamily="18" charset="0"/>
              </a:rPr>
              <a:t>Και μες στης λίμνης τα νερά, </a:t>
            </a:r>
            <a:r>
              <a:rPr lang="el-GR" dirty="0" err="1" smtClean="0">
                <a:solidFill>
                  <a:srgbClr val="00B0F0"/>
                </a:solidFill>
                <a:latin typeface="Georgia" pitchFamily="18" charset="0"/>
              </a:rPr>
              <a:t>όπ</a:t>
            </a:r>
            <a:r>
              <a:rPr lang="el-GR" dirty="0" smtClean="0">
                <a:solidFill>
                  <a:srgbClr val="00B0F0"/>
                </a:solidFill>
                <a:latin typeface="Georgia" pitchFamily="18" charset="0"/>
              </a:rPr>
              <a:t>' έφθασε </a:t>
            </a:r>
            <a:r>
              <a:rPr lang="el-GR" dirty="0" smtClean="0">
                <a:solidFill>
                  <a:srgbClr val="00B0F0"/>
                </a:solidFill>
                <a:latin typeface="Georgia" pitchFamily="18" charset="0"/>
              </a:rPr>
              <a:t>μ’ </a:t>
            </a:r>
            <a:r>
              <a:rPr lang="el-GR" dirty="0" err="1" smtClean="0">
                <a:solidFill>
                  <a:srgbClr val="00B0F0"/>
                </a:solidFill>
                <a:latin typeface="Georgia" pitchFamily="18" charset="0"/>
              </a:rPr>
              <a:t>ασπούδα</a:t>
            </a:r>
            <a:r>
              <a:rPr lang="el-GR" dirty="0" smtClean="0">
                <a:solidFill>
                  <a:srgbClr val="00B0F0"/>
                </a:solidFill>
                <a:latin typeface="Georgia" pitchFamily="18" charset="0"/>
              </a:rPr>
              <a:t>,</a:t>
            </a:r>
            <a:r>
              <a:rPr lang="el-GR" dirty="0" smtClean="0">
                <a:solidFill>
                  <a:srgbClr val="00B0F0"/>
                </a:solidFill>
                <a:latin typeface="Georgia" pitchFamily="18" charset="0"/>
              </a:rPr>
              <a:t/>
            </a:r>
            <a:br>
              <a:rPr lang="el-GR" dirty="0" smtClean="0">
                <a:solidFill>
                  <a:srgbClr val="00B0F0"/>
                </a:solidFill>
                <a:latin typeface="Georgia" pitchFamily="18" charset="0"/>
              </a:rPr>
            </a:br>
            <a:r>
              <a:rPr lang="el-GR" dirty="0" smtClean="0">
                <a:solidFill>
                  <a:srgbClr val="00B0F0"/>
                </a:solidFill>
                <a:latin typeface="Georgia" pitchFamily="18" charset="0"/>
              </a:rPr>
              <a:t>έπαιξε με τον ίσκιο της γαλάζια πεταλούδα,</a:t>
            </a:r>
            <a:br>
              <a:rPr lang="el-GR" dirty="0" smtClean="0">
                <a:solidFill>
                  <a:srgbClr val="00B0F0"/>
                </a:solidFill>
                <a:latin typeface="Georgia" pitchFamily="18" charset="0"/>
              </a:rPr>
            </a:br>
            <a:r>
              <a:rPr lang="el-GR" dirty="0" smtClean="0">
                <a:solidFill>
                  <a:srgbClr val="00B0F0"/>
                </a:solidFill>
                <a:latin typeface="Georgia" pitchFamily="18" charset="0"/>
              </a:rPr>
              <a:t>που </a:t>
            </a:r>
            <a:r>
              <a:rPr lang="el-GR" dirty="0" err="1" smtClean="0">
                <a:solidFill>
                  <a:srgbClr val="00B0F0"/>
                </a:solidFill>
                <a:latin typeface="Georgia" pitchFamily="18" charset="0"/>
              </a:rPr>
              <a:t>ευώδιασε</a:t>
            </a:r>
            <a:r>
              <a:rPr lang="el-GR" dirty="0" smtClean="0">
                <a:solidFill>
                  <a:srgbClr val="00B0F0"/>
                </a:solidFill>
                <a:latin typeface="Georgia" pitchFamily="18" charset="0"/>
              </a:rPr>
              <a:t> τον ύπνο της μέσα στον άγριο κρίνο</a:t>
            </a:r>
            <a:r>
              <a:rPr lang="el-GR" dirty="0" smtClean="0">
                <a:solidFill>
                  <a:srgbClr val="0070C0"/>
                </a:solidFill>
                <a:latin typeface="Georgia" pitchFamily="18" charset="0"/>
              </a:rPr>
              <a:t>·</a:t>
            </a:r>
            <a:br>
              <a:rPr lang="el-GR" dirty="0" smtClean="0">
                <a:solidFill>
                  <a:srgbClr val="0070C0"/>
                </a:solidFill>
                <a:latin typeface="Georgia" pitchFamily="18" charset="0"/>
              </a:rPr>
            </a:br>
            <a:r>
              <a:rPr lang="el-GR" dirty="0" smtClean="0">
                <a:solidFill>
                  <a:srgbClr val="00B050"/>
                </a:solidFill>
                <a:latin typeface="Georgia" pitchFamily="18" charset="0"/>
              </a:rPr>
              <a:t>το σκουληκάκι βρίσκεται σ' ώρα γλυκιά κι εκείνο.</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chemeClr val="accent6">
                    <a:lumMod val="50000"/>
                  </a:schemeClr>
                </a:solidFill>
                <a:latin typeface="Georgia" pitchFamily="18" charset="0"/>
              </a:rPr>
              <a:t>Μάγεμα η φύσις κι όνειρο στην ομορφιά και χάρη·</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chemeClr val="accent2">
                    <a:lumMod val="50000"/>
                  </a:schemeClr>
                </a:solidFill>
                <a:latin typeface="Georgia" pitchFamily="18" charset="0"/>
              </a:rPr>
              <a:t>η μαύρη πέτρα ολόχρυση και το ξερό χορτάρι.</a:t>
            </a:r>
            <a:r>
              <a:rPr lang="el-GR" dirty="0" smtClean="0">
                <a:solidFill>
                  <a:srgbClr val="0070C0"/>
                </a:solidFill>
                <a:latin typeface="Georgia" pitchFamily="18" charset="0"/>
              </a:rPr>
              <a:t/>
            </a:r>
            <a:br>
              <a:rPr lang="el-GR" dirty="0" smtClean="0">
                <a:solidFill>
                  <a:srgbClr val="0070C0"/>
                </a:solidFill>
                <a:latin typeface="Georgia" pitchFamily="18" charset="0"/>
              </a:rPr>
            </a:br>
            <a:r>
              <a:rPr lang="el-GR" dirty="0" smtClean="0">
                <a:solidFill>
                  <a:srgbClr val="002060"/>
                </a:solidFill>
                <a:latin typeface="Georgia" pitchFamily="18" charset="0"/>
              </a:rPr>
              <a:t>Με χίλιες βρύσες χύνεται, με χίλιες </a:t>
            </a:r>
            <a:r>
              <a:rPr lang="el-GR" dirty="0" smtClean="0">
                <a:solidFill>
                  <a:srgbClr val="002060"/>
                </a:solidFill>
                <a:latin typeface="Georgia" pitchFamily="18" charset="0"/>
              </a:rPr>
              <a:t>γλώσσες κρένει:</a:t>
            </a:r>
            <a:r>
              <a:rPr lang="el-GR" dirty="0" smtClean="0">
                <a:solidFill>
                  <a:srgbClr val="002060"/>
                </a:solidFill>
                <a:latin typeface="Georgia" pitchFamily="18" charset="0"/>
              </a:rPr>
              <a:t/>
            </a:r>
            <a:br>
              <a:rPr lang="el-GR" dirty="0" smtClean="0">
                <a:solidFill>
                  <a:srgbClr val="002060"/>
                </a:solidFill>
                <a:latin typeface="Georgia" pitchFamily="18" charset="0"/>
              </a:rPr>
            </a:br>
            <a:r>
              <a:rPr lang="el-GR" dirty="0" smtClean="0">
                <a:solidFill>
                  <a:srgbClr val="002060"/>
                </a:solidFill>
                <a:latin typeface="Georgia" pitchFamily="18" charset="0"/>
              </a:rPr>
              <a:t>«Όποιος πεθάνει σήμερα χίλιες φορές πεθαίνει».</a:t>
            </a:r>
          </a:p>
          <a:p>
            <a:endParaRPr lang="el-GR"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λιμνοθάλασσα.jpg"/>
          <p:cNvPicPr>
            <a:picLocks noGrp="1" noChangeAspect="1"/>
          </p:cNvPicPr>
          <p:nvPr>
            <p:ph idx="1"/>
          </p:nvPr>
        </p:nvPicPr>
        <p:blipFill>
          <a:blip r:embed="rId2"/>
          <a:stretch>
            <a:fillRect/>
          </a:stretch>
        </p:blipFill>
        <p:spPr>
          <a:xfrm>
            <a:off x="-47607" y="0"/>
            <a:ext cx="9827393"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λευθερία και γλώσσα.jpg"/>
          <p:cNvPicPr>
            <a:picLocks noGrp="1" noChangeAspect="1"/>
          </p:cNvPicPr>
          <p:nvPr>
            <p:ph idx="1"/>
          </p:nvPr>
        </p:nvPicPr>
        <p:blipFill>
          <a:blip r:embed="rId2"/>
          <a:stretch>
            <a:fillRect/>
          </a:stretch>
        </p:blipFill>
        <p:spPr>
          <a:xfrm>
            <a:off x="1268050" y="1000108"/>
            <a:ext cx="6869900" cy="5286412"/>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357166"/>
            <a:ext cx="9144000" cy="5650125"/>
          </a:xfrm>
        </p:spPr>
        <p:txBody>
          <a:bodyPr>
            <a:normAutofit/>
          </a:bodyPr>
          <a:lstStyle/>
          <a:p>
            <a:pPr fontAlgn="base">
              <a:buNone/>
            </a:pPr>
            <a:r>
              <a:rPr lang="el-GR" b="1" dirty="0" smtClean="0">
                <a:latin typeface="Georgia" pitchFamily="18" charset="0"/>
              </a:rPr>
              <a:t>Σχεδίασμα Β, Απόσπασμα 2</a:t>
            </a:r>
            <a:endParaRPr lang="el-GR" dirty="0" smtClean="0">
              <a:latin typeface="Georgia" pitchFamily="18" charset="0"/>
            </a:endParaRPr>
          </a:p>
          <a:p>
            <a:pPr fontAlgn="base"/>
            <a:endParaRPr lang="el-GR" dirty="0" smtClean="0">
              <a:latin typeface="Georgia" pitchFamily="18" charset="0"/>
            </a:endParaRPr>
          </a:p>
          <a:p>
            <a:pPr fontAlgn="base">
              <a:buNone/>
            </a:pPr>
            <a:r>
              <a:rPr lang="el-GR" dirty="0" smtClean="0">
                <a:latin typeface="Georgia" pitchFamily="18" charset="0"/>
              </a:rPr>
              <a:t>Το</a:t>
            </a:r>
            <a:r>
              <a:rPr lang="el-GR" dirty="0" smtClean="0">
                <a:latin typeface="Georgia" pitchFamily="18" charset="0"/>
              </a:rPr>
              <a:t> </a:t>
            </a:r>
            <a:r>
              <a:rPr lang="el-GR" b="1" dirty="0" smtClean="0">
                <a:latin typeface="Georgia" pitchFamily="18" charset="0"/>
              </a:rPr>
              <a:t>θέμα</a:t>
            </a:r>
            <a:r>
              <a:rPr lang="el-GR" dirty="0" smtClean="0">
                <a:latin typeface="Georgia" pitchFamily="18" charset="0"/>
              </a:rPr>
              <a:t> του αποσπάσματος είναι η ομορφιά της ανοιξιάτικης φύσης, που καλεί τους Μεσολογγίτες να εγκαταλείψουν τον αγώνα τους και να απολαύσουν τη ζωή.</a:t>
            </a:r>
          </a:p>
          <a:p>
            <a:pPr fontAlgn="base">
              <a:buNone/>
            </a:pPr>
            <a:r>
              <a:rPr lang="el-GR" dirty="0" smtClean="0">
                <a:latin typeface="Georgia" pitchFamily="18" charset="0"/>
              </a:rPr>
              <a:t/>
            </a:r>
            <a:br>
              <a:rPr lang="el-GR" dirty="0" smtClean="0">
                <a:latin typeface="Georgia" pitchFamily="18" charset="0"/>
              </a:rPr>
            </a:br>
            <a:r>
              <a:rPr lang="el-GR" b="1" dirty="0" smtClean="0">
                <a:latin typeface="Georgia" pitchFamily="18" charset="0"/>
              </a:rPr>
              <a:t>Δομή</a:t>
            </a:r>
            <a:r>
              <a:rPr lang="el-GR" dirty="0" smtClean="0">
                <a:latin typeface="Georgia" pitchFamily="18" charset="0"/>
              </a:rPr>
              <a:t>: </a:t>
            </a:r>
            <a:endParaRPr lang="el-GR" dirty="0" smtClean="0">
              <a:latin typeface="Georgia" pitchFamily="18" charset="0"/>
            </a:endParaRPr>
          </a:p>
          <a:p>
            <a:pPr fontAlgn="base">
              <a:buNone/>
            </a:pPr>
            <a:r>
              <a:rPr lang="el-GR" dirty="0" err="1" smtClean="0">
                <a:latin typeface="Georgia" pitchFamily="18" charset="0"/>
              </a:rPr>
              <a:t>Στιχ</a:t>
            </a:r>
            <a:r>
              <a:rPr lang="el-GR" dirty="0" smtClean="0">
                <a:latin typeface="Georgia" pitchFamily="18" charset="0"/>
              </a:rPr>
              <a:t>. 1-3 μας δίνεται το θέμα, </a:t>
            </a:r>
            <a:endParaRPr lang="el-GR" dirty="0" smtClean="0">
              <a:latin typeface="Georgia" pitchFamily="18" charset="0"/>
            </a:endParaRPr>
          </a:p>
          <a:p>
            <a:pPr fontAlgn="base">
              <a:buNone/>
            </a:pPr>
            <a:r>
              <a:rPr lang="el-GR" dirty="0" err="1" smtClean="0">
                <a:latin typeface="Georgia" pitchFamily="18" charset="0"/>
              </a:rPr>
              <a:t>στιχ</a:t>
            </a:r>
            <a:r>
              <a:rPr lang="el-GR" dirty="0" smtClean="0">
                <a:latin typeface="Georgia" pitchFamily="18" charset="0"/>
              </a:rPr>
              <a:t>. 3-11 οι εικόνες της φύσης, </a:t>
            </a:r>
            <a:endParaRPr lang="el-GR" dirty="0" smtClean="0">
              <a:latin typeface="Georgia" pitchFamily="18" charset="0"/>
            </a:endParaRPr>
          </a:p>
          <a:p>
            <a:pPr fontAlgn="base">
              <a:buNone/>
            </a:pPr>
            <a:r>
              <a:rPr lang="el-GR" dirty="0" err="1" smtClean="0">
                <a:latin typeface="Georgia" pitchFamily="18" charset="0"/>
              </a:rPr>
              <a:t>στιχ</a:t>
            </a:r>
            <a:r>
              <a:rPr lang="el-GR" dirty="0" smtClean="0">
                <a:latin typeface="Georgia" pitchFamily="18" charset="0"/>
              </a:rPr>
              <a:t>. 12-13 η πρόκληση της φύσης να εγκαταλείψουν τον αγώνα.</a:t>
            </a:r>
          </a:p>
          <a:p>
            <a:endParaRPr lang="el-GR" dirty="0">
              <a:latin typeface="Georg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6215106"/>
          </a:xfrm>
        </p:spPr>
        <p:txBody>
          <a:bodyPr>
            <a:normAutofit lnSpcReduction="10000"/>
          </a:bodyPr>
          <a:lstStyle/>
          <a:p>
            <a:pPr fontAlgn="base">
              <a:buNone/>
            </a:pPr>
            <a:r>
              <a:rPr lang="el-GR" dirty="0" err="1" smtClean="0">
                <a:solidFill>
                  <a:schemeClr val="accent6">
                    <a:lumMod val="50000"/>
                  </a:schemeClr>
                </a:solidFill>
                <a:latin typeface="Georgia" pitchFamily="18" charset="0"/>
              </a:rPr>
              <a:t>Στιχ</a:t>
            </a:r>
            <a:r>
              <a:rPr lang="el-GR" dirty="0" smtClean="0">
                <a:solidFill>
                  <a:schemeClr val="accent6">
                    <a:lumMod val="50000"/>
                  </a:schemeClr>
                </a:solidFill>
                <a:latin typeface="Georgia" pitchFamily="18" charset="0"/>
              </a:rPr>
              <a:t>. 1-2: </a:t>
            </a:r>
            <a:r>
              <a:rPr lang="el-GR" i="1" dirty="0" smtClean="0">
                <a:solidFill>
                  <a:schemeClr val="accent6">
                    <a:lumMod val="50000"/>
                  </a:schemeClr>
                </a:solidFill>
                <a:latin typeface="Georgia" pitchFamily="18" charset="0"/>
              </a:rPr>
              <a:t>Η φανταστική εικόνα του χορού ανάμεσα στον </a:t>
            </a:r>
            <a:r>
              <a:rPr lang="el-GR" b="1" i="1" dirty="0" smtClean="0">
                <a:solidFill>
                  <a:schemeClr val="accent6">
                    <a:lumMod val="50000"/>
                  </a:schemeClr>
                </a:solidFill>
                <a:latin typeface="Georgia" pitchFamily="18" charset="0"/>
              </a:rPr>
              <a:t>Απρίλη</a:t>
            </a:r>
            <a:r>
              <a:rPr lang="el-GR" i="1" dirty="0" smtClean="0">
                <a:solidFill>
                  <a:schemeClr val="accent6">
                    <a:lumMod val="50000"/>
                  </a:schemeClr>
                </a:solidFill>
                <a:latin typeface="Georgia" pitchFamily="18" charset="0"/>
              </a:rPr>
              <a:t> και τον </a:t>
            </a:r>
            <a:r>
              <a:rPr lang="el-GR" b="1" i="1" dirty="0" smtClean="0">
                <a:solidFill>
                  <a:schemeClr val="accent6">
                    <a:lumMod val="50000"/>
                  </a:schemeClr>
                </a:solidFill>
                <a:latin typeface="Georgia" pitchFamily="18" charset="0"/>
              </a:rPr>
              <a:t>Έρωτα</a:t>
            </a:r>
            <a:endParaRPr lang="el-GR" b="1" dirty="0" smtClean="0">
              <a:solidFill>
                <a:schemeClr val="accent6">
                  <a:lumMod val="50000"/>
                </a:schemeClr>
              </a:solidFill>
              <a:latin typeface="Georgia" pitchFamily="18" charset="0"/>
            </a:endParaRPr>
          </a:p>
          <a:p>
            <a:pPr fontAlgn="base"/>
            <a:r>
              <a:rPr lang="el-GR" dirty="0" smtClean="0">
                <a:latin typeface="Georgia" pitchFamily="18" charset="0"/>
              </a:rPr>
              <a:t>Στον 1</a:t>
            </a:r>
            <a:r>
              <a:rPr lang="el-GR" baseline="30000" dirty="0" smtClean="0">
                <a:latin typeface="Georgia" pitchFamily="18" charset="0"/>
              </a:rPr>
              <a:t>ο</a:t>
            </a:r>
            <a:r>
              <a:rPr lang="el-GR" dirty="0" smtClean="0">
                <a:latin typeface="Georgia" pitchFamily="18" charset="0"/>
              </a:rPr>
              <a:t> στίχο αξιοπρόσεκτες είναι δύο </a:t>
            </a:r>
            <a:r>
              <a:rPr lang="el-GR" b="1" dirty="0" smtClean="0">
                <a:latin typeface="Georgia" pitchFamily="18" charset="0"/>
              </a:rPr>
              <a:t>προσωποποιήσεις</a:t>
            </a:r>
            <a:r>
              <a:rPr lang="el-GR" dirty="0" smtClean="0">
                <a:latin typeface="Georgia" pitchFamily="18" charset="0"/>
              </a:rPr>
              <a:t> που λειτουργούν συμβολικά: Ο </a:t>
            </a:r>
            <a:r>
              <a:rPr lang="el-GR" dirty="0" smtClean="0">
                <a:solidFill>
                  <a:schemeClr val="accent6">
                    <a:lumMod val="50000"/>
                  </a:schemeClr>
                </a:solidFill>
                <a:latin typeface="Georgia" pitchFamily="18" charset="0"/>
              </a:rPr>
              <a:t>Απρίλης</a:t>
            </a:r>
            <a:r>
              <a:rPr lang="el-GR" dirty="0" smtClean="0">
                <a:latin typeface="Georgia" pitchFamily="18" charset="0"/>
              </a:rPr>
              <a:t>, μήνας της άνοιξης, οπότε ανθίζουν τα περισσότερα φυτά, συμβολίζει την αναγέννηση και την ομορφιά της φύσης, ενώ ο </a:t>
            </a:r>
            <a:r>
              <a:rPr lang="el-GR" dirty="0" smtClean="0">
                <a:solidFill>
                  <a:schemeClr val="accent6">
                    <a:lumMod val="50000"/>
                  </a:schemeClr>
                </a:solidFill>
                <a:latin typeface="Georgia" pitchFamily="18" charset="0"/>
              </a:rPr>
              <a:t>Έρωτας</a:t>
            </a:r>
            <a:r>
              <a:rPr lang="el-GR" dirty="0" smtClean="0">
                <a:latin typeface="Georgia" pitchFamily="18" charset="0"/>
              </a:rPr>
              <a:t> συμβολίζει τη δημιουργία και γενικότερα τη χαρά. </a:t>
            </a:r>
            <a:endParaRPr lang="el-GR" dirty="0" smtClean="0">
              <a:latin typeface="Georgia" pitchFamily="18" charset="0"/>
            </a:endParaRPr>
          </a:p>
          <a:p>
            <a:pPr fontAlgn="base"/>
            <a:r>
              <a:rPr lang="el-GR" dirty="0" smtClean="0">
                <a:latin typeface="Georgia" pitchFamily="18" charset="0"/>
              </a:rPr>
              <a:t>Επίσης </a:t>
            </a:r>
            <a:r>
              <a:rPr lang="el-GR" dirty="0" smtClean="0">
                <a:latin typeface="Georgia" pitchFamily="18" charset="0"/>
              </a:rPr>
              <a:t>τα ρήματα </a:t>
            </a:r>
            <a:r>
              <a:rPr lang="el-GR" dirty="0" smtClean="0">
                <a:solidFill>
                  <a:schemeClr val="accent6">
                    <a:lumMod val="50000"/>
                  </a:schemeClr>
                </a:solidFill>
                <a:latin typeface="Georgia" pitchFamily="18" charset="0"/>
              </a:rPr>
              <a:t>χορεύουνε και </a:t>
            </a:r>
            <a:r>
              <a:rPr lang="el-GR" dirty="0" smtClean="0">
                <a:solidFill>
                  <a:schemeClr val="accent6">
                    <a:lumMod val="50000"/>
                  </a:schemeClr>
                </a:solidFill>
                <a:latin typeface="Georgia" pitchFamily="18" charset="0"/>
              </a:rPr>
              <a:t>γελούνε </a:t>
            </a:r>
            <a:r>
              <a:rPr lang="el-GR" dirty="0" smtClean="0">
                <a:latin typeface="Georgia" pitchFamily="18" charset="0"/>
              </a:rPr>
              <a:t>συμπληρώνουν </a:t>
            </a:r>
            <a:r>
              <a:rPr lang="el-GR" dirty="0" smtClean="0">
                <a:latin typeface="Georgia" pitchFamily="18" charset="0"/>
              </a:rPr>
              <a:t>το σκηνικό της γιορτινής ατμόσφαιρας. Είναι λοιπόν ξεκάθαρη η δραματική </a:t>
            </a:r>
            <a:r>
              <a:rPr lang="el-GR" b="1" dirty="0" smtClean="0">
                <a:latin typeface="Georgia" pitchFamily="18" charset="0"/>
              </a:rPr>
              <a:t>αντίθεση </a:t>
            </a:r>
            <a:r>
              <a:rPr lang="el-GR" dirty="0" smtClean="0">
                <a:latin typeface="Georgia" pitchFamily="18" charset="0"/>
              </a:rPr>
              <a:t>ανάμεσα </a:t>
            </a:r>
            <a:r>
              <a:rPr lang="el-GR" dirty="0" smtClean="0">
                <a:latin typeface="Georgia" pitchFamily="18" charset="0"/>
              </a:rPr>
              <a:t>στην γιορτή της φύσης και το τραγικό σκηνικό της πολιορκημένης πόλης.</a:t>
            </a:r>
          </a:p>
          <a:p>
            <a:endParaRPr lang="el-GR" dirty="0">
              <a:latin typeface="Georg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απριλ.jpg"/>
          <p:cNvPicPr>
            <a:picLocks noGrp="1" noChangeAspect="1"/>
          </p:cNvPicPr>
          <p:nvPr>
            <p:ph idx="1"/>
          </p:nvPr>
        </p:nvPicPr>
        <p:blipFill>
          <a:blip r:embed="rId2"/>
          <a:stretch>
            <a:fillRect/>
          </a:stretch>
        </p:blipFill>
        <p:spPr>
          <a:xfrm>
            <a:off x="655799" y="0"/>
            <a:ext cx="8488201" cy="635795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None/>
            </a:pPr>
            <a:r>
              <a:rPr lang="el-GR" sz="3200" dirty="0" smtClean="0">
                <a:latin typeface="Georgia" pitchFamily="18" charset="0"/>
              </a:rPr>
              <a:t>Στο </a:t>
            </a:r>
            <a:r>
              <a:rPr lang="el-GR" sz="3200" dirty="0" err="1" smtClean="0">
                <a:latin typeface="Georgia" pitchFamily="18" charset="0"/>
              </a:rPr>
              <a:t>στιχ</a:t>
            </a:r>
            <a:r>
              <a:rPr lang="el-GR" sz="3200" dirty="0" smtClean="0">
                <a:latin typeface="Georgia" pitchFamily="18" charset="0"/>
              </a:rPr>
              <a:t>. 2, παρατηρούμε τη σύγκριση που εξισώνει τα όπλα με τα άνθη και τους καρπούς(κι </a:t>
            </a:r>
            <a:r>
              <a:rPr lang="el-GR" sz="3200" dirty="0" err="1" smtClean="0">
                <a:latin typeface="Georgia" pitchFamily="18" charset="0"/>
              </a:rPr>
              <a:t>όσα΄……τόσα</a:t>
            </a:r>
            <a:r>
              <a:rPr lang="el-GR" sz="3200" dirty="0" smtClean="0">
                <a:latin typeface="Georgia" pitchFamily="18" charset="0"/>
              </a:rPr>
              <a:t>).</a:t>
            </a:r>
          </a:p>
          <a:p>
            <a:pPr>
              <a:buNone/>
            </a:pPr>
            <a:r>
              <a:rPr lang="el-GR" sz="3200" dirty="0" smtClean="0">
                <a:latin typeface="Georgia" pitchFamily="18" charset="0"/>
              </a:rPr>
              <a:t>Το </a:t>
            </a:r>
            <a:r>
              <a:rPr lang="el-GR" sz="3200" dirty="0" err="1" smtClean="0">
                <a:latin typeface="Georgia" pitchFamily="18" charset="0"/>
              </a:rPr>
              <a:t>β΄</a:t>
            </a:r>
            <a:r>
              <a:rPr lang="el-GR" sz="3200" dirty="0" smtClean="0">
                <a:latin typeface="Georgia" pitchFamily="18" charset="0"/>
              </a:rPr>
              <a:t> πρόσωπο (σε) στο οποίο απευθύνεται ο ποιητής είναι η ψυχή των πολιορκημένων.</a:t>
            </a:r>
            <a:endParaRPr lang="el-GR" sz="3200" dirty="0">
              <a:latin typeface="Georg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5793001"/>
          </a:xfrm>
        </p:spPr>
        <p:txBody>
          <a:bodyPr>
            <a:normAutofit fontScale="92500" lnSpcReduction="10000"/>
          </a:bodyPr>
          <a:lstStyle/>
          <a:p>
            <a:pPr fontAlgn="base">
              <a:buNone/>
            </a:pPr>
            <a:r>
              <a:rPr lang="el-GR" dirty="0" err="1" smtClean="0">
                <a:solidFill>
                  <a:srgbClr val="0070C0"/>
                </a:solidFill>
                <a:latin typeface="Georgia" pitchFamily="18" charset="0"/>
              </a:rPr>
              <a:t>Στιχ</a:t>
            </a:r>
            <a:r>
              <a:rPr lang="el-GR" dirty="0" smtClean="0">
                <a:solidFill>
                  <a:srgbClr val="0070C0"/>
                </a:solidFill>
                <a:latin typeface="Georgia" pitchFamily="18" charset="0"/>
              </a:rPr>
              <a:t>. 3-11: </a:t>
            </a:r>
            <a:r>
              <a:rPr lang="el-GR" i="1" dirty="0" smtClean="0">
                <a:solidFill>
                  <a:srgbClr val="0070C0"/>
                </a:solidFill>
                <a:latin typeface="Georgia" pitchFamily="18" charset="0"/>
              </a:rPr>
              <a:t>Οι εικόνες της ανοιξιάτικης φύσης</a:t>
            </a:r>
            <a:endParaRPr lang="el-GR" dirty="0" smtClean="0">
              <a:solidFill>
                <a:srgbClr val="0070C0"/>
              </a:solidFill>
              <a:latin typeface="Georgia" pitchFamily="18" charset="0"/>
            </a:endParaRPr>
          </a:p>
          <a:p>
            <a:pPr fontAlgn="base"/>
            <a:r>
              <a:rPr lang="el-GR" dirty="0" smtClean="0">
                <a:latin typeface="Georgia" pitchFamily="18" charset="0"/>
              </a:rPr>
              <a:t>Εδώ έχουμε </a:t>
            </a:r>
            <a:r>
              <a:rPr lang="el-GR" dirty="0" smtClean="0">
                <a:solidFill>
                  <a:srgbClr val="0070C0"/>
                </a:solidFill>
                <a:latin typeface="Georgia" pitchFamily="18" charset="0"/>
              </a:rPr>
              <a:t>4 εικόνες</a:t>
            </a:r>
            <a:r>
              <a:rPr lang="el-GR" dirty="0" smtClean="0">
                <a:latin typeface="Georgia" pitchFamily="18" charset="0"/>
              </a:rPr>
              <a:t>, πραγματικές πια και όχι φανταστικές: Οι 3 είναι από τον κόσμο των έμψυχων και η 4</a:t>
            </a:r>
            <a:r>
              <a:rPr lang="el-GR" baseline="30000" dirty="0" smtClean="0">
                <a:latin typeface="Georgia" pitchFamily="18" charset="0"/>
              </a:rPr>
              <a:t>η</a:t>
            </a:r>
            <a:r>
              <a:rPr lang="el-GR" dirty="0" smtClean="0">
                <a:latin typeface="Georgia" pitchFamily="18" charset="0"/>
              </a:rPr>
              <a:t> από τον κόσμα των ανόργανων πραγμάτων.</a:t>
            </a:r>
          </a:p>
          <a:p>
            <a:pPr fontAlgn="base"/>
            <a:r>
              <a:rPr lang="el-GR" b="1" dirty="0" smtClean="0">
                <a:latin typeface="Georgia" pitchFamily="18" charset="0"/>
              </a:rPr>
              <a:t>1</a:t>
            </a:r>
            <a:r>
              <a:rPr lang="el-GR" b="1" baseline="30000" dirty="0" smtClean="0">
                <a:latin typeface="Georgia" pitchFamily="18" charset="0"/>
              </a:rPr>
              <a:t>η</a:t>
            </a:r>
            <a:r>
              <a:rPr lang="el-GR" b="1" dirty="0" smtClean="0">
                <a:latin typeface="Georgia" pitchFamily="18" charset="0"/>
              </a:rPr>
              <a:t> εικόνα: </a:t>
            </a:r>
            <a:r>
              <a:rPr lang="el-GR" dirty="0" smtClean="0">
                <a:latin typeface="Georgia" pitchFamily="18" charset="0"/>
              </a:rPr>
              <a:t>παρουσιάζει ένα κοπάδι λευκά πρόβατα και το είδωλο τους πάνω στην επιφάνεια της θάλασσας καθώς ενώνεται με τις ομορφιές του ουρανού, που καθρεφτίζονται κι αυτές στο νερό. Στην εικόνα υπάρχει </a:t>
            </a:r>
            <a:r>
              <a:rPr lang="el-GR" dirty="0" smtClean="0">
                <a:solidFill>
                  <a:srgbClr val="0070C0"/>
                </a:solidFill>
                <a:latin typeface="Georgia" pitchFamily="18" charset="0"/>
              </a:rPr>
              <a:t>κίνηση</a:t>
            </a:r>
            <a:r>
              <a:rPr lang="el-GR" dirty="0" smtClean="0">
                <a:latin typeface="Georgia" pitchFamily="18" charset="0"/>
              </a:rPr>
              <a:t> (</a:t>
            </a:r>
            <a:r>
              <a:rPr lang="el-GR" i="1" dirty="0" smtClean="0">
                <a:latin typeface="Georgia" pitchFamily="18" charset="0"/>
              </a:rPr>
              <a:t>κινούμενο</a:t>
            </a:r>
            <a:r>
              <a:rPr lang="el-GR" dirty="0" smtClean="0">
                <a:latin typeface="Georgia" pitchFamily="18" charset="0"/>
              </a:rPr>
              <a:t>) και </a:t>
            </a:r>
            <a:r>
              <a:rPr lang="el-GR" dirty="0" smtClean="0">
                <a:solidFill>
                  <a:srgbClr val="0070C0"/>
                </a:solidFill>
                <a:latin typeface="Georgia" pitchFamily="18" charset="0"/>
              </a:rPr>
              <a:t>ήχος</a:t>
            </a:r>
            <a:r>
              <a:rPr lang="el-GR" dirty="0" smtClean="0">
                <a:latin typeface="Georgia" pitchFamily="18" charset="0"/>
              </a:rPr>
              <a:t>( </a:t>
            </a:r>
            <a:r>
              <a:rPr lang="el-GR" i="1" dirty="0" smtClean="0">
                <a:latin typeface="Georgia" pitchFamily="18" charset="0"/>
              </a:rPr>
              <a:t>βελάζει</a:t>
            </a:r>
            <a:r>
              <a:rPr lang="el-GR" dirty="0" smtClean="0">
                <a:latin typeface="Georgia" pitchFamily="18" charset="0"/>
              </a:rPr>
              <a:t>). Αξιοσημείωτος είναι ο συσχετισμός των τριών στοιχείων της φύσης, βουνού, θάλασσας και ουρανού, αφού ο ποιητής </a:t>
            </a:r>
            <a:r>
              <a:rPr lang="el-GR" b="1" dirty="0" smtClean="0">
                <a:latin typeface="Georgia" pitchFamily="18" charset="0"/>
              </a:rPr>
              <a:t>παρομοιάζει</a:t>
            </a:r>
            <a:r>
              <a:rPr lang="el-GR" dirty="0" smtClean="0">
                <a:latin typeface="Georgia" pitchFamily="18" charset="0"/>
              </a:rPr>
              <a:t> το λευκό κοπάδι των προβάτων ως προς το σχήμα του με λευκό βουναλάκι, σχήμα το οποίο καθρεπτίζεται πάνω στα νερά της θάλασσας, σμίγοντας με την ομορφιά του ουρανού.</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μεσολόγγι.jpg"/>
          <p:cNvPicPr>
            <a:picLocks noGrp="1" noChangeAspect="1"/>
          </p:cNvPicPr>
          <p:nvPr>
            <p:ph idx="1"/>
          </p:nvPr>
        </p:nvPicPr>
        <p:blipFill>
          <a:blip r:embed="rId2"/>
          <a:stretch>
            <a:fillRect/>
          </a:stretch>
        </p:blipFill>
        <p:spPr>
          <a:xfrm>
            <a:off x="1214414" y="714356"/>
            <a:ext cx="7804290" cy="5193401"/>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214290"/>
            <a:ext cx="8472518" cy="5793001"/>
          </a:xfrm>
        </p:spPr>
        <p:txBody>
          <a:bodyPr>
            <a:normAutofit fontScale="92500" lnSpcReduction="10000"/>
          </a:bodyPr>
          <a:lstStyle/>
          <a:p>
            <a:pPr fontAlgn="base"/>
            <a:r>
              <a:rPr lang="el-GR" b="1" dirty="0" smtClean="0">
                <a:latin typeface="Georgia" pitchFamily="18" charset="0"/>
              </a:rPr>
              <a:t>2</a:t>
            </a:r>
            <a:r>
              <a:rPr lang="el-GR" b="1" baseline="30000" dirty="0" smtClean="0">
                <a:latin typeface="Georgia" pitchFamily="18" charset="0"/>
              </a:rPr>
              <a:t>η</a:t>
            </a:r>
            <a:r>
              <a:rPr lang="el-GR" b="1" dirty="0" smtClean="0">
                <a:latin typeface="Georgia" pitchFamily="18" charset="0"/>
              </a:rPr>
              <a:t> εικόνα: </a:t>
            </a:r>
            <a:r>
              <a:rPr lang="el-GR" dirty="0" smtClean="0">
                <a:latin typeface="Georgia" pitchFamily="18" charset="0"/>
              </a:rPr>
              <a:t>παρουσιάζει μια γαλάζια πεταλούδα, από τη μια να είναι βιαστική και να καθρεφτίζεται στα νερά της λίμνης του Μεσολογγίου και από την άλλη να κοιμάται μέσα </a:t>
            </a:r>
            <a:r>
              <a:rPr lang="el-GR" dirty="0" err="1" smtClean="0">
                <a:latin typeface="Georgia" pitchFamily="18" charset="0"/>
              </a:rPr>
              <a:t>σ΄</a:t>
            </a:r>
            <a:r>
              <a:rPr lang="el-GR" dirty="0" smtClean="0">
                <a:latin typeface="Georgia" pitchFamily="18" charset="0"/>
              </a:rPr>
              <a:t> έναν ευωδιαστό άγριο κρίνο.(οσφρητική εικόνα)</a:t>
            </a:r>
          </a:p>
          <a:p>
            <a:pPr fontAlgn="base"/>
            <a:r>
              <a:rPr lang="el-GR" b="1" dirty="0" smtClean="0">
                <a:latin typeface="Georgia" pitchFamily="18" charset="0"/>
              </a:rPr>
              <a:t>3</a:t>
            </a:r>
            <a:r>
              <a:rPr lang="el-GR" b="1" baseline="30000" dirty="0" smtClean="0">
                <a:latin typeface="Georgia" pitchFamily="18" charset="0"/>
              </a:rPr>
              <a:t>η</a:t>
            </a:r>
            <a:r>
              <a:rPr lang="el-GR" b="1" dirty="0" smtClean="0">
                <a:latin typeface="Georgia" pitchFamily="18" charset="0"/>
              </a:rPr>
              <a:t> εικόνα: </a:t>
            </a:r>
            <a:r>
              <a:rPr lang="el-GR" dirty="0" smtClean="0">
                <a:latin typeface="Georgia" pitchFamily="18" charset="0"/>
              </a:rPr>
              <a:t>Ένα μικρό και ασήμαντο σκουλήκι σε στιγμές χαράς και ευτυχίας.</a:t>
            </a:r>
          </a:p>
          <a:p>
            <a:pPr fontAlgn="base"/>
            <a:r>
              <a:rPr lang="el-GR" b="1" dirty="0" smtClean="0">
                <a:latin typeface="Georgia" pitchFamily="18" charset="0"/>
              </a:rPr>
              <a:t>4</a:t>
            </a:r>
            <a:r>
              <a:rPr lang="el-GR" b="1" baseline="30000" dirty="0" smtClean="0">
                <a:latin typeface="Georgia" pitchFamily="18" charset="0"/>
              </a:rPr>
              <a:t>η</a:t>
            </a:r>
            <a:r>
              <a:rPr lang="el-GR" b="1" dirty="0" smtClean="0">
                <a:latin typeface="Georgia" pitchFamily="18" charset="0"/>
              </a:rPr>
              <a:t> </a:t>
            </a:r>
            <a:r>
              <a:rPr lang="el-GR" b="1" dirty="0" err="1" smtClean="0">
                <a:latin typeface="Georgia" pitchFamily="18" charset="0"/>
              </a:rPr>
              <a:t>εικόνα:</a:t>
            </a:r>
            <a:r>
              <a:rPr lang="el-GR" dirty="0" err="1" smtClean="0">
                <a:latin typeface="Georgia" pitchFamily="18" charset="0"/>
              </a:rPr>
              <a:t>εδώ</a:t>
            </a:r>
            <a:r>
              <a:rPr lang="el-GR" dirty="0" smtClean="0">
                <a:latin typeface="Georgia" pitchFamily="18" charset="0"/>
              </a:rPr>
              <a:t> έχουμε τα άψυχα της φύσης(μαύρη πέτρα) και τα </a:t>
            </a:r>
            <a:r>
              <a:rPr lang="el-GR" dirty="0" smtClean="0">
                <a:latin typeface="Georgia" pitchFamily="18" charset="0"/>
              </a:rPr>
              <a:t>νεκρά (</a:t>
            </a:r>
            <a:r>
              <a:rPr lang="el-GR" dirty="0" smtClean="0">
                <a:latin typeface="Georgia" pitchFamily="18" charset="0"/>
              </a:rPr>
              <a:t>ξερό χορτάρι), που μετουσιώνονται σε </a:t>
            </a:r>
            <a:r>
              <a:rPr lang="el-GR" dirty="0" smtClean="0">
                <a:latin typeface="Georgia" pitchFamily="18" charset="0"/>
              </a:rPr>
              <a:t>πανέμορφα (</a:t>
            </a:r>
            <a:r>
              <a:rPr lang="el-GR" dirty="0" smtClean="0">
                <a:latin typeface="Georgia" pitchFamily="18" charset="0"/>
              </a:rPr>
              <a:t>ολόχρυσα</a:t>
            </a:r>
            <a:r>
              <a:rPr lang="el-GR" dirty="0" smtClean="0">
                <a:latin typeface="Georgia" pitchFamily="18" charset="0"/>
              </a:rPr>
              <a:t>).</a:t>
            </a:r>
          </a:p>
          <a:p>
            <a:pPr fontAlgn="base">
              <a:buNone/>
            </a:pPr>
            <a:r>
              <a:rPr lang="el-GR" dirty="0" smtClean="0">
                <a:latin typeface="Georgia" pitchFamily="18" charset="0"/>
              </a:rPr>
              <a:t> </a:t>
            </a:r>
            <a:r>
              <a:rPr lang="el-GR" dirty="0" smtClean="0">
                <a:latin typeface="Georgia" pitchFamily="18" charset="0"/>
              </a:rPr>
              <a:t>   Η </a:t>
            </a:r>
            <a:r>
              <a:rPr lang="el-GR" dirty="0" smtClean="0">
                <a:latin typeface="Georgia" pitchFamily="18" charset="0"/>
              </a:rPr>
              <a:t>εικόνα αυτή όπως και η προηγούμενη, υποδηλώνουν ότι και τα πιο απλά, ασήμαντα πλάσματα, όπως το σκουλήκι, ακόμα και τα ανόργανα, όπως η πέτρα και τα χόρτα, τώρα την άνοιξη αποκτούν εξαιρετική ομορφιά, γεγονός που κάνει ακόμη πιο δύσκολα τον αγώνα των πολιορκημένων.</a:t>
            </a: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πεταλούδα.jpg"/>
          <p:cNvPicPr>
            <a:picLocks noGrp="1" noChangeAspect="1"/>
          </p:cNvPicPr>
          <p:nvPr>
            <p:ph idx="1"/>
          </p:nvPr>
        </p:nvPicPr>
        <p:blipFill>
          <a:blip r:embed="rId2"/>
          <a:stretch>
            <a:fillRect/>
          </a:stretch>
        </p:blipFill>
        <p:spPr>
          <a:xfrm>
            <a:off x="2454874" y="231577"/>
            <a:ext cx="5403273" cy="577552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γαλάζια πεταλούδα.jpg"/>
          <p:cNvPicPr>
            <a:picLocks noGrp="1" noChangeAspect="1"/>
          </p:cNvPicPr>
          <p:nvPr>
            <p:ph idx="1"/>
          </p:nvPr>
        </p:nvPicPr>
        <p:blipFill>
          <a:blip r:embed="rId2"/>
          <a:stretch>
            <a:fillRect/>
          </a:stretch>
        </p:blipFill>
        <p:spPr>
          <a:xfrm>
            <a:off x="951231" y="928670"/>
            <a:ext cx="8125488" cy="507843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6643710"/>
          </a:xfrm>
        </p:spPr>
        <p:txBody>
          <a:bodyPr>
            <a:normAutofit fontScale="77500" lnSpcReduction="20000"/>
          </a:bodyPr>
          <a:lstStyle/>
          <a:p>
            <a:pPr fontAlgn="base">
              <a:buNone/>
            </a:pPr>
            <a:r>
              <a:rPr lang="el-GR" b="1" i="1" dirty="0" smtClean="0">
                <a:latin typeface="Georgia" pitchFamily="18" charset="0"/>
              </a:rPr>
              <a:t>Σημειώσεις: </a:t>
            </a:r>
            <a:endParaRPr lang="el-GR" b="1" i="1" dirty="0" smtClean="0">
              <a:latin typeface="Georgia" pitchFamily="18" charset="0"/>
            </a:endParaRPr>
          </a:p>
          <a:p>
            <a:pPr fontAlgn="base"/>
            <a:r>
              <a:rPr lang="el-GR" dirty="0" smtClean="0">
                <a:latin typeface="Georgia" pitchFamily="18" charset="0"/>
              </a:rPr>
              <a:t>α)Αξιοπρόσεκτο </a:t>
            </a:r>
            <a:r>
              <a:rPr lang="el-GR" dirty="0" smtClean="0">
                <a:latin typeface="Georgia" pitchFamily="18" charset="0"/>
              </a:rPr>
              <a:t>είναι ότι οι εικόνες δίνονται σε φθίνουσα κλίμακα: </a:t>
            </a:r>
            <a:r>
              <a:rPr lang="el-GR" i="1" dirty="0" smtClean="0">
                <a:solidFill>
                  <a:srgbClr val="7030A0"/>
                </a:solidFill>
                <a:latin typeface="Georgia" pitchFamily="18" charset="0"/>
              </a:rPr>
              <a:t>από το μεγάλο και το ευρύ στο μικρό και ασήμαντο</a:t>
            </a:r>
            <a:r>
              <a:rPr lang="el-GR" dirty="0" smtClean="0">
                <a:latin typeface="Georgia" pitchFamily="18" charset="0"/>
              </a:rPr>
              <a:t>: από τη εικόνα της θάλασσας και του ουρανού προχωρούμε σε μικρότερο οπτικό πεδίο, για να καταλήξουμε στην εικόνα με το σκουλήκι και με την χωρίς στοιχείο ζωής τελευταία εικόνα.</a:t>
            </a:r>
          </a:p>
          <a:p>
            <a:pPr fontAlgn="base"/>
            <a:r>
              <a:rPr lang="el-GR" dirty="0" smtClean="0">
                <a:latin typeface="Georgia" pitchFamily="18" charset="0"/>
              </a:rPr>
              <a:t>β) Ο </a:t>
            </a:r>
            <a:r>
              <a:rPr lang="el-GR" dirty="0" err="1" smtClean="0">
                <a:latin typeface="Georgia" pitchFamily="18" charset="0"/>
              </a:rPr>
              <a:t>στιχ</a:t>
            </a:r>
            <a:r>
              <a:rPr lang="el-GR" dirty="0" smtClean="0">
                <a:latin typeface="Georgia" pitchFamily="18" charset="0"/>
              </a:rPr>
              <a:t>. 10 αποτελεί την </a:t>
            </a:r>
            <a:r>
              <a:rPr lang="el-GR" i="1" dirty="0" smtClean="0">
                <a:solidFill>
                  <a:srgbClr val="7030A0"/>
                </a:solidFill>
                <a:latin typeface="Georgia" pitchFamily="18" charset="0"/>
              </a:rPr>
              <a:t>κατακλείδα</a:t>
            </a:r>
            <a:r>
              <a:rPr lang="el-GR" dirty="0" smtClean="0">
                <a:latin typeface="Georgia" pitchFamily="18" charset="0"/>
              </a:rPr>
              <a:t> των εικόνων και δίνει άλλες διαστάσεις στην ομορφιά της φύσης μεταφέροντας την στην σφαίρα του μαγικού και του ονειρικού.</a:t>
            </a:r>
          </a:p>
          <a:p>
            <a:pPr fontAlgn="base"/>
            <a:r>
              <a:rPr lang="el-GR" dirty="0" smtClean="0">
                <a:latin typeface="Georgia" pitchFamily="18" charset="0"/>
              </a:rPr>
              <a:t>γ)στις 3 πρώτες εικόνες κυριαρχεί μια </a:t>
            </a:r>
            <a:r>
              <a:rPr lang="el-GR" i="1" dirty="0" smtClean="0">
                <a:solidFill>
                  <a:srgbClr val="7030A0"/>
                </a:solidFill>
                <a:latin typeface="Georgia" pitchFamily="18" charset="0"/>
              </a:rPr>
              <a:t>κίνηση</a:t>
            </a:r>
            <a:r>
              <a:rPr lang="el-GR" dirty="0" smtClean="0">
                <a:latin typeface="Georgia" pitchFamily="18" charset="0"/>
              </a:rPr>
              <a:t> σε </a:t>
            </a:r>
            <a:r>
              <a:rPr lang="el-GR" b="1" dirty="0" smtClean="0">
                <a:latin typeface="Georgia" pitchFamily="18" charset="0"/>
              </a:rPr>
              <a:t>αντίθεση</a:t>
            </a:r>
            <a:r>
              <a:rPr lang="el-GR" dirty="0" smtClean="0">
                <a:latin typeface="Georgia" pitchFamily="18" charset="0"/>
              </a:rPr>
              <a:t> με την 4</a:t>
            </a:r>
            <a:r>
              <a:rPr lang="el-GR" baseline="30000" dirty="0" smtClean="0">
                <a:latin typeface="Georgia" pitchFamily="18" charset="0"/>
              </a:rPr>
              <a:t>η</a:t>
            </a:r>
            <a:r>
              <a:rPr lang="el-GR" dirty="0" smtClean="0">
                <a:latin typeface="Georgia" pitchFamily="18" charset="0"/>
              </a:rPr>
              <a:t> όπου υπάρχει </a:t>
            </a:r>
            <a:r>
              <a:rPr lang="el-GR" i="1" dirty="0" smtClean="0">
                <a:solidFill>
                  <a:srgbClr val="7030A0"/>
                </a:solidFill>
                <a:latin typeface="Georgia" pitchFamily="18" charset="0"/>
              </a:rPr>
              <a:t>ακινησία</a:t>
            </a:r>
            <a:r>
              <a:rPr lang="el-GR" dirty="0" smtClean="0">
                <a:latin typeface="Georgia" pitchFamily="18" charset="0"/>
              </a:rPr>
              <a:t>.</a:t>
            </a:r>
          </a:p>
          <a:p>
            <a:pPr fontAlgn="base"/>
            <a:r>
              <a:rPr lang="el-GR" dirty="0" smtClean="0">
                <a:latin typeface="Georgia" pitchFamily="18" charset="0"/>
              </a:rPr>
              <a:t>δ)Με όλες αυτές τις εικόνες ο ποιητής αγκαλιάζει όλη την </a:t>
            </a:r>
            <a:r>
              <a:rPr lang="el-GR" dirty="0" smtClean="0">
                <a:latin typeface="Georgia" pitchFamily="18" charset="0"/>
              </a:rPr>
              <a:t>πλάση (</a:t>
            </a:r>
            <a:r>
              <a:rPr lang="el-GR" dirty="0" smtClean="0">
                <a:latin typeface="Georgia" pitchFamily="18" charset="0"/>
              </a:rPr>
              <a:t>ουρανό</a:t>
            </a:r>
            <a:r>
              <a:rPr lang="el-GR" dirty="0" smtClean="0">
                <a:latin typeface="Georgia" pitchFamily="18" charset="0"/>
              </a:rPr>
              <a:t>, γη</a:t>
            </a:r>
            <a:r>
              <a:rPr lang="el-GR" dirty="0" smtClean="0">
                <a:latin typeface="Georgia" pitchFamily="18" charset="0"/>
              </a:rPr>
              <a:t>, θάλασσα), αλλά και το σύνολο των ζώων, αυτά που περπατούν (πρόβατα), πετούν (πεταλούδα) ή έρπουν( σκουλήκι) ακόμη και τα μη έμβια. </a:t>
            </a:r>
            <a:endParaRPr lang="el-GR" dirty="0" smtClean="0">
              <a:latin typeface="Georgia" pitchFamily="18" charset="0"/>
            </a:endParaRPr>
          </a:p>
          <a:p>
            <a:pPr fontAlgn="base"/>
            <a:r>
              <a:rPr lang="el-GR" b="1" dirty="0" smtClean="0">
                <a:latin typeface="Georgia" pitchFamily="18" charset="0"/>
              </a:rPr>
              <a:t>Έτσι </a:t>
            </a:r>
            <a:r>
              <a:rPr lang="el-GR" b="1" dirty="0" smtClean="0">
                <a:latin typeface="Georgia" pitchFamily="18" charset="0"/>
              </a:rPr>
              <a:t>ο ποιητής με την τεχνική της εικόνας πραγματοποιεί την πρόθεσή του, που είναι παρουσιάζει </a:t>
            </a:r>
            <a:r>
              <a:rPr lang="el-GR" b="1" u="sng" dirty="0" smtClean="0">
                <a:latin typeface="Georgia" pitchFamily="18" charset="0"/>
              </a:rPr>
              <a:t>όλα τα στοιχεία της φύσης </a:t>
            </a:r>
            <a:r>
              <a:rPr lang="el-GR" b="1" dirty="0" smtClean="0">
                <a:latin typeface="Georgia" pitchFamily="18" charset="0"/>
              </a:rPr>
              <a:t>να πολιορκούν την ανθρώπινη ψυχή και να την προκαλούν να απολαύσει την ομορφιά της άνοιξης, εγκαταλείποντας τον αγώνα.</a:t>
            </a:r>
            <a:endParaRPr lang="el-GR" dirty="0" smtClean="0">
              <a:latin typeface="Georgia" pitchFamily="18" charset="0"/>
            </a:endParaRPr>
          </a:p>
          <a:p>
            <a:endParaRPr lang="el-GR" dirty="0">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Σολωμός.jpg"/>
          <p:cNvPicPr>
            <a:picLocks noGrp="1" noChangeAspect="1"/>
          </p:cNvPicPr>
          <p:nvPr>
            <p:ph idx="1"/>
          </p:nvPr>
        </p:nvPicPr>
        <p:blipFill>
          <a:blip r:embed="rId2"/>
          <a:stretch>
            <a:fillRect/>
          </a:stretch>
        </p:blipFill>
        <p:spPr>
          <a:xfrm>
            <a:off x="1593492" y="357166"/>
            <a:ext cx="7436373" cy="5649934"/>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5857916"/>
          </a:xfrm>
        </p:spPr>
        <p:txBody>
          <a:bodyPr>
            <a:normAutofit fontScale="85000" lnSpcReduction="10000"/>
          </a:bodyPr>
          <a:lstStyle/>
          <a:p>
            <a:pPr fontAlgn="base">
              <a:buNone/>
            </a:pPr>
            <a:r>
              <a:rPr lang="el-GR" dirty="0" err="1" smtClean="0">
                <a:solidFill>
                  <a:schemeClr val="accent6">
                    <a:lumMod val="25000"/>
                  </a:schemeClr>
                </a:solidFill>
                <a:latin typeface="Georgia" pitchFamily="18" charset="0"/>
              </a:rPr>
              <a:t>Στιχ</a:t>
            </a:r>
            <a:r>
              <a:rPr lang="el-GR" dirty="0" smtClean="0">
                <a:solidFill>
                  <a:schemeClr val="accent6">
                    <a:lumMod val="25000"/>
                  </a:schemeClr>
                </a:solidFill>
                <a:latin typeface="Georgia" pitchFamily="18" charset="0"/>
              </a:rPr>
              <a:t>. 12-13 </a:t>
            </a:r>
            <a:endParaRPr lang="el-GR" dirty="0" smtClean="0">
              <a:solidFill>
                <a:schemeClr val="accent6">
                  <a:lumMod val="25000"/>
                </a:schemeClr>
              </a:solidFill>
              <a:latin typeface="Georgia" pitchFamily="18" charset="0"/>
            </a:endParaRPr>
          </a:p>
          <a:p>
            <a:pPr fontAlgn="base">
              <a:buNone/>
            </a:pPr>
            <a:r>
              <a:rPr lang="el-GR" i="1" dirty="0" smtClean="0">
                <a:solidFill>
                  <a:schemeClr val="accent6">
                    <a:lumMod val="25000"/>
                  </a:schemeClr>
                </a:solidFill>
                <a:latin typeface="Georgia" pitchFamily="18" charset="0"/>
              </a:rPr>
              <a:t>Η </a:t>
            </a:r>
            <a:r>
              <a:rPr lang="el-GR" i="1" dirty="0" smtClean="0">
                <a:solidFill>
                  <a:schemeClr val="accent6">
                    <a:lumMod val="25000"/>
                  </a:schemeClr>
                </a:solidFill>
                <a:latin typeface="Georgia" pitchFamily="18" charset="0"/>
              </a:rPr>
              <a:t>ιδέα του ποιητή-Το τραγικό δίλημμα των </a:t>
            </a:r>
            <a:r>
              <a:rPr lang="el-GR" i="1" dirty="0" smtClean="0">
                <a:solidFill>
                  <a:schemeClr val="accent6">
                    <a:lumMod val="25000"/>
                  </a:schemeClr>
                </a:solidFill>
                <a:latin typeface="Georgia" pitchFamily="18" charset="0"/>
              </a:rPr>
              <a:t>πολιορκημένων</a:t>
            </a:r>
          </a:p>
          <a:p>
            <a:pPr fontAlgn="base">
              <a:buNone/>
            </a:pPr>
            <a:endParaRPr lang="el-GR" dirty="0" smtClean="0">
              <a:solidFill>
                <a:schemeClr val="accent6">
                  <a:lumMod val="25000"/>
                </a:schemeClr>
              </a:solidFill>
              <a:latin typeface="Georgia" pitchFamily="18" charset="0"/>
            </a:endParaRPr>
          </a:p>
          <a:p>
            <a:pPr fontAlgn="base"/>
            <a:r>
              <a:rPr lang="el-GR" dirty="0" smtClean="0">
                <a:latin typeface="Georgia" pitchFamily="18" charset="0"/>
              </a:rPr>
              <a:t>Η ζωή που ξεχύνεται (χύνεται) και μιλάει(κρένει) με πληθωρικό τρόπο καλεί τους Μεσολογγίτες; να την απολαύσουν, εγκαταλείποντας τον αγώνα τους</a:t>
            </a:r>
            <a:r>
              <a:rPr lang="el-GR" dirty="0" smtClean="0">
                <a:latin typeface="Georgia" pitchFamily="18" charset="0"/>
              </a:rPr>
              <a:t>.</a:t>
            </a:r>
          </a:p>
          <a:p>
            <a:pPr fontAlgn="base"/>
            <a:r>
              <a:rPr lang="el-GR" dirty="0" smtClean="0">
                <a:latin typeface="Georgia" pitchFamily="18" charset="0"/>
              </a:rPr>
              <a:t> </a:t>
            </a:r>
            <a:r>
              <a:rPr lang="el-GR" dirty="0" smtClean="0">
                <a:latin typeface="Georgia" pitchFamily="18" charset="0"/>
              </a:rPr>
              <a:t>Μάλιστα τώρα την άνοιξη η ζωή είναι χίλιες φορές πιο όμορφη και επομένως όποιος την εγκαταλείψει </a:t>
            </a:r>
            <a:r>
              <a:rPr lang="el-GR" b="1" dirty="0" smtClean="0">
                <a:solidFill>
                  <a:schemeClr val="accent6">
                    <a:lumMod val="25000"/>
                  </a:schemeClr>
                </a:solidFill>
                <a:latin typeface="Georgia" pitchFamily="18" charset="0"/>
              </a:rPr>
              <a:t>πεθαίνει χίλιες φορές</a:t>
            </a:r>
            <a:r>
              <a:rPr lang="el-GR" dirty="0" smtClean="0">
                <a:latin typeface="Georgia" pitchFamily="18" charset="0"/>
              </a:rPr>
              <a:t>! </a:t>
            </a:r>
            <a:endParaRPr lang="el-GR" dirty="0" smtClean="0">
              <a:latin typeface="Georgia" pitchFamily="18" charset="0"/>
            </a:endParaRPr>
          </a:p>
          <a:p>
            <a:pPr fontAlgn="base"/>
            <a:r>
              <a:rPr lang="el-GR" dirty="0" smtClean="0">
                <a:latin typeface="Georgia" pitchFamily="18" charset="0"/>
              </a:rPr>
              <a:t>Η </a:t>
            </a:r>
            <a:r>
              <a:rPr lang="el-GR" dirty="0" smtClean="0">
                <a:latin typeface="Georgia" pitchFamily="18" charset="0"/>
              </a:rPr>
              <a:t>γλυκιά αυτή πρόκληση δημιουργεί δίλημμα στη ψυχή των πολιορκημένων ανάμεσα στην απόλαυση της ζωής και τον ηρωικό αγώνα. Προφανώς με την επιλογή τους και την ηρωική έξοδο τους, έδωσε </a:t>
            </a:r>
            <a:r>
              <a:rPr lang="el-GR" dirty="0" smtClean="0">
                <a:latin typeface="Georgia" pitchFamily="18" charset="0"/>
              </a:rPr>
              <a:t>αφορμή στον </a:t>
            </a:r>
            <a:r>
              <a:rPr lang="el-GR" dirty="0" smtClean="0">
                <a:latin typeface="Georgia" pitchFamily="18" charset="0"/>
              </a:rPr>
              <a:t>ποιητή να εκφράσει την ιδέα του: </a:t>
            </a:r>
            <a:r>
              <a:rPr lang="el-GR" b="1" dirty="0" smtClean="0">
                <a:latin typeface="Georgia" pitchFamily="18" charset="0"/>
              </a:rPr>
              <a:t>Η </a:t>
            </a:r>
            <a:r>
              <a:rPr lang="el-GR" b="1" dirty="0" smtClean="0">
                <a:solidFill>
                  <a:schemeClr val="accent6">
                    <a:lumMod val="25000"/>
                  </a:schemeClr>
                </a:solidFill>
                <a:latin typeface="Georgia" pitchFamily="18" charset="0"/>
              </a:rPr>
              <a:t>εσωτερική ελευθερία </a:t>
            </a:r>
            <a:r>
              <a:rPr lang="el-GR" b="1" dirty="0" smtClean="0">
                <a:latin typeface="Georgia" pitchFamily="18" charset="0"/>
              </a:rPr>
              <a:t>, παρά τη όποια πάλη, νικάει την όποια μορφή βίας(φυσικός εχθρός-Τούρκοι, βασανιστική ομορφιά της φύσης, επιθυμία για ζωή).</a:t>
            </a:r>
            <a:endParaRPr lang="el-GR" dirty="0" smtClean="0">
              <a:latin typeface="Georgia" pitchFamily="18" charset="0"/>
            </a:endParaRP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85728"/>
            <a:ext cx="8229600" cy="6357982"/>
          </a:xfrm>
        </p:spPr>
        <p:txBody>
          <a:bodyPr>
            <a:normAutofit lnSpcReduction="10000"/>
          </a:bodyPr>
          <a:lstStyle/>
          <a:p>
            <a:pPr fontAlgn="base">
              <a:buNone/>
            </a:pPr>
            <a:r>
              <a:rPr lang="el-GR" dirty="0" smtClean="0">
                <a:latin typeface="Georgia" pitchFamily="18" charset="0"/>
              </a:rPr>
              <a:t>Γιατί </a:t>
            </a:r>
            <a:r>
              <a:rPr lang="el-GR" dirty="0" smtClean="0">
                <a:latin typeface="Georgia" pitchFamily="18" charset="0"/>
              </a:rPr>
              <a:t>το ποίημα ονομάζεται «Ελεύθεροι πολιορκημένοι»</a:t>
            </a:r>
            <a:endParaRPr lang="el-GR" b="1" dirty="0" smtClean="0">
              <a:latin typeface="Georgia" pitchFamily="18" charset="0"/>
            </a:endParaRPr>
          </a:p>
          <a:p>
            <a:pPr fontAlgn="base"/>
            <a:r>
              <a:rPr lang="el-GR" dirty="0" smtClean="0">
                <a:latin typeface="Georgia" pitchFamily="18" charset="0"/>
              </a:rPr>
              <a:t>Ο άνθρωπος ακόμη κι αν του στερήσουν τα πάντα, έχει κάτι απόλυτα δικό του: την ψυχή του και τη θέληση που ξεπηδάει </a:t>
            </a:r>
            <a:r>
              <a:rPr lang="el-GR" dirty="0" err="1" smtClean="0">
                <a:latin typeface="Georgia" pitchFamily="18" charset="0"/>
              </a:rPr>
              <a:t>απ</a:t>
            </a:r>
            <a:r>
              <a:rPr lang="el-GR" dirty="0" err="1" smtClean="0">
                <a:latin typeface="Georgia" pitchFamily="18" charset="0"/>
              </a:rPr>
              <a:t>΄αυτήν</a:t>
            </a:r>
            <a:r>
              <a:rPr lang="el-GR" dirty="0" smtClean="0">
                <a:latin typeface="Georgia" pitchFamily="18" charset="0"/>
              </a:rPr>
              <a:t>. Όταν είναι δοσμένη σε κάτι υψηλό, καμιά εξωτερική βία δεν είναι ικανή να την υποδουλώσει. Όσο η ψυχή παλεύει γι αυτό, μένει ελεύθερη</a:t>
            </a:r>
            <a:r>
              <a:rPr lang="el-GR" dirty="0" smtClean="0">
                <a:latin typeface="Georgia" pitchFamily="18" charset="0"/>
              </a:rPr>
              <a:t>.</a:t>
            </a:r>
          </a:p>
          <a:p>
            <a:pPr fontAlgn="base"/>
            <a:r>
              <a:rPr lang="el-GR" dirty="0" smtClean="0">
                <a:latin typeface="Georgia" pitchFamily="18" charset="0"/>
              </a:rPr>
              <a:t> </a:t>
            </a:r>
            <a:r>
              <a:rPr lang="el-GR" dirty="0" smtClean="0">
                <a:latin typeface="Georgia" pitchFamily="18" charset="0"/>
              </a:rPr>
              <a:t>Έτσι και οι Μεσολογγίτες αν και ήταν πραγματικά πολιορκημένοι</a:t>
            </a:r>
            <a:r>
              <a:rPr lang="el-GR" dirty="0" smtClean="0">
                <a:latin typeface="Georgia" pitchFamily="18" charset="0"/>
              </a:rPr>
              <a:t>, (</a:t>
            </a:r>
            <a:r>
              <a:rPr lang="el-GR" dirty="0" smtClean="0">
                <a:latin typeface="Georgia" pitchFamily="18" charset="0"/>
              </a:rPr>
              <a:t>και απ τους Τούρκους και από τη πείνα και από τον πόθο της ζωής)  παρέμειναν ψυχικά-εσωτερικά ελεύθεροι. </a:t>
            </a:r>
            <a:endParaRPr lang="el-GR" dirty="0" smtClean="0">
              <a:latin typeface="Georgia" pitchFamily="18" charset="0"/>
            </a:endParaRPr>
          </a:p>
          <a:p>
            <a:pPr fontAlgn="base"/>
            <a:r>
              <a:rPr lang="el-GR" dirty="0" smtClean="0">
                <a:latin typeface="Georgia" pitchFamily="18" charset="0"/>
              </a:rPr>
              <a:t>Γίνεται </a:t>
            </a:r>
            <a:r>
              <a:rPr lang="el-GR" dirty="0" smtClean="0">
                <a:latin typeface="Georgia" pitchFamily="18" charset="0"/>
              </a:rPr>
              <a:t>δούλος ο άνθρωπος όταν η ψυχή του αδειάζει και η θέληση του για αντίσταση ναρκώνεται.</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buNone/>
            </a:pPr>
            <a:r>
              <a:rPr lang="el-GR" dirty="0" smtClean="0">
                <a:solidFill>
                  <a:srgbClr val="FF0000"/>
                </a:solidFill>
              </a:rPr>
              <a:t>• </a:t>
            </a:r>
            <a:r>
              <a:rPr lang="el-GR" dirty="0" smtClean="0">
                <a:solidFill>
                  <a:srgbClr val="FF0000"/>
                </a:solidFill>
                <a:latin typeface="Georgia" pitchFamily="18" charset="0"/>
              </a:rPr>
              <a:t>ΠΟΛΥΑΡΙΘΜΟΙ ΤΟΥΡΚΟΙ </a:t>
            </a:r>
            <a:endParaRPr lang="el-GR" dirty="0" smtClean="0">
              <a:solidFill>
                <a:srgbClr val="FF0000"/>
              </a:solidFill>
              <a:latin typeface="Georgia" pitchFamily="18" charset="0"/>
            </a:endParaRPr>
          </a:p>
          <a:p>
            <a:pPr lvl="0">
              <a:buNone/>
            </a:pPr>
            <a:r>
              <a:rPr lang="el-GR" dirty="0" smtClean="0">
                <a:solidFill>
                  <a:srgbClr val="FF0000"/>
                </a:solidFill>
                <a:latin typeface="Georgia" pitchFamily="18" charset="0"/>
              </a:rPr>
              <a:t>• </a:t>
            </a:r>
            <a:r>
              <a:rPr lang="el-GR" dirty="0" smtClean="0">
                <a:solidFill>
                  <a:srgbClr val="FF0000"/>
                </a:solidFill>
                <a:latin typeface="Georgia" pitchFamily="18" charset="0"/>
              </a:rPr>
              <a:t>ΕΠΑΡΚΗΣ ΠΟΛΕΜΙΚΟΣ ΕΞΟΠΛΙΣΜΟΣ </a:t>
            </a:r>
            <a:endParaRPr lang="el-GR" dirty="0" smtClean="0">
              <a:solidFill>
                <a:srgbClr val="FF0000"/>
              </a:solidFill>
              <a:latin typeface="Georgia" pitchFamily="18" charset="0"/>
            </a:endParaRPr>
          </a:p>
          <a:p>
            <a:pPr lvl="0">
              <a:buNone/>
            </a:pPr>
            <a:r>
              <a:rPr lang="el-GR" dirty="0" smtClean="0">
                <a:solidFill>
                  <a:srgbClr val="FF0000"/>
                </a:solidFill>
                <a:latin typeface="Georgia" pitchFamily="18" charset="0"/>
              </a:rPr>
              <a:t>• </a:t>
            </a:r>
            <a:r>
              <a:rPr lang="el-GR" dirty="0" smtClean="0">
                <a:solidFill>
                  <a:srgbClr val="FF0000"/>
                </a:solidFill>
                <a:latin typeface="Georgia" pitchFamily="18" charset="0"/>
              </a:rPr>
              <a:t>ΕΠΑΡΚΕΙΑ ΤΡΟΦΟΔΟΣΙΑΣ </a:t>
            </a:r>
            <a:endParaRPr lang="el-GR" dirty="0" smtClean="0">
              <a:solidFill>
                <a:srgbClr val="FF0000"/>
              </a:solidFill>
              <a:latin typeface="Georgia" pitchFamily="18" charset="0"/>
            </a:endParaRPr>
          </a:p>
          <a:p>
            <a:pPr lvl="0">
              <a:buNone/>
            </a:pPr>
            <a:r>
              <a:rPr lang="el-GR" dirty="0" smtClean="0">
                <a:solidFill>
                  <a:srgbClr val="FF0000"/>
                </a:solidFill>
                <a:latin typeface="Georgia" pitchFamily="18" charset="0"/>
              </a:rPr>
              <a:t>• </a:t>
            </a:r>
            <a:r>
              <a:rPr lang="el-GR" dirty="0" smtClean="0">
                <a:solidFill>
                  <a:srgbClr val="FF0000"/>
                </a:solidFill>
                <a:latin typeface="Georgia" pitchFamily="18" charset="0"/>
              </a:rPr>
              <a:t>ΜΕΓΑΛΕΣ ΠΙΘΑΝΟΤΗΤΕΣ ΝΙΚΗΣ </a:t>
            </a:r>
            <a:endParaRPr lang="el-GR" dirty="0" smtClean="0">
              <a:solidFill>
                <a:srgbClr val="FF0000"/>
              </a:solidFill>
              <a:latin typeface="Georgia" pitchFamily="18" charset="0"/>
            </a:endParaRPr>
          </a:p>
          <a:p>
            <a:pPr lvl="0">
              <a:buNone/>
            </a:pPr>
            <a:endParaRPr lang="el-GR" dirty="0" smtClean="0">
              <a:latin typeface="Georgia" pitchFamily="18" charset="0"/>
            </a:endParaRPr>
          </a:p>
          <a:p>
            <a:pPr lvl="0">
              <a:buNone/>
            </a:pPr>
            <a:r>
              <a:rPr lang="el-GR" dirty="0" smtClean="0">
                <a:latin typeface="Georgia" pitchFamily="18" charset="0"/>
              </a:rPr>
              <a:t>• </a:t>
            </a:r>
            <a:r>
              <a:rPr lang="el-GR" dirty="0" smtClean="0">
                <a:solidFill>
                  <a:srgbClr val="0070C0"/>
                </a:solidFill>
                <a:latin typeface="Georgia" pitchFamily="18" charset="0"/>
              </a:rPr>
              <a:t>ΟΛΙΓΑΡΙΘΜΟΙ ΕΛΛΗΝΕΣ </a:t>
            </a:r>
            <a:endParaRPr lang="el-GR" dirty="0" smtClean="0">
              <a:solidFill>
                <a:srgbClr val="0070C0"/>
              </a:solidFill>
              <a:latin typeface="Georgia" pitchFamily="18" charset="0"/>
            </a:endParaRPr>
          </a:p>
          <a:p>
            <a:pPr lvl="0">
              <a:buNone/>
            </a:pPr>
            <a:r>
              <a:rPr lang="el-GR" dirty="0" smtClean="0">
                <a:solidFill>
                  <a:srgbClr val="0070C0"/>
                </a:solidFill>
                <a:latin typeface="Georgia" pitchFamily="18" charset="0"/>
              </a:rPr>
              <a:t>• </a:t>
            </a:r>
            <a:r>
              <a:rPr lang="el-GR" dirty="0" smtClean="0">
                <a:solidFill>
                  <a:srgbClr val="0070C0"/>
                </a:solidFill>
                <a:latin typeface="Georgia" pitchFamily="18" charset="0"/>
              </a:rPr>
              <a:t>ΕΞΑΝΤΛΗΣΗ ΠΟΛΕΜΟΦΟΔΙΩΝ </a:t>
            </a:r>
            <a:endParaRPr lang="el-GR" dirty="0" smtClean="0">
              <a:solidFill>
                <a:srgbClr val="0070C0"/>
              </a:solidFill>
              <a:latin typeface="Georgia" pitchFamily="18" charset="0"/>
            </a:endParaRPr>
          </a:p>
          <a:p>
            <a:pPr lvl="0">
              <a:buNone/>
            </a:pPr>
            <a:r>
              <a:rPr lang="el-GR" dirty="0" smtClean="0">
                <a:solidFill>
                  <a:srgbClr val="0070C0"/>
                </a:solidFill>
                <a:latin typeface="Georgia" pitchFamily="18" charset="0"/>
              </a:rPr>
              <a:t>• </a:t>
            </a:r>
            <a:r>
              <a:rPr lang="el-GR" dirty="0" smtClean="0">
                <a:solidFill>
                  <a:srgbClr val="0070C0"/>
                </a:solidFill>
                <a:latin typeface="Georgia" pitchFamily="18" charset="0"/>
              </a:rPr>
              <a:t>ΠΕΙΝΑ </a:t>
            </a:r>
            <a:endParaRPr lang="el-GR" dirty="0" smtClean="0">
              <a:solidFill>
                <a:srgbClr val="0070C0"/>
              </a:solidFill>
              <a:latin typeface="Georgia" pitchFamily="18" charset="0"/>
            </a:endParaRPr>
          </a:p>
          <a:p>
            <a:pPr lvl="0">
              <a:buNone/>
            </a:pPr>
            <a:r>
              <a:rPr lang="el-GR" dirty="0" smtClean="0">
                <a:solidFill>
                  <a:srgbClr val="0070C0"/>
                </a:solidFill>
                <a:latin typeface="Georgia" pitchFamily="18" charset="0"/>
              </a:rPr>
              <a:t>• </a:t>
            </a:r>
            <a:r>
              <a:rPr lang="el-GR" dirty="0" smtClean="0">
                <a:solidFill>
                  <a:srgbClr val="0070C0"/>
                </a:solidFill>
                <a:latin typeface="Georgia" pitchFamily="18" charset="0"/>
              </a:rPr>
              <a:t>ΒΕΒΑΙΗ ΗΤΤΑ</a:t>
            </a:r>
          </a:p>
          <a:p>
            <a:endParaRPr lang="el-GR" dirty="0"/>
          </a:p>
        </p:txBody>
      </p:sp>
      <p:sp>
        <p:nvSpPr>
          <p:cNvPr id="2" name="1 - Τίτλος"/>
          <p:cNvSpPr>
            <a:spLocks noGrp="1"/>
          </p:cNvSpPr>
          <p:nvPr>
            <p:ph type="title"/>
          </p:nvPr>
        </p:nvSpPr>
        <p:spPr/>
        <p:txBody>
          <a:bodyPr/>
          <a:lstStyle/>
          <a:p>
            <a:r>
              <a:rPr lang="el-GR" dirty="0" smtClean="0">
                <a:latin typeface="Georgia" pitchFamily="18" charset="0"/>
              </a:rPr>
              <a:t>ΕΞΩΤΕΡΙΚΕΣ ΔΥΣΚΟΛΙΕΣ</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r>
              <a:rPr lang="el-GR" dirty="0" smtClean="0">
                <a:latin typeface="Georgia" pitchFamily="18" charset="0"/>
              </a:rPr>
              <a:t>ΕΣΩΤΕΡΙΚΟΣ ΑΓΩΝΑΣ </a:t>
            </a:r>
            <a:endParaRPr lang="el-GR" dirty="0" smtClean="0">
              <a:latin typeface="Georgia" pitchFamily="18" charset="0"/>
            </a:endParaRPr>
          </a:p>
          <a:p>
            <a:r>
              <a:rPr lang="el-GR" dirty="0" smtClean="0">
                <a:latin typeface="Georgia" pitchFamily="18" charset="0"/>
              </a:rPr>
              <a:t>ΣΥΝΑΙΣΘΗΜΑΤΑ </a:t>
            </a:r>
          </a:p>
          <a:p>
            <a:r>
              <a:rPr lang="el-GR" dirty="0" smtClean="0">
                <a:latin typeface="Georgia" pitchFamily="18" charset="0"/>
              </a:rPr>
              <a:t>ΦΑΝΤΑΣΙΑ </a:t>
            </a:r>
          </a:p>
          <a:p>
            <a:r>
              <a:rPr lang="el-GR" dirty="0" smtClean="0">
                <a:latin typeface="Georgia" pitchFamily="18" charset="0"/>
              </a:rPr>
              <a:t>ΑΙΣΘΗΣΕΙΣ</a:t>
            </a:r>
          </a:p>
          <a:p>
            <a:r>
              <a:rPr lang="el-GR" dirty="0" smtClean="0">
                <a:latin typeface="Georgia" pitchFamily="18" charset="0"/>
              </a:rPr>
              <a:t>ΤΑΡΑΧΗ </a:t>
            </a:r>
            <a:r>
              <a:rPr lang="el-GR" dirty="0" smtClean="0">
                <a:latin typeface="Georgia" pitchFamily="18" charset="0"/>
              </a:rPr>
              <a:t>ΦΟΒΟΣ </a:t>
            </a:r>
            <a:r>
              <a:rPr lang="el-GR" dirty="0" smtClean="0">
                <a:latin typeface="Georgia" pitchFamily="18" charset="0"/>
              </a:rPr>
              <a:t>ΤΡΟΜΟΣ </a:t>
            </a:r>
            <a:r>
              <a:rPr lang="el-GR" dirty="0" smtClean="0">
                <a:latin typeface="Georgia" pitchFamily="18" charset="0"/>
              </a:rPr>
              <a:t>ΚΛΑΜΑ </a:t>
            </a:r>
            <a:endParaRPr lang="el-GR" dirty="0" smtClean="0">
              <a:latin typeface="Georgia" pitchFamily="18" charset="0"/>
            </a:endParaRPr>
          </a:p>
          <a:p>
            <a:endParaRPr lang="el-GR" dirty="0" smtClean="0">
              <a:latin typeface="Georgia" pitchFamily="18" charset="0"/>
            </a:endParaRPr>
          </a:p>
          <a:p>
            <a:r>
              <a:rPr lang="el-GR" dirty="0" smtClean="0">
                <a:latin typeface="Georgia" pitchFamily="18" charset="0"/>
              </a:rPr>
              <a:t>ΗΘΙΚΟΣ </a:t>
            </a:r>
            <a:r>
              <a:rPr lang="el-GR" dirty="0" smtClean="0">
                <a:latin typeface="Georgia" pitchFamily="18" charset="0"/>
              </a:rPr>
              <a:t>ΛΟΓΟΣ </a:t>
            </a:r>
            <a:endParaRPr lang="el-GR" dirty="0" smtClean="0">
              <a:latin typeface="Georgia" pitchFamily="18" charset="0"/>
            </a:endParaRPr>
          </a:p>
          <a:p>
            <a:r>
              <a:rPr lang="el-GR" dirty="0" smtClean="0">
                <a:latin typeface="Georgia" pitchFamily="18" charset="0"/>
              </a:rPr>
              <a:t>ΛΟΓΙΚΗ </a:t>
            </a:r>
          </a:p>
          <a:p>
            <a:r>
              <a:rPr lang="el-GR" dirty="0" smtClean="0">
                <a:latin typeface="Georgia" pitchFamily="18" charset="0"/>
              </a:rPr>
              <a:t>ΠΝΕΥΜΑ </a:t>
            </a:r>
          </a:p>
          <a:p>
            <a:r>
              <a:rPr lang="el-GR" dirty="0" smtClean="0">
                <a:latin typeface="Georgia" pitchFamily="18" charset="0"/>
              </a:rPr>
              <a:t>ΓΑΛΗΝΗ </a:t>
            </a:r>
          </a:p>
          <a:p>
            <a:r>
              <a:rPr lang="el-GR" dirty="0" smtClean="0">
                <a:latin typeface="Georgia" pitchFamily="18" charset="0"/>
              </a:rPr>
              <a:t>ΓΕΝΝΑΙΟΤΗΤΑ </a:t>
            </a:r>
            <a:r>
              <a:rPr lang="el-GR" dirty="0" smtClean="0">
                <a:latin typeface="Georgia" pitchFamily="18" charset="0"/>
              </a:rPr>
              <a:t>ΘΑΡΡΟΣ</a:t>
            </a:r>
            <a:endParaRPr lang="el-GR" dirty="0">
              <a:latin typeface="Georgia" pitchFamily="18" charset="0"/>
            </a:endParaRPr>
          </a:p>
        </p:txBody>
      </p:sp>
      <p:sp>
        <p:nvSpPr>
          <p:cNvPr id="2" name="1 - Τίτλος"/>
          <p:cNvSpPr>
            <a:spLocks noGrp="1"/>
          </p:cNvSpPr>
          <p:nvPr>
            <p:ph type="title"/>
          </p:nvPr>
        </p:nvSpPr>
        <p:spPr/>
        <p:txBody>
          <a:bodyPr/>
          <a:lstStyle/>
          <a:p>
            <a:r>
              <a:rPr lang="el-GR" dirty="0" smtClean="0">
                <a:latin typeface="Georgia" pitchFamily="18" charset="0"/>
              </a:rPr>
              <a:t>ΨΥΧΙΚΕΣ ΔΥΣΚΟΛΙΕΣ</a:t>
            </a:r>
            <a:endParaRPr lang="el-GR" dirty="0">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481328"/>
            <a:ext cx="8929718" cy="4948068"/>
          </a:xfrm>
        </p:spPr>
        <p:txBody>
          <a:bodyPr>
            <a:normAutofit fontScale="85000" lnSpcReduction="10000"/>
          </a:bodyPr>
          <a:lstStyle/>
          <a:p>
            <a:pPr>
              <a:buNone/>
            </a:pPr>
            <a:r>
              <a:rPr lang="el-GR" b="1" i="1" dirty="0" smtClean="0"/>
              <a:t> </a:t>
            </a:r>
            <a:r>
              <a:rPr lang="el-GR" b="1" i="1" dirty="0" smtClean="0">
                <a:latin typeface="Georgia" pitchFamily="18" charset="0"/>
              </a:rPr>
              <a:t>Η πείνα βασανίζει τους αγωνιστές του Μεσολογγίου</a:t>
            </a:r>
          </a:p>
          <a:p>
            <a:r>
              <a:rPr lang="el-GR" dirty="0" err="1" smtClean="0">
                <a:latin typeface="Georgia" pitchFamily="18" charset="0"/>
              </a:rPr>
              <a:t>Aρχίσαμεν</a:t>
            </a:r>
            <a:r>
              <a:rPr lang="el-GR" dirty="0" smtClean="0">
                <a:latin typeface="Georgia" pitchFamily="18" charset="0"/>
              </a:rPr>
              <a:t>, περί τας 15 </a:t>
            </a:r>
            <a:r>
              <a:rPr lang="el-GR" dirty="0" err="1" smtClean="0">
                <a:latin typeface="Georgia" pitchFamily="18" charset="0"/>
              </a:rPr>
              <a:t>Mαρτίου</a:t>
            </a:r>
            <a:r>
              <a:rPr lang="el-GR" dirty="0" smtClean="0">
                <a:latin typeface="Georgia" pitchFamily="18" charset="0"/>
              </a:rPr>
              <a:t>, ταις </a:t>
            </a:r>
            <a:r>
              <a:rPr lang="el-GR" dirty="0" err="1" smtClean="0">
                <a:latin typeface="Georgia" pitchFamily="18" charset="0"/>
              </a:rPr>
              <a:t>πικραλήθραις</a:t>
            </a:r>
            <a:r>
              <a:rPr lang="el-GR" dirty="0" smtClean="0">
                <a:latin typeface="Georgia" pitchFamily="18" charset="0"/>
              </a:rPr>
              <a:t>, χορτάρι της </a:t>
            </a:r>
            <a:r>
              <a:rPr lang="el-GR" dirty="0" err="1" smtClean="0">
                <a:latin typeface="Georgia" pitchFamily="18" charset="0"/>
              </a:rPr>
              <a:t>θαλάσσης˙</a:t>
            </a:r>
            <a:r>
              <a:rPr lang="el-GR" dirty="0" smtClean="0">
                <a:latin typeface="Georgia" pitchFamily="18" charset="0"/>
              </a:rPr>
              <a:t> το </a:t>
            </a:r>
            <a:r>
              <a:rPr lang="el-GR" dirty="0" err="1" smtClean="0">
                <a:latin typeface="Georgia" pitchFamily="18" charset="0"/>
              </a:rPr>
              <a:t>εβράζαμεν</a:t>
            </a:r>
            <a:r>
              <a:rPr lang="el-GR" dirty="0" smtClean="0">
                <a:latin typeface="Georgia" pitchFamily="18" charset="0"/>
              </a:rPr>
              <a:t> πέντε </a:t>
            </a:r>
            <a:r>
              <a:rPr lang="el-GR" dirty="0" err="1" smtClean="0">
                <a:latin typeface="Georgia" pitchFamily="18" charset="0"/>
              </a:rPr>
              <a:t>φοραίς</a:t>
            </a:r>
            <a:r>
              <a:rPr lang="el-GR" dirty="0" smtClean="0">
                <a:latin typeface="Georgia" pitchFamily="18" charset="0"/>
              </a:rPr>
              <a:t> έως ότου </a:t>
            </a:r>
            <a:r>
              <a:rPr lang="el-GR" dirty="0" err="1" smtClean="0">
                <a:latin typeface="Georgia" pitchFamily="18" charset="0"/>
              </a:rPr>
              <a:t>έβγαινεν</a:t>
            </a:r>
            <a:r>
              <a:rPr lang="el-GR" dirty="0" smtClean="0">
                <a:latin typeface="Georgia" pitchFamily="18" charset="0"/>
              </a:rPr>
              <a:t> η πικράδα, και το </a:t>
            </a:r>
            <a:r>
              <a:rPr lang="el-GR" dirty="0" err="1" smtClean="0">
                <a:latin typeface="Georgia" pitchFamily="18" charset="0"/>
              </a:rPr>
              <a:t>ετρώγαμεν</a:t>
            </a:r>
            <a:r>
              <a:rPr lang="el-GR" dirty="0" smtClean="0">
                <a:latin typeface="Georgia" pitchFamily="18" charset="0"/>
              </a:rPr>
              <a:t> με </a:t>
            </a:r>
            <a:r>
              <a:rPr lang="el-GR" dirty="0" err="1" smtClean="0">
                <a:latin typeface="Georgia" pitchFamily="18" charset="0"/>
              </a:rPr>
              <a:t>ξείδι</a:t>
            </a:r>
            <a:r>
              <a:rPr lang="el-GR" dirty="0" smtClean="0">
                <a:latin typeface="Georgia" pitchFamily="18" charset="0"/>
              </a:rPr>
              <a:t> και λάδι ωσάν σαλάτα, και με ζουμί από </a:t>
            </a:r>
            <a:r>
              <a:rPr lang="el-GR" dirty="0" err="1" smtClean="0">
                <a:latin typeface="Georgia" pitchFamily="18" charset="0"/>
              </a:rPr>
              <a:t>καβούρους</a:t>
            </a:r>
            <a:r>
              <a:rPr lang="el-GR" dirty="0" smtClean="0">
                <a:latin typeface="Georgia" pitchFamily="18" charset="0"/>
              </a:rPr>
              <a:t> </a:t>
            </a:r>
            <a:r>
              <a:rPr lang="el-GR" dirty="0" err="1" smtClean="0">
                <a:latin typeface="Georgia" pitchFamily="18" charset="0"/>
              </a:rPr>
              <a:t>ανακατωμένον</a:t>
            </a:r>
            <a:r>
              <a:rPr lang="el-GR" dirty="0" smtClean="0">
                <a:latin typeface="Georgia" pitchFamily="18" charset="0"/>
              </a:rPr>
              <a:t> και τούτο. </a:t>
            </a:r>
            <a:r>
              <a:rPr lang="el-GR" dirty="0" err="1" smtClean="0">
                <a:latin typeface="Georgia" pitchFamily="18" charset="0"/>
              </a:rPr>
              <a:t>Eδόθησαν</a:t>
            </a:r>
            <a:r>
              <a:rPr lang="el-GR" dirty="0" smtClean="0">
                <a:latin typeface="Georgia" pitchFamily="18" charset="0"/>
              </a:rPr>
              <a:t> και εις τους ποντικούς, πλην </a:t>
            </a:r>
            <a:r>
              <a:rPr lang="el-GR" dirty="0" err="1" smtClean="0">
                <a:latin typeface="Georgia" pitchFamily="18" charset="0"/>
              </a:rPr>
              <a:t>ήτον</a:t>
            </a:r>
            <a:r>
              <a:rPr lang="el-GR" dirty="0" smtClean="0">
                <a:latin typeface="Georgia" pitchFamily="18" charset="0"/>
              </a:rPr>
              <a:t> ευτυχής όστις </a:t>
            </a:r>
            <a:r>
              <a:rPr lang="el-GR" dirty="0" err="1" smtClean="0">
                <a:latin typeface="Georgia" pitchFamily="18" charset="0"/>
              </a:rPr>
              <a:t>εδύνατο</a:t>
            </a:r>
            <a:r>
              <a:rPr lang="el-GR" dirty="0" smtClean="0">
                <a:latin typeface="Georgia" pitchFamily="18" charset="0"/>
              </a:rPr>
              <a:t> να </a:t>
            </a:r>
            <a:r>
              <a:rPr lang="el-GR" dirty="0" err="1" smtClean="0">
                <a:latin typeface="Georgia" pitchFamily="18" charset="0"/>
              </a:rPr>
              <a:t>πιάση</a:t>
            </a:r>
            <a:r>
              <a:rPr lang="el-GR" dirty="0" smtClean="0">
                <a:latin typeface="Georgia" pitchFamily="18" charset="0"/>
              </a:rPr>
              <a:t> έναν. </a:t>
            </a:r>
            <a:r>
              <a:rPr lang="el-GR" dirty="0" err="1" smtClean="0">
                <a:latin typeface="Georgia" pitchFamily="18" charset="0"/>
              </a:rPr>
              <a:t>Bατράχους</a:t>
            </a:r>
            <a:r>
              <a:rPr lang="el-GR" dirty="0" smtClean="0">
                <a:latin typeface="Georgia" pitchFamily="18" charset="0"/>
              </a:rPr>
              <a:t> δεν </a:t>
            </a:r>
            <a:r>
              <a:rPr lang="el-GR" dirty="0" err="1" smtClean="0">
                <a:latin typeface="Georgia" pitchFamily="18" charset="0"/>
              </a:rPr>
              <a:t>είχαμεν</a:t>
            </a:r>
            <a:r>
              <a:rPr lang="el-GR" dirty="0" smtClean="0">
                <a:latin typeface="Georgia" pitchFamily="18" charset="0"/>
              </a:rPr>
              <a:t>, κατά </a:t>
            </a:r>
            <a:r>
              <a:rPr lang="el-GR" dirty="0" err="1" smtClean="0">
                <a:latin typeface="Georgia" pitchFamily="18" charset="0"/>
              </a:rPr>
              <a:t>δυστυχίαν</a:t>
            </a:r>
            <a:r>
              <a:rPr lang="el-GR" dirty="0" smtClean="0">
                <a:latin typeface="Georgia" pitchFamily="18" charset="0"/>
              </a:rPr>
              <a:t>. </a:t>
            </a:r>
            <a:r>
              <a:rPr lang="el-GR" dirty="0" err="1" smtClean="0">
                <a:latin typeface="Georgia" pitchFamily="18" charset="0"/>
              </a:rPr>
              <a:t>Aπό</a:t>
            </a:r>
            <a:r>
              <a:rPr lang="el-GR" dirty="0" smtClean="0">
                <a:latin typeface="Georgia" pitchFamily="18" charset="0"/>
              </a:rPr>
              <a:t> την </a:t>
            </a:r>
            <a:r>
              <a:rPr lang="el-GR" dirty="0" err="1" smtClean="0">
                <a:latin typeface="Georgia" pitchFamily="18" charset="0"/>
              </a:rPr>
              <a:t>έλλειψην</a:t>
            </a:r>
            <a:r>
              <a:rPr lang="el-GR" dirty="0" smtClean="0">
                <a:latin typeface="Georgia" pitchFamily="18" charset="0"/>
              </a:rPr>
              <a:t> της θροφής αύξαναν αι </a:t>
            </a:r>
            <a:r>
              <a:rPr lang="el-GR" dirty="0" err="1" smtClean="0">
                <a:latin typeface="Georgia" pitchFamily="18" charset="0"/>
              </a:rPr>
              <a:t>ασθένειαι</a:t>
            </a:r>
            <a:r>
              <a:rPr lang="el-GR" dirty="0" smtClean="0">
                <a:latin typeface="Georgia" pitchFamily="18" charset="0"/>
              </a:rPr>
              <a:t>, </a:t>
            </a:r>
            <a:r>
              <a:rPr lang="el-GR" dirty="0" err="1" smtClean="0">
                <a:latin typeface="Georgia" pitchFamily="18" charset="0"/>
              </a:rPr>
              <a:t>πονόστομος</a:t>
            </a:r>
            <a:r>
              <a:rPr lang="el-GR" dirty="0" smtClean="0">
                <a:latin typeface="Georgia" pitchFamily="18" charset="0"/>
              </a:rPr>
              <a:t> και </a:t>
            </a:r>
            <a:r>
              <a:rPr lang="el-GR" dirty="0" err="1" smtClean="0">
                <a:latin typeface="Georgia" pitchFamily="18" charset="0"/>
              </a:rPr>
              <a:t>αρθρίτις</a:t>
            </a:r>
            <a:r>
              <a:rPr lang="el-GR" dirty="0" smtClean="0">
                <a:latin typeface="Georgia" pitchFamily="18" charset="0"/>
              </a:rPr>
              <a:t>. </a:t>
            </a:r>
            <a:r>
              <a:rPr lang="el-GR" dirty="0" err="1" smtClean="0">
                <a:latin typeface="Georgia" pitchFamily="18" charset="0"/>
              </a:rPr>
              <a:t>Eις</a:t>
            </a:r>
            <a:r>
              <a:rPr lang="el-GR" dirty="0" smtClean="0">
                <a:latin typeface="Georgia" pitchFamily="18" charset="0"/>
              </a:rPr>
              <a:t> τοιαύτην </a:t>
            </a:r>
            <a:r>
              <a:rPr lang="el-GR" dirty="0" err="1" smtClean="0">
                <a:latin typeface="Georgia" pitchFamily="18" charset="0"/>
              </a:rPr>
              <a:t>κατάστασιν</a:t>
            </a:r>
            <a:r>
              <a:rPr lang="el-GR" dirty="0" smtClean="0">
                <a:latin typeface="Georgia" pitchFamily="18" charset="0"/>
              </a:rPr>
              <a:t> </a:t>
            </a:r>
            <a:r>
              <a:rPr lang="el-GR" dirty="0" err="1" smtClean="0">
                <a:latin typeface="Georgia" pitchFamily="18" charset="0"/>
              </a:rPr>
              <a:t>ευρισκόμασθον</a:t>
            </a:r>
            <a:r>
              <a:rPr lang="el-GR" dirty="0" smtClean="0">
                <a:latin typeface="Georgia" pitchFamily="18" charset="0"/>
              </a:rPr>
              <a:t> όταν μας </a:t>
            </a:r>
            <a:r>
              <a:rPr lang="el-GR" dirty="0" err="1" smtClean="0">
                <a:latin typeface="Georgia" pitchFamily="18" charset="0"/>
              </a:rPr>
              <a:t>έφθασεν</a:t>
            </a:r>
            <a:r>
              <a:rPr lang="el-GR" dirty="0" smtClean="0">
                <a:latin typeface="Georgia" pitchFamily="18" charset="0"/>
              </a:rPr>
              <a:t> γράμμα των απεσταλμένων μας εις </a:t>
            </a:r>
            <a:r>
              <a:rPr lang="el-GR" dirty="0" err="1" smtClean="0">
                <a:latin typeface="Georgia" pitchFamily="18" charset="0"/>
              </a:rPr>
              <a:t>Nαύπλιον</a:t>
            </a:r>
            <a:r>
              <a:rPr lang="el-GR" dirty="0" smtClean="0">
                <a:latin typeface="Georgia" pitchFamily="18" charset="0"/>
              </a:rPr>
              <a:t> </a:t>
            </a:r>
            <a:r>
              <a:rPr lang="el-GR" dirty="0" err="1" smtClean="0">
                <a:latin typeface="Georgia" pitchFamily="18" charset="0"/>
              </a:rPr>
              <a:t>συσταίνον</a:t>
            </a:r>
            <a:r>
              <a:rPr lang="el-GR" dirty="0" smtClean="0">
                <a:latin typeface="Georgia" pitchFamily="18" charset="0"/>
              </a:rPr>
              <a:t> και να </a:t>
            </a:r>
            <a:r>
              <a:rPr lang="el-GR" dirty="0" err="1" smtClean="0">
                <a:latin typeface="Georgia" pitchFamily="18" charset="0"/>
              </a:rPr>
              <a:t>φάγωμεν</a:t>
            </a:r>
            <a:r>
              <a:rPr lang="el-GR" dirty="0" smtClean="0">
                <a:latin typeface="Georgia" pitchFamily="18" charset="0"/>
              </a:rPr>
              <a:t> (εν ανάγκη) ένας τον άλλον. [...] Εκείνην την </a:t>
            </a:r>
            <a:r>
              <a:rPr lang="el-GR" dirty="0" err="1" smtClean="0">
                <a:latin typeface="Georgia" pitchFamily="18" charset="0"/>
              </a:rPr>
              <a:t>ημέραν</a:t>
            </a:r>
            <a:r>
              <a:rPr lang="el-GR" dirty="0" smtClean="0">
                <a:latin typeface="Georgia" pitchFamily="18" charset="0"/>
              </a:rPr>
              <a:t> ένας </a:t>
            </a:r>
            <a:r>
              <a:rPr lang="el-GR" dirty="0" err="1" smtClean="0">
                <a:latin typeface="Georgia" pitchFamily="18" charset="0"/>
              </a:rPr>
              <a:t>Kραβαρίτης</a:t>
            </a:r>
            <a:r>
              <a:rPr lang="el-GR" dirty="0" smtClean="0">
                <a:latin typeface="Georgia" pitchFamily="18" charset="0"/>
              </a:rPr>
              <a:t> </a:t>
            </a:r>
            <a:r>
              <a:rPr lang="el-GR" dirty="0" err="1" smtClean="0">
                <a:latin typeface="Georgia" pitchFamily="18" charset="0"/>
              </a:rPr>
              <a:t>έκοψεν</a:t>
            </a:r>
            <a:r>
              <a:rPr lang="el-GR" dirty="0" smtClean="0">
                <a:latin typeface="Georgia" pitchFamily="18" charset="0"/>
              </a:rPr>
              <a:t> κρέας από το μηρί ενός φονευμένου και το </a:t>
            </a:r>
            <a:r>
              <a:rPr lang="el-GR" dirty="0" err="1" smtClean="0">
                <a:latin typeface="Georgia" pitchFamily="18" charset="0"/>
              </a:rPr>
              <a:t>έφαγεν</a:t>
            </a:r>
            <a:r>
              <a:rPr lang="el-GR" dirty="0" smtClean="0">
                <a:latin typeface="Georgia" pitchFamily="18" charset="0"/>
              </a:rPr>
              <a:t>.</a:t>
            </a:r>
            <a:br>
              <a:rPr lang="el-GR" dirty="0" smtClean="0">
                <a:latin typeface="Georgia" pitchFamily="18" charset="0"/>
              </a:rPr>
            </a:br>
            <a:r>
              <a:rPr lang="el-GR" sz="2100" i="1" dirty="0" smtClean="0">
                <a:latin typeface="Georgia" pitchFamily="18" charset="0"/>
              </a:rPr>
              <a:t>N. </a:t>
            </a:r>
            <a:r>
              <a:rPr lang="el-GR" sz="2100" i="1" dirty="0" err="1" smtClean="0">
                <a:latin typeface="Georgia" pitchFamily="18" charset="0"/>
              </a:rPr>
              <a:t>Kασομούλης</a:t>
            </a:r>
            <a:r>
              <a:rPr lang="el-GR" sz="2100" i="1" dirty="0" smtClean="0">
                <a:latin typeface="Georgia" pitchFamily="18" charset="0"/>
              </a:rPr>
              <a:t>, </a:t>
            </a:r>
            <a:r>
              <a:rPr lang="el-GR" sz="2100" i="1" dirty="0" err="1" smtClean="0">
                <a:latin typeface="Georgia" pitchFamily="18" charset="0"/>
              </a:rPr>
              <a:t>Eνθυμήματα</a:t>
            </a:r>
            <a:r>
              <a:rPr lang="el-GR" sz="2100" i="1" dirty="0" smtClean="0">
                <a:latin typeface="Georgia" pitchFamily="18" charset="0"/>
              </a:rPr>
              <a:t> στρατιωτικά της Επαναστάσεως των </a:t>
            </a:r>
            <a:r>
              <a:rPr lang="el-GR" sz="2100" i="1" dirty="0" err="1" smtClean="0">
                <a:latin typeface="Georgia" pitchFamily="18" charset="0"/>
              </a:rPr>
              <a:t>Eλλήνων</a:t>
            </a:r>
            <a:r>
              <a:rPr lang="el-GR" sz="2100" i="1" dirty="0" smtClean="0">
                <a:latin typeface="Georgia" pitchFamily="18" charset="0"/>
              </a:rPr>
              <a:t>. </a:t>
            </a:r>
            <a:r>
              <a:rPr lang="el-GR" sz="2100" i="1" dirty="0" err="1" smtClean="0">
                <a:latin typeface="Georgia" pitchFamily="18" charset="0"/>
              </a:rPr>
              <a:t>Aπό</a:t>
            </a:r>
            <a:r>
              <a:rPr lang="el-GR" sz="2100" i="1" dirty="0" smtClean="0">
                <a:latin typeface="Georgia" pitchFamily="18" charset="0"/>
              </a:rPr>
              <a:t> τα 1821 μέχρι των 1833, </a:t>
            </a:r>
            <a:r>
              <a:rPr lang="el-GR" sz="2100" i="1" dirty="0" err="1" smtClean="0">
                <a:latin typeface="Georgia" pitchFamily="18" charset="0"/>
              </a:rPr>
              <a:t>επιμ</a:t>
            </a:r>
            <a:r>
              <a:rPr lang="el-GR" sz="2100" i="1" dirty="0" smtClean="0">
                <a:latin typeface="Georgia" pitchFamily="18" charset="0"/>
              </a:rPr>
              <a:t>. Γ. </a:t>
            </a:r>
            <a:r>
              <a:rPr lang="el-GR" sz="2100" i="1" dirty="0" err="1" smtClean="0">
                <a:latin typeface="Georgia" pitchFamily="18" charset="0"/>
              </a:rPr>
              <a:t>Bλαχογιάννης</a:t>
            </a:r>
            <a:r>
              <a:rPr lang="el-GR" sz="2100" i="1" dirty="0" smtClean="0">
                <a:latin typeface="Georgia" pitchFamily="18" charset="0"/>
              </a:rPr>
              <a:t>, </a:t>
            </a:r>
            <a:r>
              <a:rPr lang="el-GR" sz="2100" i="1" dirty="0" err="1" smtClean="0">
                <a:latin typeface="Georgia" pitchFamily="18" charset="0"/>
              </a:rPr>
              <a:t>Aθήνα</a:t>
            </a:r>
            <a:r>
              <a:rPr lang="el-GR" sz="2100" i="1" dirty="0" smtClean="0">
                <a:latin typeface="Georgia" pitchFamily="18" charset="0"/>
              </a:rPr>
              <a:t> 1939, </a:t>
            </a:r>
            <a:r>
              <a:rPr lang="el-GR" sz="2100" i="1" dirty="0" err="1" smtClean="0">
                <a:latin typeface="Georgia" pitchFamily="18" charset="0"/>
              </a:rPr>
              <a:t>τόμ</a:t>
            </a:r>
            <a:r>
              <a:rPr lang="el-GR" sz="2100" i="1" dirty="0" smtClean="0">
                <a:latin typeface="Georgia" pitchFamily="18" charset="0"/>
              </a:rPr>
              <a:t>. Β΄, σ. 256.</a:t>
            </a:r>
          </a:p>
          <a:p>
            <a:endParaRPr lang="el-GR" dirty="0"/>
          </a:p>
        </p:txBody>
      </p:sp>
      <p:sp>
        <p:nvSpPr>
          <p:cNvPr id="3" name="2 - Τίτλος"/>
          <p:cNvSpPr>
            <a:spLocks noGrp="1"/>
          </p:cNvSpPr>
          <p:nvPr>
            <p:ph type="title"/>
          </p:nvPr>
        </p:nvSpPr>
        <p:spPr/>
        <p:txBody>
          <a:bodyPr/>
          <a:lstStyle/>
          <a:p>
            <a:r>
              <a:rPr lang="el-GR" dirty="0" smtClean="0">
                <a:latin typeface="Georgia" pitchFamily="18" charset="0"/>
              </a:rPr>
              <a:t>Παράλληλα κείμενα</a:t>
            </a:r>
            <a:endParaRPr lang="el-GR" dirty="0">
              <a:latin typeface="Georgia"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11"/>
          <p:cNvSpPr>
            <a:spLocks noGrp="1" noChangeArrowheads="1"/>
          </p:cNvSpPr>
          <p:nvPr>
            <p:ph type="title"/>
          </p:nvPr>
        </p:nvSpPr>
        <p:spPr/>
        <p:txBody>
          <a:bodyPr/>
          <a:lstStyle/>
          <a:p>
            <a:pPr eaLnBrk="1" hangingPunct="1">
              <a:defRPr/>
            </a:pPr>
            <a:r>
              <a:rPr lang="el-GR" dirty="0" smtClean="0"/>
              <a:t>Το Μεσολόγγι σήμερα</a:t>
            </a:r>
            <a:endParaRPr lang="el-GR" dirty="0" smtClean="0"/>
          </a:p>
        </p:txBody>
      </p:sp>
      <p:pic>
        <p:nvPicPr>
          <p:cNvPr id="3075" name="Picture 12" descr="Α"/>
          <p:cNvPicPr>
            <a:picLocks noChangeAspect="1" noChangeArrowheads="1"/>
          </p:cNvPicPr>
          <p:nvPr/>
        </p:nvPicPr>
        <p:blipFill>
          <a:blip r:embed="rId2"/>
          <a:srcRect/>
          <a:stretch>
            <a:fillRect/>
          </a:stretch>
        </p:blipFill>
        <p:spPr bwMode="auto">
          <a:xfrm>
            <a:off x="2857488" y="2357430"/>
            <a:ext cx="5379036" cy="3803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Β"/>
          <p:cNvPicPr>
            <a:picLocks noChangeAspect="1" noChangeArrowheads="1"/>
          </p:cNvPicPr>
          <p:nvPr/>
        </p:nvPicPr>
        <p:blipFill>
          <a:blip r:embed="rId2"/>
          <a:srcRect/>
          <a:stretch>
            <a:fillRect/>
          </a:stretch>
        </p:blipFill>
        <p:spPr bwMode="auto">
          <a:xfrm>
            <a:off x="1857356" y="1357298"/>
            <a:ext cx="5429287" cy="4459044"/>
          </a:xfrm>
          <a:prstGeom prst="rect">
            <a:avLst/>
          </a:prstGeom>
          <a:noFill/>
          <a:ln w="9525">
            <a:noFill/>
            <a:miter lim="800000"/>
            <a:headEnd/>
            <a:tailEnd/>
          </a:ln>
        </p:spPr>
      </p:pic>
      <p:sp>
        <p:nvSpPr>
          <p:cNvPr id="6156" name="Rectangle 12"/>
          <p:cNvSpPr>
            <a:spLocks noGrp="1" noChangeArrowheads="1"/>
          </p:cNvSpPr>
          <p:nvPr>
            <p:ph type="title"/>
          </p:nvPr>
        </p:nvSpPr>
        <p:spPr>
          <a:xfrm>
            <a:off x="500034" y="0"/>
            <a:ext cx="8305800" cy="1143000"/>
          </a:xfrm>
        </p:spPr>
        <p:txBody>
          <a:bodyPr/>
          <a:lstStyle/>
          <a:p>
            <a:pPr eaLnBrk="1" hangingPunct="1">
              <a:defRPr/>
            </a:pPr>
            <a:r>
              <a:rPr lang="el-GR" dirty="0" smtClean="0"/>
              <a:t>Η Επίθεση του Ιμπραήμ </a:t>
            </a:r>
            <a:r>
              <a:rPr lang="el-GR" dirty="0" smtClean="0"/>
              <a:t>πασά</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eaLnBrk="1" hangingPunct="1"/>
            <a:endParaRPr lang="el-GR" smtClean="0"/>
          </a:p>
        </p:txBody>
      </p:sp>
      <p:sp>
        <p:nvSpPr>
          <p:cNvPr id="18434" name="Rectangle 2"/>
          <p:cNvSpPr>
            <a:spLocks noGrp="1" noChangeArrowheads="1"/>
          </p:cNvSpPr>
          <p:nvPr>
            <p:ph type="title"/>
          </p:nvPr>
        </p:nvSpPr>
        <p:spPr/>
        <p:txBody>
          <a:bodyPr>
            <a:normAutofit/>
          </a:bodyPr>
          <a:lstStyle/>
          <a:p>
            <a:pPr eaLnBrk="1" hangingPunct="1">
              <a:defRPr/>
            </a:pPr>
            <a:r>
              <a:rPr lang="el-GR" sz="4000" dirty="0" smtClean="0"/>
              <a:t>Η μάχη του Μεσολογγίου </a:t>
            </a:r>
          </a:p>
        </p:txBody>
      </p:sp>
      <p:pic>
        <p:nvPicPr>
          <p:cNvPr id="6148" name="Picture 4" descr="Μάχη Μεσολογγίου"/>
          <p:cNvPicPr>
            <a:picLocks noChangeAspect="1" noChangeArrowheads="1"/>
          </p:cNvPicPr>
          <p:nvPr/>
        </p:nvPicPr>
        <p:blipFill>
          <a:blip r:embed="rId2"/>
          <a:srcRect/>
          <a:stretch>
            <a:fillRect/>
          </a:stretch>
        </p:blipFill>
        <p:spPr bwMode="auto">
          <a:xfrm>
            <a:off x="468313" y="1347788"/>
            <a:ext cx="8280400" cy="551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l-GR" sz="4000" smtClean="0"/>
              <a:t>Ο Λόρδος Βύρων στο Μεσολόγγι</a:t>
            </a:r>
          </a:p>
        </p:txBody>
      </p:sp>
      <p:pic>
        <p:nvPicPr>
          <p:cNvPr id="7171" name="Picture 4" descr="Δ"/>
          <p:cNvPicPr>
            <a:picLocks noChangeAspect="1" noChangeArrowheads="1"/>
          </p:cNvPicPr>
          <p:nvPr/>
        </p:nvPicPr>
        <p:blipFill>
          <a:blip r:embed="rId2"/>
          <a:srcRect/>
          <a:stretch>
            <a:fillRect/>
          </a:stretch>
        </p:blipFill>
        <p:spPr bwMode="auto">
          <a:xfrm>
            <a:off x="2535668" y="1557339"/>
            <a:ext cx="5997144" cy="4086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596" y="214290"/>
            <a:ext cx="8229600" cy="654032"/>
          </a:xfrm>
        </p:spPr>
        <p:txBody>
          <a:bodyPr>
            <a:normAutofit/>
          </a:bodyPr>
          <a:lstStyle/>
          <a:p>
            <a:pPr eaLnBrk="1" hangingPunct="1">
              <a:defRPr/>
            </a:pPr>
            <a:r>
              <a:rPr lang="el-GR" sz="2400" dirty="0" smtClean="0"/>
              <a:t>Η Έξοδος του </a:t>
            </a:r>
            <a:r>
              <a:rPr lang="el-GR" sz="2400" dirty="0" smtClean="0"/>
              <a:t>Μεσολογγίου, Θεόδωρος Βρυζάκης</a:t>
            </a:r>
            <a:endParaRPr lang="el-GR" sz="2400" dirty="0" smtClean="0"/>
          </a:p>
        </p:txBody>
      </p:sp>
      <p:pic>
        <p:nvPicPr>
          <p:cNvPr id="8195" name="Picture 4" descr="Ε"/>
          <p:cNvPicPr>
            <a:picLocks noChangeAspect="1" noChangeArrowheads="1"/>
          </p:cNvPicPr>
          <p:nvPr/>
        </p:nvPicPr>
        <p:blipFill>
          <a:blip r:embed="rId2"/>
          <a:srcRect/>
          <a:stretch>
            <a:fillRect/>
          </a:stretch>
        </p:blipFill>
        <p:spPr bwMode="auto">
          <a:xfrm>
            <a:off x="2071670" y="1052513"/>
            <a:ext cx="5383227"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481328"/>
            <a:ext cx="9001156" cy="5376672"/>
          </a:xfrm>
        </p:spPr>
        <p:txBody>
          <a:bodyPr>
            <a:normAutofit fontScale="62500" lnSpcReduction="20000"/>
          </a:bodyPr>
          <a:lstStyle/>
          <a:p>
            <a:r>
              <a:rPr lang="el-GR" dirty="0" smtClean="0">
                <a:latin typeface="Georgia" pitchFamily="18" charset="0"/>
              </a:rPr>
              <a:t>Ο Διονύσιος </a:t>
            </a:r>
            <a:r>
              <a:rPr lang="el-GR" dirty="0" smtClean="0">
                <a:latin typeface="Georgia" pitchFamily="18" charset="0"/>
              </a:rPr>
              <a:t>Σολωμός γεννήθηκε τον Απρίλιο του 1798 στη Ζάκυνθο και ήταν γόνος αριστοκρατικής οικογένειας. Το οικογενειακό περιβάλλον στο οποίο μεγάλωσε, του προσέφερε τις δυνατότητες να </a:t>
            </a:r>
            <a:r>
              <a:rPr lang="el-GR" dirty="0" smtClean="0">
                <a:latin typeface="Georgia" pitchFamily="18" charset="0"/>
              </a:rPr>
              <a:t>μορφωθεί. Σπούδασε  </a:t>
            </a:r>
            <a:r>
              <a:rPr lang="el-GR" dirty="0" smtClean="0">
                <a:latin typeface="Georgia" pitchFamily="18" charset="0"/>
              </a:rPr>
              <a:t>ιταλική και λατινική λογοτεχνία στο Αυτοκρατορικό Βασιλικό Λύκειο της </a:t>
            </a:r>
            <a:r>
              <a:rPr lang="el-GR" dirty="0" err="1" smtClean="0">
                <a:latin typeface="Georgia" pitchFamily="18" charset="0"/>
              </a:rPr>
              <a:t>Κρεμόνας</a:t>
            </a:r>
            <a:r>
              <a:rPr lang="el-GR" dirty="0" smtClean="0">
                <a:latin typeface="Georgia" pitchFamily="18" charset="0"/>
              </a:rPr>
              <a:t> της Ιταλίας και στη συνέχεια στη Νομική Σχολή του Πανεπιστημίου της </a:t>
            </a:r>
            <a:r>
              <a:rPr lang="el-GR" dirty="0" err="1" smtClean="0">
                <a:latin typeface="Georgia" pitchFamily="18" charset="0"/>
              </a:rPr>
              <a:t>Πάβιας</a:t>
            </a:r>
            <a:r>
              <a:rPr lang="el-GR" dirty="0" smtClean="0">
                <a:latin typeface="Georgia" pitchFamily="18" charset="0"/>
              </a:rPr>
              <a:t>. Από την περίοδο εκείνη της ζωής του ξεκίνησε να γράφει ποιήματα στην λατινική και την ιταλική γλώσσα, πολλά από τα οποία διέθεταν θρησκευτικό περιεχόμενο. </a:t>
            </a:r>
            <a:endParaRPr lang="el-GR" dirty="0" smtClean="0">
              <a:latin typeface="Georgia" pitchFamily="18" charset="0"/>
            </a:endParaRPr>
          </a:p>
          <a:p>
            <a:r>
              <a:rPr lang="el-GR" dirty="0" smtClean="0">
                <a:latin typeface="Georgia" pitchFamily="18" charset="0"/>
              </a:rPr>
              <a:t>Τον </a:t>
            </a:r>
            <a:r>
              <a:rPr lang="el-GR" dirty="0" smtClean="0">
                <a:latin typeface="Georgia" pitchFamily="18" charset="0"/>
              </a:rPr>
              <a:t>Αύγουστο του 1818 επέστρεψε στη Ζάκυνθο, όπου ο </a:t>
            </a:r>
            <a:r>
              <a:rPr lang="el-GR" dirty="0" smtClean="0">
                <a:latin typeface="Georgia" pitchFamily="18" charset="0"/>
              </a:rPr>
              <a:t>Σπυρίδων Τρικούπης </a:t>
            </a:r>
            <a:r>
              <a:rPr lang="el-GR" dirty="0" smtClean="0">
                <a:latin typeface="Georgia" pitchFamily="18" charset="0"/>
              </a:rPr>
              <a:t>τον παρότρυνε να καλλιεργήσει την ελληνική γλώσσα και να γράψει ποιήματα στα ελληνικά. </a:t>
            </a:r>
            <a:endParaRPr lang="el-GR" dirty="0" smtClean="0">
              <a:latin typeface="Georgia" pitchFamily="18" charset="0"/>
            </a:endParaRPr>
          </a:p>
          <a:p>
            <a:r>
              <a:rPr lang="el-GR" dirty="0" smtClean="0">
                <a:latin typeface="Georgia" pitchFamily="18" charset="0"/>
              </a:rPr>
              <a:t>Έτσι</a:t>
            </a:r>
            <a:r>
              <a:rPr lang="el-GR" dirty="0" smtClean="0">
                <a:latin typeface="Georgia" pitchFamily="18" charset="0"/>
              </a:rPr>
              <a:t>, τον Μάιο του 1823 έγραψε τον </a:t>
            </a:r>
            <a:r>
              <a:rPr lang="el-GR" dirty="0" smtClean="0">
                <a:solidFill>
                  <a:srgbClr val="00B050"/>
                </a:solidFill>
                <a:latin typeface="Georgia" pitchFamily="18" charset="0"/>
              </a:rPr>
              <a:t>«Ύμνο εις την Ελευθερία», </a:t>
            </a:r>
            <a:r>
              <a:rPr lang="el-GR" dirty="0" smtClean="0">
                <a:latin typeface="Georgia" pitchFamily="18" charset="0"/>
              </a:rPr>
              <a:t>ο οποίος δημοσιεύθηκε στο Παρίσι και τυπώθηκε μέσα στο πολιορκημένο Μεσολόγγι</a:t>
            </a:r>
            <a:r>
              <a:rPr lang="el-GR" dirty="0" smtClean="0">
                <a:latin typeface="Georgia" pitchFamily="18" charset="0"/>
              </a:rPr>
              <a:t>.</a:t>
            </a:r>
          </a:p>
          <a:p>
            <a:r>
              <a:rPr lang="el-GR" dirty="0" smtClean="0">
                <a:latin typeface="Georgia" pitchFamily="18" charset="0"/>
              </a:rPr>
              <a:t> </a:t>
            </a:r>
            <a:r>
              <a:rPr lang="el-GR" dirty="0" smtClean="0">
                <a:latin typeface="Georgia" pitchFamily="18" charset="0"/>
              </a:rPr>
              <a:t>Στα τέλη της χρονιάς αυτής, διάφορα γεγονότα και η εσωτερική ανάγκη για απομόνωση ήταν οι αιτίες που τον έκαναν να εγκαταλείψει τη Ζάκυνθο και εγκατασταθεί στη Κέρκυρα, όπου αφοσιώθηκε με όλες του τις δυνάμεις στην ποίηση. </a:t>
            </a:r>
            <a:endParaRPr lang="el-GR" dirty="0" smtClean="0">
              <a:latin typeface="Georgia" pitchFamily="18" charset="0"/>
            </a:endParaRPr>
          </a:p>
          <a:p>
            <a:r>
              <a:rPr lang="el-GR" dirty="0" smtClean="0">
                <a:latin typeface="Georgia" pitchFamily="18" charset="0"/>
              </a:rPr>
              <a:t>Τα </a:t>
            </a:r>
            <a:r>
              <a:rPr lang="el-GR" dirty="0" smtClean="0">
                <a:latin typeface="Georgia" pitchFamily="18" charset="0"/>
              </a:rPr>
              <a:t>τρία ποιητικά του έργα που σφράγισαν την περίοδο της ωριμότητάς του </a:t>
            </a:r>
            <a:r>
              <a:rPr lang="el-GR" dirty="0" smtClean="0">
                <a:latin typeface="Georgia" pitchFamily="18" charset="0"/>
              </a:rPr>
              <a:t> </a:t>
            </a:r>
            <a:r>
              <a:rPr lang="el-GR" dirty="0" smtClean="0">
                <a:latin typeface="Georgia" pitchFamily="18" charset="0"/>
              </a:rPr>
              <a:t>ήταν </a:t>
            </a:r>
            <a:r>
              <a:rPr lang="el-GR" dirty="0" smtClean="0">
                <a:solidFill>
                  <a:srgbClr val="00B050"/>
                </a:solidFill>
                <a:latin typeface="Georgia" pitchFamily="18" charset="0"/>
              </a:rPr>
              <a:t>«Ο Κρητικός», «Οι Ελεύθεροι Πολιορκημένοι» και «Ο </a:t>
            </a:r>
            <a:r>
              <a:rPr lang="el-GR" dirty="0" err="1" smtClean="0">
                <a:solidFill>
                  <a:srgbClr val="00B050"/>
                </a:solidFill>
                <a:latin typeface="Georgia" pitchFamily="18" charset="0"/>
              </a:rPr>
              <a:t>Πόρφυρας</a:t>
            </a:r>
            <a:r>
              <a:rPr lang="el-GR" dirty="0" smtClean="0">
                <a:solidFill>
                  <a:srgbClr val="00B050"/>
                </a:solidFill>
                <a:latin typeface="Georgia" pitchFamily="18" charset="0"/>
              </a:rPr>
              <a:t>».</a:t>
            </a:r>
            <a:r>
              <a:rPr lang="el-GR" dirty="0" smtClean="0">
                <a:latin typeface="Georgia" pitchFamily="18" charset="0"/>
              </a:rPr>
              <a:t> </a:t>
            </a:r>
            <a:endParaRPr lang="el-GR" dirty="0" smtClean="0">
              <a:latin typeface="Georgia" pitchFamily="18" charset="0"/>
            </a:endParaRPr>
          </a:p>
          <a:p>
            <a:r>
              <a:rPr lang="el-GR" dirty="0" smtClean="0">
                <a:latin typeface="Georgia" pitchFamily="18" charset="0"/>
              </a:rPr>
              <a:t>Ο </a:t>
            </a:r>
            <a:r>
              <a:rPr lang="el-GR" dirty="0" smtClean="0">
                <a:latin typeface="Georgia" pitchFamily="18" charset="0"/>
              </a:rPr>
              <a:t>Διονύσιος Σολωμός πέθανε τον Φεβρουάριο του </a:t>
            </a:r>
            <a:r>
              <a:rPr lang="el-GR" dirty="0" smtClean="0">
                <a:latin typeface="Georgia" pitchFamily="18" charset="0"/>
              </a:rPr>
              <a:t>1857. </a:t>
            </a:r>
            <a:r>
              <a:rPr lang="el-GR" dirty="0" smtClean="0">
                <a:latin typeface="Georgia" pitchFamily="18" charset="0"/>
              </a:rPr>
              <a:t>Ο τάφος του βρίσκεται </a:t>
            </a:r>
            <a:r>
              <a:rPr lang="el-GR" dirty="0" smtClean="0">
                <a:latin typeface="Georgia" pitchFamily="18" charset="0"/>
              </a:rPr>
              <a:t>στη Ζάκυνθο σε </a:t>
            </a:r>
            <a:r>
              <a:rPr lang="el-GR" dirty="0" smtClean="0">
                <a:latin typeface="Georgia" pitchFamily="18" charset="0"/>
              </a:rPr>
              <a:t>αίθουσα του Μουσείου Σολωμού και Επιφανών Ζακυνθινών.</a:t>
            </a:r>
          </a:p>
          <a:p>
            <a:endParaRPr lang="el-GR" dirty="0"/>
          </a:p>
        </p:txBody>
      </p:sp>
      <p:sp>
        <p:nvSpPr>
          <p:cNvPr id="2" name="1 - Τίτλος"/>
          <p:cNvSpPr>
            <a:spLocks noGrp="1"/>
          </p:cNvSpPr>
          <p:nvPr>
            <p:ph type="title"/>
          </p:nvPr>
        </p:nvSpPr>
        <p:spPr/>
        <p:txBody>
          <a:bodyPr>
            <a:normAutofit/>
          </a:bodyPr>
          <a:lstStyle/>
          <a:p>
            <a:r>
              <a:rPr lang="el-GR" sz="3200" dirty="0" smtClean="0">
                <a:latin typeface="Georgia" pitchFamily="18" charset="0"/>
              </a:rPr>
              <a:t>Η ΖΩΗ ΚΑΙ ΤΟ ΕΡΓΟ ΤΟΥ ΣΟΛΩΜΟΥ</a:t>
            </a:r>
            <a:endParaRPr lang="el-GR" sz="3200" dirty="0">
              <a:latin typeface="Georg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xodos"/>
          <p:cNvPicPr>
            <a:picLocks noChangeAspect="1" noChangeArrowheads="1"/>
          </p:cNvPicPr>
          <p:nvPr/>
        </p:nvPicPr>
        <p:blipFill>
          <a:blip r:embed="rId2"/>
          <a:srcRect/>
          <a:stretch>
            <a:fillRect/>
          </a:stretch>
        </p:blipFill>
        <p:spPr bwMode="auto">
          <a:xfrm>
            <a:off x="714348" y="500042"/>
            <a:ext cx="7559675"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l-GR" smtClean="0"/>
          </a:p>
        </p:txBody>
      </p:sp>
      <p:pic>
        <p:nvPicPr>
          <p:cNvPr id="10244" name="Picture 4" descr="anatinaxi"/>
          <p:cNvPicPr>
            <a:picLocks noChangeAspect="1" noChangeArrowheads="1"/>
          </p:cNvPicPr>
          <p:nvPr/>
        </p:nvPicPr>
        <p:blipFill>
          <a:blip r:embed="rId2"/>
          <a:srcRect/>
          <a:stretch>
            <a:fillRect/>
          </a:stretch>
        </p:blipFill>
        <p:spPr bwMode="auto">
          <a:xfrm>
            <a:off x="571472" y="357166"/>
            <a:ext cx="8135937"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68346"/>
          </a:xfrm>
        </p:spPr>
        <p:txBody>
          <a:bodyPr>
            <a:normAutofit/>
          </a:bodyPr>
          <a:lstStyle/>
          <a:p>
            <a:pPr eaLnBrk="1" hangingPunct="1">
              <a:defRPr/>
            </a:pPr>
            <a:r>
              <a:rPr lang="el-GR" sz="2800" dirty="0" smtClean="0"/>
              <a:t>Σκηνή από την </a:t>
            </a:r>
            <a:r>
              <a:rPr lang="el-GR" sz="2800" dirty="0" smtClean="0"/>
              <a:t>Έξοδο, Ντε </a:t>
            </a:r>
            <a:r>
              <a:rPr lang="el-GR" sz="2800" dirty="0" err="1" smtClean="0"/>
              <a:t>Λουνσάκ</a:t>
            </a:r>
            <a:endParaRPr lang="el-GR" sz="2800" dirty="0" smtClean="0"/>
          </a:p>
        </p:txBody>
      </p:sp>
      <p:pic>
        <p:nvPicPr>
          <p:cNvPr id="11267" name="Picture 4" descr="Ζ"/>
          <p:cNvPicPr>
            <a:picLocks noChangeAspect="1" noChangeArrowheads="1"/>
          </p:cNvPicPr>
          <p:nvPr/>
        </p:nvPicPr>
        <p:blipFill>
          <a:blip r:embed="rId2"/>
          <a:srcRect/>
          <a:stretch>
            <a:fillRect/>
          </a:stretch>
        </p:blipFill>
        <p:spPr bwMode="auto">
          <a:xfrm>
            <a:off x="2287588" y="1700213"/>
            <a:ext cx="4179887"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500174"/>
          </a:xfrm>
        </p:spPr>
        <p:txBody>
          <a:bodyPr>
            <a:normAutofit fontScale="90000"/>
          </a:bodyPr>
          <a:lstStyle/>
          <a:p>
            <a:pPr eaLnBrk="1" hangingPunct="1">
              <a:defRPr/>
            </a:pPr>
            <a:r>
              <a:rPr lang="el-GR" sz="2200" i="1" dirty="0" smtClean="0">
                <a:solidFill>
                  <a:srgbClr val="7030A0"/>
                </a:solidFill>
              </a:rPr>
              <a:t>«Κάθε </a:t>
            </a:r>
            <a:r>
              <a:rPr lang="el-GR" sz="2200" i="1" dirty="0" smtClean="0">
                <a:solidFill>
                  <a:srgbClr val="7030A0"/>
                </a:solidFill>
              </a:rPr>
              <a:t>ελεύθερος άνθρωπος είναι δημότης του </a:t>
            </a:r>
            <a:r>
              <a:rPr lang="el-GR" sz="2200" i="1" dirty="0" smtClean="0">
                <a:solidFill>
                  <a:srgbClr val="7030A0"/>
                </a:solidFill>
              </a:rPr>
              <a:t>Μεσολογγίου»</a:t>
            </a:r>
            <a:r>
              <a:rPr lang="el-GR" sz="4000" dirty="0" smtClean="0"/>
              <a:t/>
            </a:r>
            <a:br>
              <a:rPr lang="el-GR" sz="4000" dirty="0" smtClean="0"/>
            </a:br>
            <a:r>
              <a:rPr lang="el-GR" sz="4000" dirty="0" smtClean="0"/>
              <a:t/>
            </a:r>
            <a:br>
              <a:rPr lang="el-GR" sz="4000" dirty="0" smtClean="0"/>
            </a:br>
            <a:r>
              <a:rPr lang="el-GR" sz="2700" dirty="0" smtClean="0">
                <a:solidFill>
                  <a:srgbClr val="0070C0"/>
                </a:solidFill>
              </a:rPr>
              <a:t>Ο Κήπος των ηρώων</a:t>
            </a:r>
            <a:endParaRPr lang="el-GR" sz="2700" dirty="0" smtClean="0">
              <a:solidFill>
                <a:srgbClr val="0070C0"/>
              </a:solidFill>
            </a:endParaRPr>
          </a:p>
        </p:txBody>
      </p:sp>
      <p:pic>
        <p:nvPicPr>
          <p:cNvPr id="13315" name="Picture 4" descr="Κάθε ελεύθερος άνθρωπος είναι δημότης Μεσολογγίου"/>
          <p:cNvPicPr>
            <a:picLocks noChangeAspect="1" noChangeArrowheads="1"/>
          </p:cNvPicPr>
          <p:nvPr/>
        </p:nvPicPr>
        <p:blipFill>
          <a:blip r:embed="rId2"/>
          <a:srcRect/>
          <a:stretch>
            <a:fillRect/>
          </a:stretch>
        </p:blipFill>
        <p:spPr bwMode="auto">
          <a:xfrm>
            <a:off x="2497144" y="1871282"/>
            <a:ext cx="5361004" cy="34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fontAlgn="base"/>
            <a:r>
              <a:rPr lang="el-GR" b="1" dirty="0" smtClean="0">
                <a:latin typeface="Georgia" pitchFamily="18" charset="0"/>
              </a:rPr>
              <a:t>Πηγές</a:t>
            </a:r>
            <a:endParaRPr lang="el-GR" dirty="0" smtClean="0">
              <a:latin typeface="Georgia" pitchFamily="18" charset="0"/>
            </a:endParaRPr>
          </a:p>
          <a:p>
            <a:pPr fontAlgn="base"/>
            <a:r>
              <a:rPr lang="el-GR" dirty="0" smtClean="0">
                <a:latin typeface="Georgia" pitchFamily="18" charset="0"/>
              </a:rPr>
              <a:t>Κείμενα νεοελληνική λογοτεχνίας Γ΄ </a:t>
            </a:r>
            <a:r>
              <a:rPr lang="el-GR" dirty="0" smtClean="0">
                <a:latin typeface="Georgia" pitchFamily="18" charset="0"/>
              </a:rPr>
              <a:t>γυμνασίου,</a:t>
            </a:r>
            <a:r>
              <a:rPr lang="el-GR" dirty="0" smtClean="0">
                <a:latin typeface="Georgia" pitchFamily="18" charset="0"/>
              </a:rPr>
              <a:t>       Μεταίχμιο</a:t>
            </a:r>
          </a:p>
          <a:p>
            <a:pPr fontAlgn="base"/>
            <a:r>
              <a:rPr lang="el-GR" dirty="0" smtClean="0">
                <a:latin typeface="Georgia" pitchFamily="18" charset="0"/>
              </a:rPr>
              <a:t>Γλωσσολογία και λογοτεχνία Γ. Μπαμπινιώτης</a:t>
            </a:r>
          </a:p>
          <a:p>
            <a:pPr fontAlgn="base"/>
            <a:r>
              <a:rPr lang="el-GR" dirty="0" smtClean="0">
                <a:latin typeface="Georgia" pitchFamily="18" charset="0"/>
              </a:rPr>
              <a:t>Κ.Ν.Λ. Βιβλίο καθηγητή       Επιμέλεια Κ. Μπαλάσκας</a:t>
            </a:r>
          </a:p>
          <a:p>
            <a:r>
              <a:rPr lang="en-US" dirty="0" smtClean="0">
                <a:latin typeface="Georgia" pitchFamily="18" charset="0"/>
              </a:rPr>
              <a:t>https://e-didaskalia.blogspot.com/2019/03/blog-post_233.html</a:t>
            </a:r>
            <a:endParaRPr lang="el-GR" dirty="0">
              <a:latin typeface="Georg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ionysios_Solomos_statue_at_Dionysios_Solomos_Square,_Zakynthos_City,_Greece_01.jpg"/>
          <p:cNvPicPr>
            <a:picLocks noGrp="1" noChangeAspect="1"/>
          </p:cNvPicPr>
          <p:nvPr>
            <p:ph idx="1"/>
          </p:nvPr>
        </p:nvPicPr>
        <p:blipFill>
          <a:blip r:embed="rId2" cstate="print"/>
          <a:stretch>
            <a:fillRect/>
          </a:stretch>
        </p:blipFill>
        <p:spPr>
          <a:xfrm>
            <a:off x="2343728" y="285728"/>
            <a:ext cx="4822066" cy="642942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214422"/>
            <a:ext cx="8543956" cy="5376672"/>
          </a:xfrm>
        </p:spPr>
        <p:txBody>
          <a:bodyPr>
            <a:normAutofit fontScale="62500" lnSpcReduction="20000"/>
          </a:bodyPr>
          <a:lstStyle/>
          <a:p>
            <a:r>
              <a:rPr lang="el-GR" dirty="0" smtClean="0">
                <a:latin typeface="Georgia" pitchFamily="18" charset="0"/>
              </a:rPr>
              <a:t>Ο Διονύσιος Σολωμός γεννήθηκε και μεγάλωσε σε μια εποχή επαναστατικών κινημάτων, πολιτικοκοινωνικών ανατροπών και πνευματικών αναζητήσεων. </a:t>
            </a:r>
            <a:endParaRPr lang="el-GR" dirty="0" smtClean="0">
              <a:latin typeface="Georgia" pitchFamily="18" charset="0"/>
            </a:endParaRPr>
          </a:p>
          <a:p>
            <a:r>
              <a:rPr lang="el-GR" dirty="0" smtClean="0">
                <a:latin typeface="Georgia" pitchFamily="18" charset="0"/>
              </a:rPr>
              <a:t>Η </a:t>
            </a:r>
            <a:r>
              <a:rPr lang="el-GR" dirty="0" smtClean="0">
                <a:latin typeface="Georgia" pitchFamily="18" charset="0"/>
              </a:rPr>
              <a:t>Γαλλική Επανάσταση είχε αλλάξει πολλές από τις μέχρι τότε καθιερωμένες αξίες και μία καινούρια τάξη, η αστική είχε μπει δυναμικά στο παιχνίδι της εξουσίας. </a:t>
            </a:r>
            <a:endParaRPr lang="el-GR" dirty="0" smtClean="0">
              <a:latin typeface="Georgia" pitchFamily="18" charset="0"/>
            </a:endParaRPr>
          </a:p>
          <a:p>
            <a:r>
              <a:rPr lang="el-GR" dirty="0" smtClean="0">
                <a:latin typeface="Georgia" pitchFamily="18" charset="0"/>
              </a:rPr>
              <a:t>Τα </a:t>
            </a:r>
            <a:r>
              <a:rPr lang="el-GR" dirty="0" smtClean="0">
                <a:latin typeface="Georgia" pitchFamily="18" charset="0"/>
              </a:rPr>
              <a:t>εθνικοαπελευθερωτικά κινήματα έκαναν αισθητή την παρουσία τους στις περισσότερες ευρωπαϊκές χώρες και ο απόηχός τους έφθανε στην Ελλάδα δίνοντας ελπίδες για απελευθέρωση. </a:t>
            </a:r>
            <a:endParaRPr lang="el-GR" dirty="0" smtClean="0">
              <a:latin typeface="Georgia" pitchFamily="18" charset="0"/>
            </a:endParaRPr>
          </a:p>
          <a:p>
            <a:r>
              <a:rPr lang="el-GR" dirty="0" smtClean="0">
                <a:latin typeface="Georgia" pitchFamily="18" charset="0"/>
              </a:rPr>
              <a:t>Στο </a:t>
            </a:r>
            <a:r>
              <a:rPr lang="el-GR" dirty="0" smtClean="0">
                <a:latin typeface="Georgia" pitchFamily="18" charset="0"/>
              </a:rPr>
              <a:t>χώρο των τεχνών και της λογοτεχνίας το κίνημα του ρομαντισμού, την εποχή που σπούδαζε ο Σολωμός στην Ιταλία, βρισκόταν στην ακμή του. Ο ρομαντισμός αντιμάχεται το νεοκλασικισμό, αντιδρά στις επιταγές του Διαφωτισμού και προτείνει την ελεύθερη έκφραση των συναισθημάτων, την επιστροφή στις αξίες του παρελθόντος και προβάλλει τη φαντασία ως κυρίαρχο μέσο για τη σύλληψη και δημιουργία έργων τέχνης. Παράλληλα, εναντιώνεται στα νέα ήθη που επιβλήθηκαν, στην κρίση των αξιών και την αλαζονεία της εξουσίας. </a:t>
            </a:r>
            <a:endParaRPr lang="el-GR" dirty="0" smtClean="0">
              <a:latin typeface="Georgia" pitchFamily="18" charset="0"/>
            </a:endParaRPr>
          </a:p>
          <a:p>
            <a:r>
              <a:rPr lang="el-GR" dirty="0" smtClean="0">
                <a:latin typeface="Georgia" pitchFamily="18" charset="0"/>
              </a:rPr>
              <a:t>Η </a:t>
            </a:r>
            <a:r>
              <a:rPr lang="el-GR" dirty="0" smtClean="0">
                <a:latin typeface="Georgia" pitchFamily="18" charset="0"/>
              </a:rPr>
              <a:t>ιδεολογική τοποθέτηση του Σολωμού στην ποιητική του σύνθεση βρίσκεται και που ανάμεσα στο «κλασικό» και το «ρομαντικό», δηλαδή ανάμεσα στην αρχαία γραμματεία και τη λογοτεχνία του Μεσαίωνα και της Αναγέννησης</a:t>
            </a:r>
            <a:r>
              <a:rPr lang="el-GR" dirty="0" smtClean="0">
                <a:latin typeface="Georgia" pitchFamily="18" charset="0"/>
              </a:rPr>
              <a:t>. </a:t>
            </a:r>
          </a:p>
          <a:p>
            <a:r>
              <a:rPr lang="el-GR" dirty="0" smtClean="0">
                <a:latin typeface="Georgia" pitchFamily="18" charset="0"/>
              </a:rPr>
              <a:t>Με </a:t>
            </a:r>
            <a:r>
              <a:rPr lang="el-GR" dirty="0" smtClean="0">
                <a:latin typeface="Georgia" pitchFamily="18" charset="0"/>
              </a:rPr>
              <a:t>το ξέσπασμα της επανάστασης στην τουρκοκρατούμενη Ελλάδα, ο Διονύσιος Σολωμός ευαισθητοποιήθηκε, άρχισε να παρακολουθεί τα γεγονότα και να βιώνει έντονα τον πόθο των συμπατριωτών του για ελευθερία. Άφησε τον νου του ελεύθερο να οραματίζεται και έτσι έγραψε ένα λυρικό ποίημα για την πτώση του Μεσολογγίου, γραμμένο σε οχτάστιχες στροφές με </a:t>
            </a:r>
            <a:r>
              <a:rPr lang="el-GR" dirty="0" err="1" smtClean="0">
                <a:latin typeface="Georgia" pitchFamily="18" charset="0"/>
              </a:rPr>
              <a:t>εξασύλλαβους</a:t>
            </a:r>
            <a:r>
              <a:rPr lang="el-GR" dirty="0" smtClean="0">
                <a:latin typeface="Georgia" pitchFamily="18" charset="0"/>
              </a:rPr>
              <a:t> και πεντασύλλαβους στίχους, το οποίο δημοσίευσε ο Ιάκωβος Πολυλάς ως Α’ σχεδίασμα των «Ελεύθερων Πολιορκημένων».</a:t>
            </a:r>
            <a:endParaRPr lang="el-GR" dirty="0">
              <a:latin typeface="Georgia" pitchFamily="18" charset="0"/>
            </a:endParaRPr>
          </a:p>
        </p:txBody>
      </p:sp>
      <p:sp>
        <p:nvSpPr>
          <p:cNvPr id="2" name="1 - Τίτλος"/>
          <p:cNvSpPr>
            <a:spLocks noGrp="1"/>
          </p:cNvSpPr>
          <p:nvPr>
            <p:ph type="title"/>
          </p:nvPr>
        </p:nvSpPr>
        <p:spPr>
          <a:xfrm>
            <a:off x="500034" y="0"/>
            <a:ext cx="8229600" cy="1011222"/>
          </a:xfrm>
        </p:spPr>
        <p:txBody>
          <a:bodyPr>
            <a:normAutofit/>
          </a:bodyPr>
          <a:lstStyle/>
          <a:p>
            <a:r>
              <a:rPr lang="el-GR" sz="3600" dirty="0" smtClean="0">
                <a:latin typeface="Georgia" pitchFamily="18" charset="0"/>
              </a:rPr>
              <a:t>ΙΣΤΟΡΙΚΟ ΠΛΑΙΣΙΟ</a:t>
            </a:r>
            <a:endParaRPr lang="el-GR" sz="3600"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000108"/>
          </a:xfrm>
        </p:spPr>
        <p:txBody>
          <a:bodyPr>
            <a:noAutofit/>
          </a:bodyPr>
          <a:lstStyle/>
          <a:p>
            <a:pPr eaLnBrk="1" hangingPunct="1">
              <a:defRPr/>
            </a:pPr>
            <a:r>
              <a:rPr lang="el-GR" sz="3200" dirty="0" smtClean="0"/>
              <a:t>Η Νίκη πάνω από τα </a:t>
            </a:r>
            <a:r>
              <a:rPr lang="el-GR" sz="3200" dirty="0" smtClean="0"/>
              <a:t>ερείπια, Ευγένιος </a:t>
            </a:r>
            <a:r>
              <a:rPr lang="el-GR" sz="3200" dirty="0" err="1" smtClean="0"/>
              <a:t>Ντελακρουά</a:t>
            </a:r>
            <a:endParaRPr lang="el-GR" sz="3200" dirty="0" smtClean="0"/>
          </a:p>
        </p:txBody>
      </p:sp>
      <p:pic>
        <p:nvPicPr>
          <p:cNvPr id="12291" name="Picture 4" descr="Η"/>
          <p:cNvPicPr>
            <a:picLocks noChangeAspect="1" noChangeArrowheads="1"/>
          </p:cNvPicPr>
          <p:nvPr/>
        </p:nvPicPr>
        <p:blipFill>
          <a:blip r:embed="rId2"/>
          <a:srcRect/>
          <a:stretch>
            <a:fillRect/>
          </a:stretch>
        </p:blipFill>
        <p:spPr bwMode="auto">
          <a:xfrm>
            <a:off x="2219325" y="1341438"/>
            <a:ext cx="4705350" cy="528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42844" y="1214422"/>
            <a:ext cx="9001156" cy="5357850"/>
          </a:xfrm>
        </p:spPr>
        <p:txBody>
          <a:bodyPr>
            <a:normAutofit fontScale="85000" lnSpcReduction="10000"/>
          </a:bodyPr>
          <a:lstStyle/>
          <a:p>
            <a:pPr fontAlgn="base"/>
            <a:r>
              <a:rPr lang="el-GR" dirty="0" smtClean="0">
                <a:latin typeface="Georgia" pitchFamily="18" charset="0"/>
              </a:rPr>
              <a:t>Οι </a:t>
            </a:r>
            <a:r>
              <a:rPr lang="el-GR" dirty="0" smtClean="0">
                <a:latin typeface="Georgia" pitchFamily="18" charset="0"/>
              </a:rPr>
              <a:t>Ελεύθεροι Πολιορκημένοι αναφέρονται στη δωδεκάμηνη πολιορκία του Μεσολογγίου (Απρίλιος 1825-Απρίλιος 1826) από τους Τούρκους και στη συνέχεια από τους Αιγυπτίους. </a:t>
            </a:r>
            <a:endParaRPr lang="el-GR" dirty="0" smtClean="0">
              <a:latin typeface="Georgia" pitchFamily="18" charset="0"/>
            </a:endParaRPr>
          </a:p>
          <a:p>
            <a:pPr fontAlgn="base"/>
            <a:r>
              <a:rPr lang="el-GR" dirty="0" smtClean="0">
                <a:latin typeface="Georgia" pitchFamily="18" charset="0"/>
              </a:rPr>
              <a:t>Οι </a:t>
            </a:r>
            <a:r>
              <a:rPr lang="el-GR" dirty="0" smtClean="0">
                <a:latin typeface="Georgia" pitchFamily="18" charset="0"/>
              </a:rPr>
              <a:t>Μεσολογγίτες αμύνονται κατά τη διάρκεια της Πολιορκίας με σθένος. Υπομένουν καρτερικά και παλεύουν απέναντι στο Κακό: </a:t>
            </a:r>
            <a:r>
              <a:rPr lang="el-GR" dirty="0" smtClean="0">
                <a:latin typeface="Georgia" pitchFamily="18" charset="0"/>
              </a:rPr>
              <a:t>τις </a:t>
            </a:r>
            <a:r>
              <a:rPr lang="el-GR" dirty="0" smtClean="0">
                <a:latin typeface="Georgia" pitchFamily="18" charset="0"/>
              </a:rPr>
              <a:t>φυσικές κακουχίες (πείνα, αρρώστιες, τον θάνατο), τον εξωτερικό εχθρό δηλ. τους Τούρκους, αλλά και τον εσωτερικό δηλ. τον ίδιο τους τον εαυτό που τους καλεί να γευτούν τον πειρασμό της άνοιξης και του έρωτα, την ίδια τη ζωή, συνθηκολογώντας με τον εχθρό. </a:t>
            </a:r>
            <a:endParaRPr lang="el-GR" dirty="0" smtClean="0">
              <a:latin typeface="Georgia" pitchFamily="18" charset="0"/>
            </a:endParaRPr>
          </a:p>
          <a:p>
            <a:pPr fontAlgn="base"/>
            <a:r>
              <a:rPr lang="el-GR" dirty="0" smtClean="0">
                <a:latin typeface="Georgia" pitchFamily="18" charset="0"/>
              </a:rPr>
              <a:t>Αυτοί </a:t>
            </a:r>
            <a:r>
              <a:rPr lang="el-GR" dirty="0" smtClean="0">
                <a:latin typeface="Georgia" pitchFamily="18" charset="0"/>
              </a:rPr>
              <a:t>όμως κατόρθωσαν να νικήσουν το Κακό, διατηρώντας ακέραιο το ήθος τους </a:t>
            </a:r>
            <a:r>
              <a:rPr lang="el-GR" b="1" dirty="0" smtClean="0">
                <a:latin typeface="Georgia" pitchFamily="18" charset="0"/>
              </a:rPr>
              <a:t>παραμένοντας ουσιαστικά, εσωτερικά ελεύθεροι, αν και ήταν πολιορκημένοι</a:t>
            </a:r>
            <a:r>
              <a:rPr lang="el-GR" dirty="0" smtClean="0">
                <a:latin typeface="Georgia" pitchFamily="18" charset="0"/>
              </a:rPr>
              <a:t>. Το Καλό νίκησε και η εσωτερική τους πάλη, τους έκανε να ξεπεράσουν την ανθρώπινη τους φύση και να τους οδηγήσει στην ηθική </a:t>
            </a:r>
            <a:r>
              <a:rPr lang="el-GR" dirty="0" smtClean="0">
                <a:latin typeface="Georgia" pitchFamily="18" charset="0"/>
              </a:rPr>
              <a:t>ολοκλήρωση.</a:t>
            </a:r>
            <a:endParaRPr lang="el-GR" dirty="0">
              <a:latin typeface="Georgia" pitchFamily="18" charset="0"/>
            </a:endParaRPr>
          </a:p>
        </p:txBody>
      </p:sp>
      <p:sp>
        <p:nvSpPr>
          <p:cNvPr id="3" name="2 - Τίτλος"/>
          <p:cNvSpPr>
            <a:spLocks noGrp="1"/>
          </p:cNvSpPr>
          <p:nvPr>
            <p:ph type="title"/>
          </p:nvPr>
        </p:nvSpPr>
        <p:spPr>
          <a:xfrm>
            <a:off x="457200" y="142852"/>
            <a:ext cx="8229600" cy="928694"/>
          </a:xfrm>
        </p:spPr>
        <p:txBody>
          <a:bodyPr>
            <a:normAutofit fontScale="90000"/>
          </a:bodyPr>
          <a:lstStyle/>
          <a:p>
            <a:r>
              <a:rPr lang="el-GR" sz="3600" dirty="0" smtClean="0">
                <a:latin typeface="Georgia" pitchFamily="18" charset="0"/>
              </a:rPr>
              <a:t>Το ιστορικό </a:t>
            </a:r>
            <a:r>
              <a:rPr lang="el-GR" sz="3600" dirty="0" smtClean="0">
                <a:latin typeface="Georgia" pitchFamily="18" charset="0"/>
              </a:rPr>
              <a:t>πλαίσιο του ποιήματος</a:t>
            </a:r>
            <a:r>
              <a:rPr lang="el-GR" dirty="0" smtClean="0"/>
              <a:t/>
            </a:r>
            <a:br>
              <a:rPr lang="el-GR" dirty="0" smtClean="0"/>
            </a:b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206</TotalTime>
  <Words>1557</Words>
  <Application>Microsoft Office PowerPoint</Application>
  <PresentationFormat>Προβολή στην οθόνη (4:3)</PresentationFormat>
  <Paragraphs>170</Paragraphs>
  <Slides>54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Συγκέντρωση</vt:lpstr>
      <vt:lpstr>ΕΛΕΥΘΕΡΟΙ ΠΟΛΙΟΡΚΗΜΕΝΟΙ</vt:lpstr>
      <vt:lpstr>ΕΠΤΑΝΗΣΙΑΚΗ ΣΧΟΛΗ</vt:lpstr>
      <vt:lpstr>Διαφάνεια 3</vt:lpstr>
      <vt:lpstr>Διαφάνεια 4</vt:lpstr>
      <vt:lpstr>Η ΖΩΗ ΚΑΙ ΤΟ ΕΡΓΟ ΤΟΥ ΣΟΛΩΜΟΥ</vt:lpstr>
      <vt:lpstr>Διαφάνεια 6</vt:lpstr>
      <vt:lpstr>ΙΣΤΟΡΙΚΟ ΠΛΑΙΣΙΟ</vt:lpstr>
      <vt:lpstr>Η Νίκη πάνω από τα ερείπια, Ευγένιος Ντελακρουά</vt:lpstr>
      <vt:lpstr>Το ιστορικό πλαίσιο του ποιήματος </vt:lpstr>
      <vt:lpstr>ΕΛΕΥΘΕΡΟΙ ΠΟΛΙΟΡΚΗΜΕΝΟΙ</vt:lpstr>
      <vt:lpstr>Η πολιορκία του Μεσολογγίου, Παναγιώτης Ζωγράφος (βασισμένος στην περιγραφή του Μακρυγιάννη)</vt:lpstr>
      <vt:lpstr>Εισαγωγή</vt:lpstr>
      <vt:lpstr>ΣΧΕΔΙΑΣΜΑ Β’</vt:lpstr>
      <vt:lpstr>ΘΕΜΑ</vt:lpstr>
      <vt:lpstr>Ο  ΤΙΤΛΟΣ ΕΛΕΥΘΕΡΟΙ ΠΟΛΙΟΡΚΗΜΕΝΟΙ</vt:lpstr>
      <vt:lpstr>Διαφάνεια 16</vt:lpstr>
      <vt:lpstr>‘Άκρα του τάφου σιωπή στον κάμπο βασιλεύει’</vt:lpstr>
      <vt:lpstr>Άκρα του τάφου σιωπή στον κάμπο βασιλεύει’</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ΕΞΩΤΕΡΙΚΕΣ ΔΥΣΚΟΛΙΕΣ</vt:lpstr>
      <vt:lpstr>ΨΥΧΙΚΕΣ ΔΥΣΚΟΛΙΕΣ</vt:lpstr>
      <vt:lpstr>Παράλληλα κείμενα</vt:lpstr>
      <vt:lpstr>Το Μεσολόγγι σήμερα</vt:lpstr>
      <vt:lpstr>Η Επίθεση του Ιμπραήμ πασά</vt:lpstr>
      <vt:lpstr>Η μάχη του Μεσολογγίου </vt:lpstr>
      <vt:lpstr>Ο Λόρδος Βύρων στο Μεσολόγγι</vt:lpstr>
      <vt:lpstr>Η Έξοδος του Μεσολογγίου, Θεόδωρος Βρυζάκης</vt:lpstr>
      <vt:lpstr>Διαφάνεια 50</vt:lpstr>
      <vt:lpstr>Διαφάνεια 51</vt:lpstr>
      <vt:lpstr>Σκηνή από την Έξοδο, Ντε Λουνσάκ</vt:lpstr>
      <vt:lpstr>«Κάθε ελεύθερος άνθρωπος είναι δημότης του Μεσολογγίου»  Ο Κήπος των ηρώων</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ΕΛΕΥΘΕΡΟΙ ΠΟΛΙΟΡΚΗΜΕΝΟΙ</dc:title>
  <dc:creator>Χρήστης των Windows</dc:creator>
  <cp:lastModifiedBy>Χρήστης των Windows</cp:lastModifiedBy>
  <cp:revision>26</cp:revision>
  <dcterms:created xsi:type="dcterms:W3CDTF">2021-01-07T16:37:18Z</dcterms:created>
  <dcterms:modified xsi:type="dcterms:W3CDTF">2021-01-07T20:04:01Z</dcterms:modified>
</cp:coreProperties>
</file>