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ra Semi Bold"/>
      <p:regular r:id="rId17"/>
    </p:embeddedFont>
    <p:embeddedFont>
      <p:font typeface="Sora Semi Bold"/>
      <p:regular r:id="rId18"/>
    </p:embeddedFont>
    <p:embeddedFont>
      <p:font typeface="Sora Light"/>
      <p:regular r:id="rId19"/>
    </p:embeddedFont>
    <p:embeddedFont>
      <p:font typeface="Sora Light"/>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slideLayout" Target="../slideLayouts/slideLayout3.xml"/><Relationship Id="rId8"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slideLayout" Target="../slideLayouts/slideLayout8.xml"/><Relationship Id="rId1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FDFE0"/>
          </a:solidFill>
          <a:ln/>
        </p:spPr>
      </p:sp>
      <p:pic>
        <p:nvPicPr>
          <p:cNvPr id="3"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4" name="Text 1"/>
          <p:cNvSpPr/>
          <p:nvPr/>
        </p:nvSpPr>
        <p:spPr>
          <a:xfrm>
            <a:off x="1389936" y="2338387"/>
            <a:ext cx="6497003" cy="812125"/>
          </a:xfrm>
          <a:prstGeom prst="rect">
            <a:avLst/>
          </a:prstGeom>
          <a:noFill/>
          <a:ln/>
        </p:spPr>
        <p:txBody>
          <a:bodyPr wrap="none" lIns="0" tIns="0" rIns="0" bIns="0" rtlCol="0" anchor="t"/>
          <a:lstStyle/>
          <a:p>
            <a:pPr algn="l" indent="0" marL="0">
              <a:lnSpc>
                <a:spcPts val="6350"/>
              </a:lnSpc>
              <a:buNone/>
            </a:pPr>
            <a:r>
              <a:rPr lang="en-US" sz="5100" dirty="0">
                <a:solidFill>
                  <a:srgbClr val="1F1E1E"/>
                </a:solidFill>
                <a:latin typeface="Sora Semi Bold" pitchFamily="34" charset="0"/>
                <a:ea typeface="Sora Semi Bold" pitchFamily="34" charset="-122"/>
                <a:cs typeface="Sora Semi Bold" pitchFamily="34" charset="-120"/>
              </a:rPr>
              <a:t>Χάσμα Γενεών</a:t>
            </a:r>
            <a:endParaRPr lang="en-US" sz="5100" dirty="0"/>
          </a:p>
        </p:txBody>
      </p:sp>
      <p:sp>
        <p:nvSpPr>
          <p:cNvPr id="5" name="Text 2"/>
          <p:cNvSpPr/>
          <p:nvPr/>
        </p:nvSpPr>
        <p:spPr>
          <a:xfrm>
            <a:off x="1389936" y="3520797"/>
            <a:ext cx="11850529" cy="2370296"/>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Sora Light" pitchFamily="34" charset="0"/>
                <a:ea typeface="Sora Light" pitchFamily="34" charset="-122"/>
                <a:cs typeface="Sora Light" pitchFamily="34" charset="-120"/>
              </a:rPr>
              <a:t>Η διάσταση ανάμεσα στη νέα και την ώριμη γενιά προβάλλει πολλαπλώς στη σύγχρονη κοινωνία. Ενδεικτικές μορφές εκδήλωσης της σύγκρουσης περιλαμβάνουν διαφωνίες, αλληλοκατηγορίες, οργισμένη συμπεριφορά, χλευασμό, θράσος, απάθεια και αδιαφορία. Επιπλέον, παρατηρούνται τάσεις φυγής, εγκατάλειψη της οικογενειακής εστίας, περιθωριοποίηση και ροπή σε φαινόμενα κοινωνικής παθογένειας όπως αναρχισμός, χουλιγκανισμός, βία, παραβατική συμπεριφορά, ανταρσίες και ναρκωτικά.</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1389936" y="1662708"/>
            <a:ext cx="6819067" cy="812125"/>
          </a:xfrm>
          <a:prstGeom prst="rect">
            <a:avLst/>
          </a:prstGeom>
          <a:noFill/>
          <a:ln/>
        </p:spPr>
        <p:txBody>
          <a:bodyPr wrap="none" lIns="0" tIns="0" rIns="0" bIns="0" rtlCol="0" anchor="t"/>
          <a:lstStyle/>
          <a:p>
            <a:pPr algn="l" indent="0" marL="0">
              <a:lnSpc>
                <a:spcPts val="6350"/>
              </a:lnSpc>
              <a:buNone/>
            </a:pPr>
            <a:r>
              <a:rPr lang="en-US" sz="5100" dirty="0">
                <a:solidFill>
                  <a:srgbClr val="1F1E1E"/>
                </a:solidFill>
                <a:latin typeface="Sora Semi Bold" pitchFamily="34" charset="0"/>
                <a:ea typeface="Sora Semi Bold" pitchFamily="34" charset="-122"/>
                <a:cs typeface="Sora Semi Bold" pitchFamily="34" charset="-120"/>
              </a:rPr>
              <a:t>Προοπτική Μέλλοντος</a:t>
            </a:r>
            <a:endParaRPr lang="en-US" sz="5100" dirty="0"/>
          </a:p>
        </p:txBody>
      </p:sp>
      <p:sp>
        <p:nvSpPr>
          <p:cNvPr id="3" name="Text 1"/>
          <p:cNvSpPr/>
          <p:nvPr/>
        </p:nvSpPr>
        <p:spPr>
          <a:xfrm>
            <a:off x="1760220" y="3246239"/>
            <a:ext cx="11480244" cy="1185148"/>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Sora Light" pitchFamily="34" charset="0"/>
                <a:ea typeface="Sora Light" pitchFamily="34" charset="-122"/>
                <a:cs typeface="Sora Light" pitchFamily="34" charset="-120"/>
              </a:rPr>
              <a:t>Η νέα γενιά πάντοτε οραματίζεται έναν καλύτερο κόσμο. Χρειάζεται, όμως, να συνειδητοποιήσει πως ο κόσμος δεν αλλάζει ριζικά, αλλά με υπομονή, με διαρκή αγώνα και θυσίες επιτυγχάνονται σταδιακά οι κοινωνικές μεταβολές.</a:t>
            </a:r>
            <a:endParaRPr lang="en-US" sz="1900" dirty="0"/>
          </a:p>
        </p:txBody>
      </p:sp>
      <p:sp>
        <p:nvSpPr>
          <p:cNvPr id="4" name="Shape 2"/>
          <p:cNvSpPr/>
          <p:nvPr/>
        </p:nvSpPr>
        <p:spPr>
          <a:xfrm>
            <a:off x="1389936" y="2968585"/>
            <a:ext cx="30480" cy="1740456"/>
          </a:xfrm>
          <a:prstGeom prst="rect">
            <a:avLst/>
          </a:prstGeom>
          <a:solidFill>
            <a:srgbClr val="DA1B2E"/>
          </a:solidFill>
          <a:ln/>
        </p:spPr>
      </p:sp>
      <p:sp>
        <p:nvSpPr>
          <p:cNvPr id="5" name="Text 3"/>
          <p:cNvSpPr/>
          <p:nvPr/>
        </p:nvSpPr>
        <p:spPr>
          <a:xfrm>
            <a:off x="1389936" y="4986695"/>
            <a:ext cx="11850529" cy="1580198"/>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Sora Light" pitchFamily="34" charset="0"/>
                <a:ea typeface="Sora Light" pitchFamily="34" charset="-122"/>
                <a:cs typeface="Sora Light" pitchFamily="34" charset="-120"/>
              </a:rPr>
              <a:t>Η κατάσταση επιδέχεται ουσιαστική βελτίωση, γι' αυτό απαιτείται θέληση, συνεργασία και χρόνος. Στο πλαίσιο αυτό οι νέοι καλούνται να οικοδομήσουν επί των δημιουργημένων κι όχι να καταλύσουν χωρίς κριτήριο. Η γέφυρωση του χάσματος απαιτεί τη συνεισφορά και την υπευθυνότητα και των δύο γενεών, με στόχο τη δημιουργία ενός καλύτερου μέλλοντος για όλους.</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2377440" y="797243"/>
            <a:ext cx="6890861" cy="676632"/>
          </a:xfrm>
          <a:prstGeom prst="rect">
            <a:avLst/>
          </a:prstGeom>
          <a:noFill/>
          <a:ln/>
        </p:spPr>
        <p:txBody>
          <a:bodyPr wrap="none" lIns="0" tIns="0" rIns="0" bIns="0" rtlCol="0" anchor="t"/>
          <a:lstStyle/>
          <a:p>
            <a:pPr algn="l" indent="0" marL="0">
              <a:lnSpc>
                <a:spcPts val="5300"/>
              </a:lnSpc>
              <a:buNone/>
            </a:pPr>
            <a:r>
              <a:rPr lang="en-US" sz="4250" dirty="0">
                <a:solidFill>
                  <a:srgbClr val="1F1E1E"/>
                </a:solidFill>
                <a:latin typeface="Sora Semi Bold" pitchFamily="34" charset="0"/>
                <a:ea typeface="Sora Semi Bold" pitchFamily="34" charset="-122"/>
                <a:cs typeface="Sora Semi Bold" pitchFamily="34" charset="-120"/>
              </a:rPr>
              <a:t>Εσωτερικά Αίτια Διάστασης</a:t>
            </a:r>
            <a:endParaRPr lang="en-US" sz="4250" dirty="0"/>
          </a:p>
        </p:txBody>
      </p:sp>
      <p:sp>
        <p:nvSpPr>
          <p:cNvPr id="3" name="Shape 1"/>
          <p:cNvSpPr/>
          <p:nvPr/>
        </p:nvSpPr>
        <p:spPr>
          <a:xfrm>
            <a:off x="2377440" y="1816775"/>
            <a:ext cx="3177540" cy="5615464"/>
          </a:xfrm>
          <a:prstGeom prst="roundRect">
            <a:avLst>
              <a:gd name="adj" fmla="val 2719"/>
            </a:avLst>
          </a:prstGeom>
          <a:solidFill>
            <a:srgbClr val="F9D2D6"/>
          </a:solidFill>
          <a:ln w="7620">
            <a:solidFill>
              <a:srgbClr val="DFB8BC"/>
            </a:solidFill>
            <a:prstDash val="solid"/>
          </a:ln>
        </p:spPr>
      </p:sp>
      <p:sp>
        <p:nvSpPr>
          <p:cNvPr id="4" name="Shape 2"/>
          <p:cNvSpPr/>
          <p:nvPr/>
        </p:nvSpPr>
        <p:spPr>
          <a:xfrm>
            <a:off x="2590800" y="2030135"/>
            <a:ext cx="617220" cy="617220"/>
          </a:xfrm>
          <a:prstGeom prst="roundRect">
            <a:avLst>
              <a:gd name="adj" fmla="val 14813333"/>
            </a:avLst>
          </a:prstGeom>
          <a:solidFill>
            <a:srgbClr val="DA1B2E"/>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60583" y="2199918"/>
            <a:ext cx="277654" cy="277654"/>
          </a:xfrm>
          <a:prstGeom prst="rect">
            <a:avLst/>
          </a:prstGeom>
        </p:spPr>
      </p:pic>
      <p:sp>
        <p:nvSpPr>
          <p:cNvPr id="6" name="Text 3"/>
          <p:cNvSpPr/>
          <p:nvPr/>
        </p:nvSpPr>
        <p:spPr>
          <a:xfrm>
            <a:off x="2590800" y="2818805"/>
            <a:ext cx="2707005" cy="338376"/>
          </a:xfrm>
          <a:prstGeom prst="rect">
            <a:avLst/>
          </a:prstGeom>
          <a:noFill/>
          <a:ln/>
        </p:spPr>
        <p:txBody>
          <a:bodyPr wrap="none" lIns="0" tIns="0" rIns="0" bIns="0" rtlCol="0" anchor="t"/>
          <a:lstStyle/>
          <a:p>
            <a:pPr algn="l" indent="0" marL="0">
              <a:lnSpc>
                <a:spcPts val="2650"/>
              </a:lnSpc>
              <a:buNone/>
            </a:pPr>
            <a:r>
              <a:rPr lang="en-US" sz="2100" dirty="0">
                <a:solidFill>
                  <a:srgbClr val="3B3535"/>
                </a:solidFill>
                <a:latin typeface="Sora Semi Bold" pitchFamily="34" charset="0"/>
                <a:ea typeface="Sora Semi Bold" pitchFamily="34" charset="-122"/>
                <a:cs typeface="Sora Semi Bold" pitchFamily="34" charset="-120"/>
              </a:rPr>
              <a:t>Ηλικιακή Διαφορά</a:t>
            </a:r>
            <a:endParaRPr lang="en-US" sz="2100" dirty="0"/>
          </a:p>
        </p:txBody>
      </p:sp>
      <p:sp>
        <p:nvSpPr>
          <p:cNvPr id="7" name="Text 4"/>
          <p:cNvSpPr/>
          <p:nvPr/>
        </p:nvSpPr>
        <p:spPr>
          <a:xfrm>
            <a:off x="2590800" y="3260050"/>
            <a:ext cx="2750820" cy="2413635"/>
          </a:xfrm>
          <a:prstGeom prst="rect">
            <a:avLst/>
          </a:prstGeom>
          <a:noFill/>
          <a:ln/>
        </p:spPr>
        <p:txBody>
          <a:bodyPr wrap="square" lIns="0" tIns="0" rIns="0" bIns="0" rtlCol="0" anchor="t"/>
          <a:lstStyle/>
          <a:p>
            <a:pPr algn="l" indent="0" marL="0">
              <a:lnSpc>
                <a:spcPts val="2350"/>
              </a:lnSpc>
              <a:buNone/>
            </a:pPr>
            <a:r>
              <a:rPr lang="en-US" sz="1600" dirty="0">
                <a:solidFill>
                  <a:srgbClr val="3B3535"/>
                </a:solidFill>
                <a:latin typeface="Sora Light" pitchFamily="34" charset="0"/>
                <a:ea typeface="Sora Light" pitchFamily="34" charset="-122"/>
                <a:cs typeface="Sora Light" pitchFamily="34" charset="-120"/>
              </a:rPr>
              <a:t>Το νεαρό της ηλικίας και η σωματική ευρωστία προσδίδουν στους νέους ζωντάνια, ενεργητικότητα και δύναμη, σε αντίθεση με την έλλειψη των χαρακτηριστικών αυτών στην ώριμη ηλικία.</a:t>
            </a:r>
            <a:endParaRPr lang="en-US" sz="1600" dirty="0"/>
          </a:p>
        </p:txBody>
      </p:sp>
      <p:sp>
        <p:nvSpPr>
          <p:cNvPr id="8" name="Shape 5"/>
          <p:cNvSpPr/>
          <p:nvPr/>
        </p:nvSpPr>
        <p:spPr>
          <a:xfrm>
            <a:off x="5726430" y="1816775"/>
            <a:ext cx="3177540" cy="5615464"/>
          </a:xfrm>
          <a:prstGeom prst="roundRect">
            <a:avLst>
              <a:gd name="adj" fmla="val 2719"/>
            </a:avLst>
          </a:prstGeom>
          <a:solidFill>
            <a:srgbClr val="F9D2D6"/>
          </a:solidFill>
          <a:ln w="7620">
            <a:solidFill>
              <a:srgbClr val="DFB8BC"/>
            </a:solidFill>
            <a:prstDash val="solid"/>
          </a:ln>
        </p:spPr>
      </p:sp>
      <p:sp>
        <p:nvSpPr>
          <p:cNvPr id="9" name="Shape 6"/>
          <p:cNvSpPr/>
          <p:nvPr/>
        </p:nvSpPr>
        <p:spPr>
          <a:xfrm>
            <a:off x="5939790" y="2030135"/>
            <a:ext cx="617220" cy="617220"/>
          </a:xfrm>
          <a:prstGeom prst="roundRect">
            <a:avLst>
              <a:gd name="adj" fmla="val 14813333"/>
            </a:avLst>
          </a:prstGeom>
          <a:solidFill>
            <a:srgbClr val="DA1B2E"/>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9573" y="2199918"/>
            <a:ext cx="277654" cy="277654"/>
          </a:xfrm>
          <a:prstGeom prst="rect">
            <a:avLst/>
          </a:prstGeom>
        </p:spPr>
      </p:pic>
      <p:sp>
        <p:nvSpPr>
          <p:cNvPr id="11" name="Text 7"/>
          <p:cNvSpPr/>
          <p:nvPr/>
        </p:nvSpPr>
        <p:spPr>
          <a:xfrm>
            <a:off x="5939790" y="2818805"/>
            <a:ext cx="2750820" cy="676751"/>
          </a:xfrm>
          <a:prstGeom prst="rect">
            <a:avLst/>
          </a:prstGeom>
          <a:noFill/>
          <a:ln/>
        </p:spPr>
        <p:txBody>
          <a:bodyPr wrap="square" lIns="0" tIns="0" rIns="0" bIns="0" rtlCol="0" anchor="t"/>
          <a:lstStyle/>
          <a:p>
            <a:pPr algn="l" indent="0" marL="0">
              <a:lnSpc>
                <a:spcPts val="2650"/>
              </a:lnSpc>
              <a:buNone/>
            </a:pPr>
            <a:r>
              <a:rPr lang="en-US" sz="2100" dirty="0">
                <a:solidFill>
                  <a:srgbClr val="3B3535"/>
                </a:solidFill>
                <a:latin typeface="Sora Semi Bold" pitchFamily="34" charset="0"/>
                <a:ea typeface="Sora Semi Bold" pitchFamily="34" charset="-122"/>
                <a:cs typeface="Sora Semi Bold" pitchFamily="34" charset="-120"/>
              </a:rPr>
              <a:t>Διαφορετική Ψυχοσύνθεση</a:t>
            </a:r>
            <a:endParaRPr lang="en-US" sz="2100" dirty="0"/>
          </a:p>
        </p:txBody>
      </p:sp>
      <p:sp>
        <p:nvSpPr>
          <p:cNvPr id="12" name="Text 8"/>
          <p:cNvSpPr/>
          <p:nvPr/>
        </p:nvSpPr>
        <p:spPr>
          <a:xfrm>
            <a:off x="5939790" y="3598426"/>
            <a:ext cx="2750820" cy="3620453"/>
          </a:xfrm>
          <a:prstGeom prst="rect">
            <a:avLst/>
          </a:prstGeom>
          <a:noFill/>
          <a:ln/>
        </p:spPr>
        <p:txBody>
          <a:bodyPr wrap="square" lIns="0" tIns="0" rIns="0" bIns="0" rtlCol="0" anchor="t"/>
          <a:lstStyle/>
          <a:p>
            <a:pPr algn="l" indent="0" marL="0">
              <a:lnSpc>
                <a:spcPts val="2350"/>
              </a:lnSpc>
              <a:buNone/>
            </a:pPr>
            <a:r>
              <a:rPr lang="en-US" sz="1600" dirty="0">
                <a:solidFill>
                  <a:srgbClr val="3B3535"/>
                </a:solidFill>
                <a:latin typeface="Sora Light" pitchFamily="34" charset="0"/>
                <a:ea typeface="Sora Light" pitchFamily="34" charset="-122"/>
                <a:cs typeface="Sora Light" pitchFamily="34" charset="-120"/>
              </a:rPr>
              <a:t>Η διαφορετική ψυχοσύνθεση λόγω ανόμοιων βιωμάτων προκαλεί αντιθετικά γνωρίσματα. Οι νέοι είναι ονειροπόλοι, ευαίσθητοι, ενθουσιώδεις αλλά και επιπόλαιοι, ενώ οι μεγάλοι χαρακτηρίζονται συντηρητικοί, συμβιβασμένοι αλλά και υπομονετικοί, έμπειροι.</a:t>
            </a:r>
            <a:endParaRPr lang="en-US" sz="1600" dirty="0"/>
          </a:p>
        </p:txBody>
      </p:sp>
      <p:sp>
        <p:nvSpPr>
          <p:cNvPr id="13" name="Shape 9"/>
          <p:cNvSpPr/>
          <p:nvPr/>
        </p:nvSpPr>
        <p:spPr>
          <a:xfrm>
            <a:off x="9075420" y="1816775"/>
            <a:ext cx="3177540" cy="5615464"/>
          </a:xfrm>
          <a:prstGeom prst="roundRect">
            <a:avLst>
              <a:gd name="adj" fmla="val 2719"/>
            </a:avLst>
          </a:prstGeom>
          <a:solidFill>
            <a:srgbClr val="F9D2D6"/>
          </a:solidFill>
          <a:ln w="7620">
            <a:solidFill>
              <a:srgbClr val="DFB8BC"/>
            </a:solidFill>
            <a:prstDash val="solid"/>
          </a:ln>
        </p:spPr>
      </p:sp>
      <p:sp>
        <p:nvSpPr>
          <p:cNvPr id="14" name="Shape 10"/>
          <p:cNvSpPr/>
          <p:nvPr/>
        </p:nvSpPr>
        <p:spPr>
          <a:xfrm>
            <a:off x="9288780" y="2030135"/>
            <a:ext cx="617220" cy="617220"/>
          </a:xfrm>
          <a:prstGeom prst="roundRect">
            <a:avLst>
              <a:gd name="adj" fmla="val 14813333"/>
            </a:avLst>
          </a:prstGeom>
          <a:solidFill>
            <a:srgbClr val="DA1B2E"/>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8563" y="2199918"/>
            <a:ext cx="277654" cy="277654"/>
          </a:xfrm>
          <a:prstGeom prst="rect">
            <a:avLst/>
          </a:prstGeom>
        </p:spPr>
      </p:pic>
      <p:sp>
        <p:nvSpPr>
          <p:cNvPr id="16" name="Text 11"/>
          <p:cNvSpPr/>
          <p:nvPr/>
        </p:nvSpPr>
        <p:spPr>
          <a:xfrm>
            <a:off x="9288780" y="2818805"/>
            <a:ext cx="2707005" cy="338376"/>
          </a:xfrm>
          <a:prstGeom prst="rect">
            <a:avLst/>
          </a:prstGeom>
          <a:noFill/>
          <a:ln/>
        </p:spPr>
        <p:txBody>
          <a:bodyPr wrap="none" lIns="0" tIns="0" rIns="0" bIns="0" rtlCol="0" anchor="t"/>
          <a:lstStyle/>
          <a:p>
            <a:pPr algn="l" indent="0" marL="0">
              <a:lnSpc>
                <a:spcPts val="2650"/>
              </a:lnSpc>
              <a:buNone/>
            </a:pPr>
            <a:r>
              <a:rPr lang="en-US" sz="2100" dirty="0">
                <a:solidFill>
                  <a:srgbClr val="3B3535"/>
                </a:solidFill>
                <a:latin typeface="Sora Semi Bold" pitchFamily="34" charset="0"/>
                <a:ea typeface="Sora Semi Bold" pitchFamily="34" charset="-122"/>
                <a:cs typeface="Sora Semi Bold" pitchFamily="34" charset="-120"/>
              </a:rPr>
              <a:t>Διαφορετικοί Κόσμοι</a:t>
            </a:r>
            <a:endParaRPr lang="en-US" sz="2100" dirty="0"/>
          </a:p>
        </p:txBody>
      </p:sp>
      <p:sp>
        <p:nvSpPr>
          <p:cNvPr id="17" name="Text 12"/>
          <p:cNvSpPr/>
          <p:nvPr/>
        </p:nvSpPr>
        <p:spPr>
          <a:xfrm>
            <a:off x="9288780" y="3260050"/>
            <a:ext cx="2750820" cy="2413635"/>
          </a:xfrm>
          <a:prstGeom prst="rect">
            <a:avLst/>
          </a:prstGeom>
          <a:noFill/>
          <a:ln/>
        </p:spPr>
        <p:txBody>
          <a:bodyPr wrap="square" lIns="0" tIns="0" rIns="0" bIns="0" rtlCol="0" anchor="t"/>
          <a:lstStyle/>
          <a:p>
            <a:pPr algn="l" indent="0" marL="0">
              <a:lnSpc>
                <a:spcPts val="2350"/>
              </a:lnSpc>
              <a:buNone/>
            </a:pPr>
            <a:r>
              <a:rPr lang="en-US" sz="1600" dirty="0">
                <a:solidFill>
                  <a:srgbClr val="3B3535"/>
                </a:solidFill>
                <a:latin typeface="Sora Light" pitchFamily="34" charset="0"/>
                <a:ea typeface="Sora Light" pitchFamily="34" charset="-122"/>
                <a:cs typeface="Sora Light" pitchFamily="34" charset="-120"/>
              </a:rPr>
              <a:t>Η νεολαία επιχειρεί αλλαγές καθώς αγαπά την ανανέωση και παρασύρεται από το συναίσθημα, ενώ οι ώριμοι προτιμούν τις σταδιακές και ελεγχόμενες μεταβολές, διότι δρουν με λογική και ρεαλισμό.</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2694742" y="846892"/>
            <a:ext cx="5501640" cy="633174"/>
          </a:xfrm>
          <a:prstGeom prst="rect">
            <a:avLst/>
          </a:prstGeom>
          <a:noFill/>
          <a:ln/>
        </p:spPr>
        <p:txBody>
          <a:bodyPr wrap="none" lIns="0" tIns="0" rIns="0" bIns="0" rtlCol="0" anchor="t"/>
          <a:lstStyle/>
          <a:p>
            <a:pPr algn="l" indent="0" marL="0">
              <a:lnSpc>
                <a:spcPts val="4950"/>
              </a:lnSpc>
              <a:buNone/>
            </a:pPr>
            <a:r>
              <a:rPr lang="en-US" sz="3950" dirty="0">
                <a:solidFill>
                  <a:srgbClr val="1F1E1E"/>
                </a:solidFill>
                <a:latin typeface="Sora Semi Bold" pitchFamily="34" charset="0"/>
                <a:ea typeface="Sora Semi Bold" pitchFamily="34" charset="-122"/>
                <a:cs typeface="Sora Semi Bold" pitchFamily="34" charset="-120"/>
              </a:rPr>
              <a:t>Θετικά Εξωτερικά Αίτια</a:t>
            </a:r>
            <a:endParaRPr lang="en-US" sz="3950" dirty="0"/>
          </a:p>
        </p:txBody>
      </p:sp>
      <p:sp>
        <p:nvSpPr>
          <p:cNvPr id="3" name="Text 1"/>
          <p:cNvSpPr/>
          <p:nvPr/>
        </p:nvSpPr>
        <p:spPr>
          <a:xfrm>
            <a:off x="2694742" y="1780222"/>
            <a:ext cx="9240917" cy="548164"/>
          </a:xfrm>
          <a:prstGeom prst="rect">
            <a:avLst/>
          </a:prstGeom>
          <a:noFill/>
          <a:ln/>
        </p:spPr>
        <p:txBody>
          <a:bodyPr wrap="square" lIns="0" tIns="0" rIns="0" bIns="0" rtlCol="0" anchor="t"/>
          <a:lstStyle/>
          <a:p>
            <a:pPr algn="l"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Το χάσμα των γενεών στο σύγχρονο κόσμο προβάλλει πιο έντονο και αποδίδεται σε γνωρίσματα της εποχής που διανύουμε.</a:t>
            </a:r>
            <a:endParaRPr lang="en-US" sz="1500" dirty="0"/>
          </a:p>
        </p:txBody>
      </p:sp>
      <p:sp>
        <p:nvSpPr>
          <p:cNvPr id="4" name="Text 2"/>
          <p:cNvSpPr/>
          <p:nvPr/>
        </p:nvSpPr>
        <p:spPr>
          <a:xfrm>
            <a:off x="2694742" y="2497217"/>
            <a:ext cx="192405" cy="240625"/>
          </a:xfrm>
          <a:prstGeom prst="rect">
            <a:avLst/>
          </a:prstGeom>
          <a:noFill/>
          <a:ln/>
        </p:spPr>
        <p:txBody>
          <a:bodyPr wrap="none" lIns="0" tIns="0" rIns="0" bIns="0" rtlCol="0" anchor="t"/>
          <a:lstStyle/>
          <a:p>
            <a:pPr algn="l"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01</a:t>
            </a:r>
            <a:endParaRPr lang="en-US" sz="1500" dirty="0"/>
          </a:p>
        </p:txBody>
      </p:sp>
      <p:sp>
        <p:nvSpPr>
          <p:cNvPr id="5" name="Shape 3"/>
          <p:cNvSpPr/>
          <p:nvPr/>
        </p:nvSpPr>
        <p:spPr>
          <a:xfrm>
            <a:off x="2694742" y="2801541"/>
            <a:ext cx="4545449" cy="22860"/>
          </a:xfrm>
          <a:prstGeom prst="rect">
            <a:avLst/>
          </a:prstGeom>
          <a:solidFill>
            <a:srgbClr val="DA1B2E"/>
          </a:solidFill>
          <a:ln/>
        </p:spPr>
      </p:sp>
      <p:sp>
        <p:nvSpPr>
          <p:cNvPr id="6" name="Text 4"/>
          <p:cNvSpPr/>
          <p:nvPr/>
        </p:nvSpPr>
        <p:spPr>
          <a:xfrm>
            <a:off x="2694742" y="2943463"/>
            <a:ext cx="2533055" cy="316706"/>
          </a:xfrm>
          <a:prstGeom prst="rect">
            <a:avLst/>
          </a:prstGeom>
          <a:noFill/>
          <a:ln/>
        </p:spPr>
        <p:txBody>
          <a:bodyPr wrap="none" lIns="0" tIns="0" rIns="0" bIns="0" rtlCol="0" anchor="t"/>
          <a:lstStyle/>
          <a:p>
            <a:pPr algn="l" indent="0" marL="0">
              <a:lnSpc>
                <a:spcPts val="2450"/>
              </a:lnSpc>
              <a:buNone/>
            </a:pPr>
            <a:r>
              <a:rPr lang="en-US" sz="1950" dirty="0">
                <a:solidFill>
                  <a:srgbClr val="3B3535"/>
                </a:solidFill>
                <a:latin typeface="Sora Semi Bold" pitchFamily="34" charset="0"/>
                <a:ea typeface="Sora Semi Bold" pitchFamily="34" charset="-122"/>
                <a:cs typeface="Sora Semi Bold" pitchFamily="34" charset="-120"/>
              </a:rPr>
              <a:t>Διεύρυνση Γνώσης</a:t>
            </a:r>
            <a:endParaRPr lang="en-US" sz="1950" dirty="0"/>
          </a:p>
        </p:txBody>
      </p:sp>
      <p:sp>
        <p:nvSpPr>
          <p:cNvPr id="7" name="Text 5"/>
          <p:cNvSpPr/>
          <p:nvPr/>
        </p:nvSpPr>
        <p:spPr>
          <a:xfrm>
            <a:off x="2694742" y="3350181"/>
            <a:ext cx="4545449" cy="1370409"/>
          </a:xfrm>
          <a:prstGeom prst="rect">
            <a:avLst/>
          </a:prstGeom>
          <a:noFill/>
          <a:ln/>
        </p:spPr>
        <p:txBody>
          <a:bodyPr wrap="square" lIns="0" tIns="0" rIns="0" bIns="0" rtlCol="0" anchor="t"/>
          <a:lstStyle/>
          <a:p>
            <a:pPr algn="l"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Η διεύρυνση της υποχρεωτικής εκπαίδευσης και η εξέλιξη των Μ.Μ.Ε. επεκτείνουν τους πνευματικούς ορίζοντες των παιδιών, τα καθιστώντας κοινωνούς της γνώσης και της μόρφωσης.</a:t>
            </a:r>
            <a:endParaRPr lang="en-US" sz="1500" dirty="0"/>
          </a:p>
        </p:txBody>
      </p:sp>
      <p:sp>
        <p:nvSpPr>
          <p:cNvPr id="8" name="Text 6"/>
          <p:cNvSpPr/>
          <p:nvPr/>
        </p:nvSpPr>
        <p:spPr>
          <a:xfrm>
            <a:off x="7390209" y="2497217"/>
            <a:ext cx="192405" cy="240625"/>
          </a:xfrm>
          <a:prstGeom prst="rect">
            <a:avLst/>
          </a:prstGeom>
          <a:noFill/>
          <a:ln/>
        </p:spPr>
        <p:txBody>
          <a:bodyPr wrap="none" lIns="0" tIns="0" rIns="0" bIns="0" rtlCol="0" anchor="t"/>
          <a:lstStyle/>
          <a:p>
            <a:pPr algn="l"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02</a:t>
            </a:r>
            <a:endParaRPr lang="en-US" sz="1500" dirty="0"/>
          </a:p>
        </p:txBody>
      </p:sp>
      <p:sp>
        <p:nvSpPr>
          <p:cNvPr id="9" name="Shape 7"/>
          <p:cNvSpPr/>
          <p:nvPr/>
        </p:nvSpPr>
        <p:spPr>
          <a:xfrm>
            <a:off x="7390209" y="2801541"/>
            <a:ext cx="4545449" cy="22860"/>
          </a:xfrm>
          <a:prstGeom prst="rect">
            <a:avLst/>
          </a:prstGeom>
          <a:solidFill>
            <a:srgbClr val="DA1B2E"/>
          </a:solidFill>
          <a:ln/>
        </p:spPr>
      </p:sp>
      <p:sp>
        <p:nvSpPr>
          <p:cNvPr id="10" name="Text 8"/>
          <p:cNvSpPr/>
          <p:nvPr/>
        </p:nvSpPr>
        <p:spPr>
          <a:xfrm>
            <a:off x="7390209" y="2943463"/>
            <a:ext cx="2533055" cy="316706"/>
          </a:xfrm>
          <a:prstGeom prst="rect">
            <a:avLst/>
          </a:prstGeom>
          <a:noFill/>
          <a:ln/>
        </p:spPr>
        <p:txBody>
          <a:bodyPr wrap="none" lIns="0" tIns="0" rIns="0" bIns="0" rtlCol="0" anchor="t"/>
          <a:lstStyle/>
          <a:p>
            <a:pPr algn="l" indent="0" marL="0">
              <a:lnSpc>
                <a:spcPts val="2450"/>
              </a:lnSpc>
              <a:buNone/>
            </a:pPr>
            <a:r>
              <a:rPr lang="en-US" sz="1950" dirty="0">
                <a:solidFill>
                  <a:srgbClr val="3B3535"/>
                </a:solidFill>
                <a:latin typeface="Sora Semi Bold" pitchFamily="34" charset="0"/>
                <a:ea typeface="Sora Semi Bold" pitchFamily="34" charset="-122"/>
                <a:cs typeface="Sora Semi Bold" pitchFamily="34" charset="-120"/>
              </a:rPr>
              <a:t>Ραγδαίες Εξελίξεις</a:t>
            </a:r>
            <a:endParaRPr lang="en-US" sz="1950" dirty="0"/>
          </a:p>
        </p:txBody>
      </p:sp>
      <p:sp>
        <p:nvSpPr>
          <p:cNvPr id="11" name="Text 9"/>
          <p:cNvSpPr/>
          <p:nvPr/>
        </p:nvSpPr>
        <p:spPr>
          <a:xfrm>
            <a:off x="7390209" y="3350181"/>
            <a:ext cx="4545449" cy="1096328"/>
          </a:xfrm>
          <a:prstGeom prst="rect">
            <a:avLst/>
          </a:prstGeom>
          <a:noFill/>
          <a:ln/>
        </p:spPr>
        <p:txBody>
          <a:bodyPr wrap="square" lIns="0" tIns="0" rIns="0" bIns="0" rtlCol="0" anchor="t"/>
          <a:lstStyle/>
          <a:p>
            <a:pPr algn="l"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Οι ραγδαίες εξελίξεις και η έκρηξη των γνώσεων τις οποίες οι νέοι κατακτούν ευχερώς λόγω της αφομοιωτικής τους ικανότητας και της άριστης σχέσης τους με την τεχνολογία.</a:t>
            </a:r>
            <a:endParaRPr lang="en-US" sz="1500" dirty="0"/>
          </a:p>
        </p:txBody>
      </p:sp>
      <p:sp>
        <p:nvSpPr>
          <p:cNvPr id="12" name="Text 10"/>
          <p:cNvSpPr/>
          <p:nvPr/>
        </p:nvSpPr>
        <p:spPr>
          <a:xfrm>
            <a:off x="2694742" y="5014913"/>
            <a:ext cx="192405" cy="240625"/>
          </a:xfrm>
          <a:prstGeom prst="rect">
            <a:avLst/>
          </a:prstGeom>
          <a:noFill/>
          <a:ln/>
        </p:spPr>
        <p:txBody>
          <a:bodyPr wrap="none" lIns="0" tIns="0" rIns="0" bIns="0" rtlCol="0" anchor="t"/>
          <a:lstStyle/>
          <a:p>
            <a:pPr algn="l"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03</a:t>
            </a:r>
            <a:endParaRPr lang="en-US" sz="1500" dirty="0"/>
          </a:p>
        </p:txBody>
      </p:sp>
      <p:sp>
        <p:nvSpPr>
          <p:cNvPr id="13" name="Shape 11"/>
          <p:cNvSpPr/>
          <p:nvPr/>
        </p:nvSpPr>
        <p:spPr>
          <a:xfrm>
            <a:off x="2694742" y="5319236"/>
            <a:ext cx="4545449" cy="22860"/>
          </a:xfrm>
          <a:prstGeom prst="rect">
            <a:avLst/>
          </a:prstGeom>
          <a:solidFill>
            <a:srgbClr val="DA1B2E"/>
          </a:solidFill>
          <a:ln/>
        </p:spPr>
      </p:sp>
      <p:sp>
        <p:nvSpPr>
          <p:cNvPr id="14" name="Text 12"/>
          <p:cNvSpPr/>
          <p:nvPr/>
        </p:nvSpPr>
        <p:spPr>
          <a:xfrm>
            <a:off x="2694742" y="5461159"/>
            <a:ext cx="2759869" cy="316706"/>
          </a:xfrm>
          <a:prstGeom prst="rect">
            <a:avLst/>
          </a:prstGeom>
          <a:noFill/>
          <a:ln/>
        </p:spPr>
        <p:txBody>
          <a:bodyPr wrap="none" lIns="0" tIns="0" rIns="0" bIns="0" rtlCol="0" anchor="t"/>
          <a:lstStyle/>
          <a:p>
            <a:pPr algn="l" indent="0" marL="0">
              <a:lnSpc>
                <a:spcPts val="2450"/>
              </a:lnSpc>
              <a:buNone/>
            </a:pPr>
            <a:r>
              <a:rPr lang="en-US" sz="1950" dirty="0">
                <a:solidFill>
                  <a:srgbClr val="3B3535"/>
                </a:solidFill>
                <a:latin typeface="Sora Semi Bold" pitchFamily="34" charset="0"/>
                <a:ea typeface="Sora Semi Bold" pitchFamily="34" charset="-122"/>
                <a:cs typeface="Sora Semi Bold" pitchFamily="34" charset="-120"/>
              </a:rPr>
              <a:t>Υψηλό Βιοτικό Επίπεδο</a:t>
            </a:r>
            <a:endParaRPr lang="en-US" sz="1950" dirty="0"/>
          </a:p>
        </p:txBody>
      </p:sp>
      <p:sp>
        <p:nvSpPr>
          <p:cNvPr id="15" name="Text 13"/>
          <p:cNvSpPr/>
          <p:nvPr/>
        </p:nvSpPr>
        <p:spPr>
          <a:xfrm>
            <a:off x="2694742" y="5867876"/>
            <a:ext cx="4545449" cy="1370409"/>
          </a:xfrm>
          <a:prstGeom prst="rect">
            <a:avLst/>
          </a:prstGeom>
          <a:noFill/>
          <a:ln/>
        </p:spPr>
        <p:txBody>
          <a:bodyPr wrap="square" lIns="0" tIns="0" rIns="0" bIns="0" rtlCol="0" anchor="t"/>
          <a:lstStyle/>
          <a:p>
            <a:pPr algn="l"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Στις σύγχρονες κοινωνίες το βιοτικό επίπεδο είναι υψηλό και οι νέοι απολαμβάνουν όλες τις ανέσεις, ενώ οι ώριμοι που μεγάλωσαν σε διαφορετικές συνθήκες φαίνονται εγκλωβισμένοι στα πρότερα βιώματά τους.</a:t>
            </a:r>
            <a:endParaRPr lang="en-US" sz="1500" dirty="0"/>
          </a:p>
        </p:txBody>
      </p:sp>
      <p:sp>
        <p:nvSpPr>
          <p:cNvPr id="16" name="Text 14"/>
          <p:cNvSpPr/>
          <p:nvPr/>
        </p:nvSpPr>
        <p:spPr>
          <a:xfrm>
            <a:off x="7390209" y="5014913"/>
            <a:ext cx="192405" cy="240625"/>
          </a:xfrm>
          <a:prstGeom prst="rect">
            <a:avLst/>
          </a:prstGeom>
          <a:noFill/>
          <a:ln/>
        </p:spPr>
        <p:txBody>
          <a:bodyPr wrap="none" lIns="0" tIns="0" rIns="0" bIns="0" rtlCol="0" anchor="t"/>
          <a:lstStyle/>
          <a:p>
            <a:pPr algn="l"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04</a:t>
            </a:r>
            <a:endParaRPr lang="en-US" sz="1500" dirty="0"/>
          </a:p>
        </p:txBody>
      </p:sp>
      <p:sp>
        <p:nvSpPr>
          <p:cNvPr id="17" name="Shape 15"/>
          <p:cNvSpPr/>
          <p:nvPr/>
        </p:nvSpPr>
        <p:spPr>
          <a:xfrm>
            <a:off x="7390209" y="5319236"/>
            <a:ext cx="4545449" cy="22860"/>
          </a:xfrm>
          <a:prstGeom prst="rect">
            <a:avLst/>
          </a:prstGeom>
          <a:solidFill>
            <a:srgbClr val="DA1B2E"/>
          </a:solidFill>
          <a:ln/>
        </p:spPr>
      </p:sp>
      <p:sp>
        <p:nvSpPr>
          <p:cNvPr id="18" name="Text 16"/>
          <p:cNvSpPr/>
          <p:nvPr/>
        </p:nvSpPr>
        <p:spPr>
          <a:xfrm>
            <a:off x="7390209" y="5461159"/>
            <a:ext cx="3086219" cy="316706"/>
          </a:xfrm>
          <a:prstGeom prst="rect">
            <a:avLst/>
          </a:prstGeom>
          <a:noFill/>
          <a:ln/>
        </p:spPr>
        <p:txBody>
          <a:bodyPr wrap="none" lIns="0" tIns="0" rIns="0" bIns="0" rtlCol="0" anchor="t"/>
          <a:lstStyle/>
          <a:p>
            <a:pPr algn="l" indent="0" marL="0">
              <a:lnSpc>
                <a:spcPts val="2450"/>
              </a:lnSpc>
              <a:buNone/>
            </a:pPr>
            <a:r>
              <a:rPr lang="en-US" sz="1950" dirty="0">
                <a:solidFill>
                  <a:srgbClr val="3B3535"/>
                </a:solidFill>
                <a:latin typeface="Sora Semi Bold" pitchFamily="34" charset="0"/>
                <a:ea typeface="Sora Semi Bold" pitchFamily="34" charset="-122"/>
                <a:cs typeface="Sora Semi Bold" pitchFamily="34" charset="-120"/>
              </a:rPr>
              <a:t>Δικαιώματα και Ελευθερία</a:t>
            </a:r>
            <a:endParaRPr lang="en-US" sz="1950" dirty="0"/>
          </a:p>
        </p:txBody>
      </p:sp>
      <p:sp>
        <p:nvSpPr>
          <p:cNvPr id="19" name="Text 17"/>
          <p:cNvSpPr/>
          <p:nvPr/>
        </p:nvSpPr>
        <p:spPr>
          <a:xfrm>
            <a:off x="7390209" y="5867876"/>
            <a:ext cx="4545449" cy="1096328"/>
          </a:xfrm>
          <a:prstGeom prst="rect">
            <a:avLst/>
          </a:prstGeom>
          <a:noFill/>
          <a:ln/>
        </p:spPr>
        <p:txBody>
          <a:bodyPr wrap="square" lIns="0" tIns="0" rIns="0" bIns="0" rtlCol="0" anchor="t"/>
          <a:lstStyle/>
          <a:p>
            <a:pPr algn="l"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Οι νέοι έχουν περισσότερα δικαιώματα, ανατρέφονται μέσα σε δημοκρατικό πολιτικό κλίμα και ζουν έναν πιο ελεύθερο τρόπο ζωής συγκριτικά με το παρελθόν.</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3620453" y="1074063"/>
            <a:ext cx="4858464" cy="506373"/>
          </a:xfrm>
          <a:prstGeom prst="rect">
            <a:avLst/>
          </a:prstGeom>
          <a:noFill/>
          <a:ln/>
        </p:spPr>
        <p:txBody>
          <a:bodyPr wrap="none" lIns="0" tIns="0" rIns="0" bIns="0" rtlCol="0" anchor="t"/>
          <a:lstStyle/>
          <a:p>
            <a:pPr algn="l" indent="0" marL="0">
              <a:lnSpc>
                <a:spcPts val="3950"/>
              </a:lnSpc>
              <a:buNone/>
            </a:pPr>
            <a:r>
              <a:rPr lang="en-US" sz="3150" dirty="0">
                <a:solidFill>
                  <a:srgbClr val="1F1E1E"/>
                </a:solidFill>
                <a:latin typeface="Sora Semi Bold" pitchFamily="34" charset="0"/>
                <a:ea typeface="Sora Semi Bold" pitchFamily="34" charset="-122"/>
                <a:cs typeface="Sora Semi Bold" pitchFamily="34" charset="-120"/>
              </a:rPr>
              <a:t>Αρνητικά Εξωτερικά Αίτια</a:t>
            </a:r>
            <a:endParaRPr lang="en-US" sz="3150" dirty="0"/>
          </a:p>
        </p:txBody>
      </p:sp>
      <p:sp>
        <p:nvSpPr>
          <p:cNvPr id="3" name="Shape 1"/>
          <p:cNvSpPr/>
          <p:nvPr/>
        </p:nvSpPr>
        <p:spPr>
          <a:xfrm>
            <a:off x="3620453" y="1772364"/>
            <a:ext cx="3646765" cy="1663779"/>
          </a:xfrm>
          <a:prstGeom prst="roundRect">
            <a:avLst>
              <a:gd name="adj" fmla="val 6595"/>
            </a:avLst>
          </a:prstGeom>
          <a:solidFill>
            <a:srgbClr val="FFFFFF"/>
          </a:solidFill>
          <a:ln w="22860">
            <a:solidFill>
              <a:srgbClr val="DFB8BC"/>
            </a:solidFill>
            <a:prstDash val="solid"/>
          </a:ln>
        </p:spPr>
      </p:sp>
      <p:sp>
        <p:nvSpPr>
          <p:cNvPr id="4" name="Shape 2"/>
          <p:cNvSpPr/>
          <p:nvPr/>
        </p:nvSpPr>
        <p:spPr>
          <a:xfrm>
            <a:off x="3597593" y="1772364"/>
            <a:ext cx="91440" cy="1663779"/>
          </a:xfrm>
          <a:prstGeom prst="roundRect">
            <a:avLst>
              <a:gd name="adj" fmla="val 70711"/>
            </a:avLst>
          </a:prstGeom>
          <a:solidFill>
            <a:srgbClr val="DA1B2E"/>
          </a:solidFill>
          <a:ln/>
        </p:spPr>
      </p:sp>
      <p:sp>
        <p:nvSpPr>
          <p:cNvPr id="5" name="Text 3"/>
          <p:cNvSpPr/>
          <p:nvPr/>
        </p:nvSpPr>
        <p:spPr>
          <a:xfrm>
            <a:off x="3865840" y="1949172"/>
            <a:ext cx="2119074" cy="253127"/>
          </a:xfrm>
          <a:prstGeom prst="rect">
            <a:avLst/>
          </a:prstGeom>
          <a:noFill/>
          <a:ln/>
        </p:spPr>
        <p:txBody>
          <a:bodyPr wrap="none" lIns="0" tIns="0" rIns="0" bIns="0" rtlCol="0" anchor="t"/>
          <a:lstStyle/>
          <a:p>
            <a:pPr algn="l" indent="0" marL="0">
              <a:lnSpc>
                <a:spcPts val="1950"/>
              </a:lnSpc>
              <a:buNone/>
            </a:pPr>
            <a:r>
              <a:rPr lang="en-US" sz="1550" dirty="0">
                <a:solidFill>
                  <a:srgbClr val="3B3535"/>
                </a:solidFill>
                <a:latin typeface="Sora Semi Bold" pitchFamily="34" charset="0"/>
                <a:ea typeface="Sora Semi Bold" pitchFamily="34" charset="-122"/>
                <a:cs typeface="Sora Semi Bold" pitchFamily="34" charset="-120"/>
              </a:rPr>
              <a:t>Κρίση της Οικογένειας</a:t>
            </a:r>
            <a:endParaRPr lang="en-US" sz="1550" dirty="0"/>
          </a:p>
        </p:txBody>
      </p:sp>
      <p:sp>
        <p:nvSpPr>
          <p:cNvPr id="6" name="Text 4"/>
          <p:cNvSpPr/>
          <p:nvPr/>
        </p:nvSpPr>
        <p:spPr>
          <a:xfrm>
            <a:off x="3865840" y="2259806"/>
            <a:ext cx="3224570" cy="999530"/>
          </a:xfrm>
          <a:prstGeom prst="rect">
            <a:avLst/>
          </a:prstGeom>
          <a:noFill/>
          <a:ln/>
        </p:spPr>
        <p:txBody>
          <a:bodyPr wrap="square" lIns="0" tIns="0" rIns="0" bIns="0" rtlCol="0" anchor="t"/>
          <a:lstStyle/>
          <a:p>
            <a:pPr algn="l" indent="0" marL="0">
              <a:lnSpc>
                <a:spcPts val="1550"/>
              </a:lnSpc>
              <a:buNone/>
            </a:pPr>
            <a:r>
              <a:rPr lang="en-US" sz="1200" dirty="0">
                <a:solidFill>
                  <a:srgbClr val="3B3535"/>
                </a:solidFill>
                <a:latin typeface="Sora Light" pitchFamily="34" charset="0"/>
                <a:ea typeface="Sora Light" pitchFamily="34" charset="-122"/>
                <a:cs typeface="Sora Light" pitchFamily="34" charset="-120"/>
              </a:rPr>
              <a:t>Η έλλειψη επικοινωνίας γονέων και παιδιών, εξαιτίας των έντονων ρυθμών ζωής και της μείωσης του ελεύθερου χρόνου, οδηγεί στην ασυνεννοησία, στην απουσία διαλόγου, ενδιαφέροντος, στοργής και συνεργασίας.</a:t>
            </a:r>
            <a:endParaRPr lang="en-US" sz="1200" dirty="0"/>
          </a:p>
        </p:txBody>
      </p:sp>
      <p:sp>
        <p:nvSpPr>
          <p:cNvPr id="7" name="Shape 5"/>
          <p:cNvSpPr/>
          <p:nvPr/>
        </p:nvSpPr>
        <p:spPr>
          <a:xfrm>
            <a:off x="7363182" y="1772364"/>
            <a:ext cx="3646765" cy="1663779"/>
          </a:xfrm>
          <a:prstGeom prst="roundRect">
            <a:avLst>
              <a:gd name="adj" fmla="val 6595"/>
            </a:avLst>
          </a:prstGeom>
          <a:solidFill>
            <a:srgbClr val="FFFFFF"/>
          </a:solidFill>
          <a:ln w="22860">
            <a:solidFill>
              <a:srgbClr val="DFB8BC"/>
            </a:solidFill>
            <a:prstDash val="solid"/>
          </a:ln>
        </p:spPr>
      </p:sp>
      <p:sp>
        <p:nvSpPr>
          <p:cNvPr id="8" name="Shape 6"/>
          <p:cNvSpPr/>
          <p:nvPr/>
        </p:nvSpPr>
        <p:spPr>
          <a:xfrm>
            <a:off x="7340322" y="1772364"/>
            <a:ext cx="91440" cy="1663779"/>
          </a:xfrm>
          <a:prstGeom prst="roundRect">
            <a:avLst>
              <a:gd name="adj" fmla="val 70711"/>
            </a:avLst>
          </a:prstGeom>
          <a:solidFill>
            <a:srgbClr val="DA1B2E"/>
          </a:solidFill>
          <a:ln/>
        </p:spPr>
      </p:sp>
      <p:sp>
        <p:nvSpPr>
          <p:cNvPr id="9" name="Text 7"/>
          <p:cNvSpPr/>
          <p:nvPr/>
        </p:nvSpPr>
        <p:spPr>
          <a:xfrm>
            <a:off x="7608570" y="1949172"/>
            <a:ext cx="2025610" cy="253127"/>
          </a:xfrm>
          <a:prstGeom prst="rect">
            <a:avLst/>
          </a:prstGeom>
          <a:noFill/>
          <a:ln/>
        </p:spPr>
        <p:txBody>
          <a:bodyPr wrap="none" lIns="0" tIns="0" rIns="0" bIns="0" rtlCol="0" anchor="t"/>
          <a:lstStyle/>
          <a:p>
            <a:pPr algn="l" indent="0" marL="0">
              <a:lnSpc>
                <a:spcPts val="1950"/>
              </a:lnSpc>
              <a:buNone/>
            </a:pPr>
            <a:r>
              <a:rPr lang="en-US" sz="1550" dirty="0">
                <a:solidFill>
                  <a:srgbClr val="3B3535"/>
                </a:solidFill>
                <a:latin typeface="Sora Semi Bold" pitchFamily="34" charset="0"/>
                <a:ea typeface="Sora Semi Bold" pitchFamily="34" charset="-122"/>
                <a:cs typeface="Sora Semi Bold" pitchFamily="34" charset="-120"/>
              </a:rPr>
              <a:t>Εφιαλτικός Κόσμος</a:t>
            </a:r>
            <a:endParaRPr lang="en-US" sz="1550" dirty="0"/>
          </a:p>
        </p:txBody>
      </p:sp>
      <p:sp>
        <p:nvSpPr>
          <p:cNvPr id="10" name="Text 8"/>
          <p:cNvSpPr/>
          <p:nvPr/>
        </p:nvSpPr>
        <p:spPr>
          <a:xfrm>
            <a:off x="7608570" y="2259806"/>
            <a:ext cx="3224570" cy="999530"/>
          </a:xfrm>
          <a:prstGeom prst="rect">
            <a:avLst/>
          </a:prstGeom>
          <a:noFill/>
          <a:ln/>
        </p:spPr>
        <p:txBody>
          <a:bodyPr wrap="square" lIns="0" tIns="0" rIns="0" bIns="0" rtlCol="0" anchor="t"/>
          <a:lstStyle/>
          <a:p>
            <a:pPr algn="l" indent="0" marL="0">
              <a:lnSpc>
                <a:spcPts val="1550"/>
              </a:lnSpc>
              <a:buNone/>
            </a:pPr>
            <a:r>
              <a:rPr lang="en-US" sz="1200" dirty="0">
                <a:solidFill>
                  <a:srgbClr val="3B3535"/>
                </a:solidFill>
                <a:latin typeface="Sora Light" pitchFamily="34" charset="0"/>
                <a:ea typeface="Sora Light" pitchFamily="34" charset="-122"/>
                <a:cs typeface="Sora Light" pitchFamily="34" charset="-120"/>
              </a:rPr>
              <a:t>Οι νέοι κατηγορούν την ώριμη γενιά που τους κληροδότησε έναν εφιαλτικό κόσμο με βία, πόλεμους, πυρηνικά όπλα, παραβιάσεις ανθρώπινων δικαιωμάτων, οικολογικό αδιέξοδο και θεοποίηση της ύλης.</a:t>
            </a:r>
            <a:endParaRPr lang="en-US" sz="1200" dirty="0"/>
          </a:p>
        </p:txBody>
      </p:sp>
      <p:sp>
        <p:nvSpPr>
          <p:cNvPr id="11" name="Shape 9"/>
          <p:cNvSpPr/>
          <p:nvPr/>
        </p:nvSpPr>
        <p:spPr>
          <a:xfrm>
            <a:off x="3620453" y="3532108"/>
            <a:ext cx="3646765" cy="1663779"/>
          </a:xfrm>
          <a:prstGeom prst="roundRect">
            <a:avLst>
              <a:gd name="adj" fmla="val 6595"/>
            </a:avLst>
          </a:prstGeom>
          <a:solidFill>
            <a:srgbClr val="FFFFFF"/>
          </a:solidFill>
          <a:ln w="22860">
            <a:solidFill>
              <a:srgbClr val="DFB8BC"/>
            </a:solidFill>
            <a:prstDash val="solid"/>
          </a:ln>
        </p:spPr>
      </p:sp>
      <p:sp>
        <p:nvSpPr>
          <p:cNvPr id="12" name="Shape 10"/>
          <p:cNvSpPr/>
          <p:nvPr/>
        </p:nvSpPr>
        <p:spPr>
          <a:xfrm>
            <a:off x="3597593" y="3532108"/>
            <a:ext cx="91440" cy="1663779"/>
          </a:xfrm>
          <a:prstGeom prst="roundRect">
            <a:avLst>
              <a:gd name="adj" fmla="val 70711"/>
            </a:avLst>
          </a:prstGeom>
          <a:solidFill>
            <a:srgbClr val="DA1B2E"/>
          </a:solidFill>
          <a:ln/>
        </p:spPr>
      </p:sp>
      <p:sp>
        <p:nvSpPr>
          <p:cNvPr id="13" name="Text 11"/>
          <p:cNvSpPr/>
          <p:nvPr/>
        </p:nvSpPr>
        <p:spPr>
          <a:xfrm>
            <a:off x="3865840" y="3708916"/>
            <a:ext cx="2997756" cy="253127"/>
          </a:xfrm>
          <a:prstGeom prst="rect">
            <a:avLst/>
          </a:prstGeom>
          <a:noFill/>
          <a:ln/>
        </p:spPr>
        <p:txBody>
          <a:bodyPr wrap="none" lIns="0" tIns="0" rIns="0" bIns="0" rtlCol="0" anchor="t"/>
          <a:lstStyle/>
          <a:p>
            <a:pPr algn="l" indent="0" marL="0">
              <a:lnSpc>
                <a:spcPts val="1950"/>
              </a:lnSpc>
              <a:buNone/>
            </a:pPr>
            <a:r>
              <a:rPr lang="en-US" sz="1550" dirty="0">
                <a:solidFill>
                  <a:srgbClr val="3B3535"/>
                </a:solidFill>
                <a:latin typeface="Sora Semi Bold" pitchFamily="34" charset="0"/>
                <a:ea typeface="Sora Semi Bold" pitchFamily="34" charset="-122"/>
                <a:cs typeface="Sora Semi Bold" pitchFamily="34" charset="-120"/>
              </a:rPr>
              <a:t>Κρίση Διαπροσωπικών Σχέσεων</a:t>
            </a:r>
            <a:endParaRPr lang="en-US" sz="1550" dirty="0"/>
          </a:p>
        </p:txBody>
      </p:sp>
      <p:sp>
        <p:nvSpPr>
          <p:cNvPr id="14" name="Text 12"/>
          <p:cNvSpPr/>
          <p:nvPr/>
        </p:nvSpPr>
        <p:spPr>
          <a:xfrm>
            <a:off x="3865840" y="4019550"/>
            <a:ext cx="3224570" cy="799624"/>
          </a:xfrm>
          <a:prstGeom prst="rect">
            <a:avLst/>
          </a:prstGeom>
          <a:noFill/>
          <a:ln/>
        </p:spPr>
        <p:txBody>
          <a:bodyPr wrap="square" lIns="0" tIns="0" rIns="0" bIns="0" rtlCol="0" anchor="t"/>
          <a:lstStyle/>
          <a:p>
            <a:pPr algn="l" indent="0" marL="0">
              <a:lnSpc>
                <a:spcPts val="1550"/>
              </a:lnSpc>
              <a:buNone/>
            </a:pPr>
            <a:r>
              <a:rPr lang="en-US" sz="1200" dirty="0">
                <a:solidFill>
                  <a:srgbClr val="3B3535"/>
                </a:solidFill>
                <a:latin typeface="Sora Light" pitchFamily="34" charset="0"/>
                <a:ea typeface="Sora Light" pitchFamily="34" charset="-122"/>
                <a:cs typeface="Sora Light" pitchFamily="34" charset="-120"/>
              </a:rPr>
              <a:t>Οι νέοι επιρρίπτουν ευθύνες στους μεγάλους για την κρίση των διαπροσωπικών σχέσεων και τη μοναξιά που βιώνουν ιδιαίτερα έντονα στις άξενες μεγαλουπόλεις.</a:t>
            </a:r>
            <a:endParaRPr lang="en-US" sz="1200" dirty="0"/>
          </a:p>
        </p:txBody>
      </p:sp>
      <p:sp>
        <p:nvSpPr>
          <p:cNvPr id="15" name="Shape 13"/>
          <p:cNvSpPr/>
          <p:nvPr/>
        </p:nvSpPr>
        <p:spPr>
          <a:xfrm>
            <a:off x="7363182" y="3532108"/>
            <a:ext cx="3646765" cy="1663779"/>
          </a:xfrm>
          <a:prstGeom prst="roundRect">
            <a:avLst>
              <a:gd name="adj" fmla="val 6595"/>
            </a:avLst>
          </a:prstGeom>
          <a:solidFill>
            <a:srgbClr val="FFFFFF"/>
          </a:solidFill>
          <a:ln w="22860">
            <a:solidFill>
              <a:srgbClr val="DFB8BC"/>
            </a:solidFill>
            <a:prstDash val="solid"/>
          </a:ln>
        </p:spPr>
      </p:sp>
      <p:sp>
        <p:nvSpPr>
          <p:cNvPr id="16" name="Shape 14"/>
          <p:cNvSpPr/>
          <p:nvPr/>
        </p:nvSpPr>
        <p:spPr>
          <a:xfrm>
            <a:off x="7340322" y="3532108"/>
            <a:ext cx="91440" cy="1663779"/>
          </a:xfrm>
          <a:prstGeom prst="roundRect">
            <a:avLst>
              <a:gd name="adj" fmla="val 70711"/>
            </a:avLst>
          </a:prstGeom>
          <a:solidFill>
            <a:srgbClr val="DA1B2E"/>
          </a:solidFill>
          <a:ln/>
        </p:spPr>
      </p:sp>
      <p:sp>
        <p:nvSpPr>
          <p:cNvPr id="17" name="Text 15"/>
          <p:cNvSpPr/>
          <p:nvPr/>
        </p:nvSpPr>
        <p:spPr>
          <a:xfrm>
            <a:off x="7608570" y="3708916"/>
            <a:ext cx="2180749" cy="253127"/>
          </a:xfrm>
          <a:prstGeom prst="rect">
            <a:avLst/>
          </a:prstGeom>
          <a:noFill/>
          <a:ln/>
        </p:spPr>
        <p:txBody>
          <a:bodyPr wrap="none" lIns="0" tIns="0" rIns="0" bIns="0" rtlCol="0" anchor="t"/>
          <a:lstStyle/>
          <a:p>
            <a:pPr algn="l" indent="0" marL="0">
              <a:lnSpc>
                <a:spcPts val="1950"/>
              </a:lnSpc>
              <a:buNone/>
            </a:pPr>
            <a:r>
              <a:rPr lang="en-US" sz="1550" dirty="0">
                <a:solidFill>
                  <a:srgbClr val="3B3535"/>
                </a:solidFill>
                <a:latin typeface="Sora Semi Bold" pitchFamily="34" charset="0"/>
                <a:ea typeface="Sora Semi Bold" pitchFamily="34" charset="-122"/>
                <a:cs typeface="Sora Semi Bold" pitchFamily="34" charset="-120"/>
              </a:rPr>
              <a:t>Πολιτική Απογοήτευση</a:t>
            </a:r>
            <a:endParaRPr lang="en-US" sz="1550" dirty="0"/>
          </a:p>
        </p:txBody>
      </p:sp>
      <p:sp>
        <p:nvSpPr>
          <p:cNvPr id="18" name="Text 16"/>
          <p:cNvSpPr/>
          <p:nvPr/>
        </p:nvSpPr>
        <p:spPr>
          <a:xfrm>
            <a:off x="7608570" y="4019550"/>
            <a:ext cx="3224570" cy="999530"/>
          </a:xfrm>
          <a:prstGeom prst="rect">
            <a:avLst/>
          </a:prstGeom>
          <a:noFill/>
          <a:ln/>
        </p:spPr>
        <p:txBody>
          <a:bodyPr wrap="square" lIns="0" tIns="0" rIns="0" bIns="0" rtlCol="0" anchor="t"/>
          <a:lstStyle/>
          <a:p>
            <a:pPr algn="l" indent="0" marL="0">
              <a:lnSpc>
                <a:spcPts val="1550"/>
              </a:lnSpc>
              <a:buNone/>
            </a:pPr>
            <a:r>
              <a:rPr lang="en-US" sz="1200" dirty="0">
                <a:solidFill>
                  <a:srgbClr val="3B3535"/>
                </a:solidFill>
                <a:latin typeface="Sora Light" pitchFamily="34" charset="0"/>
                <a:ea typeface="Sora Light" pitchFamily="34" charset="-122"/>
                <a:cs typeface="Sora Light" pitchFamily="34" charset="-120"/>
              </a:rPr>
              <a:t>Οι νέοι απογοητεύονται από τις τρέχουσες εξελίξεις και τη γενικότερη συμπεριφορά των πολιτικών (ψηφοθηρία, λαϊκισμός, διαφθορά, ιδιοτέλεια) προβάλλοντας ασυμβίβαστοι σ' ένα νοσηρό πολιτικό κλίμα.</a:t>
            </a:r>
            <a:endParaRPr lang="en-US" sz="1200" dirty="0"/>
          </a:p>
        </p:txBody>
      </p:sp>
      <p:sp>
        <p:nvSpPr>
          <p:cNvPr id="19" name="Shape 17"/>
          <p:cNvSpPr/>
          <p:nvPr/>
        </p:nvSpPr>
        <p:spPr>
          <a:xfrm>
            <a:off x="3620453" y="5291852"/>
            <a:ext cx="3646765" cy="1863685"/>
          </a:xfrm>
          <a:prstGeom prst="roundRect">
            <a:avLst>
              <a:gd name="adj" fmla="val 5888"/>
            </a:avLst>
          </a:prstGeom>
          <a:solidFill>
            <a:srgbClr val="FFFFFF"/>
          </a:solidFill>
          <a:ln w="22860">
            <a:solidFill>
              <a:srgbClr val="DFB8BC"/>
            </a:solidFill>
            <a:prstDash val="solid"/>
          </a:ln>
        </p:spPr>
      </p:sp>
      <p:sp>
        <p:nvSpPr>
          <p:cNvPr id="20" name="Shape 18"/>
          <p:cNvSpPr/>
          <p:nvPr/>
        </p:nvSpPr>
        <p:spPr>
          <a:xfrm>
            <a:off x="3597593" y="5291852"/>
            <a:ext cx="91440" cy="1863685"/>
          </a:xfrm>
          <a:prstGeom prst="roundRect">
            <a:avLst>
              <a:gd name="adj" fmla="val 70711"/>
            </a:avLst>
          </a:prstGeom>
          <a:solidFill>
            <a:srgbClr val="DA1B2E"/>
          </a:solidFill>
          <a:ln/>
        </p:spPr>
      </p:sp>
      <p:sp>
        <p:nvSpPr>
          <p:cNvPr id="21" name="Text 19"/>
          <p:cNvSpPr/>
          <p:nvPr/>
        </p:nvSpPr>
        <p:spPr>
          <a:xfrm>
            <a:off x="3865840" y="5468660"/>
            <a:ext cx="2619732" cy="253127"/>
          </a:xfrm>
          <a:prstGeom prst="rect">
            <a:avLst/>
          </a:prstGeom>
          <a:noFill/>
          <a:ln/>
        </p:spPr>
        <p:txBody>
          <a:bodyPr wrap="none" lIns="0" tIns="0" rIns="0" bIns="0" rtlCol="0" anchor="t"/>
          <a:lstStyle/>
          <a:p>
            <a:pPr algn="l" indent="0" marL="0">
              <a:lnSpc>
                <a:spcPts val="1950"/>
              </a:lnSpc>
              <a:buNone/>
            </a:pPr>
            <a:r>
              <a:rPr lang="en-US" sz="1550" dirty="0">
                <a:solidFill>
                  <a:srgbClr val="3B3535"/>
                </a:solidFill>
                <a:latin typeface="Sora Semi Bold" pitchFamily="34" charset="0"/>
                <a:ea typeface="Sora Semi Bold" pitchFamily="34" charset="-122"/>
                <a:cs typeface="Sora Semi Bold" pitchFamily="34" charset="-120"/>
              </a:rPr>
              <a:t>Επαγγελματική Ανασφάλεια</a:t>
            </a:r>
            <a:endParaRPr lang="en-US" sz="1550" dirty="0"/>
          </a:p>
        </p:txBody>
      </p:sp>
      <p:sp>
        <p:nvSpPr>
          <p:cNvPr id="22" name="Text 20"/>
          <p:cNvSpPr/>
          <p:nvPr/>
        </p:nvSpPr>
        <p:spPr>
          <a:xfrm>
            <a:off x="3865840" y="5779294"/>
            <a:ext cx="3224570" cy="999530"/>
          </a:xfrm>
          <a:prstGeom prst="rect">
            <a:avLst/>
          </a:prstGeom>
          <a:noFill/>
          <a:ln/>
        </p:spPr>
        <p:txBody>
          <a:bodyPr wrap="square" lIns="0" tIns="0" rIns="0" bIns="0" rtlCol="0" anchor="t"/>
          <a:lstStyle/>
          <a:p>
            <a:pPr algn="l" indent="0" marL="0">
              <a:lnSpc>
                <a:spcPts val="1550"/>
              </a:lnSpc>
              <a:buNone/>
            </a:pPr>
            <a:r>
              <a:rPr lang="en-US" sz="1200" dirty="0">
                <a:solidFill>
                  <a:srgbClr val="3B3535"/>
                </a:solidFill>
                <a:latin typeface="Sora Light" pitchFamily="34" charset="0"/>
                <a:ea typeface="Sora Light" pitchFamily="34" charset="-122"/>
                <a:cs typeface="Sora Light" pitchFamily="34" charset="-120"/>
              </a:rPr>
              <a:t>Οι ώριμοι κατέχουν καίριες θέσεις στον επαγγελματικό στίβο, πράγμα που πυροδοτεί την όξυνση στις σχέσεις των δύο γενεών εξαιτίας των αυξημένων ποσοστών ανεργίας των νέων.</a:t>
            </a:r>
            <a:endParaRPr lang="en-US" sz="1200" dirty="0"/>
          </a:p>
        </p:txBody>
      </p:sp>
      <p:sp>
        <p:nvSpPr>
          <p:cNvPr id="23" name="Shape 21"/>
          <p:cNvSpPr/>
          <p:nvPr/>
        </p:nvSpPr>
        <p:spPr>
          <a:xfrm>
            <a:off x="7363182" y="5291852"/>
            <a:ext cx="3646765" cy="1863685"/>
          </a:xfrm>
          <a:prstGeom prst="roundRect">
            <a:avLst>
              <a:gd name="adj" fmla="val 5888"/>
            </a:avLst>
          </a:prstGeom>
          <a:solidFill>
            <a:srgbClr val="FFFFFF"/>
          </a:solidFill>
          <a:ln w="22860">
            <a:solidFill>
              <a:srgbClr val="DFB8BC"/>
            </a:solidFill>
            <a:prstDash val="solid"/>
          </a:ln>
        </p:spPr>
      </p:sp>
      <p:sp>
        <p:nvSpPr>
          <p:cNvPr id="24" name="Shape 22"/>
          <p:cNvSpPr/>
          <p:nvPr/>
        </p:nvSpPr>
        <p:spPr>
          <a:xfrm>
            <a:off x="7340322" y="5291852"/>
            <a:ext cx="91440" cy="1863685"/>
          </a:xfrm>
          <a:prstGeom prst="roundRect">
            <a:avLst>
              <a:gd name="adj" fmla="val 70711"/>
            </a:avLst>
          </a:prstGeom>
          <a:solidFill>
            <a:srgbClr val="DA1B2E"/>
          </a:solidFill>
          <a:ln/>
        </p:spPr>
      </p:sp>
      <p:sp>
        <p:nvSpPr>
          <p:cNvPr id="25" name="Text 23"/>
          <p:cNvSpPr/>
          <p:nvPr/>
        </p:nvSpPr>
        <p:spPr>
          <a:xfrm>
            <a:off x="7608570" y="5468660"/>
            <a:ext cx="2025610" cy="253127"/>
          </a:xfrm>
          <a:prstGeom prst="rect">
            <a:avLst/>
          </a:prstGeom>
          <a:noFill/>
          <a:ln/>
        </p:spPr>
        <p:txBody>
          <a:bodyPr wrap="none" lIns="0" tIns="0" rIns="0" bIns="0" rtlCol="0" anchor="t"/>
          <a:lstStyle/>
          <a:p>
            <a:pPr algn="l" indent="0" marL="0">
              <a:lnSpc>
                <a:spcPts val="1950"/>
              </a:lnSpc>
              <a:buNone/>
            </a:pPr>
            <a:r>
              <a:rPr lang="en-US" sz="1550" dirty="0">
                <a:solidFill>
                  <a:srgbClr val="3B3535"/>
                </a:solidFill>
                <a:latin typeface="Sora Semi Bold" pitchFamily="34" charset="0"/>
                <a:ea typeface="Sora Semi Bold" pitchFamily="34" charset="-122"/>
                <a:cs typeface="Sora Semi Bold" pitchFamily="34" charset="-120"/>
              </a:rPr>
              <a:t>Αποκλεισμός Νέων</a:t>
            </a:r>
            <a:endParaRPr lang="en-US" sz="1550" dirty="0"/>
          </a:p>
        </p:txBody>
      </p:sp>
      <p:sp>
        <p:nvSpPr>
          <p:cNvPr id="26" name="Text 24"/>
          <p:cNvSpPr/>
          <p:nvPr/>
        </p:nvSpPr>
        <p:spPr>
          <a:xfrm>
            <a:off x="7608570" y="5779294"/>
            <a:ext cx="3224570" cy="1199436"/>
          </a:xfrm>
          <a:prstGeom prst="rect">
            <a:avLst/>
          </a:prstGeom>
          <a:noFill/>
          <a:ln/>
        </p:spPr>
        <p:txBody>
          <a:bodyPr wrap="square" lIns="0" tIns="0" rIns="0" bIns="0" rtlCol="0" anchor="t"/>
          <a:lstStyle/>
          <a:p>
            <a:pPr algn="l" indent="0" marL="0">
              <a:lnSpc>
                <a:spcPts val="1550"/>
              </a:lnSpc>
              <a:buNone/>
            </a:pPr>
            <a:r>
              <a:rPr lang="en-US" sz="1200" dirty="0">
                <a:solidFill>
                  <a:srgbClr val="3B3535"/>
                </a:solidFill>
                <a:latin typeface="Sora Light" pitchFamily="34" charset="0"/>
                <a:ea typeface="Sora Light" pitchFamily="34" charset="-122"/>
                <a:cs typeface="Sora Light" pitchFamily="34" charset="-120"/>
              </a:rPr>
              <a:t>Η νεολαία διεκδικεί θέσεις στον παραγωγικό τομέα και στον πολιτικό στίβο, αλλά οι μεγάλοι προβάλλονται ως ειδήμονες, καταδεικνύουν δυσπιστία για τις ικανότητές τους και δεν τους επιτρέπουν ουσιαστικές πρωτοβουλίες.</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389936" y="1061561"/>
            <a:ext cx="7833003" cy="812125"/>
          </a:xfrm>
          <a:prstGeom prst="rect">
            <a:avLst/>
          </a:prstGeom>
          <a:noFill/>
          <a:ln/>
        </p:spPr>
        <p:txBody>
          <a:bodyPr wrap="none" lIns="0" tIns="0" rIns="0" bIns="0" rtlCol="0" anchor="t"/>
          <a:lstStyle/>
          <a:p>
            <a:pPr algn="l" indent="0" marL="0">
              <a:lnSpc>
                <a:spcPts val="6350"/>
              </a:lnSpc>
              <a:buNone/>
            </a:pPr>
            <a:r>
              <a:rPr lang="en-US" sz="5100" dirty="0">
                <a:solidFill>
                  <a:srgbClr val="1F1E1E"/>
                </a:solidFill>
                <a:latin typeface="Sora Semi Bold" pitchFamily="34" charset="0"/>
                <a:ea typeface="Sora Semi Bold" pitchFamily="34" charset="-122"/>
                <a:cs typeface="Sora Semi Bold" pitchFamily="34" charset="-120"/>
              </a:rPr>
              <a:t>Επιπτώσεις του Χάσματος</a:t>
            </a:r>
            <a:endParaRPr lang="en-US" sz="5100" dirty="0"/>
          </a:p>
        </p:txBody>
      </p:sp>
      <p:pic>
        <p:nvPicPr>
          <p:cNvPr id="3" name="Image 0" descr="preencoded.png">    </p:cNvPr>
          <p:cNvPicPr>
            <a:picLocks noChangeAspect="1"/>
          </p:cNvPicPr>
          <p:nvPr/>
        </p:nvPicPr>
        <p:blipFill>
          <a:blip r:embed="rId1"/>
          <a:stretch>
            <a:fillRect/>
          </a:stretch>
        </p:blipFill>
        <p:spPr>
          <a:xfrm>
            <a:off x="1389936" y="2367439"/>
            <a:ext cx="3950137" cy="987504"/>
          </a:xfrm>
          <a:prstGeom prst="rect">
            <a:avLst/>
          </a:prstGeom>
        </p:spPr>
      </p:pic>
      <p:sp>
        <p:nvSpPr>
          <p:cNvPr id="4" name="Text 1"/>
          <p:cNvSpPr/>
          <p:nvPr/>
        </p:nvSpPr>
        <p:spPr>
          <a:xfrm>
            <a:off x="1636752" y="3601760"/>
            <a:ext cx="3248501" cy="406003"/>
          </a:xfrm>
          <a:prstGeom prst="rect">
            <a:avLst/>
          </a:prstGeom>
          <a:noFill/>
          <a:ln/>
        </p:spPr>
        <p:txBody>
          <a:bodyPr wrap="none" lIns="0" tIns="0" rIns="0" bIns="0" rtlCol="0" anchor="t"/>
          <a:lstStyle/>
          <a:p>
            <a:pPr algn="l" indent="0" marL="0">
              <a:lnSpc>
                <a:spcPts val="3150"/>
              </a:lnSpc>
              <a:buNone/>
            </a:pPr>
            <a:r>
              <a:rPr lang="en-US" sz="2550" dirty="0">
                <a:solidFill>
                  <a:srgbClr val="3B3535"/>
                </a:solidFill>
                <a:latin typeface="Sora Semi Bold" pitchFamily="34" charset="0"/>
                <a:ea typeface="Sora Semi Bold" pitchFamily="34" charset="-122"/>
                <a:cs typeface="Sora Semi Bold" pitchFamily="34" charset="-120"/>
              </a:rPr>
              <a:t>Έλλειψη Σεβασμού</a:t>
            </a:r>
            <a:endParaRPr lang="en-US" sz="2550" dirty="0"/>
          </a:p>
        </p:txBody>
      </p:sp>
      <p:sp>
        <p:nvSpPr>
          <p:cNvPr id="5" name="Text 2"/>
          <p:cNvSpPr/>
          <p:nvPr/>
        </p:nvSpPr>
        <p:spPr>
          <a:xfrm>
            <a:off x="1636752" y="4155877"/>
            <a:ext cx="3456503" cy="1975247"/>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Sora Light" pitchFamily="34" charset="0"/>
                <a:ea typeface="Sora Light" pitchFamily="34" charset="-122"/>
                <a:cs typeface="Sora Light" pitchFamily="34" charset="-120"/>
              </a:rPr>
              <a:t>Το χάσμα μαρτυρεί έλλειψη σεβασμού στον άνθρωπο, απουσία ανθρωπισμού και υποδούλωση σε πάθη και αδυναμίες.</a:t>
            </a:r>
            <a:endParaRPr lang="en-US" sz="1900" dirty="0"/>
          </a:p>
        </p:txBody>
      </p:sp>
      <p:pic>
        <p:nvPicPr>
          <p:cNvPr id="6" name="Image 1" descr="preencoded.png">    </p:cNvPr>
          <p:cNvPicPr>
            <a:picLocks noChangeAspect="1"/>
          </p:cNvPicPr>
          <p:nvPr/>
        </p:nvPicPr>
        <p:blipFill>
          <a:blip r:embed="rId2"/>
          <a:stretch>
            <a:fillRect/>
          </a:stretch>
        </p:blipFill>
        <p:spPr>
          <a:xfrm>
            <a:off x="5340072" y="2367439"/>
            <a:ext cx="3950137" cy="987504"/>
          </a:xfrm>
          <a:prstGeom prst="rect">
            <a:avLst/>
          </a:prstGeom>
        </p:spPr>
      </p:pic>
      <p:sp>
        <p:nvSpPr>
          <p:cNvPr id="7" name="Text 3"/>
          <p:cNvSpPr/>
          <p:nvPr/>
        </p:nvSpPr>
        <p:spPr>
          <a:xfrm>
            <a:off x="5586889" y="3601760"/>
            <a:ext cx="3248501" cy="406003"/>
          </a:xfrm>
          <a:prstGeom prst="rect">
            <a:avLst/>
          </a:prstGeom>
          <a:noFill/>
          <a:ln/>
        </p:spPr>
        <p:txBody>
          <a:bodyPr wrap="none" lIns="0" tIns="0" rIns="0" bIns="0" rtlCol="0" anchor="t"/>
          <a:lstStyle/>
          <a:p>
            <a:pPr algn="l" indent="0" marL="0">
              <a:lnSpc>
                <a:spcPts val="3150"/>
              </a:lnSpc>
              <a:buNone/>
            </a:pPr>
            <a:r>
              <a:rPr lang="en-US" sz="2550" dirty="0">
                <a:solidFill>
                  <a:srgbClr val="3B3535"/>
                </a:solidFill>
                <a:latin typeface="Sora Semi Bold" pitchFamily="34" charset="0"/>
                <a:ea typeface="Sora Semi Bold" pitchFamily="34" charset="-122"/>
                <a:cs typeface="Sora Semi Bold" pitchFamily="34" charset="-120"/>
              </a:rPr>
              <a:t>Μονομέρεια</a:t>
            </a:r>
            <a:endParaRPr lang="en-US" sz="2550" dirty="0"/>
          </a:p>
        </p:txBody>
      </p:sp>
      <p:sp>
        <p:nvSpPr>
          <p:cNvPr id="8" name="Text 4"/>
          <p:cNvSpPr/>
          <p:nvPr/>
        </p:nvSpPr>
        <p:spPr>
          <a:xfrm>
            <a:off x="5586889" y="4155877"/>
            <a:ext cx="3456503" cy="1975247"/>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Sora Light" pitchFamily="34" charset="0"/>
                <a:ea typeface="Sora Light" pitchFamily="34" charset="-122"/>
                <a:cs typeface="Sora Light" pitchFamily="34" charset="-120"/>
              </a:rPr>
              <a:t>Επικρατεί μονομέρεια και δογματισμός στις δύο πλευρές, με αποτέλεσμα να απουσιάζει η σφαιρική θέαση των φαινομένων.</a:t>
            </a:r>
            <a:endParaRPr lang="en-US" sz="1900" dirty="0"/>
          </a:p>
        </p:txBody>
      </p:sp>
      <p:pic>
        <p:nvPicPr>
          <p:cNvPr id="9" name="Image 2" descr="preencoded.png">    </p:cNvPr>
          <p:cNvPicPr>
            <a:picLocks noChangeAspect="1"/>
          </p:cNvPicPr>
          <p:nvPr/>
        </p:nvPicPr>
        <p:blipFill>
          <a:blip r:embed="rId3"/>
          <a:stretch>
            <a:fillRect/>
          </a:stretch>
        </p:blipFill>
        <p:spPr>
          <a:xfrm>
            <a:off x="9290209" y="2367439"/>
            <a:ext cx="3950256" cy="987504"/>
          </a:xfrm>
          <a:prstGeom prst="rect">
            <a:avLst/>
          </a:prstGeom>
        </p:spPr>
      </p:pic>
      <p:sp>
        <p:nvSpPr>
          <p:cNvPr id="10" name="Text 5"/>
          <p:cNvSpPr/>
          <p:nvPr/>
        </p:nvSpPr>
        <p:spPr>
          <a:xfrm>
            <a:off x="9537025" y="3601760"/>
            <a:ext cx="3248501" cy="406003"/>
          </a:xfrm>
          <a:prstGeom prst="rect">
            <a:avLst/>
          </a:prstGeom>
          <a:noFill/>
          <a:ln/>
        </p:spPr>
        <p:txBody>
          <a:bodyPr wrap="none" lIns="0" tIns="0" rIns="0" bIns="0" rtlCol="0" anchor="t"/>
          <a:lstStyle/>
          <a:p>
            <a:pPr algn="l" indent="0" marL="0">
              <a:lnSpc>
                <a:spcPts val="3150"/>
              </a:lnSpc>
              <a:buNone/>
            </a:pPr>
            <a:r>
              <a:rPr lang="en-US" sz="2550" dirty="0">
                <a:solidFill>
                  <a:srgbClr val="3B3535"/>
                </a:solidFill>
                <a:latin typeface="Sora Semi Bold" pitchFamily="34" charset="0"/>
                <a:ea typeface="Sora Semi Bold" pitchFamily="34" charset="-122"/>
                <a:cs typeface="Sora Semi Bold" pitchFamily="34" charset="-120"/>
              </a:rPr>
              <a:t>Πνευματική Έλλειψη</a:t>
            </a:r>
            <a:endParaRPr lang="en-US" sz="2550" dirty="0"/>
          </a:p>
        </p:txBody>
      </p:sp>
      <p:sp>
        <p:nvSpPr>
          <p:cNvPr id="11" name="Text 6"/>
          <p:cNvSpPr/>
          <p:nvPr/>
        </p:nvSpPr>
        <p:spPr>
          <a:xfrm>
            <a:off x="9537025" y="4155877"/>
            <a:ext cx="3456622" cy="2765346"/>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Sora Light" pitchFamily="34" charset="0"/>
                <a:ea typeface="Sora Light" pitchFamily="34" charset="-122"/>
                <a:cs typeface="Sora Light" pitchFamily="34" charset="-120"/>
              </a:rPr>
              <a:t>Η νέα γενιά δεν έχει γαλουχηθεί ορθά από τους μεγάλους, ούτε είναι εφοδιασμένη με πνευματικές αξίες, οπότε προβάλλει μετέωρη και έρμαιο προπαγάνδας.</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023235" y="923568"/>
            <a:ext cx="5012888" cy="588288"/>
          </a:xfrm>
          <a:prstGeom prst="rect">
            <a:avLst/>
          </a:prstGeom>
          <a:noFill/>
          <a:ln/>
        </p:spPr>
        <p:txBody>
          <a:bodyPr wrap="none" lIns="0" tIns="0" rIns="0" bIns="0" rtlCol="0" anchor="t"/>
          <a:lstStyle/>
          <a:p>
            <a:pPr algn="l" indent="0" marL="0">
              <a:lnSpc>
                <a:spcPts val="4600"/>
              </a:lnSpc>
              <a:buNone/>
            </a:pPr>
            <a:r>
              <a:rPr lang="en-US" sz="3700" dirty="0">
                <a:solidFill>
                  <a:srgbClr val="1F1E1E"/>
                </a:solidFill>
                <a:latin typeface="Sora Semi Bold" pitchFamily="34" charset="0"/>
                <a:ea typeface="Sora Semi Bold" pitchFamily="34" charset="-122"/>
                <a:cs typeface="Sora Semi Bold" pitchFamily="34" charset="-120"/>
              </a:rPr>
              <a:t>Περαιτέρω Επιπτώσεις</a:t>
            </a:r>
            <a:endParaRPr lang="en-US" sz="3700" dirty="0"/>
          </a:p>
        </p:txBody>
      </p:sp>
      <p:sp>
        <p:nvSpPr>
          <p:cNvPr id="3" name="Text 1"/>
          <p:cNvSpPr/>
          <p:nvPr/>
        </p:nvSpPr>
        <p:spPr>
          <a:xfrm>
            <a:off x="3023235" y="1835468"/>
            <a:ext cx="2570083" cy="588169"/>
          </a:xfrm>
          <a:prstGeom prst="rect">
            <a:avLst/>
          </a:prstGeom>
          <a:noFill/>
          <a:ln/>
        </p:spPr>
        <p:txBody>
          <a:bodyPr wrap="square" lIns="0" tIns="0" rIns="0" bIns="0" rtlCol="0" anchor="t"/>
          <a:lstStyle/>
          <a:p>
            <a:pPr algn="l" indent="0" marL="0">
              <a:lnSpc>
                <a:spcPts val="2300"/>
              </a:lnSpc>
              <a:buNone/>
            </a:pPr>
            <a:r>
              <a:rPr lang="en-US" sz="1850" dirty="0">
                <a:solidFill>
                  <a:srgbClr val="1F1E1E"/>
                </a:solidFill>
                <a:latin typeface="Sora Semi Bold" pitchFamily="34" charset="0"/>
                <a:ea typeface="Sora Semi Bold" pitchFamily="34" charset="-122"/>
                <a:cs typeface="Sora Semi Bold" pitchFamily="34" charset="-120"/>
              </a:rPr>
              <a:t>Συναισθηματικές Συνέπειες</a:t>
            </a:r>
            <a:endParaRPr lang="en-US" sz="1850" dirty="0"/>
          </a:p>
        </p:txBody>
      </p:sp>
      <p:sp>
        <p:nvSpPr>
          <p:cNvPr id="4" name="Text 2"/>
          <p:cNvSpPr/>
          <p:nvPr/>
        </p:nvSpPr>
        <p:spPr>
          <a:xfrm>
            <a:off x="3023235" y="2553057"/>
            <a:ext cx="2570083" cy="1479471"/>
          </a:xfrm>
          <a:prstGeom prst="rect">
            <a:avLst/>
          </a:prstGeom>
          <a:noFill/>
          <a:ln/>
        </p:spPr>
        <p:txBody>
          <a:bodyPr wrap="square" lIns="0" tIns="0" rIns="0" bIns="0" rtlCol="0" anchor="t"/>
          <a:lstStyle/>
          <a:p>
            <a:pPr algn="l" indent="0" marL="0">
              <a:lnSpc>
                <a:spcPts val="1900"/>
              </a:lnSpc>
              <a:buNone/>
            </a:pPr>
            <a:r>
              <a:rPr lang="en-US" sz="1400" dirty="0">
                <a:solidFill>
                  <a:srgbClr val="3B3535"/>
                </a:solidFill>
                <a:latin typeface="Sora Light" pitchFamily="34" charset="0"/>
                <a:ea typeface="Sora Light" pitchFamily="34" charset="-122"/>
                <a:cs typeface="Sora Light" pitchFamily="34" charset="-120"/>
              </a:rPr>
              <a:t>Η απόκλιση των γνωμών και η ασυνεννοησία, οι συνεχείς συγκρούσεις και οι αλληλοκατηγορίες επιφέρουν στενοχώρια, πικρία και απογοήτευση στις δύο γενιές.</a:t>
            </a:r>
            <a:endParaRPr lang="en-US" sz="1400" dirty="0"/>
          </a:p>
        </p:txBody>
      </p:sp>
      <p:sp>
        <p:nvSpPr>
          <p:cNvPr id="5" name="Text 3"/>
          <p:cNvSpPr/>
          <p:nvPr/>
        </p:nvSpPr>
        <p:spPr>
          <a:xfrm>
            <a:off x="6037183" y="1835468"/>
            <a:ext cx="2353032" cy="294084"/>
          </a:xfrm>
          <a:prstGeom prst="rect">
            <a:avLst/>
          </a:prstGeom>
          <a:noFill/>
          <a:ln/>
        </p:spPr>
        <p:txBody>
          <a:bodyPr wrap="none" lIns="0" tIns="0" rIns="0" bIns="0" rtlCol="0" anchor="t"/>
          <a:lstStyle/>
          <a:p>
            <a:pPr algn="l" indent="0" marL="0">
              <a:lnSpc>
                <a:spcPts val="2300"/>
              </a:lnSpc>
              <a:buNone/>
            </a:pPr>
            <a:r>
              <a:rPr lang="en-US" sz="1850" dirty="0">
                <a:solidFill>
                  <a:srgbClr val="1F1E1E"/>
                </a:solidFill>
                <a:latin typeface="Sora Semi Bold" pitchFamily="34" charset="0"/>
                <a:ea typeface="Sora Semi Bold" pitchFamily="34" charset="-122"/>
                <a:cs typeface="Sora Semi Bold" pitchFamily="34" charset="-120"/>
              </a:rPr>
              <a:t>Κοινωνική Διάσπαση</a:t>
            </a:r>
            <a:endParaRPr lang="en-US" sz="1850" dirty="0"/>
          </a:p>
        </p:txBody>
      </p:sp>
      <p:sp>
        <p:nvSpPr>
          <p:cNvPr id="6" name="Text 4"/>
          <p:cNvSpPr/>
          <p:nvPr/>
        </p:nvSpPr>
        <p:spPr>
          <a:xfrm>
            <a:off x="6037183" y="2258973"/>
            <a:ext cx="2570083" cy="1479471"/>
          </a:xfrm>
          <a:prstGeom prst="rect">
            <a:avLst/>
          </a:prstGeom>
          <a:noFill/>
          <a:ln/>
        </p:spPr>
        <p:txBody>
          <a:bodyPr wrap="square" lIns="0" tIns="0" rIns="0" bIns="0" rtlCol="0" anchor="t"/>
          <a:lstStyle/>
          <a:p>
            <a:pPr algn="l" indent="0" marL="0">
              <a:lnSpc>
                <a:spcPts val="1900"/>
              </a:lnSpc>
              <a:buNone/>
            </a:pPr>
            <a:r>
              <a:rPr lang="en-US" sz="1400" dirty="0">
                <a:solidFill>
                  <a:srgbClr val="3B3535"/>
                </a:solidFill>
                <a:latin typeface="Sora Light" pitchFamily="34" charset="0"/>
                <a:ea typeface="Sora Light" pitchFamily="34" charset="-122"/>
                <a:cs typeface="Sora Light" pitchFamily="34" charset="-120"/>
              </a:rPr>
              <a:t>Η έλλειψη συνεργασίας, αλληλεγγύης και κοινής προσπάθειας αντικατοπτρίζεται στην κρίση των θεσμών και στη διάσπαση της κοινωνικής συνοχής.</a:t>
            </a:r>
            <a:endParaRPr lang="en-US" sz="1400" dirty="0"/>
          </a:p>
        </p:txBody>
      </p:sp>
      <p:sp>
        <p:nvSpPr>
          <p:cNvPr id="7" name="Text 5"/>
          <p:cNvSpPr/>
          <p:nvPr/>
        </p:nvSpPr>
        <p:spPr>
          <a:xfrm>
            <a:off x="9051131" y="1835468"/>
            <a:ext cx="2353032" cy="294084"/>
          </a:xfrm>
          <a:prstGeom prst="rect">
            <a:avLst/>
          </a:prstGeom>
          <a:noFill/>
          <a:ln/>
        </p:spPr>
        <p:txBody>
          <a:bodyPr wrap="none" lIns="0" tIns="0" rIns="0" bIns="0" rtlCol="0" anchor="t"/>
          <a:lstStyle/>
          <a:p>
            <a:pPr algn="l" indent="0" marL="0">
              <a:lnSpc>
                <a:spcPts val="2300"/>
              </a:lnSpc>
              <a:buNone/>
            </a:pPr>
            <a:r>
              <a:rPr lang="en-US" sz="1850" dirty="0">
                <a:solidFill>
                  <a:srgbClr val="1F1E1E"/>
                </a:solidFill>
                <a:latin typeface="Sora Semi Bold" pitchFamily="34" charset="0"/>
                <a:ea typeface="Sora Semi Bold" pitchFamily="34" charset="-122"/>
                <a:cs typeface="Sora Semi Bold" pitchFamily="34" charset="-120"/>
              </a:rPr>
              <a:t>Κρίση Δημοκρατίας</a:t>
            </a:r>
            <a:endParaRPr lang="en-US" sz="1850" dirty="0"/>
          </a:p>
        </p:txBody>
      </p:sp>
      <p:sp>
        <p:nvSpPr>
          <p:cNvPr id="8" name="Text 6"/>
          <p:cNvSpPr/>
          <p:nvPr/>
        </p:nvSpPr>
        <p:spPr>
          <a:xfrm>
            <a:off x="9051131" y="2258973"/>
            <a:ext cx="2570083" cy="1479471"/>
          </a:xfrm>
          <a:prstGeom prst="rect">
            <a:avLst/>
          </a:prstGeom>
          <a:noFill/>
          <a:ln/>
        </p:spPr>
        <p:txBody>
          <a:bodyPr wrap="square" lIns="0" tIns="0" rIns="0" bIns="0" rtlCol="0" anchor="t"/>
          <a:lstStyle/>
          <a:p>
            <a:pPr algn="l" indent="0" marL="0">
              <a:lnSpc>
                <a:spcPts val="1900"/>
              </a:lnSpc>
              <a:buNone/>
            </a:pPr>
            <a:r>
              <a:rPr lang="en-US" sz="1400" dirty="0">
                <a:solidFill>
                  <a:srgbClr val="3B3535"/>
                </a:solidFill>
                <a:latin typeface="Sora Light" pitchFamily="34" charset="0"/>
                <a:ea typeface="Sora Light" pitchFamily="34" charset="-122"/>
                <a:cs typeface="Sora Light" pitchFamily="34" charset="-120"/>
              </a:rPr>
              <a:t>Απουσιάζει ο διάλογος, κυριαρχούν παλαιοκομματικές αντιλήψεις και διευρύνεται το ποσοστό αποχής των νέων από τα κοινά.</a:t>
            </a:r>
            <a:endParaRPr lang="en-US" sz="1400" dirty="0"/>
          </a:p>
        </p:txBody>
      </p:sp>
      <p:sp>
        <p:nvSpPr>
          <p:cNvPr id="9" name="Shape 7"/>
          <p:cNvSpPr/>
          <p:nvPr/>
        </p:nvSpPr>
        <p:spPr>
          <a:xfrm>
            <a:off x="3023235" y="4294703"/>
            <a:ext cx="2774990" cy="3011329"/>
          </a:xfrm>
          <a:prstGeom prst="roundRect">
            <a:avLst>
              <a:gd name="adj" fmla="val 2707"/>
            </a:avLst>
          </a:prstGeom>
          <a:solidFill>
            <a:srgbClr val="F9D2D6"/>
          </a:solidFill>
          <a:ln w="7620">
            <a:solidFill>
              <a:srgbClr val="DFB8BC"/>
            </a:solidFill>
            <a:prstDash val="solid"/>
          </a:ln>
        </p:spPr>
      </p:sp>
      <p:sp>
        <p:nvSpPr>
          <p:cNvPr id="10" name="Text 8"/>
          <p:cNvSpPr/>
          <p:nvPr/>
        </p:nvSpPr>
        <p:spPr>
          <a:xfrm>
            <a:off x="3209687" y="4481155"/>
            <a:ext cx="2402086" cy="588169"/>
          </a:xfrm>
          <a:prstGeom prst="rect">
            <a:avLst/>
          </a:prstGeom>
          <a:noFill/>
          <a:ln/>
        </p:spPr>
        <p:txBody>
          <a:bodyPr wrap="square" lIns="0" tIns="0" rIns="0" bIns="0" rtlCol="0" anchor="t"/>
          <a:lstStyle/>
          <a:p>
            <a:pPr algn="l" indent="0" marL="0">
              <a:lnSpc>
                <a:spcPts val="2300"/>
              </a:lnSpc>
              <a:buNone/>
            </a:pPr>
            <a:r>
              <a:rPr lang="en-US" sz="1850" dirty="0">
                <a:solidFill>
                  <a:srgbClr val="3B3535"/>
                </a:solidFill>
                <a:latin typeface="Sora Semi Bold" pitchFamily="34" charset="0"/>
                <a:ea typeface="Sora Semi Bold" pitchFamily="34" charset="-122"/>
                <a:cs typeface="Sora Semi Bold" pitchFamily="34" charset="-120"/>
              </a:rPr>
              <a:t>Οικονομικές Συνέπειες</a:t>
            </a:r>
            <a:endParaRPr lang="en-US" sz="1850" dirty="0"/>
          </a:p>
        </p:txBody>
      </p:sp>
      <p:sp>
        <p:nvSpPr>
          <p:cNvPr id="11" name="Text 9"/>
          <p:cNvSpPr/>
          <p:nvPr/>
        </p:nvSpPr>
        <p:spPr>
          <a:xfrm>
            <a:off x="3209687" y="5146953"/>
            <a:ext cx="2402086" cy="1972628"/>
          </a:xfrm>
          <a:prstGeom prst="rect">
            <a:avLst/>
          </a:prstGeom>
          <a:noFill/>
          <a:ln/>
        </p:spPr>
        <p:txBody>
          <a:bodyPr wrap="square" lIns="0" tIns="0" rIns="0" bIns="0" rtlCol="0" anchor="t"/>
          <a:lstStyle/>
          <a:p>
            <a:pPr algn="l" indent="0" marL="0">
              <a:lnSpc>
                <a:spcPts val="1900"/>
              </a:lnSpc>
              <a:buNone/>
            </a:pPr>
            <a:r>
              <a:rPr lang="en-US" sz="1400" dirty="0">
                <a:solidFill>
                  <a:srgbClr val="3B3535"/>
                </a:solidFill>
                <a:latin typeface="Sora Light" pitchFamily="34" charset="0"/>
                <a:ea typeface="Sora Light" pitchFamily="34" charset="-122"/>
                <a:cs typeface="Sora Light" pitchFamily="34" charset="-120"/>
              </a:rPr>
              <a:t>Η δυσαρμονία επηρεάζει την οικονομία. Οι τριβές και εντάσεις δυσχεραίνουν τη συνεργασία και δεν προωθούνται καινοτόμες πολιτικές, με αποτέλεσμα τη διαιώνιση οικονομικών προβλημάτων.</a:t>
            </a:r>
            <a:endParaRPr lang="en-US" sz="1400" dirty="0"/>
          </a:p>
        </p:txBody>
      </p:sp>
      <p:sp>
        <p:nvSpPr>
          <p:cNvPr id="12" name="Shape 10"/>
          <p:cNvSpPr/>
          <p:nvPr/>
        </p:nvSpPr>
        <p:spPr>
          <a:xfrm>
            <a:off x="5927646" y="4294703"/>
            <a:ext cx="2774990" cy="3011329"/>
          </a:xfrm>
          <a:prstGeom prst="roundRect">
            <a:avLst>
              <a:gd name="adj" fmla="val 2707"/>
            </a:avLst>
          </a:prstGeom>
          <a:solidFill>
            <a:srgbClr val="F9D2D6"/>
          </a:solidFill>
          <a:ln w="7620">
            <a:solidFill>
              <a:srgbClr val="DFB8BC"/>
            </a:solidFill>
            <a:prstDash val="solid"/>
          </a:ln>
        </p:spPr>
      </p:sp>
      <p:sp>
        <p:nvSpPr>
          <p:cNvPr id="13" name="Text 11"/>
          <p:cNvSpPr/>
          <p:nvPr/>
        </p:nvSpPr>
        <p:spPr>
          <a:xfrm>
            <a:off x="6114098" y="4481155"/>
            <a:ext cx="2353032" cy="294084"/>
          </a:xfrm>
          <a:prstGeom prst="rect">
            <a:avLst/>
          </a:prstGeom>
          <a:noFill/>
          <a:ln/>
        </p:spPr>
        <p:txBody>
          <a:bodyPr wrap="none" lIns="0" tIns="0" rIns="0" bIns="0" rtlCol="0" anchor="t"/>
          <a:lstStyle/>
          <a:p>
            <a:pPr algn="l" indent="0" marL="0">
              <a:lnSpc>
                <a:spcPts val="2300"/>
              </a:lnSpc>
              <a:buNone/>
            </a:pPr>
            <a:r>
              <a:rPr lang="en-US" sz="1850" dirty="0">
                <a:solidFill>
                  <a:srgbClr val="3B3535"/>
                </a:solidFill>
                <a:latin typeface="Sora Semi Bold" pitchFamily="34" charset="0"/>
                <a:ea typeface="Sora Semi Bold" pitchFamily="34" charset="-122"/>
                <a:cs typeface="Sora Semi Bold" pitchFamily="34" charset="-120"/>
              </a:rPr>
              <a:t>Καταπίεση Επιλογών</a:t>
            </a:r>
            <a:endParaRPr lang="en-US" sz="1850" dirty="0"/>
          </a:p>
        </p:txBody>
      </p:sp>
      <p:sp>
        <p:nvSpPr>
          <p:cNvPr id="14" name="Text 12"/>
          <p:cNvSpPr/>
          <p:nvPr/>
        </p:nvSpPr>
        <p:spPr>
          <a:xfrm>
            <a:off x="6114098" y="4852868"/>
            <a:ext cx="2402086" cy="1726049"/>
          </a:xfrm>
          <a:prstGeom prst="rect">
            <a:avLst/>
          </a:prstGeom>
          <a:noFill/>
          <a:ln/>
        </p:spPr>
        <p:txBody>
          <a:bodyPr wrap="square" lIns="0" tIns="0" rIns="0" bIns="0" rtlCol="0" anchor="t"/>
          <a:lstStyle/>
          <a:p>
            <a:pPr algn="l" indent="0" marL="0">
              <a:lnSpc>
                <a:spcPts val="1900"/>
              </a:lnSpc>
              <a:buNone/>
            </a:pPr>
            <a:r>
              <a:rPr lang="en-US" sz="1400" dirty="0">
                <a:solidFill>
                  <a:srgbClr val="3B3535"/>
                </a:solidFill>
                <a:latin typeface="Sora Light" pitchFamily="34" charset="0"/>
                <a:ea typeface="Sora Light" pitchFamily="34" charset="-122"/>
                <a:cs typeface="Sora Light" pitchFamily="34" charset="-120"/>
              </a:rPr>
              <a:t>Οι μεγάλοι λειτουργούν καταπιεστικά επεμβαίνοντας στην επαγγελματική επιλογή των παιδιών τους, χωρίς να συμμερίζονται τις επιθυμίες και τις κλίσεις του νέου.</a:t>
            </a:r>
            <a:endParaRPr lang="en-US" sz="1400" dirty="0"/>
          </a:p>
        </p:txBody>
      </p:sp>
      <p:sp>
        <p:nvSpPr>
          <p:cNvPr id="15" name="Shape 13"/>
          <p:cNvSpPr/>
          <p:nvPr/>
        </p:nvSpPr>
        <p:spPr>
          <a:xfrm>
            <a:off x="8832056" y="4294703"/>
            <a:ext cx="2774990" cy="3011329"/>
          </a:xfrm>
          <a:prstGeom prst="roundRect">
            <a:avLst>
              <a:gd name="adj" fmla="val 2707"/>
            </a:avLst>
          </a:prstGeom>
          <a:solidFill>
            <a:srgbClr val="F9D2D6"/>
          </a:solidFill>
          <a:ln w="7620">
            <a:solidFill>
              <a:srgbClr val="DFB8BC"/>
            </a:solidFill>
            <a:prstDash val="solid"/>
          </a:ln>
        </p:spPr>
      </p:sp>
      <p:sp>
        <p:nvSpPr>
          <p:cNvPr id="16" name="Text 14"/>
          <p:cNvSpPr/>
          <p:nvPr/>
        </p:nvSpPr>
        <p:spPr>
          <a:xfrm>
            <a:off x="9018508" y="4481155"/>
            <a:ext cx="2353032" cy="294084"/>
          </a:xfrm>
          <a:prstGeom prst="rect">
            <a:avLst/>
          </a:prstGeom>
          <a:noFill/>
          <a:ln/>
        </p:spPr>
        <p:txBody>
          <a:bodyPr wrap="none" lIns="0" tIns="0" rIns="0" bIns="0" rtlCol="0" anchor="t"/>
          <a:lstStyle/>
          <a:p>
            <a:pPr algn="l" indent="0" marL="0">
              <a:lnSpc>
                <a:spcPts val="2300"/>
              </a:lnSpc>
              <a:buNone/>
            </a:pPr>
            <a:r>
              <a:rPr lang="en-US" sz="1850" dirty="0">
                <a:solidFill>
                  <a:srgbClr val="3B3535"/>
                </a:solidFill>
                <a:latin typeface="Sora Semi Bold" pitchFamily="34" charset="0"/>
                <a:ea typeface="Sora Semi Bold" pitchFamily="34" charset="-122"/>
                <a:cs typeface="Sora Semi Bold" pitchFamily="34" charset="-120"/>
              </a:rPr>
              <a:t>Απώλεια Ταυτότητας</a:t>
            </a:r>
            <a:endParaRPr lang="en-US" sz="1850" dirty="0"/>
          </a:p>
        </p:txBody>
      </p:sp>
      <p:sp>
        <p:nvSpPr>
          <p:cNvPr id="17" name="Text 15"/>
          <p:cNvSpPr/>
          <p:nvPr/>
        </p:nvSpPr>
        <p:spPr>
          <a:xfrm>
            <a:off x="9018508" y="4852868"/>
            <a:ext cx="2402086" cy="1479471"/>
          </a:xfrm>
          <a:prstGeom prst="rect">
            <a:avLst/>
          </a:prstGeom>
          <a:noFill/>
          <a:ln/>
        </p:spPr>
        <p:txBody>
          <a:bodyPr wrap="square" lIns="0" tIns="0" rIns="0" bIns="0" rtlCol="0" anchor="t"/>
          <a:lstStyle/>
          <a:p>
            <a:pPr algn="l" indent="0" marL="0">
              <a:lnSpc>
                <a:spcPts val="1900"/>
              </a:lnSpc>
              <a:buNone/>
            </a:pPr>
            <a:r>
              <a:rPr lang="en-US" sz="1400" dirty="0">
                <a:solidFill>
                  <a:srgbClr val="3B3535"/>
                </a:solidFill>
                <a:latin typeface="Sora Light" pitchFamily="34" charset="0"/>
                <a:ea typeface="Sora Light" pitchFamily="34" charset="-122"/>
                <a:cs typeface="Sora Light" pitchFamily="34" charset="-120"/>
              </a:rPr>
              <a:t>Οι νέοι εκδηλώνουν αδιαφορία για τις παραδόσεις, τα ήθη και έθιμα, τη θρησκεία, τη διαφύλαξη της γλώσσας και την πολιτιστική ταυτότητα.</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3905845" y="1010364"/>
            <a:ext cx="3738205" cy="467320"/>
          </a:xfrm>
          <a:prstGeom prst="rect">
            <a:avLst/>
          </a:prstGeom>
          <a:noFill/>
          <a:ln/>
        </p:spPr>
        <p:txBody>
          <a:bodyPr wrap="none" lIns="0" tIns="0" rIns="0" bIns="0" rtlCol="0" anchor="t"/>
          <a:lstStyle/>
          <a:p>
            <a:pPr algn="l" indent="0" marL="0">
              <a:lnSpc>
                <a:spcPts val="3650"/>
              </a:lnSpc>
              <a:buNone/>
            </a:pPr>
            <a:r>
              <a:rPr lang="en-US" sz="2900" dirty="0">
                <a:solidFill>
                  <a:srgbClr val="1F1E1E"/>
                </a:solidFill>
                <a:latin typeface="Sora Semi Bold" pitchFamily="34" charset="0"/>
                <a:ea typeface="Sora Semi Bold" pitchFamily="34" charset="-122"/>
                <a:cs typeface="Sora Semi Bold" pitchFamily="34" charset="-120"/>
              </a:rPr>
              <a:t>Ρόλος Ώριμης Γενιάς</a:t>
            </a:r>
            <a:endParaRPr lang="en-US" sz="2900" dirty="0"/>
          </a:p>
        </p:txBody>
      </p:sp>
      <p:sp>
        <p:nvSpPr>
          <p:cNvPr id="3" name="Text 1"/>
          <p:cNvSpPr/>
          <p:nvPr/>
        </p:nvSpPr>
        <p:spPr>
          <a:xfrm>
            <a:off x="3905845" y="1641158"/>
            <a:ext cx="6818590" cy="357902"/>
          </a:xfrm>
          <a:prstGeom prst="rect">
            <a:avLst/>
          </a:prstGeom>
          <a:noFill/>
          <a:ln/>
        </p:spPr>
        <p:txBody>
          <a:bodyPr wrap="square" lIns="0" tIns="0" rIns="0" bIns="0" rtlCol="0" anchor="t"/>
          <a:lstStyle/>
          <a:p>
            <a:pPr algn="l" indent="0" marL="0">
              <a:lnSpc>
                <a:spcPts val="1400"/>
              </a:lnSpc>
              <a:buNone/>
            </a:pPr>
            <a:r>
              <a:rPr lang="en-US" sz="1100" dirty="0">
                <a:solidFill>
                  <a:srgbClr val="3B3535"/>
                </a:solidFill>
                <a:latin typeface="Sora Light" pitchFamily="34" charset="0"/>
                <a:ea typeface="Sora Light" pitchFamily="34" charset="-122"/>
                <a:cs typeface="Sora Light" pitchFamily="34" charset="-120"/>
              </a:rPr>
              <a:t>Η ώριμη γενιά έχει καθήκον να πρωτοβουλήσει τη γέφυρωση του χάσματος με συγκεκριμένες ενέργειες και στάσεις.</a:t>
            </a:r>
            <a:endParaRPr lang="en-US" sz="1100" dirty="0"/>
          </a:p>
        </p:txBody>
      </p:sp>
      <p:sp>
        <p:nvSpPr>
          <p:cNvPr id="4" name="Shape 2"/>
          <p:cNvSpPr/>
          <p:nvPr/>
        </p:nvSpPr>
        <p:spPr>
          <a:xfrm>
            <a:off x="4047887" y="2303978"/>
            <a:ext cx="142042" cy="711398"/>
          </a:xfrm>
          <a:prstGeom prst="roundRect">
            <a:avLst>
              <a:gd name="adj" fmla="val 42004"/>
            </a:avLst>
          </a:prstGeom>
          <a:solidFill>
            <a:srgbClr val="F9D2D6"/>
          </a:solidFill>
          <a:ln w="7620">
            <a:solidFill>
              <a:srgbClr val="DFB8BC"/>
            </a:solidFill>
            <a:prstDash val="solid"/>
          </a:ln>
        </p:spPr>
      </p:sp>
      <p:sp>
        <p:nvSpPr>
          <p:cNvPr id="5" name="Shape 3"/>
          <p:cNvSpPr/>
          <p:nvPr/>
        </p:nvSpPr>
        <p:spPr>
          <a:xfrm>
            <a:off x="3905845" y="2210753"/>
            <a:ext cx="426125" cy="426125"/>
          </a:xfrm>
          <a:prstGeom prst="roundRect">
            <a:avLst>
              <a:gd name="adj" fmla="val 107292"/>
            </a:avLst>
          </a:prstGeom>
          <a:solidFill>
            <a:srgbClr val="F9D2D6"/>
          </a:solidFill>
          <a:ln w="7620">
            <a:solidFill>
              <a:srgbClr val="DFB8BC"/>
            </a:solidFill>
            <a:prstDash val="solid"/>
          </a:ln>
        </p:spPr>
      </p:sp>
      <p:pic>
        <p:nvPicPr>
          <p:cNvPr id="6"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012406" y="2317313"/>
            <a:ext cx="213003" cy="213003"/>
          </a:xfrm>
          <a:prstGeom prst="rect">
            <a:avLst/>
          </a:prstGeom>
        </p:spPr>
      </p:pic>
      <p:sp>
        <p:nvSpPr>
          <p:cNvPr id="7" name="Text 4"/>
          <p:cNvSpPr/>
          <p:nvPr/>
        </p:nvSpPr>
        <p:spPr>
          <a:xfrm>
            <a:off x="4413647" y="2233017"/>
            <a:ext cx="1869043" cy="233601"/>
          </a:xfrm>
          <a:prstGeom prst="rect">
            <a:avLst/>
          </a:prstGeom>
          <a:noFill/>
          <a:ln/>
        </p:spPr>
        <p:txBody>
          <a:bodyPr wrap="none" lIns="0" tIns="0" rIns="0" bIns="0" rtlCol="0" anchor="t"/>
          <a:lstStyle/>
          <a:p>
            <a:pPr algn="l" indent="0" marL="0">
              <a:lnSpc>
                <a:spcPts val="1800"/>
              </a:lnSpc>
              <a:buNone/>
            </a:pPr>
            <a:r>
              <a:rPr lang="en-US" sz="1450" dirty="0">
                <a:solidFill>
                  <a:srgbClr val="3B3535"/>
                </a:solidFill>
                <a:latin typeface="Sora Semi Bold" pitchFamily="34" charset="0"/>
                <a:ea typeface="Sora Semi Bold" pitchFamily="34" charset="-122"/>
                <a:cs typeface="Sora Semi Bold" pitchFamily="34" charset="-120"/>
              </a:rPr>
              <a:t>Αγάπη και Ευρύτητα</a:t>
            </a:r>
            <a:endParaRPr lang="en-US" sz="1450" dirty="0"/>
          </a:p>
        </p:txBody>
      </p:sp>
      <p:sp>
        <p:nvSpPr>
          <p:cNvPr id="8" name="Text 5"/>
          <p:cNvSpPr/>
          <p:nvPr/>
        </p:nvSpPr>
        <p:spPr>
          <a:xfrm>
            <a:off x="4413647" y="2515553"/>
            <a:ext cx="6310789" cy="357902"/>
          </a:xfrm>
          <a:prstGeom prst="rect">
            <a:avLst/>
          </a:prstGeom>
          <a:noFill/>
          <a:ln/>
        </p:spPr>
        <p:txBody>
          <a:bodyPr wrap="square" lIns="0" tIns="0" rIns="0" bIns="0" rtlCol="0" anchor="t"/>
          <a:lstStyle/>
          <a:p>
            <a:pPr algn="l" indent="0" marL="0">
              <a:lnSpc>
                <a:spcPts val="1400"/>
              </a:lnSpc>
              <a:buNone/>
            </a:pPr>
            <a:r>
              <a:rPr lang="en-US" sz="1100" dirty="0">
                <a:solidFill>
                  <a:srgbClr val="3B3535"/>
                </a:solidFill>
                <a:latin typeface="Sora Light" pitchFamily="34" charset="0"/>
                <a:ea typeface="Sora Light" pitchFamily="34" charset="-122"/>
                <a:cs typeface="Sora Light" pitchFamily="34" charset="-120"/>
              </a:rPr>
              <a:t>Να είναι διαλλακτικοί, να μην περιφρονούν τους νέους, να προσπαθούν να κερδίσουν την εμπιστοσύνη τους και να κατανοούν τα προβλήματά τους.</a:t>
            </a:r>
            <a:endParaRPr lang="en-US" sz="1100" dirty="0"/>
          </a:p>
        </p:txBody>
      </p:sp>
      <p:sp>
        <p:nvSpPr>
          <p:cNvPr id="9" name="Shape 6"/>
          <p:cNvSpPr/>
          <p:nvPr/>
        </p:nvSpPr>
        <p:spPr>
          <a:xfrm>
            <a:off x="4260890" y="3310176"/>
            <a:ext cx="142042" cy="711398"/>
          </a:xfrm>
          <a:prstGeom prst="roundRect">
            <a:avLst>
              <a:gd name="adj" fmla="val 42004"/>
            </a:avLst>
          </a:prstGeom>
          <a:solidFill>
            <a:srgbClr val="F9D2D6"/>
          </a:solidFill>
          <a:ln w="7620">
            <a:solidFill>
              <a:srgbClr val="DFB8BC"/>
            </a:solidFill>
            <a:prstDash val="solid"/>
          </a:ln>
        </p:spPr>
      </p:sp>
      <p:sp>
        <p:nvSpPr>
          <p:cNvPr id="10" name="Shape 7"/>
          <p:cNvSpPr/>
          <p:nvPr/>
        </p:nvSpPr>
        <p:spPr>
          <a:xfrm>
            <a:off x="4118848" y="3216950"/>
            <a:ext cx="426125" cy="426125"/>
          </a:xfrm>
          <a:prstGeom prst="roundRect">
            <a:avLst>
              <a:gd name="adj" fmla="val 107292"/>
            </a:avLst>
          </a:prstGeom>
          <a:solidFill>
            <a:srgbClr val="F9D2D6"/>
          </a:solidFill>
          <a:ln w="7620">
            <a:solidFill>
              <a:srgbClr val="DFB8BC"/>
            </a:solidFill>
            <a:prstDash val="solid"/>
          </a:ln>
        </p:spPr>
      </p:sp>
      <p:pic>
        <p:nvPicPr>
          <p:cNvPr id="11"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5409" y="3323511"/>
            <a:ext cx="213003" cy="213003"/>
          </a:xfrm>
          <a:prstGeom prst="rect">
            <a:avLst/>
          </a:prstGeom>
        </p:spPr>
      </p:pic>
      <p:sp>
        <p:nvSpPr>
          <p:cNvPr id="12" name="Text 8"/>
          <p:cNvSpPr/>
          <p:nvPr/>
        </p:nvSpPr>
        <p:spPr>
          <a:xfrm>
            <a:off x="4626650" y="3239214"/>
            <a:ext cx="1869043" cy="233601"/>
          </a:xfrm>
          <a:prstGeom prst="rect">
            <a:avLst/>
          </a:prstGeom>
          <a:noFill/>
          <a:ln/>
        </p:spPr>
        <p:txBody>
          <a:bodyPr wrap="none" lIns="0" tIns="0" rIns="0" bIns="0" rtlCol="0" anchor="t"/>
          <a:lstStyle/>
          <a:p>
            <a:pPr algn="l" indent="0" marL="0">
              <a:lnSpc>
                <a:spcPts val="1800"/>
              </a:lnSpc>
              <a:buNone/>
            </a:pPr>
            <a:r>
              <a:rPr lang="en-US" sz="1450" dirty="0">
                <a:solidFill>
                  <a:srgbClr val="3B3535"/>
                </a:solidFill>
                <a:latin typeface="Sora Semi Bold" pitchFamily="34" charset="0"/>
                <a:ea typeface="Sora Semi Bold" pitchFamily="34" charset="-122"/>
                <a:cs typeface="Sora Semi Bold" pitchFamily="34" charset="-120"/>
              </a:rPr>
              <a:t>Ισορροπία</a:t>
            </a:r>
            <a:endParaRPr lang="en-US" sz="1450" dirty="0"/>
          </a:p>
        </p:txBody>
      </p:sp>
      <p:sp>
        <p:nvSpPr>
          <p:cNvPr id="13" name="Text 9"/>
          <p:cNvSpPr/>
          <p:nvPr/>
        </p:nvSpPr>
        <p:spPr>
          <a:xfrm>
            <a:off x="4626650" y="3521750"/>
            <a:ext cx="6097786" cy="357902"/>
          </a:xfrm>
          <a:prstGeom prst="rect">
            <a:avLst/>
          </a:prstGeom>
          <a:noFill/>
          <a:ln/>
        </p:spPr>
        <p:txBody>
          <a:bodyPr wrap="square" lIns="0" tIns="0" rIns="0" bIns="0" rtlCol="0" anchor="t"/>
          <a:lstStyle/>
          <a:p>
            <a:pPr algn="l" indent="0" marL="0">
              <a:lnSpc>
                <a:spcPts val="1400"/>
              </a:lnSpc>
              <a:buNone/>
            </a:pPr>
            <a:r>
              <a:rPr lang="en-US" sz="1100" dirty="0">
                <a:solidFill>
                  <a:srgbClr val="3B3535"/>
                </a:solidFill>
                <a:latin typeface="Sora Light" pitchFamily="34" charset="0"/>
                <a:ea typeface="Sora Light" pitchFamily="34" charset="-122"/>
                <a:cs typeface="Sora Light" pitchFamily="34" charset="-120"/>
              </a:rPr>
              <a:t>Να προσπαθήσουν για αποβολή του συντηρητισμού, του δογματισμού και της ηθικολογίας, επιδιώκοντας την ισορροπία και το μέτρο.</a:t>
            </a:r>
            <a:endParaRPr lang="en-US" sz="1100" dirty="0"/>
          </a:p>
        </p:txBody>
      </p:sp>
      <p:sp>
        <p:nvSpPr>
          <p:cNvPr id="14" name="Shape 10"/>
          <p:cNvSpPr/>
          <p:nvPr/>
        </p:nvSpPr>
        <p:spPr>
          <a:xfrm>
            <a:off x="4474012" y="4316373"/>
            <a:ext cx="142042" cy="711398"/>
          </a:xfrm>
          <a:prstGeom prst="roundRect">
            <a:avLst>
              <a:gd name="adj" fmla="val 42004"/>
            </a:avLst>
          </a:prstGeom>
          <a:solidFill>
            <a:srgbClr val="F9D2D6"/>
          </a:solidFill>
          <a:ln w="7620">
            <a:solidFill>
              <a:srgbClr val="DFB8BC"/>
            </a:solidFill>
            <a:prstDash val="solid"/>
          </a:ln>
        </p:spPr>
      </p:sp>
      <p:sp>
        <p:nvSpPr>
          <p:cNvPr id="15" name="Shape 11"/>
          <p:cNvSpPr/>
          <p:nvPr/>
        </p:nvSpPr>
        <p:spPr>
          <a:xfrm>
            <a:off x="4331970" y="4223147"/>
            <a:ext cx="426125" cy="426125"/>
          </a:xfrm>
          <a:prstGeom prst="roundRect">
            <a:avLst>
              <a:gd name="adj" fmla="val 107292"/>
            </a:avLst>
          </a:prstGeom>
          <a:solidFill>
            <a:srgbClr val="F9D2D6"/>
          </a:solidFill>
          <a:ln w="7620">
            <a:solidFill>
              <a:srgbClr val="DFB8BC"/>
            </a:solidFill>
            <a:prstDash val="solid"/>
          </a:ln>
        </p:spPr>
      </p:sp>
      <p:pic>
        <p:nvPicPr>
          <p:cNvPr id="16"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8531" y="4329708"/>
            <a:ext cx="213003" cy="213003"/>
          </a:xfrm>
          <a:prstGeom prst="rect">
            <a:avLst/>
          </a:prstGeom>
        </p:spPr>
      </p:pic>
      <p:sp>
        <p:nvSpPr>
          <p:cNvPr id="17" name="Text 12"/>
          <p:cNvSpPr/>
          <p:nvPr/>
        </p:nvSpPr>
        <p:spPr>
          <a:xfrm>
            <a:off x="4839772" y="4245412"/>
            <a:ext cx="1929289" cy="233601"/>
          </a:xfrm>
          <a:prstGeom prst="rect">
            <a:avLst/>
          </a:prstGeom>
          <a:noFill/>
          <a:ln/>
        </p:spPr>
        <p:txBody>
          <a:bodyPr wrap="none" lIns="0" tIns="0" rIns="0" bIns="0" rtlCol="0" anchor="t"/>
          <a:lstStyle/>
          <a:p>
            <a:pPr algn="l" indent="0" marL="0">
              <a:lnSpc>
                <a:spcPts val="1800"/>
              </a:lnSpc>
              <a:buNone/>
            </a:pPr>
            <a:r>
              <a:rPr lang="en-US" sz="1450" dirty="0">
                <a:solidFill>
                  <a:srgbClr val="3B3535"/>
                </a:solidFill>
                <a:latin typeface="Sora Semi Bold" pitchFamily="34" charset="0"/>
                <a:ea typeface="Sora Semi Bold" pitchFamily="34" charset="-122"/>
                <a:cs typeface="Sora Semi Bold" pitchFamily="34" charset="-120"/>
              </a:rPr>
              <a:t>Ενίσχυση Οικογένειας</a:t>
            </a:r>
            <a:endParaRPr lang="en-US" sz="1450" dirty="0"/>
          </a:p>
        </p:txBody>
      </p:sp>
      <p:sp>
        <p:nvSpPr>
          <p:cNvPr id="18" name="Text 13"/>
          <p:cNvSpPr/>
          <p:nvPr/>
        </p:nvSpPr>
        <p:spPr>
          <a:xfrm>
            <a:off x="4839772" y="4527947"/>
            <a:ext cx="5884664" cy="357902"/>
          </a:xfrm>
          <a:prstGeom prst="rect">
            <a:avLst/>
          </a:prstGeom>
          <a:noFill/>
          <a:ln/>
        </p:spPr>
        <p:txBody>
          <a:bodyPr wrap="square" lIns="0" tIns="0" rIns="0" bIns="0" rtlCol="0" anchor="t"/>
          <a:lstStyle/>
          <a:p>
            <a:pPr algn="l" indent="0" marL="0">
              <a:lnSpc>
                <a:spcPts val="1400"/>
              </a:lnSpc>
              <a:buNone/>
            </a:pPr>
            <a:r>
              <a:rPr lang="en-US" sz="1100" dirty="0">
                <a:solidFill>
                  <a:srgbClr val="3B3535"/>
                </a:solidFill>
                <a:latin typeface="Sora Light" pitchFamily="34" charset="0"/>
                <a:ea typeface="Sora Light" pitchFamily="34" charset="-122"/>
                <a:cs typeface="Sora Light" pitchFamily="34" charset="-120"/>
              </a:rPr>
              <a:t>Να αφουγκράζονται τις αγωνίες των νέων, να συνδιαλέγονται, να ενδιαφέρονται για τα προβλήματά τους και να συνεργάζονται για την αντιμετώπισή τους.</a:t>
            </a:r>
            <a:endParaRPr lang="en-US" sz="1100" dirty="0"/>
          </a:p>
        </p:txBody>
      </p:sp>
      <p:sp>
        <p:nvSpPr>
          <p:cNvPr id="19" name="Shape 14"/>
          <p:cNvSpPr/>
          <p:nvPr/>
        </p:nvSpPr>
        <p:spPr>
          <a:xfrm>
            <a:off x="4687133" y="5322570"/>
            <a:ext cx="142042" cy="890349"/>
          </a:xfrm>
          <a:prstGeom prst="roundRect">
            <a:avLst>
              <a:gd name="adj" fmla="val 42004"/>
            </a:avLst>
          </a:prstGeom>
          <a:solidFill>
            <a:srgbClr val="F9D2D6"/>
          </a:solidFill>
          <a:ln w="7620">
            <a:solidFill>
              <a:srgbClr val="DFB8BC"/>
            </a:solidFill>
            <a:prstDash val="solid"/>
          </a:ln>
        </p:spPr>
      </p:sp>
      <p:sp>
        <p:nvSpPr>
          <p:cNvPr id="20" name="Shape 15"/>
          <p:cNvSpPr/>
          <p:nvPr/>
        </p:nvSpPr>
        <p:spPr>
          <a:xfrm>
            <a:off x="4545092" y="5229344"/>
            <a:ext cx="426125" cy="426125"/>
          </a:xfrm>
          <a:prstGeom prst="roundRect">
            <a:avLst>
              <a:gd name="adj" fmla="val 107292"/>
            </a:avLst>
          </a:prstGeom>
          <a:solidFill>
            <a:srgbClr val="F9D2D6"/>
          </a:solidFill>
          <a:ln w="7620">
            <a:solidFill>
              <a:srgbClr val="DFB8BC"/>
            </a:solidFill>
            <a:prstDash val="solid"/>
          </a:ln>
        </p:spPr>
      </p:sp>
      <p:pic>
        <p:nvPicPr>
          <p:cNvPr id="21"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51653" y="5335905"/>
            <a:ext cx="213003" cy="213003"/>
          </a:xfrm>
          <a:prstGeom prst="rect">
            <a:avLst/>
          </a:prstGeom>
        </p:spPr>
      </p:pic>
      <p:sp>
        <p:nvSpPr>
          <p:cNvPr id="22" name="Text 16"/>
          <p:cNvSpPr/>
          <p:nvPr/>
        </p:nvSpPr>
        <p:spPr>
          <a:xfrm>
            <a:off x="5052893" y="5251609"/>
            <a:ext cx="1869043" cy="233601"/>
          </a:xfrm>
          <a:prstGeom prst="rect">
            <a:avLst/>
          </a:prstGeom>
          <a:noFill/>
          <a:ln/>
        </p:spPr>
        <p:txBody>
          <a:bodyPr wrap="none" lIns="0" tIns="0" rIns="0" bIns="0" rtlCol="0" anchor="t"/>
          <a:lstStyle/>
          <a:p>
            <a:pPr algn="l" indent="0" marL="0">
              <a:lnSpc>
                <a:spcPts val="1800"/>
              </a:lnSpc>
              <a:buNone/>
            </a:pPr>
            <a:r>
              <a:rPr lang="en-US" sz="1450" dirty="0">
                <a:solidFill>
                  <a:srgbClr val="3B3535"/>
                </a:solidFill>
                <a:latin typeface="Sora Semi Bold" pitchFamily="34" charset="0"/>
                <a:ea typeface="Sora Semi Bold" pitchFamily="34" charset="-122"/>
                <a:cs typeface="Sora Semi Bold" pitchFamily="34" charset="-120"/>
              </a:rPr>
              <a:t>Πρότυπα</a:t>
            </a:r>
            <a:endParaRPr lang="en-US" sz="1450" dirty="0"/>
          </a:p>
        </p:txBody>
      </p:sp>
      <p:sp>
        <p:nvSpPr>
          <p:cNvPr id="23" name="Text 17"/>
          <p:cNvSpPr/>
          <p:nvPr/>
        </p:nvSpPr>
        <p:spPr>
          <a:xfrm>
            <a:off x="5052893" y="5534144"/>
            <a:ext cx="5671542" cy="536853"/>
          </a:xfrm>
          <a:prstGeom prst="rect">
            <a:avLst/>
          </a:prstGeom>
          <a:noFill/>
          <a:ln/>
        </p:spPr>
        <p:txBody>
          <a:bodyPr wrap="square" lIns="0" tIns="0" rIns="0" bIns="0" rtlCol="0" anchor="t"/>
          <a:lstStyle/>
          <a:p>
            <a:pPr algn="l" indent="0" marL="0">
              <a:lnSpc>
                <a:spcPts val="1400"/>
              </a:lnSpc>
              <a:buNone/>
            </a:pPr>
            <a:r>
              <a:rPr lang="en-US" sz="1100" dirty="0">
                <a:solidFill>
                  <a:srgbClr val="3B3535"/>
                </a:solidFill>
                <a:latin typeface="Sora Light" pitchFamily="34" charset="0"/>
                <a:ea typeface="Sora Light" pitchFamily="34" charset="-122"/>
                <a:cs typeface="Sora Light" pitchFamily="34" charset="-120"/>
              </a:rPr>
              <a:t>Να αποτελούν υγιή πρότυπα που θα καθοδηγούν τους νέους με συνέπεια λόγων και έργων και να τους διδάξουν την αναγκαιότητα επίλυσης διαφορών με ισότιμο διάλογο.</a:t>
            </a:r>
            <a:endParaRPr lang="en-US" sz="1100" dirty="0"/>
          </a:p>
        </p:txBody>
      </p:sp>
      <p:sp>
        <p:nvSpPr>
          <p:cNvPr id="24" name="Shape 18"/>
          <p:cNvSpPr/>
          <p:nvPr/>
        </p:nvSpPr>
        <p:spPr>
          <a:xfrm>
            <a:off x="4474012" y="6507718"/>
            <a:ext cx="142042" cy="711398"/>
          </a:xfrm>
          <a:prstGeom prst="roundRect">
            <a:avLst>
              <a:gd name="adj" fmla="val 42004"/>
            </a:avLst>
          </a:prstGeom>
          <a:solidFill>
            <a:srgbClr val="F9D2D6"/>
          </a:solidFill>
          <a:ln w="7620">
            <a:solidFill>
              <a:srgbClr val="DFB8BC"/>
            </a:solidFill>
            <a:prstDash val="solid"/>
          </a:ln>
        </p:spPr>
      </p:sp>
      <p:sp>
        <p:nvSpPr>
          <p:cNvPr id="25" name="Shape 19"/>
          <p:cNvSpPr/>
          <p:nvPr/>
        </p:nvSpPr>
        <p:spPr>
          <a:xfrm>
            <a:off x="4331970" y="6414492"/>
            <a:ext cx="426125" cy="426125"/>
          </a:xfrm>
          <a:prstGeom prst="roundRect">
            <a:avLst>
              <a:gd name="adj" fmla="val 107292"/>
            </a:avLst>
          </a:prstGeom>
          <a:solidFill>
            <a:srgbClr val="F9D2D6"/>
          </a:solidFill>
          <a:ln w="7620">
            <a:solidFill>
              <a:srgbClr val="DFB8BC"/>
            </a:solidFill>
            <a:prstDash val="solid"/>
          </a:ln>
        </p:spPr>
      </p:sp>
      <p:pic>
        <p:nvPicPr>
          <p:cNvPr id="2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38531" y="6521053"/>
            <a:ext cx="213003" cy="213003"/>
          </a:xfrm>
          <a:prstGeom prst="rect">
            <a:avLst/>
          </a:prstGeom>
        </p:spPr>
      </p:pic>
      <p:sp>
        <p:nvSpPr>
          <p:cNvPr id="27" name="Text 20"/>
          <p:cNvSpPr/>
          <p:nvPr/>
        </p:nvSpPr>
        <p:spPr>
          <a:xfrm>
            <a:off x="4839772" y="6436757"/>
            <a:ext cx="1869043" cy="233601"/>
          </a:xfrm>
          <a:prstGeom prst="rect">
            <a:avLst/>
          </a:prstGeom>
          <a:noFill/>
          <a:ln/>
        </p:spPr>
        <p:txBody>
          <a:bodyPr wrap="none" lIns="0" tIns="0" rIns="0" bIns="0" rtlCol="0" anchor="t"/>
          <a:lstStyle/>
          <a:p>
            <a:pPr algn="l" indent="0" marL="0">
              <a:lnSpc>
                <a:spcPts val="1800"/>
              </a:lnSpc>
              <a:buNone/>
            </a:pPr>
            <a:r>
              <a:rPr lang="en-US" sz="1450" dirty="0">
                <a:solidFill>
                  <a:srgbClr val="3B3535"/>
                </a:solidFill>
                <a:latin typeface="Sora Semi Bold" pitchFamily="34" charset="0"/>
                <a:ea typeface="Sora Semi Bold" pitchFamily="34" charset="-122"/>
                <a:cs typeface="Sora Semi Bold" pitchFamily="34" charset="-120"/>
              </a:rPr>
              <a:t>Εμπιστοσύνη</a:t>
            </a:r>
            <a:endParaRPr lang="en-US" sz="1450" dirty="0"/>
          </a:p>
        </p:txBody>
      </p:sp>
      <p:sp>
        <p:nvSpPr>
          <p:cNvPr id="28" name="Text 21"/>
          <p:cNvSpPr/>
          <p:nvPr/>
        </p:nvSpPr>
        <p:spPr>
          <a:xfrm>
            <a:off x="4839772" y="6719292"/>
            <a:ext cx="5884664" cy="357902"/>
          </a:xfrm>
          <a:prstGeom prst="rect">
            <a:avLst/>
          </a:prstGeom>
          <a:noFill/>
          <a:ln/>
        </p:spPr>
        <p:txBody>
          <a:bodyPr wrap="square" lIns="0" tIns="0" rIns="0" bIns="0" rtlCol="0" anchor="t"/>
          <a:lstStyle/>
          <a:p>
            <a:pPr algn="l" indent="0" marL="0">
              <a:lnSpc>
                <a:spcPts val="1400"/>
              </a:lnSpc>
              <a:buNone/>
            </a:pPr>
            <a:r>
              <a:rPr lang="en-US" sz="1100" dirty="0">
                <a:solidFill>
                  <a:srgbClr val="3B3535"/>
                </a:solidFill>
                <a:latin typeface="Sora Light" pitchFamily="34" charset="0"/>
                <a:ea typeface="Sora Light" pitchFamily="34" charset="-122"/>
                <a:cs typeface="Sora Light" pitchFamily="34" charset="-120"/>
              </a:rPr>
              <a:t>Να επιδείξουν ενδιαφέρον αληθινό και έμπρακτο για τη μόρφωση, την εργασία και την παιδεία των νέων, να τους δείξουν εμπιστοσύνη και να τους αντιμετωπίζουν ισότιμα.</a:t>
            </a:r>
            <a:endParaRPr lang="en-US"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2789515" y="815221"/>
            <a:ext cx="4962287" cy="620316"/>
          </a:xfrm>
          <a:prstGeom prst="rect">
            <a:avLst/>
          </a:prstGeom>
          <a:noFill/>
          <a:ln/>
        </p:spPr>
        <p:txBody>
          <a:bodyPr wrap="none" lIns="0" tIns="0" rIns="0" bIns="0" rtlCol="0" anchor="t"/>
          <a:lstStyle/>
          <a:p>
            <a:pPr algn="l" indent="0" marL="0">
              <a:lnSpc>
                <a:spcPts val="4850"/>
              </a:lnSpc>
              <a:buNone/>
            </a:pPr>
            <a:r>
              <a:rPr lang="en-US" sz="3900" dirty="0">
                <a:solidFill>
                  <a:srgbClr val="1F1E1E"/>
                </a:solidFill>
                <a:latin typeface="Sora Semi Bold" pitchFamily="34" charset="0"/>
                <a:ea typeface="Sora Semi Bold" pitchFamily="34" charset="-122"/>
                <a:cs typeface="Sora Semi Bold" pitchFamily="34" charset="-120"/>
              </a:rPr>
              <a:t>Ρόλος Νέας Γενιάς</a:t>
            </a:r>
            <a:endParaRPr lang="en-US" sz="3900" dirty="0"/>
          </a:p>
        </p:txBody>
      </p:sp>
      <p:sp>
        <p:nvSpPr>
          <p:cNvPr id="3" name="Text 1"/>
          <p:cNvSpPr/>
          <p:nvPr/>
        </p:nvSpPr>
        <p:spPr>
          <a:xfrm>
            <a:off x="2789515" y="1723549"/>
            <a:ext cx="9051369" cy="266105"/>
          </a:xfrm>
          <a:prstGeom prst="rect">
            <a:avLst/>
          </a:prstGeom>
          <a:noFill/>
          <a:ln/>
        </p:spPr>
        <p:txBody>
          <a:bodyPr wrap="none" lIns="0" tIns="0" rIns="0" bIns="0" rtlCol="0" anchor="t"/>
          <a:lstStyle/>
          <a:p>
            <a:pPr algn="l" indent="0" marL="0">
              <a:lnSpc>
                <a:spcPts val="2050"/>
              </a:lnSpc>
              <a:buNone/>
            </a:pPr>
            <a:r>
              <a:rPr lang="en-US" sz="1450" dirty="0">
                <a:solidFill>
                  <a:srgbClr val="3B3535"/>
                </a:solidFill>
                <a:latin typeface="Sora Light" pitchFamily="34" charset="0"/>
                <a:ea typeface="Sora Light" pitchFamily="34" charset="-122"/>
                <a:cs typeface="Sora Light" pitchFamily="34" charset="-120"/>
              </a:rPr>
              <a:t>Η νέα γενιά ευεργετείται από τη θετική στάση και την καλόπιστη διάθεση απέναντι στους μεγάλους.</a:t>
            </a:r>
            <a:endParaRPr lang="en-US" sz="1450" dirty="0"/>
          </a:p>
        </p:txBody>
      </p:sp>
      <p:sp>
        <p:nvSpPr>
          <p:cNvPr id="4" name="Shape 2"/>
          <p:cNvSpPr/>
          <p:nvPr/>
        </p:nvSpPr>
        <p:spPr>
          <a:xfrm>
            <a:off x="2789515" y="2434352"/>
            <a:ext cx="4453652" cy="2409706"/>
          </a:xfrm>
          <a:prstGeom prst="roundRect">
            <a:avLst>
              <a:gd name="adj" fmla="val 4554"/>
            </a:avLst>
          </a:prstGeom>
          <a:solidFill>
            <a:srgbClr val="FFFFFF"/>
          </a:solidFill>
          <a:ln/>
        </p:spPr>
      </p:sp>
      <p:sp>
        <p:nvSpPr>
          <p:cNvPr id="5" name="Shape 3"/>
          <p:cNvSpPr/>
          <p:nvPr/>
        </p:nvSpPr>
        <p:spPr>
          <a:xfrm>
            <a:off x="2789515" y="2411492"/>
            <a:ext cx="4453652" cy="91440"/>
          </a:xfrm>
          <a:prstGeom prst="roundRect">
            <a:avLst>
              <a:gd name="adj" fmla="val 86614"/>
            </a:avLst>
          </a:prstGeom>
          <a:solidFill>
            <a:srgbClr val="DA1B2E"/>
          </a:solidFill>
          <a:ln/>
        </p:spPr>
      </p:sp>
      <p:sp>
        <p:nvSpPr>
          <p:cNvPr id="6" name="Shape 4"/>
          <p:cNvSpPr/>
          <p:nvPr/>
        </p:nvSpPr>
        <p:spPr>
          <a:xfrm>
            <a:off x="4733508" y="2151578"/>
            <a:ext cx="565666" cy="565666"/>
          </a:xfrm>
          <a:prstGeom prst="roundRect">
            <a:avLst>
              <a:gd name="adj" fmla="val 161650"/>
            </a:avLst>
          </a:prstGeom>
          <a:solidFill>
            <a:srgbClr val="DA1B2E"/>
          </a:solidFill>
          <a:ln/>
        </p:spPr>
      </p:sp>
      <p:sp>
        <p:nvSpPr>
          <p:cNvPr id="7" name="Text 5"/>
          <p:cNvSpPr/>
          <p:nvPr/>
        </p:nvSpPr>
        <p:spPr>
          <a:xfrm>
            <a:off x="4903172" y="2293025"/>
            <a:ext cx="226219" cy="282773"/>
          </a:xfrm>
          <a:prstGeom prst="rect">
            <a:avLst/>
          </a:prstGeom>
          <a:noFill/>
          <a:ln/>
        </p:spPr>
        <p:txBody>
          <a:bodyPr wrap="none" lIns="0" tIns="0" rIns="0" bIns="0" rtlCol="0" anchor="t"/>
          <a:lstStyle/>
          <a:p>
            <a:pPr algn="l" indent="0" marL="0">
              <a:lnSpc>
                <a:spcPts val="2500"/>
              </a:lnSpc>
              <a:buNone/>
            </a:pPr>
            <a:r>
              <a:rPr lang="en-US" sz="1750" dirty="0">
                <a:solidFill>
                  <a:srgbClr val="FFFFFF"/>
                </a:solidFill>
                <a:latin typeface="Sora Semi Bold" pitchFamily="34" charset="0"/>
                <a:ea typeface="Sora Semi Bold" pitchFamily="34" charset="-122"/>
                <a:cs typeface="Sora Semi Bold" pitchFamily="34" charset="-120"/>
              </a:rPr>
              <a:t>1</a:t>
            </a:r>
            <a:endParaRPr lang="en-US" sz="1750" dirty="0"/>
          </a:p>
        </p:txBody>
      </p:sp>
      <p:sp>
        <p:nvSpPr>
          <p:cNvPr id="8" name="Text 6"/>
          <p:cNvSpPr/>
          <p:nvPr/>
        </p:nvSpPr>
        <p:spPr>
          <a:xfrm>
            <a:off x="3000851" y="2905720"/>
            <a:ext cx="2481143" cy="310158"/>
          </a:xfrm>
          <a:prstGeom prst="rect">
            <a:avLst/>
          </a:prstGeom>
          <a:noFill/>
          <a:ln/>
        </p:spPr>
        <p:txBody>
          <a:bodyPr wrap="none" lIns="0" tIns="0" rIns="0" bIns="0" rtlCol="0" anchor="t"/>
          <a:lstStyle/>
          <a:p>
            <a:pPr algn="l" indent="0" marL="0">
              <a:lnSpc>
                <a:spcPts val="2400"/>
              </a:lnSpc>
              <a:buNone/>
            </a:pPr>
            <a:r>
              <a:rPr lang="en-US" sz="1950" dirty="0">
                <a:solidFill>
                  <a:srgbClr val="3B3535"/>
                </a:solidFill>
                <a:latin typeface="Sora Semi Bold" pitchFamily="34" charset="0"/>
                <a:ea typeface="Sora Semi Bold" pitchFamily="34" charset="-122"/>
                <a:cs typeface="Sora Semi Bold" pitchFamily="34" charset="-120"/>
              </a:rPr>
              <a:t>Κατανόηση</a:t>
            </a:r>
            <a:endParaRPr lang="en-US" sz="1950" dirty="0"/>
          </a:p>
        </p:txBody>
      </p:sp>
      <p:sp>
        <p:nvSpPr>
          <p:cNvPr id="9" name="Text 7"/>
          <p:cNvSpPr/>
          <p:nvPr/>
        </p:nvSpPr>
        <p:spPr>
          <a:xfrm>
            <a:off x="3000851" y="3302198"/>
            <a:ext cx="4030980" cy="1064419"/>
          </a:xfrm>
          <a:prstGeom prst="rect">
            <a:avLst/>
          </a:prstGeom>
          <a:noFill/>
          <a:ln/>
        </p:spPr>
        <p:txBody>
          <a:bodyPr wrap="square" lIns="0" tIns="0" rIns="0" bIns="0" rtlCol="0" anchor="t"/>
          <a:lstStyle/>
          <a:p>
            <a:pPr algn="l" indent="0" marL="0">
              <a:lnSpc>
                <a:spcPts val="2050"/>
              </a:lnSpc>
              <a:buNone/>
            </a:pPr>
            <a:r>
              <a:rPr lang="en-US" sz="1450" dirty="0">
                <a:solidFill>
                  <a:srgbClr val="3B3535"/>
                </a:solidFill>
                <a:latin typeface="Sora Light" pitchFamily="34" charset="0"/>
                <a:ea typeface="Sora Light" pitchFamily="34" charset="-122"/>
                <a:cs typeface="Sora Light" pitchFamily="34" charset="-120"/>
              </a:rPr>
              <a:t>Να συνειδητοποιήσουν την αναγκαιότητα της συνύπαρξης με την ώριμη γενιά και να αναπτύξουν πνεύμα κατανόησης, συνεργασίας και ανεκτικότητας.</a:t>
            </a:r>
            <a:endParaRPr lang="en-US" sz="1450" dirty="0"/>
          </a:p>
        </p:txBody>
      </p:sp>
      <p:sp>
        <p:nvSpPr>
          <p:cNvPr id="10" name="Shape 8"/>
          <p:cNvSpPr/>
          <p:nvPr/>
        </p:nvSpPr>
        <p:spPr>
          <a:xfrm>
            <a:off x="7387114" y="2434352"/>
            <a:ext cx="4453771" cy="2409706"/>
          </a:xfrm>
          <a:prstGeom prst="roundRect">
            <a:avLst>
              <a:gd name="adj" fmla="val 4554"/>
            </a:avLst>
          </a:prstGeom>
          <a:solidFill>
            <a:srgbClr val="FFFFFF"/>
          </a:solidFill>
          <a:ln/>
        </p:spPr>
      </p:sp>
      <p:sp>
        <p:nvSpPr>
          <p:cNvPr id="11" name="Shape 9"/>
          <p:cNvSpPr/>
          <p:nvPr/>
        </p:nvSpPr>
        <p:spPr>
          <a:xfrm>
            <a:off x="7387114" y="2411492"/>
            <a:ext cx="4453771" cy="91440"/>
          </a:xfrm>
          <a:prstGeom prst="roundRect">
            <a:avLst>
              <a:gd name="adj" fmla="val 86614"/>
            </a:avLst>
          </a:prstGeom>
          <a:solidFill>
            <a:srgbClr val="DA1B2E"/>
          </a:solidFill>
          <a:ln/>
        </p:spPr>
      </p:sp>
      <p:sp>
        <p:nvSpPr>
          <p:cNvPr id="12" name="Shape 10"/>
          <p:cNvSpPr/>
          <p:nvPr/>
        </p:nvSpPr>
        <p:spPr>
          <a:xfrm>
            <a:off x="9331107" y="2151578"/>
            <a:ext cx="565666" cy="565666"/>
          </a:xfrm>
          <a:prstGeom prst="roundRect">
            <a:avLst>
              <a:gd name="adj" fmla="val 161650"/>
            </a:avLst>
          </a:prstGeom>
          <a:solidFill>
            <a:srgbClr val="DA1B2E"/>
          </a:solidFill>
          <a:ln/>
        </p:spPr>
      </p:sp>
      <p:sp>
        <p:nvSpPr>
          <p:cNvPr id="13" name="Text 11"/>
          <p:cNvSpPr/>
          <p:nvPr/>
        </p:nvSpPr>
        <p:spPr>
          <a:xfrm>
            <a:off x="9500771" y="2293025"/>
            <a:ext cx="226219" cy="282773"/>
          </a:xfrm>
          <a:prstGeom prst="rect">
            <a:avLst/>
          </a:prstGeom>
          <a:noFill/>
          <a:ln/>
        </p:spPr>
        <p:txBody>
          <a:bodyPr wrap="none" lIns="0" tIns="0" rIns="0" bIns="0" rtlCol="0" anchor="t"/>
          <a:lstStyle/>
          <a:p>
            <a:pPr algn="l" indent="0" marL="0">
              <a:lnSpc>
                <a:spcPts val="2500"/>
              </a:lnSpc>
              <a:buNone/>
            </a:pPr>
            <a:r>
              <a:rPr lang="en-US" sz="1750" dirty="0">
                <a:solidFill>
                  <a:srgbClr val="FFFFFF"/>
                </a:solidFill>
                <a:latin typeface="Sora Semi Bold" pitchFamily="34" charset="0"/>
                <a:ea typeface="Sora Semi Bold" pitchFamily="34" charset="-122"/>
                <a:cs typeface="Sora Semi Bold" pitchFamily="34" charset="-120"/>
              </a:rPr>
              <a:t>2</a:t>
            </a:r>
            <a:endParaRPr lang="en-US" sz="1750" dirty="0"/>
          </a:p>
        </p:txBody>
      </p:sp>
      <p:sp>
        <p:nvSpPr>
          <p:cNvPr id="14" name="Text 12"/>
          <p:cNvSpPr/>
          <p:nvPr/>
        </p:nvSpPr>
        <p:spPr>
          <a:xfrm>
            <a:off x="7598450" y="2905720"/>
            <a:ext cx="2481143" cy="310158"/>
          </a:xfrm>
          <a:prstGeom prst="rect">
            <a:avLst/>
          </a:prstGeom>
          <a:noFill/>
          <a:ln/>
        </p:spPr>
        <p:txBody>
          <a:bodyPr wrap="none" lIns="0" tIns="0" rIns="0" bIns="0" rtlCol="0" anchor="t"/>
          <a:lstStyle/>
          <a:p>
            <a:pPr algn="l" indent="0" marL="0">
              <a:lnSpc>
                <a:spcPts val="2400"/>
              </a:lnSpc>
              <a:buNone/>
            </a:pPr>
            <a:r>
              <a:rPr lang="en-US" sz="1950" dirty="0">
                <a:solidFill>
                  <a:srgbClr val="3B3535"/>
                </a:solidFill>
                <a:latin typeface="Sora Semi Bold" pitchFamily="34" charset="0"/>
                <a:ea typeface="Sora Semi Bold" pitchFamily="34" charset="-122"/>
                <a:cs typeface="Sora Semi Bold" pitchFamily="34" charset="-120"/>
              </a:rPr>
              <a:t>Σεβασμός</a:t>
            </a:r>
            <a:endParaRPr lang="en-US" sz="1950" dirty="0"/>
          </a:p>
        </p:txBody>
      </p:sp>
      <p:sp>
        <p:nvSpPr>
          <p:cNvPr id="15" name="Text 13"/>
          <p:cNvSpPr/>
          <p:nvPr/>
        </p:nvSpPr>
        <p:spPr>
          <a:xfrm>
            <a:off x="7598450" y="3302198"/>
            <a:ext cx="4031099" cy="1330523"/>
          </a:xfrm>
          <a:prstGeom prst="rect">
            <a:avLst/>
          </a:prstGeom>
          <a:noFill/>
          <a:ln/>
        </p:spPr>
        <p:txBody>
          <a:bodyPr wrap="square" lIns="0" tIns="0" rIns="0" bIns="0" rtlCol="0" anchor="t"/>
          <a:lstStyle/>
          <a:p>
            <a:pPr algn="l" indent="0" marL="0">
              <a:lnSpc>
                <a:spcPts val="2050"/>
              </a:lnSpc>
              <a:buNone/>
            </a:pPr>
            <a:r>
              <a:rPr lang="en-US" sz="1450" dirty="0">
                <a:solidFill>
                  <a:srgbClr val="3B3535"/>
                </a:solidFill>
                <a:latin typeface="Sora Light" pitchFamily="34" charset="0"/>
                <a:ea typeface="Sora Light" pitchFamily="34" charset="-122"/>
                <a:cs typeface="Sora Light" pitchFamily="34" charset="-120"/>
              </a:rPr>
              <a:t>Να μην είναι αντιδραστικοί, να μην αμφισβητούν ακρίτως οτιδήποτε προέρχεται από τον κόσμο των μεγάλων, αλλά να δείχνουν σεβασμό στην ώριμη γενιά και τις κατακτήσεις της.</a:t>
            </a:r>
            <a:endParaRPr lang="en-US" sz="1450" dirty="0"/>
          </a:p>
        </p:txBody>
      </p:sp>
      <p:sp>
        <p:nvSpPr>
          <p:cNvPr id="16" name="Shape 14"/>
          <p:cNvSpPr/>
          <p:nvPr/>
        </p:nvSpPr>
        <p:spPr>
          <a:xfrm>
            <a:off x="2789515" y="5270778"/>
            <a:ext cx="4453652" cy="2143601"/>
          </a:xfrm>
          <a:prstGeom prst="roundRect">
            <a:avLst>
              <a:gd name="adj" fmla="val 5119"/>
            </a:avLst>
          </a:prstGeom>
          <a:solidFill>
            <a:srgbClr val="FFFFFF"/>
          </a:solidFill>
          <a:ln/>
        </p:spPr>
      </p:sp>
      <p:sp>
        <p:nvSpPr>
          <p:cNvPr id="17" name="Shape 15"/>
          <p:cNvSpPr/>
          <p:nvPr/>
        </p:nvSpPr>
        <p:spPr>
          <a:xfrm>
            <a:off x="2789515" y="5247918"/>
            <a:ext cx="4453652" cy="91440"/>
          </a:xfrm>
          <a:prstGeom prst="roundRect">
            <a:avLst>
              <a:gd name="adj" fmla="val 86614"/>
            </a:avLst>
          </a:prstGeom>
          <a:solidFill>
            <a:srgbClr val="DA1B2E"/>
          </a:solidFill>
          <a:ln/>
        </p:spPr>
      </p:sp>
      <p:sp>
        <p:nvSpPr>
          <p:cNvPr id="18" name="Shape 16"/>
          <p:cNvSpPr/>
          <p:nvPr/>
        </p:nvSpPr>
        <p:spPr>
          <a:xfrm>
            <a:off x="4733508" y="4988004"/>
            <a:ext cx="565666" cy="565666"/>
          </a:xfrm>
          <a:prstGeom prst="roundRect">
            <a:avLst>
              <a:gd name="adj" fmla="val 161650"/>
            </a:avLst>
          </a:prstGeom>
          <a:solidFill>
            <a:srgbClr val="DA1B2E"/>
          </a:solidFill>
          <a:ln/>
        </p:spPr>
      </p:sp>
      <p:sp>
        <p:nvSpPr>
          <p:cNvPr id="19" name="Text 17"/>
          <p:cNvSpPr/>
          <p:nvPr/>
        </p:nvSpPr>
        <p:spPr>
          <a:xfrm>
            <a:off x="4903172" y="5129451"/>
            <a:ext cx="226219" cy="282773"/>
          </a:xfrm>
          <a:prstGeom prst="rect">
            <a:avLst/>
          </a:prstGeom>
          <a:noFill/>
          <a:ln/>
        </p:spPr>
        <p:txBody>
          <a:bodyPr wrap="none" lIns="0" tIns="0" rIns="0" bIns="0" rtlCol="0" anchor="t"/>
          <a:lstStyle/>
          <a:p>
            <a:pPr algn="l" indent="0" marL="0">
              <a:lnSpc>
                <a:spcPts val="2500"/>
              </a:lnSpc>
              <a:buNone/>
            </a:pPr>
            <a:r>
              <a:rPr lang="en-US" sz="1750" dirty="0">
                <a:solidFill>
                  <a:srgbClr val="FFFFFF"/>
                </a:solidFill>
                <a:latin typeface="Sora Semi Bold" pitchFamily="34" charset="0"/>
                <a:ea typeface="Sora Semi Bold" pitchFamily="34" charset="-122"/>
                <a:cs typeface="Sora Semi Bold" pitchFamily="34" charset="-120"/>
              </a:rPr>
              <a:t>3</a:t>
            </a:r>
            <a:endParaRPr lang="en-US" sz="1750" dirty="0"/>
          </a:p>
        </p:txBody>
      </p:sp>
      <p:sp>
        <p:nvSpPr>
          <p:cNvPr id="20" name="Text 18"/>
          <p:cNvSpPr/>
          <p:nvPr/>
        </p:nvSpPr>
        <p:spPr>
          <a:xfrm>
            <a:off x="3000851" y="5742146"/>
            <a:ext cx="2481143" cy="310158"/>
          </a:xfrm>
          <a:prstGeom prst="rect">
            <a:avLst/>
          </a:prstGeom>
          <a:noFill/>
          <a:ln/>
        </p:spPr>
        <p:txBody>
          <a:bodyPr wrap="none" lIns="0" tIns="0" rIns="0" bIns="0" rtlCol="0" anchor="t"/>
          <a:lstStyle/>
          <a:p>
            <a:pPr algn="l" indent="0" marL="0">
              <a:lnSpc>
                <a:spcPts val="2400"/>
              </a:lnSpc>
              <a:buNone/>
            </a:pPr>
            <a:r>
              <a:rPr lang="en-US" sz="1950" dirty="0">
                <a:solidFill>
                  <a:srgbClr val="3B3535"/>
                </a:solidFill>
                <a:latin typeface="Sora Semi Bold" pitchFamily="34" charset="0"/>
                <a:ea typeface="Sora Semi Bold" pitchFamily="34" charset="-122"/>
                <a:cs typeface="Sora Semi Bold" pitchFamily="34" charset="-120"/>
              </a:rPr>
              <a:t>Επεξεργασία</a:t>
            </a:r>
            <a:endParaRPr lang="en-US" sz="1950" dirty="0"/>
          </a:p>
        </p:txBody>
      </p:sp>
      <p:sp>
        <p:nvSpPr>
          <p:cNvPr id="21" name="Text 19"/>
          <p:cNvSpPr/>
          <p:nvPr/>
        </p:nvSpPr>
        <p:spPr>
          <a:xfrm>
            <a:off x="3000851" y="6138624"/>
            <a:ext cx="4030980" cy="1064419"/>
          </a:xfrm>
          <a:prstGeom prst="rect">
            <a:avLst/>
          </a:prstGeom>
          <a:noFill/>
          <a:ln/>
        </p:spPr>
        <p:txBody>
          <a:bodyPr wrap="square" lIns="0" tIns="0" rIns="0" bIns="0" rtlCol="0" anchor="t"/>
          <a:lstStyle/>
          <a:p>
            <a:pPr algn="l" indent="0" marL="0">
              <a:lnSpc>
                <a:spcPts val="2050"/>
              </a:lnSpc>
              <a:buNone/>
            </a:pPr>
            <a:r>
              <a:rPr lang="en-US" sz="1450" dirty="0">
                <a:solidFill>
                  <a:srgbClr val="3B3535"/>
                </a:solidFill>
                <a:latin typeface="Sora Light" pitchFamily="34" charset="0"/>
                <a:ea typeface="Sora Light" pitchFamily="34" charset="-122"/>
                <a:cs typeface="Sora Light" pitchFamily="34" charset="-120"/>
              </a:rPr>
              <a:t>Να μην είναι απότομοι, σκληροί και αναιδείς με τους μεγάλους, αλλά να πραγματοποιούν γόνιμη επεξεργασία των καλοπροαίρετων συμβουλών και της πολύτιμης πείρας τους.</a:t>
            </a:r>
            <a:endParaRPr lang="en-US" sz="1450" dirty="0"/>
          </a:p>
        </p:txBody>
      </p:sp>
      <p:sp>
        <p:nvSpPr>
          <p:cNvPr id="22" name="Shape 20"/>
          <p:cNvSpPr/>
          <p:nvPr/>
        </p:nvSpPr>
        <p:spPr>
          <a:xfrm>
            <a:off x="7387114" y="5270778"/>
            <a:ext cx="4453771" cy="2143601"/>
          </a:xfrm>
          <a:prstGeom prst="roundRect">
            <a:avLst>
              <a:gd name="adj" fmla="val 5119"/>
            </a:avLst>
          </a:prstGeom>
          <a:solidFill>
            <a:srgbClr val="FFFFFF"/>
          </a:solidFill>
          <a:ln/>
        </p:spPr>
      </p:sp>
      <p:sp>
        <p:nvSpPr>
          <p:cNvPr id="23" name="Shape 21"/>
          <p:cNvSpPr/>
          <p:nvPr/>
        </p:nvSpPr>
        <p:spPr>
          <a:xfrm>
            <a:off x="7387114" y="5247918"/>
            <a:ext cx="4453771" cy="91440"/>
          </a:xfrm>
          <a:prstGeom prst="roundRect">
            <a:avLst>
              <a:gd name="adj" fmla="val 86614"/>
            </a:avLst>
          </a:prstGeom>
          <a:solidFill>
            <a:srgbClr val="DA1B2E"/>
          </a:solidFill>
          <a:ln/>
        </p:spPr>
      </p:sp>
      <p:sp>
        <p:nvSpPr>
          <p:cNvPr id="24" name="Shape 22"/>
          <p:cNvSpPr/>
          <p:nvPr/>
        </p:nvSpPr>
        <p:spPr>
          <a:xfrm>
            <a:off x="9331107" y="4988004"/>
            <a:ext cx="565666" cy="565666"/>
          </a:xfrm>
          <a:prstGeom prst="roundRect">
            <a:avLst>
              <a:gd name="adj" fmla="val 161650"/>
            </a:avLst>
          </a:prstGeom>
          <a:solidFill>
            <a:srgbClr val="DA1B2E"/>
          </a:solidFill>
          <a:ln/>
        </p:spPr>
      </p:sp>
      <p:sp>
        <p:nvSpPr>
          <p:cNvPr id="25" name="Text 23"/>
          <p:cNvSpPr/>
          <p:nvPr/>
        </p:nvSpPr>
        <p:spPr>
          <a:xfrm>
            <a:off x="9500771" y="5129451"/>
            <a:ext cx="226219" cy="282773"/>
          </a:xfrm>
          <a:prstGeom prst="rect">
            <a:avLst/>
          </a:prstGeom>
          <a:noFill/>
          <a:ln/>
        </p:spPr>
        <p:txBody>
          <a:bodyPr wrap="none" lIns="0" tIns="0" rIns="0" bIns="0" rtlCol="0" anchor="t"/>
          <a:lstStyle/>
          <a:p>
            <a:pPr algn="l" indent="0" marL="0">
              <a:lnSpc>
                <a:spcPts val="2500"/>
              </a:lnSpc>
              <a:buNone/>
            </a:pPr>
            <a:r>
              <a:rPr lang="en-US" sz="1750" dirty="0">
                <a:solidFill>
                  <a:srgbClr val="FFFFFF"/>
                </a:solidFill>
                <a:latin typeface="Sora Semi Bold" pitchFamily="34" charset="0"/>
                <a:ea typeface="Sora Semi Bold" pitchFamily="34" charset="-122"/>
                <a:cs typeface="Sora Semi Bold" pitchFamily="34" charset="-120"/>
              </a:rPr>
              <a:t>4</a:t>
            </a:r>
            <a:endParaRPr lang="en-US" sz="1750" dirty="0"/>
          </a:p>
        </p:txBody>
      </p:sp>
      <p:sp>
        <p:nvSpPr>
          <p:cNvPr id="26" name="Text 24"/>
          <p:cNvSpPr/>
          <p:nvPr/>
        </p:nvSpPr>
        <p:spPr>
          <a:xfrm>
            <a:off x="7598450" y="5742146"/>
            <a:ext cx="2481143" cy="310158"/>
          </a:xfrm>
          <a:prstGeom prst="rect">
            <a:avLst/>
          </a:prstGeom>
          <a:noFill/>
          <a:ln/>
        </p:spPr>
        <p:txBody>
          <a:bodyPr wrap="none" lIns="0" tIns="0" rIns="0" bIns="0" rtlCol="0" anchor="t"/>
          <a:lstStyle/>
          <a:p>
            <a:pPr algn="l" indent="0" marL="0">
              <a:lnSpc>
                <a:spcPts val="2400"/>
              </a:lnSpc>
              <a:buNone/>
            </a:pPr>
            <a:r>
              <a:rPr lang="en-US" sz="1950" dirty="0">
                <a:solidFill>
                  <a:srgbClr val="3B3535"/>
                </a:solidFill>
                <a:latin typeface="Sora Semi Bold" pitchFamily="34" charset="0"/>
                <a:ea typeface="Sora Semi Bold" pitchFamily="34" charset="-122"/>
                <a:cs typeface="Sora Semi Bold" pitchFamily="34" charset="-120"/>
              </a:rPr>
              <a:t>Υπευθυνότητα</a:t>
            </a:r>
            <a:endParaRPr lang="en-US" sz="1950" dirty="0"/>
          </a:p>
        </p:txBody>
      </p:sp>
      <p:sp>
        <p:nvSpPr>
          <p:cNvPr id="27" name="Text 25"/>
          <p:cNvSpPr/>
          <p:nvPr/>
        </p:nvSpPr>
        <p:spPr>
          <a:xfrm>
            <a:off x="7598450" y="6138624"/>
            <a:ext cx="4031099" cy="1064419"/>
          </a:xfrm>
          <a:prstGeom prst="rect">
            <a:avLst/>
          </a:prstGeom>
          <a:noFill/>
          <a:ln/>
        </p:spPr>
        <p:txBody>
          <a:bodyPr wrap="square" lIns="0" tIns="0" rIns="0" bIns="0" rtlCol="0" anchor="t"/>
          <a:lstStyle/>
          <a:p>
            <a:pPr algn="l" indent="0" marL="0">
              <a:lnSpc>
                <a:spcPts val="2050"/>
              </a:lnSpc>
              <a:buNone/>
            </a:pPr>
            <a:r>
              <a:rPr lang="en-US" sz="1450" dirty="0">
                <a:solidFill>
                  <a:srgbClr val="3B3535"/>
                </a:solidFill>
                <a:latin typeface="Sora Light" pitchFamily="34" charset="0"/>
                <a:ea typeface="Sora Light" pitchFamily="34" charset="-122"/>
                <a:cs typeface="Sora Light" pitchFamily="34" charset="-120"/>
              </a:rPr>
              <a:t>Να μην επιδεικνύουν αδιαφορία, ανευθυνότητα και αδράνεια, αλλά να επιδιώκουν την εργατικότητα, τη σοβαρότητα και την υπευθυνότητα.</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644140" y="856655"/>
            <a:ext cx="6283285" cy="640199"/>
          </a:xfrm>
          <a:prstGeom prst="rect">
            <a:avLst/>
          </a:prstGeom>
          <a:noFill/>
          <a:ln/>
        </p:spPr>
        <p:txBody>
          <a:bodyPr wrap="none" lIns="0" tIns="0" rIns="0" bIns="0" rtlCol="0" anchor="t"/>
          <a:lstStyle/>
          <a:p>
            <a:pPr algn="l" indent="0" marL="0">
              <a:lnSpc>
                <a:spcPts val="5000"/>
              </a:lnSpc>
              <a:buNone/>
            </a:pPr>
            <a:r>
              <a:rPr lang="en-US" sz="4000" dirty="0">
                <a:solidFill>
                  <a:srgbClr val="1F1E1E"/>
                </a:solidFill>
                <a:latin typeface="Sora Semi Bold" pitchFamily="34" charset="0"/>
                <a:ea typeface="Sora Semi Bold" pitchFamily="34" charset="-122"/>
                <a:cs typeface="Sora Semi Bold" pitchFamily="34" charset="-120"/>
              </a:rPr>
              <a:t>Βασικές Αρχές Γέφυρωσης</a:t>
            </a:r>
            <a:endParaRPr lang="en-US" sz="4000" dirty="0"/>
          </a:p>
        </p:txBody>
      </p:sp>
      <p:sp>
        <p:nvSpPr>
          <p:cNvPr id="3" name="Shape 1"/>
          <p:cNvSpPr/>
          <p:nvPr/>
        </p:nvSpPr>
        <p:spPr>
          <a:xfrm>
            <a:off x="7303651" y="1803678"/>
            <a:ext cx="22860" cy="5569268"/>
          </a:xfrm>
          <a:prstGeom prst="roundRect">
            <a:avLst>
              <a:gd name="adj" fmla="val 357582"/>
            </a:avLst>
          </a:prstGeom>
          <a:solidFill>
            <a:srgbClr val="DFB8BC"/>
          </a:solidFill>
          <a:ln/>
        </p:spPr>
      </p:sp>
      <p:sp>
        <p:nvSpPr>
          <p:cNvPr id="4" name="Shape 2"/>
          <p:cNvSpPr/>
          <p:nvPr/>
        </p:nvSpPr>
        <p:spPr>
          <a:xfrm>
            <a:off x="2621280" y="1803678"/>
            <a:ext cx="4670941" cy="1651873"/>
          </a:xfrm>
          <a:prstGeom prst="roundRect">
            <a:avLst>
              <a:gd name="adj" fmla="val 4949"/>
            </a:avLst>
          </a:prstGeom>
          <a:solidFill>
            <a:srgbClr val="F9D2D6"/>
          </a:solidFill>
          <a:ln w="7620">
            <a:solidFill>
              <a:srgbClr val="DFB8BC"/>
            </a:solidFill>
            <a:prstDash val="solid"/>
          </a:ln>
        </p:spPr>
      </p:sp>
      <p:sp>
        <p:nvSpPr>
          <p:cNvPr id="5" name="Text 3"/>
          <p:cNvSpPr/>
          <p:nvPr/>
        </p:nvSpPr>
        <p:spPr>
          <a:xfrm>
            <a:off x="4536877" y="2005846"/>
            <a:ext cx="2560796" cy="320040"/>
          </a:xfrm>
          <a:prstGeom prst="rect">
            <a:avLst/>
          </a:prstGeom>
          <a:noFill/>
          <a:ln/>
        </p:spPr>
        <p:txBody>
          <a:bodyPr wrap="none" lIns="0" tIns="0" rIns="0" bIns="0" rtlCol="0" anchor="t"/>
          <a:lstStyle/>
          <a:p>
            <a:pPr algn="r" indent="0" marL="0">
              <a:lnSpc>
                <a:spcPts val="2500"/>
              </a:lnSpc>
              <a:buNone/>
            </a:pPr>
            <a:r>
              <a:rPr lang="en-US" sz="2000" dirty="0">
                <a:solidFill>
                  <a:srgbClr val="3B3535"/>
                </a:solidFill>
                <a:latin typeface="Sora Semi Bold" pitchFamily="34" charset="0"/>
                <a:ea typeface="Sora Semi Bold" pitchFamily="34" charset="-122"/>
                <a:cs typeface="Sora Semi Bold" pitchFamily="34" charset="-120"/>
              </a:rPr>
              <a:t>Αμοιβαίος Σεβασμός</a:t>
            </a:r>
            <a:endParaRPr lang="en-US" sz="2000" dirty="0"/>
          </a:p>
        </p:txBody>
      </p:sp>
      <p:sp>
        <p:nvSpPr>
          <p:cNvPr id="6" name="Text 4"/>
          <p:cNvSpPr/>
          <p:nvPr/>
        </p:nvSpPr>
        <p:spPr>
          <a:xfrm>
            <a:off x="2823448" y="2417921"/>
            <a:ext cx="4274225" cy="835462"/>
          </a:xfrm>
          <a:prstGeom prst="rect">
            <a:avLst/>
          </a:prstGeom>
          <a:noFill/>
          <a:ln/>
        </p:spPr>
        <p:txBody>
          <a:bodyPr wrap="square" lIns="0" tIns="0" rIns="0" bIns="0" rtlCol="0" anchor="t"/>
          <a:lstStyle/>
          <a:p>
            <a:pPr algn="r"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Και οι δύο γενιές πρέπει να αναγνωρίζουν την αξία και τη συμβολή η μία της άλλης, αποφεύγοντας την απόλυτη κατακρίση.</a:t>
            </a:r>
            <a:endParaRPr lang="en-US" sz="1500" dirty="0"/>
          </a:p>
        </p:txBody>
      </p:sp>
      <p:sp>
        <p:nvSpPr>
          <p:cNvPr id="7" name="Shape 5"/>
          <p:cNvSpPr/>
          <p:nvPr/>
        </p:nvSpPr>
        <p:spPr>
          <a:xfrm>
            <a:off x="7337941" y="3762375"/>
            <a:ext cx="4671060" cy="1651873"/>
          </a:xfrm>
          <a:prstGeom prst="rect">
            <a:avLst/>
          </a:prstGeom>
          <a:solidFill>
            <a:srgbClr val="F9D2D6"/>
          </a:solidFill>
          <a:ln w="7620">
            <a:solidFill>
              <a:srgbClr val="DFB8BC"/>
            </a:solidFill>
            <a:prstDash val="solid"/>
          </a:ln>
        </p:spPr>
      </p:sp>
      <p:sp>
        <p:nvSpPr>
          <p:cNvPr id="8" name="Text 6"/>
          <p:cNvSpPr/>
          <p:nvPr/>
        </p:nvSpPr>
        <p:spPr>
          <a:xfrm>
            <a:off x="7532489" y="3964543"/>
            <a:ext cx="2560796" cy="320040"/>
          </a:xfrm>
          <a:prstGeom prst="rect">
            <a:avLst/>
          </a:prstGeom>
          <a:noFill/>
          <a:ln/>
        </p:spPr>
        <p:txBody>
          <a:bodyPr wrap="none" lIns="0" tIns="0" rIns="0" bIns="0" rtlCol="0" anchor="t"/>
          <a:lstStyle/>
          <a:p>
            <a:pPr algn="l" indent="0" marL="0">
              <a:lnSpc>
                <a:spcPts val="2500"/>
              </a:lnSpc>
              <a:buNone/>
            </a:pPr>
            <a:r>
              <a:rPr lang="en-US" sz="2000" dirty="0">
                <a:solidFill>
                  <a:srgbClr val="3B3535"/>
                </a:solidFill>
                <a:latin typeface="Sora Semi Bold" pitchFamily="34" charset="0"/>
                <a:ea typeface="Sora Semi Bold" pitchFamily="34" charset="-122"/>
                <a:cs typeface="Sora Semi Bold" pitchFamily="34" charset="-120"/>
              </a:rPr>
              <a:t>Διάλογος</a:t>
            </a:r>
            <a:endParaRPr lang="en-US" sz="2000" dirty="0"/>
          </a:p>
        </p:txBody>
      </p:sp>
      <p:sp>
        <p:nvSpPr>
          <p:cNvPr id="9" name="Text 7"/>
          <p:cNvSpPr/>
          <p:nvPr/>
        </p:nvSpPr>
        <p:spPr>
          <a:xfrm>
            <a:off x="7532489" y="4376618"/>
            <a:ext cx="4274344" cy="835462"/>
          </a:xfrm>
          <a:prstGeom prst="rect">
            <a:avLst/>
          </a:prstGeom>
          <a:noFill/>
          <a:ln/>
        </p:spPr>
        <p:txBody>
          <a:bodyPr wrap="square" lIns="0" tIns="0" rIns="0" bIns="0" rtlCol="0" anchor="t"/>
          <a:lstStyle/>
          <a:p>
            <a:pPr algn="l"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Η ανοιχτή επικοινωνία και ο ισότιμος διάλογος αποτελούν τη βάση για την κατανόηση και την επίλυση διαφορών.</a:t>
            </a:r>
            <a:endParaRPr lang="en-US" sz="1500" dirty="0"/>
          </a:p>
        </p:txBody>
      </p:sp>
      <p:sp>
        <p:nvSpPr>
          <p:cNvPr id="10" name="Shape 8"/>
          <p:cNvSpPr/>
          <p:nvPr/>
        </p:nvSpPr>
        <p:spPr>
          <a:xfrm>
            <a:off x="2621280" y="5721072"/>
            <a:ext cx="4670941" cy="1651873"/>
          </a:xfrm>
          <a:prstGeom prst="roundRect">
            <a:avLst>
              <a:gd name="adj" fmla="val 4949"/>
            </a:avLst>
          </a:prstGeom>
          <a:solidFill>
            <a:srgbClr val="F9D2D6"/>
          </a:solidFill>
          <a:ln w="7620">
            <a:solidFill>
              <a:srgbClr val="DFB8BC"/>
            </a:solidFill>
            <a:prstDash val="solid"/>
          </a:ln>
        </p:spPr>
      </p:sp>
      <p:sp>
        <p:nvSpPr>
          <p:cNvPr id="11" name="Text 9"/>
          <p:cNvSpPr/>
          <p:nvPr/>
        </p:nvSpPr>
        <p:spPr>
          <a:xfrm>
            <a:off x="4536877" y="5923240"/>
            <a:ext cx="2560796" cy="320040"/>
          </a:xfrm>
          <a:prstGeom prst="rect">
            <a:avLst/>
          </a:prstGeom>
          <a:noFill/>
          <a:ln/>
        </p:spPr>
        <p:txBody>
          <a:bodyPr wrap="none" lIns="0" tIns="0" rIns="0" bIns="0" rtlCol="0" anchor="t"/>
          <a:lstStyle/>
          <a:p>
            <a:pPr algn="r" indent="0" marL="0">
              <a:lnSpc>
                <a:spcPts val="2500"/>
              </a:lnSpc>
              <a:buNone/>
            </a:pPr>
            <a:r>
              <a:rPr lang="en-US" sz="2000" dirty="0">
                <a:solidFill>
                  <a:srgbClr val="3B3535"/>
                </a:solidFill>
                <a:latin typeface="Sora Semi Bold" pitchFamily="34" charset="0"/>
                <a:ea typeface="Sora Semi Bold" pitchFamily="34" charset="-122"/>
                <a:cs typeface="Sora Semi Bold" pitchFamily="34" charset="-120"/>
              </a:rPr>
              <a:t>Συνεργασία</a:t>
            </a:r>
            <a:endParaRPr lang="en-US" sz="2000" dirty="0"/>
          </a:p>
        </p:txBody>
      </p:sp>
      <p:sp>
        <p:nvSpPr>
          <p:cNvPr id="12" name="Text 10"/>
          <p:cNvSpPr/>
          <p:nvPr/>
        </p:nvSpPr>
        <p:spPr>
          <a:xfrm>
            <a:off x="2823448" y="6335316"/>
            <a:ext cx="4274225" cy="835462"/>
          </a:xfrm>
          <a:prstGeom prst="rect">
            <a:avLst/>
          </a:prstGeom>
          <a:noFill/>
          <a:ln/>
        </p:spPr>
        <p:txBody>
          <a:bodyPr wrap="square" lIns="0" tIns="0" rIns="0" bIns="0" rtlCol="0" anchor="t"/>
          <a:lstStyle/>
          <a:p>
            <a:pPr algn="r" indent="0" marL="0">
              <a:lnSpc>
                <a:spcPts val="2150"/>
              </a:lnSpc>
              <a:buNone/>
            </a:pPr>
            <a:r>
              <a:rPr lang="en-US" sz="1500" dirty="0">
                <a:solidFill>
                  <a:srgbClr val="3B3535"/>
                </a:solidFill>
                <a:latin typeface="Sora Light" pitchFamily="34" charset="0"/>
                <a:ea typeface="Sora Light" pitchFamily="34" charset="-122"/>
                <a:cs typeface="Sora Light" pitchFamily="34" charset="-120"/>
              </a:rPr>
              <a:t>Η κοινή προσπάθεια για την αντιμετώπιση προβλημάτων και την πρόοδο απαιτεί συνεργασία και αλληλεγγύη.</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2026-02-05T23:17:43Z</dcterms:created>
  <dcterms:modified xsi:type="dcterms:W3CDTF">2026-02-05T23:17:43Z</dcterms:modified>
</cp:coreProperties>
</file>