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Sora Semi Bold"/>
      <p:regular r:id="rId17"/>
    </p:embeddedFont>
    <p:embeddedFont>
      <p:font typeface="Sora Semi Bold"/>
      <p:regular r:id="rId18"/>
    </p:embeddedFont>
    <p:embeddedFont>
      <p:font typeface="Sora Light"/>
      <p:regular r:id="rId19"/>
    </p:embeddedFont>
    <p:embeddedFont>
      <p:font typeface="Sora Light"/>
      <p:regular r:id="rId2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1-1.png"/><Relationship Id="rId2" Type="http://schemas.openxmlformats.org/officeDocument/2006/relationships/image" Target="../media/image-1011-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slideLayout" Target="../slideLayouts/slideLayout11.xml"/><Relationship Id="rId8"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5.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9.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77677" y="2930962"/>
            <a:ext cx="6996351" cy="812125"/>
          </a:xfrm>
          <a:prstGeom prst="rect">
            <a:avLst/>
          </a:prstGeom>
          <a:noFill/>
          <a:ln/>
        </p:spPr>
        <p:txBody>
          <a:bodyPr wrap="none" lIns="0" tIns="0" rIns="0" bIns="0" rtlCol="0" anchor="t"/>
          <a:lstStyle/>
          <a:p>
            <a:pPr algn="l" indent="0" marL="0">
              <a:lnSpc>
                <a:spcPts val="6350"/>
              </a:lnSpc>
              <a:buNone/>
            </a:pPr>
            <a:r>
              <a:rPr lang="en-US" sz="5100" b="1" dirty="0">
                <a:solidFill>
                  <a:srgbClr val="DA1B2E"/>
                </a:solidFill>
                <a:latin typeface="Sora Semi Bold" pitchFamily="34" charset="0"/>
                <a:ea typeface="Sora Semi Bold" pitchFamily="34" charset="-122"/>
                <a:cs typeface="Sora Semi Bold" pitchFamily="34" charset="-120"/>
              </a:rPr>
              <a:t>Μνημεία και Έλληνες</a:t>
            </a:r>
            <a:endParaRPr lang="en-US" sz="5100" dirty="0"/>
          </a:p>
        </p:txBody>
      </p:sp>
      <p:sp>
        <p:nvSpPr>
          <p:cNvPr id="4" name="Text 1"/>
          <p:cNvSpPr/>
          <p:nvPr/>
        </p:nvSpPr>
        <p:spPr>
          <a:xfrm>
            <a:off x="6177677" y="4113371"/>
            <a:ext cx="7761446" cy="1185148"/>
          </a:xfrm>
          <a:prstGeom prst="rect">
            <a:avLst/>
          </a:prstGeom>
          <a:noFill/>
          <a:ln/>
        </p:spPr>
        <p:txBody>
          <a:bodyPr wrap="square" lIns="0" tIns="0" rIns="0" bIns="0" rtlCol="0" anchor="t"/>
          <a:lstStyle/>
          <a:p>
            <a:pPr algn="l" indent="0" marL="0">
              <a:lnSpc>
                <a:spcPts val="3100"/>
              </a:lnSpc>
              <a:buNone/>
            </a:pPr>
            <a:r>
              <a:rPr lang="en-US" sz="1900" dirty="0">
                <a:solidFill>
                  <a:srgbClr val="3B3535"/>
                </a:solidFill>
                <a:latin typeface="Sora Light" pitchFamily="34" charset="0"/>
                <a:ea typeface="Sora Light" pitchFamily="34" charset="-122"/>
                <a:cs typeface="Sora Light" pitchFamily="34" charset="-120"/>
              </a:rPr>
              <a:t>Η πολιτιστική κληρονομιά τονώνει το φρόνημα ενός έθνους, αναβιώνει το ένδοξο παρελθόν και γεννά ελπίδες για ένα νέο ξεκίνημα. Ποια είναι η σχέση των Νεοελλήνων με την ιστορία τους;</a:t>
            </a:r>
            <a:endParaRPr lang="en-US" sz="1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1383625" y="1017032"/>
            <a:ext cx="9620012" cy="671632"/>
          </a:xfrm>
          <a:prstGeom prst="rect">
            <a:avLst/>
          </a:prstGeom>
          <a:noFill/>
          <a:ln/>
        </p:spPr>
        <p:txBody>
          <a:bodyPr wrap="none" lIns="0" tIns="0" rIns="0" bIns="0" rtlCol="0" anchor="t"/>
          <a:lstStyle/>
          <a:p>
            <a:pPr algn="l" indent="0" marL="0">
              <a:lnSpc>
                <a:spcPts val="5250"/>
              </a:lnSpc>
              <a:buNone/>
            </a:pPr>
            <a:r>
              <a:rPr lang="en-US" sz="4200" dirty="0">
                <a:solidFill>
                  <a:srgbClr val="1F1E1E"/>
                </a:solidFill>
                <a:latin typeface="Sora Semi Bold" pitchFamily="34" charset="0"/>
                <a:ea typeface="Sora Semi Bold" pitchFamily="34" charset="-122"/>
                <a:cs typeface="Sora Semi Bold" pitchFamily="34" charset="-120"/>
              </a:rPr>
              <a:t>Αισθητική Παιδεία &amp; Δια Βίου Μάθηση</a:t>
            </a:r>
            <a:endParaRPr lang="en-US" sz="4200" dirty="0"/>
          </a:p>
        </p:txBody>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3625" y="2026325"/>
            <a:ext cx="612458" cy="612458"/>
          </a:xfrm>
          <a:prstGeom prst="rect">
            <a:avLst/>
          </a:prstGeom>
        </p:spPr>
      </p:pic>
      <p:sp>
        <p:nvSpPr>
          <p:cNvPr id="4" name="Text 1"/>
          <p:cNvSpPr/>
          <p:nvPr/>
        </p:nvSpPr>
        <p:spPr>
          <a:xfrm>
            <a:off x="1383625" y="2849761"/>
            <a:ext cx="3708916" cy="335756"/>
          </a:xfrm>
          <a:prstGeom prst="rect">
            <a:avLst/>
          </a:prstGeom>
          <a:noFill/>
          <a:ln/>
        </p:spPr>
        <p:txBody>
          <a:bodyPr wrap="none" lIns="0" tIns="0" rIns="0" bIns="0" rtlCol="0" anchor="t"/>
          <a:lstStyle/>
          <a:p>
            <a:pPr algn="l" indent="0" marL="0">
              <a:lnSpc>
                <a:spcPts val="2600"/>
              </a:lnSpc>
              <a:buNone/>
            </a:pPr>
            <a:r>
              <a:rPr lang="en-US" sz="2100" dirty="0">
                <a:solidFill>
                  <a:srgbClr val="3B3535"/>
                </a:solidFill>
                <a:latin typeface="Sora Semi Bold" pitchFamily="34" charset="0"/>
                <a:ea typeface="Sora Semi Bold" pitchFamily="34" charset="-122"/>
                <a:cs typeface="Sora Semi Bold" pitchFamily="34" charset="-120"/>
              </a:rPr>
              <a:t>Επισκέψεις σε Χώρους Τέχνης</a:t>
            </a:r>
            <a:endParaRPr lang="en-US" sz="2100" dirty="0"/>
          </a:p>
        </p:txBody>
      </p:sp>
      <p:sp>
        <p:nvSpPr>
          <p:cNvPr id="5" name="Text 2"/>
          <p:cNvSpPr/>
          <p:nvPr/>
        </p:nvSpPr>
        <p:spPr>
          <a:xfrm>
            <a:off x="1383625" y="3286720"/>
            <a:ext cx="3813691" cy="1491615"/>
          </a:xfrm>
          <a:prstGeom prst="rect">
            <a:avLst/>
          </a:prstGeom>
          <a:noFill/>
          <a:ln/>
        </p:spPr>
        <p:txBody>
          <a:bodyPr wrap="square" lIns="0" tIns="0" rIns="0" bIns="0" rtlCol="0" anchor="t"/>
          <a:lstStyle/>
          <a:p>
            <a:pPr algn="l" indent="0" marL="0">
              <a:lnSpc>
                <a:spcPts val="2900"/>
              </a:lnSpc>
              <a:buNone/>
            </a:pPr>
            <a:r>
              <a:rPr lang="en-US" sz="2000" dirty="0">
                <a:solidFill>
                  <a:srgbClr val="3B3535"/>
                </a:solidFill>
                <a:latin typeface="Sora Light" pitchFamily="34" charset="0"/>
                <a:ea typeface="Sora Light" pitchFamily="34" charset="-122"/>
                <a:cs typeface="Sora Light" pitchFamily="34" charset="-120"/>
              </a:rPr>
              <a:t>Μουσεία, πινακοθήκες, θέατρα, μουσικές σκηνές φέρνουν τον άνθρωπο σε επαφή με καλλιτεχνική δημιουργία.</a:t>
            </a:r>
            <a:endParaRPr lang="en-US" sz="2000" dirty="0"/>
          </a:p>
        </p:txBody>
      </p:sp>
      <p:pic>
        <p:nvPicPr>
          <p:cNvPr id="6"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8295" y="2026325"/>
            <a:ext cx="612458" cy="612458"/>
          </a:xfrm>
          <a:prstGeom prst="rect">
            <a:avLst/>
          </a:prstGeom>
        </p:spPr>
      </p:pic>
      <p:sp>
        <p:nvSpPr>
          <p:cNvPr id="7" name="Text 3"/>
          <p:cNvSpPr/>
          <p:nvPr/>
        </p:nvSpPr>
        <p:spPr>
          <a:xfrm>
            <a:off x="5408295" y="2849761"/>
            <a:ext cx="3678079" cy="335756"/>
          </a:xfrm>
          <a:prstGeom prst="rect">
            <a:avLst/>
          </a:prstGeom>
          <a:noFill/>
          <a:ln/>
        </p:spPr>
        <p:txBody>
          <a:bodyPr wrap="none" lIns="0" tIns="0" rIns="0" bIns="0" rtlCol="0" anchor="t"/>
          <a:lstStyle/>
          <a:p>
            <a:pPr algn="l" indent="0" marL="0">
              <a:lnSpc>
                <a:spcPts val="2600"/>
              </a:lnSpc>
              <a:buNone/>
            </a:pPr>
            <a:r>
              <a:rPr lang="en-US" sz="2100" dirty="0">
                <a:solidFill>
                  <a:srgbClr val="3B3535"/>
                </a:solidFill>
                <a:latin typeface="Sora Semi Bold" pitchFamily="34" charset="0"/>
                <a:ea typeface="Sora Semi Bold" pitchFamily="34" charset="-122"/>
                <a:cs typeface="Sora Semi Bold" pitchFamily="34" charset="-120"/>
              </a:rPr>
              <a:t>Πολιτιστικές Δραστηριότητες</a:t>
            </a:r>
            <a:endParaRPr lang="en-US" sz="2100" dirty="0"/>
          </a:p>
        </p:txBody>
      </p:sp>
      <p:sp>
        <p:nvSpPr>
          <p:cNvPr id="8" name="Text 4"/>
          <p:cNvSpPr/>
          <p:nvPr/>
        </p:nvSpPr>
        <p:spPr>
          <a:xfrm>
            <a:off x="5408295" y="3286720"/>
            <a:ext cx="3813691" cy="1864519"/>
          </a:xfrm>
          <a:prstGeom prst="rect">
            <a:avLst/>
          </a:prstGeom>
          <a:noFill/>
          <a:ln/>
        </p:spPr>
        <p:txBody>
          <a:bodyPr wrap="square" lIns="0" tIns="0" rIns="0" bIns="0" rtlCol="0" anchor="t"/>
          <a:lstStyle/>
          <a:p>
            <a:pPr algn="l" indent="0" marL="0">
              <a:lnSpc>
                <a:spcPts val="2900"/>
              </a:lnSpc>
              <a:buNone/>
            </a:pPr>
            <a:r>
              <a:rPr lang="en-US" sz="2000" dirty="0">
                <a:solidFill>
                  <a:srgbClr val="3B3535"/>
                </a:solidFill>
                <a:latin typeface="Sora Light" pitchFamily="34" charset="0"/>
                <a:ea typeface="Sora Light" pitchFamily="34" charset="-122"/>
                <a:cs typeface="Sora Light" pitchFamily="34" charset="-120"/>
              </a:rPr>
              <a:t>Συμμετοχή σε εκδηλώσεις, πολιτιστικοί σύλλογοι, ενασχόληση με μορφές τέχνης εξυψώνουν την αισθητική κουλτούρα.</a:t>
            </a:r>
            <a:endParaRPr lang="en-US" sz="2000" dirty="0"/>
          </a:p>
        </p:txBody>
      </p:sp>
      <p:pic>
        <p:nvPicPr>
          <p:cNvPr id="9"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32965" y="2026325"/>
            <a:ext cx="612458" cy="612458"/>
          </a:xfrm>
          <a:prstGeom prst="rect">
            <a:avLst/>
          </a:prstGeom>
        </p:spPr>
      </p:pic>
      <p:sp>
        <p:nvSpPr>
          <p:cNvPr id="10" name="Text 5"/>
          <p:cNvSpPr/>
          <p:nvPr/>
        </p:nvSpPr>
        <p:spPr>
          <a:xfrm>
            <a:off x="9432965" y="2849761"/>
            <a:ext cx="3021806" cy="335756"/>
          </a:xfrm>
          <a:prstGeom prst="rect">
            <a:avLst/>
          </a:prstGeom>
          <a:noFill/>
          <a:ln/>
        </p:spPr>
        <p:txBody>
          <a:bodyPr wrap="none" lIns="0" tIns="0" rIns="0" bIns="0" rtlCol="0" anchor="t"/>
          <a:lstStyle/>
          <a:p>
            <a:pPr algn="l" indent="0" marL="0">
              <a:lnSpc>
                <a:spcPts val="2600"/>
              </a:lnSpc>
              <a:buNone/>
            </a:pPr>
            <a:r>
              <a:rPr lang="en-US" sz="2100" dirty="0">
                <a:solidFill>
                  <a:srgbClr val="3B3535"/>
                </a:solidFill>
                <a:latin typeface="Sora Semi Bold" pitchFamily="34" charset="0"/>
                <a:ea typeface="Sora Semi Bold" pitchFamily="34" charset="-122"/>
                <a:cs typeface="Sora Semi Bold" pitchFamily="34" charset="-120"/>
              </a:rPr>
              <a:t>Θεωρητική Ενασχόληση</a:t>
            </a:r>
            <a:endParaRPr lang="en-US" sz="2100" dirty="0"/>
          </a:p>
        </p:txBody>
      </p:sp>
      <p:sp>
        <p:nvSpPr>
          <p:cNvPr id="11" name="Text 6"/>
          <p:cNvSpPr/>
          <p:nvPr/>
        </p:nvSpPr>
        <p:spPr>
          <a:xfrm>
            <a:off x="9432965" y="3286720"/>
            <a:ext cx="3813691" cy="1491615"/>
          </a:xfrm>
          <a:prstGeom prst="rect">
            <a:avLst/>
          </a:prstGeom>
          <a:noFill/>
          <a:ln/>
        </p:spPr>
        <p:txBody>
          <a:bodyPr wrap="square" lIns="0" tIns="0" rIns="0" bIns="0" rtlCol="0" anchor="t"/>
          <a:lstStyle/>
          <a:p>
            <a:pPr algn="l" indent="0" marL="0">
              <a:lnSpc>
                <a:spcPts val="2900"/>
              </a:lnSpc>
              <a:buNone/>
            </a:pPr>
            <a:r>
              <a:rPr lang="en-US" sz="2000" dirty="0">
                <a:solidFill>
                  <a:srgbClr val="3B3535"/>
                </a:solidFill>
                <a:latin typeface="Sora Light" pitchFamily="34" charset="0"/>
                <a:ea typeface="Sora Light" pitchFamily="34" charset="-122"/>
                <a:cs typeface="Sora Light" pitchFamily="34" charset="-120"/>
              </a:rPr>
              <a:t>Βιβλία, διαδίκτυο, ΜΜΕ μπορούν να γίνουν πρεσβευτές της ποιοτικής τέχνης με σεβασμό στην αλήθεια.</a:t>
            </a:r>
            <a:endParaRPr lang="en-US" sz="2000" dirty="0"/>
          </a:p>
        </p:txBody>
      </p:sp>
      <p:sp>
        <p:nvSpPr>
          <p:cNvPr id="12" name="Text 7"/>
          <p:cNvSpPr/>
          <p:nvPr/>
        </p:nvSpPr>
        <p:spPr>
          <a:xfrm>
            <a:off x="1689854" y="5531048"/>
            <a:ext cx="11556802" cy="1491615"/>
          </a:xfrm>
          <a:prstGeom prst="rect">
            <a:avLst/>
          </a:prstGeom>
          <a:noFill/>
          <a:ln/>
        </p:spPr>
        <p:txBody>
          <a:bodyPr wrap="square" lIns="0" tIns="0" rIns="0" bIns="0" rtlCol="0" anchor="t"/>
          <a:lstStyle/>
          <a:p>
            <a:pPr algn="l" indent="0" marL="0">
              <a:lnSpc>
                <a:spcPts val="2900"/>
              </a:lnSpc>
              <a:buNone/>
            </a:pPr>
            <a:r>
              <a:rPr lang="en-US" sz="2000" b="1" dirty="0">
                <a:solidFill>
                  <a:srgbClr val="3B3535"/>
                </a:solidFill>
                <a:latin typeface="Sora Light" pitchFamily="34" charset="0"/>
                <a:ea typeface="Sora Light" pitchFamily="34" charset="-122"/>
                <a:cs typeface="Sora Light" pitchFamily="34" charset="-120"/>
              </a:rPr>
              <a:t>Επίλογος:</a:t>
            </a:r>
            <a:pPr algn="l" indent="0" marL="0">
              <a:lnSpc>
                <a:spcPts val="2900"/>
              </a:lnSpc>
              <a:buNone/>
            </a:pPr>
            <a:r>
              <a:rPr lang="en-US" sz="2000" dirty="0">
                <a:solidFill>
                  <a:srgbClr val="3B3535"/>
                </a:solidFill>
                <a:latin typeface="Sora Light" pitchFamily="34" charset="0"/>
                <a:ea typeface="Sora Light" pitchFamily="34" charset="-122"/>
                <a:cs typeface="Sora Light" pitchFamily="34" charset="-120"/>
              </a:rPr>
              <a:t> Η αισθητική καλλιέργεια εξευγενίζει τον άνθρωπο παραμερίζοντας σκοτεινά πάθη. Τα μουσεία με τους πολύτιμους θησαυρούς τους μπορούν να λειτουργήσουν ως πρωτοπόροι σε αυτή την προσπάθεια. Κανείς δεν μπορεί να διαγράψει το παρελθόν ενός λαού—κάθε λαός είναι υπεύθυνος για τη συνέχιση του πολιτισμού του.</a:t>
            </a:r>
            <a:endParaRPr lang="en-US" sz="2000" dirty="0"/>
          </a:p>
        </p:txBody>
      </p:sp>
      <p:sp>
        <p:nvSpPr>
          <p:cNvPr id="13" name="Shape 8"/>
          <p:cNvSpPr/>
          <p:nvPr/>
        </p:nvSpPr>
        <p:spPr>
          <a:xfrm>
            <a:off x="1383625" y="5341144"/>
            <a:ext cx="22860" cy="1871424"/>
          </a:xfrm>
          <a:prstGeom prst="rect">
            <a:avLst/>
          </a:prstGeom>
          <a:solidFill>
            <a:srgbClr val="DA1B2E"/>
          </a:solidFill>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024896"/>
          </a:xfrm>
          <a:prstGeom prst="rect">
            <a:avLst/>
          </a:prstGeom>
        </p:spPr>
      </p:pic>
      <p:sp>
        <p:nvSpPr>
          <p:cNvPr id="3" name="Text 0"/>
          <p:cNvSpPr/>
          <p:nvPr/>
        </p:nvSpPr>
        <p:spPr>
          <a:xfrm>
            <a:off x="2608898" y="2837974"/>
            <a:ext cx="6669762" cy="532805"/>
          </a:xfrm>
          <a:prstGeom prst="rect">
            <a:avLst/>
          </a:prstGeom>
          <a:noFill/>
          <a:ln/>
        </p:spPr>
        <p:txBody>
          <a:bodyPr wrap="none" lIns="0" tIns="0" rIns="0" bIns="0" rtlCol="0" anchor="t"/>
          <a:lstStyle/>
          <a:p>
            <a:pPr algn="l" indent="0" marL="0">
              <a:lnSpc>
                <a:spcPts val="4150"/>
              </a:lnSpc>
              <a:buNone/>
            </a:pPr>
            <a:r>
              <a:rPr lang="en-US" sz="3350" b="1" dirty="0">
                <a:solidFill>
                  <a:srgbClr val="DA1B2E"/>
                </a:solidFill>
                <a:latin typeface="Sora Semi Bold" pitchFamily="34" charset="0"/>
                <a:ea typeface="Sora Semi Bold" pitchFamily="34" charset="-122"/>
                <a:cs typeface="Sora Semi Bold" pitchFamily="34" charset="-120"/>
              </a:rPr>
              <a:t>Συμπεριφορά προς τα Μνημεία</a:t>
            </a:r>
            <a:endParaRPr lang="en-US" sz="3350" dirty="0"/>
          </a:p>
        </p:txBody>
      </p:sp>
      <p:sp>
        <p:nvSpPr>
          <p:cNvPr id="4" name="Shape 1"/>
          <p:cNvSpPr/>
          <p:nvPr/>
        </p:nvSpPr>
        <p:spPr>
          <a:xfrm>
            <a:off x="2608898" y="3530203"/>
            <a:ext cx="2273379" cy="3886200"/>
          </a:xfrm>
          <a:prstGeom prst="roundRect">
            <a:avLst>
              <a:gd name="adj" fmla="val 2993"/>
            </a:avLst>
          </a:prstGeom>
          <a:solidFill>
            <a:srgbClr val="F9D2D6"/>
          </a:solidFill>
          <a:ln w="7620">
            <a:solidFill>
              <a:srgbClr val="DFB8BC"/>
            </a:solidFill>
            <a:prstDash val="solid"/>
          </a:ln>
        </p:spPr>
      </p:sp>
      <p:sp>
        <p:nvSpPr>
          <p:cNvPr id="5" name="Text 2"/>
          <p:cNvSpPr/>
          <p:nvPr/>
        </p:nvSpPr>
        <p:spPr>
          <a:xfrm>
            <a:off x="2778443" y="3699748"/>
            <a:ext cx="1934289" cy="532686"/>
          </a:xfrm>
          <a:prstGeom prst="rect">
            <a:avLst/>
          </a:prstGeom>
          <a:noFill/>
          <a:ln/>
        </p:spPr>
        <p:txBody>
          <a:bodyPr wrap="square" lIns="0" tIns="0" rIns="0" bIns="0" rtlCol="0" anchor="t"/>
          <a:lstStyle/>
          <a:p>
            <a:pPr algn="l" indent="0" marL="0">
              <a:lnSpc>
                <a:spcPts val="2050"/>
              </a:lnSpc>
              <a:buNone/>
            </a:pPr>
            <a:r>
              <a:rPr lang="en-US" sz="1650" dirty="0">
                <a:solidFill>
                  <a:srgbClr val="3B3535"/>
                </a:solidFill>
                <a:latin typeface="Sora Semi Bold" pitchFamily="34" charset="0"/>
                <a:ea typeface="Sora Semi Bold" pitchFamily="34" charset="-122"/>
                <a:cs typeface="Sora Semi Bold" pitchFamily="34" charset="-120"/>
              </a:rPr>
              <a:t>Λατρεία &amp; Περηφάνια</a:t>
            </a:r>
            <a:endParaRPr lang="en-US" sz="1650" dirty="0"/>
          </a:p>
        </p:txBody>
      </p:sp>
      <p:sp>
        <p:nvSpPr>
          <p:cNvPr id="6" name="Text 3"/>
          <p:cNvSpPr/>
          <p:nvPr/>
        </p:nvSpPr>
        <p:spPr>
          <a:xfrm>
            <a:off x="2778443" y="4296132"/>
            <a:ext cx="1934289" cy="2950726"/>
          </a:xfrm>
          <a:prstGeom prst="rect">
            <a:avLst/>
          </a:prstGeom>
          <a:noFill/>
          <a:ln/>
        </p:spPr>
        <p:txBody>
          <a:bodyPr wrap="square" lIns="0" tIns="0" rIns="0" bIns="0" rtlCol="0" anchor="t"/>
          <a:lstStyle/>
          <a:p>
            <a:pPr algn="l" indent="0" marL="0">
              <a:lnSpc>
                <a:spcPts val="2100"/>
              </a:lnSpc>
              <a:buNone/>
            </a:pPr>
            <a:r>
              <a:rPr lang="en-US" sz="1550" dirty="0">
                <a:solidFill>
                  <a:srgbClr val="3B3535"/>
                </a:solidFill>
                <a:latin typeface="Sora Light" pitchFamily="34" charset="0"/>
                <a:ea typeface="Sora Light" pitchFamily="34" charset="-122"/>
                <a:cs typeface="Sora Light" pitchFamily="34" charset="-120"/>
              </a:rPr>
              <a:t>Θαυμασμός για τα γεννήματα του ένδοξου αρχαίου πολιτισμού. Η επιμονή για επιστροφή των μαρμάρων του Παρθενώνα αναδεικνύει το αίσθημα διαφύλαξης.</a:t>
            </a:r>
            <a:endParaRPr lang="en-US" sz="1550" dirty="0"/>
          </a:p>
        </p:txBody>
      </p:sp>
      <p:sp>
        <p:nvSpPr>
          <p:cNvPr id="7" name="Shape 4"/>
          <p:cNvSpPr/>
          <p:nvPr/>
        </p:nvSpPr>
        <p:spPr>
          <a:xfrm>
            <a:off x="4988481" y="3530203"/>
            <a:ext cx="2273498" cy="3886200"/>
          </a:xfrm>
          <a:prstGeom prst="roundRect">
            <a:avLst>
              <a:gd name="adj" fmla="val 2993"/>
            </a:avLst>
          </a:prstGeom>
          <a:solidFill>
            <a:srgbClr val="F9D2D6"/>
          </a:solidFill>
          <a:ln w="7620">
            <a:solidFill>
              <a:srgbClr val="DFB8BC"/>
            </a:solidFill>
            <a:prstDash val="solid"/>
          </a:ln>
        </p:spPr>
      </p:sp>
      <p:sp>
        <p:nvSpPr>
          <p:cNvPr id="8" name="Text 5"/>
          <p:cNvSpPr/>
          <p:nvPr/>
        </p:nvSpPr>
        <p:spPr>
          <a:xfrm>
            <a:off x="5158026" y="3699748"/>
            <a:ext cx="1934408" cy="532686"/>
          </a:xfrm>
          <a:prstGeom prst="rect">
            <a:avLst/>
          </a:prstGeom>
          <a:noFill/>
          <a:ln/>
        </p:spPr>
        <p:txBody>
          <a:bodyPr wrap="square" lIns="0" tIns="0" rIns="0" bIns="0" rtlCol="0" anchor="t"/>
          <a:lstStyle/>
          <a:p>
            <a:pPr algn="l" indent="0" marL="0">
              <a:lnSpc>
                <a:spcPts val="2050"/>
              </a:lnSpc>
              <a:buNone/>
            </a:pPr>
            <a:r>
              <a:rPr lang="en-US" sz="1650" dirty="0">
                <a:solidFill>
                  <a:srgbClr val="3B3535"/>
                </a:solidFill>
                <a:latin typeface="Sora Semi Bold" pitchFamily="34" charset="0"/>
                <a:ea typeface="Sora Semi Bold" pitchFamily="34" charset="-122"/>
                <a:cs typeface="Sora Semi Bold" pitchFamily="34" charset="-120"/>
              </a:rPr>
              <a:t>Άγονη Προσκόλληση</a:t>
            </a:r>
            <a:endParaRPr lang="en-US" sz="1650" dirty="0"/>
          </a:p>
        </p:txBody>
      </p:sp>
      <p:sp>
        <p:nvSpPr>
          <p:cNvPr id="9" name="Text 6"/>
          <p:cNvSpPr/>
          <p:nvPr/>
        </p:nvSpPr>
        <p:spPr>
          <a:xfrm>
            <a:off x="5158026" y="4296132"/>
            <a:ext cx="1934408" cy="2145983"/>
          </a:xfrm>
          <a:prstGeom prst="rect">
            <a:avLst/>
          </a:prstGeom>
          <a:noFill/>
          <a:ln/>
        </p:spPr>
        <p:txBody>
          <a:bodyPr wrap="square" lIns="0" tIns="0" rIns="0" bIns="0" rtlCol="0" anchor="t"/>
          <a:lstStyle/>
          <a:p>
            <a:pPr algn="l" indent="0" marL="0">
              <a:lnSpc>
                <a:spcPts val="2100"/>
              </a:lnSpc>
              <a:buNone/>
            </a:pPr>
            <a:r>
              <a:rPr lang="en-US" sz="1550" dirty="0">
                <a:solidFill>
                  <a:srgbClr val="3B3535"/>
                </a:solidFill>
                <a:latin typeface="Sora Light" pitchFamily="34" charset="0"/>
                <a:ea typeface="Sora Light" pitchFamily="34" charset="-122"/>
                <a:cs typeface="Sora Light" pitchFamily="34" charset="-120"/>
              </a:rPr>
              <a:t>Εμμονή στην υπεροχή των προγόνων χωρίς την αντίστοιχη προστασία και σεβασμό στα μνημεία που κληροδοτήθηκαν.</a:t>
            </a:r>
            <a:endParaRPr lang="en-US" sz="1550" dirty="0"/>
          </a:p>
        </p:txBody>
      </p:sp>
      <p:sp>
        <p:nvSpPr>
          <p:cNvPr id="10" name="Shape 7"/>
          <p:cNvSpPr/>
          <p:nvPr/>
        </p:nvSpPr>
        <p:spPr>
          <a:xfrm>
            <a:off x="7368183" y="3530203"/>
            <a:ext cx="2273498" cy="3886200"/>
          </a:xfrm>
          <a:prstGeom prst="roundRect">
            <a:avLst>
              <a:gd name="adj" fmla="val 2993"/>
            </a:avLst>
          </a:prstGeom>
          <a:solidFill>
            <a:srgbClr val="F9D2D6"/>
          </a:solidFill>
          <a:ln w="7620">
            <a:solidFill>
              <a:srgbClr val="DFB8BC"/>
            </a:solidFill>
            <a:prstDash val="solid"/>
          </a:ln>
        </p:spPr>
      </p:sp>
      <p:sp>
        <p:nvSpPr>
          <p:cNvPr id="11" name="Text 8"/>
          <p:cNvSpPr/>
          <p:nvPr/>
        </p:nvSpPr>
        <p:spPr>
          <a:xfrm>
            <a:off x="7537728" y="3699748"/>
            <a:ext cx="1934408" cy="532686"/>
          </a:xfrm>
          <a:prstGeom prst="rect">
            <a:avLst/>
          </a:prstGeom>
          <a:noFill/>
          <a:ln/>
        </p:spPr>
        <p:txBody>
          <a:bodyPr wrap="square" lIns="0" tIns="0" rIns="0" bIns="0" rtlCol="0" anchor="t"/>
          <a:lstStyle/>
          <a:p>
            <a:pPr algn="l" indent="0" marL="0">
              <a:lnSpc>
                <a:spcPts val="2050"/>
              </a:lnSpc>
              <a:buNone/>
            </a:pPr>
            <a:r>
              <a:rPr lang="en-US" sz="1650" dirty="0">
                <a:solidFill>
                  <a:srgbClr val="3B3535"/>
                </a:solidFill>
                <a:latin typeface="Sora Semi Bold" pitchFamily="34" charset="0"/>
                <a:ea typeface="Sora Semi Bold" pitchFamily="34" charset="-122"/>
                <a:cs typeface="Sora Semi Bold" pitchFamily="34" charset="-120"/>
              </a:rPr>
              <a:t>Άγνοια &amp; Αδιαφορία</a:t>
            </a:r>
            <a:endParaRPr lang="en-US" sz="1650" dirty="0"/>
          </a:p>
        </p:txBody>
      </p:sp>
      <p:sp>
        <p:nvSpPr>
          <p:cNvPr id="12" name="Text 9"/>
          <p:cNvSpPr/>
          <p:nvPr/>
        </p:nvSpPr>
        <p:spPr>
          <a:xfrm>
            <a:off x="7537728" y="4296132"/>
            <a:ext cx="1934408" cy="2414230"/>
          </a:xfrm>
          <a:prstGeom prst="rect">
            <a:avLst/>
          </a:prstGeom>
          <a:noFill/>
          <a:ln/>
        </p:spPr>
        <p:txBody>
          <a:bodyPr wrap="square" lIns="0" tIns="0" rIns="0" bIns="0" rtlCol="0" anchor="t"/>
          <a:lstStyle/>
          <a:p>
            <a:pPr algn="l" indent="0" marL="0">
              <a:lnSpc>
                <a:spcPts val="2100"/>
              </a:lnSpc>
              <a:buNone/>
            </a:pPr>
            <a:r>
              <a:rPr lang="en-US" sz="1550" dirty="0">
                <a:solidFill>
                  <a:srgbClr val="3B3535"/>
                </a:solidFill>
                <a:latin typeface="Sora Light" pitchFamily="34" charset="0"/>
                <a:ea typeface="Sora Light" pitchFamily="34" charset="-122"/>
                <a:cs typeface="Sora Light" pitchFamily="34" charset="-120"/>
              </a:rPr>
              <a:t>Οι φορείς εκπαίδευσης δεν έχουν εμφυσήσει πραγματική γνώση. Σπανίζουν οι οικογενειακές επισκέψεις σε αρχαιολογικούς χώρους.</a:t>
            </a:r>
            <a:endParaRPr lang="en-US" sz="1550" dirty="0"/>
          </a:p>
        </p:txBody>
      </p:sp>
      <p:sp>
        <p:nvSpPr>
          <p:cNvPr id="13" name="Shape 10"/>
          <p:cNvSpPr/>
          <p:nvPr/>
        </p:nvSpPr>
        <p:spPr>
          <a:xfrm>
            <a:off x="9747885" y="3530203"/>
            <a:ext cx="2273498" cy="3886200"/>
          </a:xfrm>
          <a:prstGeom prst="roundRect">
            <a:avLst>
              <a:gd name="adj" fmla="val 2993"/>
            </a:avLst>
          </a:prstGeom>
          <a:solidFill>
            <a:srgbClr val="F9D2D6"/>
          </a:solidFill>
          <a:ln w="7620">
            <a:solidFill>
              <a:srgbClr val="DFB8BC"/>
            </a:solidFill>
            <a:prstDash val="solid"/>
          </a:ln>
        </p:spPr>
      </p:sp>
      <p:sp>
        <p:nvSpPr>
          <p:cNvPr id="14" name="Text 11"/>
          <p:cNvSpPr/>
          <p:nvPr/>
        </p:nvSpPr>
        <p:spPr>
          <a:xfrm>
            <a:off x="9917430" y="3699748"/>
            <a:ext cx="1934408" cy="266343"/>
          </a:xfrm>
          <a:prstGeom prst="rect">
            <a:avLst/>
          </a:prstGeom>
          <a:noFill/>
          <a:ln/>
        </p:spPr>
        <p:txBody>
          <a:bodyPr wrap="none" lIns="0" tIns="0" rIns="0" bIns="0" rtlCol="0" anchor="t"/>
          <a:lstStyle/>
          <a:p>
            <a:pPr algn="l" indent="0" marL="0">
              <a:lnSpc>
                <a:spcPts val="2050"/>
              </a:lnSpc>
              <a:buNone/>
            </a:pPr>
            <a:r>
              <a:rPr lang="en-US" sz="1650" dirty="0">
                <a:solidFill>
                  <a:srgbClr val="3B3535"/>
                </a:solidFill>
                <a:latin typeface="Sora Semi Bold" pitchFamily="34" charset="0"/>
                <a:ea typeface="Sora Semi Bold" pitchFamily="34" charset="-122"/>
                <a:cs typeface="Sora Semi Bold" pitchFamily="34" charset="-120"/>
              </a:rPr>
              <a:t>Κρατική Αδυναμία</a:t>
            </a:r>
            <a:endParaRPr lang="en-US" sz="1650" dirty="0"/>
          </a:p>
        </p:txBody>
      </p:sp>
      <p:sp>
        <p:nvSpPr>
          <p:cNvPr id="15" name="Text 12"/>
          <p:cNvSpPr/>
          <p:nvPr/>
        </p:nvSpPr>
        <p:spPr>
          <a:xfrm>
            <a:off x="9917430" y="4029789"/>
            <a:ext cx="1934408" cy="2145983"/>
          </a:xfrm>
          <a:prstGeom prst="rect">
            <a:avLst/>
          </a:prstGeom>
          <a:noFill/>
          <a:ln/>
        </p:spPr>
        <p:txBody>
          <a:bodyPr wrap="square" lIns="0" tIns="0" rIns="0" bIns="0" rtlCol="0" anchor="t"/>
          <a:lstStyle/>
          <a:p>
            <a:pPr algn="l" indent="0" marL="0">
              <a:lnSpc>
                <a:spcPts val="2100"/>
              </a:lnSpc>
              <a:buNone/>
            </a:pPr>
            <a:r>
              <a:rPr lang="en-US" sz="1550" dirty="0">
                <a:solidFill>
                  <a:srgbClr val="3B3535"/>
                </a:solidFill>
                <a:latin typeface="Sora Light" pitchFamily="34" charset="0"/>
                <a:ea typeface="Sora Light" pitchFamily="34" charset="-122"/>
                <a:cs typeface="Sora Light" pitchFamily="34" charset="-120"/>
              </a:rPr>
              <a:t>Ελλιπής μέριμνα για διατήρηση και αξιοποίηση. Βανδαλισμοί, αρχαιοκαπηλία, καταστροφές από περιβαλλοντικές συνθήκες.</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91277" y="784741"/>
            <a:ext cx="10717054" cy="812125"/>
          </a:xfrm>
          <a:prstGeom prst="rect">
            <a:avLst/>
          </a:prstGeom>
          <a:noFill/>
          <a:ln/>
        </p:spPr>
        <p:txBody>
          <a:bodyPr wrap="none" lIns="0" tIns="0" rIns="0" bIns="0" rtlCol="0" anchor="t"/>
          <a:lstStyle/>
          <a:p>
            <a:pPr algn="l" indent="0" marL="0">
              <a:lnSpc>
                <a:spcPts val="6350"/>
              </a:lnSpc>
              <a:buNone/>
            </a:pPr>
            <a:r>
              <a:rPr lang="en-US" sz="5100" dirty="0">
                <a:solidFill>
                  <a:srgbClr val="DA1B2E"/>
                </a:solidFill>
                <a:latin typeface="Sora Semi Bold" pitchFamily="34" charset="0"/>
                <a:ea typeface="Sora Semi Bold" pitchFamily="34" charset="-122"/>
                <a:cs typeface="Sora Semi Bold" pitchFamily="34" charset="-120"/>
              </a:rPr>
              <a:t>Η Ιδιαίτερη Σημασία των Μνημείων</a:t>
            </a:r>
            <a:endParaRPr lang="en-US" sz="5100" dirty="0"/>
          </a:p>
        </p:txBody>
      </p:sp>
      <p:pic>
        <p:nvPicPr>
          <p:cNvPr id="3" name="Image 0" descr="preencoded.png">    </p:cNvPr>
          <p:cNvPicPr>
            <a:picLocks noChangeAspect="1"/>
          </p:cNvPicPr>
          <p:nvPr/>
        </p:nvPicPr>
        <p:blipFill>
          <a:blip r:embed="rId1"/>
          <a:stretch>
            <a:fillRect/>
          </a:stretch>
        </p:blipFill>
        <p:spPr>
          <a:xfrm>
            <a:off x="691277" y="2244804"/>
            <a:ext cx="6322814" cy="4640937"/>
          </a:xfrm>
          <a:prstGeom prst="rect">
            <a:avLst/>
          </a:prstGeom>
        </p:spPr>
      </p:pic>
      <p:sp>
        <p:nvSpPr>
          <p:cNvPr id="4" name="Text 1"/>
          <p:cNvSpPr/>
          <p:nvPr/>
        </p:nvSpPr>
        <p:spPr>
          <a:xfrm>
            <a:off x="7623929" y="2213967"/>
            <a:ext cx="3859887" cy="406003"/>
          </a:xfrm>
          <a:prstGeom prst="rect">
            <a:avLst/>
          </a:prstGeom>
          <a:noFill/>
          <a:ln/>
        </p:spPr>
        <p:txBody>
          <a:bodyPr wrap="none" lIns="0" tIns="0" rIns="0" bIns="0" rtlCol="0" anchor="t"/>
          <a:lstStyle/>
          <a:p>
            <a:pPr algn="l" indent="0" marL="0">
              <a:lnSpc>
                <a:spcPts val="3150"/>
              </a:lnSpc>
              <a:buNone/>
            </a:pPr>
            <a:r>
              <a:rPr lang="en-US" sz="2550" dirty="0">
                <a:solidFill>
                  <a:srgbClr val="1F1E1E"/>
                </a:solidFill>
                <a:latin typeface="Sora Semi Bold" pitchFamily="34" charset="0"/>
                <a:ea typeface="Sora Semi Bold" pitchFamily="34" charset="-122"/>
                <a:cs typeface="Sora Semi Bold" pitchFamily="34" charset="-120"/>
              </a:rPr>
              <a:t>Πηγή Ιστορικών Γνώσεων</a:t>
            </a:r>
            <a:endParaRPr lang="en-US" sz="2550" dirty="0"/>
          </a:p>
        </p:txBody>
      </p:sp>
      <p:sp>
        <p:nvSpPr>
          <p:cNvPr id="5" name="Text 2"/>
          <p:cNvSpPr/>
          <p:nvPr/>
        </p:nvSpPr>
        <p:spPr>
          <a:xfrm>
            <a:off x="7623929" y="2866787"/>
            <a:ext cx="6322814" cy="1975009"/>
          </a:xfrm>
          <a:prstGeom prst="rect">
            <a:avLst/>
          </a:prstGeom>
          <a:noFill/>
          <a:ln/>
        </p:spPr>
        <p:txBody>
          <a:bodyPr wrap="square" lIns="0" tIns="0" rIns="0" bIns="0" rtlCol="0" anchor="t"/>
          <a:lstStyle/>
          <a:p>
            <a:pPr algn="l" indent="0" marL="0">
              <a:lnSpc>
                <a:spcPts val="3850"/>
              </a:lnSpc>
              <a:buNone/>
            </a:pPr>
            <a:r>
              <a:rPr lang="en-US" sz="2400" dirty="0">
                <a:solidFill>
                  <a:srgbClr val="3B3535"/>
                </a:solidFill>
                <a:latin typeface="Sora Light" pitchFamily="34" charset="0"/>
                <a:ea typeface="Sora Light" pitchFamily="34" charset="-122"/>
                <a:cs typeface="Sora Light" pitchFamily="34" charset="-120"/>
              </a:rPr>
              <a:t>Η άμεση επαφή με το μνημείο προσφέρει ουσιαστική κατανόηση του χώρου, της λειτουργικότητάς του και της αισθητικής αξίας του.</a:t>
            </a:r>
            <a:endParaRPr lang="en-US" sz="2400" dirty="0"/>
          </a:p>
        </p:txBody>
      </p:sp>
      <p:sp>
        <p:nvSpPr>
          <p:cNvPr id="6" name="Text 3"/>
          <p:cNvSpPr/>
          <p:nvPr/>
        </p:nvSpPr>
        <p:spPr>
          <a:xfrm>
            <a:off x="7623929" y="5088612"/>
            <a:ext cx="3827978" cy="406003"/>
          </a:xfrm>
          <a:prstGeom prst="rect">
            <a:avLst/>
          </a:prstGeom>
          <a:noFill/>
          <a:ln/>
        </p:spPr>
        <p:txBody>
          <a:bodyPr wrap="none" lIns="0" tIns="0" rIns="0" bIns="0" rtlCol="0" anchor="t"/>
          <a:lstStyle/>
          <a:p>
            <a:pPr algn="l" indent="0" marL="0">
              <a:lnSpc>
                <a:spcPts val="3150"/>
              </a:lnSpc>
              <a:buNone/>
            </a:pPr>
            <a:r>
              <a:rPr lang="en-US" sz="2550" dirty="0">
                <a:solidFill>
                  <a:srgbClr val="1F1E1E"/>
                </a:solidFill>
                <a:latin typeface="Sora Semi Bold" pitchFamily="34" charset="0"/>
                <a:ea typeface="Sora Semi Bold" pitchFamily="34" charset="-122"/>
                <a:cs typeface="Sora Semi Bold" pitchFamily="34" charset="-120"/>
              </a:rPr>
              <a:t>Ενίσχυση Ενδιαφέροντος</a:t>
            </a:r>
            <a:endParaRPr lang="en-US" sz="2550" dirty="0"/>
          </a:p>
        </p:txBody>
      </p:sp>
      <p:sp>
        <p:nvSpPr>
          <p:cNvPr id="7" name="Text 4"/>
          <p:cNvSpPr/>
          <p:nvPr/>
        </p:nvSpPr>
        <p:spPr>
          <a:xfrm>
            <a:off x="7623929" y="5741432"/>
            <a:ext cx="6322814" cy="1481257"/>
          </a:xfrm>
          <a:prstGeom prst="rect">
            <a:avLst/>
          </a:prstGeom>
          <a:noFill/>
          <a:ln/>
        </p:spPr>
        <p:txBody>
          <a:bodyPr wrap="square" lIns="0" tIns="0" rIns="0" bIns="0" rtlCol="0" anchor="t"/>
          <a:lstStyle/>
          <a:p>
            <a:pPr algn="l" indent="0" marL="0">
              <a:lnSpc>
                <a:spcPts val="3850"/>
              </a:lnSpc>
              <a:buNone/>
            </a:pPr>
            <a:r>
              <a:rPr lang="en-US" sz="2400" dirty="0">
                <a:solidFill>
                  <a:srgbClr val="3B3535"/>
                </a:solidFill>
                <a:latin typeface="Sora Light" pitchFamily="34" charset="0"/>
                <a:ea typeface="Sora Light" pitchFamily="34" charset="-122"/>
                <a:cs typeface="Sora Light" pitchFamily="34" charset="-120"/>
              </a:rPr>
              <a:t>Διασύνδεση παρελθόντος και παρόντος. Τα μνημεία φανερώνουν το υψηλό πνευματικό επίπεδο περασμένων εποχών.</a:t>
            </a:r>
            <a:endParaRPr 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45795" y="1251109"/>
            <a:ext cx="12471559" cy="758666"/>
          </a:xfrm>
          <a:prstGeom prst="rect">
            <a:avLst/>
          </a:prstGeom>
          <a:noFill/>
          <a:ln/>
        </p:spPr>
        <p:txBody>
          <a:bodyPr wrap="none" lIns="0" tIns="0" rIns="0" bIns="0" rtlCol="0" anchor="t"/>
          <a:lstStyle/>
          <a:p>
            <a:pPr algn="l" indent="0" marL="0">
              <a:lnSpc>
                <a:spcPts val="5950"/>
              </a:lnSpc>
              <a:buNone/>
            </a:pPr>
            <a:r>
              <a:rPr lang="en-US" sz="4750" dirty="0">
                <a:solidFill>
                  <a:srgbClr val="DA1B2E"/>
                </a:solidFill>
                <a:latin typeface="Sora Semi Bold" pitchFamily="34" charset="0"/>
                <a:ea typeface="Sora Semi Bold" pitchFamily="34" charset="-122"/>
                <a:cs typeface="Sora Semi Bold" pitchFamily="34" charset="-120"/>
              </a:rPr>
              <a:t>Εθνική Συνείδηση &amp; Παγκόσμια Κληρονομιά</a:t>
            </a:r>
            <a:endParaRPr lang="en-US" sz="4750" dirty="0"/>
          </a:p>
        </p:txBody>
      </p:sp>
      <p:pic>
        <p:nvPicPr>
          <p:cNvPr id="3" name="Image 0" descr="preencoded.png">    </p:cNvPr>
          <p:cNvPicPr>
            <a:picLocks noChangeAspect="1"/>
          </p:cNvPicPr>
          <p:nvPr/>
        </p:nvPicPr>
        <p:blipFill>
          <a:blip r:embed="rId1"/>
          <a:stretch>
            <a:fillRect/>
          </a:stretch>
        </p:blipFill>
        <p:spPr>
          <a:xfrm>
            <a:off x="645795" y="2440662"/>
            <a:ext cx="2474595" cy="1529358"/>
          </a:xfrm>
          <a:prstGeom prst="rect">
            <a:avLst/>
          </a:prstGeom>
        </p:spPr>
      </p:pic>
      <p:sp>
        <p:nvSpPr>
          <p:cNvPr id="4" name="Text 1"/>
          <p:cNvSpPr/>
          <p:nvPr/>
        </p:nvSpPr>
        <p:spPr>
          <a:xfrm>
            <a:off x="645795" y="4239339"/>
            <a:ext cx="3034903" cy="379333"/>
          </a:xfrm>
          <a:prstGeom prst="rect">
            <a:avLst/>
          </a:prstGeom>
          <a:noFill/>
          <a:ln/>
        </p:spPr>
        <p:txBody>
          <a:bodyPr wrap="none" lIns="0" tIns="0" rIns="0" bIns="0" rtlCol="0" anchor="t"/>
          <a:lstStyle/>
          <a:p>
            <a:pPr algn="l" indent="0" marL="0">
              <a:lnSpc>
                <a:spcPts val="2950"/>
              </a:lnSpc>
              <a:buNone/>
            </a:pPr>
            <a:r>
              <a:rPr lang="en-US" sz="2350" dirty="0">
                <a:solidFill>
                  <a:srgbClr val="3B3535"/>
                </a:solidFill>
                <a:latin typeface="Sora Semi Bold" pitchFamily="34" charset="0"/>
                <a:ea typeface="Sora Semi Bold" pitchFamily="34" charset="-122"/>
                <a:cs typeface="Sora Semi Bold" pitchFamily="34" charset="-120"/>
              </a:rPr>
              <a:t>Εθνική Ταυτότητα</a:t>
            </a:r>
            <a:endParaRPr lang="en-US" sz="2350" dirty="0"/>
          </a:p>
        </p:txBody>
      </p:sp>
      <p:sp>
        <p:nvSpPr>
          <p:cNvPr id="5" name="Text 2"/>
          <p:cNvSpPr/>
          <p:nvPr/>
        </p:nvSpPr>
        <p:spPr>
          <a:xfrm>
            <a:off x="645795" y="4747855"/>
            <a:ext cx="4266724" cy="2230636"/>
          </a:xfrm>
          <a:prstGeom prst="rect">
            <a:avLst/>
          </a:prstGeom>
          <a:noFill/>
          <a:ln/>
        </p:spPr>
        <p:txBody>
          <a:bodyPr wrap="square" lIns="0" tIns="0" rIns="0" bIns="0" rtlCol="0" anchor="t"/>
          <a:lstStyle/>
          <a:p>
            <a:pPr algn="l" indent="0" marL="0">
              <a:lnSpc>
                <a:spcPts val="3500"/>
              </a:lnSpc>
              <a:buNone/>
            </a:pPr>
            <a:r>
              <a:rPr lang="en-US" sz="2250" dirty="0">
                <a:solidFill>
                  <a:srgbClr val="3B3535"/>
                </a:solidFill>
                <a:latin typeface="Sora Light" pitchFamily="34" charset="0"/>
                <a:ea typeface="Sora Light" pitchFamily="34" charset="-122"/>
                <a:cs typeface="Sora Light" pitchFamily="34" charset="-120"/>
              </a:rPr>
              <a:t>Τα μνημεία αποτελούν αδιάψευστους μάρτυρες της πορείας ενός λαού, προσφέροντας πίστη στις δημιουργικές του δυνάμεις.</a:t>
            </a:r>
            <a:endParaRPr lang="en-US" sz="2250" dirty="0"/>
          </a:p>
        </p:txBody>
      </p:sp>
      <p:pic>
        <p:nvPicPr>
          <p:cNvPr id="6" name="Image 1" descr="preencoded.png">    </p:cNvPr>
          <p:cNvPicPr>
            <a:picLocks noChangeAspect="1"/>
          </p:cNvPicPr>
          <p:nvPr/>
        </p:nvPicPr>
        <p:blipFill>
          <a:blip r:embed="rId2"/>
          <a:stretch>
            <a:fillRect/>
          </a:stretch>
        </p:blipFill>
        <p:spPr>
          <a:xfrm>
            <a:off x="5181838" y="2440662"/>
            <a:ext cx="2474595" cy="1529358"/>
          </a:xfrm>
          <a:prstGeom prst="rect">
            <a:avLst/>
          </a:prstGeom>
        </p:spPr>
      </p:pic>
      <p:sp>
        <p:nvSpPr>
          <p:cNvPr id="7" name="Text 3"/>
          <p:cNvSpPr/>
          <p:nvPr/>
        </p:nvSpPr>
        <p:spPr>
          <a:xfrm>
            <a:off x="5181838" y="4239339"/>
            <a:ext cx="3034903" cy="379333"/>
          </a:xfrm>
          <a:prstGeom prst="rect">
            <a:avLst/>
          </a:prstGeom>
          <a:noFill/>
          <a:ln/>
        </p:spPr>
        <p:txBody>
          <a:bodyPr wrap="none" lIns="0" tIns="0" rIns="0" bIns="0" rtlCol="0" anchor="t"/>
          <a:lstStyle/>
          <a:p>
            <a:pPr algn="l" indent="0" marL="0">
              <a:lnSpc>
                <a:spcPts val="2950"/>
              </a:lnSpc>
              <a:buNone/>
            </a:pPr>
            <a:r>
              <a:rPr lang="en-US" sz="2350" dirty="0">
                <a:solidFill>
                  <a:srgbClr val="3B3535"/>
                </a:solidFill>
                <a:latin typeface="Sora Semi Bold" pitchFamily="34" charset="0"/>
                <a:ea typeface="Sora Semi Bold" pitchFamily="34" charset="-122"/>
                <a:cs typeface="Sora Semi Bold" pitchFamily="34" charset="-120"/>
              </a:rPr>
              <a:t>Οικουμενική Αξία</a:t>
            </a:r>
            <a:endParaRPr lang="en-US" sz="2350" dirty="0"/>
          </a:p>
        </p:txBody>
      </p:sp>
      <p:sp>
        <p:nvSpPr>
          <p:cNvPr id="8" name="Text 4"/>
          <p:cNvSpPr/>
          <p:nvPr/>
        </p:nvSpPr>
        <p:spPr>
          <a:xfrm>
            <a:off x="5181838" y="4747855"/>
            <a:ext cx="4266724" cy="2230636"/>
          </a:xfrm>
          <a:prstGeom prst="rect">
            <a:avLst/>
          </a:prstGeom>
          <a:noFill/>
          <a:ln/>
        </p:spPr>
        <p:txBody>
          <a:bodyPr wrap="square" lIns="0" tIns="0" rIns="0" bIns="0" rtlCol="0" anchor="t"/>
          <a:lstStyle/>
          <a:p>
            <a:pPr algn="l" indent="0" marL="0">
              <a:lnSpc>
                <a:spcPts val="3500"/>
              </a:lnSpc>
              <a:buNone/>
            </a:pPr>
            <a:r>
              <a:rPr lang="en-US" sz="2250" dirty="0">
                <a:solidFill>
                  <a:srgbClr val="3B3535"/>
                </a:solidFill>
                <a:latin typeface="Sora Light" pitchFamily="34" charset="0"/>
                <a:ea typeface="Sora Light" pitchFamily="34" charset="-122"/>
                <a:cs typeface="Sora Light" pitchFamily="34" charset="-120"/>
              </a:rPr>
              <a:t>Τεκμήρια ανταλλαγής ανθρώπινων αξιών. Ανήκουν στη σύνολο της ανθρωπότητας ως δεσμοί συνοχής και ειρηνικής συνύπαρξης.</a:t>
            </a:r>
            <a:endParaRPr lang="en-US" sz="2250" dirty="0"/>
          </a:p>
        </p:txBody>
      </p:sp>
      <p:pic>
        <p:nvPicPr>
          <p:cNvPr id="9" name="Image 2" descr="preencoded.png">    </p:cNvPr>
          <p:cNvPicPr>
            <a:picLocks noChangeAspect="1"/>
          </p:cNvPicPr>
          <p:nvPr/>
        </p:nvPicPr>
        <p:blipFill>
          <a:blip r:embed="rId3"/>
          <a:stretch>
            <a:fillRect/>
          </a:stretch>
        </p:blipFill>
        <p:spPr>
          <a:xfrm>
            <a:off x="9717881" y="2440662"/>
            <a:ext cx="2474595" cy="1529358"/>
          </a:xfrm>
          <a:prstGeom prst="rect">
            <a:avLst/>
          </a:prstGeom>
        </p:spPr>
      </p:pic>
      <p:sp>
        <p:nvSpPr>
          <p:cNvPr id="10" name="Text 5"/>
          <p:cNvSpPr/>
          <p:nvPr/>
        </p:nvSpPr>
        <p:spPr>
          <a:xfrm>
            <a:off x="9717881" y="4239339"/>
            <a:ext cx="3457575" cy="379333"/>
          </a:xfrm>
          <a:prstGeom prst="rect">
            <a:avLst/>
          </a:prstGeom>
          <a:noFill/>
          <a:ln/>
        </p:spPr>
        <p:txBody>
          <a:bodyPr wrap="none" lIns="0" tIns="0" rIns="0" bIns="0" rtlCol="0" anchor="t"/>
          <a:lstStyle/>
          <a:p>
            <a:pPr algn="l" indent="0" marL="0">
              <a:lnSpc>
                <a:spcPts val="2950"/>
              </a:lnSpc>
              <a:buNone/>
            </a:pPr>
            <a:r>
              <a:rPr lang="en-US" sz="2350" dirty="0">
                <a:solidFill>
                  <a:srgbClr val="3B3535"/>
                </a:solidFill>
                <a:latin typeface="Sora Semi Bold" pitchFamily="34" charset="0"/>
                <a:ea typeface="Sora Semi Bold" pitchFamily="34" charset="-122"/>
                <a:cs typeface="Sora Semi Bold" pitchFamily="34" charset="-120"/>
              </a:rPr>
              <a:t>Τουριστική Προσέλκυση</a:t>
            </a:r>
            <a:endParaRPr lang="en-US" sz="2350" dirty="0"/>
          </a:p>
        </p:txBody>
      </p:sp>
      <p:sp>
        <p:nvSpPr>
          <p:cNvPr id="11" name="Text 6"/>
          <p:cNvSpPr/>
          <p:nvPr/>
        </p:nvSpPr>
        <p:spPr>
          <a:xfrm>
            <a:off x="9717881" y="4747855"/>
            <a:ext cx="4266724" cy="2230636"/>
          </a:xfrm>
          <a:prstGeom prst="rect">
            <a:avLst/>
          </a:prstGeom>
          <a:noFill/>
          <a:ln/>
        </p:spPr>
        <p:txBody>
          <a:bodyPr wrap="square" lIns="0" tIns="0" rIns="0" bIns="0" rtlCol="0" anchor="t"/>
          <a:lstStyle/>
          <a:p>
            <a:pPr algn="l" indent="0" marL="0">
              <a:lnSpc>
                <a:spcPts val="3500"/>
              </a:lnSpc>
              <a:buNone/>
            </a:pPr>
            <a:r>
              <a:rPr lang="en-US" sz="2250" dirty="0">
                <a:solidFill>
                  <a:srgbClr val="3B3535"/>
                </a:solidFill>
                <a:latin typeface="Sora Light" pitchFamily="34" charset="0"/>
                <a:ea typeface="Sora Light" pitchFamily="34" charset="-122"/>
                <a:cs typeface="Sora Light" pitchFamily="34" charset="-120"/>
              </a:rPr>
              <a:t>Ισχυροί τουριστικοί πόλοι που προσφέρουν σημαντικά οικονομικά οφέλη με συστηματική προβολή και συντήρηση.</a:t>
            </a:r>
            <a:endParaRPr lang="en-US" sz="22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438269" y="1827133"/>
            <a:ext cx="7892653" cy="468035"/>
          </a:xfrm>
          <a:prstGeom prst="rect">
            <a:avLst/>
          </a:prstGeom>
          <a:noFill/>
          <a:ln/>
        </p:spPr>
        <p:txBody>
          <a:bodyPr wrap="none" lIns="0" tIns="0" rIns="0" bIns="0" rtlCol="0" anchor="t"/>
          <a:lstStyle/>
          <a:p>
            <a:pPr algn="l" indent="0" marL="0">
              <a:lnSpc>
                <a:spcPts val="3650"/>
              </a:lnSpc>
              <a:buNone/>
            </a:pPr>
            <a:r>
              <a:rPr lang="en-US" sz="2900" b="1" dirty="0">
                <a:solidFill>
                  <a:srgbClr val="DA1B2E"/>
                </a:solidFill>
                <a:latin typeface="Sora Semi Bold" pitchFamily="34" charset="0"/>
                <a:ea typeface="Sora Semi Bold" pitchFamily="34" charset="-122"/>
                <a:cs typeface="Sora Semi Bold" pitchFamily="34" charset="-120"/>
              </a:rPr>
              <a:t>Προβλήματα που Διαπιστώνονται Σήμερα</a:t>
            </a:r>
            <a:endParaRPr lang="en-US" sz="2900" dirty="0"/>
          </a:p>
        </p:txBody>
      </p:sp>
      <p:sp>
        <p:nvSpPr>
          <p:cNvPr id="4" name="Shape 1"/>
          <p:cNvSpPr/>
          <p:nvPr/>
        </p:nvSpPr>
        <p:spPr>
          <a:xfrm>
            <a:off x="438269" y="2418159"/>
            <a:ext cx="8267343" cy="822484"/>
          </a:xfrm>
          <a:prstGeom prst="roundRect">
            <a:avLst>
              <a:gd name="adj" fmla="val 8894"/>
            </a:avLst>
          </a:prstGeom>
          <a:solidFill>
            <a:srgbClr val="FFFFFF"/>
          </a:solidFill>
          <a:ln w="15240">
            <a:solidFill>
              <a:srgbClr val="DFB8BC"/>
            </a:solidFill>
            <a:prstDash val="solid"/>
          </a:ln>
        </p:spPr>
      </p:sp>
      <p:sp>
        <p:nvSpPr>
          <p:cNvPr id="5" name="Shape 2"/>
          <p:cNvSpPr/>
          <p:nvPr/>
        </p:nvSpPr>
        <p:spPr>
          <a:xfrm>
            <a:off x="423029" y="2418159"/>
            <a:ext cx="60960" cy="822484"/>
          </a:xfrm>
          <a:prstGeom prst="roundRect">
            <a:avLst>
              <a:gd name="adj" fmla="val 98030"/>
            </a:avLst>
          </a:prstGeom>
          <a:solidFill>
            <a:srgbClr val="DA1B2E"/>
          </a:solidFill>
          <a:ln/>
        </p:spPr>
      </p:sp>
      <p:sp>
        <p:nvSpPr>
          <p:cNvPr id="6" name="Text 3"/>
          <p:cNvSpPr/>
          <p:nvPr/>
        </p:nvSpPr>
        <p:spPr>
          <a:xfrm>
            <a:off x="641509" y="2575679"/>
            <a:ext cx="2236589" cy="233958"/>
          </a:xfrm>
          <a:prstGeom prst="rect">
            <a:avLst/>
          </a:prstGeom>
          <a:noFill/>
          <a:ln/>
        </p:spPr>
        <p:txBody>
          <a:bodyPr wrap="none" lIns="0" tIns="0" rIns="0" bIns="0" rtlCol="0" anchor="t"/>
          <a:lstStyle/>
          <a:p>
            <a:pPr algn="l" indent="0" marL="0">
              <a:lnSpc>
                <a:spcPts val="1800"/>
              </a:lnSpc>
              <a:buNone/>
            </a:pPr>
            <a:r>
              <a:rPr lang="en-US" sz="1450" dirty="0">
                <a:solidFill>
                  <a:srgbClr val="3B3535"/>
                </a:solidFill>
                <a:latin typeface="Sora Semi Bold" pitchFamily="34" charset="0"/>
                <a:ea typeface="Sora Semi Bold" pitchFamily="34" charset="-122"/>
                <a:cs typeface="Sora Semi Bold" pitchFamily="34" charset="-120"/>
              </a:rPr>
              <a:t>Εγκαταλελειμμένοι Χώροι</a:t>
            </a:r>
            <a:endParaRPr lang="en-US" sz="1450" dirty="0"/>
          </a:p>
        </p:txBody>
      </p:sp>
      <p:sp>
        <p:nvSpPr>
          <p:cNvPr id="7" name="Text 4"/>
          <p:cNvSpPr/>
          <p:nvPr/>
        </p:nvSpPr>
        <p:spPr>
          <a:xfrm>
            <a:off x="641509" y="2858810"/>
            <a:ext cx="7906583" cy="224314"/>
          </a:xfrm>
          <a:prstGeom prst="rect">
            <a:avLst/>
          </a:prstGeom>
          <a:noFill/>
          <a:ln/>
        </p:spPr>
        <p:txBody>
          <a:bodyPr wrap="none" lIns="0" tIns="0" rIns="0" bIns="0" rtlCol="0" anchor="t"/>
          <a:lstStyle/>
          <a:p>
            <a:pPr algn="l" indent="0" marL="0">
              <a:lnSpc>
                <a:spcPts val="1750"/>
              </a:lnSpc>
              <a:buNone/>
            </a:pPr>
            <a:r>
              <a:rPr lang="en-US" sz="1400" dirty="0">
                <a:solidFill>
                  <a:srgbClr val="3B3535"/>
                </a:solidFill>
                <a:latin typeface="Sora Light" pitchFamily="34" charset="0"/>
                <a:ea typeface="Sora Light" pitchFamily="34" charset="-122"/>
                <a:cs typeface="Sora Light" pitchFamily="34" charset="-120"/>
              </a:rPr>
              <a:t>Μη φυλασσόμενοι επαρκώς, χωρίς διαμόρφωση και ανάδειξη λόγω υψηλού κόστους.</a:t>
            </a:r>
            <a:endParaRPr lang="en-US" sz="1400" dirty="0"/>
          </a:p>
        </p:txBody>
      </p:sp>
      <p:sp>
        <p:nvSpPr>
          <p:cNvPr id="8" name="Shape 5"/>
          <p:cNvSpPr/>
          <p:nvPr/>
        </p:nvSpPr>
        <p:spPr>
          <a:xfrm>
            <a:off x="438269" y="3322558"/>
            <a:ext cx="8267343" cy="1046798"/>
          </a:xfrm>
          <a:prstGeom prst="roundRect">
            <a:avLst>
              <a:gd name="adj" fmla="val 6988"/>
            </a:avLst>
          </a:prstGeom>
          <a:solidFill>
            <a:srgbClr val="FFFFFF"/>
          </a:solidFill>
          <a:ln w="15240">
            <a:solidFill>
              <a:srgbClr val="DFB8BC"/>
            </a:solidFill>
            <a:prstDash val="solid"/>
          </a:ln>
        </p:spPr>
      </p:sp>
      <p:sp>
        <p:nvSpPr>
          <p:cNvPr id="9" name="Shape 6"/>
          <p:cNvSpPr/>
          <p:nvPr/>
        </p:nvSpPr>
        <p:spPr>
          <a:xfrm>
            <a:off x="423029" y="3322558"/>
            <a:ext cx="60960" cy="1046798"/>
          </a:xfrm>
          <a:prstGeom prst="roundRect">
            <a:avLst>
              <a:gd name="adj" fmla="val 98030"/>
            </a:avLst>
          </a:prstGeom>
          <a:solidFill>
            <a:srgbClr val="DA1B2E"/>
          </a:solidFill>
          <a:ln/>
        </p:spPr>
      </p:sp>
      <p:sp>
        <p:nvSpPr>
          <p:cNvPr id="10" name="Text 7"/>
          <p:cNvSpPr/>
          <p:nvPr/>
        </p:nvSpPr>
        <p:spPr>
          <a:xfrm>
            <a:off x="641509" y="3480078"/>
            <a:ext cx="3124795" cy="233958"/>
          </a:xfrm>
          <a:prstGeom prst="rect">
            <a:avLst/>
          </a:prstGeom>
          <a:noFill/>
          <a:ln/>
        </p:spPr>
        <p:txBody>
          <a:bodyPr wrap="none" lIns="0" tIns="0" rIns="0" bIns="0" rtlCol="0" anchor="t"/>
          <a:lstStyle/>
          <a:p>
            <a:pPr algn="l" indent="0" marL="0">
              <a:lnSpc>
                <a:spcPts val="1800"/>
              </a:lnSpc>
              <a:buNone/>
            </a:pPr>
            <a:r>
              <a:rPr lang="en-US" sz="1450" dirty="0">
                <a:solidFill>
                  <a:srgbClr val="3B3535"/>
                </a:solidFill>
                <a:latin typeface="Sora Semi Bold" pitchFamily="34" charset="0"/>
                <a:ea typeface="Sora Semi Bold" pitchFamily="34" charset="-122"/>
                <a:cs typeface="Sora Semi Bold" pitchFamily="34" charset="-120"/>
              </a:rPr>
              <a:t>Υπερβολική Τουριστική Αξιοποίηση</a:t>
            </a:r>
            <a:endParaRPr lang="en-US" sz="1450" dirty="0"/>
          </a:p>
        </p:txBody>
      </p:sp>
      <p:sp>
        <p:nvSpPr>
          <p:cNvPr id="11" name="Text 8"/>
          <p:cNvSpPr/>
          <p:nvPr/>
        </p:nvSpPr>
        <p:spPr>
          <a:xfrm>
            <a:off x="641509" y="3763208"/>
            <a:ext cx="7906583" cy="448628"/>
          </a:xfrm>
          <a:prstGeom prst="rect">
            <a:avLst/>
          </a:prstGeom>
          <a:noFill/>
          <a:ln/>
        </p:spPr>
        <p:txBody>
          <a:bodyPr wrap="square" lIns="0" tIns="0" rIns="0" bIns="0" rtlCol="0" anchor="t"/>
          <a:lstStyle/>
          <a:p>
            <a:pPr algn="l" indent="0" marL="0">
              <a:lnSpc>
                <a:spcPts val="1750"/>
              </a:lnSpc>
              <a:buNone/>
            </a:pPr>
            <a:r>
              <a:rPr lang="en-US" sz="1400" dirty="0">
                <a:solidFill>
                  <a:srgbClr val="3B3535"/>
                </a:solidFill>
                <a:latin typeface="Sora Light" pitchFamily="34" charset="0"/>
                <a:ea typeface="Sora Light" pitchFamily="34" charset="-122"/>
                <a:cs typeface="Sora Light" pitchFamily="34" charset="-120"/>
              </a:rPr>
              <a:t>Καταστροφή από τουριστικές μονάδες, χιλιάδες επισκέπτες, απορρίμματα και μόλυνση περιβάλλοντος.</a:t>
            </a:r>
            <a:endParaRPr lang="en-US" sz="1400" dirty="0"/>
          </a:p>
        </p:txBody>
      </p:sp>
      <p:sp>
        <p:nvSpPr>
          <p:cNvPr id="12" name="Shape 9"/>
          <p:cNvSpPr/>
          <p:nvPr/>
        </p:nvSpPr>
        <p:spPr>
          <a:xfrm>
            <a:off x="438269" y="4451271"/>
            <a:ext cx="8267343" cy="822484"/>
          </a:xfrm>
          <a:prstGeom prst="roundRect">
            <a:avLst>
              <a:gd name="adj" fmla="val 8894"/>
            </a:avLst>
          </a:prstGeom>
          <a:solidFill>
            <a:srgbClr val="FFFFFF"/>
          </a:solidFill>
          <a:ln w="15240">
            <a:solidFill>
              <a:srgbClr val="DFB8BC"/>
            </a:solidFill>
            <a:prstDash val="solid"/>
          </a:ln>
        </p:spPr>
      </p:sp>
      <p:sp>
        <p:nvSpPr>
          <p:cNvPr id="13" name="Shape 10"/>
          <p:cNvSpPr/>
          <p:nvPr/>
        </p:nvSpPr>
        <p:spPr>
          <a:xfrm>
            <a:off x="423029" y="4451271"/>
            <a:ext cx="60960" cy="822484"/>
          </a:xfrm>
          <a:prstGeom prst="roundRect">
            <a:avLst>
              <a:gd name="adj" fmla="val 98030"/>
            </a:avLst>
          </a:prstGeom>
          <a:solidFill>
            <a:srgbClr val="DA1B2E"/>
          </a:solidFill>
          <a:ln/>
        </p:spPr>
      </p:sp>
      <p:sp>
        <p:nvSpPr>
          <p:cNvPr id="14" name="Text 11"/>
          <p:cNvSpPr/>
          <p:nvPr/>
        </p:nvSpPr>
        <p:spPr>
          <a:xfrm>
            <a:off x="641509" y="4608790"/>
            <a:ext cx="1872139" cy="233958"/>
          </a:xfrm>
          <a:prstGeom prst="rect">
            <a:avLst/>
          </a:prstGeom>
          <a:noFill/>
          <a:ln/>
        </p:spPr>
        <p:txBody>
          <a:bodyPr wrap="none" lIns="0" tIns="0" rIns="0" bIns="0" rtlCol="0" anchor="t"/>
          <a:lstStyle/>
          <a:p>
            <a:pPr algn="l" indent="0" marL="0">
              <a:lnSpc>
                <a:spcPts val="1800"/>
              </a:lnSpc>
              <a:buNone/>
            </a:pPr>
            <a:r>
              <a:rPr lang="en-US" sz="1450" dirty="0">
                <a:solidFill>
                  <a:srgbClr val="3B3535"/>
                </a:solidFill>
                <a:latin typeface="Sora Semi Bold" pitchFamily="34" charset="0"/>
                <a:ea typeface="Sora Semi Bold" pitchFamily="34" charset="-122"/>
                <a:cs typeface="Sora Semi Bold" pitchFamily="34" charset="-120"/>
              </a:rPr>
              <a:t>Έλλειψη Υποδομών</a:t>
            </a:r>
            <a:endParaRPr lang="en-US" sz="1450" dirty="0"/>
          </a:p>
        </p:txBody>
      </p:sp>
      <p:sp>
        <p:nvSpPr>
          <p:cNvPr id="15" name="Text 12"/>
          <p:cNvSpPr/>
          <p:nvPr/>
        </p:nvSpPr>
        <p:spPr>
          <a:xfrm>
            <a:off x="641509" y="4891921"/>
            <a:ext cx="7906583" cy="224314"/>
          </a:xfrm>
          <a:prstGeom prst="rect">
            <a:avLst/>
          </a:prstGeom>
          <a:noFill/>
          <a:ln/>
        </p:spPr>
        <p:txBody>
          <a:bodyPr wrap="none" lIns="0" tIns="0" rIns="0" bIns="0" rtlCol="0" anchor="t"/>
          <a:lstStyle/>
          <a:p>
            <a:pPr algn="l" indent="0" marL="0">
              <a:lnSpc>
                <a:spcPts val="1750"/>
              </a:lnSpc>
              <a:buNone/>
            </a:pPr>
            <a:r>
              <a:rPr lang="en-US" sz="1400" dirty="0">
                <a:solidFill>
                  <a:srgbClr val="3B3535"/>
                </a:solidFill>
                <a:latin typeface="Sora Light" pitchFamily="34" charset="0"/>
                <a:ea typeface="Sora Light" pitchFamily="34" charset="-122"/>
                <a:cs typeface="Sora Light" pitchFamily="34" charset="-120"/>
              </a:rPr>
              <a:t>Ακριβά εισιτήρια, απουσία μόνιμου προσωπικού (ξεναγοί, φύλακες), μη βιωματική μάθηση.</a:t>
            </a:r>
            <a:endParaRPr lang="en-US" sz="1400" dirty="0"/>
          </a:p>
        </p:txBody>
      </p:sp>
      <p:sp>
        <p:nvSpPr>
          <p:cNvPr id="16" name="Shape 13"/>
          <p:cNvSpPr/>
          <p:nvPr/>
        </p:nvSpPr>
        <p:spPr>
          <a:xfrm>
            <a:off x="438269" y="5355669"/>
            <a:ext cx="8267343" cy="1046798"/>
          </a:xfrm>
          <a:prstGeom prst="roundRect">
            <a:avLst>
              <a:gd name="adj" fmla="val 6988"/>
            </a:avLst>
          </a:prstGeom>
          <a:solidFill>
            <a:srgbClr val="FFFFFF"/>
          </a:solidFill>
          <a:ln w="15240">
            <a:solidFill>
              <a:srgbClr val="DFB8BC"/>
            </a:solidFill>
            <a:prstDash val="solid"/>
          </a:ln>
        </p:spPr>
      </p:sp>
      <p:sp>
        <p:nvSpPr>
          <p:cNvPr id="17" name="Shape 14"/>
          <p:cNvSpPr/>
          <p:nvPr/>
        </p:nvSpPr>
        <p:spPr>
          <a:xfrm>
            <a:off x="423029" y="5355669"/>
            <a:ext cx="60960" cy="1046798"/>
          </a:xfrm>
          <a:prstGeom prst="roundRect">
            <a:avLst>
              <a:gd name="adj" fmla="val 98030"/>
            </a:avLst>
          </a:prstGeom>
          <a:solidFill>
            <a:srgbClr val="DA1B2E"/>
          </a:solidFill>
          <a:ln/>
        </p:spPr>
      </p:sp>
      <p:sp>
        <p:nvSpPr>
          <p:cNvPr id="18" name="Text 15"/>
          <p:cNvSpPr/>
          <p:nvPr/>
        </p:nvSpPr>
        <p:spPr>
          <a:xfrm>
            <a:off x="641509" y="5513189"/>
            <a:ext cx="1872139" cy="233958"/>
          </a:xfrm>
          <a:prstGeom prst="rect">
            <a:avLst/>
          </a:prstGeom>
          <a:noFill/>
          <a:ln/>
        </p:spPr>
        <p:txBody>
          <a:bodyPr wrap="none" lIns="0" tIns="0" rIns="0" bIns="0" rtlCol="0" anchor="t"/>
          <a:lstStyle/>
          <a:p>
            <a:pPr algn="l" indent="0" marL="0">
              <a:lnSpc>
                <a:spcPts val="1800"/>
              </a:lnSpc>
              <a:buNone/>
            </a:pPr>
            <a:r>
              <a:rPr lang="en-US" sz="1450" dirty="0">
                <a:solidFill>
                  <a:srgbClr val="3B3535"/>
                </a:solidFill>
                <a:latin typeface="Sora Semi Bold" pitchFamily="34" charset="0"/>
                <a:ea typeface="Sora Semi Bold" pitchFamily="34" charset="-122"/>
                <a:cs typeface="Sora Semi Bold" pitchFamily="34" charset="-120"/>
              </a:rPr>
              <a:t>Αρχαιοκαπηλία</a:t>
            </a:r>
            <a:endParaRPr lang="en-US" sz="1450" dirty="0"/>
          </a:p>
        </p:txBody>
      </p:sp>
      <p:sp>
        <p:nvSpPr>
          <p:cNvPr id="19" name="Text 16"/>
          <p:cNvSpPr/>
          <p:nvPr/>
        </p:nvSpPr>
        <p:spPr>
          <a:xfrm>
            <a:off x="641509" y="5796320"/>
            <a:ext cx="7906583" cy="448628"/>
          </a:xfrm>
          <a:prstGeom prst="rect">
            <a:avLst/>
          </a:prstGeom>
          <a:noFill/>
          <a:ln/>
        </p:spPr>
        <p:txBody>
          <a:bodyPr wrap="square" lIns="0" tIns="0" rIns="0" bIns="0" rtlCol="0" anchor="t"/>
          <a:lstStyle/>
          <a:p>
            <a:pPr algn="l" indent="0" marL="0">
              <a:lnSpc>
                <a:spcPts val="1750"/>
              </a:lnSpc>
              <a:buNone/>
            </a:pPr>
            <a:r>
              <a:rPr lang="en-US" sz="1400" dirty="0">
                <a:solidFill>
                  <a:srgbClr val="3B3535"/>
                </a:solidFill>
                <a:latin typeface="Sora Light" pitchFamily="34" charset="0"/>
                <a:ea typeface="Sora Light" pitchFamily="34" charset="-122"/>
                <a:cs typeface="Sora Light" pitchFamily="34" charset="-120"/>
              </a:rPr>
              <a:t>Κλοπές αρχαίων αντικειμένων που καταλήγουν σε οίκους δημοπρασιών. Αρχαιότητες σε ιδιοκτησία άλλων κρατών.</a:t>
            </a:r>
            <a:endParaRPr lang="en-US"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3439954" y="1430893"/>
            <a:ext cx="7484864" cy="438745"/>
          </a:xfrm>
          <a:prstGeom prst="rect">
            <a:avLst/>
          </a:prstGeom>
          <a:noFill/>
          <a:ln/>
        </p:spPr>
        <p:txBody>
          <a:bodyPr wrap="none" lIns="0" tIns="0" rIns="0" bIns="0" rtlCol="0" anchor="t"/>
          <a:lstStyle/>
          <a:p>
            <a:pPr algn="l" indent="0" marL="0">
              <a:lnSpc>
                <a:spcPts val="3450"/>
              </a:lnSpc>
              <a:buNone/>
            </a:pPr>
            <a:r>
              <a:rPr lang="en-US" sz="2750" dirty="0">
                <a:solidFill>
                  <a:srgbClr val="DA1B2E"/>
                </a:solidFill>
                <a:latin typeface="Sora Semi Bold" pitchFamily="34" charset="0"/>
                <a:ea typeface="Sora Semi Bold" pitchFamily="34" charset="-122"/>
                <a:cs typeface="Sora Semi Bold" pitchFamily="34" charset="-120"/>
              </a:rPr>
              <a:t>Προτάσεις για Ποιοτική Επαφή με τα Μνημεία</a:t>
            </a:r>
            <a:endParaRPr lang="en-US" sz="2750" dirty="0"/>
          </a:p>
        </p:txBody>
      </p:sp>
      <p:sp>
        <p:nvSpPr>
          <p:cNvPr id="3" name="Text 1"/>
          <p:cNvSpPr/>
          <p:nvPr/>
        </p:nvSpPr>
        <p:spPr>
          <a:xfrm>
            <a:off x="3439954" y="2058591"/>
            <a:ext cx="133350" cy="166688"/>
          </a:xfrm>
          <a:prstGeom prst="rect">
            <a:avLst/>
          </a:prstGeom>
          <a:noFill/>
          <a:ln/>
        </p:spPr>
        <p:txBody>
          <a:bodyPr wrap="none" lIns="0" tIns="0" rIns="0" bIns="0" rtlCol="0" anchor="t"/>
          <a:lstStyle/>
          <a:p>
            <a:pPr algn="l" indent="0" marL="0">
              <a:lnSpc>
                <a:spcPts val="1250"/>
              </a:lnSpc>
              <a:buNone/>
            </a:pPr>
            <a:r>
              <a:rPr lang="en-US" sz="1050" dirty="0">
                <a:solidFill>
                  <a:srgbClr val="3B3535"/>
                </a:solidFill>
                <a:latin typeface="Sora Light" pitchFamily="34" charset="0"/>
                <a:ea typeface="Sora Light" pitchFamily="34" charset="-122"/>
                <a:cs typeface="Sora Light" pitchFamily="34" charset="-120"/>
              </a:rPr>
              <a:t>01</a:t>
            </a:r>
            <a:endParaRPr lang="en-US" sz="1050" dirty="0"/>
          </a:p>
        </p:txBody>
      </p:sp>
      <p:sp>
        <p:nvSpPr>
          <p:cNvPr id="4" name="Shape 2"/>
          <p:cNvSpPr/>
          <p:nvPr/>
        </p:nvSpPr>
        <p:spPr>
          <a:xfrm>
            <a:off x="3439954" y="2270046"/>
            <a:ext cx="3712488" cy="15240"/>
          </a:xfrm>
          <a:prstGeom prst="rect">
            <a:avLst/>
          </a:prstGeom>
          <a:solidFill>
            <a:srgbClr val="DA1B2E"/>
          </a:solidFill>
          <a:ln/>
        </p:spPr>
      </p:sp>
      <p:sp>
        <p:nvSpPr>
          <p:cNvPr id="5" name="Text 3"/>
          <p:cNvSpPr/>
          <p:nvPr/>
        </p:nvSpPr>
        <p:spPr>
          <a:xfrm>
            <a:off x="3439954" y="2367201"/>
            <a:ext cx="1754981" cy="219313"/>
          </a:xfrm>
          <a:prstGeom prst="rect">
            <a:avLst/>
          </a:prstGeom>
          <a:noFill/>
          <a:ln/>
        </p:spPr>
        <p:txBody>
          <a:bodyPr wrap="none" lIns="0" tIns="0" rIns="0" bIns="0" rtlCol="0" anchor="t"/>
          <a:lstStyle/>
          <a:p>
            <a:pPr algn="l" indent="0" marL="0">
              <a:lnSpc>
                <a:spcPts val="1700"/>
              </a:lnSpc>
              <a:buNone/>
            </a:pPr>
            <a:r>
              <a:rPr lang="en-US" sz="1350" dirty="0">
                <a:solidFill>
                  <a:srgbClr val="3B3535"/>
                </a:solidFill>
                <a:latin typeface="Sora Semi Bold" pitchFamily="34" charset="0"/>
                <a:ea typeface="Sora Semi Bold" pitchFamily="34" charset="-122"/>
                <a:cs typeface="Sora Semi Bold" pitchFamily="34" charset="-120"/>
              </a:rPr>
              <a:t>Ιστορική Μελέτη</a:t>
            </a:r>
            <a:endParaRPr lang="en-US" sz="1350" dirty="0"/>
          </a:p>
        </p:txBody>
      </p:sp>
      <p:sp>
        <p:nvSpPr>
          <p:cNvPr id="6" name="Text 4"/>
          <p:cNvSpPr/>
          <p:nvPr/>
        </p:nvSpPr>
        <p:spPr>
          <a:xfrm>
            <a:off x="3439954" y="2658547"/>
            <a:ext cx="3712488" cy="410766"/>
          </a:xfrm>
          <a:prstGeom prst="rect">
            <a:avLst/>
          </a:prstGeom>
          <a:noFill/>
          <a:ln/>
        </p:spPr>
        <p:txBody>
          <a:bodyPr wrap="square" lIns="0" tIns="0" rIns="0" bIns="0" rtlCol="0" anchor="t"/>
          <a:lstStyle/>
          <a:p>
            <a:pPr algn="l" indent="0" marL="0">
              <a:lnSpc>
                <a:spcPts val="1600"/>
              </a:lnSpc>
              <a:buNone/>
            </a:pPr>
            <a:r>
              <a:rPr lang="en-US" sz="1300" dirty="0">
                <a:solidFill>
                  <a:srgbClr val="3B3535"/>
                </a:solidFill>
                <a:latin typeface="Sora Light" pitchFamily="34" charset="0"/>
                <a:ea typeface="Sora Light" pitchFamily="34" charset="-122"/>
                <a:cs typeface="Sora Light" pitchFamily="34" charset="-120"/>
              </a:rPr>
              <a:t>Διερεύνηση λειτουργικότητας και διασύνδεσης με καθημερινή ζωή της εποχής.</a:t>
            </a:r>
            <a:endParaRPr lang="en-US" sz="1300" dirty="0"/>
          </a:p>
        </p:txBody>
      </p:sp>
      <p:sp>
        <p:nvSpPr>
          <p:cNvPr id="7" name="Text 5"/>
          <p:cNvSpPr/>
          <p:nvPr/>
        </p:nvSpPr>
        <p:spPr>
          <a:xfrm>
            <a:off x="3439954" y="3241358"/>
            <a:ext cx="133350" cy="166688"/>
          </a:xfrm>
          <a:prstGeom prst="rect">
            <a:avLst/>
          </a:prstGeom>
          <a:noFill/>
          <a:ln/>
        </p:spPr>
        <p:txBody>
          <a:bodyPr wrap="none" lIns="0" tIns="0" rIns="0" bIns="0" rtlCol="0" anchor="t"/>
          <a:lstStyle/>
          <a:p>
            <a:pPr algn="l" indent="0" marL="0">
              <a:lnSpc>
                <a:spcPts val="1250"/>
              </a:lnSpc>
              <a:buNone/>
            </a:pPr>
            <a:r>
              <a:rPr lang="en-US" sz="1050" dirty="0">
                <a:solidFill>
                  <a:srgbClr val="3B3535"/>
                </a:solidFill>
                <a:latin typeface="Sora Light" pitchFamily="34" charset="0"/>
                <a:ea typeface="Sora Light" pitchFamily="34" charset="-122"/>
                <a:cs typeface="Sora Light" pitchFamily="34" charset="-120"/>
              </a:rPr>
              <a:t>02</a:t>
            </a:r>
            <a:endParaRPr lang="en-US" sz="1050" dirty="0"/>
          </a:p>
        </p:txBody>
      </p:sp>
      <p:sp>
        <p:nvSpPr>
          <p:cNvPr id="8" name="Shape 6"/>
          <p:cNvSpPr/>
          <p:nvPr/>
        </p:nvSpPr>
        <p:spPr>
          <a:xfrm>
            <a:off x="3439954" y="3452813"/>
            <a:ext cx="3712488" cy="15240"/>
          </a:xfrm>
          <a:prstGeom prst="rect">
            <a:avLst/>
          </a:prstGeom>
          <a:solidFill>
            <a:srgbClr val="DA1B2E"/>
          </a:solidFill>
          <a:ln/>
        </p:spPr>
      </p:sp>
      <p:sp>
        <p:nvSpPr>
          <p:cNvPr id="9" name="Text 7"/>
          <p:cNvSpPr/>
          <p:nvPr/>
        </p:nvSpPr>
        <p:spPr>
          <a:xfrm>
            <a:off x="3439954" y="3549968"/>
            <a:ext cx="2572226" cy="219313"/>
          </a:xfrm>
          <a:prstGeom prst="rect">
            <a:avLst/>
          </a:prstGeom>
          <a:noFill/>
          <a:ln/>
        </p:spPr>
        <p:txBody>
          <a:bodyPr wrap="none" lIns="0" tIns="0" rIns="0" bIns="0" rtlCol="0" anchor="t"/>
          <a:lstStyle/>
          <a:p>
            <a:pPr algn="l" indent="0" marL="0">
              <a:lnSpc>
                <a:spcPts val="1700"/>
              </a:lnSpc>
              <a:buNone/>
            </a:pPr>
            <a:r>
              <a:rPr lang="en-US" sz="1350" dirty="0">
                <a:solidFill>
                  <a:srgbClr val="3B3535"/>
                </a:solidFill>
                <a:latin typeface="Sora Semi Bold" pitchFamily="34" charset="0"/>
                <a:ea typeface="Sora Semi Bold" pitchFamily="34" charset="-122"/>
                <a:cs typeface="Sora Semi Bold" pitchFamily="34" charset="-120"/>
              </a:rPr>
              <a:t>Επισκέψεις &amp; Βιωματική Επαφή</a:t>
            </a:r>
            <a:endParaRPr lang="en-US" sz="1350" dirty="0"/>
          </a:p>
        </p:txBody>
      </p:sp>
      <p:sp>
        <p:nvSpPr>
          <p:cNvPr id="10" name="Text 8"/>
          <p:cNvSpPr/>
          <p:nvPr/>
        </p:nvSpPr>
        <p:spPr>
          <a:xfrm>
            <a:off x="3439954" y="3841313"/>
            <a:ext cx="3712488" cy="410766"/>
          </a:xfrm>
          <a:prstGeom prst="rect">
            <a:avLst/>
          </a:prstGeom>
          <a:noFill/>
          <a:ln/>
        </p:spPr>
        <p:txBody>
          <a:bodyPr wrap="square" lIns="0" tIns="0" rIns="0" bIns="0" rtlCol="0" anchor="t"/>
          <a:lstStyle/>
          <a:p>
            <a:pPr algn="l" indent="0" marL="0">
              <a:lnSpc>
                <a:spcPts val="1600"/>
              </a:lnSpc>
              <a:buNone/>
            </a:pPr>
            <a:r>
              <a:rPr lang="en-US" sz="1300" dirty="0">
                <a:solidFill>
                  <a:srgbClr val="3B3535"/>
                </a:solidFill>
                <a:latin typeface="Sora Light" pitchFamily="34" charset="0"/>
                <a:ea typeface="Sora Light" pitchFamily="34" charset="-122"/>
                <a:cs typeface="Sora Light" pitchFamily="34" charset="-120"/>
              </a:rPr>
              <a:t>Δια ζώσης επαφή με μνημεία. Θεατρικές παραστάσεις σε αρχαία θέατρα.</a:t>
            </a:r>
            <a:endParaRPr lang="en-US" sz="1300" dirty="0"/>
          </a:p>
        </p:txBody>
      </p:sp>
      <p:sp>
        <p:nvSpPr>
          <p:cNvPr id="11" name="Text 9"/>
          <p:cNvSpPr/>
          <p:nvPr/>
        </p:nvSpPr>
        <p:spPr>
          <a:xfrm>
            <a:off x="3439954" y="4424124"/>
            <a:ext cx="133350" cy="166688"/>
          </a:xfrm>
          <a:prstGeom prst="rect">
            <a:avLst/>
          </a:prstGeom>
          <a:noFill/>
          <a:ln/>
        </p:spPr>
        <p:txBody>
          <a:bodyPr wrap="none" lIns="0" tIns="0" rIns="0" bIns="0" rtlCol="0" anchor="t"/>
          <a:lstStyle/>
          <a:p>
            <a:pPr algn="l" indent="0" marL="0">
              <a:lnSpc>
                <a:spcPts val="1250"/>
              </a:lnSpc>
              <a:buNone/>
            </a:pPr>
            <a:r>
              <a:rPr lang="en-US" sz="1050" dirty="0">
                <a:solidFill>
                  <a:srgbClr val="3B3535"/>
                </a:solidFill>
                <a:latin typeface="Sora Light" pitchFamily="34" charset="0"/>
                <a:ea typeface="Sora Light" pitchFamily="34" charset="-122"/>
                <a:cs typeface="Sora Light" pitchFamily="34" charset="-120"/>
              </a:rPr>
              <a:t>03</a:t>
            </a:r>
            <a:endParaRPr lang="en-US" sz="1050" dirty="0"/>
          </a:p>
        </p:txBody>
      </p:sp>
      <p:sp>
        <p:nvSpPr>
          <p:cNvPr id="12" name="Shape 10"/>
          <p:cNvSpPr/>
          <p:nvPr/>
        </p:nvSpPr>
        <p:spPr>
          <a:xfrm>
            <a:off x="3439954" y="4635579"/>
            <a:ext cx="3712488" cy="15240"/>
          </a:xfrm>
          <a:prstGeom prst="rect">
            <a:avLst/>
          </a:prstGeom>
          <a:solidFill>
            <a:srgbClr val="DA1B2E"/>
          </a:solidFill>
          <a:ln/>
        </p:spPr>
      </p:sp>
      <p:sp>
        <p:nvSpPr>
          <p:cNvPr id="13" name="Text 11"/>
          <p:cNvSpPr/>
          <p:nvPr/>
        </p:nvSpPr>
        <p:spPr>
          <a:xfrm>
            <a:off x="3439954" y="4732734"/>
            <a:ext cx="1754981" cy="219313"/>
          </a:xfrm>
          <a:prstGeom prst="rect">
            <a:avLst/>
          </a:prstGeom>
          <a:noFill/>
          <a:ln/>
        </p:spPr>
        <p:txBody>
          <a:bodyPr wrap="none" lIns="0" tIns="0" rIns="0" bIns="0" rtlCol="0" anchor="t"/>
          <a:lstStyle/>
          <a:p>
            <a:pPr algn="l" indent="0" marL="0">
              <a:lnSpc>
                <a:spcPts val="1700"/>
              </a:lnSpc>
              <a:buNone/>
            </a:pPr>
            <a:r>
              <a:rPr lang="en-US" sz="1350" dirty="0">
                <a:solidFill>
                  <a:srgbClr val="3B3535"/>
                </a:solidFill>
                <a:latin typeface="Sora Semi Bold" pitchFamily="34" charset="0"/>
                <a:ea typeface="Sora Semi Bold" pitchFamily="34" charset="-122"/>
                <a:cs typeface="Sora Semi Bold" pitchFamily="34" charset="-120"/>
              </a:rPr>
              <a:t>Υιοθεσία Χώρων</a:t>
            </a:r>
            <a:endParaRPr lang="en-US" sz="1350" dirty="0"/>
          </a:p>
        </p:txBody>
      </p:sp>
      <p:sp>
        <p:nvSpPr>
          <p:cNvPr id="14" name="Text 12"/>
          <p:cNvSpPr/>
          <p:nvPr/>
        </p:nvSpPr>
        <p:spPr>
          <a:xfrm>
            <a:off x="3439954" y="5024080"/>
            <a:ext cx="3712488" cy="410766"/>
          </a:xfrm>
          <a:prstGeom prst="rect">
            <a:avLst/>
          </a:prstGeom>
          <a:noFill/>
          <a:ln/>
        </p:spPr>
        <p:txBody>
          <a:bodyPr wrap="square" lIns="0" tIns="0" rIns="0" bIns="0" rtlCol="0" anchor="t"/>
          <a:lstStyle/>
          <a:p>
            <a:pPr algn="l" indent="0" marL="0">
              <a:lnSpc>
                <a:spcPts val="1600"/>
              </a:lnSpc>
              <a:buNone/>
            </a:pPr>
            <a:r>
              <a:rPr lang="en-US" sz="1300" dirty="0">
                <a:solidFill>
                  <a:srgbClr val="3B3535"/>
                </a:solidFill>
                <a:latin typeface="Sora Light" pitchFamily="34" charset="0"/>
                <a:ea typeface="Sora Light" pitchFamily="34" charset="-122"/>
                <a:cs typeface="Sora Light" pitchFamily="34" charset="-120"/>
              </a:rPr>
              <a:t>Σχολεία αναλαμβάνουν φροντίδα αρχαιολογικών χώρων με δράσεις καθαρισμού.</a:t>
            </a:r>
            <a:endParaRPr lang="en-US" sz="1300" dirty="0"/>
          </a:p>
        </p:txBody>
      </p:sp>
      <p:sp>
        <p:nvSpPr>
          <p:cNvPr id="15" name="Text 13"/>
          <p:cNvSpPr/>
          <p:nvPr/>
        </p:nvSpPr>
        <p:spPr>
          <a:xfrm>
            <a:off x="3439954" y="5606891"/>
            <a:ext cx="133350" cy="166688"/>
          </a:xfrm>
          <a:prstGeom prst="rect">
            <a:avLst/>
          </a:prstGeom>
          <a:noFill/>
          <a:ln/>
        </p:spPr>
        <p:txBody>
          <a:bodyPr wrap="none" lIns="0" tIns="0" rIns="0" bIns="0" rtlCol="0" anchor="t"/>
          <a:lstStyle/>
          <a:p>
            <a:pPr algn="l" indent="0" marL="0">
              <a:lnSpc>
                <a:spcPts val="1250"/>
              </a:lnSpc>
              <a:buNone/>
            </a:pPr>
            <a:r>
              <a:rPr lang="en-US" sz="1050" dirty="0">
                <a:solidFill>
                  <a:srgbClr val="3B3535"/>
                </a:solidFill>
                <a:latin typeface="Sora Light" pitchFamily="34" charset="0"/>
                <a:ea typeface="Sora Light" pitchFamily="34" charset="-122"/>
                <a:cs typeface="Sora Light" pitchFamily="34" charset="-120"/>
              </a:rPr>
              <a:t>04</a:t>
            </a:r>
            <a:endParaRPr lang="en-US" sz="1050" dirty="0"/>
          </a:p>
        </p:txBody>
      </p:sp>
      <p:sp>
        <p:nvSpPr>
          <p:cNvPr id="16" name="Shape 14"/>
          <p:cNvSpPr/>
          <p:nvPr/>
        </p:nvSpPr>
        <p:spPr>
          <a:xfrm>
            <a:off x="3439954" y="5818346"/>
            <a:ext cx="3712488" cy="15240"/>
          </a:xfrm>
          <a:prstGeom prst="rect">
            <a:avLst/>
          </a:prstGeom>
          <a:solidFill>
            <a:srgbClr val="DA1B2E"/>
          </a:solidFill>
          <a:ln/>
        </p:spPr>
      </p:sp>
      <p:sp>
        <p:nvSpPr>
          <p:cNvPr id="17" name="Text 15"/>
          <p:cNvSpPr/>
          <p:nvPr/>
        </p:nvSpPr>
        <p:spPr>
          <a:xfrm>
            <a:off x="3439954" y="5915501"/>
            <a:ext cx="1754981" cy="219313"/>
          </a:xfrm>
          <a:prstGeom prst="rect">
            <a:avLst/>
          </a:prstGeom>
          <a:noFill/>
          <a:ln/>
        </p:spPr>
        <p:txBody>
          <a:bodyPr wrap="none" lIns="0" tIns="0" rIns="0" bIns="0" rtlCol="0" anchor="t"/>
          <a:lstStyle/>
          <a:p>
            <a:pPr algn="l" indent="0" marL="0">
              <a:lnSpc>
                <a:spcPts val="1700"/>
              </a:lnSpc>
              <a:buNone/>
            </a:pPr>
            <a:r>
              <a:rPr lang="en-US" sz="1350" dirty="0">
                <a:solidFill>
                  <a:srgbClr val="3B3535"/>
                </a:solidFill>
                <a:latin typeface="Sora Semi Bold" pitchFamily="34" charset="0"/>
                <a:ea typeface="Sora Semi Bold" pitchFamily="34" charset="-122"/>
                <a:cs typeface="Sora Semi Bold" pitchFamily="34" charset="-120"/>
              </a:rPr>
              <a:t>Ψηφιακή Προβολή</a:t>
            </a:r>
            <a:endParaRPr lang="en-US" sz="1350" dirty="0"/>
          </a:p>
        </p:txBody>
      </p:sp>
      <p:sp>
        <p:nvSpPr>
          <p:cNvPr id="18" name="Text 16"/>
          <p:cNvSpPr/>
          <p:nvPr/>
        </p:nvSpPr>
        <p:spPr>
          <a:xfrm>
            <a:off x="3439954" y="6206847"/>
            <a:ext cx="3712488" cy="410766"/>
          </a:xfrm>
          <a:prstGeom prst="rect">
            <a:avLst/>
          </a:prstGeom>
          <a:noFill/>
          <a:ln/>
        </p:spPr>
        <p:txBody>
          <a:bodyPr wrap="square" lIns="0" tIns="0" rIns="0" bIns="0" rtlCol="0" anchor="t"/>
          <a:lstStyle/>
          <a:p>
            <a:pPr algn="l" indent="0" marL="0">
              <a:lnSpc>
                <a:spcPts val="1600"/>
              </a:lnSpc>
              <a:buNone/>
            </a:pPr>
            <a:r>
              <a:rPr lang="en-US" sz="1300" dirty="0">
                <a:solidFill>
                  <a:srgbClr val="3B3535"/>
                </a:solidFill>
                <a:latin typeface="Sora Light" pitchFamily="34" charset="0"/>
                <a:ea typeface="Sora Light" pitchFamily="34" charset="-122"/>
                <a:cs typeface="Sora Light" pitchFamily="34" charset="-120"/>
              </a:rPr>
              <a:t>Εικονικές περιηγήσεις στον κυβερνοχώρο σε αρχαιολογικούς χώρους και μουσεία.</a:t>
            </a:r>
            <a:endParaRPr lang="en-US" sz="1300" dirty="0"/>
          </a:p>
        </p:txBody>
      </p:sp>
      <p:pic>
        <p:nvPicPr>
          <p:cNvPr id="19" name="Image 0" descr="preencoded.png">    </p:cNvPr>
          <p:cNvPicPr>
            <a:picLocks noChangeAspect="1"/>
          </p:cNvPicPr>
          <p:nvPr/>
        </p:nvPicPr>
        <p:blipFill>
          <a:blip r:embed="rId1"/>
          <a:stretch>
            <a:fillRect/>
          </a:stretch>
        </p:blipFill>
        <p:spPr>
          <a:xfrm>
            <a:off x="7485340" y="2058591"/>
            <a:ext cx="3712488" cy="371248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471999" y="365998"/>
            <a:ext cx="7172682" cy="3654385"/>
          </a:xfrm>
          <a:prstGeom prst="rect">
            <a:avLst/>
          </a:prstGeom>
          <a:noFill/>
          <a:ln/>
        </p:spPr>
        <p:txBody>
          <a:bodyPr wrap="square" lIns="0" tIns="0" rIns="0" bIns="0" rtlCol="0" anchor="t"/>
          <a:lstStyle/>
          <a:p>
            <a:pPr algn="l" indent="0" marL="0">
              <a:lnSpc>
                <a:spcPts val="9550"/>
              </a:lnSpc>
              <a:buNone/>
            </a:pPr>
            <a:r>
              <a:rPr lang="en-US" sz="7650" dirty="0">
                <a:solidFill>
                  <a:srgbClr val="1F1E1E"/>
                </a:solidFill>
                <a:latin typeface="Sora Semi Bold" pitchFamily="34" charset="0"/>
                <a:ea typeface="Sora Semi Bold" pitchFamily="34" charset="-122"/>
                <a:cs typeface="Sora Semi Bold" pitchFamily="34" charset="-120"/>
              </a:rPr>
              <a:t>Τα Μάρμαρα του Παρθενώνα</a:t>
            </a:r>
            <a:endParaRPr lang="en-US" sz="7650" dirty="0"/>
          </a:p>
        </p:txBody>
      </p:sp>
      <p:sp>
        <p:nvSpPr>
          <p:cNvPr id="4" name="Shape 1"/>
          <p:cNvSpPr/>
          <p:nvPr/>
        </p:nvSpPr>
        <p:spPr>
          <a:xfrm>
            <a:off x="6471999" y="4112895"/>
            <a:ext cx="1110734" cy="192405"/>
          </a:xfrm>
          <a:prstGeom prst="roundRect">
            <a:avLst>
              <a:gd name="adj" fmla="val 21557"/>
            </a:avLst>
          </a:prstGeom>
          <a:solidFill>
            <a:srgbClr val="F9D2D6"/>
          </a:solidFill>
          <a:ln/>
        </p:spPr>
      </p:sp>
      <p:sp>
        <p:nvSpPr>
          <p:cNvPr id="5" name="Text 2"/>
          <p:cNvSpPr/>
          <p:nvPr/>
        </p:nvSpPr>
        <p:spPr>
          <a:xfrm>
            <a:off x="6546056" y="4149923"/>
            <a:ext cx="962620" cy="118348"/>
          </a:xfrm>
          <a:prstGeom prst="rect">
            <a:avLst/>
          </a:prstGeom>
          <a:noFill/>
          <a:ln/>
        </p:spPr>
        <p:txBody>
          <a:bodyPr wrap="none" lIns="0" tIns="0" rIns="0" bIns="0" rtlCol="0" anchor="t"/>
          <a:lstStyle/>
          <a:p>
            <a:pPr algn="l" indent="0" marL="0">
              <a:lnSpc>
                <a:spcPts val="900"/>
              </a:lnSpc>
              <a:buNone/>
            </a:pPr>
            <a:r>
              <a:rPr lang="en-US" sz="750" dirty="0">
                <a:solidFill>
                  <a:srgbClr val="3B3535"/>
                </a:solidFill>
                <a:latin typeface="Sora Light" pitchFamily="34" charset="0"/>
                <a:ea typeface="Sora Light" pitchFamily="34" charset="-122"/>
                <a:cs typeface="Sora Light" pitchFamily="34" charset="-120"/>
              </a:rPr>
              <a:t>ΚΟΙΝΩΝΙΚΌΣ ΡΌΛΟΣ</a:t>
            </a:r>
            <a:endParaRPr lang="en-US" sz="750" dirty="0"/>
          </a:p>
        </p:txBody>
      </p:sp>
      <p:sp>
        <p:nvSpPr>
          <p:cNvPr id="6" name="Shape 3"/>
          <p:cNvSpPr/>
          <p:nvPr/>
        </p:nvSpPr>
        <p:spPr>
          <a:xfrm>
            <a:off x="6471999" y="4374713"/>
            <a:ext cx="7172682" cy="872252"/>
          </a:xfrm>
          <a:prstGeom prst="roundRect">
            <a:avLst>
              <a:gd name="adj" fmla="val 33966"/>
            </a:avLst>
          </a:prstGeom>
          <a:solidFill>
            <a:srgbClr val="F9D2D6"/>
          </a:solidFill>
          <a:ln w="7620">
            <a:solidFill>
              <a:srgbClr val="DFB8BC"/>
            </a:solidFill>
            <a:prstDash val="solid"/>
          </a:ln>
        </p:spPr>
      </p:sp>
      <p:sp>
        <p:nvSpPr>
          <p:cNvPr id="7" name="Text 4"/>
          <p:cNvSpPr/>
          <p:nvPr/>
        </p:nvSpPr>
        <p:spPr>
          <a:xfrm>
            <a:off x="6602968" y="4505682"/>
            <a:ext cx="1741408" cy="203002"/>
          </a:xfrm>
          <a:prstGeom prst="rect">
            <a:avLst/>
          </a:prstGeom>
          <a:noFill/>
          <a:ln/>
        </p:spPr>
        <p:txBody>
          <a:bodyPr wrap="none" lIns="0" tIns="0" rIns="0" bIns="0" rtlCol="0" anchor="t"/>
          <a:lstStyle/>
          <a:p>
            <a:pPr algn="l" indent="0" marL="0">
              <a:lnSpc>
                <a:spcPts val="1550"/>
              </a:lnSpc>
              <a:buNone/>
            </a:pPr>
            <a:r>
              <a:rPr lang="en-US" sz="1250" dirty="0">
                <a:solidFill>
                  <a:srgbClr val="3B3535"/>
                </a:solidFill>
                <a:latin typeface="Sora Semi Bold" pitchFamily="34" charset="0"/>
                <a:ea typeface="Sora Semi Bold" pitchFamily="34" charset="-122"/>
                <a:cs typeface="Sora Semi Bold" pitchFamily="34" charset="-120"/>
              </a:rPr>
              <a:t>Πνευματική Παράδοση</a:t>
            </a:r>
            <a:endParaRPr lang="en-US" sz="1250" dirty="0"/>
          </a:p>
        </p:txBody>
      </p:sp>
      <p:sp>
        <p:nvSpPr>
          <p:cNvPr id="8" name="Text 5"/>
          <p:cNvSpPr/>
          <p:nvPr/>
        </p:nvSpPr>
        <p:spPr>
          <a:xfrm>
            <a:off x="6602968" y="4745712"/>
            <a:ext cx="6910745" cy="370284"/>
          </a:xfrm>
          <a:prstGeom prst="rect">
            <a:avLst/>
          </a:prstGeom>
          <a:noFill/>
          <a:ln/>
        </p:spPr>
        <p:txBody>
          <a:bodyPr wrap="square" lIns="0" tIns="0" rIns="0" bIns="0" rtlCol="0" anchor="t"/>
          <a:lstStyle/>
          <a:p>
            <a:pPr algn="l" indent="0" marL="0">
              <a:lnSpc>
                <a:spcPts val="1450"/>
              </a:lnSpc>
              <a:buNone/>
            </a:pPr>
            <a:r>
              <a:rPr lang="en-US" sz="1200" dirty="0">
                <a:solidFill>
                  <a:srgbClr val="3B3535"/>
                </a:solidFill>
                <a:latin typeface="Sora Light" pitchFamily="34" charset="0"/>
                <a:ea typeface="Sora Light" pitchFamily="34" charset="-122"/>
                <a:cs typeface="Sora Light" pitchFamily="34" charset="-120"/>
              </a:rPr>
              <a:t>Η πλούσια πολιτιστική παρακαταθήκη για διατήρηση της ελληνικής ιδιαιτερότητας μέσα στον χρόνο και την πολυπολιτισμικότητα.</a:t>
            </a:r>
            <a:endParaRPr lang="en-US" sz="1200" dirty="0"/>
          </a:p>
        </p:txBody>
      </p:sp>
      <p:sp>
        <p:nvSpPr>
          <p:cNvPr id="9" name="Shape 6"/>
          <p:cNvSpPr/>
          <p:nvPr/>
        </p:nvSpPr>
        <p:spPr>
          <a:xfrm>
            <a:off x="6471999" y="5308640"/>
            <a:ext cx="7172682" cy="872252"/>
          </a:xfrm>
          <a:prstGeom prst="roundRect">
            <a:avLst>
              <a:gd name="adj" fmla="val 33966"/>
            </a:avLst>
          </a:prstGeom>
          <a:solidFill>
            <a:srgbClr val="F9D2D6"/>
          </a:solidFill>
          <a:ln w="7620">
            <a:solidFill>
              <a:srgbClr val="DFB8BC"/>
            </a:solidFill>
            <a:prstDash val="solid"/>
          </a:ln>
        </p:spPr>
      </p:sp>
      <p:sp>
        <p:nvSpPr>
          <p:cNvPr id="10" name="Text 7"/>
          <p:cNvSpPr/>
          <p:nvPr/>
        </p:nvSpPr>
        <p:spPr>
          <a:xfrm>
            <a:off x="6602968" y="5439608"/>
            <a:ext cx="1624251" cy="203002"/>
          </a:xfrm>
          <a:prstGeom prst="rect">
            <a:avLst/>
          </a:prstGeom>
          <a:noFill/>
          <a:ln/>
        </p:spPr>
        <p:txBody>
          <a:bodyPr wrap="none" lIns="0" tIns="0" rIns="0" bIns="0" rtlCol="0" anchor="t"/>
          <a:lstStyle/>
          <a:p>
            <a:pPr algn="l" indent="0" marL="0">
              <a:lnSpc>
                <a:spcPts val="1550"/>
              </a:lnSpc>
              <a:buNone/>
            </a:pPr>
            <a:r>
              <a:rPr lang="en-US" sz="1250" dirty="0">
                <a:solidFill>
                  <a:srgbClr val="3B3535"/>
                </a:solidFill>
                <a:latin typeface="Sora Semi Bold" pitchFamily="34" charset="0"/>
                <a:ea typeface="Sora Semi Bold" pitchFamily="34" charset="-122"/>
                <a:cs typeface="Sora Semi Bold" pitchFamily="34" charset="-120"/>
              </a:rPr>
              <a:t>Ηθικές Αξίες</a:t>
            </a:r>
            <a:endParaRPr lang="en-US" sz="1250" dirty="0"/>
          </a:p>
        </p:txBody>
      </p:sp>
      <p:sp>
        <p:nvSpPr>
          <p:cNvPr id="11" name="Text 8"/>
          <p:cNvSpPr/>
          <p:nvPr/>
        </p:nvSpPr>
        <p:spPr>
          <a:xfrm>
            <a:off x="6602968" y="5679638"/>
            <a:ext cx="6910745" cy="370284"/>
          </a:xfrm>
          <a:prstGeom prst="rect">
            <a:avLst/>
          </a:prstGeom>
          <a:noFill/>
          <a:ln/>
        </p:spPr>
        <p:txBody>
          <a:bodyPr wrap="square" lIns="0" tIns="0" rIns="0" bIns="0" rtlCol="0" anchor="t"/>
          <a:lstStyle/>
          <a:p>
            <a:pPr algn="l" indent="0" marL="0">
              <a:lnSpc>
                <a:spcPts val="1450"/>
              </a:lnSpc>
              <a:buNone/>
            </a:pPr>
            <a:r>
              <a:rPr lang="en-US" sz="1200" dirty="0">
                <a:solidFill>
                  <a:srgbClr val="3B3535"/>
                </a:solidFill>
                <a:latin typeface="Sora Light" pitchFamily="34" charset="0"/>
                <a:ea typeface="Sora Light" pitchFamily="34" charset="-122"/>
                <a:cs typeface="Sora Light" pitchFamily="34" charset="-120"/>
              </a:rPr>
              <a:t>Αποτύπωμα του κλασσικού παρελθόντος που μεταφέρει αξίες μέτρου, σεβασμού, ειλικρίνειας και αυτοθυσίας.</a:t>
            </a:r>
            <a:endParaRPr lang="en-US" sz="1200" dirty="0"/>
          </a:p>
        </p:txBody>
      </p:sp>
      <p:sp>
        <p:nvSpPr>
          <p:cNvPr id="12" name="Shape 9"/>
          <p:cNvSpPr/>
          <p:nvPr/>
        </p:nvSpPr>
        <p:spPr>
          <a:xfrm>
            <a:off x="6471999" y="6242566"/>
            <a:ext cx="7172682" cy="872252"/>
          </a:xfrm>
          <a:prstGeom prst="roundRect">
            <a:avLst>
              <a:gd name="adj" fmla="val 33966"/>
            </a:avLst>
          </a:prstGeom>
          <a:solidFill>
            <a:srgbClr val="F9D2D6"/>
          </a:solidFill>
          <a:ln w="7620">
            <a:solidFill>
              <a:srgbClr val="DFB8BC"/>
            </a:solidFill>
            <a:prstDash val="solid"/>
          </a:ln>
        </p:spPr>
      </p:sp>
      <p:sp>
        <p:nvSpPr>
          <p:cNvPr id="13" name="Text 10"/>
          <p:cNvSpPr/>
          <p:nvPr/>
        </p:nvSpPr>
        <p:spPr>
          <a:xfrm>
            <a:off x="6602968" y="6373535"/>
            <a:ext cx="1817608" cy="203002"/>
          </a:xfrm>
          <a:prstGeom prst="rect">
            <a:avLst/>
          </a:prstGeom>
          <a:noFill/>
          <a:ln/>
        </p:spPr>
        <p:txBody>
          <a:bodyPr wrap="none" lIns="0" tIns="0" rIns="0" bIns="0" rtlCol="0" anchor="t"/>
          <a:lstStyle/>
          <a:p>
            <a:pPr algn="l" indent="0" marL="0">
              <a:lnSpc>
                <a:spcPts val="1550"/>
              </a:lnSpc>
              <a:buNone/>
            </a:pPr>
            <a:r>
              <a:rPr lang="en-US" sz="1250" dirty="0">
                <a:solidFill>
                  <a:srgbClr val="3B3535"/>
                </a:solidFill>
                <a:latin typeface="Sora Semi Bold" pitchFamily="34" charset="0"/>
                <a:ea typeface="Sora Semi Bold" pitchFamily="34" charset="-122"/>
                <a:cs typeface="Sora Semi Bold" pitchFamily="34" charset="-120"/>
              </a:rPr>
              <a:t>Παγκόσμια Ακτινοβολία</a:t>
            </a:r>
            <a:endParaRPr lang="en-US" sz="1250" dirty="0"/>
          </a:p>
        </p:txBody>
      </p:sp>
      <p:sp>
        <p:nvSpPr>
          <p:cNvPr id="14" name="Text 11"/>
          <p:cNvSpPr/>
          <p:nvPr/>
        </p:nvSpPr>
        <p:spPr>
          <a:xfrm>
            <a:off x="6602968" y="6613565"/>
            <a:ext cx="6910745" cy="370284"/>
          </a:xfrm>
          <a:prstGeom prst="rect">
            <a:avLst/>
          </a:prstGeom>
          <a:noFill/>
          <a:ln/>
        </p:spPr>
        <p:txBody>
          <a:bodyPr wrap="square" lIns="0" tIns="0" rIns="0" bIns="0" rtlCol="0" anchor="t"/>
          <a:lstStyle/>
          <a:p>
            <a:pPr algn="l" indent="0" marL="0">
              <a:lnSpc>
                <a:spcPts val="1450"/>
              </a:lnSpc>
              <a:buNone/>
            </a:pPr>
            <a:r>
              <a:rPr lang="en-US" sz="1200" dirty="0">
                <a:solidFill>
                  <a:srgbClr val="3B3535"/>
                </a:solidFill>
                <a:latin typeface="Sora Light" pitchFamily="34" charset="0"/>
                <a:ea typeface="Sora Light" pitchFamily="34" charset="-122"/>
                <a:cs typeface="Sora Light" pitchFamily="34" charset="-120"/>
              </a:rPr>
              <a:t>Αντικείμενο θαυμασμού όλου του κόσμου. Συμβάλλουν στη σύσφιξη ανθρώπινων σχέσεων και διατήρηση ειρήνης.</a:t>
            </a:r>
            <a:endParaRPr lang="en-US" sz="1200" dirty="0"/>
          </a:p>
        </p:txBody>
      </p:sp>
      <p:sp>
        <p:nvSpPr>
          <p:cNvPr id="15" name="Shape 12"/>
          <p:cNvSpPr/>
          <p:nvPr/>
        </p:nvSpPr>
        <p:spPr>
          <a:xfrm>
            <a:off x="6471999" y="7176492"/>
            <a:ext cx="7172682" cy="687110"/>
          </a:xfrm>
          <a:prstGeom prst="roundRect">
            <a:avLst>
              <a:gd name="adj" fmla="val 43118"/>
            </a:avLst>
          </a:prstGeom>
          <a:solidFill>
            <a:srgbClr val="F9D2D6"/>
          </a:solidFill>
          <a:ln w="7620">
            <a:solidFill>
              <a:srgbClr val="DFB8BC"/>
            </a:solidFill>
            <a:prstDash val="solid"/>
          </a:ln>
        </p:spPr>
      </p:sp>
      <p:sp>
        <p:nvSpPr>
          <p:cNvPr id="16" name="Text 13"/>
          <p:cNvSpPr/>
          <p:nvPr/>
        </p:nvSpPr>
        <p:spPr>
          <a:xfrm>
            <a:off x="6602968" y="7307461"/>
            <a:ext cx="1663184" cy="203002"/>
          </a:xfrm>
          <a:prstGeom prst="rect">
            <a:avLst/>
          </a:prstGeom>
          <a:noFill/>
          <a:ln/>
        </p:spPr>
        <p:txBody>
          <a:bodyPr wrap="none" lIns="0" tIns="0" rIns="0" bIns="0" rtlCol="0" anchor="t"/>
          <a:lstStyle/>
          <a:p>
            <a:pPr algn="l" indent="0" marL="0">
              <a:lnSpc>
                <a:spcPts val="1550"/>
              </a:lnSpc>
              <a:buNone/>
            </a:pPr>
            <a:r>
              <a:rPr lang="en-US" sz="1250" dirty="0">
                <a:solidFill>
                  <a:srgbClr val="3B3535"/>
                </a:solidFill>
                <a:latin typeface="Sora Semi Bold" pitchFamily="34" charset="0"/>
                <a:ea typeface="Sora Semi Bold" pitchFamily="34" charset="-122"/>
                <a:cs typeface="Sora Semi Bold" pitchFamily="34" charset="-120"/>
              </a:rPr>
              <a:t>Δημοκρατικό Μάθημα</a:t>
            </a:r>
            <a:endParaRPr lang="en-US" sz="1250" dirty="0"/>
          </a:p>
        </p:txBody>
      </p:sp>
      <p:sp>
        <p:nvSpPr>
          <p:cNvPr id="17" name="Text 14"/>
          <p:cNvSpPr/>
          <p:nvPr/>
        </p:nvSpPr>
        <p:spPr>
          <a:xfrm>
            <a:off x="6602968" y="7547491"/>
            <a:ext cx="6910745" cy="185142"/>
          </a:xfrm>
          <a:prstGeom prst="rect">
            <a:avLst/>
          </a:prstGeom>
          <a:noFill/>
          <a:ln/>
        </p:spPr>
        <p:txBody>
          <a:bodyPr wrap="none" lIns="0" tIns="0" rIns="0" bIns="0" rtlCol="0" anchor="t"/>
          <a:lstStyle/>
          <a:p>
            <a:pPr algn="l" indent="0" marL="0">
              <a:lnSpc>
                <a:spcPts val="1450"/>
              </a:lnSpc>
              <a:buNone/>
            </a:pPr>
            <a:r>
              <a:rPr lang="en-US" sz="1200" dirty="0">
                <a:solidFill>
                  <a:srgbClr val="3B3535"/>
                </a:solidFill>
                <a:latin typeface="Sora Light" pitchFamily="34" charset="0"/>
                <a:ea typeface="Sora Light" pitchFamily="34" charset="-122"/>
                <a:cs typeface="Sora Light" pitchFamily="34" charset="-120"/>
              </a:rPr>
              <a:t>Μυούν τον κόσμο στις αρχές της δημοκρατίας, ισότητας και ισονομίας.</a:t>
            </a:r>
            <a:endParaRPr lang="en-US"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2235518" y="798790"/>
            <a:ext cx="10159365" cy="1150382"/>
          </a:xfrm>
          <a:prstGeom prst="rect">
            <a:avLst/>
          </a:prstGeom>
          <a:noFill/>
          <a:ln/>
        </p:spPr>
        <p:txBody>
          <a:bodyPr wrap="square" lIns="0" tIns="0" rIns="0" bIns="0" rtlCol="0" anchor="t"/>
          <a:lstStyle/>
          <a:p>
            <a:pPr algn="l" indent="0" marL="0">
              <a:lnSpc>
                <a:spcPts val="4500"/>
              </a:lnSpc>
              <a:buNone/>
            </a:pPr>
            <a:r>
              <a:rPr lang="en-US" sz="3600" b="1" dirty="0">
                <a:solidFill>
                  <a:srgbClr val="DA1B2E"/>
                </a:solidFill>
                <a:latin typeface="Sora Semi Bold" pitchFamily="34" charset="0"/>
                <a:ea typeface="Sora Semi Bold" pitchFamily="34" charset="-122"/>
                <a:cs typeface="Sora Semi Bold" pitchFamily="34" charset="-120"/>
              </a:rPr>
              <a:t>Επιχειρήματα για την Επιστροφή των Μαρμάρων</a:t>
            </a:r>
            <a:endParaRPr lang="en-US" sz="3600" dirty="0"/>
          </a:p>
        </p:txBody>
      </p:sp>
      <p:pic>
        <p:nvPicPr>
          <p:cNvPr id="3" name="Image 0" descr="preencoded.png">    </p:cNvPr>
          <p:cNvPicPr>
            <a:picLocks noChangeAspect="1"/>
          </p:cNvPicPr>
          <p:nvPr/>
        </p:nvPicPr>
        <p:blipFill>
          <a:blip r:embed="rId1"/>
          <a:stretch>
            <a:fillRect/>
          </a:stretch>
        </p:blipFill>
        <p:spPr>
          <a:xfrm>
            <a:off x="2235518" y="2196703"/>
            <a:ext cx="874157" cy="1308497"/>
          </a:xfrm>
          <a:prstGeom prst="rect">
            <a:avLst/>
          </a:prstGeom>
        </p:spPr>
      </p:pic>
      <p:sp>
        <p:nvSpPr>
          <p:cNvPr id="4" name="Text 1"/>
          <p:cNvSpPr/>
          <p:nvPr/>
        </p:nvSpPr>
        <p:spPr>
          <a:xfrm>
            <a:off x="3233380" y="2371487"/>
            <a:ext cx="2477810" cy="287536"/>
          </a:xfrm>
          <a:prstGeom prst="rect">
            <a:avLst/>
          </a:prstGeom>
          <a:noFill/>
          <a:ln/>
        </p:spPr>
        <p:txBody>
          <a:bodyPr wrap="none" lIns="0" tIns="0" rIns="0" bIns="0" rtlCol="0" anchor="t"/>
          <a:lstStyle/>
          <a:p>
            <a:pPr algn="l" indent="0" marL="0">
              <a:lnSpc>
                <a:spcPts val="2250"/>
              </a:lnSpc>
              <a:buNone/>
            </a:pPr>
            <a:r>
              <a:rPr lang="en-US" sz="1800" dirty="0">
                <a:solidFill>
                  <a:srgbClr val="3B3535"/>
                </a:solidFill>
                <a:latin typeface="Sora Semi Bold" pitchFamily="34" charset="0"/>
                <a:ea typeface="Sora Semi Bold" pitchFamily="34" charset="-122"/>
                <a:cs typeface="Sora Semi Bold" pitchFamily="34" charset="-120"/>
              </a:rPr>
              <a:t>Αρχιτεκτονική Ενότητα</a:t>
            </a:r>
            <a:endParaRPr lang="en-US" sz="1800" dirty="0"/>
          </a:p>
        </p:txBody>
      </p:sp>
      <p:sp>
        <p:nvSpPr>
          <p:cNvPr id="5" name="Text 2"/>
          <p:cNvSpPr/>
          <p:nvPr/>
        </p:nvSpPr>
        <p:spPr>
          <a:xfrm>
            <a:off x="3233380" y="2733199"/>
            <a:ext cx="9161502" cy="597218"/>
          </a:xfrm>
          <a:prstGeom prst="rect">
            <a:avLst/>
          </a:prstGeom>
          <a:noFill/>
          <a:ln/>
        </p:spPr>
        <p:txBody>
          <a:bodyPr wrap="square" lIns="0" tIns="0" rIns="0" bIns="0" rtlCol="0" anchor="t"/>
          <a:lstStyle/>
          <a:p>
            <a:pPr algn="l" indent="0" marL="0">
              <a:lnSpc>
                <a:spcPts val="2350"/>
              </a:lnSpc>
              <a:buNone/>
            </a:pPr>
            <a:r>
              <a:rPr lang="en-US" sz="1700" dirty="0">
                <a:solidFill>
                  <a:srgbClr val="3B3535"/>
                </a:solidFill>
                <a:latin typeface="Sora Light" pitchFamily="34" charset="0"/>
                <a:ea typeface="Sora Light" pitchFamily="34" charset="-122"/>
                <a:cs typeface="Sora Light" pitchFamily="34" charset="-120"/>
              </a:rPr>
              <a:t>Δεν είναι αυτοτελές έργο. Πρέπει να επανασυνδεθούν με το μνημείο για αισθητική και ιστορική συνοχή.</a:t>
            </a:r>
            <a:endParaRPr lang="en-US" sz="1700" dirty="0"/>
          </a:p>
        </p:txBody>
      </p:sp>
      <p:pic>
        <p:nvPicPr>
          <p:cNvPr id="6" name="Image 1" descr="preencoded.png">    </p:cNvPr>
          <p:cNvPicPr>
            <a:picLocks noChangeAspect="1"/>
          </p:cNvPicPr>
          <p:nvPr/>
        </p:nvPicPr>
        <p:blipFill>
          <a:blip r:embed="rId2"/>
          <a:stretch>
            <a:fillRect/>
          </a:stretch>
        </p:blipFill>
        <p:spPr>
          <a:xfrm>
            <a:off x="2235518" y="3505200"/>
            <a:ext cx="874157" cy="1308497"/>
          </a:xfrm>
          <a:prstGeom prst="rect">
            <a:avLst/>
          </a:prstGeom>
        </p:spPr>
      </p:pic>
      <p:sp>
        <p:nvSpPr>
          <p:cNvPr id="7" name="Text 3"/>
          <p:cNvSpPr/>
          <p:nvPr/>
        </p:nvSpPr>
        <p:spPr>
          <a:xfrm>
            <a:off x="3233380" y="3679984"/>
            <a:ext cx="2300526" cy="287536"/>
          </a:xfrm>
          <a:prstGeom prst="rect">
            <a:avLst/>
          </a:prstGeom>
          <a:noFill/>
          <a:ln/>
        </p:spPr>
        <p:txBody>
          <a:bodyPr wrap="none" lIns="0" tIns="0" rIns="0" bIns="0" rtlCol="0" anchor="t"/>
          <a:lstStyle/>
          <a:p>
            <a:pPr algn="l" indent="0" marL="0">
              <a:lnSpc>
                <a:spcPts val="2250"/>
              </a:lnSpc>
              <a:buNone/>
            </a:pPr>
            <a:r>
              <a:rPr lang="en-US" sz="1800" dirty="0">
                <a:solidFill>
                  <a:srgbClr val="3B3535"/>
                </a:solidFill>
                <a:latin typeface="Sora Semi Bold" pitchFamily="34" charset="0"/>
                <a:ea typeface="Sora Semi Bold" pitchFamily="34" charset="-122"/>
                <a:cs typeface="Sora Semi Bold" pitchFamily="34" charset="-120"/>
              </a:rPr>
              <a:t>Νομική Βάση</a:t>
            </a:r>
            <a:endParaRPr lang="en-US" sz="1800" dirty="0"/>
          </a:p>
        </p:txBody>
      </p:sp>
      <p:sp>
        <p:nvSpPr>
          <p:cNvPr id="8" name="Text 4"/>
          <p:cNvSpPr/>
          <p:nvPr/>
        </p:nvSpPr>
        <p:spPr>
          <a:xfrm>
            <a:off x="3233380" y="4041696"/>
            <a:ext cx="9161502" cy="597218"/>
          </a:xfrm>
          <a:prstGeom prst="rect">
            <a:avLst/>
          </a:prstGeom>
          <a:noFill/>
          <a:ln/>
        </p:spPr>
        <p:txBody>
          <a:bodyPr wrap="square" lIns="0" tIns="0" rIns="0" bIns="0" rtlCol="0" anchor="t"/>
          <a:lstStyle/>
          <a:p>
            <a:pPr algn="l" indent="0" marL="0">
              <a:lnSpc>
                <a:spcPts val="2350"/>
              </a:lnSpc>
              <a:buNone/>
            </a:pPr>
            <a:r>
              <a:rPr lang="en-US" sz="1700" dirty="0">
                <a:solidFill>
                  <a:srgbClr val="3B3535"/>
                </a:solidFill>
                <a:latin typeface="Sora Light" pitchFamily="34" charset="0"/>
                <a:ea typeface="Sora Light" pitchFamily="34" charset="-122"/>
                <a:cs typeface="Sora Light" pitchFamily="34" charset="-120"/>
              </a:rPr>
              <a:t>Προϊόν κλοπής και ιεροσυλίας. Ο Έλγιν είχε άδεια μόνο για εκμαγεία, όχι για απόσπαση. Η Ελλάδα δεν είχε έλεγχο του εδάφους της.</a:t>
            </a:r>
            <a:endParaRPr lang="en-US" sz="1700" dirty="0"/>
          </a:p>
        </p:txBody>
      </p:sp>
      <p:pic>
        <p:nvPicPr>
          <p:cNvPr id="9" name="Image 2" descr="preencoded.png">    </p:cNvPr>
          <p:cNvPicPr>
            <a:picLocks noChangeAspect="1"/>
          </p:cNvPicPr>
          <p:nvPr/>
        </p:nvPicPr>
        <p:blipFill>
          <a:blip r:embed="rId3"/>
          <a:stretch>
            <a:fillRect/>
          </a:stretch>
        </p:blipFill>
        <p:spPr>
          <a:xfrm>
            <a:off x="2235518" y="4813697"/>
            <a:ext cx="874157" cy="1308497"/>
          </a:xfrm>
          <a:prstGeom prst="rect">
            <a:avLst/>
          </a:prstGeom>
        </p:spPr>
      </p:pic>
      <p:sp>
        <p:nvSpPr>
          <p:cNvPr id="10" name="Text 5"/>
          <p:cNvSpPr/>
          <p:nvPr/>
        </p:nvSpPr>
        <p:spPr>
          <a:xfrm>
            <a:off x="3233380" y="4988481"/>
            <a:ext cx="2300526" cy="287536"/>
          </a:xfrm>
          <a:prstGeom prst="rect">
            <a:avLst/>
          </a:prstGeom>
          <a:noFill/>
          <a:ln/>
        </p:spPr>
        <p:txBody>
          <a:bodyPr wrap="none" lIns="0" tIns="0" rIns="0" bIns="0" rtlCol="0" anchor="t"/>
          <a:lstStyle/>
          <a:p>
            <a:pPr algn="l" indent="0" marL="0">
              <a:lnSpc>
                <a:spcPts val="2250"/>
              </a:lnSpc>
              <a:buNone/>
            </a:pPr>
            <a:r>
              <a:rPr lang="en-US" sz="1800" dirty="0">
                <a:solidFill>
                  <a:srgbClr val="3B3535"/>
                </a:solidFill>
                <a:latin typeface="Sora Semi Bold" pitchFamily="34" charset="0"/>
                <a:ea typeface="Sora Semi Bold" pitchFamily="34" charset="-122"/>
                <a:cs typeface="Sora Semi Bold" pitchFamily="34" charset="-120"/>
              </a:rPr>
              <a:t>Εθνική Ταυτότητα</a:t>
            </a:r>
            <a:endParaRPr lang="en-US" sz="1800" dirty="0"/>
          </a:p>
        </p:txBody>
      </p:sp>
      <p:sp>
        <p:nvSpPr>
          <p:cNvPr id="11" name="Text 6"/>
          <p:cNvSpPr/>
          <p:nvPr/>
        </p:nvSpPr>
        <p:spPr>
          <a:xfrm>
            <a:off x="3233380" y="5350193"/>
            <a:ext cx="9161502" cy="597218"/>
          </a:xfrm>
          <a:prstGeom prst="rect">
            <a:avLst/>
          </a:prstGeom>
          <a:noFill/>
          <a:ln/>
        </p:spPr>
        <p:txBody>
          <a:bodyPr wrap="square" lIns="0" tIns="0" rIns="0" bIns="0" rtlCol="0" anchor="t"/>
          <a:lstStyle/>
          <a:p>
            <a:pPr algn="l" indent="0" marL="0">
              <a:lnSpc>
                <a:spcPts val="2350"/>
              </a:lnSpc>
              <a:buNone/>
            </a:pPr>
            <a:r>
              <a:rPr lang="en-US" sz="1700" dirty="0">
                <a:solidFill>
                  <a:srgbClr val="3B3535"/>
                </a:solidFill>
                <a:latin typeface="Sora Light" pitchFamily="34" charset="0"/>
                <a:ea typeface="Sora Light" pitchFamily="34" charset="-122"/>
                <a:cs typeface="Sora Light" pitchFamily="34" charset="-120"/>
              </a:rPr>
              <a:t>Στενά συνδεδεμένα με την ελληνική αίσθηση ταυτότητας. Σύμβολο του κλασσικού πολιτισμού στη στιγμή της ακμής του.</a:t>
            </a:r>
            <a:endParaRPr lang="en-US" sz="1700" dirty="0"/>
          </a:p>
        </p:txBody>
      </p:sp>
      <p:pic>
        <p:nvPicPr>
          <p:cNvPr id="12" name="Image 3" descr="preencoded.png">    </p:cNvPr>
          <p:cNvPicPr>
            <a:picLocks noChangeAspect="1"/>
          </p:cNvPicPr>
          <p:nvPr/>
        </p:nvPicPr>
        <p:blipFill>
          <a:blip r:embed="rId4"/>
          <a:stretch>
            <a:fillRect/>
          </a:stretch>
        </p:blipFill>
        <p:spPr>
          <a:xfrm>
            <a:off x="2235518" y="6122194"/>
            <a:ext cx="874157" cy="1308497"/>
          </a:xfrm>
          <a:prstGeom prst="rect">
            <a:avLst/>
          </a:prstGeom>
        </p:spPr>
      </p:pic>
      <p:sp>
        <p:nvSpPr>
          <p:cNvPr id="13" name="Text 7"/>
          <p:cNvSpPr/>
          <p:nvPr/>
        </p:nvSpPr>
        <p:spPr>
          <a:xfrm>
            <a:off x="3233380" y="6296978"/>
            <a:ext cx="2300526" cy="287536"/>
          </a:xfrm>
          <a:prstGeom prst="rect">
            <a:avLst/>
          </a:prstGeom>
          <a:noFill/>
          <a:ln/>
        </p:spPr>
        <p:txBody>
          <a:bodyPr wrap="none" lIns="0" tIns="0" rIns="0" bIns="0" rtlCol="0" anchor="t"/>
          <a:lstStyle/>
          <a:p>
            <a:pPr algn="l" indent="0" marL="0">
              <a:lnSpc>
                <a:spcPts val="2250"/>
              </a:lnSpc>
              <a:buNone/>
            </a:pPr>
            <a:r>
              <a:rPr lang="en-US" sz="1800" dirty="0">
                <a:solidFill>
                  <a:srgbClr val="3B3535"/>
                </a:solidFill>
                <a:latin typeface="Sora Semi Bold" pitchFamily="34" charset="0"/>
                <a:ea typeface="Sora Semi Bold" pitchFamily="34" charset="-122"/>
                <a:cs typeface="Sora Semi Bold" pitchFamily="34" charset="-120"/>
              </a:rPr>
              <a:t>Σύγχρονο Μουσείο</a:t>
            </a:r>
            <a:endParaRPr lang="en-US" sz="1800" dirty="0"/>
          </a:p>
        </p:txBody>
      </p:sp>
      <p:sp>
        <p:nvSpPr>
          <p:cNvPr id="14" name="Text 8"/>
          <p:cNvSpPr/>
          <p:nvPr/>
        </p:nvSpPr>
        <p:spPr>
          <a:xfrm>
            <a:off x="3233380" y="6658689"/>
            <a:ext cx="9161502" cy="597218"/>
          </a:xfrm>
          <a:prstGeom prst="rect">
            <a:avLst/>
          </a:prstGeom>
          <a:noFill/>
          <a:ln/>
        </p:spPr>
        <p:txBody>
          <a:bodyPr wrap="square" lIns="0" tIns="0" rIns="0" bIns="0" rtlCol="0" anchor="t"/>
          <a:lstStyle/>
          <a:p>
            <a:pPr algn="l" indent="0" marL="0">
              <a:lnSpc>
                <a:spcPts val="2350"/>
              </a:lnSpc>
              <a:buNone/>
            </a:pPr>
            <a:r>
              <a:rPr lang="en-US" sz="1700" dirty="0">
                <a:solidFill>
                  <a:srgbClr val="3B3535"/>
                </a:solidFill>
                <a:latin typeface="Sora Light" pitchFamily="34" charset="0"/>
                <a:ea typeface="Sora Light" pitchFamily="34" charset="-122"/>
                <a:cs typeface="Sora Light" pitchFamily="34" charset="-120"/>
              </a:rPr>
              <a:t>Το Μουσείο Ακρόπολης πληροί όρους ασφαλούς φύλαξης. Οι Άγγλοι αλλοίωσαν το φυσικό χρώμα με οξύ καθαρισμού το 1938.</a:t>
            </a: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1534239" y="882253"/>
            <a:ext cx="7226260" cy="903208"/>
          </a:xfrm>
          <a:prstGeom prst="rect">
            <a:avLst/>
          </a:prstGeom>
          <a:noFill/>
          <a:ln/>
        </p:spPr>
        <p:txBody>
          <a:bodyPr wrap="none" lIns="0" tIns="0" rIns="0" bIns="0" rtlCol="0" anchor="t"/>
          <a:lstStyle/>
          <a:p>
            <a:pPr algn="l" indent="0" marL="0">
              <a:lnSpc>
                <a:spcPts val="7100"/>
              </a:lnSpc>
              <a:buNone/>
            </a:pPr>
            <a:r>
              <a:rPr lang="en-US" sz="5650" b="1" dirty="0">
                <a:solidFill>
                  <a:srgbClr val="DA1B2E"/>
                </a:solidFill>
                <a:latin typeface="Sora Semi Bold" pitchFamily="34" charset="0"/>
                <a:ea typeface="Sora Semi Bold" pitchFamily="34" charset="-122"/>
                <a:cs typeface="Sora Semi Bold" pitchFamily="34" charset="-120"/>
              </a:rPr>
              <a:t>Μουσειακή Αξία</a:t>
            </a:r>
            <a:endParaRPr lang="en-US" sz="5650" dirty="0"/>
          </a:p>
        </p:txBody>
      </p:sp>
      <p:sp>
        <p:nvSpPr>
          <p:cNvPr id="3" name="Text 1"/>
          <p:cNvSpPr/>
          <p:nvPr/>
        </p:nvSpPr>
        <p:spPr>
          <a:xfrm>
            <a:off x="1534239" y="2186226"/>
            <a:ext cx="2625447" cy="327184"/>
          </a:xfrm>
          <a:prstGeom prst="rect">
            <a:avLst/>
          </a:prstGeom>
          <a:noFill/>
          <a:ln/>
        </p:spPr>
        <p:txBody>
          <a:bodyPr wrap="none" lIns="0" tIns="0" rIns="0" bIns="0" rtlCol="0" anchor="t"/>
          <a:lstStyle/>
          <a:p>
            <a:pPr algn="l" indent="0" marL="0">
              <a:lnSpc>
                <a:spcPts val="2550"/>
              </a:lnSpc>
              <a:buNone/>
            </a:pPr>
            <a:r>
              <a:rPr lang="en-US" sz="2050" dirty="0">
                <a:solidFill>
                  <a:srgbClr val="1F1E1E"/>
                </a:solidFill>
                <a:latin typeface="Sora Semi Bold" pitchFamily="34" charset="0"/>
                <a:ea typeface="Sora Semi Bold" pitchFamily="34" charset="-122"/>
                <a:cs typeface="Sora Semi Bold" pitchFamily="34" charset="-120"/>
              </a:rPr>
              <a:t>Φύλαξη &amp; Συντήρηση</a:t>
            </a:r>
            <a:endParaRPr lang="en-US" sz="2050" dirty="0"/>
          </a:p>
        </p:txBody>
      </p:sp>
      <p:sp>
        <p:nvSpPr>
          <p:cNvPr id="4" name="Text 2"/>
          <p:cNvSpPr/>
          <p:nvPr/>
        </p:nvSpPr>
        <p:spPr>
          <a:xfrm>
            <a:off x="1534239" y="2673668"/>
            <a:ext cx="6742986" cy="1077992"/>
          </a:xfrm>
          <a:prstGeom prst="rect">
            <a:avLst/>
          </a:prstGeom>
          <a:noFill/>
          <a:ln/>
        </p:spPr>
        <p:txBody>
          <a:bodyPr wrap="square" lIns="0" tIns="0" rIns="0" bIns="0" rtlCol="0" anchor="t"/>
          <a:lstStyle/>
          <a:p>
            <a:pPr algn="l" indent="0" marL="0">
              <a:lnSpc>
                <a:spcPts val="2800"/>
              </a:lnSpc>
              <a:buNone/>
            </a:pPr>
            <a:r>
              <a:rPr lang="en-US" sz="1950" dirty="0">
                <a:solidFill>
                  <a:srgbClr val="3B3535"/>
                </a:solidFill>
                <a:latin typeface="Sora Light" pitchFamily="34" charset="0"/>
                <a:ea typeface="Sora Light" pitchFamily="34" charset="-122"/>
                <a:cs typeface="Sora Light" pitchFamily="34" charset="-120"/>
              </a:rPr>
              <a:t>Χώροι φύλαξης πολιτιστικών θησαυρών από καταρτισμένο προσωπικό. Χωρίς μουσεία, πολλά ευρήματα θα είχαν καταστραφεί.</a:t>
            </a:r>
            <a:endParaRPr lang="en-US" sz="1950" dirty="0"/>
          </a:p>
        </p:txBody>
      </p:sp>
      <p:sp>
        <p:nvSpPr>
          <p:cNvPr id="5" name="Text 3"/>
          <p:cNvSpPr/>
          <p:nvPr/>
        </p:nvSpPr>
        <p:spPr>
          <a:xfrm>
            <a:off x="1534239" y="3911918"/>
            <a:ext cx="3062883" cy="327184"/>
          </a:xfrm>
          <a:prstGeom prst="rect">
            <a:avLst/>
          </a:prstGeom>
          <a:noFill/>
          <a:ln/>
        </p:spPr>
        <p:txBody>
          <a:bodyPr wrap="none" lIns="0" tIns="0" rIns="0" bIns="0" rtlCol="0" anchor="t"/>
          <a:lstStyle/>
          <a:p>
            <a:pPr algn="l" indent="0" marL="0">
              <a:lnSpc>
                <a:spcPts val="2550"/>
              </a:lnSpc>
              <a:buNone/>
            </a:pPr>
            <a:r>
              <a:rPr lang="en-US" sz="2050" dirty="0">
                <a:solidFill>
                  <a:srgbClr val="1F1E1E"/>
                </a:solidFill>
                <a:latin typeface="Sora Semi Bold" pitchFamily="34" charset="0"/>
                <a:ea typeface="Sora Semi Bold" pitchFamily="34" charset="-122"/>
                <a:cs typeface="Sora Semi Bold" pitchFamily="34" charset="-120"/>
              </a:rPr>
              <a:t>Εκπαιδευτική Λειτουργία</a:t>
            </a:r>
            <a:endParaRPr lang="en-US" sz="2050" dirty="0"/>
          </a:p>
        </p:txBody>
      </p:sp>
      <p:sp>
        <p:nvSpPr>
          <p:cNvPr id="6" name="Text 4"/>
          <p:cNvSpPr/>
          <p:nvPr/>
        </p:nvSpPr>
        <p:spPr>
          <a:xfrm>
            <a:off x="1534239" y="4399359"/>
            <a:ext cx="6742986" cy="1077992"/>
          </a:xfrm>
          <a:prstGeom prst="rect">
            <a:avLst/>
          </a:prstGeom>
          <a:noFill/>
          <a:ln/>
        </p:spPr>
        <p:txBody>
          <a:bodyPr wrap="square" lIns="0" tIns="0" rIns="0" bIns="0" rtlCol="0" anchor="t"/>
          <a:lstStyle/>
          <a:p>
            <a:pPr algn="l" indent="0" marL="0">
              <a:lnSpc>
                <a:spcPts val="2800"/>
              </a:lnSpc>
              <a:buNone/>
            </a:pPr>
            <a:r>
              <a:rPr lang="en-US" sz="1950" dirty="0">
                <a:solidFill>
                  <a:srgbClr val="3B3535"/>
                </a:solidFill>
                <a:latin typeface="Sora Light" pitchFamily="34" charset="0"/>
                <a:ea typeface="Sora Light" pitchFamily="34" charset="-122"/>
                <a:cs typeface="Sora Light" pitchFamily="34" charset="-120"/>
              </a:rPr>
              <a:t>Γέφυρα που ενώνει γενιές με το παρελθόν. Διευκολύνει γνωριμία με άλλους τρόπους ζωής και καλλιεργεί αισθητική αντίληψη.</a:t>
            </a:r>
            <a:endParaRPr lang="en-US" sz="1950" dirty="0"/>
          </a:p>
        </p:txBody>
      </p:sp>
      <p:sp>
        <p:nvSpPr>
          <p:cNvPr id="7" name="Text 5"/>
          <p:cNvSpPr/>
          <p:nvPr/>
        </p:nvSpPr>
        <p:spPr>
          <a:xfrm>
            <a:off x="1534239" y="5637609"/>
            <a:ext cx="2618184" cy="327184"/>
          </a:xfrm>
          <a:prstGeom prst="rect">
            <a:avLst/>
          </a:prstGeom>
          <a:noFill/>
          <a:ln/>
        </p:spPr>
        <p:txBody>
          <a:bodyPr wrap="none" lIns="0" tIns="0" rIns="0" bIns="0" rtlCol="0" anchor="t"/>
          <a:lstStyle/>
          <a:p>
            <a:pPr algn="l" indent="0" marL="0">
              <a:lnSpc>
                <a:spcPts val="2550"/>
              </a:lnSpc>
              <a:buNone/>
            </a:pPr>
            <a:r>
              <a:rPr lang="en-US" sz="2050" dirty="0">
                <a:solidFill>
                  <a:srgbClr val="1F1E1E"/>
                </a:solidFill>
                <a:latin typeface="Sora Semi Bold" pitchFamily="34" charset="0"/>
                <a:ea typeface="Sora Semi Bold" pitchFamily="34" charset="-122"/>
                <a:cs typeface="Sora Semi Bold" pitchFamily="34" charset="-120"/>
              </a:rPr>
              <a:t>Τουριστική Έλξη</a:t>
            </a:r>
            <a:endParaRPr lang="en-US" sz="2050" dirty="0"/>
          </a:p>
        </p:txBody>
      </p:sp>
      <p:sp>
        <p:nvSpPr>
          <p:cNvPr id="8" name="Text 6"/>
          <p:cNvSpPr/>
          <p:nvPr/>
        </p:nvSpPr>
        <p:spPr>
          <a:xfrm>
            <a:off x="1534239" y="6125051"/>
            <a:ext cx="6742986" cy="1077992"/>
          </a:xfrm>
          <a:prstGeom prst="rect">
            <a:avLst/>
          </a:prstGeom>
          <a:noFill/>
          <a:ln/>
        </p:spPr>
        <p:txBody>
          <a:bodyPr wrap="square" lIns="0" tIns="0" rIns="0" bIns="0" rtlCol="0" anchor="t"/>
          <a:lstStyle/>
          <a:p>
            <a:pPr algn="l" indent="0" marL="0">
              <a:lnSpc>
                <a:spcPts val="2800"/>
              </a:lnSpc>
              <a:buNone/>
            </a:pPr>
            <a:r>
              <a:rPr lang="en-US" sz="1950" dirty="0">
                <a:solidFill>
                  <a:srgbClr val="3B3535"/>
                </a:solidFill>
                <a:latin typeface="Sora Light" pitchFamily="34" charset="0"/>
                <a:ea typeface="Sora Light" pitchFamily="34" charset="-122"/>
                <a:cs typeface="Sora Light" pitchFamily="34" charset="-120"/>
              </a:rPr>
              <a:t>Χώροι πολιτιστικού τουρισμού που τονώνουν εναλλακτικές μορφές επισκεψιμότητας και οικονομικής ανάπτυξης.</a:t>
            </a:r>
            <a:endParaRPr lang="en-US" sz="1950" dirty="0"/>
          </a:p>
        </p:txBody>
      </p:sp>
      <p:sp>
        <p:nvSpPr>
          <p:cNvPr id="9" name="Text 7"/>
          <p:cNvSpPr/>
          <p:nvPr/>
        </p:nvSpPr>
        <p:spPr>
          <a:xfrm>
            <a:off x="9713119" y="3499604"/>
            <a:ext cx="2447330" cy="497443"/>
          </a:xfrm>
          <a:prstGeom prst="rect">
            <a:avLst/>
          </a:prstGeom>
          <a:noFill/>
          <a:ln/>
        </p:spPr>
        <p:txBody>
          <a:bodyPr wrap="none" lIns="0" tIns="0" rIns="0" bIns="0" rtlCol="0" anchor="t"/>
          <a:lstStyle/>
          <a:p>
            <a:pPr algn="ctr" indent="0" marL="0">
              <a:lnSpc>
                <a:spcPts val="3900"/>
              </a:lnSpc>
              <a:buNone/>
            </a:pPr>
            <a:r>
              <a:rPr lang="en-US" sz="3900" dirty="0">
                <a:solidFill>
                  <a:srgbClr val="3B3535"/>
                </a:solidFill>
                <a:latin typeface="Sora Semi Bold" pitchFamily="34" charset="0"/>
                <a:ea typeface="Sora Semi Bold" pitchFamily="34" charset="-122"/>
                <a:cs typeface="Sora Semi Bold" pitchFamily="34" charset="-120"/>
              </a:rPr>
              <a:t>92%</a:t>
            </a:r>
            <a:endParaRPr lang="en-US" sz="3900" dirty="0"/>
          </a:p>
        </p:txBody>
      </p:sp>
      <p:pic>
        <p:nvPicPr>
          <p:cNvPr id="10" name="Image 0" descr="preencoded.png">    </p:cNvPr>
          <p:cNvPicPr>
            <a:picLocks noChangeAspect="1"/>
          </p:cNvPicPr>
          <p:nvPr/>
        </p:nvPicPr>
        <p:blipFill>
          <a:blip r:embed="rId1"/>
          <a:stretch>
            <a:fillRect/>
          </a:stretch>
        </p:blipFill>
        <p:spPr>
          <a:xfrm>
            <a:off x="9444514" y="2255996"/>
            <a:ext cx="2984659" cy="2984659"/>
          </a:xfrm>
          <a:prstGeom prst="rect">
            <a:avLst/>
          </a:prstGeom>
        </p:spPr>
      </p:pic>
      <p:sp>
        <p:nvSpPr>
          <p:cNvPr id="11" name="Text 8"/>
          <p:cNvSpPr/>
          <p:nvPr/>
        </p:nvSpPr>
        <p:spPr>
          <a:xfrm>
            <a:off x="9627751" y="5450562"/>
            <a:ext cx="2618184" cy="327184"/>
          </a:xfrm>
          <a:prstGeom prst="rect">
            <a:avLst/>
          </a:prstGeom>
          <a:noFill/>
          <a:ln/>
        </p:spPr>
        <p:txBody>
          <a:bodyPr wrap="none" lIns="0" tIns="0" rIns="0" bIns="0" rtlCol="0" anchor="t"/>
          <a:lstStyle/>
          <a:p>
            <a:pPr algn="ctr" indent="0" marL="0">
              <a:lnSpc>
                <a:spcPts val="2550"/>
              </a:lnSpc>
              <a:buNone/>
            </a:pPr>
            <a:r>
              <a:rPr lang="en-US" sz="2050" dirty="0">
                <a:solidFill>
                  <a:srgbClr val="3B3535"/>
                </a:solidFill>
                <a:latin typeface="Sora Semi Bold" pitchFamily="34" charset="0"/>
                <a:ea typeface="Sora Semi Bold" pitchFamily="34" charset="-122"/>
                <a:cs typeface="Sora Semi Bold" pitchFamily="34" charset="-120"/>
              </a:rPr>
              <a:t>Άγγλοι Πολίτες</a:t>
            </a:r>
            <a:endParaRPr lang="en-US" sz="2050" dirty="0"/>
          </a:p>
        </p:txBody>
      </p:sp>
      <p:sp>
        <p:nvSpPr>
          <p:cNvPr id="12" name="Text 9"/>
          <p:cNvSpPr/>
          <p:nvPr/>
        </p:nvSpPr>
        <p:spPr>
          <a:xfrm>
            <a:off x="8770144" y="5938004"/>
            <a:ext cx="4333518" cy="1077992"/>
          </a:xfrm>
          <a:prstGeom prst="rect">
            <a:avLst/>
          </a:prstGeom>
          <a:noFill/>
          <a:ln/>
        </p:spPr>
        <p:txBody>
          <a:bodyPr wrap="square" lIns="0" tIns="0" rIns="0" bIns="0" rtlCol="0" anchor="t"/>
          <a:lstStyle/>
          <a:p>
            <a:pPr algn="ctr" indent="0" marL="0">
              <a:lnSpc>
                <a:spcPts val="2800"/>
              </a:lnSpc>
              <a:buNone/>
            </a:pPr>
            <a:r>
              <a:rPr lang="en-US" sz="1950" dirty="0">
                <a:solidFill>
                  <a:srgbClr val="3B3535"/>
                </a:solidFill>
                <a:latin typeface="Sora Light" pitchFamily="34" charset="0"/>
                <a:ea typeface="Sora Light" pitchFamily="34" charset="-122"/>
                <a:cs typeface="Sora Light" pitchFamily="34" charset="-120"/>
              </a:rPr>
              <a:t>Υπέρ της επιστροφής των μαρμάρων στην Ελλάδα (δημοσκόπηση δεκαετίας '80)</a:t>
            </a:r>
            <a:endParaRPr lang="en-US" sz="19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2026-01-28T05:57:29Z</dcterms:created>
  <dcterms:modified xsi:type="dcterms:W3CDTF">2026-01-28T05:57:29Z</dcterms:modified>
</cp:coreProperties>
</file>