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3"/>
  </p:notes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8" r:id="rId12"/>
  </p:sldIdLst>
  <p:sldSz cx="12192000" cy="6858000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629" y="-77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bc.co.uk/bitesize/topics/z87tn39/articles/zc8yb9q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0171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10 - Εικόνα"/>
          <p:cNvPicPr>
            <a:picLocks noChangeAspect="1"/>
          </p:cNvPicPr>
          <p:nvPr/>
        </p:nvPicPr>
        <p:blipFill>
          <a:blip r:embed="rId3"/>
          <a:srcRect l="6815" r="681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1 - Ορθογώνιο">
            <a:extLst>
              <a:ext uri="{FF2B5EF4-FFF2-40B4-BE49-F238E27FC236}">
                <a16:creationId xmlns:a16="http://schemas.microsoft.com/office/drawing/2014/main" xmlns="" id="{BDFD2330-DD6D-45A7-B1A6-24956C266F84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01719">
              <a:alpha val="80000"/>
            </a:srgbClr>
          </a:solidFill>
          <a:ln w="0">
            <a:noFill/>
          </a:ln>
        </p:spPr>
      </p:sp>
      <p:sp>
        <p:nvSpPr>
          <p:cNvPr id="3" name="2 - Ορθογώνιο">
            <a:extLst>
              <a:ext uri="{FF2B5EF4-FFF2-40B4-BE49-F238E27FC236}">
                <a16:creationId xmlns:a16="http://schemas.microsoft.com/office/drawing/2014/main" xmlns="" id="{12B1CB9A-42B1-4F38-9CE0-2D128BD5EF49}"/>
              </a:ext>
            </a:extLst>
          </p:cNvPr>
          <p:cNvSpPr>
            <a:spLocks noGrp="1"/>
          </p:cNvSpPr>
          <p:nvPr/>
        </p:nvSpPr>
        <p:spPr>
          <a:xfrm>
            <a:off x="704850" y="457200"/>
            <a:ext cx="4762500" cy="2476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74437"/>
          </a:bodyPr>
          <a:lstStyle/>
          <a:p>
            <a:pPr algn="l">
              <a:lnSpc>
                <a:spcPct val="108000"/>
              </a:lnSpc>
              <a:buNone/>
              <a:defRPr sz="1275" b="1">
                <a:solidFill>
                  <a:srgbClr val="E5A72B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E5A72B"/>
                </a:solidFill>
                <a:latin typeface="DejaVu Sans"/>
                <a:ea typeface="DejaVu Sans"/>
                <a:cs typeface="DejaVu Sans"/>
              </a:rPr>
              <a:t>Α΄ ΓΥΜΝΑΣΙΟΥ</a:t>
            </a:r>
          </a:p>
        </p:txBody>
      </p:sp>
      <p:sp>
        <p:nvSpPr>
          <p:cNvPr id="4" name="3 - Ορθογώνιο">
            <a:extLst>
              <a:ext uri="{FF2B5EF4-FFF2-40B4-BE49-F238E27FC236}">
                <a16:creationId xmlns:a16="http://schemas.microsoft.com/office/drawing/2014/main" xmlns="" id="{4C0350C8-3649-4A0C-9BE3-F1BF67558579}"/>
              </a:ext>
            </a:extLst>
          </p:cNvPr>
          <p:cNvSpPr>
            <a:spLocks noGrp="1"/>
          </p:cNvSpPr>
          <p:nvPr/>
        </p:nvSpPr>
        <p:spPr>
          <a:xfrm>
            <a:off x="704850" y="1123950"/>
            <a:ext cx="6381750" cy="1695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8438"/>
          </a:bodyPr>
          <a:lstStyle/>
          <a:p>
            <a:pPr algn="l">
              <a:lnSpc>
                <a:spcPct val="108000"/>
              </a:lnSpc>
              <a:buNone/>
              <a:defRPr sz="49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49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Μιλάμε</a:t>
            </a:r>
          </a:p>
          <a:p>
            <a:pPr algn="l">
              <a:lnSpc>
                <a:spcPct val="108000"/>
              </a:lnSpc>
              <a:buNone/>
              <a:defRPr sz="49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49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Αρχαία</a:t>
            </a:r>
          </a:p>
        </p:txBody>
      </p:sp>
      <p:sp>
        <p:nvSpPr>
          <p:cNvPr id="5" name="4 - Ορθογώνιο">
            <a:extLst>
              <a:ext uri="{FF2B5EF4-FFF2-40B4-BE49-F238E27FC236}">
                <a16:creationId xmlns:a16="http://schemas.microsoft.com/office/drawing/2014/main" xmlns="" id="{B8F1F37B-E2B9-478C-88FB-5138B102B2C3}"/>
              </a:ext>
            </a:extLst>
          </p:cNvPr>
          <p:cNvSpPr>
            <a:spLocks noGrp="1"/>
          </p:cNvSpPr>
          <p:nvPr/>
        </p:nvSpPr>
        <p:spPr>
          <a:xfrm>
            <a:off x="742950" y="2914650"/>
            <a:ext cx="6477000" cy="5143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lnSpc>
                <a:spcPct val="108000"/>
              </a:lnSpc>
              <a:buNone/>
              <a:defRPr sz="2025" b="0">
                <a:solidFill>
                  <a:srgbClr val="F8DFA8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F8DFA8"/>
                </a:solidFill>
                <a:latin typeface="DejaVu Sans"/>
                <a:ea typeface="DejaVu Sans"/>
                <a:cs typeface="DejaVu Sans"/>
              </a:rPr>
              <a:t>και ανακαλύπτουμε την καθημερινή ζωή</a:t>
            </a:r>
          </a:p>
        </p:txBody>
      </p:sp>
      <p:sp>
        <p:nvSpPr>
          <p:cNvPr id="6" name="5 - Ορθογώνιο">
            <a:extLst>
              <a:ext uri="{FF2B5EF4-FFF2-40B4-BE49-F238E27FC236}">
                <a16:creationId xmlns:a16="http://schemas.microsoft.com/office/drawing/2014/main" xmlns="" id="{DC17CBF5-EC2C-4DA9-B201-34B4268B77D0}"/>
              </a:ext>
            </a:extLst>
          </p:cNvPr>
          <p:cNvSpPr>
            <a:spLocks noGrp="1"/>
          </p:cNvSpPr>
          <p:nvPr/>
        </p:nvSpPr>
        <p:spPr>
          <a:xfrm>
            <a:off x="742950" y="3857625"/>
            <a:ext cx="8477250" cy="19050"/>
          </a:xfrm>
          <a:prstGeom prst="rect">
            <a:avLst/>
          </a:prstGeom>
          <a:solidFill>
            <a:srgbClr val="FFFFFF">
              <a:alpha val="33333"/>
            </a:srgbClr>
          </a:solidFill>
          <a:ln w="0">
            <a:noFill/>
          </a:ln>
        </p:spPr>
      </p:sp>
      <p:sp>
        <p:nvSpPr>
          <p:cNvPr id="7" name="6 - Ορθογώνιο">
            <a:extLst>
              <a:ext uri="{FF2B5EF4-FFF2-40B4-BE49-F238E27FC236}">
                <a16:creationId xmlns:a16="http://schemas.microsoft.com/office/drawing/2014/main" xmlns="" id="{929C6DC7-437C-4DEB-BFD0-25AB262B30ED}"/>
              </a:ext>
            </a:extLst>
          </p:cNvPr>
          <p:cNvSpPr>
            <a:spLocks noGrp="1"/>
          </p:cNvSpPr>
          <p:nvPr/>
        </p:nvSpPr>
        <p:spPr>
          <a:xfrm>
            <a:off x="742950" y="4133850"/>
            <a:ext cx="7239000" cy="4000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2593"/>
          </a:bodyPr>
          <a:lstStyle/>
          <a:p>
            <a:pPr algn="l">
              <a:lnSpc>
                <a:spcPct val="108000"/>
              </a:lnSpc>
              <a:buNone/>
              <a:defRPr sz="20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Σχολείο   •   Οικία   •   Αγορά</a:t>
            </a:r>
          </a:p>
        </p:txBody>
      </p:sp>
      <p:sp>
        <p:nvSpPr>
          <p:cNvPr id="8" name="7 - Ορθογώνιο">
            <a:extLst>
              <a:ext uri="{FF2B5EF4-FFF2-40B4-BE49-F238E27FC236}">
                <a16:creationId xmlns:a16="http://schemas.microsoft.com/office/drawing/2014/main" xmlns="" id="{27A9F674-3BF4-49CE-AB04-9D0B1861CF9F}"/>
              </a:ext>
            </a:extLst>
          </p:cNvPr>
          <p:cNvSpPr>
            <a:spLocks noGrp="1"/>
          </p:cNvSpPr>
          <p:nvPr/>
        </p:nvSpPr>
        <p:spPr>
          <a:xfrm>
            <a:off x="742950" y="4686300"/>
            <a:ext cx="7810500" cy="323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9653"/>
          </a:bodyPr>
          <a:lstStyle/>
          <a:p>
            <a:pPr algn="l">
              <a:lnSpc>
                <a:spcPct val="108000"/>
              </a:lnSpc>
              <a:buNone/>
              <a:defRPr sz="1575" b="0">
                <a:solidFill>
                  <a:srgbClr val="FFFFFF">
                    <a:alpha val="80000"/>
                  </a:srgbClr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FFFFFF">
                    <a:alpha val="80000"/>
                  </a:srgbClr>
                </a:solidFill>
                <a:latin typeface="DejaVu Sans"/>
                <a:ea typeface="DejaVu Sans"/>
                <a:cs typeface="DejaVu Sans"/>
              </a:rPr>
              <a:t>Διάλογοι σε ζευγάρια, εικόνες και μικρές ιστορίες</a:t>
            </a:r>
          </a:p>
        </p:txBody>
      </p:sp>
      <p:sp>
        <p:nvSpPr>
          <p:cNvPr id="9" name="8 - Στρογγυλεμένο ορθογώνιο">
            <a:extLst>
              <a:ext uri="{FF2B5EF4-FFF2-40B4-BE49-F238E27FC236}">
                <a16:creationId xmlns:a16="http://schemas.microsoft.com/office/drawing/2014/main" xmlns="" id="{1BB7100F-C695-4CE0-BC61-119FCE42D469}"/>
              </a:ext>
            </a:extLst>
          </p:cNvPr>
          <p:cNvSpPr>
            <a:spLocks noGrp="1"/>
          </p:cNvSpPr>
          <p:nvPr/>
        </p:nvSpPr>
        <p:spPr>
          <a:xfrm>
            <a:off x="742950" y="5476875"/>
            <a:ext cx="2381250" cy="514350"/>
          </a:xfrm>
          <a:prstGeom prst="roundRect">
            <a:avLst>
              <a:gd name="adj" fmla="val 50000"/>
            </a:avLst>
          </a:prstGeom>
          <a:solidFill>
            <a:srgbClr val="E5A72B"/>
          </a:solidFill>
          <a:ln w="0">
            <a:noFill/>
          </a:ln>
        </p:spPr>
      </p:sp>
      <p:sp>
        <p:nvSpPr>
          <p:cNvPr id="10" name="9 - Ορθογώνιο">
            <a:extLst>
              <a:ext uri="{FF2B5EF4-FFF2-40B4-BE49-F238E27FC236}">
                <a16:creationId xmlns:a16="http://schemas.microsoft.com/office/drawing/2014/main" xmlns="" id="{5C4C13AA-032E-4913-9282-5A77A1E51CD2}"/>
              </a:ext>
            </a:extLst>
          </p:cNvPr>
          <p:cNvSpPr>
            <a:spLocks noGrp="1"/>
          </p:cNvSpPr>
          <p:nvPr/>
        </p:nvSpPr>
        <p:spPr>
          <a:xfrm>
            <a:off x="914400" y="5514975"/>
            <a:ext cx="2057400" cy="4191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4562"/>
          </a:bodyPr>
          <a:lstStyle/>
          <a:p>
            <a:pPr algn="ctr">
              <a:lnSpc>
                <a:spcPct val="108000"/>
              </a:lnSpc>
              <a:buNone/>
              <a:defRPr sz="1275" b="1">
                <a:solidFill>
                  <a:srgbClr val="101719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101719"/>
                </a:solidFill>
                <a:latin typeface="DejaVu Sans"/>
                <a:ea typeface="DejaVu Sans"/>
                <a:cs typeface="DejaVu Sans"/>
              </a:rPr>
              <a:t>Πάμε στην αρχαία πόλη;</a:t>
            </a:r>
          </a:p>
        </p:txBody>
      </p:sp>
    </p:spTree>
    <p:extLst>
      <p:ext uri="{BB962C8B-B14F-4D97-AF65-F5344CB8AC3E}">
        <p14:creationId xmlns:p14="http://schemas.microsoft.com/office/powerpoint/2010/main" xmlns="" val="18399447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7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10 - Ορθογώνιο">
            <a:extLst>
              <a:ext uri="{FF2B5EF4-FFF2-40B4-BE49-F238E27FC236}">
                <a16:creationId xmlns:a16="http://schemas.microsoft.com/office/drawing/2014/main" xmlns="" id="{0A5DF9BE-6A41-4952-90BC-8B604548DED2}"/>
              </a:ext>
            </a:extLst>
          </p:cNvPr>
          <p:cNvSpPr>
            <a:spLocks noGrp="1"/>
          </p:cNvSpPr>
          <p:nvPr/>
        </p:nvSpPr>
        <p:spPr>
          <a:xfrm>
            <a:off x="666750" y="323850"/>
            <a:ext cx="10858500" cy="2476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589" lnSpcReduction="10000"/>
          </a:bodyPr>
          <a:lstStyle/>
          <a:p>
            <a:pPr algn="l">
              <a:lnSpc>
                <a:spcPct val="108000"/>
              </a:lnSpc>
              <a:buNone/>
              <a:defRPr sz="1200" b="1">
                <a:solidFill>
                  <a:srgbClr val="E5A72B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E5A72B"/>
                </a:solidFill>
                <a:latin typeface="DejaVu Sans"/>
                <a:ea typeface="DejaVu Sans"/>
                <a:cs typeface="DejaVu Sans"/>
              </a:rPr>
              <a:t>1 • ΣΧΟΛΕΊΟ</a:t>
            </a:r>
          </a:p>
        </p:txBody>
      </p:sp>
      <p:sp>
        <p:nvSpPr>
          <p:cNvPr id="2" name="1 - Ορθογώνιο">
            <a:extLst>
              <a:ext uri="{FF2B5EF4-FFF2-40B4-BE49-F238E27FC236}">
                <a16:creationId xmlns:a16="http://schemas.microsoft.com/office/drawing/2014/main" xmlns="" id="{A6EA9421-7BD0-4C2B-B20F-D0F187913DB3}"/>
              </a:ext>
            </a:extLst>
          </p:cNvPr>
          <p:cNvSpPr>
            <a:spLocks noGrp="1"/>
          </p:cNvSpPr>
          <p:nvPr/>
        </p:nvSpPr>
        <p:spPr>
          <a:xfrm>
            <a:off x="666750" y="628650"/>
            <a:ext cx="10858500" cy="6286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lnSpc>
                <a:spcPct val="108000"/>
              </a:lnSpc>
              <a:buNone/>
              <a:defRPr sz="2850" b="1">
                <a:solidFill>
                  <a:srgbClr val="162B36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162B36"/>
                </a:solidFill>
                <a:latin typeface="DejaVu Sans"/>
                <a:ea typeface="DejaVu Sans"/>
                <a:cs typeface="DejaVu Sans"/>
              </a:rPr>
              <a:t>Ἐν τῷ σχολείῳ</a:t>
            </a:r>
          </a:p>
        </p:txBody>
      </p:sp>
      <p:sp>
        <p:nvSpPr>
          <p:cNvPr id="3" name="2 - Στρογγυλεμένο ορθογώνιο">
            <a:extLst>
              <a:ext uri="{FF2B5EF4-FFF2-40B4-BE49-F238E27FC236}">
                <a16:creationId xmlns:a16="http://schemas.microsoft.com/office/drawing/2014/main" xmlns="" id="{7A1E72FF-94F0-430D-87B5-0BAC928F6F1F}"/>
              </a:ext>
            </a:extLst>
          </p:cNvPr>
          <p:cNvSpPr>
            <a:spLocks noGrp="1"/>
          </p:cNvSpPr>
          <p:nvPr/>
        </p:nvSpPr>
        <p:spPr>
          <a:xfrm>
            <a:off x="666750" y="1333500"/>
            <a:ext cx="723900" cy="66675"/>
          </a:xfrm>
          <a:prstGeom prst="roundRect">
            <a:avLst>
              <a:gd name="adj" fmla="val 50000"/>
            </a:avLst>
          </a:prstGeom>
          <a:solidFill>
            <a:srgbClr val="E5A72B"/>
          </a:solidFill>
          <a:ln w="0">
            <a:noFill/>
          </a:ln>
        </p:spPr>
      </p:sp>
      <p:pic>
        <p:nvPicPr>
          <p:cNvPr id="14" name="13 - Εικόνα"/>
          <p:cNvPicPr>
            <a:picLocks noChangeAspect="1"/>
          </p:cNvPicPr>
          <p:nvPr/>
        </p:nvPicPr>
        <p:blipFill>
          <a:blip r:embed="rId3"/>
          <a:srcRect l="21361" r="21361"/>
          <a:stretch>
            <a:fillRect/>
          </a:stretch>
        </p:blipFill>
        <p:spPr>
          <a:xfrm>
            <a:off x="6191250" y="1476375"/>
            <a:ext cx="5334000" cy="4524375"/>
          </a:xfrm>
          <a:prstGeom prst="roundRect">
            <a:avLst>
              <a:gd name="adj" fmla="val 5053"/>
            </a:avLst>
          </a:prstGeom>
        </p:spPr>
      </p:pic>
      <p:sp>
        <p:nvSpPr>
          <p:cNvPr id="5" name="4 - Ορθογώνιο">
            <a:extLst>
              <a:ext uri="{FF2B5EF4-FFF2-40B4-BE49-F238E27FC236}">
                <a16:creationId xmlns:a16="http://schemas.microsoft.com/office/drawing/2014/main" xmlns="" id="{770FA876-9580-486C-8EA7-9104DD632EBD}"/>
              </a:ext>
            </a:extLst>
          </p:cNvPr>
          <p:cNvSpPr>
            <a:spLocks noGrp="1"/>
          </p:cNvSpPr>
          <p:nvPr/>
        </p:nvSpPr>
        <p:spPr>
          <a:xfrm>
            <a:off x="685800" y="1752600"/>
            <a:ext cx="4381500" cy="381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0218" lnSpcReduction="10000"/>
          </a:bodyPr>
          <a:lstStyle/>
          <a:p>
            <a:pPr algn="l">
              <a:lnSpc>
                <a:spcPct val="108000"/>
              </a:lnSpc>
              <a:buNone/>
              <a:defRPr sz="1950" b="1">
                <a:solidFill>
                  <a:srgbClr val="E5A72B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E5A72B"/>
                </a:solidFill>
                <a:latin typeface="DejaVu Sans"/>
                <a:ea typeface="DejaVu Sans"/>
                <a:cs typeface="DejaVu Sans"/>
              </a:rPr>
              <a:t>Παρατηρώ</a:t>
            </a:r>
          </a:p>
        </p:txBody>
      </p:sp>
      <p:sp>
        <p:nvSpPr>
          <p:cNvPr id="6" name="5 - Ορθογώνιο">
            <a:extLst>
              <a:ext uri="{FF2B5EF4-FFF2-40B4-BE49-F238E27FC236}">
                <a16:creationId xmlns:a16="http://schemas.microsoft.com/office/drawing/2014/main" xmlns="" id="{E27980E0-8144-478B-9E20-D5335D9FF519}"/>
              </a:ext>
            </a:extLst>
          </p:cNvPr>
          <p:cNvSpPr>
            <a:spLocks noGrp="1"/>
          </p:cNvSpPr>
          <p:nvPr/>
        </p:nvSpPr>
        <p:spPr>
          <a:xfrm>
            <a:off x="685800" y="2305050"/>
            <a:ext cx="4810125" cy="23812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lnSpc>
                <a:spcPct val="118000"/>
              </a:lnSpc>
              <a:buNone/>
              <a:defRPr sz="1875" b="0">
                <a:solidFill>
                  <a:srgbClr val="162B36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162B36"/>
                </a:solidFill>
                <a:latin typeface="DejaVu Sans"/>
                <a:ea typeface="DejaVu Sans"/>
                <a:cs typeface="DejaVu Sans"/>
              </a:rPr>
              <a:t>•  Τι βλέπεις στην εικόνα;</a:t>
            </a:r>
          </a:p>
          <a:p>
            <a:pPr algn="l">
              <a:lnSpc>
                <a:spcPct val="118000"/>
              </a:lnSpc>
              <a:buNone/>
              <a:defRPr sz="1875" b="0">
                <a:solidFill>
                  <a:srgbClr val="162B36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162B36"/>
                </a:solidFill>
                <a:latin typeface="DejaVu Sans"/>
                <a:ea typeface="DejaVu Sans"/>
                <a:cs typeface="DejaVu Sans"/>
              </a:rPr>
              <a:t>•  Με τι έγραφαν τα παιδιά;</a:t>
            </a:r>
          </a:p>
          <a:p>
            <a:pPr algn="l">
              <a:lnSpc>
                <a:spcPct val="118000"/>
              </a:lnSpc>
              <a:buNone/>
              <a:defRPr sz="1875" b="0">
                <a:solidFill>
                  <a:srgbClr val="162B36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162B36"/>
                </a:solidFill>
                <a:latin typeface="DejaVu Sans"/>
                <a:ea typeface="DejaVu Sans"/>
                <a:cs typeface="DejaVu Sans"/>
              </a:rPr>
              <a:t>•  Τι διαφέρει από το σημερινό σχολείο;</a:t>
            </a:r>
          </a:p>
        </p:txBody>
      </p:sp>
      <p:sp>
        <p:nvSpPr>
          <p:cNvPr id="7" name="6 - Στρογγυλεμένο ορθογώνιο">
            <a:extLst>
              <a:ext uri="{FF2B5EF4-FFF2-40B4-BE49-F238E27FC236}">
                <a16:creationId xmlns:a16="http://schemas.microsoft.com/office/drawing/2014/main" xmlns="" id="{0788A69C-0F6B-4894-BA3C-6E077309FBF2}"/>
              </a:ext>
            </a:extLst>
          </p:cNvPr>
          <p:cNvSpPr>
            <a:spLocks noGrp="1"/>
          </p:cNvSpPr>
          <p:nvPr/>
        </p:nvSpPr>
        <p:spPr>
          <a:xfrm>
            <a:off x="685800" y="5162550"/>
            <a:ext cx="4476750" cy="609600"/>
          </a:xfrm>
          <a:prstGeom prst="roundRect">
            <a:avLst>
              <a:gd name="adj" fmla="val 28125"/>
            </a:avLst>
          </a:prstGeom>
          <a:solidFill>
            <a:srgbClr val="162B36"/>
          </a:solidFill>
          <a:ln w="0">
            <a:noFill/>
          </a:ln>
        </p:spPr>
      </p:sp>
      <p:sp>
        <p:nvSpPr>
          <p:cNvPr id="8" name="7 - Ορθογώνιο">
            <a:extLst>
              <a:ext uri="{FF2B5EF4-FFF2-40B4-BE49-F238E27FC236}">
                <a16:creationId xmlns:a16="http://schemas.microsoft.com/office/drawing/2014/main" xmlns="" id="{D3158279-5302-415F-9D73-5B01B99FD83A}"/>
              </a:ext>
            </a:extLst>
          </p:cNvPr>
          <p:cNvSpPr>
            <a:spLocks noGrp="1"/>
          </p:cNvSpPr>
          <p:nvPr/>
        </p:nvSpPr>
        <p:spPr>
          <a:xfrm>
            <a:off x="876300" y="5219700"/>
            <a:ext cx="4095750" cy="4762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lnSpc>
                <a:spcPct val="108000"/>
              </a:lnSpc>
              <a:buNone/>
              <a:defRPr sz="14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Βρες τον δάσκαλο και τους μαθητές</a:t>
            </a:r>
          </a:p>
        </p:txBody>
      </p:sp>
      <p:sp>
        <p:nvSpPr>
          <p:cNvPr id="9" name="8 - Ορθογώνιο">
            <a:extLst>
              <a:ext uri="{FF2B5EF4-FFF2-40B4-BE49-F238E27FC236}">
                <a16:creationId xmlns:a16="http://schemas.microsoft.com/office/drawing/2014/main" xmlns="" id="{97512C02-E1D6-4399-AF91-00B01E017928}"/>
              </a:ext>
            </a:extLst>
          </p:cNvPr>
          <p:cNvSpPr>
            <a:spLocks noGrp="1"/>
          </p:cNvSpPr>
          <p:nvPr/>
        </p:nvSpPr>
        <p:spPr>
          <a:xfrm>
            <a:off x="0" y="6705600"/>
            <a:ext cx="12192000" cy="152400"/>
          </a:xfrm>
          <a:prstGeom prst="rect">
            <a:avLst/>
          </a:prstGeom>
          <a:solidFill>
            <a:srgbClr val="E5A72B"/>
          </a:solidFill>
          <a:ln w="0">
            <a:noFill/>
          </a:ln>
        </p:spPr>
      </p:sp>
      <p:sp>
        <p:nvSpPr>
          <p:cNvPr id="10" name="9 - Ορθογώνιο">
            <a:extLst>
              <a:ext uri="{FF2B5EF4-FFF2-40B4-BE49-F238E27FC236}">
                <a16:creationId xmlns:a16="http://schemas.microsoft.com/office/drawing/2014/main" xmlns="" id="{04D4B52C-F223-4C75-97A9-5392404EEB56}"/>
              </a:ext>
            </a:extLst>
          </p:cNvPr>
          <p:cNvSpPr>
            <a:spLocks noGrp="1"/>
          </p:cNvSpPr>
          <p:nvPr/>
        </p:nvSpPr>
        <p:spPr>
          <a:xfrm>
            <a:off x="11258550" y="6400800"/>
            <a:ext cx="381000" cy="209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1099" lnSpcReduction="10000"/>
          </a:bodyPr>
          <a:lstStyle/>
          <a:p>
            <a:pPr algn="r">
              <a:lnSpc>
                <a:spcPct val="108000"/>
              </a:lnSpc>
              <a:buNone/>
              <a:defRPr sz="975" b="1">
                <a:solidFill>
                  <a:srgbClr val="6E655B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6E655B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xmlns="" val="2169572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EE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13 - Ορθογώνιο">
            <a:extLst>
              <a:ext uri="{FF2B5EF4-FFF2-40B4-BE49-F238E27FC236}">
                <a16:creationId xmlns:a16="http://schemas.microsoft.com/office/drawing/2014/main" xmlns="" id="{79CE1D4E-EDC5-41CF-8F84-3DDD25DA9579}"/>
              </a:ext>
            </a:extLst>
          </p:cNvPr>
          <p:cNvSpPr>
            <a:spLocks noGrp="1"/>
          </p:cNvSpPr>
          <p:nvPr/>
        </p:nvSpPr>
        <p:spPr>
          <a:xfrm>
            <a:off x="666750" y="323850"/>
            <a:ext cx="10858500" cy="2476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589" lnSpcReduction="10000"/>
          </a:bodyPr>
          <a:lstStyle/>
          <a:p>
            <a:pPr algn="l">
              <a:lnSpc>
                <a:spcPct val="108000"/>
              </a:lnSpc>
              <a:buNone/>
              <a:defRPr sz="1200" b="1">
                <a:solidFill>
                  <a:srgbClr val="E5A72B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E5A72B"/>
                </a:solidFill>
                <a:latin typeface="DejaVu Sans"/>
                <a:ea typeface="DejaVu Sans"/>
                <a:cs typeface="DejaVu Sans"/>
              </a:rPr>
              <a:t>1 • ΣΧΟΛΕΊΟ</a:t>
            </a:r>
          </a:p>
        </p:txBody>
      </p:sp>
      <p:sp>
        <p:nvSpPr>
          <p:cNvPr id="2" name="1 - Ορθογώνιο">
            <a:extLst>
              <a:ext uri="{FF2B5EF4-FFF2-40B4-BE49-F238E27FC236}">
                <a16:creationId xmlns:a16="http://schemas.microsoft.com/office/drawing/2014/main" xmlns="" id="{B11B78CE-9461-4E83-9CC1-FF588A8BB08E}"/>
              </a:ext>
            </a:extLst>
          </p:cNvPr>
          <p:cNvSpPr>
            <a:spLocks noGrp="1"/>
          </p:cNvSpPr>
          <p:nvPr/>
        </p:nvSpPr>
        <p:spPr>
          <a:xfrm>
            <a:off x="666750" y="628650"/>
            <a:ext cx="10858500" cy="6286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lnSpc>
                <a:spcPct val="108000"/>
              </a:lnSpc>
              <a:buNone/>
              <a:defRPr sz="2850" b="1">
                <a:solidFill>
                  <a:srgbClr val="162B36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162B36"/>
                </a:solidFill>
                <a:latin typeface="DejaVu Sans"/>
                <a:ea typeface="DejaVu Sans"/>
                <a:cs typeface="DejaVu Sans"/>
              </a:rPr>
              <a:t>Ο διάλογος στην τάξη</a:t>
            </a:r>
          </a:p>
        </p:txBody>
      </p:sp>
      <p:sp>
        <p:nvSpPr>
          <p:cNvPr id="3" name="2 - Στρογγυλεμένο ορθογώνιο">
            <a:extLst>
              <a:ext uri="{FF2B5EF4-FFF2-40B4-BE49-F238E27FC236}">
                <a16:creationId xmlns:a16="http://schemas.microsoft.com/office/drawing/2014/main" xmlns="" id="{3AEBEB24-F1A0-4323-9C52-433E309930D5}"/>
              </a:ext>
            </a:extLst>
          </p:cNvPr>
          <p:cNvSpPr>
            <a:spLocks noGrp="1"/>
          </p:cNvSpPr>
          <p:nvPr/>
        </p:nvSpPr>
        <p:spPr>
          <a:xfrm>
            <a:off x="666750" y="1333500"/>
            <a:ext cx="723900" cy="66675"/>
          </a:xfrm>
          <a:prstGeom prst="roundRect">
            <a:avLst>
              <a:gd name="adj" fmla="val 50000"/>
            </a:avLst>
          </a:prstGeom>
          <a:solidFill>
            <a:srgbClr val="E5A72B"/>
          </a:solidFill>
          <a:ln w="0">
            <a:noFill/>
          </a:ln>
        </p:spPr>
      </p:sp>
      <p:sp>
        <p:nvSpPr>
          <p:cNvPr id="4" name="3 - Στρογγυλεμένο ορθογώνιο">
            <a:extLst>
              <a:ext uri="{FF2B5EF4-FFF2-40B4-BE49-F238E27FC236}">
                <a16:creationId xmlns:a16="http://schemas.microsoft.com/office/drawing/2014/main" xmlns="" id="{EFE63C38-C5CB-40D8-AB29-CAEF79380B93}"/>
              </a:ext>
            </a:extLst>
          </p:cNvPr>
          <p:cNvSpPr>
            <a:spLocks noGrp="1"/>
          </p:cNvSpPr>
          <p:nvPr/>
        </p:nvSpPr>
        <p:spPr>
          <a:xfrm>
            <a:off x="685800" y="1666875"/>
            <a:ext cx="5191125" cy="3524250"/>
          </a:xfrm>
          <a:prstGeom prst="roundRect">
            <a:avLst>
              <a:gd name="adj" fmla="val 5405"/>
            </a:avLst>
          </a:prstGeom>
          <a:solidFill>
            <a:srgbClr val="FFFFFF"/>
          </a:solidFill>
          <a:ln w="0">
            <a:noFill/>
          </a:ln>
        </p:spPr>
      </p:sp>
      <p:sp>
        <p:nvSpPr>
          <p:cNvPr id="5" name="4 - Στρογγυλεμένο ορθογώνιο">
            <a:extLst>
              <a:ext uri="{FF2B5EF4-FFF2-40B4-BE49-F238E27FC236}">
                <a16:creationId xmlns:a16="http://schemas.microsoft.com/office/drawing/2014/main" xmlns="" id="{1861D8B7-3B41-46AE-A362-2BA27C6709E6}"/>
              </a:ext>
            </a:extLst>
          </p:cNvPr>
          <p:cNvSpPr>
            <a:spLocks noGrp="1"/>
          </p:cNvSpPr>
          <p:nvPr/>
        </p:nvSpPr>
        <p:spPr>
          <a:xfrm>
            <a:off x="685800" y="1666875"/>
            <a:ext cx="95250" cy="3524250"/>
          </a:xfrm>
          <a:prstGeom prst="roundRect">
            <a:avLst>
              <a:gd name="adj" fmla="val 50000"/>
            </a:avLst>
          </a:prstGeom>
          <a:solidFill>
            <a:srgbClr val="E5A72B"/>
          </a:solidFill>
          <a:ln w="0">
            <a:noFill/>
          </a:ln>
        </p:spPr>
      </p:sp>
      <p:sp>
        <p:nvSpPr>
          <p:cNvPr id="6" name="5 - Ορθογώνιο">
            <a:extLst>
              <a:ext uri="{FF2B5EF4-FFF2-40B4-BE49-F238E27FC236}">
                <a16:creationId xmlns:a16="http://schemas.microsoft.com/office/drawing/2014/main" xmlns="" id="{8A308339-CB71-4FB2-B314-36C9090A8429}"/>
              </a:ext>
            </a:extLst>
          </p:cNvPr>
          <p:cNvSpPr>
            <a:spLocks noGrp="1"/>
          </p:cNvSpPr>
          <p:nvPr/>
        </p:nvSpPr>
        <p:spPr>
          <a:xfrm>
            <a:off x="952500" y="1781175"/>
            <a:ext cx="4733925" cy="32956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lnSpc>
                <a:spcPct val="108000"/>
              </a:lnSpc>
              <a:buNone/>
              <a:defRPr sz="1725" b="0">
                <a:solidFill>
                  <a:srgbClr val="162B36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162B36"/>
                </a:solidFill>
                <a:latin typeface="DejaVu Sans"/>
                <a:ea typeface="DejaVu Sans"/>
                <a:cs typeface="DejaVu Sans"/>
              </a:rPr>
              <a:t>Διδάσκαλος: Χαίρετε, ὦ παῖδες!</a:t>
            </a:r>
          </a:p>
          <a:p>
            <a:pPr algn="l">
              <a:lnSpc>
                <a:spcPct val="108000"/>
              </a:lnSpc>
              <a:buNone/>
              <a:defRPr sz="1725" b="0">
                <a:solidFill>
                  <a:srgbClr val="162B36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162B36"/>
                </a:solidFill>
                <a:latin typeface="DejaVu Sans"/>
                <a:ea typeface="DejaVu Sans"/>
                <a:cs typeface="DejaVu Sans"/>
              </a:rPr>
              <a:t>Νικόλαος: Χαῖρε, ὦ διδάσκαλε!</a:t>
            </a:r>
          </a:p>
          <a:p>
            <a:pPr algn="l">
              <a:lnSpc>
                <a:spcPct val="108000"/>
              </a:lnSpc>
              <a:buNone/>
              <a:defRPr sz="1725" b="0">
                <a:solidFill>
                  <a:srgbClr val="162B36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162B36"/>
                </a:solidFill>
                <a:latin typeface="DejaVu Sans"/>
                <a:ea typeface="DejaVu Sans"/>
                <a:cs typeface="DejaVu Sans"/>
              </a:rPr>
              <a:t>Διδάσκαλος: Τί ὄνομά σοι ἐστίν;</a:t>
            </a:r>
          </a:p>
          <a:p>
            <a:pPr algn="l">
              <a:lnSpc>
                <a:spcPct val="108000"/>
              </a:lnSpc>
              <a:buNone/>
              <a:defRPr sz="1725" b="0">
                <a:solidFill>
                  <a:srgbClr val="162B36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162B36"/>
                </a:solidFill>
                <a:latin typeface="DejaVu Sans"/>
                <a:ea typeface="DejaVu Sans"/>
                <a:cs typeface="DejaVu Sans"/>
              </a:rPr>
              <a:t>Νικόλαος: Νικόλαός εἰμι.</a:t>
            </a:r>
          </a:p>
          <a:p>
            <a:pPr algn="l">
              <a:lnSpc>
                <a:spcPct val="108000"/>
              </a:lnSpc>
              <a:buNone/>
              <a:defRPr sz="1725" b="0">
                <a:solidFill>
                  <a:srgbClr val="162B36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162B36"/>
                </a:solidFill>
                <a:latin typeface="DejaVu Sans"/>
                <a:ea typeface="DejaVu Sans"/>
                <a:cs typeface="DejaVu Sans"/>
              </a:rPr>
              <a:t>Διδάσκαλος: Σὺ δέ, τίς εἶ;</a:t>
            </a:r>
          </a:p>
        </p:txBody>
      </p:sp>
      <p:sp>
        <p:nvSpPr>
          <p:cNvPr id="7" name="6 - Στρογγυλεμένο ορθογώνιο">
            <a:extLst>
              <a:ext uri="{FF2B5EF4-FFF2-40B4-BE49-F238E27FC236}">
                <a16:creationId xmlns:a16="http://schemas.microsoft.com/office/drawing/2014/main" xmlns="" id="{2AA3D578-AEB3-4DA1-9AAC-DBC7F05F9B06}"/>
              </a:ext>
            </a:extLst>
          </p:cNvPr>
          <p:cNvSpPr>
            <a:spLocks noGrp="1"/>
          </p:cNvSpPr>
          <p:nvPr/>
        </p:nvSpPr>
        <p:spPr>
          <a:xfrm>
            <a:off x="6315075" y="1666875"/>
            <a:ext cx="5191125" cy="3524250"/>
          </a:xfrm>
          <a:prstGeom prst="roundRect">
            <a:avLst>
              <a:gd name="adj" fmla="val 5405"/>
            </a:avLst>
          </a:prstGeom>
          <a:solidFill>
            <a:srgbClr val="FFFFFF"/>
          </a:solidFill>
          <a:ln w="0">
            <a:noFill/>
          </a:ln>
        </p:spPr>
      </p:sp>
      <p:sp>
        <p:nvSpPr>
          <p:cNvPr id="8" name="7 - Στρογγυλεμένο ορθογώνιο">
            <a:extLst>
              <a:ext uri="{FF2B5EF4-FFF2-40B4-BE49-F238E27FC236}">
                <a16:creationId xmlns:a16="http://schemas.microsoft.com/office/drawing/2014/main" xmlns="" id="{A384E1FD-7F1C-4209-AFD5-795D31D7BAE9}"/>
              </a:ext>
            </a:extLst>
          </p:cNvPr>
          <p:cNvSpPr>
            <a:spLocks noGrp="1"/>
          </p:cNvSpPr>
          <p:nvPr/>
        </p:nvSpPr>
        <p:spPr>
          <a:xfrm>
            <a:off x="6315075" y="1666875"/>
            <a:ext cx="95250" cy="3524250"/>
          </a:xfrm>
          <a:prstGeom prst="roundRect">
            <a:avLst>
              <a:gd name="adj" fmla="val 50000"/>
            </a:avLst>
          </a:prstGeom>
          <a:solidFill>
            <a:srgbClr val="B74D32"/>
          </a:solidFill>
          <a:ln w="0">
            <a:noFill/>
          </a:ln>
        </p:spPr>
      </p:sp>
      <p:sp>
        <p:nvSpPr>
          <p:cNvPr id="9" name="8 - Ορθογώνιο">
            <a:extLst>
              <a:ext uri="{FF2B5EF4-FFF2-40B4-BE49-F238E27FC236}">
                <a16:creationId xmlns:a16="http://schemas.microsoft.com/office/drawing/2014/main" xmlns="" id="{9CCF1CBE-D73A-4738-B2D7-DCFB6FEEF7A4}"/>
              </a:ext>
            </a:extLst>
          </p:cNvPr>
          <p:cNvSpPr>
            <a:spLocks noGrp="1"/>
          </p:cNvSpPr>
          <p:nvPr/>
        </p:nvSpPr>
        <p:spPr>
          <a:xfrm>
            <a:off x="6581775" y="1781175"/>
            <a:ext cx="4733925" cy="32956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lnSpc>
                <a:spcPct val="108000"/>
              </a:lnSpc>
              <a:buNone/>
              <a:defRPr sz="1725" b="0">
                <a:solidFill>
                  <a:srgbClr val="162B36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162B36"/>
                </a:solidFill>
                <a:latin typeface="DejaVu Sans"/>
                <a:ea typeface="DejaVu Sans"/>
                <a:cs typeface="DejaVu Sans"/>
              </a:rPr>
              <a:t>Κῦρος: Κῦρός εἰμι.</a:t>
            </a:r>
          </a:p>
          <a:p>
            <a:pPr algn="l">
              <a:lnSpc>
                <a:spcPct val="108000"/>
              </a:lnSpc>
              <a:buNone/>
              <a:defRPr sz="1725" b="0">
                <a:solidFill>
                  <a:srgbClr val="162B36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162B36"/>
                </a:solidFill>
                <a:latin typeface="DejaVu Sans"/>
                <a:ea typeface="DejaVu Sans"/>
                <a:cs typeface="DejaVu Sans"/>
              </a:rPr>
              <a:t>Διδάσκαλος: Τί ποιεῖτε ἐν τῷ σχολείῳ;</a:t>
            </a:r>
          </a:p>
          <a:p>
            <a:pPr algn="l">
              <a:lnSpc>
                <a:spcPct val="108000"/>
              </a:lnSpc>
              <a:buNone/>
              <a:defRPr sz="1725" b="0">
                <a:solidFill>
                  <a:srgbClr val="162B36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162B36"/>
                </a:solidFill>
                <a:latin typeface="DejaVu Sans"/>
                <a:ea typeface="DejaVu Sans"/>
                <a:cs typeface="DejaVu Sans"/>
              </a:rPr>
              <a:t>Νικόλαος: Γράφομεν καὶ ἀναγινώσκομεν.</a:t>
            </a:r>
          </a:p>
          <a:p>
            <a:pPr algn="l">
              <a:lnSpc>
                <a:spcPct val="108000"/>
              </a:lnSpc>
              <a:buNone/>
              <a:defRPr sz="1725" b="0">
                <a:solidFill>
                  <a:srgbClr val="162B36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162B36"/>
                </a:solidFill>
                <a:latin typeface="DejaVu Sans"/>
                <a:ea typeface="DejaVu Sans"/>
                <a:cs typeface="DejaVu Sans"/>
              </a:rPr>
              <a:t>Διδάσκαλος: Εὖ γε, ὦ παῖδες!</a:t>
            </a:r>
          </a:p>
        </p:txBody>
      </p:sp>
      <p:sp>
        <p:nvSpPr>
          <p:cNvPr id="10" name="9 - Στρογγυλεμένο ορθογώνιο">
            <a:extLst>
              <a:ext uri="{FF2B5EF4-FFF2-40B4-BE49-F238E27FC236}">
                <a16:creationId xmlns:a16="http://schemas.microsoft.com/office/drawing/2014/main" xmlns="" id="{DA808F55-37D7-49DD-9B58-8E741573816B}"/>
              </a:ext>
            </a:extLst>
          </p:cNvPr>
          <p:cNvSpPr>
            <a:spLocks noGrp="1"/>
          </p:cNvSpPr>
          <p:nvPr/>
        </p:nvSpPr>
        <p:spPr>
          <a:xfrm>
            <a:off x="2457450" y="5524500"/>
            <a:ext cx="7277100" cy="542925"/>
          </a:xfrm>
          <a:prstGeom prst="roundRect">
            <a:avLst>
              <a:gd name="adj" fmla="val 49123"/>
            </a:avLst>
          </a:prstGeom>
          <a:solidFill>
            <a:srgbClr val="162B36"/>
          </a:solidFill>
          <a:ln w="0">
            <a:noFill/>
          </a:ln>
        </p:spPr>
      </p:sp>
      <p:sp>
        <p:nvSpPr>
          <p:cNvPr id="11" name="10 - Ορθογώνιο">
            <a:extLst>
              <a:ext uri="{FF2B5EF4-FFF2-40B4-BE49-F238E27FC236}">
                <a16:creationId xmlns:a16="http://schemas.microsoft.com/office/drawing/2014/main" xmlns="" id="{BA724126-6044-4499-A944-B7A7999477D3}"/>
              </a:ext>
            </a:extLst>
          </p:cNvPr>
          <p:cNvSpPr>
            <a:spLocks noGrp="1"/>
          </p:cNvSpPr>
          <p:nvPr/>
        </p:nvSpPr>
        <p:spPr>
          <a:xfrm>
            <a:off x="2667000" y="5581650"/>
            <a:ext cx="6858000" cy="4191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lnSpc>
                <a:spcPct val="108000"/>
              </a:lnSpc>
              <a:buNone/>
              <a:defRPr sz="15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Διαβάζουμε τη σκηνή και έπειτα αλλάζουμε ρόλους</a:t>
            </a:r>
          </a:p>
        </p:txBody>
      </p:sp>
      <p:sp>
        <p:nvSpPr>
          <p:cNvPr id="12" name="11 - Ορθογώνιο">
            <a:extLst>
              <a:ext uri="{FF2B5EF4-FFF2-40B4-BE49-F238E27FC236}">
                <a16:creationId xmlns:a16="http://schemas.microsoft.com/office/drawing/2014/main" xmlns="" id="{3C9BE508-2D43-487C-9963-45208C54570E}"/>
              </a:ext>
            </a:extLst>
          </p:cNvPr>
          <p:cNvSpPr>
            <a:spLocks noGrp="1"/>
          </p:cNvSpPr>
          <p:nvPr/>
        </p:nvSpPr>
        <p:spPr>
          <a:xfrm>
            <a:off x="0" y="6705600"/>
            <a:ext cx="12192000" cy="152400"/>
          </a:xfrm>
          <a:prstGeom prst="rect">
            <a:avLst/>
          </a:prstGeom>
          <a:solidFill>
            <a:srgbClr val="E5A72B"/>
          </a:solidFill>
          <a:ln w="0">
            <a:noFill/>
          </a:ln>
        </p:spPr>
      </p:sp>
      <p:sp>
        <p:nvSpPr>
          <p:cNvPr id="13" name="12 - Ορθογώνιο">
            <a:extLst>
              <a:ext uri="{FF2B5EF4-FFF2-40B4-BE49-F238E27FC236}">
                <a16:creationId xmlns:a16="http://schemas.microsoft.com/office/drawing/2014/main" xmlns="" id="{CAB37840-ED90-48D0-924E-0391125EE708}"/>
              </a:ext>
            </a:extLst>
          </p:cNvPr>
          <p:cNvSpPr>
            <a:spLocks noGrp="1"/>
          </p:cNvSpPr>
          <p:nvPr/>
        </p:nvSpPr>
        <p:spPr>
          <a:xfrm>
            <a:off x="11258550" y="6400800"/>
            <a:ext cx="381000" cy="209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1099" lnSpcReduction="10000"/>
          </a:bodyPr>
          <a:lstStyle/>
          <a:p>
            <a:pPr algn="r">
              <a:lnSpc>
                <a:spcPct val="108000"/>
              </a:lnSpc>
              <a:buNone/>
              <a:defRPr sz="975" b="1">
                <a:solidFill>
                  <a:srgbClr val="6E655B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6E655B"/>
                </a:solidFill>
                <a:latin typeface="DejaVu Sans"/>
                <a:ea typeface="DejaVu Sans"/>
                <a:cs typeface="DejaVu Sans"/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xmlns="" val="20432699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7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- Ορθογώνιο">
            <a:extLst>
              <a:ext uri="{FF2B5EF4-FFF2-40B4-BE49-F238E27FC236}">
                <a16:creationId xmlns:a16="http://schemas.microsoft.com/office/drawing/2014/main" xmlns="" id="{F81A9319-C5F0-472B-9DF8-0870149F1AB8}"/>
              </a:ext>
            </a:extLst>
          </p:cNvPr>
          <p:cNvSpPr>
            <a:spLocks noGrp="1"/>
          </p:cNvSpPr>
          <p:nvPr/>
        </p:nvSpPr>
        <p:spPr>
          <a:xfrm>
            <a:off x="666750" y="323850"/>
            <a:ext cx="10858500" cy="2476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589" lnSpcReduction="10000"/>
          </a:bodyPr>
          <a:lstStyle/>
          <a:p>
            <a:pPr algn="l">
              <a:lnSpc>
                <a:spcPct val="108000"/>
              </a:lnSpc>
              <a:buNone/>
              <a:defRPr sz="1200" b="1">
                <a:solidFill>
                  <a:srgbClr val="E5A72B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E5A72B"/>
                </a:solidFill>
                <a:latin typeface="DejaVu Sans"/>
                <a:ea typeface="DejaVu Sans"/>
                <a:cs typeface="DejaVu Sans"/>
              </a:rPr>
              <a:t>LITTLE C CULTURE</a:t>
            </a:r>
          </a:p>
        </p:txBody>
      </p:sp>
      <p:sp>
        <p:nvSpPr>
          <p:cNvPr id="2" name="1 - Ορθογώνιο">
            <a:extLst>
              <a:ext uri="{FF2B5EF4-FFF2-40B4-BE49-F238E27FC236}">
                <a16:creationId xmlns:a16="http://schemas.microsoft.com/office/drawing/2014/main" xmlns="" id="{2A9B4B8A-59A5-4EAB-AB9C-9B3FF7B4902E}"/>
              </a:ext>
            </a:extLst>
          </p:cNvPr>
          <p:cNvSpPr>
            <a:spLocks noGrp="1"/>
          </p:cNvSpPr>
          <p:nvPr/>
        </p:nvSpPr>
        <p:spPr>
          <a:xfrm>
            <a:off x="666750" y="628650"/>
            <a:ext cx="10858500" cy="6286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lnSpc>
                <a:spcPct val="108000"/>
              </a:lnSpc>
              <a:buNone/>
              <a:defRPr sz="2850" b="1">
                <a:solidFill>
                  <a:srgbClr val="162B36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162B36"/>
                </a:solidFill>
                <a:latin typeface="DejaVu Sans"/>
                <a:ea typeface="DejaVu Sans"/>
                <a:cs typeface="DejaVu Sans"/>
              </a:rPr>
              <a:t>Μια μέρα στο αρχαίο σχολείο</a:t>
            </a:r>
          </a:p>
        </p:txBody>
      </p:sp>
      <p:sp>
        <p:nvSpPr>
          <p:cNvPr id="3" name="2 - Στρογγυλεμένο ορθογώνιο">
            <a:extLst>
              <a:ext uri="{FF2B5EF4-FFF2-40B4-BE49-F238E27FC236}">
                <a16:creationId xmlns:a16="http://schemas.microsoft.com/office/drawing/2014/main" xmlns="" id="{A47CD014-B7AE-47D1-AA2C-0FCAC005B817}"/>
              </a:ext>
            </a:extLst>
          </p:cNvPr>
          <p:cNvSpPr>
            <a:spLocks noGrp="1"/>
          </p:cNvSpPr>
          <p:nvPr/>
        </p:nvSpPr>
        <p:spPr>
          <a:xfrm>
            <a:off x="666750" y="1333500"/>
            <a:ext cx="723900" cy="66675"/>
          </a:xfrm>
          <a:prstGeom prst="roundRect">
            <a:avLst>
              <a:gd name="adj" fmla="val 50000"/>
            </a:avLst>
          </a:prstGeom>
          <a:solidFill>
            <a:srgbClr val="E5A72B"/>
          </a:solidFill>
          <a:ln w="0">
            <a:noFill/>
          </a:ln>
        </p:spPr>
      </p:sp>
      <p:pic>
        <p:nvPicPr>
          <p:cNvPr id="13" name="12 - Εικόνα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7524750" y="1998663"/>
            <a:ext cx="3714750" cy="1774825"/>
          </a:xfrm>
          <a:prstGeom prst="roundRect">
            <a:avLst>
              <a:gd name="adj" fmla="val 9524"/>
            </a:avLst>
          </a:prstGeom>
        </p:spPr>
      </p:pic>
      <p:sp>
        <p:nvSpPr>
          <p:cNvPr id="5" name="4 - Ορθογώνιο">
            <a:extLst>
              <a:ext uri="{FF2B5EF4-FFF2-40B4-BE49-F238E27FC236}">
                <a16:creationId xmlns:a16="http://schemas.microsoft.com/office/drawing/2014/main" xmlns="" id="{E8CC12C6-28F4-4513-8513-C1C4BF930C4D}"/>
              </a:ext>
            </a:extLst>
          </p:cNvPr>
          <p:cNvSpPr>
            <a:spLocks noGrp="1"/>
          </p:cNvSpPr>
          <p:nvPr/>
        </p:nvSpPr>
        <p:spPr>
          <a:xfrm>
            <a:off x="685800" y="1733550"/>
            <a:ext cx="6191250" cy="31432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lnSpc>
                <a:spcPct val="118000"/>
              </a:lnSpc>
              <a:buNone/>
              <a:defRPr sz="1725" b="0">
                <a:solidFill>
                  <a:srgbClr val="162B36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162B36"/>
                </a:solidFill>
                <a:latin typeface="DejaVu Sans"/>
                <a:ea typeface="DejaVu Sans"/>
                <a:cs typeface="DejaVu Sans"/>
              </a:rPr>
              <a:t>•  Σε ορισμένες πόλεις τα παιδιά μάθαιναν ανάγνωση, γραφή, μουσική και άσκηση.</a:t>
            </a:r>
          </a:p>
          <a:p>
            <a:pPr algn="l">
              <a:lnSpc>
                <a:spcPct val="118000"/>
              </a:lnSpc>
              <a:buNone/>
              <a:defRPr sz="1725" b="0">
                <a:solidFill>
                  <a:srgbClr val="162B36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162B36"/>
                </a:solidFill>
                <a:latin typeface="DejaVu Sans"/>
                <a:ea typeface="DejaVu Sans"/>
                <a:cs typeface="DejaVu Sans"/>
              </a:rPr>
              <a:t>•  Έγραφαν και σε κηρωμένες πινακίδες με γραφίδες.</a:t>
            </a:r>
          </a:p>
          <a:p>
            <a:pPr algn="l">
              <a:lnSpc>
                <a:spcPct val="118000"/>
              </a:lnSpc>
              <a:buNone/>
              <a:defRPr sz="1725" b="0">
                <a:solidFill>
                  <a:srgbClr val="162B36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162B36"/>
                </a:solidFill>
                <a:latin typeface="DejaVu Sans"/>
                <a:ea typeface="DejaVu Sans"/>
                <a:cs typeface="DejaVu Sans"/>
              </a:rPr>
              <a:t>•  Η μόρφωση άλλαζε ανάλογα με τον τόπο, την εποχή, το φύλο και την κοινωνική θέση.</a:t>
            </a:r>
          </a:p>
        </p:txBody>
      </p:sp>
      <p:sp>
        <p:nvSpPr>
          <p:cNvPr id="6" name="5 - Στρογγυλεμένο ορθογώνιο">
            <a:extLst>
              <a:ext uri="{FF2B5EF4-FFF2-40B4-BE49-F238E27FC236}">
                <a16:creationId xmlns:a16="http://schemas.microsoft.com/office/drawing/2014/main" xmlns="" id="{2639B4E9-2378-488C-8DBC-D2363114D6C5}"/>
              </a:ext>
            </a:extLst>
          </p:cNvPr>
          <p:cNvSpPr>
            <a:spLocks noGrp="1"/>
          </p:cNvSpPr>
          <p:nvPr/>
        </p:nvSpPr>
        <p:spPr>
          <a:xfrm>
            <a:off x="685800" y="5267325"/>
            <a:ext cx="10553700" cy="666750"/>
          </a:xfrm>
          <a:prstGeom prst="roundRect">
            <a:avLst>
              <a:gd name="adj" fmla="val 28571"/>
            </a:avLst>
          </a:prstGeom>
          <a:solidFill>
            <a:srgbClr val="E5A72B"/>
          </a:solidFill>
          <a:ln w="0">
            <a:noFill/>
          </a:ln>
        </p:spPr>
      </p:sp>
      <p:sp>
        <p:nvSpPr>
          <p:cNvPr id="7" name="6 - Ορθογώνιο">
            <a:extLst>
              <a:ext uri="{FF2B5EF4-FFF2-40B4-BE49-F238E27FC236}">
                <a16:creationId xmlns:a16="http://schemas.microsoft.com/office/drawing/2014/main" xmlns="" id="{5BB2660A-12B9-41DF-B7F4-F54B68368599}"/>
              </a:ext>
            </a:extLst>
          </p:cNvPr>
          <p:cNvSpPr>
            <a:spLocks noGrp="1"/>
          </p:cNvSpPr>
          <p:nvPr/>
        </p:nvSpPr>
        <p:spPr>
          <a:xfrm>
            <a:off x="933450" y="5353050"/>
            <a:ext cx="10058400" cy="4953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lnSpc>
                <a:spcPct val="108000"/>
              </a:lnSpc>
              <a:buNone/>
              <a:defRPr sz="1725" b="1">
                <a:solidFill>
                  <a:srgbClr val="101719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101719"/>
                </a:solidFill>
                <a:latin typeface="DejaVu Sans"/>
                <a:ea typeface="DejaVu Sans"/>
                <a:cs typeface="DejaVu Sans"/>
              </a:rPr>
              <a:t>Τότε: πινακίδα και γραφίδα     Σήμερα: τετράδιο, βιβλίο, οθόνη</a:t>
            </a:r>
          </a:p>
        </p:txBody>
      </p:sp>
      <p:sp>
        <p:nvSpPr>
          <p:cNvPr id="8" name="7 - Ορθογώνιο">
            <a:extLst>
              <a:ext uri="{FF2B5EF4-FFF2-40B4-BE49-F238E27FC236}">
                <a16:creationId xmlns:a16="http://schemas.microsoft.com/office/drawing/2014/main" xmlns="" id="{D93D1684-F739-4CBB-86FA-1C4DD8174777}"/>
              </a:ext>
            </a:extLst>
          </p:cNvPr>
          <p:cNvSpPr>
            <a:spLocks noGrp="1"/>
          </p:cNvSpPr>
          <p:nvPr/>
        </p:nvSpPr>
        <p:spPr>
          <a:xfrm>
            <a:off x="0" y="6705600"/>
            <a:ext cx="12192000" cy="152400"/>
          </a:xfrm>
          <a:prstGeom prst="rect">
            <a:avLst/>
          </a:prstGeom>
          <a:solidFill>
            <a:srgbClr val="E5A72B"/>
          </a:solidFill>
          <a:ln w="0">
            <a:noFill/>
          </a:ln>
        </p:spPr>
      </p:sp>
      <p:sp>
        <p:nvSpPr>
          <p:cNvPr id="9" name="8 - Ορθογώνιο">
            <a:extLst>
              <a:ext uri="{FF2B5EF4-FFF2-40B4-BE49-F238E27FC236}">
                <a16:creationId xmlns:a16="http://schemas.microsoft.com/office/drawing/2014/main" xmlns="" id="{2BD24FC3-BE4A-4B44-B3CF-EC7195E56032}"/>
              </a:ext>
            </a:extLst>
          </p:cNvPr>
          <p:cNvSpPr>
            <a:spLocks noGrp="1"/>
          </p:cNvSpPr>
          <p:nvPr/>
        </p:nvSpPr>
        <p:spPr>
          <a:xfrm>
            <a:off x="11258550" y="6400800"/>
            <a:ext cx="381000" cy="209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1099" lnSpcReduction="10000"/>
          </a:bodyPr>
          <a:lstStyle/>
          <a:p>
            <a:pPr algn="r">
              <a:lnSpc>
                <a:spcPct val="108000"/>
              </a:lnSpc>
              <a:buNone/>
              <a:defRPr sz="975" b="1">
                <a:solidFill>
                  <a:srgbClr val="6E655B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6E655B"/>
                </a:solidFill>
                <a:latin typeface="DejaVu Sans"/>
                <a:ea typeface="DejaVu Sans"/>
                <a:cs typeface="DejaVu Sans"/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xmlns="" val="19269662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7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10 - Ορθογώνιο">
            <a:extLst>
              <a:ext uri="{FF2B5EF4-FFF2-40B4-BE49-F238E27FC236}">
                <a16:creationId xmlns:a16="http://schemas.microsoft.com/office/drawing/2014/main" xmlns="" id="{1F5D9854-9C32-437A-A8FA-0E420DC324FE}"/>
              </a:ext>
            </a:extLst>
          </p:cNvPr>
          <p:cNvSpPr>
            <a:spLocks noGrp="1"/>
          </p:cNvSpPr>
          <p:nvPr/>
        </p:nvSpPr>
        <p:spPr>
          <a:xfrm>
            <a:off x="666750" y="323850"/>
            <a:ext cx="10858500" cy="2476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589" lnSpcReduction="10000"/>
          </a:bodyPr>
          <a:lstStyle/>
          <a:p>
            <a:pPr algn="l">
              <a:lnSpc>
                <a:spcPct val="108000"/>
              </a:lnSpc>
              <a:buNone/>
              <a:defRPr sz="1200" b="1">
                <a:solidFill>
                  <a:srgbClr val="B74D32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B74D32"/>
                </a:solidFill>
                <a:latin typeface="DejaVu Sans"/>
                <a:ea typeface="DejaVu Sans"/>
                <a:cs typeface="DejaVu Sans"/>
              </a:rPr>
              <a:t>2 • ΟΙΚΊΑ</a:t>
            </a:r>
          </a:p>
        </p:txBody>
      </p:sp>
      <p:sp>
        <p:nvSpPr>
          <p:cNvPr id="2" name="1 - Ορθογώνιο">
            <a:extLst>
              <a:ext uri="{FF2B5EF4-FFF2-40B4-BE49-F238E27FC236}">
                <a16:creationId xmlns:a16="http://schemas.microsoft.com/office/drawing/2014/main" xmlns="" id="{B7D96013-D6F5-44B2-9B93-2B7F33D2176E}"/>
              </a:ext>
            </a:extLst>
          </p:cNvPr>
          <p:cNvSpPr>
            <a:spLocks noGrp="1"/>
          </p:cNvSpPr>
          <p:nvPr/>
        </p:nvSpPr>
        <p:spPr>
          <a:xfrm>
            <a:off x="666750" y="628650"/>
            <a:ext cx="10858500" cy="6286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lnSpc>
                <a:spcPct val="108000"/>
              </a:lnSpc>
              <a:buNone/>
              <a:defRPr sz="2850" b="1">
                <a:solidFill>
                  <a:srgbClr val="162B36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162B36"/>
                </a:solidFill>
                <a:latin typeface="DejaVu Sans"/>
                <a:ea typeface="DejaVu Sans"/>
                <a:cs typeface="DejaVu Sans"/>
              </a:rPr>
              <a:t>Ἐν τῇ οἰκίᾳ</a:t>
            </a:r>
          </a:p>
        </p:txBody>
      </p:sp>
      <p:sp>
        <p:nvSpPr>
          <p:cNvPr id="3" name="2 - Στρογγυλεμένο ορθογώνιο">
            <a:extLst>
              <a:ext uri="{FF2B5EF4-FFF2-40B4-BE49-F238E27FC236}">
                <a16:creationId xmlns:a16="http://schemas.microsoft.com/office/drawing/2014/main" xmlns="" id="{DF3FB729-CC57-4A86-9914-CD5DCCBD8241}"/>
              </a:ext>
            </a:extLst>
          </p:cNvPr>
          <p:cNvSpPr>
            <a:spLocks noGrp="1"/>
          </p:cNvSpPr>
          <p:nvPr/>
        </p:nvSpPr>
        <p:spPr>
          <a:xfrm>
            <a:off x="666750" y="1333500"/>
            <a:ext cx="723900" cy="66675"/>
          </a:xfrm>
          <a:prstGeom prst="roundRect">
            <a:avLst>
              <a:gd name="adj" fmla="val 50000"/>
            </a:avLst>
          </a:prstGeom>
          <a:solidFill>
            <a:srgbClr val="B74D32"/>
          </a:solidFill>
          <a:ln w="0">
            <a:noFill/>
          </a:ln>
        </p:spPr>
      </p:sp>
      <p:pic>
        <p:nvPicPr>
          <p:cNvPr id="14" name="13 - Εικόνα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5310182" y="571480"/>
            <a:ext cx="6523634" cy="5286393"/>
          </a:xfrm>
          <a:prstGeom prst="roundRect">
            <a:avLst>
              <a:gd name="adj" fmla="val 4948"/>
            </a:avLst>
          </a:prstGeom>
        </p:spPr>
      </p:pic>
      <p:sp>
        <p:nvSpPr>
          <p:cNvPr id="5" name="4 - Ορθογώνιο">
            <a:extLst>
              <a:ext uri="{FF2B5EF4-FFF2-40B4-BE49-F238E27FC236}">
                <a16:creationId xmlns:a16="http://schemas.microsoft.com/office/drawing/2014/main" xmlns="" id="{6F090889-624C-46B3-8A1A-18E3B8D4DED0}"/>
              </a:ext>
            </a:extLst>
          </p:cNvPr>
          <p:cNvSpPr>
            <a:spLocks noGrp="1"/>
          </p:cNvSpPr>
          <p:nvPr/>
        </p:nvSpPr>
        <p:spPr>
          <a:xfrm>
            <a:off x="685800" y="1790700"/>
            <a:ext cx="4286250" cy="4286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7553"/>
          </a:bodyPr>
          <a:lstStyle/>
          <a:p>
            <a:pPr algn="l">
              <a:lnSpc>
                <a:spcPct val="108000"/>
              </a:lnSpc>
              <a:buNone/>
              <a:defRPr sz="2100" b="1">
                <a:solidFill>
                  <a:srgbClr val="B74D32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B74D32"/>
                </a:solidFill>
                <a:latin typeface="DejaVu Sans"/>
                <a:ea typeface="DejaVu Sans"/>
                <a:cs typeface="DejaVu Sans"/>
              </a:rPr>
              <a:t>Μπαίνουμε σε ένα σπίτι</a:t>
            </a:r>
          </a:p>
        </p:txBody>
      </p:sp>
      <p:sp>
        <p:nvSpPr>
          <p:cNvPr id="6" name="5 - Ορθογώνιο">
            <a:extLst>
              <a:ext uri="{FF2B5EF4-FFF2-40B4-BE49-F238E27FC236}">
                <a16:creationId xmlns:a16="http://schemas.microsoft.com/office/drawing/2014/main" xmlns="" id="{F3C1B9BC-6F43-4278-8E24-480AC0B7E596}"/>
              </a:ext>
            </a:extLst>
          </p:cNvPr>
          <p:cNvSpPr>
            <a:spLocks noGrp="1"/>
          </p:cNvSpPr>
          <p:nvPr/>
        </p:nvSpPr>
        <p:spPr>
          <a:xfrm>
            <a:off x="685800" y="2476500"/>
            <a:ext cx="4286250" cy="24288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lnSpc>
                <a:spcPct val="118000"/>
              </a:lnSpc>
              <a:buNone/>
              <a:defRPr sz="1800" b="0">
                <a:solidFill>
                  <a:srgbClr val="162B36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62B36"/>
                </a:solidFill>
                <a:latin typeface="DejaVu Sans"/>
                <a:ea typeface="DejaVu Sans"/>
                <a:cs typeface="DejaVu Sans"/>
              </a:rPr>
              <a:t>•  Παρατήρησε την αυλή και τα δωμάτια.</a:t>
            </a:r>
          </a:p>
          <a:p>
            <a:pPr algn="l">
              <a:lnSpc>
                <a:spcPct val="118000"/>
              </a:lnSpc>
              <a:buNone/>
              <a:defRPr sz="1800" b="0">
                <a:solidFill>
                  <a:srgbClr val="162B36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62B36"/>
                </a:solidFill>
                <a:latin typeface="DejaVu Sans"/>
                <a:ea typeface="DejaVu Sans"/>
                <a:cs typeface="DejaVu Sans"/>
              </a:rPr>
              <a:t>•  Ποιοι ζούσαν και εργάζονταν εδώ;</a:t>
            </a:r>
          </a:p>
          <a:p>
            <a:pPr algn="l">
              <a:lnSpc>
                <a:spcPct val="118000"/>
              </a:lnSpc>
              <a:buNone/>
              <a:defRPr sz="1800" b="0">
                <a:solidFill>
                  <a:srgbClr val="162B36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62B36"/>
                </a:solidFill>
                <a:latin typeface="DejaVu Sans"/>
                <a:ea typeface="DejaVu Sans"/>
                <a:cs typeface="DejaVu Sans"/>
              </a:rPr>
              <a:t>•  Ποιος χώρος συγκέντρωνε την οικογένεια;</a:t>
            </a:r>
          </a:p>
        </p:txBody>
      </p:sp>
      <p:sp>
        <p:nvSpPr>
          <p:cNvPr id="7" name="6 - Στρογγυλεμένο ορθογώνιο">
            <a:extLst>
              <a:ext uri="{FF2B5EF4-FFF2-40B4-BE49-F238E27FC236}">
                <a16:creationId xmlns:a16="http://schemas.microsoft.com/office/drawing/2014/main" xmlns="" id="{585A4655-CEF0-41A6-B655-1ABB514FA47C}"/>
              </a:ext>
            </a:extLst>
          </p:cNvPr>
          <p:cNvSpPr>
            <a:spLocks noGrp="1"/>
          </p:cNvSpPr>
          <p:nvPr/>
        </p:nvSpPr>
        <p:spPr>
          <a:xfrm>
            <a:off x="685800" y="5267325"/>
            <a:ext cx="4286250" cy="609600"/>
          </a:xfrm>
          <a:prstGeom prst="roundRect">
            <a:avLst>
              <a:gd name="adj" fmla="val 28125"/>
            </a:avLst>
          </a:prstGeom>
          <a:solidFill>
            <a:srgbClr val="B74D32"/>
          </a:solidFill>
          <a:ln w="0">
            <a:noFill/>
          </a:ln>
        </p:spPr>
      </p:sp>
      <p:sp>
        <p:nvSpPr>
          <p:cNvPr id="8" name="7 - Ορθογώνιο">
            <a:extLst>
              <a:ext uri="{FF2B5EF4-FFF2-40B4-BE49-F238E27FC236}">
                <a16:creationId xmlns:a16="http://schemas.microsoft.com/office/drawing/2014/main" xmlns="" id="{5DBA259E-605F-46A1-8570-6D91FE2C19C5}"/>
              </a:ext>
            </a:extLst>
          </p:cNvPr>
          <p:cNvSpPr>
            <a:spLocks noGrp="1"/>
          </p:cNvSpPr>
          <p:nvPr/>
        </p:nvSpPr>
        <p:spPr>
          <a:xfrm>
            <a:off x="876300" y="5334000"/>
            <a:ext cx="3905250" cy="4572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lnSpc>
                <a:spcPct val="108000"/>
              </a:lnSpc>
              <a:buNone/>
              <a:defRPr sz="15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Δείξε την αὐλή στην εικόνα</a:t>
            </a:r>
          </a:p>
        </p:txBody>
      </p:sp>
      <p:sp>
        <p:nvSpPr>
          <p:cNvPr id="9" name="8 - Ορθογώνιο">
            <a:extLst>
              <a:ext uri="{FF2B5EF4-FFF2-40B4-BE49-F238E27FC236}">
                <a16:creationId xmlns:a16="http://schemas.microsoft.com/office/drawing/2014/main" xmlns="" id="{65D4E34E-BB59-440D-98F5-84456192C94B}"/>
              </a:ext>
            </a:extLst>
          </p:cNvPr>
          <p:cNvSpPr>
            <a:spLocks noGrp="1"/>
          </p:cNvSpPr>
          <p:nvPr/>
        </p:nvSpPr>
        <p:spPr>
          <a:xfrm>
            <a:off x="0" y="6705600"/>
            <a:ext cx="12192000" cy="152400"/>
          </a:xfrm>
          <a:prstGeom prst="rect">
            <a:avLst/>
          </a:prstGeom>
          <a:solidFill>
            <a:srgbClr val="B74D32"/>
          </a:solidFill>
          <a:ln w="0">
            <a:noFill/>
          </a:ln>
        </p:spPr>
      </p:sp>
      <p:sp>
        <p:nvSpPr>
          <p:cNvPr id="10" name="9 - Ορθογώνιο">
            <a:extLst>
              <a:ext uri="{FF2B5EF4-FFF2-40B4-BE49-F238E27FC236}">
                <a16:creationId xmlns:a16="http://schemas.microsoft.com/office/drawing/2014/main" xmlns="" id="{B8432F8B-57DE-48C4-B852-6D98220F23A8}"/>
              </a:ext>
            </a:extLst>
          </p:cNvPr>
          <p:cNvSpPr>
            <a:spLocks noGrp="1"/>
          </p:cNvSpPr>
          <p:nvPr/>
        </p:nvSpPr>
        <p:spPr>
          <a:xfrm>
            <a:off x="11258550" y="6400800"/>
            <a:ext cx="381000" cy="209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1099" lnSpcReduction="10000"/>
          </a:bodyPr>
          <a:lstStyle/>
          <a:p>
            <a:pPr algn="r">
              <a:lnSpc>
                <a:spcPct val="108000"/>
              </a:lnSpc>
              <a:buNone/>
              <a:defRPr sz="975" b="1">
                <a:solidFill>
                  <a:srgbClr val="6E655B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6E655B"/>
                </a:solidFill>
                <a:latin typeface="DejaVu Sans"/>
                <a:ea typeface="DejaVu Sans"/>
                <a:cs typeface="DejaVu Sans"/>
              </a:rPr>
              <a:t>06</a:t>
            </a:r>
          </a:p>
        </p:txBody>
      </p:sp>
    </p:spTree>
    <p:extLst>
      <p:ext uri="{BB962C8B-B14F-4D97-AF65-F5344CB8AC3E}">
        <p14:creationId xmlns:p14="http://schemas.microsoft.com/office/powerpoint/2010/main" xmlns="" val="12152602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4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13 - Ορθογώνιο">
            <a:extLst>
              <a:ext uri="{FF2B5EF4-FFF2-40B4-BE49-F238E27FC236}">
                <a16:creationId xmlns:a16="http://schemas.microsoft.com/office/drawing/2014/main" xmlns="" id="{CE30E726-2FDE-454E-A403-776FDBD7D4D1}"/>
              </a:ext>
            </a:extLst>
          </p:cNvPr>
          <p:cNvSpPr>
            <a:spLocks noGrp="1"/>
          </p:cNvSpPr>
          <p:nvPr/>
        </p:nvSpPr>
        <p:spPr>
          <a:xfrm>
            <a:off x="666750" y="323850"/>
            <a:ext cx="10858500" cy="2476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589" lnSpcReduction="10000"/>
          </a:bodyPr>
          <a:lstStyle/>
          <a:p>
            <a:pPr algn="l">
              <a:lnSpc>
                <a:spcPct val="108000"/>
              </a:lnSpc>
              <a:buNone/>
              <a:defRPr sz="1200" b="1">
                <a:solidFill>
                  <a:srgbClr val="B74D32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B74D32"/>
                </a:solidFill>
                <a:latin typeface="DejaVu Sans"/>
                <a:ea typeface="DejaVu Sans"/>
                <a:cs typeface="DejaVu Sans"/>
              </a:rPr>
              <a:t>2 • ΟΙΚΊΑ</a:t>
            </a:r>
          </a:p>
        </p:txBody>
      </p:sp>
      <p:sp>
        <p:nvSpPr>
          <p:cNvPr id="2" name="1 - Ορθογώνιο">
            <a:extLst>
              <a:ext uri="{FF2B5EF4-FFF2-40B4-BE49-F238E27FC236}">
                <a16:creationId xmlns:a16="http://schemas.microsoft.com/office/drawing/2014/main" xmlns="" id="{1B2DB22F-DDCE-42CC-B06F-223313D49208}"/>
              </a:ext>
            </a:extLst>
          </p:cNvPr>
          <p:cNvSpPr>
            <a:spLocks noGrp="1"/>
          </p:cNvSpPr>
          <p:nvPr/>
        </p:nvSpPr>
        <p:spPr>
          <a:xfrm>
            <a:off x="666750" y="628650"/>
            <a:ext cx="10858500" cy="6286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lnSpc>
                <a:spcPct val="108000"/>
              </a:lnSpc>
              <a:buNone/>
              <a:defRPr sz="2850" b="1">
                <a:solidFill>
                  <a:srgbClr val="162B36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162B36"/>
                </a:solidFill>
                <a:latin typeface="DejaVu Sans"/>
                <a:ea typeface="DejaVu Sans"/>
                <a:cs typeface="DejaVu Sans"/>
              </a:rPr>
              <a:t>Μητέρα και κόρη</a:t>
            </a:r>
          </a:p>
        </p:txBody>
      </p:sp>
      <p:sp>
        <p:nvSpPr>
          <p:cNvPr id="3" name="2 - Στρογγυλεμένο ορθογώνιο">
            <a:extLst>
              <a:ext uri="{FF2B5EF4-FFF2-40B4-BE49-F238E27FC236}">
                <a16:creationId xmlns:a16="http://schemas.microsoft.com/office/drawing/2014/main" xmlns="" id="{2EB0148A-3821-4DCB-8E0C-79E3C54815AD}"/>
              </a:ext>
            </a:extLst>
          </p:cNvPr>
          <p:cNvSpPr>
            <a:spLocks noGrp="1"/>
          </p:cNvSpPr>
          <p:nvPr/>
        </p:nvSpPr>
        <p:spPr>
          <a:xfrm>
            <a:off x="666750" y="1333500"/>
            <a:ext cx="723900" cy="66675"/>
          </a:xfrm>
          <a:prstGeom prst="roundRect">
            <a:avLst>
              <a:gd name="adj" fmla="val 50000"/>
            </a:avLst>
          </a:prstGeom>
          <a:solidFill>
            <a:srgbClr val="B74D32"/>
          </a:solidFill>
          <a:ln w="0">
            <a:noFill/>
          </a:ln>
        </p:spPr>
      </p:sp>
      <p:sp>
        <p:nvSpPr>
          <p:cNvPr id="4" name="3 - Στρογγυλεμένο ορθογώνιο">
            <a:extLst>
              <a:ext uri="{FF2B5EF4-FFF2-40B4-BE49-F238E27FC236}">
                <a16:creationId xmlns:a16="http://schemas.microsoft.com/office/drawing/2014/main" xmlns="" id="{4FD93538-8802-4A88-B155-98332EB68C98}"/>
              </a:ext>
            </a:extLst>
          </p:cNvPr>
          <p:cNvSpPr>
            <a:spLocks noGrp="1"/>
          </p:cNvSpPr>
          <p:nvPr/>
        </p:nvSpPr>
        <p:spPr>
          <a:xfrm>
            <a:off x="685800" y="1676400"/>
            <a:ext cx="5238750" cy="3381375"/>
          </a:xfrm>
          <a:prstGeom prst="roundRect">
            <a:avLst>
              <a:gd name="adj" fmla="val 5634"/>
            </a:avLst>
          </a:prstGeom>
          <a:solidFill>
            <a:srgbClr val="FFFFFF"/>
          </a:solidFill>
          <a:ln w="0">
            <a:noFill/>
          </a:ln>
        </p:spPr>
      </p:sp>
      <p:sp>
        <p:nvSpPr>
          <p:cNvPr id="5" name="4 - Στρογγυλεμένο ορθογώνιο">
            <a:extLst>
              <a:ext uri="{FF2B5EF4-FFF2-40B4-BE49-F238E27FC236}">
                <a16:creationId xmlns:a16="http://schemas.microsoft.com/office/drawing/2014/main" xmlns="" id="{6D19AE14-2F62-4E35-BBAF-8BD53A46935A}"/>
              </a:ext>
            </a:extLst>
          </p:cNvPr>
          <p:cNvSpPr>
            <a:spLocks noGrp="1"/>
          </p:cNvSpPr>
          <p:nvPr/>
        </p:nvSpPr>
        <p:spPr>
          <a:xfrm>
            <a:off x="685800" y="1676400"/>
            <a:ext cx="95250" cy="3381375"/>
          </a:xfrm>
          <a:prstGeom prst="roundRect">
            <a:avLst>
              <a:gd name="adj" fmla="val 50000"/>
            </a:avLst>
          </a:prstGeom>
          <a:solidFill>
            <a:srgbClr val="B74D32"/>
          </a:solidFill>
          <a:ln w="0">
            <a:noFill/>
          </a:ln>
        </p:spPr>
      </p:sp>
      <p:sp>
        <p:nvSpPr>
          <p:cNvPr id="6" name="5 - Ορθογώνιο">
            <a:extLst>
              <a:ext uri="{FF2B5EF4-FFF2-40B4-BE49-F238E27FC236}">
                <a16:creationId xmlns:a16="http://schemas.microsoft.com/office/drawing/2014/main" xmlns="" id="{1F8DDED5-EF98-4306-867D-C06E59B374E1}"/>
              </a:ext>
            </a:extLst>
          </p:cNvPr>
          <p:cNvSpPr>
            <a:spLocks noGrp="1"/>
          </p:cNvSpPr>
          <p:nvPr/>
        </p:nvSpPr>
        <p:spPr>
          <a:xfrm>
            <a:off x="952500" y="1790700"/>
            <a:ext cx="4781550" cy="31527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lnSpc>
                <a:spcPct val="108000"/>
              </a:lnSpc>
              <a:buNone/>
              <a:defRPr sz="1725" b="0">
                <a:solidFill>
                  <a:srgbClr val="162B36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162B36"/>
                </a:solidFill>
                <a:latin typeface="DejaVu Sans"/>
                <a:ea typeface="DejaVu Sans"/>
                <a:cs typeface="DejaVu Sans"/>
              </a:rPr>
              <a:t>Μήτηρ: Χαῖρε, ὦ θύγατερ. Ποῦ ἐστιν ὁ πατήρ;</a:t>
            </a:r>
          </a:p>
          <a:p>
            <a:pPr algn="l">
              <a:lnSpc>
                <a:spcPct val="108000"/>
              </a:lnSpc>
              <a:buNone/>
              <a:defRPr sz="1725" b="0">
                <a:solidFill>
                  <a:srgbClr val="162B36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162B36"/>
                </a:solidFill>
                <a:latin typeface="DejaVu Sans"/>
                <a:ea typeface="DejaVu Sans"/>
                <a:cs typeface="DejaVu Sans"/>
              </a:rPr>
              <a:t>Θυγάτηρ: Ἐν τῇ αὐλῇ ἐστίν.</a:t>
            </a:r>
          </a:p>
          <a:p>
            <a:pPr algn="l">
              <a:lnSpc>
                <a:spcPct val="108000"/>
              </a:lnSpc>
              <a:buNone/>
              <a:defRPr sz="1725" b="0">
                <a:solidFill>
                  <a:srgbClr val="162B36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162B36"/>
                </a:solidFill>
                <a:latin typeface="DejaVu Sans"/>
                <a:ea typeface="DejaVu Sans"/>
                <a:cs typeface="DejaVu Sans"/>
              </a:rPr>
              <a:t>Μήτηρ: Ποῦ ἐστιν ὁ ἀδελφός;</a:t>
            </a:r>
          </a:p>
          <a:p>
            <a:pPr algn="l">
              <a:lnSpc>
                <a:spcPct val="108000"/>
              </a:lnSpc>
              <a:buNone/>
              <a:defRPr sz="1725" b="0">
                <a:solidFill>
                  <a:srgbClr val="162B36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162B36"/>
                </a:solidFill>
                <a:latin typeface="DejaVu Sans"/>
                <a:ea typeface="DejaVu Sans"/>
                <a:cs typeface="DejaVu Sans"/>
              </a:rPr>
              <a:t>Θυγάτηρ: Ἐν τῷ σχολείῳ ἐστίν.</a:t>
            </a:r>
          </a:p>
        </p:txBody>
      </p:sp>
      <p:sp>
        <p:nvSpPr>
          <p:cNvPr id="7" name="6 - Στρογγυλεμένο ορθογώνιο">
            <a:extLst>
              <a:ext uri="{FF2B5EF4-FFF2-40B4-BE49-F238E27FC236}">
                <a16:creationId xmlns:a16="http://schemas.microsoft.com/office/drawing/2014/main" xmlns="" id="{11280C03-7321-41B1-B1C5-679DECD0DCF8}"/>
              </a:ext>
            </a:extLst>
          </p:cNvPr>
          <p:cNvSpPr>
            <a:spLocks noGrp="1"/>
          </p:cNvSpPr>
          <p:nvPr/>
        </p:nvSpPr>
        <p:spPr>
          <a:xfrm>
            <a:off x="6267450" y="1676400"/>
            <a:ext cx="5238750" cy="3381375"/>
          </a:xfrm>
          <a:prstGeom prst="roundRect">
            <a:avLst>
              <a:gd name="adj" fmla="val 5634"/>
            </a:avLst>
          </a:prstGeom>
          <a:solidFill>
            <a:srgbClr val="FFFFFF"/>
          </a:solidFill>
          <a:ln w="0">
            <a:noFill/>
          </a:ln>
        </p:spPr>
      </p:sp>
      <p:sp>
        <p:nvSpPr>
          <p:cNvPr id="8" name="7 - Στρογγυλεμένο ορθογώνιο">
            <a:extLst>
              <a:ext uri="{FF2B5EF4-FFF2-40B4-BE49-F238E27FC236}">
                <a16:creationId xmlns:a16="http://schemas.microsoft.com/office/drawing/2014/main" xmlns="" id="{A030374D-29F0-43A0-96D5-0ED0D6983FA4}"/>
              </a:ext>
            </a:extLst>
          </p:cNvPr>
          <p:cNvSpPr>
            <a:spLocks noGrp="1"/>
          </p:cNvSpPr>
          <p:nvPr/>
        </p:nvSpPr>
        <p:spPr>
          <a:xfrm>
            <a:off x="6267450" y="1676400"/>
            <a:ext cx="95250" cy="3381375"/>
          </a:xfrm>
          <a:prstGeom prst="roundRect">
            <a:avLst>
              <a:gd name="adj" fmla="val 50000"/>
            </a:avLst>
          </a:prstGeom>
          <a:solidFill>
            <a:srgbClr val="E5A72B"/>
          </a:solidFill>
          <a:ln w="0">
            <a:noFill/>
          </a:ln>
        </p:spPr>
      </p:sp>
      <p:sp>
        <p:nvSpPr>
          <p:cNvPr id="9" name="8 - Ορθογώνιο">
            <a:extLst>
              <a:ext uri="{FF2B5EF4-FFF2-40B4-BE49-F238E27FC236}">
                <a16:creationId xmlns:a16="http://schemas.microsoft.com/office/drawing/2014/main" xmlns="" id="{724509CA-6AB6-4DC9-89FC-CAA5E89903A6}"/>
              </a:ext>
            </a:extLst>
          </p:cNvPr>
          <p:cNvSpPr>
            <a:spLocks noGrp="1"/>
          </p:cNvSpPr>
          <p:nvPr/>
        </p:nvSpPr>
        <p:spPr>
          <a:xfrm>
            <a:off x="6534150" y="1790700"/>
            <a:ext cx="4781550" cy="31527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lnSpc>
                <a:spcPct val="108000"/>
              </a:lnSpc>
              <a:buNone/>
              <a:defRPr sz="1725" b="0">
                <a:solidFill>
                  <a:srgbClr val="162B36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162B36"/>
                </a:solidFill>
                <a:latin typeface="DejaVu Sans"/>
                <a:ea typeface="DejaVu Sans"/>
                <a:cs typeface="DejaVu Sans"/>
              </a:rPr>
              <a:t>Μήτηρ: Τί ποιεῖς, ὦ θύγατερ;</a:t>
            </a:r>
          </a:p>
          <a:p>
            <a:pPr algn="l">
              <a:lnSpc>
                <a:spcPct val="108000"/>
              </a:lnSpc>
              <a:buNone/>
              <a:defRPr sz="1725" b="0">
                <a:solidFill>
                  <a:srgbClr val="162B36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162B36"/>
                </a:solidFill>
                <a:latin typeface="DejaVu Sans"/>
                <a:ea typeface="DejaVu Sans"/>
                <a:cs typeface="DejaVu Sans"/>
              </a:rPr>
              <a:t>Θυγάτηρ: Ἐν τῇ οἰκίᾳ μένω.</a:t>
            </a:r>
          </a:p>
          <a:p>
            <a:pPr algn="l">
              <a:lnSpc>
                <a:spcPct val="108000"/>
              </a:lnSpc>
              <a:buNone/>
              <a:defRPr sz="1725" b="0">
                <a:solidFill>
                  <a:srgbClr val="162B36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162B36"/>
                </a:solidFill>
                <a:latin typeface="DejaVu Sans"/>
                <a:ea typeface="DejaVu Sans"/>
                <a:cs typeface="DejaVu Sans"/>
              </a:rPr>
              <a:t>Μήτηρ: Ἐλθέ εἰς τὴν ἀγορὰν!</a:t>
            </a:r>
          </a:p>
          <a:p>
            <a:pPr algn="l">
              <a:lnSpc>
                <a:spcPct val="108000"/>
              </a:lnSpc>
              <a:buNone/>
              <a:defRPr sz="1725" b="0">
                <a:solidFill>
                  <a:srgbClr val="162B36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162B36"/>
                </a:solidFill>
                <a:latin typeface="DejaVu Sans"/>
                <a:ea typeface="DejaVu Sans"/>
                <a:cs typeface="DejaVu Sans"/>
              </a:rPr>
              <a:t>Θυγάτηρ: Ναί, ὦ μῆτερ!</a:t>
            </a:r>
          </a:p>
        </p:txBody>
      </p:sp>
      <p:sp>
        <p:nvSpPr>
          <p:cNvPr id="10" name="9 - Στρογγυλεμένο ορθογώνιο">
            <a:extLst>
              <a:ext uri="{FF2B5EF4-FFF2-40B4-BE49-F238E27FC236}">
                <a16:creationId xmlns:a16="http://schemas.microsoft.com/office/drawing/2014/main" xmlns="" id="{35AA5DFB-5FB2-4470-A913-50B5D9AF6482}"/>
              </a:ext>
            </a:extLst>
          </p:cNvPr>
          <p:cNvSpPr>
            <a:spLocks noGrp="1"/>
          </p:cNvSpPr>
          <p:nvPr/>
        </p:nvSpPr>
        <p:spPr>
          <a:xfrm>
            <a:off x="2152650" y="5391150"/>
            <a:ext cx="7886700" cy="628650"/>
          </a:xfrm>
          <a:prstGeom prst="roundRect">
            <a:avLst>
              <a:gd name="adj" fmla="val 39394"/>
            </a:avLst>
          </a:prstGeom>
          <a:solidFill>
            <a:srgbClr val="162B36"/>
          </a:solidFill>
          <a:ln w="0">
            <a:noFill/>
          </a:ln>
        </p:spPr>
      </p:sp>
      <p:sp>
        <p:nvSpPr>
          <p:cNvPr id="11" name="10 - Ορθογώνιο">
            <a:extLst>
              <a:ext uri="{FF2B5EF4-FFF2-40B4-BE49-F238E27FC236}">
                <a16:creationId xmlns:a16="http://schemas.microsoft.com/office/drawing/2014/main" xmlns="" id="{022342CD-63AB-4CD0-B439-C2FE2313D7C8}"/>
              </a:ext>
            </a:extLst>
          </p:cNvPr>
          <p:cNvSpPr>
            <a:spLocks noGrp="1"/>
          </p:cNvSpPr>
          <p:nvPr/>
        </p:nvSpPr>
        <p:spPr>
          <a:xfrm>
            <a:off x="2381250" y="5467350"/>
            <a:ext cx="7429500" cy="4572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lnSpc>
                <a:spcPct val="108000"/>
              </a:lnSpc>
              <a:buNone/>
              <a:defRPr sz="15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Δύο μαθητές • ολόκληρη σκηνή • αλλαγή ρόλων</a:t>
            </a:r>
          </a:p>
        </p:txBody>
      </p:sp>
      <p:sp>
        <p:nvSpPr>
          <p:cNvPr id="12" name="11 - Ορθογώνιο">
            <a:extLst>
              <a:ext uri="{FF2B5EF4-FFF2-40B4-BE49-F238E27FC236}">
                <a16:creationId xmlns:a16="http://schemas.microsoft.com/office/drawing/2014/main" xmlns="" id="{62B49C98-BC70-4F19-83D7-676B7F8D7305}"/>
              </a:ext>
            </a:extLst>
          </p:cNvPr>
          <p:cNvSpPr>
            <a:spLocks noGrp="1"/>
          </p:cNvSpPr>
          <p:nvPr/>
        </p:nvSpPr>
        <p:spPr>
          <a:xfrm>
            <a:off x="0" y="6705600"/>
            <a:ext cx="12192000" cy="152400"/>
          </a:xfrm>
          <a:prstGeom prst="rect">
            <a:avLst/>
          </a:prstGeom>
          <a:solidFill>
            <a:srgbClr val="B74D32"/>
          </a:solidFill>
          <a:ln w="0">
            <a:noFill/>
          </a:ln>
        </p:spPr>
      </p:sp>
      <p:sp>
        <p:nvSpPr>
          <p:cNvPr id="13" name="12 - Ορθογώνιο">
            <a:extLst>
              <a:ext uri="{FF2B5EF4-FFF2-40B4-BE49-F238E27FC236}">
                <a16:creationId xmlns:a16="http://schemas.microsoft.com/office/drawing/2014/main" xmlns="" id="{259F481B-9A8F-4AE7-B984-1DEF2E5C5D7A}"/>
              </a:ext>
            </a:extLst>
          </p:cNvPr>
          <p:cNvSpPr>
            <a:spLocks noGrp="1"/>
          </p:cNvSpPr>
          <p:nvPr/>
        </p:nvSpPr>
        <p:spPr>
          <a:xfrm>
            <a:off x="11258550" y="6400800"/>
            <a:ext cx="381000" cy="209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1099" lnSpcReduction="10000"/>
          </a:bodyPr>
          <a:lstStyle/>
          <a:p>
            <a:pPr algn="r">
              <a:lnSpc>
                <a:spcPct val="108000"/>
              </a:lnSpc>
              <a:buNone/>
              <a:defRPr sz="975" b="1">
                <a:solidFill>
                  <a:srgbClr val="6E655B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6E655B"/>
                </a:solidFill>
                <a:latin typeface="DejaVu Sans"/>
                <a:ea typeface="DejaVu Sans"/>
                <a:cs typeface="DejaVu Sans"/>
              </a:rPr>
              <a:t>07</a:t>
            </a:r>
          </a:p>
        </p:txBody>
      </p:sp>
      <p:sp>
        <p:nvSpPr>
          <p:cNvPr id="15" name="14 - TextBox"/>
          <p:cNvSpPr txBox="1"/>
          <p:nvPr/>
        </p:nvSpPr>
        <p:spPr>
          <a:xfrm>
            <a:off x="7453322" y="6072206"/>
            <a:ext cx="44291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hlinkClick r:id="rId3"/>
              </a:rPr>
              <a:t>https://www.bbc.co.uk/bitesize/topics/z87tn39/articles/zc8yb9q#z2c8g2p</a:t>
            </a:r>
            <a:r>
              <a:rPr lang="el-GR" dirty="0" smtClean="0"/>
              <a:t> 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xmlns="" val="12124292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0171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9 - Εικόνα"/>
          <p:cNvPicPr>
            <a:picLocks noChangeAspect="1"/>
          </p:cNvPicPr>
          <p:nvPr/>
        </p:nvPicPr>
        <p:blipFill>
          <a:blip r:embed="rId3"/>
          <a:srcRect t="7746" b="774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1 - Ορθογώνιο">
            <a:extLst>
              <a:ext uri="{FF2B5EF4-FFF2-40B4-BE49-F238E27FC236}">
                <a16:creationId xmlns:a16="http://schemas.microsoft.com/office/drawing/2014/main" xmlns="" id="{A331620E-7C11-4914-A189-6413F549C604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01719">
              <a:alpha val="60000"/>
            </a:srgbClr>
          </a:solidFill>
          <a:ln w="0">
            <a:noFill/>
          </a:ln>
        </p:spPr>
      </p:sp>
      <p:sp>
        <p:nvSpPr>
          <p:cNvPr id="3" name="2 - Ορθογώνιο">
            <a:extLst>
              <a:ext uri="{FF2B5EF4-FFF2-40B4-BE49-F238E27FC236}">
                <a16:creationId xmlns:a16="http://schemas.microsoft.com/office/drawing/2014/main" xmlns="" id="{AD6998BF-1299-4368-9808-6D88C4188584}"/>
              </a:ext>
            </a:extLst>
          </p:cNvPr>
          <p:cNvSpPr>
            <a:spLocks noGrp="1"/>
          </p:cNvSpPr>
          <p:nvPr/>
        </p:nvSpPr>
        <p:spPr>
          <a:xfrm>
            <a:off x="742950" y="590550"/>
            <a:ext cx="3810000" cy="285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7449" lnSpcReduction="10000"/>
          </a:bodyPr>
          <a:lstStyle/>
          <a:p>
            <a:pPr algn="l">
              <a:lnSpc>
                <a:spcPct val="108000"/>
              </a:lnSpc>
              <a:buNone/>
              <a:defRPr sz="1350" b="1">
                <a:solidFill>
                  <a:srgbClr val="9FE2D9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9FE2D9"/>
                </a:solidFill>
                <a:latin typeface="DejaVu Sans"/>
                <a:ea typeface="DejaVu Sans"/>
                <a:cs typeface="DejaVu Sans"/>
              </a:rPr>
              <a:t>3 • ΑΓΟΡΑ</a:t>
            </a:r>
          </a:p>
        </p:txBody>
      </p:sp>
      <p:sp>
        <p:nvSpPr>
          <p:cNvPr id="4" name="3 - Ορθογώνιο">
            <a:extLst>
              <a:ext uri="{FF2B5EF4-FFF2-40B4-BE49-F238E27FC236}">
                <a16:creationId xmlns:a16="http://schemas.microsoft.com/office/drawing/2014/main" xmlns="" id="{980FE212-96E1-4E31-B37F-D5C64E271ED4}"/>
              </a:ext>
            </a:extLst>
          </p:cNvPr>
          <p:cNvSpPr>
            <a:spLocks noGrp="1"/>
          </p:cNvSpPr>
          <p:nvPr/>
        </p:nvSpPr>
        <p:spPr>
          <a:xfrm>
            <a:off x="742950" y="1333500"/>
            <a:ext cx="7429500" cy="704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6235" lnSpcReduction="10000"/>
          </a:bodyPr>
          <a:lstStyle/>
          <a:p>
            <a:pPr algn="l">
              <a:lnSpc>
                <a:spcPct val="108000"/>
              </a:lnSpc>
              <a:buNone/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Ἐν τῇ ἀγορᾷ</a:t>
            </a:r>
          </a:p>
        </p:txBody>
      </p:sp>
      <p:sp>
        <p:nvSpPr>
          <p:cNvPr id="5" name="4 - Ορθογώνιο">
            <a:extLst>
              <a:ext uri="{FF2B5EF4-FFF2-40B4-BE49-F238E27FC236}">
                <a16:creationId xmlns:a16="http://schemas.microsoft.com/office/drawing/2014/main" xmlns="" id="{EFE89AF7-5814-468A-B5A6-3D6DD43ECEC2}"/>
              </a:ext>
            </a:extLst>
          </p:cNvPr>
          <p:cNvSpPr>
            <a:spLocks noGrp="1"/>
          </p:cNvSpPr>
          <p:nvPr/>
        </p:nvSpPr>
        <p:spPr>
          <a:xfrm>
            <a:off x="781050" y="2266950"/>
            <a:ext cx="7524750" cy="590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8874"/>
          </a:bodyPr>
          <a:lstStyle/>
          <a:p>
            <a:pPr algn="l">
              <a:lnSpc>
                <a:spcPct val="108000"/>
              </a:lnSpc>
              <a:buNone/>
              <a:defRPr sz="1875" b="0">
                <a:solidFill>
                  <a:srgbClr val="FFFFFF">
                    <a:alpha val="86667"/>
                  </a:srgbClr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FFFFFF">
                    <a:alpha val="86667"/>
                  </a:srgbClr>
                </a:solidFill>
                <a:latin typeface="DejaVu Sans"/>
                <a:ea typeface="DejaVu Sans"/>
                <a:cs typeface="DejaVu Sans"/>
              </a:rPr>
              <a:t>Η καρδιά της πόλης γεμίζει φωνές, προϊόντα και συναντήσεις</a:t>
            </a:r>
          </a:p>
        </p:txBody>
      </p:sp>
      <p:sp>
        <p:nvSpPr>
          <p:cNvPr id="6" name="5 - Στρογγυλεμένο ορθογώνιο">
            <a:extLst>
              <a:ext uri="{FF2B5EF4-FFF2-40B4-BE49-F238E27FC236}">
                <a16:creationId xmlns:a16="http://schemas.microsoft.com/office/drawing/2014/main" xmlns="" id="{230B994B-2AB6-4A2F-9943-66AB11A01307}"/>
              </a:ext>
            </a:extLst>
          </p:cNvPr>
          <p:cNvSpPr>
            <a:spLocks noGrp="1"/>
          </p:cNvSpPr>
          <p:nvPr/>
        </p:nvSpPr>
        <p:spPr>
          <a:xfrm>
            <a:off x="781050" y="3429000"/>
            <a:ext cx="4286250" cy="647700"/>
          </a:xfrm>
          <a:prstGeom prst="roundRect">
            <a:avLst>
              <a:gd name="adj" fmla="val 35294"/>
            </a:avLst>
          </a:prstGeom>
          <a:solidFill>
            <a:srgbClr val="1D7773"/>
          </a:solidFill>
          <a:ln w="0">
            <a:noFill/>
          </a:ln>
        </p:spPr>
      </p:sp>
      <p:sp>
        <p:nvSpPr>
          <p:cNvPr id="7" name="6 - Ορθογώνιο">
            <a:extLst>
              <a:ext uri="{FF2B5EF4-FFF2-40B4-BE49-F238E27FC236}">
                <a16:creationId xmlns:a16="http://schemas.microsoft.com/office/drawing/2014/main" xmlns="" id="{8FBC0643-9EEB-4006-858B-E0B4AB13A3C3}"/>
              </a:ext>
            </a:extLst>
          </p:cNvPr>
          <p:cNvSpPr>
            <a:spLocks noGrp="1"/>
          </p:cNvSpPr>
          <p:nvPr/>
        </p:nvSpPr>
        <p:spPr>
          <a:xfrm>
            <a:off x="1028700" y="3514725"/>
            <a:ext cx="3790950" cy="4762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lnSpc>
                <a:spcPct val="108000"/>
              </a:lnSpc>
              <a:buNone/>
              <a:defRPr sz="16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Τι θα αγόραζες σήμερα;</a:t>
            </a:r>
          </a:p>
        </p:txBody>
      </p:sp>
      <p:sp>
        <p:nvSpPr>
          <p:cNvPr id="8" name="7 - Ορθογώνιο">
            <a:extLst>
              <a:ext uri="{FF2B5EF4-FFF2-40B4-BE49-F238E27FC236}">
                <a16:creationId xmlns:a16="http://schemas.microsoft.com/office/drawing/2014/main" xmlns="" id="{7155865E-3314-4BD5-8003-D8659FB423C6}"/>
              </a:ext>
            </a:extLst>
          </p:cNvPr>
          <p:cNvSpPr>
            <a:spLocks noGrp="1"/>
          </p:cNvSpPr>
          <p:nvPr/>
        </p:nvSpPr>
        <p:spPr>
          <a:xfrm>
            <a:off x="0" y="6705600"/>
            <a:ext cx="12192000" cy="152400"/>
          </a:xfrm>
          <a:prstGeom prst="rect">
            <a:avLst/>
          </a:prstGeom>
          <a:solidFill>
            <a:srgbClr val="1D7773"/>
          </a:solidFill>
          <a:ln w="0">
            <a:noFill/>
          </a:ln>
        </p:spPr>
      </p:sp>
      <p:sp>
        <p:nvSpPr>
          <p:cNvPr id="9" name="8 - Ορθογώνιο">
            <a:extLst>
              <a:ext uri="{FF2B5EF4-FFF2-40B4-BE49-F238E27FC236}">
                <a16:creationId xmlns:a16="http://schemas.microsoft.com/office/drawing/2014/main" xmlns="" id="{F271C681-CCEF-47B9-A356-F61B190A18DF}"/>
              </a:ext>
            </a:extLst>
          </p:cNvPr>
          <p:cNvSpPr>
            <a:spLocks noGrp="1"/>
          </p:cNvSpPr>
          <p:nvPr/>
        </p:nvSpPr>
        <p:spPr>
          <a:xfrm>
            <a:off x="11258550" y="6400800"/>
            <a:ext cx="381000" cy="209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1099" lnSpcReduction="10000"/>
          </a:bodyPr>
          <a:lstStyle/>
          <a:p>
            <a:pPr algn="r">
              <a:lnSpc>
                <a:spcPct val="108000"/>
              </a:lnSpc>
              <a:buNone/>
              <a:defRPr sz="975" b="1">
                <a:solidFill>
                  <a:srgbClr val="6E655B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6E655B"/>
                </a:solidFill>
                <a:latin typeface="DejaVu Sans"/>
                <a:ea typeface="DejaVu Sans"/>
                <a:cs typeface="DejaVu Sans"/>
              </a:rPr>
              <a:t>08</a:t>
            </a:r>
          </a:p>
        </p:txBody>
      </p:sp>
    </p:spTree>
    <p:extLst>
      <p:ext uri="{BB962C8B-B14F-4D97-AF65-F5344CB8AC3E}">
        <p14:creationId xmlns:p14="http://schemas.microsoft.com/office/powerpoint/2010/main" xmlns="" val="555709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7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- Ορθογώνιο">
            <a:extLst>
              <a:ext uri="{FF2B5EF4-FFF2-40B4-BE49-F238E27FC236}">
                <a16:creationId xmlns:a16="http://schemas.microsoft.com/office/drawing/2014/main" xmlns="" id="{F25B10FB-86CE-4F72-81F0-B766E3F11BD9}"/>
              </a:ext>
            </a:extLst>
          </p:cNvPr>
          <p:cNvSpPr>
            <a:spLocks noGrp="1"/>
          </p:cNvSpPr>
          <p:nvPr/>
        </p:nvSpPr>
        <p:spPr>
          <a:xfrm>
            <a:off x="666750" y="323850"/>
            <a:ext cx="10858500" cy="2476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589" lnSpcReduction="10000"/>
          </a:bodyPr>
          <a:lstStyle/>
          <a:p>
            <a:pPr algn="l">
              <a:lnSpc>
                <a:spcPct val="108000"/>
              </a:lnSpc>
              <a:buNone/>
              <a:defRPr sz="1200" b="1">
                <a:solidFill>
                  <a:srgbClr val="1D7773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1D7773"/>
                </a:solidFill>
                <a:latin typeface="DejaVu Sans"/>
                <a:ea typeface="DejaVu Sans"/>
                <a:cs typeface="DejaVu Sans"/>
              </a:rPr>
              <a:t>LITTLE C CULTURE</a:t>
            </a:r>
          </a:p>
        </p:txBody>
      </p:sp>
      <p:sp>
        <p:nvSpPr>
          <p:cNvPr id="2" name="1 - Ορθογώνιο">
            <a:extLst>
              <a:ext uri="{FF2B5EF4-FFF2-40B4-BE49-F238E27FC236}">
                <a16:creationId xmlns:a16="http://schemas.microsoft.com/office/drawing/2014/main" xmlns="" id="{104ACC48-317A-47A1-A96E-B2F1FAA242F9}"/>
              </a:ext>
            </a:extLst>
          </p:cNvPr>
          <p:cNvSpPr>
            <a:spLocks noGrp="1"/>
          </p:cNvSpPr>
          <p:nvPr/>
        </p:nvSpPr>
        <p:spPr>
          <a:xfrm>
            <a:off x="666750" y="628650"/>
            <a:ext cx="10858500" cy="6286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lnSpc>
                <a:spcPct val="108000"/>
              </a:lnSpc>
              <a:buNone/>
              <a:defRPr sz="2850" b="1">
                <a:solidFill>
                  <a:srgbClr val="162B36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162B36"/>
                </a:solidFill>
                <a:latin typeface="DejaVu Sans"/>
                <a:ea typeface="DejaVu Sans"/>
                <a:cs typeface="DejaVu Sans"/>
              </a:rPr>
              <a:t>Η αγορά της αρχαίας πόλης</a:t>
            </a:r>
          </a:p>
        </p:txBody>
      </p:sp>
      <p:sp>
        <p:nvSpPr>
          <p:cNvPr id="3" name="2 - Στρογγυλεμένο ορθογώνιο">
            <a:extLst>
              <a:ext uri="{FF2B5EF4-FFF2-40B4-BE49-F238E27FC236}">
                <a16:creationId xmlns:a16="http://schemas.microsoft.com/office/drawing/2014/main" xmlns="" id="{8DC4053B-6EC2-43F1-A0FE-1D18AEF9A9E3}"/>
              </a:ext>
            </a:extLst>
          </p:cNvPr>
          <p:cNvSpPr>
            <a:spLocks noGrp="1"/>
          </p:cNvSpPr>
          <p:nvPr/>
        </p:nvSpPr>
        <p:spPr>
          <a:xfrm>
            <a:off x="666750" y="1333500"/>
            <a:ext cx="723900" cy="66675"/>
          </a:xfrm>
          <a:prstGeom prst="roundRect">
            <a:avLst>
              <a:gd name="adj" fmla="val 50000"/>
            </a:avLst>
          </a:prstGeom>
          <a:solidFill>
            <a:srgbClr val="1D7773"/>
          </a:solidFill>
          <a:ln w="0">
            <a:noFill/>
          </a:ln>
        </p:spPr>
      </p:sp>
      <p:sp>
        <p:nvSpPr>
          <p:cNvPr id="5" name="4 - Ορθογώνιο">
            <a:extLst>
              <a:ext uri="{FF2B5EF4-FFF2-40B4-BE49-F238E27FC236}">
                <a16:creationId xmlns:a16="http://schemas.microsoft.com/office/drawing/2014/main" xmlns="" id="{9DA77A34-D32D-460B-A698-CC547103612A}"/>
              </a:ext>
            </a:extLst>
          </p:cNvPr>
          <p:cNvSpPr>
            <a:spLocks noGrp="1"/>
          </p:cNvSpPr>
          <p:nvPr/>
        </p:nvSpPr>
        <p:spPr>
          <a:xfrm>
            <a:off x="685800" y="1752600"/>
            <a:ext cx="6191250" cy="30956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lnSpc>
                <a:spcPct val="118000"/>
              </a:lnSpc>
              <a:buNone/>
              <a:defRPr sz="1725" b="0">
                <a:solidFill>
                  <a:srgbClr val="162B36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162B36"/>
                </a:solidFill>
                <a:latin typeface="DejaVu Sans"/>
                <a:ea typeface="DejaVu Sans"/>
                <a:cs typeface="DejaVu Sans"/>
              </a:rPr>
              <a:t>•  Η αγορά ήταν τόπος αγοραπωλησιών, συναντήσεων και δημόσιας ζωής.</a:t>
            </a:r>
          </a:p>
          <a:p>
            <a:pPr algn="l">
              <a:lnSpc>
                <a:spcPct val="118000"/>
              </a:lnSpc>
              <a:buNone/>
              <a:defRPr sz="1725" b="0">
                <a:solidFill>
                  <a:srgbClr val="162B36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162B36"/>
                </a:solidFill>
                <a:latin typeface="DejaVu Sans"/>
                <a:ea typeface="DejaVu Sans"/>
                <a:cs typeface="DejaVu Sans"/>
              </a:rPr>
              <a:t>•  Σε πάγκους και καταστήματα πωλούνταν τρόφιμα και άλλα αγαθά.</a:t>
            </a:r>
          </a:p>
          <a:p>
            <a:pPr algn="l">
              <a:lnSpc>
                <a:spcPct val="118000"/>
              </a:lnSpc>
              <a:buNone/>
              <a:defRPr sz="1725" b="0">
                <a:solidFill>
                  <a:srgbClr val="162B36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162B36"/>
                </a:solidFill>
                <a:latin typeface="DejaVu Sans"/>
                <a:ea typeface="DejaVu Sans"/>
                <a:cs typeface="DejaVu Sans"/>
              </a:rPr>
              <a:t>•  Οι αγορές και οι δυνατότητες των αγοραστών διέφεραν από πόλη σε πόλη.</a:t>
            </a:r>
          </a:p>
        </p:txBody>
      </p:sp>
      <p:sp>
        <p:nvSpPr>
          <p:cNvPr id="6" name="5 - Στρογγυλεμένο ορθογώνιο">
            <a:extLst>
              <a:ext uri="{FF2B5EF4-FFF2-40B4-BE49-F238E27FC236}">
                <a16:creationId xmlns:a16="http://schemas.microsoft.com/office/drawing/2014/main" xmlns="" id="{14DAE7E9-D3C5-4216-B6D9-E82EFB080E22}"/>
              </a:ext>
            </a:extLst>
          </p:cNvPr>
          <p:cNvSpPr>
            <a:spLocks noGrp="1"/>
          </p:cNvSpPr>
          <p:nvPr/>
        </p:nvSpPr>
        <p:spPr>
          <a:xfrm>
            <a:off x="685800" y="5191125"/>
            <a:ext cx="10553700" cy="723900"/>
          </a:xfrm>
          <a:prstGeom prst="roundRect">
            <a:avLst>
              <a:gd name="adj" fmla="val 26316"/>
            </a:avLst>
          </a:prstGeom>
          <a:solidFill>
            <a:srgbClr val="1D7773"/>
          </a:solidFill>
          <a:ln w="0">
            <a:noFill/>
          </a:ln>
        </p:spPr>
      </p:sp>
      <p:sp>
        <p:nvSpPr>
          <p:cNvPr id="7" name="6 - Ορθογώνιο">
            <a:extLst>
              <a:ext uri="{FF2B5EF4-FFF2-40B4-BE49-F238E27FC236}">
                <a16:creationId xmlns:a16="http://schemas.microsoft.com/office/drawing/2014/main" xmlns="" id="{1F0A6E8B-8FC3-4807-9985-47DEB010F675}"/>
              </a:ext>
            </a:extLst>
          </p:cNvPr>
          <p:cNvSpPr>
            <a:spLocks noGrp="1"/>
          </p:cNvSpPr>
          <p:nvPr/>
        </p:nvSpPr>
        <p:spPr>
          <a:xfrm>
            <a:off x="904875" y="5295900"/>
            <a:ext cx="10096500" cy="4953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lnSpc>
                <a:spcPct val="108000"/>
              </a:lnSpc>
              <a:buNone/>
              <a:defRPr sz="17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ψωμί   •   σύκα   •   τυρί   •   λάδι   •   λαχανικά   •   ψάρια</a:t>
            </a:r>
          </a:p>
        </p:txBody>
      </p:sp>
      <p:sp>
        <p:nvSpPr>
          <p:cNvPr id="8" name="7 - Ορθογώνιο">
            <a:extLst>
              <a:ext uri="{FF2B5EF4-FFF2-40B4-BE49-F238E27FC236}">
                <a16:creationId xmlns:a16="http://schemas.microsoft.com/office/drawing/2014/main" xmlns="" id="{B7C9BB0E-CBCE-488A-B754-F855471C5536}"/>
              </a:ext>
            </a:extLst>
          </p:cNvPr>
          <p:cNvSpPr>
            <a:spLocks noGrp="1"/>
          </p:cNvSpPr>
          <p:nvPr/>
        </p:nvSpPr>
        <p:spPr>
          <a:xfrm>
            <a:off x="0" y="6705600"/>
            <a:ext cx="12192000" cy="152400"/>
          </a:xfrm>
          <a:prstGeom prst="rect">
            <a:avLst/>
          </a:prstGeom>
          <a:solidFill>
            <a:srgbClr val="1D7773"/>
          </a:solidFill>
          <a:ln w="0">
            <a:noFill/>
          </a:ln>
        </p:spPr>
      </p:sp>
      <p:sp>
        <p:nvSpPr>
          <p:cNvPr id="9" name="8 - Ορθογώνιο">
            <a:extLst>
              <a:ext uri="{FF2B5EF4-FFF2-40B4-BE49-F238E27FC236}">
                <a16:creationId xmlns:a16="http://schemas.microsoft.com/office/drawing/2014/main" xmlns="" id="{66DF52DA-91DA-40F7-8DB0-85F86BC4568E}"/>
              </a:ext>
            </a:extLst>
          </p:cNvPr>
          <p:cNvSpPr>
            <a:spLocks noGrp="1"/>
          </p:cNvSpPr>
          <p:nvPr/>
        </p:nvSpPr>
        <p:spPr>
          <a:xfrm>
            <a:off x="11258550" y="6400800"/>
            <a:ext cx="381000" cy="209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1099" lnSpcReduction="10000"/>
          </a:bodyPr>
          <a:lstStyle/>
          <a:p>
            <a:pPr algn="r">
              <a:lnSpc>
                <a:spcPct val="108000"/>
              </a:lnSpc>
              <a:buNone/>
              <a:defRPr sz="975" b="1">
                <a:solidFill>
                  <a:srgbClr val="6E655B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6E655B"/>
                </a:solidFill>
                <a:latin typeface="DejaVu Sans"/>
                <a:ea typeface="DejaVu Sans"/>
                <a:cs typeface="DejaVu Sans"/>
              </a:rPr>
              <a:t>09</a:t>
            </a:r>
          </a:p>
        </p:txBody>
      </p:sp>
      <p:pic>
        <p:nvPicPr>
          <p:cNvPr id="10242" name="Picture 2" descr="Life in Ancient Athens: Facts and Information | Q-files - Q-files - Search • Read • Discover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81818" y="285728"/>
            <a:ext cx="5086350" cy="451485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9766996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11 - Ορθογώνιο">
            <a:extLst>
              <a:ext uri="{FF2B5EF4-FFF2-40B4-BE49-F238E27FC236}">
                <a16:creationId xmlns:a16="http://schemas.microsoft.com/office/drawing/2014/main" xmlns="" id="{A46F6B99-4A13-427F-90B6-C5C04967905C}"/>
              </a:ext>
            </a:extLst>
          </p:cNvPr>
          <p:cNvSpPr>
            <a:spLocks noGrp="1"/>
          </p:cNvSpPr>
          <p:nvPr/>
        </p:nvSpPr>
        <p:spPr>
          <a:xfrm>
            <a:off x="666750" y="323850"/>
            <a:ext cx="10858500" cy="2476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589" lnSpcReduction="10000"/>
          </a:bodyPr>
          <a:lstStyle/>
          <a:p>
            <a:pPr algn="l">
              <a:lnSpc>
                <a:spcPct val="108000"/>
              </a:lnSpc>
              <a:buNone/>
              <a:defRPr sz="1200" b="1">
                <a:solidFill>
                  <a:srgbClr val="1D7773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1D7773"/>
                </a:solidFill>
                <a:latin typeface="DejaVu Sans"/>
                <a:ea typeface="DejaVu Sans"/>
                <a:cs typeface="DejaVu Sans"/>
              </a:rPr>
              <a:t>3 • ΑΓΟΡΆ / ΤΡΟΦΉ</a:t>
            </a:r>
          </a:p>
        </p:txBody>
      </p:sp>
      <p:sp>
        <p:nvSpPr>
          <p:cNvPr id="2" name="1 - Ορθογώνιο">
            <a:extLst>
              <a:ext uri="{FF2B5EF4-FFF2-40B4-BE49-F238E27FC236}">
                <a16:creationId xmlns:a16="http://schemas.microsoft.com/office/drawing/2014/main" xmlns="" id="{3ED517A7-B4CD-41A1-B899-7A43D888F98E}"/>
              </a:ext>
            </a:extLst>
          </p:cNvPr>
          <p:cNvSpPr>
            <a:spLocks noGrp="1"/>
          </p:cNvSpPr>
          <p:nvPr/>
        </p:nvSpPr>
        <p:spPr>
          <a:xfrm>
            <a:off x="666750" y="628650"/>
            <a:ext cx="10858500" cy="6286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lnSpc>
                <a:spcPct val="108000"/>
              </a:lnSpc>
              <a:buNone/>
              <a:defRPr sz="2850" b="1">
                <a:solidFill>
                  <a:srgbClr val="162B36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162B36"/>
                </a:solidFill>
                <a:latin typeface="DejaVu Sans"/>
                <a:ea typeface="DejaVu Sans"/>
                <a:cs typeface="DejaVu Sans"/>
              </a:rPr>
              <a:t>Στον πωλητή</a:t>
            </a:r>
          </a:p>
        </p:txBody>
      </p:sp>
      <p:sp>
        <p:nvSpPr>
          <p:cNvPr id="3" name="2 - Στρογγυλεμένο ορθογώνιο">
            <a:extLst>
              <a:ext uri="{FF2B5EF4-FFF2-40B4-BE49-F238E27FC236}">
                <a16:creationId xmlns:a16="http://schemas.microsoft.com/office/drawing/2014/main" xmlns="" id="{6356C544-36ED-4E1D-9D66-8B38158EE560}"/>
              </a:ext>
            </a:extLst>
          </p:cNvPr>
          <p:cNvSpPr>
            <a:spLocks noGrp="1"/>
          </p:cNvSpPr>
          <p:nvPr/>
        </p:nvSpPr>
        <p:spPr>
          <a:xfrm>
            <a:off x="666750" y="1333500"/>
            <a:ext cx="723900" cy="66675"/>
          </a:xfrm>
          <a:prstGeom prst="roundRect">
            <a:avLst>
              <a:gd name="adj" fmla="val 50000"/>
            </a:avLst>
          </a:prstGeom>
          <a:solidFill>
            <a:srgbClr val="1D7773"/>
          </a:solidFill>
          <a:ln w="0">
            <a:noFill/>
          </a:ln>
        </p:spPr>
      </p:sp>
      <p:pic>
        <p:nvPicPr>
          <p:cNvPr id="15" name="14 - Εικόνα"/>
          <p:cNvPicPr>
            <a:picLocks noChangeAspect="1"/>
          </p:cNvPicPr>
          <p:nvPr/>
        </p:nvPicPr>
        <p:blipFill>
          <a:blip r:embed="rId3" cstate="print"/>
          <a:stretch/>
        </p:blipFill>
        <p:spPr>
          <a:xfrm>
            <a:off x="7524750" y="2089150"/>
            <a:ext cx="3714750" cy="1774825"/>
          </a:xfrm>
          <a:prstGeom prst="roundRect">
            <a:avLst>
              <a:gd name="adj" fmla="val 9796"/>
            </a:avLst>
          </a:prstGeom>
        </p:spPr>
      </p:pic>
      <p:sp>
        <p:nvSpPr>
          <p:cNvPr id="5" name="4 - Στρογγυλεμένο ορθογώνιο">
            <a:extLst>
              <a:ext uri="{FF2B5EF4-FFF2-40B4-BE49-F238E27FC236}">
                <a16:creationId xmlns:a16="http://schemas.microsoft.com/office/drawing/2014/main" xmlns="" id="{C91DBC1E-5EA9-4B8F-9A0D-5088ECDF3A11}"/>
              </a:ext>
            </a:extLst>
          </p:cNvPr>
          <p:cNvSpPr>
            <a:spLocks noGrp="1"/>
          </p:cNvSpPr>
          <p:nvPr/>
        </p:nvSpPr>
        <p:spPr>
          <a:xfrm>
            <a:off x="685800" y="1676400"/>
            <a:ext cx="6191250" cy="3848100"/>
          </a:xfrm>
          <a:prstGeom prst="roundRect">
            <a:avLst>
              <a:gd name="adj" fmla="val 4950"/>
            </a:avLst>
          </a:prstGeom>
          <a:solidFill>
            <a:srgbClr val="FFFFFF"/>
          </a:solidFill>
          <a:ln w="0">
            <a:noFill/>
          </a:ln>
        </p:spPr>
      </p:sp>
      <p:sp>
        <p:nvSpPr>
          <p:cNvPr id="6" name="5 - Στρογγυλεμένο ορθογώνιο">
            <a:extLst>
              <a:ext uri="{FF2B5EF4-FFF2-40B4-BE49-F238E27FC236}">
                <a16:creationId xmlns:a16="http://schemas.microsoft.com/office/drawing/2014/main" xmlns="" id="{07BB0D8C-4721-419C-991D-72135BABAEA5}"/>
              </a:ext>
            </a:extLst>
          </p:cNvPr>
          <p:cNvSpPr>
            <a:spLocks noGrp="1"/>
          </p:cNvSpPr>
          <p:nvPr/>
        </p:nvSpPr>
        <p:spPr>
          <a:xfrm>
            <a:off x="685800" y="1676400"/>
            <a:ext cx="95250" cy="3848100"/>
          </a:xfrm>
          <a:prstGeom prst="roundRect">
            <a:avLst>
              <a:gd name="adj" fmla="val 50000"/>
            </a:avLst>
          </a:prstGeom>
          <a:solidFill>
            <a:srgbClr val="1D7773"/>
          </a:solidFill>
          <a:ln w="0">
            <a:noFill/>
          </a:ln>
        </p:spPr>
      </p:sp>
      <p:sp>
        <p:nvSpPr>
          <p:cNvPr id="7" name="6 - Ορθογώνιο">
            <a:extLst>
              <a:ext uri="{FF2B5EF4-FFF2-40B4-BE49-F238E27FC236}">
                <a16:creationId xmlns:a16="http://schemas.microsoft.com/office/drawing/2014/main" xmlns="" id="{0CB40309-C234-4C68-AE85-188330AC503D}"/>
              </a:ext>
            </a:extLst>
          </p:cNvPr>
          <p:cNvSpPr>
            <a:spLocks noGrp="1"/>
          </p:cNvSpPr>
          <p:nvPr/>
        </p:nvSpPr>
        <p:spPr>
          <a:xfrm>
            <a:off x="952500" y="1790700"/>
            <a:ext cx="5734050" cy="3619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lnSpc>
                <a:spcPct val="108000"/>
              </a:lnSpc>
              <a:buNone/>
              <a:defRPr sz="1725" b="0">
                <a:solidFill>
                  <a:srgbClr val="162B36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162B36"/>
                </a:solidFill>
                <a:latin typeface="DejaVu Sans"/>
                <a:ea typeface="DejaVu Sans"/>
                <a:cs typeface="DejaVu Sans"/>
              </a:rPr>
              <a:t>Πωλητής: χαῖρε! τί βούλει;</a:t>
            </a:r>
          </a:p>
          <a:p>
            <a:pPr algn="l">
              <a:lnSpc>
                <a:spcPct val="108000"/>
              </a:lnSpc>
              <a:buNone/>
              <a:defRPr sz="1725" b="0">
                <a:solidFill>
                  <a:srgbClr val="162B36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162B36"/>
                </a:solidFill>
                <a:latin typeface="DejaVu Sans"/>
                <a:ea typeface="DejaVu Sans"/>
                <a:cs typeface="DejaVu Sans"/>
              </a:rPr>
              <a:t>Φίλιππος: χαῖρε. τί ἐστι τοῦτο;</a:t>
            </a:r>
          </a:p>
          <a:p>
            <a:pPr algn="l">
              <a:lnSpc>
                <a:spcPct val="108000"/>
              </a:lnSpc>
              <a:buNone/>
              <a:defRPr sz="1725" b="0">
                <a:solidFill>
                  <a:srgbClr val="162B36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162B36"/>
                </a:solidFill>
                <a:latin typeface="DejaVu Sans"/>
                <a:ea typeface="DejaVu Sans"/>
                <a:cs typeface="DejaVu Sans"/>
              </a:rPr>
              <a:t>Πωλητής: σύκον ἐστίν.</a:t>
            </a:r>
          </a:p>
          <a:p>
            <a:pPr algn="l">
              <a:lnSpc>
                <a:spcPct val="108000"/>
              </a:lnSpc>
              <a:buNone/>
              <a:defRPr sz="1725" b="0">
                <a:solidFill>
                  <a:srgbClr val="162B36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162B36"/>
                </a:solidFill>
                <a:latin typeface="DejaVu Sans"/>
                <a:ea typeface="DejaVu Sans"/>
                <a:cs typeface="DejaVu Sans"/>
              </a:rPr>
              <a:t>Φίλιππος: καλόν ἐστι τὸ σύκον;</a:t>
            </a:r>
          </a:p>
          <a:p>
            <a:pPr algn="l">
              <a:lnSpc>
                <a:spcPct val="108000"/>
              </a:lnSpc>
              <a:buNone/>
              <a:defRPr sz="1725" b="0">
                <a:solidFill>
                  <a:srgbClr val="162B36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162B36"/>
                </a:solidFill>
                <a:latin typeface="DejaVu Sans"/>
                <a:ea typeface="DejaVu Sans"/>
                <a:cs typeface="DejaVu Sans"/>
              </a:rPr>
              <a:t>Πωλητής: ναί, καλόν.</a:t>
            </a:r>
          </a:p>
          <a:p>
            <a:pPr algn="l">
              <a:lnSpc>
                <a:spcPct val="108000"/>
              </a:lnSpc>
              <a:buNone/>
              <a:defRPr sz="1725" b="0">
                <a:solidFill>
                  <a:srgbClr val="162B36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162B36"/>
                </a:solidFill>
                <a:latin typeface="DejaVu Sans"/>
                <a:ea typeface="DejaVu Sans"/>
                <a:cs typeface="DejaVu Sans"/>
              </a:rPr>
              <a:t>Φίλιππος: σύκα λαμβάνω.</a:t>
            </a:r>
          </a:p>
          <a:p>
            <a:pPr algn="l">
              <a:lnSpc>
                <a:spcPct val="108000"/>
              </a:lnSpc>
              <a:buNone/>
              <a:defRPr sz="1725" b="0">
                <a:solidFill>
                  <a:srgbClr val="162B36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162B36"/>
                </a:solidFill>
                <a:latin typeface="DejaVu Sans"/>
                <a:ea typeface="DejaVu Sans"/>
                <a:cs typeface="DejaVu Sans"/>
              </a:rPr>
              <a:t>Πωλητής: εὖ γε!</a:t>
            </a:r>
          </a:p>
        </p:txBody>
      </p:sp>
      <p:sp>
        <p:nvSpPr>
          <p:cNvPr id="8" name="7 - Στρογγυλεμένο ορθογώνιο">
            <a:extLst>
              <a:ext uri="{FF2B5EF4-FFF2-40B4-BE49-F238E27FC236}">
                <a16:creationId xmlns:a16="http://schemas.microsoft.com/office/drawing/2014/main" xmlns="" id="{786E5576-CBAB-4558-93C7-F46CEE7C1045}"/>
              </a:ext>
            </a:extLst>
          </p:cNvPr>
          <p:cNvSpPr>
            <a:spLocks noGrp="1"/>
          </p:cNvSpPr>
          <p:nvPr/>
        </p:nvSpPr>
        <p:spPr>
          <a:xfrm>
            <a:off x="7524750" y="4591050"/>
            <a:ext cx="3714750" cy="933450"/>
          </a:xfrm>
          <a:prstGeom prst="roundRect">
            <a:avLst>
              <a:gd name="adj" fmla="val 20408"/>
            </a:avLst>
          </a:prstGeom>
          <a:solidFill>
            <a:srgbClr val="E5A72B"/>
          </a:solidFill>
          <a:ln w="0">
            <a:noFill/>
          </a:ln>
        </p:spPr>
      </p:sp>
      <p:sp>
        <p:nvSpPr>
          <p:cNvPr id="9" name="8 - Ορθογώνιο">
            <a:extLst>
              <a:ext uri="{FF2B5EF4-FFF2-40B4-BE49-F238E27FC236}">
                <a16:creationId xmlns:a16="http://schemas.microsoft.com/office/drawing/2014/main" xmlns="" id="{5ABADB71-8C0F-4BAA-A287-A087F4D626D2}"/>
              </a:ext>
            </a:extLst>
          </p:cNvPr>
          <p:cNvSpPr>
            <a:spLocks noGrp="1"/>
          </p:cNvSpPr>
          <p:nvPr/>
        </p:nvSpPr>
        <p:spPr>
          <a:xfrm>
            <a:off x="7772400" y="4695825"/>
            <a:ext cx="3219450" cy="704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lnSpc>
                <a:spcPct val="108000"/>
              </a:lnSpc>
              <a:buNone/>
              <a:defRPr sz="1650" b="1">
                <a:solidFill>
                  <a:srgbClr val="101719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101719"/>
                </a:solidFill>
                <a:latin typeface="DejaVu Sans"/>
                <a:ea typeface="DejaVu Sans"/>
                <a:cs typeface="DejaVu Sans"/>
              </a:rPr>
              <a:t>Παίξτε τη σκηνή</a:t>
            </a:r>
          </a:p>
          <a:p>
            <a:pPr algn="ctr">
              <a:lnSpc>
                <a:spcPct val="108000"/>
              </a:lnSpc>
              <a:buNone/>
              <a:defRPr sz="1650" b="1">
                <a:solidFill>
                  <a:srgbClr val="101719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101719"/>
                </a:solidFill>
                <a:latin typeface="DejaVu Sans"/>
                <a:ea typeface="DejaVu Sans"/>
                <a:cs typeface="DejaVu Sans"/>
              </a:rPr>
              <a:t>με φωνή και κίνηση</a:t>
            </a:r>
          </a:p>
        </p:txBody>
      </p:sp>
      <p:sp>
        <p:nvSpPr>
          <p:cNvPr id="10" name="9 - Ορθογώνιο">
            <a:extLst>
              <a:ext uri="{FF2B5EF4-FFF2-40B4-BE49-F238E27FC236}">
                <a16:creationId xmlns:a16="http://schemas.microsoft.com/office/drawing/2014/main" xmlns="" id="{27EDC326-1E10-492B-A595-31BCB26FD979}"/>
              </a:ext>
            </a:extLst>
          </p:cNvPr>
          <p:cNvSpPr>
            <a:spLocks noGrp="1"/>
          </p:cNvSpPr>
          <p:nvPr/>
        </p:nvSpPr>
        <p:spPr>
          <a:xfrm>
            <a:off x="0" y="6705600"/>
            <a:ext cx="12192000" cy="152400"/>
          </a:xfrm>
          <a:prstGeom prst="rect">
            <a:avLst/>
          </a:prstGeom>
          <a:solidFill>
            <a:srgbClr val="1D7773"/>
          </a:solidFill>
          <a:ln w="0">
            <a:noFill/>
          </a:ln>
        </p:spPr>
      </p:sp>
      <p:sp>
        <p:nvSpPr>
          <p:cNvPr id="11" name="10 - Ορθογώνιο">
            <a:extLst>
              <a:ext uri="{FF2B5EF4-FFF2-40B4-BE49-F238E27FC236}">
                <a16:creationId xmlns:a16="http://schemas.microsoft.com/office/drawing/2014/main" xmlns="" id="{D6EF5698-F80D-4C0F-AF65-7E768821869F}"/>
              </a:ext>
            </a:extLst>
          </p:cNvPr>
          <p:cNvSpPr>
            <a:spLocks noGrp="1"/>
          </p:cNvSpPr>
          <p:nvPr/>
        </p:nvSpPr>
        <p:spPr>
          <a:xfrm>
            <a:off x="11258550" y="6400800"/>
            <a:ext cx="381000" cy="209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1099" lnSpcReduction="10000"/>
          </a:bodyPr>
          <a:lstStyle/>
          <a:p>
            <a:pPr algn="r">
              <a:lnSpc>
                <a:spcPct val="108000"/>
              </a:lnSpc>
              <a:buNone/>
              <a:defRPr sz="975" b="1">
                <a:solidFill>
                  <a:srgbClr val="6E655B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6E655B"/>
                </a:solidFill>
                <a:latin typeface="DejaVu Sans"/>
                <a:ea typeface="DejaVu Sans"/>
                <a:cs typeface="DejaVu Sans"/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xmlns="" val="5742141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7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19 - Ορθογώνιο">
            <a:extLst>
              <a:ext uri="{FF2B5EF4-FFF2-40B4-BE49-F238E27FC236}">
                <a16:creationId xmlns:a16="http://schemas.microsoft.com/office/drawing/2014/main" xmlns="" id="{86EAA18A-20C4-4299-9DD7-F3BBC2CF8D64}"/>
              </a:ext>
            </a:extLst>
          </p:cNvPr>
          <p:cNvSpPr>
            <a:spLocks noGrp="1"/>
          </p:cNvSpPr>
          <p:nvPr/>
        </p:nvSpPr>
        <p:spPr>
          <a:xfrm>
            <a:off x="666750" y="323850"/>
            <a:ext cx="10858500" cy="2476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589" lnSpcReduction="10000"/>
          </a:bodyPr>
          <a:lstStyle/>
          <a:p>
            <a:pPr algn="l">
              <a:lnSpc>
                <a:spcPct val="108000"/>
              </a:lnSpc>
              <a:buNone/>
              <a:defRPr sz="1200" b="1">
                <a:solidFill>
                  <a:srgbClr val="1D7773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1D7773"/>
                </a:solidFill>
                <a:latin typeface="DejaVu Sans"/>
                <a:ea typeface="DejaVu Sans"/>
                <a:cs typeface="DejaVu Sans"/>
              </a:rPr>
              <a:t>3 • ΤΡΟΦΉ</a:t>
            </a:r>
          </a:p>
        </p:txBody>
      </p:sp>
      <p:sp>
        <p:nvSpPr>
          <p:cNvPr id="2" name="1 - Ορθογώνιο">
            <a:extLst>
              <a:ext uri="{FF2B5EF4-FFF2-40B4-BE49-F238E27FC236}">
                <a16:creationId xmlns:a16="http://schemas.microsoft.com/office/drawing/2014/main" xmlns="" id="{F48EE7AA-6141-403E-A2DB-3764F4F82409}"/>
              </a:ext>
            </a:extLst>
          </p:cNvPr>
          <p:cNvSpPr>
            <a:spLocks noGrp="1"/>
          </p:cNvSpPr>
          <p:nvPr/>
        </p:nvSpPr>
        <p:spPr>
          <a:xfrm>
            <a:off x="666750" y="628650"/>
            <a:ext cx="10858500" cy="6286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lnSpc>
                <a:spcPct val="108000"/>
              </a:lnSpc>
              <a:buNone/>
              <a:defRPr sz="2850" b="1">
                <a:solidFill>
                  <a:srgbClr val="162B36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162B36"/>
                </a:solidFill>
                <a:latin typeface="DejaVu Sans"/>
                <a:ea typeface="DejaVu Sans"/>
                <a:cs typeface="DejaVu Sans"/>
              </a:rPr>
              <a:t>Τι έτρωγαν;</a:t>
            </a:r>
          </a:p>
        </p:txBody>
      </p:sp>
      <p:sp>
        <p:nvSpPr>
          <p:cNvPr id="3" name="2 - Στρογγυλεμένο ορθογώνιο">
            <a:extLst>
              <a:ext uri="{FF2B5EF4-FFF2-40B4-BE49-F238E27FC236}">
                <a16:creationId xmlns:a16="http://schemas.microsoft.com/office/drawing/2014/main" xmlns="" id="{B1E30CC7-BAB1-4A99-B950-D372810576DF}"/>
              </a:ext>
            </a:extLst>
          </p:cNvPr>
          <p:cNvSpPr>
            <a:spLocks noGrp="1"/>
          </p:cNvSpPr>
          <p:nvPr/>
        </p:nvSpPr>
        <p:spPr>
          <a:xfrm>
            <a:off x="666750" y="1333500"/>
            <a:ext cx="723900" cy="66675"/>
          </a:xfrm>
          <a:prstGeom prst="roundRect">
            <a:avLst>
              <a:gd name="adj" fmla="val 50000"/>
            </a:avLst>
          </a:prstGeom>
          <a:solidFill>
            <a:srgbClr val="1D7773"/>
          </a:solidFill>
          <a:ln w="0">
            <a:noFill/>
          </a:ln>
        </p:spPr>
      </p:sp>
      <p:sp>
        <p:nvSpPr>
          <p:cNvPr id="4" name="3 - Στρογγυλεμένο ορθογώνιο">
            <a:extLst>
              <a:ext uri="{FF2B5EF4-FFF2-40B4-BE49-F238E27FC236}">
                <a16:creationId xmlns:a16="http://schemas.microsoft.com/office/drawing/2014/main" xmlns="" id="{B98B82AA-AC44-4E70-B052-F432B9383799}"/>
              </a:ext>
            </a:extLst>
          </p:cNvPr>
          <p:cNvSpPr>
            <a:spLocks noGrp="1"/>
          </p:cNvSpPr>
          <p:nvPr/>
        </p:nvSpPr>
        <p:spPr>
          <a:xfrm>
            <a:off x="685800" y="1676400"/>
            <a:ext cx="3143250" cy="742950"/>
          </a:xfrm>
          <a:prstGeom prst="roundRect">
            <a:avLst>
              <a:gd name="adj" fmla="val 23077"/>
            </a:avLst>
          </a:prstGeom>
          <a:solidFill>
            <a:srgbClr val="1D7773"/>
          </a:solidFill>
          <a:ln w="0">
            <a:noFill/>
          </a:ln>
        </p:spPr>
      </p:sp>
      <p:sp>
        <p:nvSpPr>
          <p:cNvPr id="5" name="4 - Ορθογώνιο">
            <a:extLst>
              <a:ext uri="{FF2B5EF4-FFF2-40B4-BE49-F238E27FC236}">
                <a16:creationId xmlns:a16="http://schemas.microsoft.com/office/drawing/2014/main" xmlns="" id="{928515D4-B64A-4BD1-9978-D931C7F4F8E7}"/>
              </a:ext>
            </a:extLst>
          </p:cNvPr>
          <p:cNvSpPr>
            <a:spLocks noGrp="1"/>
          </p:cNvSpPr>
          <p:nvPr/>
        </p:nvSpPr>
        <p:spPr>
          <a:xfrm>
            <a:off x="876300" y="1752600"/>
            <a:ext cx="2762250" cy="590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lnSpc>
                <a:spcPct val="108000"/>
              </a:lnSpc>
              <a:buNone/>
              <a:defRPr sz="15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Καθημερινά</a:t>
            </a:r>
          </a:p>
        </p:txBody>
      </p:sp>
      <p:sp>
        <p:nvSpPr>
          <p:cNvPr id="6" name="5 - Ορθογώνιο">
            <a:extLst>
              <a:ext uri="{FF2B5EF4-FFF2-40B4-BE49-F238E27FC236}">
                <a16:creationId xmlns:a16="http://schemas.microsoft.com/office/drawing/2014/main" xmlns="" id="{FBD1BFD4-D910-4AAD-A169-88ABD19917AF}"/>
              </a:ext>
            </a:extLst>
          </p:cNvPr>
          <p:cNvSpPr>
            <a:spLocks noGrp="1"/>
          </p:cNvSpPr>
          <p:nvPr/>
        </p:nvSpPr>
        <p:spPr>
          <a:xfrm>
            <a:off x="4210050" y="1676400"/>
            <a:ext cx="7048500" cy="742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lnSpc>
                <a:spcPct val="108000"/>
              </a:lnSpc>
              <a:buNone/>
              <a:defRPr sz="1725" b="0">
                <a:solidFill>
                  <a:srgbClr val="162B36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162B36"/>
                </a:solidFill>
                <a:latin typeface="DejaVu Sans"/>
                <a:ea typeface="DejaVu Sans"/>
                <a:cs typeface="DejaVu Sans"/>
              </a:rPr>
              <a:t>δημητριακά, ψωμί ή χυλός</a:t>
            </a:r>
          </a:p>
        </p:txBody>
      </p:sp>
      <p:sp>
        <p:nvSpPr>
          <p:cNvPr id="7" name="6 - Στρογγυλεμένο ορθογώνιο">
            <a:extLst>
              <a:ext uri="{FF2B5EF4-FFF2-40B4-BE49-F238E27FC236}">
                <a16:creationId xmlns:a16="http://schemas.microsoft.com/office/drawing/2014/main" xmlns="" id="{18B7A549-5BE3-4287-86B4-204997053636}"/>
              </a:ext>
            </a:extLst>
          </p:cNvPr>
          <p:cNvSpPr>
            <a:spLocks noGrp="1"/>
          </p:cNvSpPr>
          <p:nvPr/>
        </p:nvSpPr>
        <p:spPr>
          <a:xfrm>
            <a:off x="685800" y="2667000"/>
            <a:ext cx="3143250" cy="742950"/>
          </a:xfrm>
          <a:prstGeom prst="roundRect">
            <a:avLst>
              <a:gd name="adj" fmla="val 23077"/>
            </a:avLst>
          </a:prstGeom>
          <a:solidFill>
            <a:srgbClr val="1D7773"/>
          </a:solidFill>
          <a:ln w="0">
            <a:noFill/>
          </a:ln>
        </p:spPr>
      </p:sp>
      <p:sp>
        <p:nvSpPr>
          <p:cNvPr id="8" name="7 - Ορθογώνιο">
            <a:extLst>
              <a:ext uri="{FF2B5EF4-FFF2-40B4-BE49-F238E27FC236}">
                <a16:creationId xmlns:a16="http://schemas.microsoft.com/office/drawing/2014/main" xmlns="" id="{C9A91633-6A00-453B-AA3B-224F17FCBCD7}"/>
              </a:ext>
            </a:extLst>
          </p:cNvPr>
          <p:cNvSpPr>
            <a:spLocks noGrp="1"/>
          </p:cNvSpPr>
          <p:nvPr/>
        </p:nvSpPr>
        <p:spPr>
          <a:xfrm>
            <a:off x="876300" y="2743200"/>
            <a:ext cx="2762250" cy="590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lnSpc>
                <a:spcPct val="108000"/>
              </a:lnSpc>
              <a:buNone/>
              <a:defRPr sz="15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Συχνά</a:t>
            </a:r>
          </a:p>
        </p:txBody>
      </p:sp>
      <p:sp>
        <p:nvSpPr>
          <p:cNvPr id="9" name="8 - Ορθογώνιο">
            <a:extLst>
              <a:ext uri="{FF2B5EF4-FFF2-40B4-BE49-F238E27FC236}">
                <a16:creationId xmlns:a16="http://schemas.microsoft.com/office/drawing/2014/main" xmlns="" id="{9A86D449-F444-4430-B123-0BAF20E618DD}"/>
              </a:ext>
            </a:extLst>
          </p:cNvPr>
          <p:cNvSpPr>
            <a:spLocks noGrp="1"/>
          </p:cNvSpPr>
          <p:nvPr/>
        </p:nvSpPr>
        <p:spPr>
          <a:xfrm>
            <a:off x="4210050" y="2667000"/>
            <a:ext cx="7048500" cy="742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lnSpc>
                <a:spcPct val="108000"/>
              </a:lnSpc>
              <a:buNone/>
              <a:defRPr sz="1725" b="0">
                <a:solidFill>
                  <a:srgbClr val="162B36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162B36"/>
                </a:solidFill>
                <a:latin typeface="DejaVu Sans"/>
                <a:ea typeface="DejaVu Sans"/>
                <a:cs typeface="DejaVu Sans"/>
              </a:rPr>
              <a:t>ελιές, λάδι, όσπρια, σύκα, σταφύλια, τυρί</a:t>
            </a:r>
          </a:p>
        </p:txBody>
      </p:sp>
      <p:sp>
        <p:nvSpPr>
          <p:cNvPr id="10" name="9 - Στρογγυλεμένο ορθογώνιο">
            <a:extLst>
              <a:ext uri="{FF2B5EF4-FFF2-40B4-BE49-F238E27FC236}">
                <a16:creationId xmlns:a16="http://schemas.microsoft.com/office/drawing/2014/main" xmlns="" id="{A890CBC7-5581-4D85-8F7D-AC88514957B7}"/>
              </a:ext>
            </a:extLst>
          </p:cNvPr>
          <p:cNvSpPr>
            <a:spLocks noGrp="1"/>
          </p:cNvSpPr>
          <p:nvPr/>
        </p:nvSpPr>
        <p:spPr>
          <a:xfrm>
            <a:off x="685800" y="3657600"/>
            <a:ext cx="3143250" cy="742950"/>
          </a:xfrm>
          <a:prstGeom prst="roundRect">
            <a:avLst>
              <a:gd name="adj" fmla="val 23077"/>
            </a:avLst>
          </a:prstGeom>
          <a:solidFill>
            <a:srgbClr val="1D7773"/>
          </a:solidFill>
          <a:ln w="0">
            <a:noFill/>
          </a:ln>
        </p:spPr>
      </p:sp>
      <p:sp>
        <p:nvSpPr>
          <p:cNvPr id="11" name="10 - Ορθογώνιο">
            <a:extLst>
              <a:ext uri="{FF2B5EF4-FFF2-40B4-BE49-F238E27FC236}">
                <a16:creationId xmlns:a16="http://schemas.microsoft.com/office/drawing/2014/main" xmlns="" id="{104D45C8-B26B-4CA2-B62A-64C93769902F}"/>
              </a:ext>
            </a:extLst>
          </p:cNvPr>
          <p:cNvSpPr>
            <a:spLocks noGrp="1"/>
          </p:cNvSpPr>
          <p:nvPr/>
        </p:nvSpPr>
        <p:spPr>
          <a:xfrm>
            <a:off x="876300" y="3733800"/>
            <a:ext cx="2762250" cy="590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lnSpc>
                <a:spcPct val="108000"/>
              </a:lnSpc>
              <a:buNone/>
              <a:defRPr sz="15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Ανάλογα με τις δυνατότητες</a:t>
            </a:r>
          </a:p>
        </p:txBody>
      </p:sp>
      <p:sp>
        <p:nvSpPr>
          <p:cNvPr id="12" name="11 - Ορθογώνιο">
            <a:extLst>
              <a:ext uri="{FF2B5EF4-FFF2-40B4-BE49-F238E27FC236}">
                <a16:creationId xmlns:a16="http://schemas.microsoft.com/office/drawing/2014/main" xmlns="" id="{95975210-4B4F-44D0-BE42-087EC439D439}"/>
              </a:ext>
            </a:extLst>
          </p:cNvPr>
          <p:cNvSpPr>
            <a:spLocks noGrp="1"/>
          </p:cNvSpPr>
          <p:nvPr/>
        </p:nvSpPr>
        <p:spPr>
          <a:xfrm>
            <a:off x="4210050" y="3657600"/>
            <a:ext cx="7048500" cy="742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lnSpc>
                <a:spcPct val="108000"/>
              </a:lnSpc>
              <a:buNone/>
              <a:defRPr sz="1725" b="0">
                <a:solidFill>
                  <a:srgbClr val="162B36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162B36"/>
                </a:solidFill>
                <a:latin typeface="DejaVu Sans"/>
                <a:ea typeface="DejaVu Sans"/>
                <a:cs typeface="DejaVu Sans"/>
              </a:rPr>
              <a:t>ψάρια, αυγά, λαχανικά, ξηροί καρποί, μέλι</a:t>
            </a:r>
          </a:p>
        </p:txBody>
      </p:sp>
      <p:sp>
        <p:nvSpPr>
          <p:cNvPr id="14" name="13 - Ορθογώνιο">
            <a:extLst>
              <a:ext uri="{FF2B5EF4-FFF2-40B4-BE49-F238E27FC236}">
                <a16:creationId xmlns:a16="http://schemas.microsoft.com/office/drawing/2014/main" xmlns="" id="{214F2839-51A5-4594-A995-D507DACA20F9}"/>
              </a:ext>
            </a:extLst>
          </p:cNvPr>
          <p:cNvSpPr>
            <a:spLocks noGrp="1"/>
          </p:cNvSpPr>
          <p:nvPr/>
        </p:nvSpPr>
        <p:spPr>
          <a:xfrm>
            <a:off x="876300" y="4724400"/>
            <a:ext cx="2762250" cy="590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lnSpc>
                <a:spcPct val="108000"/>
              </a:lnSpc>
              <a:buNone/>
              <a:defRPr sz="15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Όχι για όλους κάθε μέρα</a:t>
            </a:r>
          </a:p>
        </p:txBody>
      </p:sp>
      <p:sp>
        <p:nvSpPr>
          <p:cNvPr id="16" name="15 - Στρογγυλεμένο ορθογώνιο">
            <a:extLst>
              <a:ext uri="{FF2B5EF4-FFF2-40B4-BE49-F238E27FC236}">
                <a16:creationId xmlns:a16="http://schemas.microsoft.com/office/drawing/2014/main" xmlns="" id="{CCE2502D-7460-4C9F-A78E-309132EA5ECA}"/>
              </a:ext>
            </a:extLst>
          </p:cNvPr>
          <p:cNvSpPr>
            <a:spLocks noGrp="1"/>
          </p:cNvSpPr>
          <p:nvPr/>
        </p:nvSpPr>
        <p:spPr>
          <a:xfrm>
            <a:off x="685800" y="5829300"/>
            <a:ext cx="10572750" cy="400050"/>
          </a:xfrm>
          <a:prstGeom prst="roundRect">
            <a:avLst>
              <a:gd name="adj" fmla="val 33333"/>
            </a:avLst>
          </a:prstGeom>
          <a:solidFill>
            <a:srgbClr val="F4E5C7"/>
          </a:solidFill>
          <a:ln w="0">
            <a:noFill/>
          </a:ln>
        </p:spPr>
      </p:sp>
      <p:sp>
        <p:nvSpPr>
          <p:cNvPr id="17" name="16 - Ορθογώνιο">
            <a:extLst>
              <a:ext uri="{FF2B5EF4-FFF2-40B4-BE49-F238E27FC236}">
                <a16:creationId xmlns:a16="http://schemas.microsoft.com/office/drawing/2014/main" xmlns="" id="{CE9789CB-5CF2-4061-8565-65BC51EFE45E}"/>
              </a:ext>
            </a:extLst>
          </p:cNvPr>
          <p:cNvSpPr>
            <a:spLocks noGrp="1"/>
          </p:cNvSpPr>
          <p:nvPr/>
        </p:nvSpPr>
        <p:spPr>
          <a:xfrm>
            <a:off x="895350" y="5867400"/>
            <a:ext cx="10144125" cy="304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6022" lnSpcReduction="10000"/>
          </a:bodyPr>
          <a:lstStyle/>
          <a:p>
            <a:pPr algn="ctr">
              <a:lnSpc>
                <a:spcPct val="108000"/>
              </a:lnSpc>
              <a:buNone/>
              <a:defRPr sz="1350" b="1">
                <a:solidFill>
                  <a:srgbClr val="6E655B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6E655B"/>
                </a:solidFill>
                <a:latin typeface="DejaVu Sans"/>
                <a:ea typeface="DejaVu Sans"/>
                <a:cs typeface="DejaVu Sans"/>
              </a:rPr>
              <a:t>Η διατροφή άλλαζε ανάλογα με τον τόπο, την εποχή και την οικονομική θέση.</a:t>
            </a:r>
          </a:p>
        </p:txBody>
      </p:sp>
      <p:sp>
        <p:nvSpPr>
          <p:cNvPr id="18" name="17 - Ορθογώνιο">
            <a:extLst>
              <a:ext uri="{FF2B5EF4-FFF2-40B4-BE49-F238E27FC236}">
                <a16:creationId xmlns:a16="http://schemas.microsoft.com/office/drawing/2014/main" xmlns="" id="{7E82DDF9-13F1-4796-B64B-95906C97C34A}"/>
              </a:ext>
            </a:extLst>
          </p:cNvPr>
          <p:cNvSpPr>
            <a:spLocks noGrp="1"/>
          </p:cNvSpPr>
          <p:nvPr/>
        </p:nvSpPr>
        <p:spPr>
          <a:xfrm>
            <a:off x="0" y="6705600"/>
            <a:ext cx="12192000" cy="152400"/>
          </a:xfrm>
          <a:prstGeom prst="rect">
            <a:avLst/>
          </a:prstGeom>
          <a:solidFill>
            <a:srgbClr val="1D7773"/>
          </a:solidFill>
          <a:ln w="0">
            <a:noFill/>
          </a:ln>
        </p:spPr>
      </p:sp>
      <p:sp>
        <p:nvSpPr>
          <p:cNvPr id="19" name="18 - Ορθογώνιο">
            <a:extLst>
              <a:ext uri="{FF2B5EF4-FFF2-40B4-BE49-F238E27FC236}">
                <a16:creationId xmlns:a16="http://schemas.microsoft.com/office/drawing/2014/main" xmlns="" id="{817B6422-43F1-437B-A8F8-F7D0E84A871F}"/>
              </a:ext>
            </a:extLst>
          </p:cNvPr>
          <p:cNvSpPr>
            <a:spLocks noGrp="1"/>
          </p:cNvSpPr>
          <p:nvPr/>
        </p:nvSpPr>
        <p:spPr>
          <a:xfrm>
            <a:off x="11258550" y="6400800"/>
            <a:ext cx="381000" cy="209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1099" lnSpcReduction="10000"/>
          </a:bodyPr>
          <a:lstStyle/>
          <a:p>
            <a:pPr algn="r">
              <a:lnSpc>
                <a:spcPct val="108000"/>
              </a:lnSpc>
              <a:buNone/>
              <a:defRPr sz="975" b="1">
                <a:solidFill>
                  <a:srgbClr val="6E655B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6E655B"/>
                </a:solidFill>
                <a:latin typeface="DejaVu Sans"/>
                <a:ea typeface="DejaVu Sans"/>
                <a:cs typeface="DejaVu Sans"/>
              </a:rP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xmlns="" val="16736857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0171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- Ορθογώνιο">
            <a:extLst>
              <a:ext uri="{FF2B5EF4-FFF2-40B4-BE49-F238E27FC236}">
                <a16:creationId xmlns:a16="http://schemas.microsoft.com/office/drawing/2014/main" xmlns="" id="{C4984C8A-39AB-4BE4-BFC5-1B652864359A}"/>
              </a:ext>
            </a:extLst>
          </p:cNvPr>
          <p:cNvSpPr>
            <a:spLocks noGrp="1"/>
          </p:cNvSpPr>
          <p:nvPr/>
        </p:nvSpPr>
        <p:spPr>
          <a:xfrm>
            <a:off x="685800" y="476250"/>
            <a:ext cx="4762500" cy="2476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1937" lnSpcReduction="10000"/>
          </a:bodyPr>
          <a:lstStyle/>
          <a:p>
            <a:pPr algn="l">
              <a:lnSpc>
                <a:spcPct val="108000"/>
              </a:lnSpc>
              <a:buNone/>
              <a:defRPr sz="1275" b="1">
                <a:solidFill>
                  <a:srgbClr val="E5A72B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E5A72B"/>
                </a:solidFill>
                <a:latin typeface="DejaVu Sans"/>
                <a:ea typeface="DejaVu Sans"/>
                <a:cs typeface="DejaVu Sans"/>
              </a:rPr>
              <a:t>ΤΙ ΚΡΑΤΑΜΕ;</a:t>
            </a:r>
          </a:p>
        </p:txBody>
      </p:sp>
      <p:sp>
        <p:nvSpPr>
          <p:cNvPr id="2" name="1 - Ορθογώνιο">
            <a:extLst>
              <a:ext uri="{FF2B5EF4-FFF2-40B4-BE49-F238E27FC236}">
                <a16:creationId xmlns:a16="http://schemas.microsoft.com/office/drawing/2014/main" xmlns="" id="{A81AF834-7CAF-47A9-982E-DCBAF1260972}"/>
              </a:ext>
            </a:extLst>
          </p:cNvPr>
          <p:cNvSpPr>
            <a:spLocks noGrp="1"/>
          </p:cNvSpPr>
          <p:nvPr/>
        </p:nvSpPr>
        <p:spPr>
          <a:xfrm>
            <a:off x="685800" y="866775"/>
            <a:ext cx="9810750" cy="571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2593"/>
          </a:bodyPr>
          <a:lstStyle/>
          <a:p>
            <a:pPr algn="l">
              <a:lnSpc>
                <a:spcPct val="108000"/>
              </a:lnSpc>
              <a:buNone/>
              <a:defRPr sz="31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1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Μια μέρα στην αρχαία πόλη</a:t>
            </a:r>
          </a:p>
        </p:txBody>
      </p:sp>
      <p:sp>
        <p:nvSpPr>
          <p:cNvPr id="3" name="2 - Στρογγυλεμένο ορθογώνιο">
            <a:extLst>
              <a:ext uri="{FF2B5EF4-FFF2-40B4-BE49-F238E27FC236}">
                <a16:creationId xmlns:a16="http://schemas.microsoft.com/office/drawing/2014/main" xmlns="" id="{846BD310-B001-4A73-A0CD-E42F29177D3A}"/>
              </a:ext>
            </a:extLst>
          </p:cNvPr>
          <p:cNvSpPr>
            <a:spLocks noGrp="1"/>
          </p:cNvSpPr>
          <p:nvPr/>
        </p:nvSpPr>
        <p:spPr>
          <a:xfrm>
            <a:off x="685800" y="1857375"/>
            <a:ext cx="133350" cy="800100"/>
          </a:xfrm>
          <a:prstGeom prst="roundRect">
            <a:avLst>
              <a:gd name="adj" fmla="val 50000"/>
            </a:avLst>
          </a:prstGeom>
          <a:solidFill>
            <a:srgbClr val="E5A72B"/>
          </a:solidFill>
          <a:ln w="0">
            <a:noFill/>
          </a:ln>
        </p:spPr>
      </p:sp>
      <p:sp>
        <p:nvSpPr>
          <p:cNvPr id="4" name="3 - Ορθογώνιο">
            <a:extLst>
              <a:ext uri="{FF2B5EF4-FFF2-40B4-BE49-F238E27FC236}">
                <a16:creationId xmlns:a16="http://schemas.microsoft.com/office/drawing/2014/main" xmlns="" id="{80E5D117-D96C-4FB1-B824-2109DFA4A45E}"/>
              </a:ext>
            </a:extLst>
          </p:cNvPr>
          <p:cNvSpPr>
            <a:spLocks noGrp="1"/>
          </p:cNvSpPr>
          <p:nvPr/>
        </p:nvSpPr>
        <p:spPr>
          <a:xfrm>
            <a:off x="1066800" y="1857375"/>
            <a:ext cx="2952750" cy="361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5154" lnSpcReduction="10000"/>
          </a:bodyPr>
          <a:lstStyle/>
          <a:p>
            <a:pPr algn="l">
              <a:lnSpc>
                <a:spcPct val="108000"/>
              </a:lnSpc>
              <a:buNone/>
              <a:defRPr sz="1875" b="1">
                <a:solidFill>
                  <a:srgbClr val="E5A72B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E5A72B"/>
                </a:solidFill>
                <a:latin typeface="DejaVu Sans"/>
                <a:ea typeface="DejaVu Sans"/>
                <a:cs typeface="DejaVu Sans"/>
              </a:rPr>
              <a:t>Σχολείο</a:t>
            </a:r>
          </a:p>
        </p:txBody>
      </p:sp>
      <p:sp>
        <p:nvSpPr>
          <p:cNvPr id="5" name="4 - Ορθογώνιο">
            <a:extLst>
              <a:ext uri="{FF2B5EF4-FFF2-40B4-BE49-F238E27FC236}">
                <a16:creationId xmlns:a16="http://schemas.microsoft.com/office/drawing/2014/main" xmlns="" id="{0F4AF3C0-559E-41DF-8AF3-5C2DE518B9D7}"/>
              </a:ext>
            </a:extLst>
          </p:cNvPr>
          <p:cNvSpPr>
            <a:spLocks noGrp="1"/>
          </p:cNvSpPr>
          <p:nvPr/>
        </p:nvSpPr>
        <p:spPr>
          <a:xfrm>
            <a:off x="1066800" y="2228850"/>
            <a:ext cx="8572500" cy="361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9607"/>
          </a:bodyPr>
          <a:lstStyle/>
          <a:p>
            <a:pPr algn="l">
              <a:lnSpc>
                <a:spcPct val="108000"/>
              </a:lnSpc>
              <a:buNone/>
              <a:defRPr sz="165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Τι μάθαιναν και με τι έγραφαν;</a:t>
            </a:r>
          </a:p>
        </p:txBody>
      </p:sp>
      <p:sp>
        <p:nvSpPr>
          <p:cNvPr id="6" name="5 - Στρογγυλεμένο ορθογώνιο">
            <a:extLst>
              <a:ext uri="{FF2B5EF4-FFF2-40B4-BE49-F238E27FC236}">
                <a16:creationId xmlns:a16="http://schemas.microsoft.com/office/drawing/2014/main" xmlns="" id="{2D99A5E0-44B2-4858-857E-F8A7E4CC4C6C}"/>
              </a:ext>
            </a:extLst>
          </p:cNvPr>
          <p:cNvSpPr>
            <a:spLocks noGrp="1"/>
          </p:cNvSpPr>
          <p:nvPr/>
        </p:nvSpPr>
        <p:spPr>
          <a:xfrm>
            <a:off x="685800" y="2981325"/>
            <a:ext cx="133350" cy="800100"/>
          </a:xfrm>
          <a:prstGeom prst="roundRect">
            <a:avLst>
              <a:gd name="adj" fmla="val 50000"/>
            </a:avLst>
          </a:prstGeom>
          <a:solidFill>
            <a:srgbClr val="B74D32"/>
          </a:solidFill>
          <a:ln w="0">
            <a:noFill/>
          </a:ln>
        </p:spPr>
      </p:sp>
      <p:sp>
        <p:nvSpPr>
          <p:cNvPr id="7" name="6 - Ορθογώνιο">
            <a:extLst>
              <a:ext uri="{FF2B5EF4-FFF2-40B4-BE49-F238E27FC236}">
                <a16:creationId xmlns:a16="http://schemas.microsoft.com/office/drawing/2014/main" xmlns="" id="{DC39650D-4532-4E25-9709-B1772876BCC5}"/>
              </a:ext>
            </a:extLst>
          </p:cNvPr>
          <p:cNvSpPr>
            <a:spLocks noGrp="1"/>
          </p:cNvSpPr>
          <p:nvPr/>
        </p:nvSpPr>
        <p:spPr>
          <a:xfrm>
            <a:off x="1066800" y="2981325"/>
            <a:ext cx="2952750" cy="361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7654"/>
          </a:bodyPr>
          <a:lstStyle/>
          <a:p>
            <a:pPr algn="l">
              <a:lnSpc>
                <a:spcPct val="108000"/>
              </a:lnSpc>
              <a:buNone/>
              <a:defRPr sz="1875" b="1">
                <a:solidFill>
                  <a:srgbClr val="B74D32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B74D32"/>
                </a:solidFill>
                <a:latin typeface="DejaVu Sans"/>
                <a:ea typeface="DejaVu Sans"/>
                <a:cs typeface="DejaVu Sans"/>
              </a:rPr>
              <a:t>Οικία</a:t>
            </a:r>
          </a:p>
        </p:txBody>
      </p:sp>
      <p:sp>
        <p:nvSpPr>
          <p:cNvPr id="8" name="7 - Ορθογώνιο">
            <a:extLst>
              <a:ext uri="{FF2B5EF4-FFF2-40B4-BE49-F238E27FC236}">
                <a16:creationId xmlns:a16="http://schemas.microsoft.com/office/drawing/2014/main" xmlns="" id="{5CE86025-B35D-4B3F-BEF0-9D90225EC526}"/>
              </a:ext>
            </a:extLst>
          </p:cNvPr>
          <p:cNvSpPr>
            <a:spLocks noGrp="1"/>
          </p:cNvSpPr>
          <p:nvPr/>
        </p:nvSpPr>
        <p:spPr>
          <a:xfrm>
            <a:off x="1066800" y="3352800"/>
            <a:ext cx="8572500" cy="361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9607"/>
          </a:bodyPr>
          <a:lstStyle/>
          <a:p>
            <a:pPr algn="l">
              <a:lnSpc>
                <a:spcPct val="108000"/>
              </a:lnSpc>
              <a:buNone/>
              <a:defRPr sz="165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Πώς ήταν οργανωμένος ο χώρος;</a:t>
            </a:r>
          </a:p>
        </p:txBody>
      </p:sp>
      <p:sp>
        <p:nvSpPr>
          <p:cNvPr id="9" name="8 - Στρογγυλεμένο ορθογώνιο">
            <a:extLst>
              <a:ext uri="{FF2B5EF4-FFF2-40B4-BE49-F238E27FC236}">
                <a16:creationId xmlns:a16="http://schemas.microsoft.com/office/drawing/2014/main" xmlns="" id="{2BA1227C-65D8-4BFC-8225-635EEA1D8B82}"/>
              </a:ext>
            </a:extLst>
          </p:cNvPr>
          <p:cNvSpPr>
            <a:spLocks noGrp="1"/>
          </p:cNvSpPr>
          <p:nvPr/>
        </p:nvSpPr>
        <p:spPr>
          <a:xfrm>
            <a:off x="685800" y="4105275"/>
            <a:ext cx="133350" cy="800100"/>
          </a:xfrm>
          <a:prstGeom prst="roundRect">
            <a:avLst>
              <a:gd name="adj" fmla="val 50000"/>
            </a:avLst>
          </a:prstGeom>
          <a:solidFill>
            <a:srgbClr val="1D7773"/>
          </a:solidFill>
          <a:ln w="0">
            <a:noFill/>
          </a:ln>
        </p:spPr>
      </p:sp>
      <p:sp>
        <p:nvSpPr>
          <p:cNvPr id="10" name="9 - Ορθογώνιο">
            <a:extLst>
              <a:ext uri="{FF2B5EF4-FFF2-40B4-BE49-F238E27FC236}">
                <a16:creationId xmlns:a16="http://schemas.microsoft.com/office/drawing/2014/main" xmlns="" id="{CFC85C31-ACE2-410F-B02E-EC0F1BBB1539}"/>
              </a:ext>
            </a:extLst>
          </p:cNvPr>
          <p:cNvSpPr>
            <a:spLocks noGrp="1"/>
          </p:cNvSpPr>
          <p:nvPr/>
        </p:nvSpPr>
        <p:spPr>
          <a:xfrm>
            <a:off x="1066800" y="4105275"/>
            <a:ext cx="2952750" cy="361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7654"/>
          </a:bodyPr>
          <a:lstStyle/>
          <a:p>
            <a:pPr algn="l">
              <a:lnSpc>
                <a:spcPct val="108000"/>
              </a:lnSpc>
              <a:buNone/>
              <a:defRPr sz="1875" b="1">
                <a:solidFill>
                  <a:srgbClr val="1D7773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1D7773"/>
                </a:solidFill>
                <a:latin typeface="DejaVu Sans"/>
                <a:ea typeface="DejaVu Sans"/>
                <a:cs typeface="DejaVu Sans"/>
              </a:rPr>
              <a:t>Αγορά και τροφή</a:t>
            </a:r>
          </a:p>
        </p:txBody>
      </p:sp>
      <p:sp>
        <p:nvSpPr>
          <p:cNvPr id="11" name="10 - Ορθογώνιο">
            <a:extLst>
              <a:ext uri="{FF2B5EF4-FFF2-40B4-BE49-F238E27FC236}">
                <a16:creationId xmlns:a16="http://schemas.microsoft.com/office/drawing/2014/main" xmlns="" id="{2C0CDE35-6294-4A29-9586-C866EB28F8FA}"/>
              </a:ext>
            </a:extLst>
          </p:cNvPr>
          <p:cNvSpPr>
            <a:spLocks noGrp="1"/>
          </p:cNvSpPr>
          <p:nvPr/>
        </p:nvSpPr>
        <p:spPr>
          <a:xfrm>
            <a:off x="1066800" y="4476750"/>
            <a:ext cx="8572500" cy="361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9607"/>
          </a:bodyPr>
          <a:lstStyle/>
          <a:p>
            <a:pPr algn="l">
              <a:lnSpc>
                <a:spcPct val="108000"/>
              </a:lnSpc>
              <a:buNone/>
              <a:defRPr sz="165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Τι αγόραζαν και τι έτρωγαν;</a:t>
            </a:r>
          </a:p>
        </p:txBody>
      </p:sp>
      <p:sp>
        <p:nvSpPr>
          <p:cNvPr id="12" name="11 - Στρογγυλεμένο ορθογώνιο">
            <a:extLst>
              <a:ext uri="{FF2B5EF4-FFF2-40B4-BE49-F238E27FC236}">
                <a16:creationId xmlns:a16="http://schemas.microsoft.com/office/drawing/2014/main" xmlns="" id="{F30D8A80-6BE0-42CC-90E2-9B8B4AB902C6}"/>
              </a:ext>
            </a:extLst>
          </p:cNvPr>
          <p:cNvSpPr>
            <a:spLocks noGrp="1"/>
          </p:cNvSpPr>
          <p:nvPr/>
        </p:nvSpPr>
        <p:spPr>
          <a:xfrm>
            <a:off x="685800" y="5476875"/>
            <a:ext cx="10820400" cy="723900"/>
          </a:xfrm>
          <a:prstGeom prst="roundRect">
            <a:avLst>
              <a:gd name="adj" fmla="val 26316"/>
            </a:avLst>
          </a:prstGeom>
          <a:solidFill>
            <a:srgbClr val="FFFFFF">
              <a:alpha val="7059"/>
            </a:srgbClr>
          </a:solidFill>
          <a:ln w="0">
            <a:noFill/>
          </a:ln>
        </p:spPr>
      </p:sp>
      <p:sp>
        <p:nvSpPr>
          <p:cNvPr id="13" name="12 - Ορθογώνιο">
            <a:extLst>
              <a:ext uri="{FF2B5EF4-FFF2-40B4-BE49-F238E27FC236}">
                <a16:creationId xmlns:a16="http://schemas.microsoft.com/office/drawing/2014/main" xmlns="" id="{A3637DD3-A947-4B39-8B5B-E91D757F5042}"/>
              </a:ext>
            </a:extLst>
          </p:cNvPr>
          <p:cNvSpPr>
            <a:spLocks noGrp="1"/>
          </p:cNvSpPr>
          <p:nvPr/>
        </p:nvSpPr>
        <p:spPr>
          <a:xfrm>
            <a:off x="952500" y="5591175"/>
            <a:ext cx="10287000" cy="4762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lnSpc>
                <a:spcPct val="108000"/>
              </a:lnSpc>
              <a:buNone/>
              <a:defRPr sz="17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Μία φράση στα Αρχαία που μπορώ πλέον να πω:  ____________________</a:t>
            </a:r>
          </a:p>
        </p:txBody>
      </p:sp>
      <p:sp>
        <p:nvSpPr>
          <p:cNvPr id="14" name="13 - Ορθογώνιο">
            <a:extLst>
              <a:ext uri="{FF2B5EF4-FFF2-40B4-BE49-F238E27FC236}">
                <a16:creationId xmlns:a16="http://schemas.microsoft.com/office/drawing/2014/main" xmlns="" id="{7CB09598-EFB2-48A5-A903-B74CBCB0776F}"/>
              </a:ext>
            </a:extLst>
          </p:cNvPr>
          <p:cNvSpPr>
            <a:spLocks noGrp="1"/>
          </p:cNvSpPr>
          <p:nvPr/>
        </p:nvSpPr>
        <p:spPr>
          <a:xfrm>
            <a:off x="0" y="6705600"/>
            <a:ext cx="12192000" cy="152400"/>
          </a:xfrm>
          <a:prstGeom prst="rect">
            <a:avLst/>
          </a:prstGeom>
          <a:solidFill>
            <a:srgbClr val="E5A72B"/>
          </a:solidFill>
          <a:ln w="0">
            <a:noFill/>
          </a:ln>
        </p:spPr>
      </p:sp>
      <p:sp>
        <p:nvSpPr>
          <p:cNvPr id="15" name="14 - Ορθογώνιο">
            <a:extLst>
              <a:ext uri="{FF2B5EF4-FFF2-40B4-BE49-F238E27FC236}">
                <a16:creationId xmlns:a16="http://schemas.microsoft.com/office/drawing/2014/main" xmlns="" id="{F4A6FA4B-2B3C-474D-8DDD-FF2B8414370C}"/>
              </a:ext>
            </a:extLst>
          </p:cNvPr>
          <p:cNvSpPr>
            <a:spLocks noGrp="1"/>
          </p:cNvSpPr>
          <p:nvPr/>
        </p:nvSpPr>
        <p:spPr>
          <a:xfrm>
            <a:off x="11258550" y="6400800"/>
            <a:ext cx="381000" cy="209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73599"/>
          </a:bodyPr>
          <a:lstStyle/>
          <a:p>
            <a:pPr algn="r">
              <a:lnSpc>
                <a:spcPct val="108000"/>
              </a:lnSpc>
              <a:buNone/>
              <a:defRPr sz="975" b="1">
                <a:solidFill>
                  <a:srgbClr val="6E655B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6E655B"/>
                </a:solidFill>
                <a:latin typeface="DejaVu Sans"/>
                <a:ea typeface="DejaVu Sans"/>
                <a:cs typeface="DejaVu Sans"/>
              </a:rPr>
              <a:t>13</a:t>
            </a:r>
          </a:p>
        </p:txBody>
      </p:sp>
    </p:spTree>
    <p:extLst>
      <p:ext uri="{BB962C8B-B14F-4D97-AF65-F5344CB8AC3E}">
        <p14:creationId xmlns:p14="http://schemas.microsoft.com/office/powerpoint/2010/main" xmlns="" val="1950979474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561</Words>
  <Application>Walnut Exporter</Application>
  <DocSecurity>0</DocSecurity>
  <PresentationFormat>Προσαρμογή</PresentationFormat>
  <Paragraphs>101</Paragraphs>
  <Slides>11</Slides>
  <Notes>11</Notes>
  <HiddenSlides>0</HiddenSlides>
  <MMClips>0</MMClips>
  <ScaleCrop>false</ScaleCrop>
  <HeadingPairs>
    <vt:vector size="4" baseType="variant"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11</vt:i4>
      </vt:variant>
    </vt:vector>
  </HeadingPairs>
  <TitlesOfParts>
    <vt:vector size="12" baseType="lpstr">
      <vt:lpstr>ChatGPT</vt:lpstr>
      <vt:lpstr>Διαφάνεια 1</vt:lpstr>
      <vt:lpstr>Διαφάνεια 2</vt:lpstr>
      <vt:lpstr>Διαφάνεια 3</vt:lpstr>
      <vt:lpstr>Διαφάνεια 4</vt:lpstr>
      <vt:lpstr>Διαφάνεια 5</vt:lpstr>
      <vt:lpstr>Διαφάνεια 6</vt:lpstr>
      <vt:lpstr>Διαφάνεια 7</vt:lpstr>
      <vt:lpstr>Διαφάνεια 8</vt:lpstr>
      <vt:lpstr>Διαφάνεια 9</vt:lpstr>
      <vt:lpstr>Διαφάνεια 10</vt:lpstr>
      <vt:lpstr>Διαφάνεια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maria kakavopoulou</cp:lastModifiedBy>
  <cp:revision>4</cp:revision>
  <dcterms:created xsi:type="dcterms:W3CDTF">2026-09-20T16:38:36Z</dcterms:created>
  <dcterms:modified xsi:type="dcterms:W3CDTF">2026-09-20T16:59:40Z</dcterms:modified>
</cp:coreProperties>
</file>