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62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Αρχαία Ελληνικά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106984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FFFFFF"/>
                </a:solidFill>
                <a:latin typeface="Aptos"/>
              </a:defRPr>
            </a:pPr>
            <a:r>
              <a:t>Μια άγνωστη ή μια γνώριμη γλώσσα;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Μπορούμε να καταλάβουμε Αρχαία</a:t>
            </a:r>
            <a:br/>
            <a:r>
              <a:t>πριν ακόμη τα διδαχθούμε;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Γιατί να μάθω Αρχαία Ελληνικά;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Για να καταλαβαίνω καλύτερα τη γλώσσα που μιλάω σήμερα.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Για να γνωρίσω κείμενα, ιδέες και ανθρώπους της αρχαιότητας.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Για να καταλαβαίνω καλύτερα τον πολιτισμό γύρω μου.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Γιατί πολλές ελληνικές λέξεις ταξίδεψαν σε άλλες γλώσσες.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Για να παρατηρώ, να συγκρίνω, να κάνω υποθέσεις — να σκέφτομαι σαν «γλωσσικός ντετέκτιβ».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Ξέρεις ήδη λίγα Αρχαία;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106984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5F5F"/>
                </a:solidFill>
                <a:latin typeface="Aptos"/>
              </a:defRPr>
            </a:pPr>
            <a:r>
              <a:t>Βρες μια σημερινή λέξη που σου θυμίζει καθεμία.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286000"/>
            <a:ext cx="1874519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1C2F4A"/>
                </a:solidFill>
                <a:latin typeface="Aptos"/>
              </a:defRPr>
            </a:pPr>
            <a:r>
              <a:t>ὕδωρ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53512" y="2286000"/>
            <a:ext cx="1874519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1C2F4A"/>
                </a:solidFill>
                <a:latin typeface="Aptos"/>
              </a:defRPr>
            </a:pPr>
            <a:r>
              <a:t>χείρ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221224" y="2286000"/>
            <a:ext cx="1874519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1C2F4A"/>
                </a:solidFill>
                <a:latin typeface="Aptos"/>
              </a:defRPr>
            </a:pPr>
            <a:r>
              <a:t>λόγος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88936" y="2286000"/>
            <a:ext cx="1874519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1C2F4A"/>
                </a:solidFill>
                <a:latin typeface="Aptos"/>
              </a:defRPr>
            </a:pPr>
            <a:r>
              <a:t>ἱστορία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756648" y="2286000"/>
            <a:ext cx="1874519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1C2F4A"/>
                </a:solidFill>
                <a:latin typeface="Aptos"/>
              </a:defRPr>
            </a:pPr>
            <a:r>
              <a:t>θάλασσα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Οι λέξεις αφήνουν ίχνη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>
                <a:solidFill>
                  <a:srgbClr val="232323"/>
                </a:solidFill>
                <a:latin typeface="Aptos"/>
              </a:defRPr>
            </a:pPr>
            <a:r>
              <a:t>ὕδωρ → ύδρευση • υδραυλικός • αφυδάτωση • ενυδρείο</a:t>
            </a:r>
          </a:p>
          <a:p>
            <a:pPr>
              <a:spcAft>
                <a:spcPts val="1200"/>
              </a:spcAft>
              <a:defRPr sz="2300">
                <a:solidFill>
                  <a:srgbClr val="232323"/>
                </a:solidFill>
                <a:latin typeface="Aptos"/>
              </a:defRPr>
            </a:pPr>
            <a:r>
              <a:t>χείρ → χειρουργός • χειρονομία • χειριστής</a:t>
            </a:r>
          </a:p>
          <a:p>
            <a:pPr>
              <a:spcAft>
                <a:spcPts val="1200"/>
              </a:spcAft>
              <a:defRPr sz="2300">
                <a:solidFill>
                  <a:srgbClr val="232323"/>
                </a:solidFill>
                <a:latin typeface="Aptos"/>
              </a:defRPr>
            </a:pPr>
            <a:r>
              <a:t>λόγος → διάλογος • λογικός • λογοτεχνία</a:t>
            </a:r>
          </a:p>
          <a:p>
            <a:pPr>
              <a:spcAft>
                <a:spcPts val="1200"/>
              </a:spcAft>
              <a:defRPr sz="2300">
                <a:solidFill>
                  <a:srgbClr val="232323"/>
                </a:solidFill>
                <a:latin typeface="Aptos"/>
              </a:defRPr>
            </a:pPr>
            <a:r>
              <a:t>ἱστορία → historia → history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166360"/>
            <a:ext cx="9875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B05B3C"/>
                </a:solidFill>
                <a:latin typeface="Aptos Display"/>
              </a:defRPr>
            </a:pPr>
            <a:r>
              <a:t>Τα Αρχαία δεν είναι μια εντελώς ξένη γλώσσα.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Το μυστήριο του προβάτου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0" y="1828800"/>
            <a:ext cx="5486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800" b="1">
                <a:solidFill>
                  <a:srgbClr val="1C2F4A"/>
                </a:solidFill>
                <a:latin typeface="Aptos Display"/>
              </a:defRPr>
            </a:pPr>
            <a:r>
              <a:t>βῆ βῆ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11680" y="3657600"/>
            <a:ext cx="82296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232323"/>
                </a:solidFill>
                <a:latin typeface="Aptos"/>
              </a:defRPr>
            </a:pPr>
            <a:r>
              <a:t>Αν το διαβάσουμε «βι βι»…</a:t>
            </a:r>
            <a:br/>
            <a:r>
              <a:t>έτσι βέλαζαν τα πρόβατα στην αρχαιότητα;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Άλλα γράφουμε — άλλα προφέρουμε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Σήμερα: παιδί → το «αι» ακούγεται σαν ε.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ίδιος • ήλιος • ύφος • είμαι • οίστρος → διαφορετική γραφή, ίδιος ήχος [ι].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Η προφορά μιας γλώσσας αλλάζει με τον χρόνο, ενώ η γραφή μπορεί να διατηρεί παλιότερα στοιχεία.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Στην κλασική εποχή το β είχε ήχο [b] και το η ήταν μακρό: βῆ βῆ ≈ «μπεε μπεε».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Μια γλώσσα που… «τραγουδούσε»;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1828800"/>
            <a:ext cx="10149840" cy="3108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Στα Αρχαία Ελληνικά ο τόνος ήταν μελωδικός:</a:t>
            </a:r>
          </a:p>
          <a:p>
            <a:pPr algn="ctr">
              <a:defRPr sz="1900">
                <a:solidFill>
                  <a:srgbClr val="FFFFFF"/>
                </a:solidFill>
                <a:latin typeface="Aptos"/>
              </a:defRPr>
            </a:pPr>
            <a:r>
              <a:t>η φωνή μπορούσε να ανεβαίνει ή να κατεβαίνει σε μια τονισμένη συλλαβή.</a:t>
            </a:r>
          </a:p>
          <a:p>
            <a:pPr algn="ctr">
              <a:defRPr sz="1900">
                <a:solidFill>
                  <a:srgbClr val="FFFFFF"/>
                </a:solidFill>
                <a:latin typeface="Aptos"/>
              </a:defRPr>
            </a:pPr>
            <a:endParaRPr/>
          </a:p>
          <a:p>
            <a:pPr algn="ctr">
              <a:defRPr sz="2400">
                <a:solidFill>
                  <a:srgbClr val="FFFFFF"/>
                </a:solidFill>
                <a:latin typeface="Aptos"/>
              </a:defRPr>
            </a:pPr>
            <a:r>
              <a:t>´  οξεία     `  βαρεία     ῀  περισπωμένη</a:t>
            </a:r>
          </a:p>
          <a:p>
            <a:pPr algn="ctr">
              <a:defRPr sz="1900">
                <a:solidFill>
                  <a:srgbClr val="FFFFFF"/>
                </a:solidFill>
                <a:latin typeface="Aptos"/>
              </a:defRPr>
            </a:pPr>
            <a:endParaRPr/>
          </a:p>
          <a:p>
            <a:pPr algn="ctr">
              <a:defRPr sz="1900">
                <a:solidFill>
                  <a:srgbClr val="FFFFFF"/>
                </a:solidFill>
                <a:latin typeface="Aptos"/>
              </a:defRPr>
            </a:pPr>
            <a:r>
              <a:t>Σήμερα δεν χρειάζεται να τα μάθουμε — αρκεί να θυμόμαστε ότι η γλώσσα ακουγόταν διαφορετικά.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Σπάμε τον κώδικα της προφοράς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106984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5F5F"/>
                </a:solidFill>
                <a:latin typeface="Aptos"/>
              </a:defRPr>
            </a:pPr>
            <a:r>
              <a:t>Μερικά μόνο στοιχεία για το σημερινό παιχνίδι.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3246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1C2F4A"/>
                </a:solidFill>
                <a:latin typeface="Aptos"/>
              </a:defRPr>
            </a:pPr>
            <a:r>
              <a:t>β  →  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17720" y="1828800"/>
            <a:ext cx="3246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1C2F4A"/>
                </a:solidFill>
                <a:latin typeface="Aptos"/>
              </a:defRPr>
            </a:pPr>
            <a:r>
              <a:t>δ  →  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12480" y="1828800"/>
            <a:ext cx="3246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1C2F4A"/>
                </a:solidFill>
                <a:latin typeface="Aptos"/>
              </a:defRPr>
            </a:pPr>
            <a:r>
              <a:t>αι  →  ai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657600"/>
            <a:ext cx="3246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1C2F4A"/>
                </a:solidFill>
                <a:latin typeface="Aptos"/>
              </a:defRPr>
            </a:pPr>
            <a:r>
              <a:t>η  →  μακρό 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17720" y="3657600"/>
            <a:ext cx="3246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1C2F4A"/>
                </a:solidFill>
                <a:latin typeface="Aptos"/>
              </a:defRPr>
            </a:pPr>
            <a:r>
              <a:t>ω  →  μακρό 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0" y="3657600"/>
            <a:ext cx="3246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B05B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1C2F4A"/>
                </a:solidFill>
                <a:latin typeface="Aptos"/>
              </a:defRPr>
            </a:pPr>
            <a:r>
              <a:t>῾  →  h στην αρχή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Πρόκληση ανάγνωσης!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106984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5F5F"/>
                </a:solidFill>
                <a:latin typeface="Aptos"/>
              </a:defRPr>
            </a:pPr>
            <a:r>
              <a:t>Σε ζευγάρια: δοκιμάστε να διαβάσετε τις λέξεις.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828800"/>
            <a:ext cx="9418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>
                <a:solidFill>
                  <a:srgbClr val="232323"/>
                </a:solidFill>
                <a:latin typeface="Aptos"/>
              </a:defRPr>
            </a:pPr>
            <a:r>
              <a:t>βάρβαρος     •     δράκων     •     Ἕλλην</a:t>
            </a:r>
          </a:p>
          <a:p>
            <a:pPr>
              <a:spcAft>
                <a:spcPts val="1200"/>
              </a:spcAft>
              <a:defRPr sz="2700">
                <a:solidFill>
                  <a:srgbClr val="232323"/>
                </a:solidFill>
                <a:latin typeface="Aptos"/>
              </a:defRPr>
            </a:pPr>
            <a:r>
              <a:t>ἱστορία      •     καιρός      •     λόγος</a:t>
            </a:r>
          </a:p>
          <a:p>
            <a:pPr>
              <a:spcAft>
                <a:spcPts val="1200"/>
              </a:spcAft>
              <a:defRPr sz="2700">
                <a:solidFill>
                  <a:srgbClr val="232323"/>
                </a:solidFill>
                <a:latin typeface="Aptos"/>
              </a:defRPr>
            </a:pPr>
            <a:r>
              <a:t>θάλασσα      •     γραμματική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Μπορείς να καταλάβεις τον διάλογο;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106984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5F5F"/>
                </a:solidFill>
                <a:latin typeface="Aptos"/>
              </a:defRPr>
            </a:pPr>
            <a:r>
              <a:t>Μην μεταφράσεις λέξη-λέξη. Βρες πρώτα τι συμβαίνει.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1645920"/>
            <a:ext cx="85039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32323"/>
                </a:solidFill>
                <a:latin typeface="Aptos"/>
              </a:defRPr>
            </a:pPr>
            <a:r>
              <a:t>Α: Χαῖρε!</a:t>
            </a:r>
          </a:p>
          <a:p>
            <a:pPr>
              <a:spcAft>
                <a:spcPts val="1200"/>
              </a:spcAft>
              <a:defRPr sz="2400">
                <a:solidFill>
                  <a:srgbClr val="232323"/>
                </a:solidFill>
                <a:latin typeface="Aptos"/>
              </a:defRPr>
            </a:pPr>
            <a:r>
              <a:t>Β: Χαῖρε! Τί ὄνομά σοι ἐστίν;</a:t>
            </a:r>
          </a:p>
          <a:p>
            <a:pPr>
              <a:spcAft>
                <a:spcPts val="1200"/>
              </a:spcAft>
              <a:defRPr sz="2400">
                <a:solidFill>
                  <a:srgbClr val="232323"/>
                </a:solidFill>
                <a:latin typeface="Aptos"/>
              </a:defRPr>
            </a:pPr>
            <a:r>
              <a:t>Α: Μαρία ὄνομά μοι ἐστίν. Σοὶ δὲ τί ὄνομα;</a:t>
            </a:r>
          </a:p>
          <a:p>
            <a:pPr>
              <a:spcAft>
                <a:spcPts val="1200"/>
              </a:spcAft>
              <a:defRPr sz="2400">
                <a:solidFill>
                  <a:srgbClr val="232323"/>
                </a:solidFill>
                <a:latin typeface="Aptos"/>
              </a:defRPr>
            </a:pPr>
            <a:r>
              <a:t>Β: Νικόλαος.</a:t>
            </a:r>
          </a:p>
          <a:p>
            <a:pPr>
              <a:spcAft>
                <a:spcPts val="1200"/>
              </a:spcAft>
              <a:defRPr sz="2400">
                <a:solidFill>
                  <a:srgbClr val="232323"/>
                </a:solidFill>
                <a:latin typeface="Aptos"/>
              </a:defRPr>
            </a:pPr>
            <a:r>
              <a:t>Α: Χαῖρε, ὦ Νικόλαε!</a:t>
            </a:r>
          </a:p>
          <a:p>
            <a:pPr>
              <a:spcAft>
                <a:spcPts val="1200"/>
              </a:spcAft>
              <a:defRPr sz="2400">
                <a:solidFill>
                  <a:srgbClr val="232323"/>
                </a:solidFill>
                <a:latin typeface="Aptos"/>
              </a:defRPr>
            </a:pPr>
            <a:r>
              <a:t>Β: Χαῖρε!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Τώρα μιλάμε εμείς!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323"/>
                </a:solidFill>
                <a:latin typeface="Aptos"/>
              </a:defRPr>
            </a:pPr>
            <a:r>
              <a:t>1. Δουλέψτε ανά δύο.</a:t>
            </a:r>
          </a:p>
          <a:p>
            <a:pPr>
              <a:spcAft>
                <a:spcPts val="1200"/>
              </a:spcAft>
              <a:defRPr sz="2200">
                <a:solidFill>
                  <a:srgbClr val="232323"/>
                </a:solidFill>
                <a:latin typeface="Aptos"/>
              </a:defRPr>
            </a:pPr>
            <a:r>
              <a:t>2. Αντικαταστήστε τη Μαρία και τον Νικόλαο με τα δικά σας ονόματα.</a:t>
            </a:r>
          </a:p>
          <a:p>
            <a:pPr>
              <a:spcAft>
                <a:spcPts val="1200"/>
              </a:spcAft>
              <a:defRPr sz="2200">
                <a:solidFill>
                  <a:srgbClr val="232323"/>
                </a:solidFill>
                <a:latin typeface="Aptos"/>
              </a:defRPr>
            </a:pPr>
            <a:r>
              <a:t>3. Διαβάστε τον διάλογο εναλλάξ.</a:t>
            </a:r>
          </a:p>
          <a:p>
            <a:pPr>
              <a:spcAft>
                <a:spcPts val="1200"/>
              </a:spcAft>
              <a:defRPr sz="2200">
                <a:solidFill>
                  <a:srgbClr val="232323"/>
                </a:solidFill>
                <a:latin typeface="Aptos"/>
              </a:defRPr>
            </a:pPr>
            <a:r>
              <a:t>4. Προσπαθήστε να χρησιμοποιήσετε όσα θυμάστε από την αρχαία προφορά.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Πώς έγραφε ένας μαθητής στην αρχαιότητα;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323"/>
                </a:solidFill>
                <a:latin typeface="Aptos"/>
              </a:defRPr>
            </a:pPr>
            <a:r>
              <a:t>Δεν υπήρχαν τετράδια και στυλό όπως τα σημερινά.</a:t>
            </a:r>
          </a:p>
          <a:p>
            <a:pPr>
              <a:spcAft>
                <a:spcPts val="1200"/>
              </a:spcAft>
              <a:defRPr sz="2200">
                <a:solidFill>
                  <a:srgbClr val="232323"/>
                </a:solidFill>
                <a:latin typeface="Aptos"/>
              </a:defRPr>
            </a:pPr>
            <a:r>
              <a:t>Σήμερα θα δοκιμάσουμε γραφή σε «πινακίδα» με κεφαλαία γράμματα.</a:t>
            </a:r>
          </a:p>
          <a:p>
            <a:pPr>
              <a:spcAft>
                <a:spcPts val="1200"/>
              </a:spcAft>
              <a:defRPr sz="2200">
                <a:solidFill>
                  <a:srgbClr val="232323"/>
                </a:solidFill>
                <a:latin typeface="Aptos"/>
              </a:defRPr>
            </a:pPr>
            <a:r>
              <a:t>Γράψε πρώτα το όνομά σου.</a:t>
            </a:r>
          </a:p>
          <a:p>
            <a:pPr>
              <a:spcAft>
                <a:spcPts val="1200"/>
              </a:spcAft>
              <a:defRPr sz="2200">
                <a:solidFill>
                  <a:srgbClr val="232323"/>
                </a:solidFill>
                <a:latin typeface="Aptos"/>
              </a:defRPr>
            </a:pPr>
            <a:r>
              <a:t>Challenge: μπορείς να δοκιμάσεις βουστροφηδόν;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Βουστροφηδόν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106984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5F5F"/>
                </a:solidFill>
                <a:latin typeface="Aptos"/>
              </a:defRPr>
            </a:pPr>
            <a:r>
              <a:t>Η κατεύθυνση αλλάζει από γραμμή σε γραμμή — σαν το βόδι που οργώνει.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1920240"/>
            <a:ext cx="8503920" cy="3108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1C2F4A"/>
                </a:solidFill>
                <a:latin typeface="Aptos"/>
              </a:defRPr>
            </a:pPr>
            <a:r>
              <a:t>→  ΑΡΧΑΙΑ ΕΛΛΗΝΙΚΑ  →</a:t>
            </a:r>
          </a:p>
          <a:p>
            <a:pPr algn="ctr">
              <a:defRPr sz="2900" b="1">
                <a:solidFill>
                  <a:srgbClr val="1C2F4A"/>
                </a:solidFill>
                <a:latin typeface="Aptos"/>
              </a:defRPr>
            </a:pPr>
            <a:r>
              <a:t>←  ΑΚΙΝΗΛΛΕ ΑΙΑΧΡΑ  ←</a:t>
            </a:r>
          </a:p>
          <a:p>
            <a:pPr algn="ctr">
              <a:defRPr sz="2900" b="1">
                <a:solidFill>
                  <a:srgbClr val="1C2F4A"/>
                </a:solidFill>
                <a:latin typeface="Aptos"/>
              </a:defRPr>
            </a:pPr>
            <a:r>
              <a:t>→  ΑΡΧΑΙΑ ΕΛΛΗΝΙΚΑ  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4A"/>
                </a:solidFill>
                <a:latin typeface="Aptos Display"/>
              </a:defRPr>
            </a:pPr>
            <a:r>
              <a:t>Τι ανακαλύψαμε σήμερα;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Η Νέα Ελληνική συνδέεται ιστορικά με την Αρχαία Ελληνική.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Πολλές αρχαίες λέξεις ζουν ακόμη μέσα στη γλώσσα μας.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Η προφορά έχει αλλάξει με τον χρόνο.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Μπορούμε να καταλάβουμε ένα απλό κείμενο χρησιμοποιώντας λέξεις και συμφραζόμενα.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ptos"/>
              </a:defRPr>
            </a:pPr>
            <a:r>
              <a:t>Η γλώσσα μάς ανοίγει ένα παράθυρο στον κόσμο της αρχαιότητας.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73952"/>
            <a:ext cx="4572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  <a:latin typeface="Aptos"/>
              </a:defRPr>
            </a:pPr>
            <a:r>
              <a:t>Αρχαία Ελληνικά • Α΄ Γυμνασίου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Πριν φύγεις…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828800"/>
            <a:ext cx="9966960" cy="3383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Γράψε σε ένα μικρό χαρτί:</a:t>
            </a:r>
          </a:p>
          <a:p>
            <a:pPr>
              <a:spcAft>
                <a:spcPts val="1500"/>
              </a:spcAft>
              <a:defRPr sz="2200">
                <a:solidFill>
                  <a:srgbClr val="FFFFFF"/>
                </a:solidFill>
                <a:latin typeface="Aptos"/>
              </a:defRPr>
            </a:pPr>
            <a:r>
              <a:t>1. Μία λέξη που έμαθα.</a:t>
            </a:r>
          </a:p>
          <a:p>
            <a:pPr>
              <a:spcAft>
                <a:spcPts val="1500"/>
              </a:spcAft>
              <a:defRPr sz="2200">
                <a:solidFill>
                  <a:srgbClr val="FFFFFF"/>
                </a:solidFill>
                <a:latin typeface="Aptos"/>
              </a:defRPr>
            </a:pPr>
            <a:r>
              <a:t>2. Κάτι που με εξέπληξε.</a:t>
            </a:r>
          </a:p>
          <a:p>
            <a:pPr>
              <a:spcAft>
                <a:spcPts val="1500"/>
              </a:spcAft>
              <a:defRPr sz="2200">
                <a:solidFill>
                  <a:srgbClr val="FFFFFF"/>
                </a:solidFill>
                <a:latin typeface="Aptos"/>
              </a:defRPr>
            </a:pPr>
            <a:r>
              <a:t>3. Κάτι που θα ήθελα να μάθω φέτος στα Αρχαία.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662</Words>
  <Application>Microsoft Macintosh PowerPoint</Application>
  <PresentationFormat>Προσαρμογή</PresentationFormat>
  <Paragraphs>96</Paragraphs>
  <Slides>15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6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maria kakavopoulou</dc:creator>
  <dc:description>generated using python-pptx</dc:description>
  <cp:lastModifiedBy>maria kakavopoulou</cp:lastModifiedBy>
  <cp:revision>1</cp:revision>
  <dcterms:created xsi:type="dcterms:W3CDTF">2013-01-27T09:14:16Z</dcterms:created>
  <dcterms:modified xsi:type="dcterms:W3CDTF">2026-09-17T18:38:29Z</dcterms:modified>
</cp:coreProperties>
</file>