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Μεσαίο στυλ 2 - Έμφαση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Μεσαίο στυλ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 snapToGrid="0" snapToObjects="1">
      <p:cViewPr varScale="1">
        <p:scale>
          <a:sx n="83" d="100"/>
          <a:sy n="83" d="100"/>
        </p:scale>
        <p:origin x="-629" y="-7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9/17/2026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9/17/2026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9/17/2026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9/17/2026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9/17/2026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9/17/2026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9/17/2026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9/17/2026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9/17/2026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9/17/2026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9/17/2026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pPr/>
              <a:t>9/17/2026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photodentro.edu.gr/photodentro/nanourismata_pidx0051826/" TargetMode="External"/><Relationship Id="rId2" Type="http://schemas.openxmlformats.org/officeDocument/2006/relationships/hyperlink" Target="https://www.youtube.com/watch?v=-TKEgAFzG3M" TargetMode="Externa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2313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58368" y="685800"/>
            <a:ext cx="109728" cy="5394960"/>
          </a:xfrm>
          <a:prstGeom prst="rect">
            <a:avLst/>
          </a:prstGeom>
          <a:solidFill>
            <a:srgbClr val="BF914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900" b="1">
                <a:solidFill>
                  <a:srgbClr val="FFFFFF"/>
                </a:solidFill>
                <a:latin typeface="Aptos Display"/>
              </a:defRPr>
            </a:pPr>
            <a:r>
              <a:t>Δημοτικά τραγούδια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21792" y="932688"/>
            <a:ext cx="1069848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>
                <a:solidFill>
                  <a:srgbClr val="DCE1E6"/>
                </a:solidFill>
              </a:defRPr>
            </a:pPr>
            <a:r>
              <a:t>Γ΄ Γυμνασίου • Δημοτικά νανουρίσματα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1828800"/>
            <a:ext cx="10241280" cy="23774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3400" b="1">
                <a:solidFill>
                  <a:srgbClr val="FFFFFF"/>
                </a:solidFill>
              </a:defRPr>
            </a:pPr>
            <a:r>
              <a:t>«Να μου το πάρεις, ύπνε μου»</a:t>
            </a:r>
            <a:br/>
            <a:r>
              <a:t>&amp;</a:t>
            </a:r>
            <a:br/>
            <a:r>
              <a:t>«Κοιμήσου αστρί»</a:t>
            </a:r>
          </a:p>
          <a:p>
            <a:pPr algn="ctr">
              <a:spcBef>
                <a:spcPts val="1600"/>
              </a:spcBef>
              <a:defRPr sz="1800">
                <a:solidFill>
                  <a:srgbClr val="BF9148"/>
                </a:solidFill>
              </a:defRPr>
            </a:pPr>
            <a:r>
              <a:t>Αγάπη • προστασία • όνειρα • λαϊκή φαντασία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384280" y="6446520"/>
            <a:ext cx="32004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546F85"/>
                </a:solidFill>
              </a:defRPr>
            </a:pPr>
            <a:r>
              <a:t>1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F6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2004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900" b="1">
                <a:solidFill>
                  <a:srgbClr val="22313F"/>
                </a:solidFill>
                <a:latin typeface="Aptos Display"/>
              </a:defRPr>
            </a:pPr>
            <a:r>
              <a:t>Πριν διαβάσουμε…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21792" y="932688"/>
            <a:ext cx="1069848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>
                <a:solidFill>
                  <a:srgbClr val="546F85"/>
                </a:solidFill>
              </a:defRPr>
            </a:pPr>
            <a:r>
              <a:t>Τι είναι ένα νανούρισμα;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914400" y="1600200"/>
            <a:ext cx="2926080" cy="1234440"/>
          </a:xfrm>
          <a:prstGeom prst="roundRect">
            <a:avLst/>
          </a:prstGeom>
          <a:solidFill>
            <a:srgbClr val="FFFFFF"/>
          </a:solidFill>
          <a:ln>
            <a:solidFill>
              <a:srgbClr val="546F8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46304" rIns="146304" rtlCol="0" anchor="ctr"/>
          <a:lstStyle/>
          <a:p>
            <a:pPr algn="ctr">
              <a:defRPr sz="1800" b="1">
                <a:solidFill>
                  <a:srgbClr val="22313F"/>
                </a:solidFill>
              </a:defRPr>
            </a:pPr>
            <a:r>
              <a:t>Γιατί τραγουδάμε</a:t>
            </a:r>
            <a:br/>
            <a:r>
              <a:t>σε ένα μωρό;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617720" y="1600200"/>
            <a:ext cx="2926080" cy="1234440"/>
          </a:xfrm>
          <a:prstGeom prst="roundRect">
            <a:avLst/>
          </a:prstGeom>
          <a:solidFill>
            <a:srgbClr val="FFFFFF"/>
          </a:solidFill>
          <a:ln>
            <a:solidFill>
              <a:srgbClr val="546F8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46304" rIns="146304" rtlCol="0" anchor="ctr"/>
          <a:lstStyle/>
          <a:p>
            <a:pPr algn="ctr">
              <a:defRPr sz="1800" b="1">
                <a:solidFill>
                  <a:srgbClr val="22313F"/>
                </a:solidFill>
              </a:defRPr>
            </a:pPr>
            <a:r>
              <a:t>Τι μπορεί να εκφράζει</a:t>
            </a:r>
            <a:br/>
            <a:r>
              <a:t>η φωνή της μάνας;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8321040" y="1600200"/>
            <a:ext cx="2926080" cy="1234440"/>
          </a:xfrm>
          <a:prstGeom prst="roundRect">
            <a:avLst/>
          </a:prstGeom>
          <a:solidFill>
            <a:srgbClr val="FFFFFF"/>
          </a:solidFill>
          <a:ln>
            <a:solidFill>
              <a:srgbClr val="546F8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46304" rIns="146304" rtlCol="0" anchor="ctr"/>
          <a:lstStyle/>
          <a:p>
            <a:pPr algn="ctr">
              <a:defRPr sz="1800" b="1">
                <a:solidFill>
                  <a:srgbClr val="22313F"/>
                </a:solidFill>
              </a:defRPr>
            </a:pPr>
            <a:r>
              <a:t>Μόνο για να</a:t>
            </a:r>
            <a:br/>
            <a:r>
              <a:t>κοιμηθεί;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51560" y="3886200"/>
            <a:ext cx="10058400" cy="10058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500" b="1">
                <a:solidFill>
                  <a:srgbClr val="22313F"/>
                </a:solidFill>
              </a:defRPr>
            </a:pPr>
            <a:r>
              <a:t>Σήμερα θα δούμε ότι ένα νανούρισμα μπορεί να κρύβει</a:t>
            </a:r>
            <a:br/>
            <a:r>
              <a:t>και τα όνειρα μιας ολόκληρης εποχής.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384280" y="6446520"/>
            <a:ext cx="32004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546F85"/>
                </a:solidFill>
              </a:defRPr>
            </a:pPr>
            <a:r>
              <a:t>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F6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2004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900" b="1">
                <a:solidFill>
                  <a:srgbClr val="22313F"/>
                </a:solidFill>
                <a:latin typeface="Aptos Display"/>
              </a:defRPr>
            </a:pPr>
            <a:r>
              <a:t>Τι είναι δημοτικό τραγούδι;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21792" y="932688"/>
            <a:ext cx="1069848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>
                <a:solidFill>
                  <a:srgbClr val="546F85"/>
                </a:solidFill>
              </a:defRPr>
            </a:pPr>
            <a:r>
              <a:t>Γεννήθηκε για να ακούγεται και να μεταδίδεται.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48640" y="1965960"/>
            <a:ext cx="1920240" cy="1097280"/>
          </a:xfrm>
          <a:prstGeom prst="roundRect">
            <a:avLst/>
          </a:prstGeom>
          <a:solidFill>
            <a:srgbClr val="FFFFFF"/>
          </a:solidFill>
          <a:ln>
            <a:solidFill>
              <a:srgbClr val="BF914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46304" rIns="146304" rtlCol="0" anchor="ctr"/>
          <a:lstStyle/>
          <a:p>
            <a:pPr algn="ctr">
              <a:defRPr sz="1500" b="1">
                <a:solidFill>
                  <a:srgbClr val="22313F"/>
                </a:solidFill>
              </a:defRPr>
            </a:pPr>
            <a:r>
              <a:t>ΛΑΪΚΗ</a:t>
            </a:r>
            <a:br/>
            <a:r>
              <a:t>ΔΗΜΙΟΥΡΓΙΑ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2971800" y="1965960"/>
            <a:ext cx="1920240" cy="1097280"/>
          </a:xfrm>
          <a:prstGeom prst="roundRect">
            <a:avLst/>
          </a:prstGeom>
          <a:solidFill>
            <a:srgbClr val="FFFFFF"/>
          </a:solidFill>
          <a:ln>
            <a:solidFill>
              <a:srgbClr val="BF914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46304" rIns="146304" rtlCol="0" anchor="ctr"/>
          <a:lstStyle/>
          <a:p>
            <a:pPr algn="ctr">
              <a:defRPr sz="1500" b="1">
                <a:solidFill>
                  <a:srgbClr val="22313F"/>
                </a:solidFill>
              </a:defRPr>
            </a:pPr>
            <a:r>
              <a:t>ΠΡΟΦΟΡΙΚΗ</a:t>
            </a:r>
            <a:br/>
            <a:r>
              <a:t>ΠΑΡΑΔΟΣΗ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394960" y="1965960"/>
            <a:ext cx="1920240" cy="1097280"/>
          </a:xfrm>
          <a:prstGeom prst="roundRect">
            <a:avLst/>
          </a:prstGeom>
          <a:solidFill>
            <a:srgbClr val="FFFFFF"/>
          </a:solidFill>
          <a:ln>
            <a:solidFill>
              <a:srgbClr val="BF914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46304" rIns="146304" rtlCol="0" anchor="ctr"/>
          <a:lstStyle/>
          <a:p>
            <a:pPr algn="ctr">
              <a:defRPr sz="1500" b="1">
                <a:solidFill>
                  <a:srgbClr val="22313F"/>
                </a:solidFill>
              </a:defRPr>
            </a:pPr>
            <a:r>
              <a:t>ΓΕΝΙΑ ΣΕ</a:t>
            </a:r>
            <a:br/>
            <a:r>
              <a:t>ΓΕΝΙΑ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818120" y="1965960"/>
            <a:ext cx="1920240" cy="1097280"/>
          </a:xfrm>
          <a:prstGeom prst="roundRect">
            <a:avLst/>
          </a:prstGeom>
          <a:solidFill>
            <a:srgbClr val="FFFFFF"/>
          </a:solidFill>
          <a:ln>
            <a:solidFill>
              <a:srgbClr val="BF914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46304" rIns="146304" rtlCol="0" anchor="ctr"/>
          <a:lstStyle/>
          <a:p>
            <a:pPr algn="ctr">
              <a:defRPr sz="1500" b="1">
                <a:solidFill>
                  <a:srgbClr val="22313F"/>
                </a:solidFill>
              </a:defRPr>
            </a:pPr>
            <a:r>
              <a:t>ΠΑΡΑΛΛΑΓΕΣ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10058400" y="1965960"/>
            <a:ext cx="1600200" cy="1097280"/>
          </a:xfrm>
          <a:prstGeom prst="roundRect">
            <a:avLst/>
          </a:prstGeom>
          <a:solidFill>
            <a:srgbClr val="FFFFFF"/>
          </a:solidFill>
          <a:ln>
            <a:solidFill>
              <a:srgbClr val="BF914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46304" rIns="146304" rtlCol="0" anchor="ctr"/>
          <a:lstStyle/>
          <a:p>
            <a:pPr algn="ctr">
              <a:defRPr sz="1500" b="1">
                <a:solidFill>
                  <a:srgbClr val="22313F"/>
                </a:solidFill>
              </a:defRPr>
            </a:pPr>
            <a:r>
              <a:t>ΑΝΩΝΥΜΟΣ</a:t>
            </a:r>
            <a:br/>
            <a:r>
              <a:t>ΔΗΜΙΟΥΡΓΟΣ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542032" y="2267712"/>
            <a:ext cx="41148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200">
                <a:solidFill>
                  <a:srgbClr val="BF9148"/>
                </a:solidFill>
              </a:defRPr>
            </a:pPr>
            <a:r>
              <a:t>→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965192" y="2267712"/>
            <a:ext cx="41148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200">
                <a:solidFill>
                  <a:srgbClr val="BF9148"/>
                </a:solidFill>
              </a:defRPr>
            </a:pPr>
            <a:r>
              <a:t>→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388352" y="2267712"/>
            <a:ext cx="41148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200">
                <a:solidFill>
                  <a:srgbClr val="BF9148"/>
                </a:solidFill>
              </a:defRPr>
            </a:pPr>
            <a:r>
              <a:t>→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738360" y="2267712"/>
            <a:ext cx="41148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200">
                <a:solidFill>
                  <a:srgbClr val="BF9148"/>
                </a:solidFill>
              </a:defRPr>
            </a:pPr>
            <a:r>
              <a:t>→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14400" y="4114800"/>
            <a:ext cx="10241280" cy="10058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300" b="1">
                <a:solidFill>
                  <a:srgbClr val="22313F"/>
                </a:solidFill>
              </a:defRPr>
            </a:pPr>
            <a:r>
              <a:t>Δεν γράφτηκε αρχικά για να διαβαστεί.</a:t>
            </a:r>
            <a:br/>
            <a:r>
              <a:t>Γεννήθηκε μέσα στην προφορική ζωή της κοινότητας.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1384280" y="6446520"/>
            <a:ext cx="32004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546F85"/>
                </a:solidFill>
              </a:defRPr>
            </a:pPr>
            <a:r>
              <a:t>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F6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2004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900" b="1">
                <a:solidFill>
                  <a:srgbClr val="22313F"/>
                </a:solidFill>
                <a:latin typeface="Aptos Display"/>
              </a:defRPr>
            </a:pPr>
            <a:r>
              <a:t>Πού ανήκουν τα νανουρίσματα;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685800" y="1554480"/>
            <a:ext cx="3429000" cy="3383280"/>
          </a:xfrm>
          <a:prstGeom prst="roundRect">
            <a:avLst/>
          </a:prstGeom>
          <a:solidFill>
            <a:srgbClr val="FFFFFF"/>
          </a:solidFill>
          <a:ln>
            <a:solidFill>
              <a:srgbClr val="BF914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46304" rIns="146304" rtlCol="0" anchor="ctr"/>
          <a:lstStyle/>
          <a:p>
            <a:pPr algn="ctr">
              <a:defRPr sz="2000" b="1">
                <a:solidFill>
                  <a:srgbClr val="22313F"/>
                </a:solidFill>
              </a:defRPr>
            </a:pPr>
            <a:r>
              <a:t>ΤΡΑΓΟΥΔΙΑ ΤΗΣ ΖΩΗΣ</a:t>
            </a:r>
          </a:p>
          <a:p>
            <a:pPr algn="ctr">
              <a:defRPr sz="1700">
                <a:solidFill>
                  <a:srgbClr val="2D2D2D"/>
                </a:solidFill>
              </a:defRPr>
            </a:pPr>
            <a:r>
              <a:t>νανουρίσματα</a:t>
            </a:r>
            <a:br/>
            <a:r>
              <a:t>γάμου</a:t>
            </a:r>
            <a:br/>
            <a:r>
              <a:t>ξενιτιάς</a:t>
            </a:r>
            <a:br/>
            <a:r>
              <a:t>μοιρολόγια</a:t>
            </a:r>
            <a:br/>
            <a:r>
              <a:t>εργασίας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4389120" y="1554480"/>
            <a:ext cx="3429000" cy="3383280"/>
          </a:xfrm>
          <a:prstGeom prst="roundRect">
            <a:avLst/>
          </a:prstGeom>
          <a:solidFill>
            <a:srgbClr val="FFFFFF"/>
          </a:solidFill>
          <a:ln>
            <a:solidFill>
              <a:srgbClr val="546F8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46304" rIns="146304" rtlCol="0" anchor="ctr"/>
          <a:lstStyle/>
          <a:p>
            <a:pPr algn="ctr">
              <a:defRPr sz="2000" b="1">
                <a:solidFill>
                  <a:srgbClr val="22313F"/>
                </a:solidFill>
              </a:defRPr>
            </a:pPr>
            <a:r>
              <a:t>ΙΣΤΟΡΙΚΑ / ΗΡΩΙΚΑ</a:t>
            </a:r>
          </a:p>
          <a:p>
            <a:pPr algn="ctr">
              <a:defRPr sz="1700">
                <a:solidFill>
                  <a:srgbClr val="2D2D2D"/>
                </a:solidFill>
              </a:defRPr>
            </a:pPr>
            <a:r>
              <a:t>ακριτικά</a:t>
            </a:r>
            <a:br/>
            <a:r>
              <a:t>κλέφτικα</a:t>
            </a:r>
            <a:br/>
            <a:r>
              <a:t>ιστορικά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8092440" y="1554480"/>
            <a:ext cx="3429000" cy="3383280"/>
          </a:xfrm>
          <a:prstGeom prst="roundRect">
            <a:avLst/>
          </a:prstGeom>
          <a:solidFill>
            <a:srgbClr val="FFFFFF"/>
          </a:solidFill>
          <a:ln>
            <a:solidFill>
              <a:srgbClr val="B06F6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46304" rIns="146304" rtlCol="0" anchor="ctr"/>
          <a:lstStyle/>
          <a:p>
            <a:pPr algn="ctr">
              <a:defRPr sz="2000" b="1">
                <a:solidFill>
                  <a:srgbClr val="22313F"/>
                </a:solidFill>
              </a:defRPr>
            </a:pPr>
            <a:r>
              <a:t>ΠΑΡΑΛΟΓΕΣ</a:t>
            </a:r>
          </a:p>
          <a:p>
            <a:pPr algn="ctr">
              <a:defRPr sz="1700">
                <a:solidFill>
                  <a:srgbClr val="2D2D2D"/>
                </a:solidFill>
              </a:defRPr>
            </a:pPr>
            <a:r>
              <a:t>αφηγηματικά τραγούδια</a:t>
            </a:r>
            <a:br/>
            <a:r>
              <a:t>με δραματική ή</a:t>
            </a:r>
            <a:br/>
            <a:r>
              <a:t>παράδοξη ιστορία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97280" y="5349240"/>
            <a:ext cx="987552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100" b="1">
                <a:solidFill>
                  <a:srgbClr val="22313F"/>
                </a:solidFill>
              </a:defRPr>
            </a:pPr>
            <a:r>
              <a:t>Τα δύο κείμενά μας → τραγούδια της ζωής → νανουρίσματα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384280" y="6446520"/>
            <a:ext cx="32004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546F85"/>
                </a:solidFill>
              </a:defRPr>
            </a:pPr>
            <a:r>
              <a:t>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2313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2004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900" b="1">
                <a:solidFill>
                  <a:srgbClr val="FFFFFF"/>
                </a:solidFill>
                <a:latin typeface="Aptos Display"/>
              </a:defRPr>
            </a:pPr>
            <a:r>
              <a:t>Η ταυτότητα των δύο νανουρισμάτων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21792" y="932688"/>
            <a:ext cx="1069848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>
                <a:solidFill>
                  <a:srgbClr val="DCE1E6"/>
                </a:solidFill>
              </a:defRPr>
            </a:pPr>
            <a:r>
              <a:t>Καταγραφή ≠ δημιουργία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731520" y="1554480"/>
            <a:ext cx="5212080" cy="3291840"/>
          </a:xfrm>
          <a:prstGeom prst="roundRect">
            <a:avLst/>
          </a:prstGeom>
          <a:solidFill>
            <a:srgbClr val="FFFFFF"/>
          </a:solidFill>
          <a:ln>
            <a:solidFill>
              <a:srgbClr val="BF914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46304" rIns="146304" rtlCol="0" anchor="ctr"/>
          <a:lstStyle/>
          <a:p>
            <a:pPr algn="ctr">
              <a:defRPr sz="2100" b="1">
                <a:solidFill>
                  <a:srgbClr val="22313F"/>
                </a:solidFill>
              </a:defRPr>
            </a:pPr>
            <a:r>
              <a:t>«Να μου το πάρεις, ύπνε μου»</a:t>
            </a:r>
          </a:p>
          <a:p>
            <a:pPr algn="ctr">
              <a:defRPr sz="1800">
                <a:solidFill>
                  <a:srgbClr val="2D2D2D"/>
                </a:solidFill>
              </a:defRPr>
            </a:pPr>
            <a:r>
              <a:t>Χίος</a:t>
            </a:r>
            <a:br/>
            <a:r>
              <a:t>Καταγραφή: Claude Fauriel, 1825</a:t>
            </a:r>
            <a:br/>
            <a:r>
              <a:t>Αφορά αγόρι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263640" y="1554480"/>
            <a:ext cx="5212080" cy="3291840"/>
          </a:xfrm>
          <a:prstGeom prst="roundRect">
            <a:avLst/>
          </a:prstGeom>
          <a:solidFill>
            <a:srgbClr val="FFFFFF"/>
          </a:solidFill>
          <a:ln>
            <a:solidFill>
              <a:srgbClr val="BF914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46304" rIns="146304" rtlCol="0" anchor="ctr"/>
          <a:lstStyle/>
          <a:p>
            <a:pPr algn="ctr">
              <a:defRPr sz="2100" b="1">
                <a:solidFill>
                  <a:srgbClr val="22313F"/>
                </a:solidFill>
              </a:defRPr>
            </a:pPr>
            <a:r>
              <a:t>«Κοιμήσου αστρί»</a:t>
            </a:r>
          </a:p>
          <a:p>
            <a:pPr algn="ctr">
              <a:defRPr sz="1800">
                <a:solidFill>
                  <a:srgbClr val="2D2D2D"/>
                </a:solidFill>
              </a:defRPr>
            </a:pPr>
            <a:r>
              <a:t>Κορινθία</a:t>
            </a:r>
            <a:br/>
            <a:r>
              <a:t>Καταγραφή: Μιχ. Λελέκος, 1888</a:t>
            </a:r>
            <a:br/>
            <a:r>
              <a:t>Αφορά κορίτσι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97280" y="5257800"/>
            <a:ext cx="996696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900" b="1">
                <a:solidFill>
                  <a:srgbClr val="BF9148"/>
                </a:solidFill>
              </a:defRPr>
            </a:pPr>
            <a:r>
              <a:t>Και τα δύο στη συλλογή του Ν. Γ. Πολίτη (1914)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384280" y="6446520"/>
            <a:ext cx="32004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546F85"/>
                </a:solidFill>
              </a:defRPr>
            </a:pPr>
            <a:r>
              <a:t>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F6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2004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900" b="1">
                <a:solidFill>
                  <a:srgbClr val="22313F"/>
                </a:solidFill>
                <a:latin typeface="Aptos Display"/>
              </a:defRPr>
            </a:pPr>
            <a:r>
              <a:t>«Να μου το πάρεις, ύπνε μου»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21792" y="932688"/>
            <a:ext cx="1069848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>
                <a:solidFill>
                  <a:srgbClr val="546F85"/>
                </a:solidFill>
              </a:defRPr>
            </a:pPr>
            <a:r>
              <a:t>Ποιος προστατεύει το παιδί;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731520" y="1508760"/>
            <a:ext cx="2834640" cy="1097280"/>
          </a:xfrm>
          <a:prstGeom prst="roundRect">
            <a:avLst/>
          </a:prstGeom>
          <a:solidFill>
            <a:srgbClr val="FFFFFF"/>
          </a:solidFill>
          <a:ln>
            <a:solidFill>
              <a:srgbClr val="BF914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46304" rIns="146304" rtlCol="0" anchor="ctr"/>
          <a:lstStyle/>
          <a:p>
            <a:pPr algn="ctr">
              <a:defRPr sz="2200" b="1">
                <a:solidFill>
                  <a:srgbClr val="22313F"/>
                </a:solidFill>
              </a:defRPr>
            </a:pPr>
            <a:r>
              <a:t>☀  ΗΛΙΟΣ</a:t>
            </a:r>
          </a:p>
          <a:p>
            <a:pPr algn="ctr">
              <a:defRPr sz="1600">
                <a:solidFill>
                  <a:srgbClr val="2D2D2D"/>
                </a:solidFill>
              </a:defRPr>
            </a:pPr>
            <a:r>
              <a:t>στα βουνά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663440" y="1508760"/>
            <a:ext cx="2834640" cy="1097280"/>
          </a:xfrm>
          <a:prstGeom prst="roundRect">
            <a:avLst/>
          </a:prstGeom>
          <a:solidFill>
            <a:srgbClr val="FFFFFF"/>
          </a:solidFill>
          <a:ln>
            <a:solidFill>
              <a:srgbClr val="BF914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46304" rIns="146304" rtlCol="0" anchor="ctr"/>
          <a:lstStyle/>
          <a:p>
            <a:pPr algn="ctr">
              <a:defRPr sz="2200" b="1">
                <a:solidFill>
                  <a:srgbClr val="22313F"/>
                </a:solidFill>
              </a:defRPr>
            </a:pPr>
            <a:r>
              <a:t>ΑΕΤΟΣ</a:t>
            </a:r>
          </a:p>
          <a:p>
            <a:pPr algn="ctr">
              <a:defRPr sz="1600">
                <a:solidFill>
                  <a:srgbClr val="2D2D2D"/>
                </a:solidFill>
              </a:defRPr>
            </a:pPr>
            <a:r>
              <a:t>στους κάμπους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8595360" y="1508760"/>
            <a:ext cx="2834640" cy="1097280"/>
          </a:xfrm>
          <a:prstGeom prst="roundRect">
            <a:avLst/>
          </a:prstGeom>
          <a:solidFill>
            <a:srgbClr val="FFFFFF"/>
          </a:solidFill>
          <a:ln>
            <a:solidFill>
              <a:srgbClr val="BF914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46304" rIns="146304" rtlCol="0" anchor="ctr"/>
          <a:lstStyle/>
          <a:p>
            <a:pPr algn="ctr">
              <a:defRPr sz="2200" b="1">
                <a:solidFill>
                  <a:srgbClr val="22313F"/>
                </a:solidFill>
              </a:defRPr>
            </a:pPr>
            <a:r>
              <a:t>ΒΟΡΙΑΣ</a:t>
            </a:r>
          </a:p>
          <a:p>
            <a:pPr algn="ctr">
              <a:defRPr sz="1600">
                <a:solidFill>
                  <a:srgbClr val="2D2D2D"/>
                </a:solidFill>
              </a:defRPr>
            </a:pPr>
            <a:r>
              <a:t>ανάμεσα πελάγου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14400" y="3246120"/>
            <a:ext cx="1033272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600" b="1">
                <a:solidFill>
                  <a:srgbClr val="22313F"/>
                </a:solidFill>
              </a:defRPr>
            </a:pPr>
            <a:r>
              <a:t>Γιατί η μάνα επιλέγει τόσο ισχυρούς φύλακες;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43000" y="4617720"/>
            <a:ext cx="987552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300" i="1">
                <a:solidFill>
                  <a:srgbClr val="B06F6F"/>
                </a:solidFill>
              </a:defRPr>
            </a:pPr>
            <a:r>
              <a:t>«χρυσόν υγιόν … στην αργυρή του κούνια»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384280" y="6446520"/>
            <a:ext cx="32004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546F85"/>
                </a:solidFill>
              </a:defRPr>
            </a:pPr>
            <a:r>
              <a:t>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F6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2004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900" b="1">
                <a:solidFill>
                  <a:srgbClr val="22313F"/>
                </a:solidFill>
                <a:latin typeface="Aptos Display"/>
              </a:defRPr>
            </a:pPr>
            <a:r>
              <a:t>Πώς λειτουργεί η λαϊκή φαντασία;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21792" y="932688"/>
            <a:ext cx="1069848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>
                <a:solidFill>
                  <a:srgbClr val="546F85"/>
                </a:solidFill>
              </a:defRPr>
            </a:pPr>
            <a:r>
              <a:t>Βρίσκουμε την τεχνική και εξηγούμε τι προσφέρει.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731520" y="1508760"/>
            <a:ext cx="5074920" cy="1600200"/>
          </a:xfrm>
          <a:prstGeom prst="roundRect">
            <a:avLst/>
          </a:prstGeom>
          <a:solidFill>
            <a:srgbClr val="FFFFFF"/>
          </a:solidFill>
          <a:ln>
            <a:solidFill>
              <a:srgbClr val="BF914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46304" rIns="146304" rtlCol="0" anchor="ctr"/>
          <a:lstStyle/>
          <a:p>
            <a:pPr algn="ctr">
              <a:defRPr sz="1800" b="1">
                <a:solidFill>
                  <a:srgbClr val="22313F"/>
                </a:solidFill>
              </a:defRPr>
            </a:pPr>
            <a:r>
              <a:t>ΤΡΙΜΕΡΕΣ ΣΧΗΜΑ</a:t>
            </a:r>
          </a:p>
          <a:p>
            <a:pPr algn="ctr">
              <a:defRPr sz="1600">
                <a:solidFill>
                  <a:srgbClr val="2D2D2D"/>
                </a:solidFill>
              </a:defRPr>
            </a:pPr>
            <a:r>
              <a:t>τρεις βίγλες • τρεις βιγλάτορες</a:t>
            </a:r>
            <a:br/>
            <a:r>
              <a:t>Ήλιος • αετός • Βοριάς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309359" y="1508760"/>
            <a:ext cx="5074920" cy="1600200"/>
          </a:xfrm>
          <a:prstGeom prst="roundRect">
            <a:avLst/>
          </a:prstGeom>
          <a:solidFill>
            <a:srgbClr val="FFFFFF"/>
          </a:solidFill>
          <a:ln>
            <a:solidFill>
              <a:srgbClr val="BF914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46304" rIns="146304" rtlCol="0" anchor="ctr"/>
          <a:lstStyle/>
          <a:p>
            <a:pPr algn="ctr">
              <a:defRPr sz="1800" b="1">
                <a:solidFill>
                  <a:srgbClr val="22313F"/>
                </a:solidFill>
              </a:defRPr>
            </a:pPr>
            <a:r>
              <a:t>ΠΡΟΣΩΠΟΠΟΙΗΣΗ</a:t>
            </a:r>
          </a:p>
          <a:p>
            <a:pPr algn="ctr">
              <a:defRPr sz="1600">
                <a:solidFill>
                  <a:srgbClr val="2D2D2D"/>
                </a:solidFill>
              </a:defRPr>
            </a:pPr>
            <a:r>
              <a:t>ο Ύπνος και ο Βοριάς</a:t>
            </a:r>
            <a:br/>
            <a:r>
              <a:t>λειτουργούν σαν πρόσωπα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3566160"/>
            <a:ext cx="5074920" cy="1600200"/>
          </a:xfrm>
          <a:prstGeom prst="roundRect">
            <a:avLst/>
          </a:prstGeom>
          <a:solidFill>
            <a:srgbClr val="FFFFFF"/>
          </a:solidFill>
          <a:ln>
            <a:solidFill>
              <a:srgbClr val="BF914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46304" rIns="146304" rtlCol="0" anchor="ctr"/>
          <a:lstStyle/>
          <a:p>
            <a:pPr algn="ctr">
              <a:defRPr sz="1800" b="1">
                <a:solidFill>
                  <a:srgbClr val="22313F"/>
                </a:solidFill>
              </a:defRPr>
            </a:pPr>
            <a:r>
              <a:t>ΔΙΑΛΟΓΟΣ</a:t>
            </a:r>
          </a:p>
          <a:p>
            <a:pPr algn="ctr">
              <a:defRPr sz="1600">
                <a:solidFill>
                  <a:srgbClr val="2D2D2D"/>
                </a:solidFill>
              </a:defRPr>
            </a:pPr>
            <a:r>
              <a:t>η μητέρα του Βοριά</a:t>
            </a:r>
            <a:br/>
            <a:r>
              <a:t>συνομιλεί με τον γιο της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309359" y="3566160"/>
            <a:ext cx="5074920" cy="1600200"/>
          </a:xfrm>
          <a:prstGeom prst="roundRect">
            <a:avLst/>
          </a:prstGeom>
          <a:solidFill>
            <a:srgbClr val="FFFFFF"/>
          </a:solidFill>
          <a:ln>
            <a:solidFill>
              <a:srgbClr val="BF914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46304" rIns="146304" rtlCol="0" anchor="ctr"/>
          <a:lstStyle/>
          <a:p>
            <a:pPr algn="ctr">
              <a:defRPr sz="1800" b="1">
                <a:solidFill>
                  <a:srgbClr val="22313F"/>
                </a:solidFill>
              </a:defRPr>
            </a:pPr>
            <a:r>
              <a:t>ΕΠΑΝΑΛΗΨΗ</a:t>
            </a:r>
          </a:p>
          <a:p>
            <a:pPr algn="ctr">
              <a:defRPr sz="1600">
                <a:solidFill>
                  <a:srgbClr val="2D2D2D"/>
                </a:solidFill>
              </a:defRPr>
            </a:pPr>
            <a:r>
              <a:t>«μήνα… μήνα… μήνα…»</a:t>
            </a:r>
            <a:br/>
            <a:r>
              <a:t>«μήτε… μήτε… μήτε…»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384280" y="6446520"/>
            <a:ext cx="32004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546F85"/>
                </a:solidFill>
              </a:defRPr>
            </a:pPr>
            <a:r>
              <a:t>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2313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2004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900" b="1">
                <a:solidFill>
                  <a:srgbClr val="FFFFFF"/>
                </a:solidFill>
                <a:latin typeface="Aptos Display"/>
              </a:defRPr>
            </a:pPr>
            <a:r>
              <a:t>«Κοιμήσου αστρί»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21792" y="932688"/>
            <a:ext cx="1069848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>
                <a:solidFill>
                  <a:srgbClr val="DCE1E6"/>
                </a:solidFill>
              </a:defRPr>
            </a:pPr>
            <a:r>
              <a:t>Πώς βλέπει η μάνα την κόρη της;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914400" y="1600200"/>
            <a:ext cx="3246120" cy="1828800"/>
          </a:xfrm>
          <a:prstGeom prst="roundRect">
            <a:avLst/>
          </a:prstGeom>
          <a:solidFill>
            <a:srgbClr val="FFFFFF"/>
          </a:solidFill>
          <a:ln>
            <a:solidFill>
              <a:srgbClr val="BF914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46304" rIns="146304" rtlCol="0" anchor="ctr"/>
          <a:lstStyle/>
          <a:p>
            <a:pPr algn="ctr">
              <a:defRPr sz="2200" b="1">
                <a:solidFill>
                  <a:srgbClr val="22313F"/>
                </a:solidFill>
              </a:defRPr>
            </a:pPr>
            <a:r>
              <a:t>ΦΩΣ</a:t>
            </a:r>
          </a:p>
          <a:p>
            <a:pPr algn="ctr">
              <a:defRPr sz="1700">
                <a:solidFill>
                  <a:srgbClr val="2D2D2D"/>
                </a:solidFill>
              </a:defRPr>
            </a:pPr>
            <a:r>
              <a:t>αστρί • αυγή • φεγγάρι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709160" y="1600200"/>
            <a:ext cx="3246120" cy="1828800"/>
          </a:xfrm>
          <a:prstGeom prst="roundRect">
            <a:avLst/>
          </a:prstGeom>
          <a:solidFill>
            <a:srgbClr val="FFFFFF"/>
          </a:solidFill>
          <a:ln>
            <a:solidFill>
              <a:srgbClr val="BF914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46304" rIns="146304" rtlCol="0" anchor="ctr"/>
          <a:lstStyle/>
          <a:p>
            <a:pPr algn="ctr">
              <a:defRPr sz="2200" b="1">
                <a:solidFill>
                  <a:srgbClr val="22313F"/>
                </a:solidFill>
              </a:defRPr>
            </a:pPr>
            <a:r>
              <a:t>ΠΛΟΥΤΟΣ</a:t>
            </a:r>
          </a:p>
          <a:p>
            <a:pPr algn="ctr">
              <a:defRPr sz="1700">
                <a:solidFill>
                  <a:srgbClr val="2D2D2D"/>
                </a:solidFill>
              </a:defRPr>
            </a:pPr>
            <a:r>
              <a:t>χρυσά • διαμαντικά • μαργαριτάρι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8503920" y="1600200"/>
            <a:ext cx="3246120" cy="1828800"/>
          </a:xfrm>
          <a:prstGeom prst="roundRect">
            <a:avLst/>
          </a:prstGeom>
          <a:solidFill>
            <a:srgbClr val="FFFFFF"/>
          </a:solidFill>
          <a:ln>
            <a:solidFill>
              <a:srgbClr val="BF914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46304" rIns="146304" rtlCol="0" anchor="ctr"/>
          <a:lstStyle/>
          <a:p>
            <a:pPr algn="ctr">
              <a:defRPr sz="2200" b="1">
                <a:solidFill>
                  <a:srgbClr val="22313F"/>
                </a:solidFill>
              </a:defRPr>
            </a:pPr>
            <a:r>
              <a:t>ΑΡΧΟΝΤΙΑ</a:t>
            </a:r>
          </a:p>
          <a:p>
            <a:pPr algn="ctr">
              <a:defRPr sz="1700">
                <a:solidFill>
                  <a:srgbClr val="2D2D2D"/>
                </a:solidFill>
              </a:defRPr>
            </a:pPr>
            <a:r>
              <a:t>ρήγας • βασιλιάς • Πόλη • Βενετιά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14400" y="4251960"/>
            <a:ext cx="10332720" cy="10058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500" b="1">
                <a:solidFill>
                  <a:srgbClr val="BF9148"/>
                </a:solidFill>
              </a:defRPr>
            </a:pPr>
            <a:r>
              <a:t>Η πραγματικότητα της κούνιας μεταμορφώνεται</a:t>
            </a:r>
            <a:br/>
            <a:r>
              <a:t>σε έναν παραμυθένιο κόσμο.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384280" y="6446520"/>
            <a:ext cx="32004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546F85"/>
                </a:solidFill>
              </a:defRPr>
            </a:pPr>
            <a:r>
              <a:t>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F6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2004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900" b="1">
                <a:solidFill>
                  <a:srgbClr val="22313F"/>
                </a:solidFill>
                <a:latin typeface="Aptos Display"/>
              </a:defRPr>
            </a:pPr>
            <a:r>
              <a:t>Δύο νανουρίσματα — δύο προσδοκίες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21792" y="932688"/>
            <a:ext cx="1069848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>
                <a:solidFill>
                  <a:srgbClr val="546F85"/>
                </a:solidFill>
              </a:defRPr>
            </a:pPr>
            <a:r>
              <a:t>Τι μας αποκαλύπτουν για την κοινωνία της εποχής;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777240" y="1463040"/>
            <a:ext cx="5120640" cy="3566160"/>
          </a:xfrm>
          <a:prstGeom prst="roundRect">
            <a:avLst/>
          </a:prstGeom>
          <a:solidFill>
            <a:srgbClr val="FFFFFF"/>
          </a:solidFill>
          <a:ln>
            <a:solidFill>
              <a:srgbClr val="546F8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46304" rIns="146304" rtlCol="0" anchor="ctr"/>
          <a:lstStyle/>
          <a:p>
            <a:pPr algn="ctr">
              <a:defRPr sz="2400" b="1">
                <a:solidFill>
                  <a:srgbClr val="22313F"/>
                </a:solidFill>
              </a:defRPr>
            </a:pPr>
            <a:r>
              <a:t>ΓΙΟΣ</a:t>
            </a:r>
          </a:p>
          <a:p>
            <a:pPr algn="ctr">
              <a:defRPr sz="1900">
                <a:solidFill>
                  <a:srgbClr val="2D2D2D"/>
                </a:solidFill>
              </a:defRPr>
            </a:pPr>
            <a:r>
              <a:t>φύλαξη</a:t>
            </a:r>
            <a:br/>
            <a:r>
              <a:t>Ήλιος • αετός • Βοριάς</a:t>
            </a:r>
            <a:br/>
            <a:r>
              <a:t>δύναμη • προστασία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263640" y="1463040"/>
            <a:ext cx="5120640" cy="3566160"/>
          </a:xfrm>
          <a:prstGeom prst="roundRect">
            <a:avLst/>
          </a:prstGeom>
          <a:solidFill>
            <a:srgbClr val="FFFFFF"/>
          </a:solidFill>
          <a:ln>
            <a:solidFill>
              <a:srgbClr val="B06F6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46304" rIns="146304" rtlCol="0" anchor="ctr"/>
          <a:lstStyle/>
          <a:p>
            <a:pPr algn="ctr">
              <a:defRPr sz="2400" b="1">
                <a:solidFill>
                  <a:srgbClr val="22313F"/>
                </a:solidFill>
              </a:defRPr>
            </a:pPr>
            <a:r>
              <a:t>ΚΟΡΗ</a:t>
            </a:r>
          </a:p>
          <a:p>
            <a:pPr algn="ctr">
              <a:defRPr sz="1900">
                <a:solidFill>
                  <a:srgbClr val="2D2D2D"/>
                </a:solidFill>
              </a:defRPr>
            </a:pPr>
            <a:r>
              <a:t>αστρί • αυγή • φεγγάρι</a:t>
            </a:r>
            <a:br/>
            <a:r>
              <a:t>πλούτος • στολίδια</a:t>
            </a:r>
            <a:br/>
            <a:r>
              <a:t>μελλοντικός γάμος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05840" y="5394960"/>
            <a:ext cx="1014984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800" b="1">
                <a:solidFill>
                  <a:srgbClr val="22313F"/>
                </a:solidFill>
              </a:defRPr>
            </a:pPr>
            <a:r>
              <a:t>Θα περιγράφαμε σήμερα με τον ίδιο τρόπο το μέλλον ενός αγοριού και ενός κοριτσιού;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384280" y="6446520"/>
            <a:ext cx="32004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546F85"/>
                </a:solidFill>
              </a:defRPr>
            </a:pPr>
            <a:r>
              <a:t>9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F6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2004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900" b="1">
                <a:solidFill>
                  <a:srgbClr val="22313F"/>
                </a:solidFill>
                <a:latin typeface="Aptos Display"/>
              </a:defRPr>
            </a:pPr>
            <a:r>
              <a:t>Γιατί θυμίζουν παραμύθια;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822960" y="1554480"/>
            <a:ext cx="3246120" cy="1188720"/>
          </a:xfrm>
          <a:prstGeom prst="roundRect">
            <a:avLst/>
          </a:prstGeom>
          <a:solidFill>
            <a:srgbClr val="FFFFFF"/>
          </a:solidFill>
          <a:ln>
            <a:solidFill>
              <a:srgbClr val="BF914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46304" rIns="146304" rtlCol="0" anchor="ctr"/>
          <a:lstStyle/>
          <a:p>
            <a:pPr algn="ctr">
              <a:defRPr sz="1700" b="1">
                <a:solidFill>
                  <a:srgbClr val="22313F"/>
                </a:solidFill>
              </a:defRPr>
            </a:pPr>
            <a:r>
              <a:t>ΦΑΝΤΑΣΊΑ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4617720" y="1554480"/>
            <a:ext cx="3246120" cy="1188720"/>
          </a:xfrm>
          <a:prstGeom prst="roundRect">
            <a:avLst/>
          </a:prstGeom>
          <a:solidFill>
            <a:srgbClr val="FFFFFF"/>
          </a:solidFill>
          <a:ln>
            <a:solidFill>
              <a:srgbClr val="BF914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46304" rIns="146304" rtlCol="0" anchor="ctr"/>
          <a:lstStyle/>
          <a:p>
            <a:pPr algn="ctr">
              <a:defRPr sz="1700" b="1">
                <a:solidFill>
                  <a:srgbClr val="22313F"/>
                </a:solidFill>
              </a:defRPr>
            </a:pPr>
            <a:r>
              <a:t>ΠΡΟΣΩΠΟΠΟΊΗΣΗ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8412480" y="1554480"/>
            <a:ext cx="3246120" cy="1188720"/>
          </a:xfrm>
          <a:prstGeom prst="roundRect">
            <a:avLst/>
          </a:prstGeom>
          <a:solidFill>
            <a:srgbClr val="FFFFFF"/>
          </a:solidFill>
          <a:ln>
            <a:solidFill>
              <a:srgbClr val="BF914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46304" rIns="146304" rtlCol="0" anchor="ctr"/>
          <a:lstStyle/>
          <a:p>
            <a:pPr algn="ctr">
              <a:defRPr sz="1700" b="1">
                <a:solidFill>
                  <a:srgbClr val="22313F"/>
                </a:solidFill>
              </a:defRPr>
            </a:pPr>
            <a:r>
              <a:t>ΥΠΕΡΒΟΛΉ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822960" y="3429000"/>
            <a:ext cx="3246120" cy="1188720"/>
          </a:xfrm>
          <a:prstGeom prst="roundRect">
            <a:avLst/>
          </a:prstGeom>
          <a:solidFill>
            <a:srgbClr val="FFFFFF"/>
          </a:solidFill>
          <a:ln>
            <a:solidFill>
              <a:srgbClr val="BF914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46304" rIns="146304" rtlCol="0" anchor="ctr"/>
          <a:lstStyle/>
          <a:p>
            <a:pPr algn="ctr">
              <a:defRPr sz="1700" b="1">
                <a:solidFill>
                  <a:srgbClr val="22313F"/>
                </a:solidFill>
              </a:defRPr>
            </a:pPr>
            <a:r>
              <a:t>ΒΑΣΙΛΙΆΔΕΣ &amp; ΠΛΟΎΤΗ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617720" y="3429000"/>
            <a:ext cx="3246120" cy="1188720"/>
          </a:xfrm>
          <a:prstGeom prst="roundRect">
            <a:avLst/>
          </a:prstGeom>
          <a:solidFill>
            <a:srgbClr val="FFFFFF"/>
          </a:solidFill>
          <a:ln>
            <a:solidFill>
              <a:srgbClr val="BF914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46304" rIns="146304" rtlCol="0" anchor="ctr"/>
          <a:lstStyle/>
          <a:p>
            <a:pPr algn="ctr">
              <a:defRPr sz="1700" b="1">
                <a:solidFill>
                  <a:srgbClr val="22313F"/>
                </a:solidFill>
              </a:defRPr>
            </a:pPr>
            <a:r>
              <a:t>ΜΑΓΙΚΈΣ ΕΙΚΌΝΕΣ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8412480" y="3429000"/>
            <a:ext cx="3246120" cy="1188720"/>
          </a:xfrm>
          <a:prstGeom prst="roundRect">
            <a:avLst/>
          </a:prstGeom>
          <a:solidFill>
            <a:srgbClr val="FFFFFF"/>
          </a:solidFill>
          <a:ln>
            <a:solidFill>
              <a:srgbClr val="BF914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46304" rIns="146304" rtlCol="0" anchor="ctr"/>
          <a:lstStyle/>
          <a:p>
            <a:pPr algn="ctr">
              <a:defRPr sz="1700" b="1">
                <a:solidFill>
                  <a:srgbClr val="22313F"/>
                </a:solidFill>
              </a:defRPr>
            </a:pPr>
            <a:r>
              <a:t>ΕΞΙΔΑΝΊΚΕΥΣΗ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14400" y="5303520"/>
            <a:ext cx="1024128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000" b="1">
                <a:solidFill>
                  <a:srgbClr val="22313F"/>
                </a:solidFill>
              </a:defRPr>
            </a:pPr>
            <a:r>
              <a:t>Η φαντασία της μάνας δημιουργεί έναν ασφαλή και ιδανικό κόσμο γύρω από το παιδί.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384280" y="6446520"/>
            <a:ext cx="32004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546F85"/>
                </a:solidFill>
              </a:defRPr>
            </a:pPr>
            <a:r>
              <a:t>10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2313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2004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900" b="1">
                <a:solidFill>
                  <a:srgbClr val="FFFFFF"/>
                </a:solidFill>
                <a:latin typeface="Aptos Display"/>
              </a:defRPr>
            </a:pPr>
            <a:r>
              <a:t>Λογοτεχνία + ζωγραφική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21792" y="932688"/>
            <a:ext cx="1069848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>
                <a:solidFill>
                  <a:srgbClr val="DCE1E6"/>
                </a:solidFill>
              </a:defRPr>
            </a:pPr>
            <a:r>
              <a:t>Παρατηρούμε πρώτα — ερμηνεύουμε μετά.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384280" y="6446520"/>
            <a:ext cx="32004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546F85"/>
                </a:solidFill>
              </a:defRPr>
            </a:pPr>
            <a:r>
              <a:t>11</a:t>
            </a:r>
          </a:p>
        </p:txBody>
      </p:sp>
      <p:pic>
        <p:nvPicPr>
          <p:cNvPr id="4098" name="Picture 2" descr="MORISOT, Berthe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925439" y="173736"/>
            <a:ext cx="5778881" cy="6676297"/>
          </a:xfrm>
          <a:prstGeom prst="rect">
            <a:avLst/>
          </a:prstGeom>
          <a:noFill/>
        </p:spPr>
      </p:pic>
      <p:sp>
        <p:nvSpPr>
          <p:cNvPr id="12" name="11 - TextBox"/>
          <p:cNvSpPr txBox="1"/>
          <p:nvPr/>
        </p:nvSpPr>
        <p:spPr>
          <a:xfrm>
            <a:off x="594360" y="1528834"/>
            <a:ext cx="49564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b="1" i="1" dirty="0" smtClean="0">
                <a:solidFill>
                  <a:schemeClr val="bg1"/>
                </a:solidFill>
              </a:rPr>
              <a:t>«χρυσόν </a:t>
            </a:r>
            <a:r>
              <a:rPr lang="el-GR" b="1" i="1" dirty="0" err="1" smtClean="0">
                <a:solidFill>
                  <a:schemeClr val="bg1"/>
                </a:solidFill>
              </a:rPr>
              <a:t>υγιόν</a:t>
            </a:r>
            <a:r>
              <a:rPr lang="el-GR" b="1" i="1" dirty="0" smtClean="0">
                <a:solidFill>
                  <a:schemeClr val="bg1"/>
                </a:solidFill>
              </a:rPr>
              <a:t> </a:t>
            </a:r>
            <a:r>
              <a:rPr lang="el-GR" b="1" i="1" dirty="0" err="1" smtClean="0">
                <a:solidFill>
                  <a:schemeClr val="bg1"/>
                </a:solidFill>
              </a:rPr>
              <a:t>εβίγλιζα</a:t>
            </a:r>
            <a:r>
              <a:rPr lang="el-GR" b="1" i="1" dirty="0" smtClean="0">
                <a:solidFill>
                  <a:schemeClr val="bg1"/>
                </a:solidFill>
              </a:rPr>
              <a:t> στην αργυρή του κούνια»</a:t>
            </a:r>
            <a:endParaRPr lang="el-GR" b="1" i="1" dirty="0">
              <a:solidFill>
                <a:schemeClr val="bg1"/>
              </a:solidFill>
            </a:endParaRPr>
          </a:p>
        </p:txBody>
      </p:sp>
      <p:graphicFrame>
        <p:nvGraphicFramePr>
          <p:cNvPr id="15" name="14 - Πίνακας"/>
          <p:cNvGraphicFramePr>
            <a:graphicFrameLocks noGrp="1"/>
          </p:cNvGraphicFramePr>
          <p:nvPr/>
        </p:nvGraphicFramePr>
        <p:xfrm>
          <a:off x="877825" y="2276856"/>
          <a:ext cx="3931920" cy="374904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3931920"/>
              </a:tblGrid>
              <a:tr h="370840">
                <a:tc>
                  <a:txBody>
                    <a:bodyPr/>
                    <a:lstStyle/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el-GR" sz="1600" b="0" dirty="0" smtClean="0"/>
                        <a:t>Τι βλέπω; </a:t>
                      </a: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el-GR" sz="1600" b="0" dirty="0" smtClean="0"/>
                        <a:t>Ποια σχέση έχουν τα δύο πρόσωπα; </a:t>
                      </a: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el-GR" sz="1600" b="0" dirty="0" smtClean="0"/>
                        <a:t>Πού το βλέπω; </a:t>
                      </a: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el-GR" sz="1600" b="0" dirty="0" smtClean="0"/>
                        <a:t>Ποιο συναίσθημα κυριαρχεί; </a:t>
                      </a: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el-GR" sz="1600" b="0" dirty="0" smtClean="0"/>
                        <a:t>Ποια στοιχεία το δημιουργούν; </a:t>
                      </a: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el-GR" sz="1600" b="0" dirty="0" smtClean="0"/>
                        <a:t>Πού κατευθύνεται το βλέμμα της μητέρας; </a:t>
                      </a: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el-GR" sz="1600" b="0" dirty="0" smtClean="0"/>
                        <a:t>Τι παρατηρείτε στη στάση των χεριών; </a:t>
                      </a: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el-GR" sz="1600" b="0" dirty="0" smtClean="0"/>
                        <a:t>Τι ρόλο παίζει το πέπλο της κούνιας;</a:t>
                      </a: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el-GR" sz="1600" b="0" dirty="0" smtClean="0"/>
                        <a:t> Πώς παρουσιάζεται η προστασία του παιδιού; </a:t>
                      </a: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el-GR" sz="1600" b="0" dirty="0" smtClean="0"/>
                        <a:t>Ποια κοινά στοιχεία βρίσκετε με τα δύο νανουρίσματα;</a:t>
                      </a: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el-GR" sz="1600" b="0" dirty="0" smtClean="0"/>
                        <a:t> Με ποια διαφορετικά μέσα εκφράζουν ζωγραφική και ποίηση τη μητρική αγάπη;</a:t>
                      </a: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el-GR" sz="1600" b="0" dirty="0" smtClean="0"/>
                        <a:t> Τι τίτλο θα δίνατε εσείς στον πίνακα;</a:t>
                      </a:r>
                      <a:endParaRPr lang="el-GR" sz="1600" b="0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F6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2004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900" b="1">
                <a:solidFill>
                  <a:srgbClr val="22313F"/>
                </a:solidFill>
                <a:latin typeface="Aptos Display"/>
              </a:defRPr>
            </a:pPr>
            <a:r>
              <a:t>Ακούμε ένα νανούρισμα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21792" y="932688"/>
            <a:ext cx="1069848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>
                <a:solidFill>
                  <a:srgbClr val="546F85"/>
                </a:solidFill>
              </a:defRPr>
            </a:pPr>
            <a:r>
              <a:t>Το δημοτικό τραγούδι δεν είναι μόνο κείμενο — είναι και άκουσμα.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22960" y="1417320"/>
            <a:ext cx="5120640" cy="3474720"/>
          </a:xfrm>
          <a:prstGeom prst="roundRect">
            <a:avLst/>
          </a:prstGeom>
          <a:solidFill>
            <a:srgbClr val="FFFFFF"/>
          </a:solidFill>
          <a:ln>
            <a:solidFill>
              <a:srgbClr val="BF914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46304" rIns="146304" rtlCol="0" anchor="ctr"/>
          <a:lstStyle/>
          <a:p>
            <a:pPr algn="ctr">
              <a:defRPr sz="2100" b="1">
                <a:solidFill>
                  <a:srgbClr val="22313F"/>
                </a:solidFill>
              </a:defRPr>
            </a:pPr>
            <a:r>
              <a:t>«Κοιμήσου αστρί…»</a:t>
            </a:r>
          </a:p>
          <a:p>
            <a:pPr algn="ctr">
              <a:defRPr sz="1700">
                <a:solidFill>
                  <a:srgbClr val="2D2D2D"/>
                </a:solidFill>
              </a:defRPr>
            </a:pPr>
            <a:r>
              <a:t>Μελοποίηση: Ιάκωβος Κονιτόπουλος</a:t>
            </a:r>
            <a:br/>
            <a:r>
              <a:t>Ερμηνεία: Ανδριάνα Λυκούρεση</a:t>
            </a:r>
            <a:br/>
            <a:r>
              <a:t/>
            </a:r>
            <a:br/>
            <a:r>
              <a:t>Άκουσε τον ρυθμό και την επανάληψη.</a:t>
            </a:r>
            <a:br/>
            <a:r>
              <a:t>Τι αλλάζει όταν οι στίχοι γίνονται τραγούδι;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263640" y="1417320"/>
            <a:ext cx="5120640" cy="3474720"/>
          </a:xfrm>
          <a:prstGeom prst="roundRect">
            <a:avLst/>
          </a:prstGeom>
          <a:solidFill>
            <a:srgbClr val="FFFFFF"/>
          </a:solidFill>
          <a:ln>
            <a:solidFill>
              <a:srgbClr val="546F8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46304" rIns="146304" rtlCol="0" anchor="ctr"/>
          <a:lstStyle/>
          <a:p>
            <a:pPr algn="ctr">
              <a:defRPr sz="2100" b="1">
                <a:solidFill>
                  <a:srgbClr val="22313F"/>
                </a:solidFill>
              </a:defRPr>
            </a:pPr>
            <a:r>
              <a:t>Φωτόδεντρο</a:t>
            </a:r>
            <a:br/>
            <a:r>
              <a:t>«Ύπνε που παίρνεις τα παιδιά»</a:t>
            </a:r>
          </a:p>
          <a:p>
            <a:pPr algn="ctr">
              <a:defRPr sz="1700">
                <a:solidFill>
                  <a:srgbClr val="2D2D2D"/>
                </a:solidFill>
              </a:defRPr>
            </a:pPr>
            <a:r>
              <a:t>Ανθολογία παραδοσιακών και έντεχνων νανουρισμάτων.</a:t>
            </a:r>
            <a:br/>
            <a:r>
              <a:t/>
            </a:r>
            <a:br/>
            <a:r>
              <a:t>Μπορούμε να συγκρίνουμε κοινά μοτίβα,</a:t>
            </a:r>
            <a:br/>
            <a:r>
              <a:t>εικόνες και μουσικότητα.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371600" y="5257800"/>
            <a:ext cx="402336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500" b="1" u="sng">
                <a:solidFill>
                  <a:srgbClr val="22313F"/>
                </a:solidFill>
                <a:hlinkClick r:id="rId2"/>
              </a:rPr>
              <a:t>▶ YouTube: «Κοιμήσου αστρί»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766560" y="5257800"/>
            <a:ext cx="402336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500" b="1" u="sng">
                <a:solidFill>
                  <a:srgbClr val="22313F"/>
                </a:solidFill>
                <a:hlinkClick r:id="rId3"/>
              </a:rPr>
              <a:t>▶ Φωτόδεντρο: νανουρίσματα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384280" y="6446520"/>
            <a:ext cx="32004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546F85"/>
                </a:solidFill>
              </a:defRPr>
            </a:pPr>
            <a:r>
              <a:t>12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2313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2004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900" b="1">
                <a:solidFill>
                  <a:srgbClr val="FFFFFF"/>
                </a:solidFill>
                <a:latin typeface="Aptos Display"/>
              </a:defRPr>
            </a:pPr>
            <a:r>
              <a:t>Μικρή δραστηριότητα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21792" y="932688"/>
            <a:ext cx="1069848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>
                <a:solidFill>
                  <a:srgbClr val="DCE1E6"/>
                </a:solidFill>
              </a:defRPr>
            </a:pPr>
            <a:r>
              <a:t>Διάλεξε μία από τις δύο.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914400" y="1554480"/>
            <a:ext cx="4846320" cy="3474720"/>
          </a:xfrm>
          <a:prstGeom prst="roundRect">
            <a:avLst/>
          </a:prstGeom>
          <a:solidFill>
            <a:srgbClr val="FFFFFF"/>
          </a:solidFill>
          <a:ln>
            <a:solidFill>
              <a:srgbClr val="BF914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46304" rIns="146304" rtlCol="0" anchor="ctr"/>
          <a:lstStyle/>
          <a:p>
            <a:pPr algn="ctr">
              <a:defRPr sz="2200" b="1">
                <a:solidFill>
                  <a:srgbClr val="22313F"/>
                </a:solidFill>
              </a:defRPr>
            </a:pPr>
            <a:r>
              <a:t>Α. ΓΙΝΕ ΕΡΕΥΝΗΤΗΣ</a:t>
            </a:r>
          </a:p>
          <a:p>
            <a:pPr algn="ctr">
              <a:defRPr sz="1800">
                <a:solidFill>
                  <a:srgbClr val="2D2D2D"/>
                </a:solidFill>
              </a:defRPr>
            </a:pPr>
            <a:r>
              <a:t>Βρες στο κείμενο:</a:t>
            </a:r>
            <a:br/>
            <a:r>
              <a:t>• μία επανάληψη</a:t>
            </a:r>
            <a:br/>
            <a:r>
              <a:t>• μία προσωποποίηση</a:t>
            </a:r>
            <a:br/>
            <a:r>
              <a:t>• ένα τριμερές σχήμα</a:t>
            </a:r>
            <a:br/>
            <a:r>
              <a:t/>
            </a:r>
            <a:br/>
            <a:r>
              <a:t>Και εξήγησε τι προσφέρει.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400800" y="1554480"/>
            <a:ext cx="4846320" cy="3474720"/>
          </a:xfrm>
          <a:prstGeom prst="roundRect">
            <a:avLst/>
          </a:prstGeom>
          <a:solidFill>
            <a:srgbClr val="FFFFFF"/>
          </a:solidFill>
          <a:ln>
            <a:solidFill>
              <a:srgbClr val="BF914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46304" rIns="146304" rtlCol="0" anchor="ctr"/>
          <a:lstStyle/>
          <a:p>
            <a:pPr algn="ctr">
              <a:defRPr sz="2200" b="1">
                <a:solidFill>
                  <a:srgbClr val="22313F"/>
                </a:solidFill>
              </a:defRPr>
            </a:pPr>
            <a:r>
              <a:t>Β. ΓΙΝΕ ΔΗΜΙΟΥΡΓΟΣ</a:t>
            </a:r>
          </a:p>
          <a:p>
            <a:pPr algn="ctr">
              <a:defRPr sz="1800">
                <a:solidFill>
                  <a:srgbClr val="2D2D2D"/>
                </a:solidFill>
              </a:defRPr>
            </a:pPr>
            <a:r>
              <a:t>Γράψε 3–4 στίχους ενός</a:t>
            </a:r>
            <a:br/>
            <a:r>
              <a:t>σύγχρονου νανουρίσματος.</a:t>
            </a:r>
            <a:br/>
            <a:r>
              <a:t/>
            </a:r>
            <a:br/>
            <a:r>
              <a:t>Ποιες ευχές θα έδινε σήμερα</a:t>
            </a:r>
            <a:br/>
            <a:r>
              <a:t>ένας γονιός στο παιδί του;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384280" y="6446520"/>
            <a:ext cx="32004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546F85"/>
                </a:solidFill>
              </a:defRPr>
            </a:pPr>
            <a:r>
              <a:t>13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F6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2004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900" b="1">
                <a:solidFill>
                  <a:srgbClr val="22313F"/>
                </a:solidFill>
                <a:latin typeface="Aptos Display"/>
              </a:defRPr>
            </a:pPr>
            <a:r>
              <a:t>Τι κρατάμε;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777240" y="1417320"/>
            <a:ext cx="5029200" cy="1508760"/>
          </a:xfrm>
          <a:prstGeom prst="roundRect">
            <a:avLst/>
          </a:prstGeom>
          <a:solidFill>
            <a:srgbClr val="FFFFFF"/>
          </a:solidFill>
          <a:ln>
            <a:solidFill>
              <a:srgbClr val="BF914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46304" rIns="146304" rtlCol="0" anchor="ctr"/>
          <a:lstStyle/>
          <a:p>
            <a:pPr algn="ctr">
              <a:defRPr sz="1900" b="1">
                <a:solidFill>
                  <a:srgbClr val="22313F"/>
                </a:solidFill>
              </a:defRPr>
            </a:pPr>
            <a:r>
              <a:t>ΔΗΜΟΤΙΚΟ ΤΡΑΓΟΥΔΙ</a:t>
            </a:r>
          </a:p>
          <a:p>
            <a:pPr algn="ctr">
              <a:defRPr sz="1500">
                <a:solidFill>
                  <a:srgbClr val="2D2D2D"/>
                </a:solidFill>
              </a:defRPr>
            </a:pPr>
            <a:r>
              <a:t>προφορικό • ανώνυμο • παραλλαγές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309359" y="1417320"/>
            <a:ext cx="5029200" cy="1508760"/>
          </a:xfrm>
          <a:prstGeom prst="roundRect">
            <a:avLst/>
          </a:prstGeom>
          <a:solidFill>
            <a:srgbClr val="FFFFFF"/>
          </a:solidFill>
          <a:ln>
            <a:solidFill>
              <a:srgbClr val="BF914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46304" rIns="146304" rtlCol="0" anchor="ctr"/>
          <a:lstStyle/>
          <a:p>
            <a:pPr algn="ctr">
              <a:defRPr sz="1900" b="1">
                <a:solidFill>
                  <a:srgbClr val="22313F"/>
                </a:solidFill>
              </a:defRPr>
            </a:pPr>
            <a:r>
              <a:t>ΝΑΝΟΥΡΙΣΜΑ</a:t>
            </a:r>
          </a:p>
          <a:p>
            <a:pPr algn="ctr">
              <a:defRPr sz="1500">
                <a:solidFill>
                  <a:srgbClr val="2D2D2D"/>
                </a:solidFill>
              </a:defRPr>
            </a:pPr>
            <a:r>
              <a:t>τρυφερότητα • προστασία • ευχές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3383280"/>
            <a:ext cx="5029200" cy="1508760"/>
          </a:xfrm>
          <a:prstGeom prst="roundRect">
            <a:avLst/>
          </a:prstGeom>
          <a:solidFill>
            <a:srgbClr val="FFFFFF"/>
          </a:solidFill>
          <a:ln>
            <a:solidFill>
              <a:srgbClr val="BF914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46304" rIns="146304" rtlCol="0" anchor="ctr"/>
          <a:lstStyle/>
          <a:p>
            <a:pPr algn="ctr">
              <a:defRPr sz="1900" b="1">
                <a:solidFill>
                  <a:srgbClr val="22313F"/>
                </a:solidFill>
              </a:defRPr>
            </a:pPr>
            <a:r>
              <a:t>ΤΕΧΝΙΚΕΣ</a:t>
            </a:r>
          </a:p>
          <a:p>
            <a:pPr algn="ctr">
              <a:defRPr sz="1500">
                <a:solidFill>
                  <a:srgbClr val="2D2D2D"/>
                </a:solidFill>
              </a:defRPr>
            </a:pPr>
            <a:r>
              <a:t>επανάληψη • προσωποποίηση • τριμερές σχήμα • διάλογος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309359" y="3383280"/>
            <a:ext cx="5029200" cy="1508760"/>
          </a:xfrm>
          <a:prstGeom prst="roundRect">
            <a:avLst/>
          </a:prstGeom>
          <a:solidFill>
            <a:srgbClr val="FFFFFF"/>
          </a:solidFill>
          <a:ln>
            <a:solidFill>
              <a:srgbClr val="BF914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46304" rIns="146304" rtlCol="0" anchor="ctr"/>
          <a:lstStyle/>
          <a:p>
            <a:pPr algn="ctr">
              <a:defRPr sz="1900" b="1">
                <a:solidFill>
                  <a:srgbClr val="22313F"/>
                </a:solidFill>
              </a:defRPr>
            </a:pPr>
            <a:r>
              <a:t>ΕΡΜΗΝΕΙΑ</a:t>
            </a:r>
          </a:p>
          <a:p>
            <a:pPr algn="ctr">
              <a:defRPr sz="1500">
                <a:solidFill>
                  <a:srgbClr val="2D2D2D"/>
                </a:solidFill>
              </a:defRPr>
            </a:pPr>
            <a:r>
              <a:t>τα τραγούδια μιλούν και για τις αξίες της εποχής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14400" y="5486400"/>
            <a:ext cx="1024128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200" b="1">
                <a:solidFill>
                  <a:srgbClr val="22313F"/>
                </a:solidFill>
              </a:defRPr>
            </a:pPr>
            <a:r>
              <a:t>Επόμενη στάση → Κρητική λογοτεχνία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384280" y="6446520"/>
            <a:ext cx="32004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546F85"/>
                </a:solidFill>
              </a:defRPr>
            </a:pPr>
            <a:r>
              <a:t>14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31</TotalTime>
  <Words>534</Words>
  <Application>Microsoft Macintosh PowerPoint</Application>
  <PresentationFormat>Προσαρμογή</PresentationFormat>
  <Paragraphs>134</Paragraphs>
  <Slides>14</Slides>
  <Notes>0</Notes>
  <HiddenSlides>0</HiddenSlides>
  <MMClips>0</MMClips>
  <ScaleCrop>false</ScaleCrop>
  <HeadingPairs>
    <vt:vector size="4" baseType="variant">
      <vt:variant>
        <vt:lpstr>Θέμα</vt:lpstr>
      </vt:variant>
      <vt:variant>
        <vt:i4>1</vt:i4>
      </vt:variant>
      <vt:variant>
        <vt:lpstr>Τίτλοι διαφανειών</vt:lpstr>
      </vt:variant>
      <vt:variant>
        <vt:i4>14</vt:i4>
      </vt:variant>
    </vt:vector>
  </HeadingPairs>
  <TitlesOfParts>
    <vt:vector size="15" baseType="lpstr">
      <vt:lpstr>Office Theme</vt:lpstr>
      <vt:lpstr>Διαφάνεια 1</vt:lpstr>
      <vt:lpstr>Διαφάνεια 2</vt:lpstr>
      <vt:lpstr>Διαφάνεια 3</vt:lpstr>
      <vt:lpstr>Διαφάνεια 4</vt:lpstr>
      <vt:lpstr>Διαφάνεια 5</vt:lpstr>
      <vt:lpstr>Διαφάνεια 6</vt:lpstr>
      <vt:lpstr>Διαφάνεια 7</vt:lpstr>
      <vt:lpstr>Διαφάνεια 8</vt:lpstr>
      <vt:lpstr>Διαφάνεια 9</vt:lpstr>
      <vt:lpstr>Διαφάνεια 10</vt:lpstr>
      <vt:lpstr>Διαφάνεια 11</vt:lpstr>
      <vt:lpstr>Διαφάνεια 12</vt:lpstr>
      <vt:lpstr>Διαφάνεια 13</vt:lpstr>
      <vt:lpstr>Διαφάνεια 14</vt:lpstr>
    </vt:vector>
  </TitlesOfParts>
  <Manager/>
  <Company/>
  <LinksUpToDate>false</LinksUpToDate>
  <SharedDoc>false</SharedDoc>
  <HyperlinkBase/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Διαφάνεια 1</dc:title>
  <dc:subject/>
  <dc:creator/>
  <cp:keywords/>
  <dc:description>generated using python-pptx</dc:description>
  <cp:lastModifiedBy>maria kakavopoulou</cp:lastModifiedBy>
  <cp:revision>3</cp:revision>
  <dcterms:created xsi:type="dcterms:W3CDTF">2013-01-27T09:14:16Z</dcterms:created>
  <dcterms:modified xsi:type="dcterms:W3CDTF">2026-09-17T17:53:25Z</dcterms:modified>
  <cp:category/>
</cp:coreProperties>
</file>