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62" r:id="rId5"/>
    <p:sldId id="265" r:id="rId6"/>
    <p:sldId id="263" r:id="rId7"/>
    <p:sldId id="264" r:id="rId8"/>
    <p:sldId id="259" r:id="rId9"/>
    <p:sldId id="260" r:id="rId10"/>
    <p:sldId id="261"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93" r:id="rId36"/>
    <p:sldId id="29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2E32E3-5430-43F0-9233-CFDAFE190AE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3235FCB-9B06-4AD3-B0FD-DBD0699ECEF3}">
      <dgm:prSet custT="1"/>
      <dgm:spPr>
        <a:solidFill>
          <a:schemeClr val="accent4">
            <a:lumMod val="60000"/>
            <a:lumOff val="40000"/>
          </a:schemeClr>
        </a:solidFill>
      </dgm:spPr>
      <dgm:t>
        <a:bodyPr/>
        <a:lstStyle/>
        <a:p>
          <a:pPr algn="just"/>
          <a:r>
            <a:rPr lang="el-GR" sz="2000" b="0" i="0" dirty="0">
              <a:solidFill>
                <a:schemeClr val="tx1"/>
              </a:solidFill>
              <a:latin typeface="Arial" panose="020B0604020202020204" pitchFamily="34" charset="0"/>
              <a:cs typeface="Arial" panose="020B0604020202020204" pitchFamily="34" charset="0"/>
            </a:rPr>
            <a:t>Στις </a:t>
          </a:r>
          <a:r>
            <a:rPr lang="el-GR" sz="2000" b="1" i="0" dirty="0">
              <a:solidFill>
                <a:schemeClr val="tx1"/>
              </a:solidFill>
              <a:latin typeface="Arial" panose="020B0604020202020204" pitchFamily="34" charset="0"/>
              <a:cs typeface="Arial" panose="020B0604020202020204" pitchFamily="34" charset="0"/>
            </a:rPr>
            <a:t>εκλογές του 1928 </a:t>
          </a:r>
          <a:r>
            <a:rPr lang="el-GR" sz="2000" b="0" i="0" dirty="0">
              <a:solidFill>
                <a:schemeClr val="tx1"/>
              </a:solidFill>
              <a:latin typeface="Arial" panose="020B0604020202020204" pitchFamily="34" charset="0"/>
              <a:cs typeface="Arial" panose="020B0604020202020204" pitchFamily="34" charset="0"/>
            </a:rPr>
            <a:t>το κόμμα των </a:t>
          </a:r>
          <a:r>
            <a:rPr lang="el-GR" sz="2000" b="1" i="0" dirty="0">
              <a:solidFill>
                <a:schemeClr val="tx1"/>
              </a:solidFill>
              <a:latin typeface="Arial" panose="020B0604020202020204" pitchFamily="34" charset="0"/>
              <a:cs typeface="Arial" panose="020B0604020202020204" pitchFamily="34" charset="0"/>
            </a:rPr>
            <a:t>Φιλελευθέρων</a:t>
          </a:r>
          <a:r>
            <a:rPr lang="el-GR" sz="2000" b="0" i="0" dirty="0">
              <a:solidFill>
                <a:schemeClr val="tx1"/>
              </a:solidFill>
              <a:latin typeface="Arial" panose="020B0604020202020204" pitchFamily="34" charset="0"/>
              <a:cs typeface="Arial" panose="020B0604020202020204" pitchFamily="34" charset="0"/>
            </a:rPr>
            <a:t> με επικεφαλής τον </a:t>
          </a:r>
          <a:r>
            <a:rPr lang="el-GR" sz="2000" b="1" i="0" dirty="0">
              <a:solidFill>
                <a:schemeClr val="tx1"/>
              </a:solidFill>
              <a:latin typeface="Arial" panose="020B0604020202020204" pitchFamily="34" charset="0"/>
              <a:cs typeface="Arial" panose="020B0604020202020204" pitchFamily="34" charset="0"/>
            </a:rPr>
            <a:t>Ελευθέριο Βενιζέλο </a:t>
          </a:r>
          <a:r>
            <a:rPr lang="el-GR" sz="2000" b="0" i="0" dirty="0">
              <a:solidFill>
                <a:schemeClr val="tx1"/>
              </a:solidFill>
              <a:latin typeface="Arial" panose="020B0604020202020204" pitchFamily="34" charset="0"/>
              <a:cs typeface="Arial" panose="020B0604020202020204" pitchFamily="34" charset="0"/>
            </a:rPr>
            <a:t>εξασφάλισε την πλειοψηφία. </a:t>
          </a:r>
          <a:endParaRPr lang="en-US" sz="2000" dirty="0">
            <a:solidFill>
              <a:schemeClr val="tx1"/>
            </a:solidFill>
            <a:latin typeface="Arial" panose="020B0604020202020204" pitchFamily="34" charset="0"/>
            <a:cs typeface="Arial" panose="020B0604020202020204" pitchFamily="34" charset="0"/>
          </a:endParaRPr>
        </a:p>
      </dgm:t>
    </dgm:pt>
    <dgm:pt modelId="{C4752314-277F-4A98-B2B9-D371399D4615}" type="parTrans" cxnId="{FDEAC409-1B0E-4D61-A2EC-78D26D5566DE}">
      <dgm:prSet/>
      <dgm:spPr/>
      <dgm:t>
        <a:bodyPr/>
        <a:lstStyle/>
        <a:p>
          <a:endParaRPr lang="en-US"/>
        </a:p>
      </dgm:t>
    </dgm:pt>
    <dgm:pt modelId="{DAD3B434-5FB2-435C-87C9-14392FDD4EB5}" type="sibTrans" cxnId="{FDEAC409-1B0E-4D61-A2EC-78D26D5566DE}">
      <dgm:prSet/>
      <dgm:spPr/>
      <dgm:t>
        <a:bodyPr/>
        <a:lstStyle/>
        <a:p>
          <a:endParaRPr lang="en-US"/>
        </a:p>
      </dgm:t>
    </dgm:pt>
    <dgm:pt modelId="{7E10DE9B-4C64-40F5-8DF1-0DC23D5FA238}">
      <dgm:prSet custT="1"/>
      <dgm:spPr>
        <a:solidFill>
          <a:schemeClr val="accent4">
            <a:lumMod val="60000"/>
            <a:lumOff val="40000"/>
          </a:schemeClr>
        </a:solidFill>
      </dgm:spPr>
      <dgm:t>
        <a:bodyPr/>
        <a:lstStyle/>
        <a:p>
          <a:pPr algn="just"/>
          <a:r>
            <a:rPr lang="el-GR" sz="1600" b="0" i="0" dirty="0">
              <a:solidFill>
                <a:schemeClr val="tx1"/>
              </a:solidFill>
              <a:latin typeface="Arial" panose="020B0604020202020204" pitchFamily="34" charset="0"/>
              <a:cs typeface="Arial" panose="020B0604020202020204" pitchFamily="34" charset="0"/>
            </a:rPr>
            <a:t>Το </a:t>
          </a:r>
          <a:r>
            <a:rPr lang="el-GR" sz="1600" b="1" i="0" dirty="0">
              <a:solidFill>
                <a:schemeClr val="tx1"/>
              </a:solidFill>
              <a:latin typeface="Arial" panose="020B0604020202020204" pitchFamily="34" charset="0"/>
              <a:cs typeface="Arial" panose="020B0604020202020204" pitchFamily="34" charset="0"/>
            </a:rPr>
            <a:t>1929</a:t>
          </a:r>
          <a:r>
            <a:rPr lang="el-GR" sz="1600" b="0" i="0" dirty="0">
              <a:solidFill>
                <a:schemeClr val="tx1"/>
              </a:solidFill>
              <a:latin typeface="Arial" panose="020B0604020202020204" pitchFamily="34" charset="0"/>
              <a:cs typeface="Arial" panose="020B0604020202020204" pitchFamily="34" charset="0"/>
            </a:rPr>
            <a:t> ψηφίστηκε, με πρόταση των Φιλελευθέρων, νόμος που έδινε στο κράτος την εξουσία να τιμωρεί (σύλληψη, απόλυση) οποιονδήποτε θεωρούσε ότι προωθούσε «ιδέες που υποστήριζαν τη βίαιη ανατροπή της κοινωνικής τάξης». Ο νόμος αυτός, έμεινε γνωστός ως </a:t>
          </a:r>
          <a:r>
            <a:rPr lang="el-GR" sz="1600" b="1" i="0" dirty="0">
              <a:solidFill>
                <a:schemeClr val="tx1"/>
              </a:solidFill>
              <a:latin typeface="Arial" panose="020B0604020202020204" pitchFamily="34" charset="0"/>
              <a:cs typeface="Arial" panose="020B0604020202020204" pitchFamily="34" charset="0"/>
            </a:rPr>
            <a:t>«ιδιώνυμο».</a:t>
          </a:r>
          <a:endParaRPr lang="en-US" sz="1600" dirty="0">
            <a:solidFill>
              <a:schemeClr val="tx1"/>
            </a:solidFill>
            <a:latin typeface="Arial" panose="020B0604020202020204" pitchFamily="34" charset="0"/>
            <a:cs typeface="Arial" panose="020B0604020202020204" pitchFamily="34" charset="0"/>
          </a:endParaRPr>
        </a:p>
      </dgm:t>
    </dgm:pt>
    <dgm:pt modelId="{1246911D-9DA4-4BCC-BD71-BBFD54B978E1}" type="parTrans" cxnId="{E4A3E34E-8B1E-48E6-9BE1-C5417467F49B}">
      <dgm:prSet/>
      <dgm:spPr/>
      <dgm:t>
        <a:bodyPr/>
        <a:lstStyle/>
        <a:p>
          <a:endParaRPr lang="en-US"/>
        </a:p>
      </dgm:t>
    </dgm:pt>
    <dgm:pt modelId="{BFFFBCB1-E603-46F2-8D63-75B2E4339E82}" type="sibTrans" cxnId="{E4A3E34E-8B1E-48E6-9BE1-C5417467F49B}">
      <dgm:prSet/>
      <dgm:spPr/>
      <dgm:t>
        <a:bodyPr/>
        <a:lstStyle/>
        <a:p>
          <a:endParaRPr lang="en-US"/>
        </a:p>
      </dgm:t>
    </dgm:pt>
    <dgm:pt modelId="{E18FEB09-0DB3-41F5-BAFC-27C93F4ED586}">
      <dgm:prSet custT="1"/>
      <dgm:spPr>
        <a:solidFill>
          <a:schemeClr val="accent4">
            <a:lumMod val="60000"/>
            <a:lumOff val="40000"/>
          </a:schemeClr>
        </a:solidFill>
      </dgm:spPr>
      <dgm:t>
        <a:bodyPr/>
        <a:lstStyle/>
        <a:p>
          <a:pPr algn="just"/>
          <a:r>
            <a:rPr lang="el-GR" sz="2000" b="0" i="0" dirty="0">
              <a:solidFill>
                <a:schemeClr val="tx1"/>
              </a:solidFill>
              <a:latin typeface="Arial" panose="020B0604020202020204" pitchFamily="34" charset="0"/>
              <a:cs typeface="Arial" panose="020B0604020202020204" pitchFamily="34" charset="0"/>
            </a:rPr>
            <a:t>Η διεθνής οικονομική κρίση του 1929 και οι σοβαρές επιπτώσεις της στην Ελλάδα υποχρέωσαν τον </a:t>
          </a:r>
          <a:r>
            <a:rPr lang="el-GR" sz="2000" b="1" i="0" dirty="0">
              <a:solidFill>
                <a:schemeClr val="tx1"/>
              </a:solidFill>
              <a:latin typeface="Arial" panose="020B0604020202020204" pitchFamily="34" charset="0"/>
              <a:cs typeface="Arial" panose="020B0604020202020204" pitchFamily="34" charset="0"/>
            </a:rPr>
            <a:t>Βενιζέλο</a:t>
          </a:r>
          <a:r>
            <a:rPr lang="el-GR" sz="2000" b="0" i="0" dirty="0">
              <a:solidFill>
                <a:schemeClr val="tx1"/>
              </a:solidFill>
              <a:latin typeface="Arial" panose="020B0604020202020204" pitchFamily="34" charset="0"/>
              <a:cs typeface="Arial" panose="020B0604020202020204" pitchFamily="34" charset="0"/>
            </a:rPr>
            <a:t> να κηρύξει, το </a:t>
          </a:r>
          <a:r>
            <a:rPr lang="el-GR" sz="2000" b="1" i="0" dirty="0">
              <a:solidFill>
                <a:schemeClr val="tx1"/>
              </a:solidFill>
              <a:latin typeface="Arial" panose="020B0604020202020204" pitchFamily="34" charset="0"/>
              <a:cs typeface="Arial" panose="020B0604020202020204" pitchFamily="34" charset="0"/>
            </a:rPr>
            <a:t>1932</a:t>
          </a:r>
          <a:r>
            <a:rPr lang="el-GR" sz="2000" b="0" i="0" dirty="0">
              <a:solidFill>
                <a:schemeClr val="tx1"/>
              </a:solidFill>
              <a:latin typeface="Arial" panose="020B0604020202020204" pitchFamily="34" charset="0"/>
              <a:cs typeface="Arial" panose="020B0604020202020204" pitchFamily="34" charset="0"/>
            </a:rPr>
            <a:t>, την Ελλάδα σε </a:t>
          </a:r>
          <a:r>
            <a:rPr lang="el-GR" sz="2000" b="1" i="0" dirty="0">
              <a:solidFill>
                <a:schemeClr val="tx1"/>
              </a:solidFill>
              <a:latin typeface="Arial" panose="020B0604020202020204" pitchFamily="34" charset="0"/>
              <a:cs typeface="Arial" panose="020B0604020202020204" pitchFamily="34" charset="0"/>
            </a:rPr>
            <a:t>πτώχευση</a:t>
          </a:r>
          <a:r>
            <a:rPr lang="el-GR" sz="2000" b="0" i="0" dirty="0">
              <a:solidFill>
                <a:schemeClr val="tx1"/>
              </a:solidFill>
              <a:latin typeface="Arial" panose="020B0604020202020204" pitchFamily="34" charset="0"/>
              <a:cs typeface="Arial" panose="020B0604020202020204" pitchFamily="34" charset="0"/>
            </a:rPr>
            <a:t> και να </a:t>
          </a:r>
          <a:r>
            <a:rPr lang="el-GR" sz="2000" b="1" i="0" dirty="0">
              <a:solidFill>
                <a:schemeClr val="tx1"/>
              </a:solidFill>
              <a:latin typeface="Arial" panose="020B0604020202020204" pitchFamily="34" charset="0"/>
              <a:cs typeface="Arial" panose="020B0604020202020204" pitchFamily="34" charset="0"/>
            </a:rPr>
            <a:t>προκηρύξει εκλογές</a:t>
          </a:r>
          <a:r>
            <a:rPr lang="el-GR" sz="2000" b="0" i="0" dirty="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dgm:t>
    </dgm:pt>
    <dgm:pt modelId="{20E1DBE3-DEA4-43B7-A9D2-3A67EE19F54B}" type="parTrans" cxnId="{E15E529E-608A-4242-A675-8EDD350B8F8E}">
      <dgm:prSet/>
      <dgm:spPr/>
      <dgm:t>
        <a:bodyPr/>
        <a:lstStyle/>
        <a:p>
          <a:endParaRPr lang="en-US"/>
        </a:p>
      </dgm:t>
    </dgm:pt>
    <dgm:pt modelId="{41B6A806-CB2A-4475-B0AF-611684CEC65C}" type="sibTrans" cxnId="{E15E529E-608A-4242-A675-8EDD350B8F8E}">
      <dgm:prSet/>
      <dgm:spPr/>
      <dgm:t>
        <a:bodyPr/>
        <a:lstStyle/>
        <a:p>
          <a:endParaRPr lang="en-US"/>
        </a:p>
      </dgm:t>
    </dgm:pt>
    <dgm:pt modelId="{D84B043C-6F7C-4E5B-8FF8-69EB1667A564}">
      <dgm:prSet/>
      <dgm:spPr>
        <a:solidFill>
          <a:schemeClr val="accent4">
            <a:lumMod val="60000"/>
            <a:lumOff val="40000"/>
          </a:schemeClr>
        </a:solidFill>
      </dgm:spPr>
      <dgm:t>
        <a:bodyPr/>
        <a:lstStyle/>
        <a:p>
          <a:r>
            <a:rPr lang="el-GR" b="0" i="0" dirty="0">
              <a:solidFill>
                <a:schemeClr val="tx1"/>
              </a:solidFill>
              <a:latin typeface="Arial" panose="020B0604020202020204" pitchFamily="34" charset="0"/>
              <a:cs typeface="Arial" panose="020B0604020202020204" pitchFamily="34" charset="0"/>
            </a:rPr>
            <a:t>Στις εκλογές που έγιναν στις </a:t>
          </a:r>
          <a:r>
            <a:rPr lang="el-GR" b="1" i="0" dirty="0">
              <a:solidFill>
                <a:schemeClr val="tx1"/>
              </a:solidFill>
              <a:latin typeface="Arial" panose="020B0604020202020204" pitchFamily="34" charset="0"/>
              <a:cs typeface="Arial" panose="020B0604020202020204" pitchFamily="34" charset="0"/>
            </a:rPr>
            <a:t>5 Μαρτίου 1933 </a:t>
          </a:r>
          <a:r>
            <a:rPr lang="el-GR" b="0" i="0" dirty="0">
              <a:solidFill>
                <a:schemeClr val="tx1"/>
              </a:solidFill>
              <a:latin typeface="Arial" panose="020B0604020202020204" pitchFamily="34" charset="0"/>
              <a:cs typeface="Arial" panose="020B0604020202020204" pitchFamily="34" charset="0"/>
            </a:rPr>
            <a:t>επικράτησαν τα </a:t>
          </a:r>
          <a:r>
            <a:rPr lang="el-GR" b="0" i="0" dirty="0" err="1">
              <a:solidFill>
                <a:schemeClr val="tx1"/>
              </a:solidFill>
              <a:latin typeface="Arial" panose="020B0604020202020204" pitchFamily="34" charset="0"/>
              <a:cs typeface="Arial" panose="020B0604020202020204" pitchFamily="34" charset="0"/>
            </a:rPr>
            <a:t>αντιβενιζελικά</a:t>
          </a:r>
          <a:r>
            <a:rPr lang="el-GR" b="0" i="0" dirty="0">
              <a:solidFill>
                <a:schemeClr val="tx1"/>
              </a:solidFill>
              <a:latin typeface="Arial" panose="020B0604020202020204" pitchFamily="34" charset="0"/>
              <a:cs typeface="Arial" panose="020B0604020202020204" pitchFamily="34" charset="0"/>
            </a:rPr>
            <a:t> κόμματα. </a:t>
          </a:r>
          <a:endParaRPr lang="en-US" dirty="0">
            <a:solidFill>
              <a:schemeClr val="tx1"/>
            </a:solidFill>
            <a:latin typeface="Arial" panose="020B0604020202020204" pitchFamily="34" charset="0"/>
            <a:cs typeface="Arial" panose="020B0604020202020204" pitchFamily="34" charset="0"/>
          </a:endParaRPr>
        </a:p>
      </dgm:t>
    </dgm:pt>
    <dgm:pt modelId="{F608FE71-7361-4257-B2C4-29BC588CBABA}" type="parTrans" cxnId="{841B2B03-78B3-48F4-8181-7B5C15DBF2BA}">
      <dgm:prSet/>
      <dgm:spPr/>
      <dgm:t>
        <a:bodyPr/>
        <a:lstStyle/>
        <a:p>
          <a:endParaRPr lang="en-US"/>
        </a:p>
      </dgm:t>
    </dgm:pt>
    <dgm:pt modelId="{721BDCF2-FE83-4F8A-A319-803426BA9C9D}" type="sibTrans" cxnId="{841B2B03-78B3-48F4-8181-7B5C15DBF2BA}">
      <dgm:prSet/>
      <dgm:spPr/>
      <dgm:t>
        <a:bodyPr/>
        <a:lstStyle/>
        <a:p>
          <a:endParaRPr lang="en-US"/>
        </a:p>
      </dgm:t>
    </dgm:pt>
    <dgm:pt modelId="{EDE26171-F963-46C3-A691-BA9E661AAACF}">
      <dgm:prSet/>
      <dgm:spPr>
        <a:solidFill>
          <a:schemeClr val="accent4">
            <a:lumMod val="60000"/>
            <a:lumOff val="40000"/>
          </a:schemeClr>
        </a:solidFill>
      </dgm:spPr>
      <dgm:t>
        <a:bodyPr/>
        <a:lstStyle/>
        <a:p>
          <a:pPr algn="just"/>
          <a:r>
            <a:rPr lang="el-GR" b="0" i="0" dirty="0">
              <a:solidFill>
                <a:schemeClr val="tx1"/>
              </a:solidFill>
              <a:latin typeface="Arial" panose="020B0604020202020204" pitchFamily="34" charset="0"/>
              <a:cs typeface="Arial" panose="020B0604020202020204" pitchFamily="34" charset="0"/>
            </a:rPr>
            <a:t>Ύστερα από μια περίοδο μεγάλης </a:t>
          </a:r>
          <a:r>
            <a:rPr lang="el-GR" b="1" i="0" dirty="0">
              <a:solidFill>
                <a:schemeClr val="tx1"/>
              </a:solidFill>
              <a:latin typeface="Arial" panose="020B0604020202020204" pitchFamily="34" charset="0"/>
              <a:cs typeface="Arial" panose="020B0604020202020204" pitchFamily="34" charset="0"/>
            </a:rPr>
            <a:t>πολιτικής έντασης, </a:t>
          </a:r>
          <a:r>
            <a:rPr lang="el-GR" b="0" i="0" dirty="0">
              <a:solidFill>
                <a:schemeClr val="tx1"/>
              </a:solidFill>
              <a:latin typeface="Arial" panose="020B0604020202020204" pitchFamily="34" charset="0"/>
              <a:cs typeface="Arial" panose="020B0604020202020204" pitchFamily="34" charset="0"/>
            </a:rPr>
            <a:t>ο </a:t>
          </a:r>
          <a:r>
            <a:rPr lang="el-GR" b="1" i="0" dirty="0">
              <a:solidFill>
                <a:schemeClr val="tx1"/>
              </a:solidFill>
              <a:latin typeface="Arial" panose="020B0604020202020204" pitchFamily="34" charset="0"/>
              <a:cs typeface="Arial" panose="020B0604020202020204" pitchFamily="34" charset="0"/>
            </a:rPr>
            <a:t>Κονδύλης</a:t>
          </a:r>
          <a:r>
            <a:rPr lang="el-GR" b="0" i="0" dirty="0">
              <a:solidFill>
                <a:schemeClr val="tx1"/>
              </a:solidFill>
              <a:latin typeface="Arial" panose="020B0604020202020204" pitchFamily="34" charset="0"/>
              <a:cs typeface="Arial" panose="020B0604020202020204" pitchFamily="34" charset="0"/>
            </a:rPr>
            <a:t> επέβαλε </a:t>
          </a:r>
          <a:r>
            <a:rPr lang="el-GR" b="1" i="0" dirty="0">
              <a:solidFill>
                <a:schemeClr val="tx1"/>
              </a:solidFill>
              <a:latin typeface="Arial" panose="020B0604020202020204" pitchFamily="34" charset="0"/>
              <a:cs typeface="Arial" panose="020B0604020202020204" pitchFamily="34" charset="0"/>
            </a:rPr>
            <a:t>δικτατορία</a:t>
          </a:r>
          <a:r>
            <a:rPr lang="el-GR" b="0" i="0" dirty="0">
              <a:solidFill>
                <a:schemeClr val="tx1"/>
              </a:solidFill>
              <a:latin typeface="Arial" panose="020B0604020202020204" pitchFamily="34" charset="0"/>
              <a:cs typeface="Arial" panose="020B0604020202020204" pitchFamily="34" charset="0"/>
            </a:rPr>
            <a:t> και προχώρησε στην </a:t>
          </a:r>
          <a:r>
            <a:rPr lang="el-GR" b="1" i="0" dirty="0">
              <a:solidFill>
                <a:schemeClr val="tx1"/>
              </a:solidFill>
              <a:latin typeface="Arial" panose="020B0604020202020204" pitchFamily="34" charset="0"/>
              <a:cs typeface="Arial" panose="020B0604020202020204" pitchFamily="34" charset="0"/>
            </a:rPr>
            <a:t>παλινόρθωση της μοναρχίας (Νοέμβριος 1935).</a:t>
          </a:r>
          <a:endParaRPr lang="en-US" dirty="0">
            <a:solidFill>
              <a:schemeClr val="tx1"/>
            </a:solidFill>
            <a:latin typeface="Arial" panose="020B0604020202020204" pitchFamily="34" charset="0"/>
            <a:cs typeface="Arial" panose="020B0604020202020204" pitchFamily="34" charset="0"/>
          </a:endParaRPr>
        </a:p>
      </dgm:t>
    </dgm:pt>
    <dgm:pt modelId="{5FEE9E9C-B0F4-4271-8801-B994046B04BE}" type="parTrans" cxnId="{CF837B0F-7C59-4D00-8BA2-1ED3A7629400}">
      <dgm:prSet/>
      <dgm:spPr/>
      <dgm:t>
        <a:bodyPr/>
        <a:lstStyle/>
        <a:p>
          <a:endParaRPr lang="en-US"/>
        </a:p>
      </dgm:t>
    </dgm:pt>
    <dgm:pt modelId="{C254A8B3-7D59-40F8-AFDF-F377891F777B}" type="sibTrans" cxnId="{CF837B0F-7C59-4D00-8BA2-1ED3A7629400}">
      <dgm:prSet/>
      <dgm:spPr/>
      <dgm:t>
        <a:bodyPr/>
        <a:lstStyle/>
        <a:p>
          <a:endParaRPr lang="en-US"/>
        </a:p>
      </dgm:t>
    </dgm:pt>
    <dgm:pt modelId="{0E61FD11-42FB-469B-A971-F204CD1115EF}" type="pres">
      <dgm:prSet presAssocID="{E62E32E3-5430-43F0-9233-CFDAFE190AEA}" presName="outerComposite" presStyleCnt="0">
        <dgm:presLayoutVars>
          <dgm:chMax val="5"/>
          <dgm:dir/>
          <dgm:resizeHandles val="exact"/>
        </dgm:presLayoutVars>
      </dgm:prSet>
      <dgm:spPr/>
    </dgm:pt>
    <dgm:pt modelId="{FE00CCDF-5E8D-4089-A8BA-BE7D07590884}" type="pres">
      <dgm:prSet presAssocID="{E62E32E3-5430-43F0-9233-CFDAFE190AEA}" presName="dummyMaxCanvas" presStyleCnt="0">
        <dgm:presLayoutVars/>
      </dgm:prSet>
      <dgm:spPr/>
    </dgm:pt>
    <dgm:pt modelId="{7A3C2C28-2154-4B15-A630-C1ADB2FAF2DF}" type="pres">
      <dgm:prSet presAssocID="{E62E32E3-5430-43F0-9233-CFDAFE190AEA}" presName="FiveNodes_1" presStyleLbl="node1" presStyleIdx="0" presStyleCnt="5">
        <dgm:presLayoutVars>
          <dgm:bulletEnabled val="1"/>
        </dgm:presLayoutVars>
      </dgm:prSet>
      <dgm:spPr/>
    </dgm:pt>
    <dgm:pt modelId="{2D047478-59FE-4434-BACE-84375C8562D2}" type="pres">
      <dgm:prSet presAssocID="{E62E32E3-5430-43F0-9233-CFDAFE190AEA}" presName="FiveNodes_2" presStyleLbl="node1" presStyleIdx="1" presStyleCnt="5">
        <dgm:presLayoutVars>
          <dgm:bulletEnabled val="1"/>
        </dgm:presLayoutVars>
      </dgm:prSet>
      <dgm:spPr/>
    </dgm:pt>
    <dgm:pt modelId="{3843B1FA-42D7-45AA-935E-5FB6FDB292FE}" type="pres">
      <dgm:prSet presAssocID="{E62E32E3-5430-43F0-9233-CFDAFE190AEA}" presName="FiveNodes_3" presStyleLbl="node1" presStyleIdx="2" presStyleCnt="5">
        <dgm:presLayoutVars>
          <dgm:bulletEnabled val="1"/>
        </dgm:presLayoutVars>
      </dgm:prSet>
      <dgm:spPr/>
    </dgm:pt>
    <dgm:pt modelId="{371826CF-D87C-41EA-8B51-10C09D71B1BF}" type="pres">
      <dgm:prSet presAssocID="{E62E32E3-5430-43F0-9233-CFDAFE190AEA}" presName="FiveNodes_4" presStyleLbl="node1" presStyleIdx="3" presStyleCnt="5" custLinFactNeighborX="541" custLinFactNeighborY="-4264">
        <dgm:presLayoutVars>
          <dgm:bulletEnabled val="1"/>
        </dgm:presLayoutVars>
      </dgm:prSet>
      <dgm:spPr/>
    </dgm:pt>
    <dgm:pt modelId="{3FF81530-7BA7-4AB3-AA2E-CBE5265946F8}" type="pres">
      <dgm:prSet presAssocID="{E62E32E3-5430-43F0-9233-CFDAFE190AEA}" presName="FiveNodes_5" presStyleLbl="node1" presStyleIdx="4" presStyleCnt="5">
        <dgm:presLayoutVars>
          <dgm:bulletEnabled val="1"/>
        </dgm:presLayoutVars>
      </dgm:prSet>
      <dgm:spPr/>
    </dgm:pt>
    <dgm:pt modelId="{05BB383B-9A7C-476B-83CF-0CB359313EF4}" type="pres">
      <dgm:prSet presAssocID="{E62E32E3-5430-43F0-9233-CFDAFE190AEA}" presName="FiveConn_1-2" presStyleLbl="fgAccFollowNode1" presStyleIdx="0" presStyleCnt="4">
        <dgm:presLayoutVars>
          <dgm:bulletEnabled val="1"/>
        </dgm:presLayoutVars>
      </dgm:prSet>
      <dgm:spPr/>
    </dgm:pt>
    <dgm:pt modelId="{624681EE-C137-4993-B807-0E14F107DB8E}" type="pres">
      <dgm:prSet presAssocID="{E62E32E3-5430-43F0-9233-CFDAFE190AEA}" presName="FiveConn_2-3" presStyleLbl="fgAccFollowNode1" presStyleIdx="1" presStyleCnt="4">
        <dgm:presLayoutVars>
          <dgm:bulletEnabled val="1"/>
        </dgm:presLayoutVars>
      </dgm:prSet>
      <dgm:spPr/>
    </dgm:pt>
    <dgm:pt modelId="{FA4E0301-827C-4644-BFB8-C83B2B2971D0}" type="pres">
      <dgm:prSet presAssocID="{E62E32E3-5430-43F0-9233-CFDAFE190AEA}" presName="FiveConn_3-4" presStyleLbl="fgAccFollowNode1" presStyleIdx="2" presStyleCnt="4">
        <dgm:presLayoutVars>
          <dgm:bulletEnabled val="1"/>
        </dgm:presLayoutVars>
      </dgm:prSet>
      <dgm:spPr/>
    </dgm:pt>
    <dgm:pt modelId="{ADB217D2-E95B-4A01-BFE0-DBC7F6E48F95}" type="pres">
      <dgm:prSet presAssocID="{E62E32E3-5430-43F0-9233-CFDAFE190AEA}" presName="FiveConn_4-5" presStyleLbl="fgAccFollowNode1" presStyleIdx="3" presStyleCnt="4">
        <dgm:presLayoutVars>
          <dgm:bulletEnabled val="1"/>
        </dgm:presLayoutVars>
      </dgm:prSet>
      <dgm:spPr/>
    </dgm:pt>
    <dgm:pt modelId="{5BA0796F-47EE-4BEC-B7B4-B42FDFCD66D5}" type="pres">
      <dgm:prSet presAssocID="{E62E32E3-5430-43F0-9233-CFDAFE190AEA}" presName="FiveNodes_1_text" presStyleLbl="node1" presStyleIdx="4" presStyleCnt="5">
        <dgm:presLayoutVars>
          <dgm:bulletEnabled val="1"/>
        </dgm:presLayoutVars>
      </dgm:prSet>
      <dgm:spPr/>
    </dgm:pt>
    <dgm:pt modelId="{64A44960-9F24-438E-80E6-E9F4E0B62C36}" type="pres">
      <dgm:prSet presAssocID="{E62E32E3-5430-43F0-9233-CFDAFE190AEA}" presName="FiveNodes_2_text" presStyleLbl="node1" presStyleIdx="4" presStyleCnt="5">
        <dgm:presLayoutVars>
          <dgm:bulletEnabled val="1"/>
        </dgm:presLayoutVars>
      </dgm:prSet>
      <dgm:spPr/>
    </dgm:pt>
    <dgm:pt modelId="{A1B794EF-BCA5-48BE-A9E7-94A92DBEEA46}" type="pres">
      <dgm:prSet presAssocID="{E62E32E3-5430-43F0-9233-CFDAFE190AEA}" presName="FiveNodes_3_text" presStyleLbl="node1" presStyleIdx="4" presStyleCnt="5">
        <dgm:presLayoutVars>
          <dgm:bulletEnabled val="1"/>
        </dgm:presLayoutVars>
      </dgm:prSet>
      <dgm:spPr/>
    </dgm:pt>
    <dgm:pt modelId="{8051BC5D-5151-41BF-A151-0FA512793DF1}" type="pres">
      <dgm:prSet presAssocID="{E62E32E3-5430-43F0-9233-CFDAFE190AEA}" presName="FiveNodes_4_text" presStyleLbl="node1" presStyleIdx="4" presStyleCnt="5">
        <dgm:presLayoutVars>
          <dgm:bulletEnabled val="1"/>
        </dgm:presLayoutVars>
      </dgm:prSet>
      <dgm:spPr/>
    </dgm:pt>
    <dgm:pt modelId="{99140C94-EA2E-4CB4-996E-2865F3E703AC}" type="pres">
      <dgm:prSet presAssocID="{E62E32E3-5430-43F0-9233-CFDAFE190AEA}" presName="FiveNodes_5_text" presStyleLbl="node1" presStyleIdx="4" presStyleCnt="5">
        <dgm:presLayoutVars>
          <dgm:bulletEnabled val="1"/>
        </dgm:presLayoutVars>
      </dgm:prSet>
      <dgm:spPr/>
    </dgm:pt>
  </dgm:ptLst>
  <dgm:cxnLst>
    <dgm:cxn modelId="{841B2B03-78B3-48F4-8181-7B5C15DBF2BA}" srcId="{E62E32E3-5430-43F0-9233-CFDAFE190AEA}" destId="{D84B043C-6F7C-4E5B-8FF8-69EB1667A564}" srcOrd="3" destOrd="0" parTransId="{F608FE71-7361-4257-B2C4-29BC588CBABA}" sibTransId="{721BDCF2-FE83-4F8A-A319-803426BA9C9D}"/>
    <dgm:cxn modelId="{FDEAC409-1B0E-4D61-A2EC-78D26D5566DE}" srcId="{E62E32E3-5430-43F0-9233-CFDAFE190AEA}" destId="{93235FCB-9B06-4AD3-B0FD-DBD0699ECEF3}" srcOrd="0" destOrd="0" parTransId="{C4752314-277F-4A98-B2B9-D371399D4615}" sibTransId="{DAD3B434-5FB2-435C-87C9-14392FDD4EB5}"/>
    <dgm:cxn modelId="{CF837B0F-7C59-4D00-8BA2-1ED3A7629400}" srcId="{E62E32E3-5430-43F0-9233-CFDAFE190AEA}" destId="{EDE26171-F963-46C3-A691-BA9E661AAACF}" srcOrd="4" destOrd="0" parTransId="{5FEE9E9C-B0F4-4271-8801-B994046B04BE}" sibTransId="{C254A8B3-7D59-40F8-AFDF-F377891F777B}"/>
    <dgm:cxn modelId="{EE039A17-EA57-4DAE-BAF0-3F6C1E691BB3}" type="presOf" srcId="{BFFFBCB1-E603-46F2-8D63-75B2E4339E82}" destId="{624681EE-C137-4993-B807-0E14F107DB8E}" srcOrd="0" destOrd="0" presId="urn:microsoft.com/office/officeart/2005/8/layout/vProcess5"/>
    <dgm:cxn modelId="{9394661E-7047-4720-A630-BCDBC04E1002}" type="presOf" srcId="{E18FEB09-0DB3-41F5-BAFC-27C93F4ED586}" destId="{3843B1FA-42D7-45AA-935E-5FB6FDB292FE}" srcOrd="0" destOrd="0" presId="urn:microsoft.com/office/officeart/2005/8/layout/vProcess5"/>
    <dgm:cxn modelId="{4042A925-A45E-4290-BC44-1D841583097F}" type="presOf" srcId="{E18FEB09-0DB3-41F5-BAFC-27C93F4ED586}" destId="{A1B794EF-BCA5-48BE-A9E7-94A92DBEEA46}" srcOrd="1" destOrd="0" presId="urn:microsoft.com/office/officeart/2005/8/layout/vProcess5"/>
    <dgm:cxn modelId="{60609426-EAE0-4799-ADFF-0654E3F6601B}" type="presOf" srcId="{721BDCF2-FE83-4F8A-A319-803426BA9C9D}" destId="{ADB217D2-E95B-4A01-BFE0-DBC7F6E48F95}" srcOrd="0" destOrd="0" presId="urn:microsoft.com/office/officeart/2005/8/layout/vProcess5"/>
    <dgm:cxn modelId="{9AE5F32A-6F9C-4B4F-95F7-2E6362EB6E15}" type="presOf" srcId="{D84B043C-6F7C-4E5B-8FF8-69EB1667A564}" destId="{8051BC5D-5151-41BF-A151-0FA512793DF1}" srcOrd="1" destOrd="0" presId="urn:microsoft.com/office/officeart/2005/8/layout/vProcess5"/>
    <dgm:cxn modelId="{9AD2B834-3D26-4B76-9172-A64FEF52FD8C}" type="presOf" srcId="{93235FCB-9B06-4AD3-B0FD-DBD0699ECEF3}" destId="{5BA0796F-47EE-4BEC-B7B4-B42FDFCD66D5}" srcOrd="1" destOrd="0" presId="urn:microsoft.com/office/officeart/2005/8/layout/vProcess5"/>
    <dgm:cxn modelId="{DF677A3A-93BA-43B9-B97E-4BCE073695EA}" type="presOf" srcId="{D84B043C-6F7C-4E5B-8FF8-69EB1667A564}" destId="{371826CF-D87C-41EA-8B51-10C09D71B1BF}" srcOrd="0" destOrd="0" presId="urn:microsoft.com/office/officeart/2005/8/layout/vProcess5"/>
    <dgm:cxn modelId="{D538E343-19C3-43F8-B942-F4701293B975}" type="presOf" srcId="{41B6A806-CB2A-4475-B0AF-611684CEC65C}" destId="{FA4E0301-827C-4644-BFB8-C83B2B2971D0}" srcOrd="0" destOrd="0" presId="urn:microsoft.com/office/officeart/2005/8/layout/vProcess5"/>
    <dgm:cxn modelId="{E4A3E34E-8B1E-48E6-9BE1-C5417467F49B}" srcId="{E62E32E3-5430-43F0-9233-CFDAFE190AEA}" destId="{7E10DE9B-4C64-40F5-8DF1-0DC23D5FA238}" srcOrd="1" destOrd="0" parTransId="{1246911D-9DA4-4BCC-BD71-BBFD54B978E1}" sibTransId="{BFFFBCB1-E603-46F2-8D63-75B2E4339E82}"/>
    <dgm:cxn modelId="{15C95C55-1FD9-4A7D-84E0-283D1A28FF80}" type="presOf" srcId="{7E10DE9B-4C64-40F5-8DF1-0DC23D5FA238}" destId="{2D047478-59FE-4434-BACE-84375C8562D2}" srcOrd="0" destOrd="0" presId="urn:microsoft.com/office/officeart/2005/8/layout/vProcess5"/>
    <dgm:cxn modelId="{FB98145A-AB25-417D-86AA-3CB32F6F0460}" type="presOf" srcId="{DAD3B434-5FB2-435C-87C9-14392FDD4EB5}" destId="{05BB383B-9A7C-476B-83CF-0CB359313EF4}" srcOrd="0" destOrd="0" presId="urn:microsoft.com/office/officeart/2005/8/layout/vProcess5"/>
    <dgm:cxn modelId="{5B190A7D-14AA-48E3-B0C4-D0AA0FC4575A}" type="presOf" srcId="{E62E32E3-5430-43F0-9233-CFDAFE190AEA}" destId="{0E61FD11-42FB-469B-A971-F204CD1115EF}" srcOrd="0" destOrd="0" presId="urn:microsoft.com/office/officeart/2005/8/layout/vProcess5"/>
    <dgm:cxn modelId="{D836EE92-7DE9-45F7-ACCA-EF973930E641}" type="presOf" srcId="{93235FCB-9B06-4AD3-B0FD-DBD0699ECEF3}" destId="{7A3C2C28-2154-4B15-A630-C1ADB2FAF2DF}" srcOrd="0" destOrd="0" presId="urn:microsoft.com/office/officeart/2005/8/layout/vProcess5"/>
    <dgm:cxn modelId="{E15E529E-608A-4242-A675-8EDD350B8F8E}" srcId="{E62E32E3-5430-43F0-9233-CFDAFE190AEA}" destId="{E18FEB09-0DB3-41F5-BAFC-27C93F4ED586}" srcOrd="2" destOrd="0" parTransId="{20E1DBE3-DEA4-43B7-A9D2-3A67EE19F54B}" sibTransId="{41B6A806-CB2A-4475-B0AF-611684CEC65C}"/>
    <dgm:cxn modelId="{F9107D9E-5F99-4CF9-ACE5-19DA34AE2B26}" type="presOf" srcId="{7E10DE9B-4C64-40F5-8DF1-0DC23D5FA238}" destId="{64A44960-9F24-438E-80E6-E9F4E0B62C36}" srcOrd="1" destOrd="0" presId="urn:microsoft.com/office/officeart/2005/8/layout/vProcess5"/>
    <dgm:cxn modelId="{9960CDB4-F136-4419-96DF-70B1336A4F4A}" type="presOf" srcId="{EDE26171-F963-46C3-A691-BA9E661AAACF}" destId="{3FF81530-7BA7-4AB3-AA2E-CBE5265946F8}" srcOrd="0" destOrd="0" presId="urn:microsoft.com/office/officeart/2005/8/layout/vProcess5"/>
    <dgm:cxn modelId="{38B4C5BC-F221-4FF6-9537-F0B36D447796}" type="presOf" srcId="{EDE26171-F963-46C3-A691-BA9E661AAACF}" destId="{99140C94-EA2E-4CB4-996E-2865F3E703AC}" srcOrd="1" destOrd="0" presId="urn:microsoft.com/office/officeart/2005/8/layout/vProcess5"/>
    <dgm:cxn modelId="{5B03C843-AD54-4EE4-BDB6-2F815C6EAD70}" type="presParOf" srcId="{0E61FD11-42FB-469B-A971-F204CD1115EF}" destId="{FE00CCDF-5E8D-4089-A8BA-BE7D07590884}" srcOrd="0" destOrd="0" presId="urn:microsoft.com/office/officeart/2005/8/layout/vProcess5"/>
    <dgm:cxn modelId="{14ED3689-C91F-47A6-A2BE-65CF3AFF7C06}" type="presParOf" srcId="{0E61FD11-42FB-469B-A971-F204CD1115EF}" destId="{7A3C2C28-2154-4B15-A630-C1ADB2FAF2DF}" srcOrd="1" destOrd="0" presId="urn:microsoft.com/office/officeart/2005/8/layout/vProcess5"/>
    <dgm:cxn modelId="{69618EC9-2CA5-449F-98C5-911C0C394E5D}" type="presParOf" srcId="{0E61FD11-42FB-469B-A971-F204CD1115EF}" destId="{2D047478-59FE-4434-BACE-84375C8562D2}" srcOrd="2" destOrd="0" presId="urn:microsoft.com/office/officeart/2005/8/layout/vProcess5"/>
    <dgm:cxn modelId="{274932DE-85AF-4596-88CB-01B8F00DF3EC}" type="presParOf" srcId="{0E61FD11-42FB-469B-A971-F204CD1115EF}" destId="{3843B1FA-42D7-45AA-935E-5FB6FDB292FE}" srcOrd="3" destOrd="0" presId="urn:microsoft.com/office/officeart/2005/8/layout/vProcess5"/>
    <dgm:cxn modelId="{26FD4D16-4820-437C-A9EE-574F00519540}" type="presParOf" srcId="{0E61FD11-42FB-469B-A971-F204CD1115EF}" destId="{371826CF-D87C-41EA-8B51-10C09D71B1BF}" srcOrd="4" destOrd="0" presId="urn:microsoft.com/office/officeart/2005/8/layout/vProcess5"/>
    <dgm:cxn modelId="{AE7DEAF9-8E76-4EA8-8DAB-C276C9CB547D}" type="presParOf" srcId="{0E61FD11-42FB-469B-A971-F204CD1115EF}" destId="{3FF81530-7BA7-4AB3-AA2E-CBE5265946F8}" srcOrd="5" destOrd="0" presId="urn:microsoft.com/office/officeart/2005/8/layout/vProcess5"/>
    <dgm:cxn modelId="{9337C44C-6B81-4923-9FC6-04238C59E27B}" type="presParOf" srcId="{0E61FD11-42FB-469B-A971-F204CD1115EF}" destId="{05BB383B-9A7C-476B-83CF-0CB359313EF4}" srcOrd="6" destOrd="0" presId="urn:microsoft.com/office/officeart/2005/8/layout/vProcess5"/>
    <dgm:cxn modelId="{F115C1AF-D903-4046-AF22-73CE7664A59A}" type="presParOf" srcId="{0E61FD11-42FB-469B-A971-F204CD1115EF}" destId="{624681EE-C137-4993-B807-0E14F107DB8E}" srcOrd="7" destOrd="0" presId="urn:microsoft.com/office/officeart/2005/8/layout/vProcess5"/>
    <dgm:cxn modelId="{C81FCF1D-3E95-4BED-965D-D058A3FC0652}" type="presParOf" srcId="{0E61FD11-42FB-469B-A971-F204CD1115EF}" destId="{FA4E0301-827C-4644-BFB8-C83B2B2971D0}" srcOrd="8" destOrd="0" presId="urn:microsoft.com/office/officeart/2005/8/layout/vProcess5"/>
    <dgm:cxn modelId="{ACBE1423-88C6-4F1C-8F93-CDC0B51CB5B8}" type="presParOf" srcId="{0E61FD11-42FB-469B-A971-F204CD1115EF}" destId="{ADB217D2-E95B-4A01-BFE0-DBC7F6E48F95}" srcOrd="9" destOrd="0" presId="urn:microsoft.com/office/officeart/2005/8/layout/vProcess5"/>
    <dgm:cxn modelId="{2F8E2626-B688-48EF-8932-09346CF5DCA6}" type="presParOf" srcId="{0E61FD11-42FB-469B-A971-F204CD1115EF}" destId="{5BA0796F-47EE-4BEC-B7B4-B42FDFCD66D5}" srcOrd="10" destOrd="0" presId="urn:microsoft.com/office/officeart/2005/8/layout/vProcess5"/>
    <dgm:cxn modelId="{8E2831BB-00B3-48EA-9E81-F50F327FB482}" type="presParOf" srcId="{0E61FD11-42FB-469B-A971-F204CD1115EF}" destId="{64A44960-9F24-438E-80E6-E9F4E0B62C36}" srcOrd="11" destOrd="0" presId="urn:microsoft.com/office/officeart/2005/8/layout/vProcess5"/>
    <dgm:cxn modelId="{344A3CFC-FBDC-44E9-9659-D1B3BF841A40}" type="presParOf" srcId="{0E61FD11-42FB-469B-A971-F204CD1115EF}" destId="{A1B794EF-BCA5-48BE-A9E7-94A92DBEEA46}" srcOrd="12" destOrd="0" presId="urn:microsoft.com/office/officeart/2005/8/layout/vProcess5"/>
    <dgm:cxn modelId="{2969AB33-C07D-43CD-8065-B2C3B3C9C1DF}" type="presParOf" srcId="{0E61FD11-42FB-469B-A971-F204CD1115EF}" destId="{8051BC5D-5151-41BF-A151-0FA512793DF1}" srcOrd="13" destOrd="0" presId="urn:microsoft.com/office/officeart/2005/8/layout/vProcess5"/>
    <dgm:cxn modelId="{1CEF7787-C159-40CC-A121-460058BECEB8}" type="presParOf" srcId="{0E61FD11-42FB-469B-A971-F204CD1115EF}" destId="{99140C94-EA2E-4CB4-996E-2865F3E703AC}"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C2C28-2154-4B15-A630-C1ADB2FAF2DF}">
      <dsp:nvSpPr>
        <dsp:cNvPr id="0" name=""/>
        <dsp:cNvSpPr/>
      </dsp:nvSpPr>
      <dsp:spPr>
        <a:xfrm>
          <a:off x="0" y="0"/>
          <a:ext cx="7803642" cy="1139483"/>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l-GR" sz="2000" b="0" i="0" kern="1200" dirty="0">
              <a:solidFill>
                <a:schemeClr val="tx1"/>
              </a:solidFill>
              <a:latin typeface="Arial" panose="020B0604020202020204" pitchFamily="34" charset="0"/>
              <a:cs typeface="Arial" panose="020B0604020202020204" pitchFamily="34" charset="0"/>
            </a:rPr>
            <a:t>Στις </a:t>
          </a:r>
          <a:r>
            <a:rPr lang="el-GR" sz="2000" b="1" i="0" kern="1200" dirty="0">
              <a:solidFill>
                <a:schemeClr val="tx1"/>
              </a:solidFill>
              <a:latin typeface="Arial" panose="020B0604020202020204" pitchFamily="34" charset="0"/>
              <a:cs typeface="Arial" panose="020B0604020202020204" pitchFamily="34" charset="0"/>
            </a:rPr>
            <a:t>εκλογές του 1928 </a:t>
          </a:r>
          <a:r>
            <a:rPr lang="el-GR" sz="2000" b="0" i="0" kern="1200" dirty="0">
              <a:solidFill>
                <a:schemeClr val="tx1"/>
              </a:solidFill>
              <a:latin typeface="Arial" panose="020B0604020202020204" pitchFamily="34" charset="0"/>
              <a:cs typeface="Arial" panose="020B0604020202020204" pitchFamily="34" charset="0"/>
            </a:rPr>
            <a:t>το κόμμα των </a:t>
          </a:r>
          <a:r>
            <a:rPr lang="el-GR" sz="2000" b="1" i="0" kern="1200" dirty="0">
              <a:solidFill>
                <a:schemeClr val="tx1"/>
              </a:solidFill>
              <a:latin typeface="Arial" panose="020B0604020202020204" pitchFamily="34" charset="0"/>
              <a:cs typeface="Arial" panose="020B0604020202020204" pitchFamily="34" charset="0"/>
            </a:rPr>
            <a:t>Φιλελευθέρων</a:t>
          </a:r>
          <a:r>
            <a:rPr lang="el-GR" sz="2000" b="0" i="0" kern="1200" dirty="0">
              <a:solidFill>
                <a:schemeClr val="tx1"/>
              </a:solidFill>
              <a:latin typeface="Arial" panose="020B0604020202020204" pitchFamily="34" charset="0"/>
              <a:cs typeface="Arial" panose="020B0604020202020204" pitchFamily="34" charset="0"/>
            </a:rPr>
            <a:t> με επικεφαλής τον </a:t>
          </a:r>
          <a:r>
            <a:rPr lang="el-GR" sz="2000" b="1" i="0" kern="1200" dirty="0">
              <a:solidFill>
                <a:schemeClr val="tx1"/>
              </a:solidFill>
              <a:latin typeface="Arial" panose="020B0604020202020204" pitchFamily="34" charset="0"/>
              <a:cs typeface="Arial" panose="020B0604020202020204" pitchFamily="34" charset="0"/>
            </a:rPr>
            <a:t>Ελευθέριο Βενιζέλο </a:t>
          </a:r>
          <a:r>
            <a:rPr lang="el-GR" sz="2000" b="0" i="0" kern="1200" dirty="0">
              <a:solidFill>
                <a:schemeClr val="tx1"/>
              </a:solidFill>
              <a:latin typeface="Arial" panose="020B0604020202020204" pitchFamily="34" charset="0"/>
              <a:cs typeface="Arial" panose="020B0604020202020204" pitchFamily="34" charset="0"/>
            </a:rPr>
            <a:t>εξασφάλισε την πλειοψηφία. </a:t>
          </a:r>
          <a:endParaRPr lang="en-US" sz="2000" kern="1200" dirty="0">
            <a:solidFill>
              <a:schemeClr val="tx1"/>
            </a:solidFill>
            <a:latin typeface="Arial" panose="020B0604020202020204" pitchFamily="34" charset="0"/>
            <a:cs typeface="Arial" panose="020B0604020202020204" pitchFamily="34" charset="0"/>
          </a:endParaRPr>
        </a:p>
      </dsp:txBody>
      <dsp:txXfrm>
        <a:off x="33374" y="33374"/>
        <a:ext cx="6440731" cy="1072735"/>
      </dsp:txXfrm>
    </dsp:sp>
    <dsp:sp modelId="{2D047478-59FE-4434-BACE-84375C8562D2}">
      <dsp:nvSpPr>
        <dsp:cNvPr id="0" name=""/>
        <dsp:cNvSpPr/>
      </dsp:nvSpPr>
      <dsp:spPr>
        <a:xfrm>
          <a:off x="582739" y="1297744"/>
          <a:ext cx="7803642" cy="1139483"/>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l-GR" sz="1600" b="0" i="0" kern="1200" dirty="0">
              <a:solidFill>
                <a:schemeClr val="tx1"/>
              </a:solidFill>
              <a:latin typeface="Arial" panose="020B0604020202020204" pitchFamily="34" charset="0"/>
              <a:cs typeface="Arial" panose="020B0604020202020204" pitchFamily="34" charset="0"/>
            </a:rPr>
            <a:t>Το </a:t>
          </a:r>
          <a:r>
            <a:rPr lang="el-GR" sz="1600" b="1" i="0" kern="1200" dirty="0">
              <a:solidFill>
                <a:schemeClr val="tx1"/>
              </a:solidFill>
              <a:latin typeface="Arial" panose="020B0604020202020204" pitchFamily="34" charset="0"/>
              <a:cs typeface="Arial" panose="020B0604020202020204" pitchFamily="34" charset="0"/>
            </a:rPr>
            <a:t>1929</a:t>
          </a:r>
          <a:r>
            <a:rPr lang="el-GR" sz="1600" b="0" i="0" kern="1200" dirty="0">
              <a:solidFill>
                <a:schemeClr val="tx1"/>
              </a:solidFill>
              <a:latin typeface="Arial" panose="020B0604020202020204" pitchFamily="34" charset="0"/>
              <a:cs typeface="Arial" panose="020B0604020202020204" pitchFamily="34" charset="0"/>
            </a:rPr>
            <a:t> ψηφίστηκε, με πρόταση των Φιλελευθέρων, νόμος που έδινε στο κράτος την εξουσία να τιμωρεί (σύλληψη, απόλυση) οποιονδήποτε θεωρούσε ότι προωθούσε «ιδέες που υποστήριζαν τη βίαιη ανατροπή της κοινωνικής τάξης». Ο νόμος αυτός, έμεινε γνωστός ως </a:t>
          </a:r>
          <a:r>
            <a:rPr lang="el-GR" sz="1600" b="1" i="0" kern="1200" dirty="0">
              <a:solidFill>
                <a:schemeClr val="tx1"/>
              </a:solidFill>
              <a:latin typeface="Arial" panose="020B0604020202020204" pitchFamily="34" charset="0"/>
              <a:cs typeface="Arial" panose="020B0604020202020204" pitchFamily="34" charset="0"/>
            </a:rPr>
            <a:t>«ιδιώνυμο».</a:t>
          </a:r>
          <a:endParaRPr lang="en-US" sz="1600" kern="1200" dirty="0">
            <a:solidFill>
              <a:schemeClr val="tx1"/>
            </a:solidFill>
            <a:latin typeface="Arial" panose="020B0604020202020204" pitchFamily="34" charset="0"/>
            <a:cs typeface="Arial" panose="020B0604020202020204" pitchFamily="34" charset="0"/>
          </a:endParaRPr>
        </a:p>
      </dsp:txBody>
      <dsp:txXfrm>
        <a:off x="616113" y="1331118"/>
        <a:ext cx="6413490" cy="1072735"/>
      </dsp:txXfrm>
    </dsp:sp>
    <dsp:sp modelId="{3843B1FA-42D7-45AA-935E-5FB6FDB292FE}">
      <dsp:nvSpPr>
        <dsp:cNvPr id="0" name=""/>
        <dsp:cNvSpPr/>
      </dsp:nvSpPr>
      <dsp:spPr>
        <a:xfrm>
          <a:off x="1165478" y="2595489"/>
          <a:ext cx="7803642" cy="1139483"/>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l-GR" sz="2000" b="0" i="0" kern="1200" dirty="0">
              <a:solidFill>
                <a:schemeClr val="tx1"/>
              </a:solidFill>
              <a:latin typeface="Arial" panose="020B0604020202020204" pitchFamily="34" charset="0"/>
              <a:cs typeface="Arial" panose="020B0604020202020204" pitchFamily="34" charset="0"/>
            </a:rPr>
            <a:t>Η διεθνής οικονομική κρίση του 1929 και οι σοβαρές επιπτώσεις της στην Ελλάδα υποχρέωσαν τον </a:t>
          </a:r>
          <a:r>
            <a:rPr lang="el-GR" sz="2000" b="1" i="0" kern="1200" dirty="0">
              <a:solidFill>
                <a:schemeClr val="tx1"/>
              </a:solidFill>
              <a:latin typeface="Arial" panose="020B0604020202020204" pitchFamily="34" charset="0"/>
              <a:cs typeface="Arial" panose="020B0604020202020204" pitchFamily="34" charset="0"/>
            </a:rPr>
            <a:t>Βενιζέλο</a:t>
          </a:r>
          <a:r>
            <a:rPr lang="el-GR" sz="2000" b="0" i="0" kern="1200" dirty="0">
              <a:solidFill>
                <a:schemeClr val="tx1"/>
              </a:solidFill>
              <a:latin typeface="Arial" panose="020B0604020202020204" pitchFamily="34" charset="0"/>
              <a:cs typeface="Arial" panose="020B0604020202020204" pitchFamily="34" charset="0"/>
            </a:rPr>
            <a:t> να κηρύξει, το </a:t>
          </a:r>
          <a:r>
            <a:rPr lang="el-GR" sz="2000" b="1" i="0" kern="1200" dirty="0">
              <a:solidFill>
                <a:schemeClr val="tx1"/>
              </a:solidFill>
              <a:latin typeface="Arial" panose="020B0604020202020204" pitchFamily="34" charset="0"/>
              <a:cs typeface="Arial" panose="020B0604020202020204" pitchFamily="34" charset="0"/>
            </a:rPr>
            <a:t>1932</a:t>
          </a:r>
          <a:r>
            <a:rPr lang="el-GR" sz="2000" b="0" i="0" kern="1200" dirty="0">
              <a:solidFill>
                <a:schemeClr val="tx1"/>
              </a:solidFill>
              <a:latin typeface="Arial" panose="020B0604020202020204" pitchFamily="34" charset="0"/>
              <a:cs typeface="Arial" panose="020B0604020202020204" pitchFamily="34" charset="0"/>
            </a:rPr>
            <a:t>, την Ελλάδα σε </a:t>
          </a:r>
          <a:r>
            <a:rPr lang="el-GR" sz="2000" b="1" i="0" kern="1200" dirty="0">
              <a:solidFill>
                <a:schemeClr val="tx1"/>
              </a:solidFill>
              <a:latin typeface="Arial" panose="020B0604020202020204" pitchFamily="34" charset="0"/>
              <a:cs typeface="Arial" panose="020B0604020202020204" pitchFamily="34" charset="0"/>
            </a:rPr>
            <a:t>πτώχευση</a:t>
          </a:r>
          <a:r>
            <a:rPr lang="el-GR" sz="2000" b="0" i="0" kern="1200" dirty="0">
              <a:solidFill>
                <a:schemeClr val="tx1"/>
              </a:solidFill>
              <a:latin typeface="Arial" panose="020B0604020202020204" pitchFamily="34" charset="0"/>
              <a:cs typeface="Arial" panose="020B0604020202020204" pitchFamily="34" charset="0"/>
            </a:rPr>
            <a:t> και να </a:t>
          </a:r>
          <a:r>
            <a:rPr lang="el-GR" sz="2000" b="1" i="0" kern="1200" dirty="0">
              <a:solidFill>
                <a:schemeClr val="tx1"/>
              </a:solidFill>
              <a:latin typeface="Arial" panose="020B0604020202020204" pitchFamily="34" charset="0"/>
              <a:cs typeface="Arial" panose="020B0604020202020204" pitchFamily="34" charset="0"/>
            </a:rPr>
            <a:t>προκηρύξει εκλογές</a:t>
          </a:r>
          <a:r>
            <a:rPr lang="el-GR" sz="2000" b="0" i="0" kern="1200" dirty="0">
              <a:solidFill>
                <a:schemeClr val="tx1"/>
              </a:solidFill>
              <a:latin typeface="Arial" panose="020B0604020202020204" pitchFamily="34" charset="0"/>
              <a:cs typeface="Arial" panose="020B0604020202020204" pitchFamily="34" charset="0"/>
            </a:rPr>
            <a:t>.</a:t>
          </a:r>
          <a:endParaRPr lang="en-US" sz="2000" kern="1200" dirty="0">
            <a:solidFill>
              <a:schemeClr val="tx1"/>
            </a:solidFill>
            <a:latin typeface="Arial" panose="020B0604020202020204" pitchFamily="34" charset="0"/>
            <a:cs typeface="Arial" panose="020B0604020202020204" pitchFamily="34" charset="0"/>
          </a:endParaRPr>
        </a:p>
      </dsp:txBody>
      <dsp:txXfrm>
        <a:off x="1198852" y="2628863"/>
        <a:ext cx="6413490" cy="1072735"/>
      </dsp:txXfrm>
    </dsp:sp>
    <dsp:sp modelId="{371826CF-D87C-41EA-8B51-10C09D71B1BF}">
      <dsp:nvSpPr>
        <dsp:cNvPr id="0" name=""/>
        <dsp:cNvSpPr/>
      </dsp:nvSpPr>
      <dsp:spPr>
        <a:xfrm>
          <a:off x="1790436" y="3844646"/>
          <a:ext cx="7803642" cy="1139483"/>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b="0" i="0" kern="1200" dirty="0">
              <a:solidFill>
                <a:schemeClr val="tx1"/>
              </a:solidFill>
              <a:latin typeface="Arial" panose="020B0604020202020204" pitchFamily="34" charset="0"/>
              <a:cs typeface="Arial" panose="020B0604020202020204" pitchFamily="34" charset="0"/>
            </a:rPr>
            <a:t>Στις εκλογές που έγιναν στις </a:t>
          </a:r>
          <a:r>
            <a:rPr lang="el-GR" sz="2000" b="1" i="0" kern="1200" dirty="0">
              <a:solidFill>
                <a:schemeClr val="tx1"/>
              </a:solidFill>
              <a:latin typeface="Arial" panose="020B0604020202020204" pitchFamily="34" charset="0"/>
              <a:cs typeface="Arial" panose="020B0604020202020204" pitchFamily="34" charset="0"/>
            </a:rPr>
            <a:t>5 Μαρτίου 1933 </a:t>
          </a:r>
          <a:r>
            <a:rPr lang="el-GR" sz="2000" b="0" i="0" kern="1200" dirty="0">
              <a:solidFill>
                <a:schemeClr val="tx1"/>
              </a:solidFill>
              <a:latin typeface="Arial" panose="020B0604020202020204" pitchFamily="34" charset="0"/>
              <a:cs typeface="Arial" panose="020B0604020202020204" pitchFamily="34" charset="0"/>
            </a:rPr>
            <a:t>επικράτησαν τα </a:t>
          </a:r>
          <a:r>
            <a:rPr lang="el-GR" sz="2000" b="0" i="0" kern="1200" dirty="0" err="1">
              <a:solidFill>
                <a:schemeClr val="tx1"/>
              </a:solidFill>
              <a:latin typeface="Arial" panose="020B0604020202020204" pitchFamily="34" charset="0"/>
              <a:cs typeface="Arial" panose="020B0604020202020204" pitchFamily="34" charset="0"/>
            </a:rPr>
            <a:t>αντιβενιζελικά</a:t>
          </a:r>
          <a:r>
            <a:rPr lang="el-GR" sz="2000" b="0" i="0" kern="1200" dirty="0">
              <a:solidFill>
                <a:schemeClr val="tx1"/>
              </a:solidFill>
              <a:latin typeface="Arial" panose="020B0604020202020204" pitchFamily="34" charset="0"/>
              <a:cs typeface="Arial" panose="020B0604020202020204" pitchFamily="34" charset="0"/>
            </a:rPr>
            <a:t> κόμματα. </a:t>
          </a:r>
          <a:endParaRPr lang="en-US" sz="2000" kern="1200" dirty="0">
            <a:solidFill>
              <a:schemeClr val="tx1"/>
            </a:solidFill>
            <a:latin typeface="Arial" panose="020B0604020202020204" pitchFamily="34" charset="0"/>
            <a:cs typeface="Arial" panose="020B0604020202020204" pitchFamily="34" charset="0"/>
          </a:endParaRPr>
        </a:p>
      </dsp:txBody>
      <dsp:txXfrm>
        <a:off x="1823810" y="3878020"/>
        <a:ext cx="6413490" cy="1072735"/>
      </dsp:txXfrm>
    </dsp:sp>
    <dsp:sp modelId="{3FF81530-7BA7-4AB3-AA2E-CBE5265946F8}">
      <dsp:nvSpPr>
        <dsp:cNvPr id="0" name=""/>
        <dsp:cNvSpPr/>
      </dsp:nvSpPr>
      <dsp:spPr>
        <a:xfrm>
          <a:off x="2330957" y="5190978"/>
          <a:ext cx="7803642" cy="1139483"/>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l-GR" sz="2000" b="0" i="0" kern="1200" dirty="0">
              <a:solidFill>
                <a:schemeClr val="tx1"/>
              </a:solidFill>
              <a:latin typeface="Arial" panose="020B0604020202020204" pitchFamily="34" charset="0"/>
              <a:cs typeface="Arial" panose="020B0604020202020204" pitchFamily="34" charset="0"/>
            </a:rPr>
            <a:t>Ύστερα από μια περίοδο μεγάλης </a:t>
          </a:r>
          <a:r>
            <a:rPr lang="el-GR" sz="2000" b="1" i="0" kern="1200" dirty="0">
              <a:solidFill>
                <a:schemeClr val="tx1"/>
              </a:solidFill>
              <a:latin typeface="Arial" panose="020B0604020202020204" pitchFamily="34" charset="0"/>
              <a:cs typeface="Arial" panose="020B0604020202020204" pitchFamily="34" charset="0"/>
            </a:rPr>
            <a:t>πολιτικής έντασης, </a:t>
          </a:r>
          <a:r>
            <a:rPr lang="el-GR" sz="2000" b="0" i="0" kern="1200" dirty="0">
              <a:solidFill>
                <a:schemeClr val="tx1"/>
              </a:solidFill>
              <a:latin typeface="Arial" panose="020B0604020202020204" pitchFamily="34" charset="0"/>
              <a:cs typeface="Arial" panose="020B0604020202020204" pitchFamily="34" charset="0"/>
            </a:rPr>
            <a:t>ο </a:t>
          </a:r>
          <a:r>
            <a:rPr lang="el-GR" sz="2000" b="1" i="0" kern="1200" dirty="0">
              <a:solidFill>
                <a:schemeClr val="tx1"/>
              </a:solidFill>
              <a:latin typeface="Arial" panose="020B0604020202020204" pitchFamily="34" charset="0"/>
              <a:cs typeface="Arial" panose="020B0604020202020204" pitchFamily="34" charset="0"/>
            </a:rPr>
            <a:t>Κονδύλης</a:t>
          </a:r>
          <a:r>
            <a:rPr lang="el-GR" sz="2000" b="0" i="0" kern="1200" dirty="0">
              <a:solidFill>
                <a:schemeClr val="tx1"/>
              </a:solidFill>
              <a:latin typeface="Arial" panose="020B0604020202020204" pitchFamily="34" charset="0"/>
              <a:cs typeface="Arial" panose="020B0604020202020204" pitchFamily="34" charset="0"/>
            </a:rPr>
            <a:t> επέβαλε </a:t>
          </a:r>
          <a:r>
            <a:rPr lang="el-GR" sz="2000" b="1" i="0" kern="1200" dirty="0">
              <a:solidFill>
                <a:schemeClr val="tx1"/>
              </a:solidFill>
              <a:latin typeface="Arial" panose="020B0604020202020204" pitchFamily="34" charset="0"/>
              <a:cs typeface="Arial" panose="020B0604020202020204" pitchFamily="34" charset="0"/>
            </a:rPr>
            <a:t>δικτατορία</a:t>
          </a:r>
          <a:r>
            <a:rPr lang="el-GR" sz="2000" b="0" i="0" kern="1200" dirty="0">
              <a:solidFill>
                <a:schemeClr val="tx1"/>
              </a:solidFill>
              <a:latin typeface="Arial" panose="020B0604020202020204" pitchFamily="34" charset="0"/>
              <a:cs typeface="Arial" panose="020B0604020202020204" pitchFamily="34" charset="0"/>
            </a:rPr>
            <a:t> και προχώρησε στην </a:t>
          </a:r>
          <a:r>
            <a:rPr lang="el-GR" sz="2000" b="1" i="0" kern="1200" dirty="0">
              <a:solidFill>
                <a:schemeClr val="tx1"/>
              </a:solidFill>
              <a:latin typeface="Arial" panose="020B0604020202020204" pitchFamily="34" charset="0"/>
              <a:cs typeface="Arial" panose="020B0604020202020204" pitchFamily="34" charset="0"/>
            </a:rPr>
            <a:t>παλινόρθωση της μοναρχίας (Νοέμβριος 1935).</a:t>
          </a:r>
          <a:endParaRPr lang="en-US" sz="2000" kern="1200" dirty="0">
            <a:solidFill>
              <a:schemeClr val="tx1"/>
            </a:solidFill>
            <a:latin typeface="Arial" panose="020B0604020202020204" pitchFamily="34" charset="0"/>
            <a:cs typeface="Arial" panose="020B0604020202020204" pitchFamily="34" charset="0"/>
          </a:endParaRPr>
        </a:p>
      </dsp:txBody>
      <dsp:txXfrm>
        <a:off x="2364331" y="5224352"/>
        <a:ext cx="6413490" cy="1072735"/>
      </dsp:txXfrm>
    </dsp:sp>
    <dsp:sp modelId="{05BB383B-9A7C-476B-83CF-0CB359313EF4}">
      <dsp:nvSpPr>
        <dsp:cNvPr id="0" name=""/>
        <dsp:cNvSpPr/>
      </dsp:nvSpPr>
      <dsp:spPr>
        <a:xfrm>
          <a:off x="7062977" y="832455"/>
          <a:ext cx="740664" cy="7406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229626" y="832455"/>
        <a:ext cx="407366" cy="557350"/>
      </dsp:txXfrm>
    </dsp:sp>
    <dsp:sp modelId="{624681EE-C137-4993-B807-0E14F107DB8E}">
      <dsp:nvSpPr>
        <dsp:cNvPr id="0" name=""/>
        <dsp:cNvSpPr/>
      </dsp:nvSpPr>
      <dsp:spPr>
        <a:xfrm>
          <a:off x="7645717" y="2130200"/>
          <a:ext cx="740664" cy="7406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812366" y="2130200"/>
        <a:ext cx="407366" cy="557350"/>
      </dsp:txXfrm>
    </dsp:sp>
    <dsp:sp modelId="{FA4E0301-827C-4644-BFB8-C83B2B2971D0}">
      <dsp:nvSpPr>
        <dsp:cNvPr id="0" name=""/>
        <dsp:cNvSpPr/>
      </dsp:nvSpPr>
      <dsp:spPr>
        <a:xfrm>
          <a:off x="8228456" y="3408953"/>
          <a:ext cx="740664" cy="7406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95105" y="3408953"/>
        <a:ext cx="407366" cy="557350"/>
      </dsp:txXfrm>
    </dsp:sp>
    <dsp:sp modelId="{ADB217D2-E95B-4A01-BFE0-DBC7F6E48F95}">
      <dsp:nvSpPr>
        <dsp:cNvPr id="0" name=""/>
        <dsp:cNvSpPr/>
      </dsp:nvSpPr>
      <dsp:spPr>
        <a:xfrm>
          <a:off x="8811196" y="4719359"/>
          <a:ext cx="740664" cy="7406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977845" y="4719359"/>
        <a:ext cx="407366" cy="55735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10/30/2025</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9644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10/30/2025</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097748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10/30/2025</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59560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10/30/2025</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53383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10/30/2025</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574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10/30/2025</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309991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10/30/2025</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21643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10/30/2025</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38972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10/30/2025</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02171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10/30/2025</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452199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10/30/2025</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89470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10/30/2025</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444224"/>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77" r:id="rId3"/>
    <p:sldLayoutId id="2147483676" r:id="rId4"/>
    <p:sldLayoutId id="2147483675" r:id="rId5"/>
    <p:sldLayoutId id="2147483674" r:id="rId6"/>
    <p:sldLayoutId id="2147483673" r:id="rId7"/>
    <p:sldLayoutId id="2147483672" r:id="rId8"/>
    <p:sldLayoutId id="2147483671" r:id="rId9"/>
    <p:sldLayoutId id="2147483670" r:id="rId10"/>
    <p:sldLayoutId id="2147483661"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gr.pinterest.com/pin/29843"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Βίντεο 3">
            <a:extLst>
              <a:ext uri="{FF2B5EF4-FFF2-40B4-BE49-F238E27FC236}">
                <a16:creationId xmlns:a16="http://schemas.microsoft.com/office/drawing/2014/main" id="{A1FB25FD-BBF7-4C8F-8B3C-D6DF3DD77D6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0" y="-17596"/>
            <a:ext cx="12191980" cy="6857989"/>
          </a:xfrm>
          <a:prstGeom prst="rect">
            <a:avLst/>
          </a:prstGeom>
        </p:spPr>
      </p:pic>
      <p:sp>
        <p:nvSpPr>
          <p:cNvPr id="11" name="Rectangle 5">
            <a:extLst>
              <a:ext uri="{FF2B5EF4-FFF2-40B4-BE49-F238E27FC236}">
                <a16:creationId xmlns:a16="http://schemas.microsoft.com/office/drawing/2014/main" id="{FBE11A49-02A1-4D4C-9A49-CDF496B10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458"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B21B6A7-1D93-4AF3-B05C-F7F709922C30}"/>
              </a:ext>
            </a:extLst>
          </p:cNvPr>
          <p:cNvSpPr>
            <a:spLocks noGrp="1"/>
          </p:cNvSpPr>
          <p:nvPr>
            <p:ph type="ctrTitle"/>
          </p:nvPr>
        </p:nvSpPr>
        <p:spPr>
          <a:xfrm>
            <a:off x="7212119" y="1066800"/>
            <a:ext cx="3931320" cy="1869401"/>
          </a:xfrm>
        </p:spPr>
        <p:txBody>
          <a:bodyPr>
            <a:normAutofit/>
          </a:bodyPr>
          <a:lstStyle/>
          <a:p>
            <a:r>
              <a:rPr lang="el-GR" b="1" dirty="0"/>
              <a:t>2 </a:t>
            </a:r>
            <a:r>
              <a:rPr lang="el-GR" b="1" baseline="30000" dirty="0"/>
              <a:t>ο </a:t>
            </a:r>
            <a:r>
              <a:rPr lang="el-GR" b="1" dirty="0" err="1"/>
              <a:t>Γυμνασιο</a:t>
            </a:r>
            <a:r>
              <a:rPr lang="el-GR" b="1" dirty="0"/>
              <a:t> </a:t>
            </a:r>
            <a:r>
              <a:rPr lang="el-GR" b="1" dirty="0" err="1"/>
              <a:t>φιλιππιαδασ</a:t>
            </a:r>
            <a:br>
              <a:rPr lang="el-GR" b="1" dirty="0"/>
            </a:br>
            <a:r>
              <a:rPr lang="el-GR" b="1" dirty="0"/>
              <a:t>2021-2022</a:t>
            </a:r>
            <a:endParaRPr lang="el-GR" b="1" baseline="30000" dirty="0"/>
          </a:p>
        </p:txBody>
      </p:sp>
      <p:sp>
        <p:nvSpPr>
          <p:cNvPr id="3" name="Υπότιτλος 2">
            <a:extLst>
              <a:ext uri="{FF2B5EF4-FFF2-40B4-BE49-F238E27FC236}">
                <a16:creationId xmlns:a16="http://schemas.microsoft.com/office/drawing/2014/main" id="{DBE657DA-E729-4C89-9B9B-6239CFA4DF80}"/>
              </a:ext>
            </a:extLst>
          </p:cNvPr>
          <p:cNvSpPr>
            <a:spLocks noGrp="1"/>
          </p:cNvSpPr>
          <p:nvPr>
            <p:ph type="subTitle" idx="1"/>
          </p:nvPr>
        </p:nvSpPr>
        <p:spPr>
          <a:xfrm>
            <a:off x="7212119" y="4327781"/>
            <a:ext cx="3931321" cy="1033669"/>
          </a:xfrm>
        </p:spPr>
        <p:txBody>
          <a:bodyPr>
            <a:normAutofit/>
          </a:bodyPr>
          <a:lstStyle/>
          <a:p>
            <a:r>
              <a:rPr lang="el-GR" sz="3600" b="1" dirty="0"/>
              <a:t>28 – 10 - 1940</a:t>
            </a:r>
          </a:p>
        </p:txBody>
      </p:sp>
      <p:grpSp>
        <p:nvGrpSpPr>
          <p:cNvPr id="13" name="Group 12">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4037" y="3864080"/>
            <a:ext cx="867485" cy="115439"/>
            <a:chOff x="8910933" y="1861308"/>
            <a:chExt cx="867485" cy="115439"/>
          </a:xfrm>
        </p:grpSpPr>
        <p:sp>
          <p:nvSpPr>
            <p:cNvPr id="14" name="Rectangle 13">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266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1" name="Rectangle 140">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2B89FAA-A454-4E46-A3D7-D0C76DA124F9}"/>
              </a:ext>
            </a:extLst>
          </p:cNvPr>
          <p:cNvSpPr>
            <a:spLocks noGrp="1"/>
          </p:cNvSpPr>
          <p:nvPr>
            <p:ph type="title"/>
          </p:nvPr>
        </p:nvSpPr>
        <p:spPr>
          <a:xfrm>
            <a:off x="6849264" y="436099"/>
            <a:ext cx="4618836" cy="514250"/>
          </a:xfrm>
        </p:spPr>
        <p:txBody>
          <a:bodyPr anchor="b">
            <a:normAutofit fontScale="90000"/>
          </a:bodyPr>
          <a:lstStyle/>
          <a:p>
            <a:pPr algn="ctr"/>
            <a:r>
              <a:rPr lang="el-GR" b="1" i="0" dirty="0">
                <a:effectLst/>
                <a:latin typeface="Arial" panose="020B0604020202020204" pitchFamily="34" charset="0"/>
              </a:rPr>
              <a:t>Μετά την παλινόρθωση</a:t>
            </a:r>
            <a:r>
              <a:rPr lang="el-GR" b="0" i="0" dirty="0">
                <a:effectLst/>
                <a:latin typeface="Arial" panose="020B0604020202020204" pitchFamily="34" charset="0"/>
              </a:rPr>
              <a:t> </a:t>
            </a:r>
            <a:endParaRPr lang="el-GR" dirty="0"/>
          </a:p>
        </p:txBody>
      </p:sp>
      <p:sp>
        <p:nvSpPr>
          <p:cNvPr id="3" name="Θέση περιεχομένου 2">
            <a:extLst>
              <a:ext uri="{FF2B5EF4-FFF2-40B4-BE49-F238E27FC236}">
                <a16:creationId xmlns:a16="http://schemas.microsoft.com/office/drawing/2014/main" id="{1903A0FA-0C92-4F77-9186-8879601B6427}"/>
              </a:ext>
            </a:extLst>
          </p:cNvPr>
          <p:cNvSpPr>
            <a:spLocks noGrp="1"/>
          </p:cNvSpPr>
          <p:nvPr>
            <p:ph idx="1"/>
          </p:nvPr>
        </p:nvSpPr>
        <p:spPr>
          <a:xfrm>
            <a:off x="6710289" y="1109375"/>
            <a:ext cx="4923693" cy="4879890"/>
          </a:xfrm>
        </p:spPr>
        <p:txBody>
          <a:bodyPr anchor="t">
            <a:normAutofit/>
          </a:bodyPr>
          <a:lstStyle/>
          <a:p>
            <a:pPr algn="ctr">
              <a:lnSpc>
                <a:spcPct val="100000"/>
              </a:lnSpc>
            </a:pPr>
            <a:r>
              <a:rPr lang="el-GR" b="0" i="0" dirty="0">
                <a:effectLst/>
                <a:latin typeface="Arial" panose="020B0604020202020204" pitchFamily="34" charset="0"/>
              </a:rPr>
              <a:t>Ο </a:t>
            </a:r>
            <a:r>
              <a:rPr lang="el-GR" b="1" i="0" dirty="0">
                <a:effectLst/>
                <a:latin typeface="Arial" panose="020B0604020202020204" pitchFamily="34" charset="0"/>
              </a:rPr>
              <a:t>Γεώργιος Β΄ </a:t>
            </a:r>
            <a:r>
              <a:rPr lang="el-GR" b="0" i="0" dirty="0">
                <a:effectLst/>
                <a:latin typeface="Arial" panose="020B0604020202020204" pitchFamily="34" charset="0"/>
              </a:rPr>
              <a:t>επιστρέφει. Στις </a:t>
            </a:r>
            <a:r>
              <a:rPr lang="el-GR" b="1" i="0" dirty="0">
                <a:effectLst/>
                <a:latin typeface="Arial" panose="020B0604020202020204" pitchFamily="34" charset="0"/>
              </a:rPr>
              <a:t>εκλογές</a:t>
            </a:r>
            <a:r>
              <a:rPr lang="el-GR" b="0" i="0" dirty="0">
                <a:effectLst/>
                <a:latin typeface="Arial" panose="020B0604020202020204" pitchFamily="34" charset="0"/>
              </a:rPr>
              <a:t> που έγιναν το </a:t>
            </a:r>
            <a:r>
              <a:rPr lang="el-GR" b="1" i="0" dirty="0">
                <a:effectLst/>
                <a:latin typeface="Arial" panose="020B0604020202020204" pitchFamily="34" charset="0"/>
              </a:rPr>
              <a:t>1936</a:t>
            </a:r>
            <a:r>
              <a:rPr lang="el-GR" b="0" i="0" dirty="0">
                <a:effectLst/>
                <a:latin typeface="Arial" panose="020B0604020202020204" pitchFamily="34" charset="0"/>
              </a:rPr>
              <a:t>, βασιλικοί και </a:t>
            </a:r>
            <a:r>
              <a:rPr lang="el-GR" b="0" i="0" dirty="0" err="1">
                <a:effectLst/>
                <a:latin typeface="Arial" panose="020B0604020202020204" pitchFamily="34" charset="0"/>
              </a:rPr>
              <a:t>βενιζελικοί</a:t>
            </a:r>
            <a:r>
              <a:rPr lang="el-GR" b="0" i="0" dirty="0">
                <a:effectLst/>
                <a:latin typeface="Arial" panose="020B0604020202020204" pitchFamily="34" charset="0"/>
              </a:rPr>
              <a:t> αναδείχθηκαν ισοδύναμοι, με αποτέλεσμα το ΚΚΕ, που είχε εκλέξει 15 βουλευτές, να παίζει ρόλο ρυθμιστή. Τότε ο Γεώργιος Β΄ διόρισε πρωθυπουργό τον γνωστό για τις αντιδημοκρατικές του ιδέες </a:t>
            </a:r>
            <a:r>
              <a:rPr lang="el-GR" b="1" i="0" dirty="0">
                <a:effectLst/>
                <a:latin typeface="Arial" panose="020B0604020202020204" pitchFamily="34" charset="0"/>
              </a:rPr>
              <a:t>Ιωάννη Μεταξά</a:t>
            </a:r>
            <a:r>
              <a:rPr lang="el-GR" b="0" i="0" dirty="0">
                <a:effectLst/>
                <a:latin typeface="Arial" panose="020B0604020202020204" pitchFamily="34" charset="0"/>
              </a:rPr>
              <a:t>. Η </a:t>
            </a:r>
            <a:r>
              <a:rPr lang="el-GR" b="1" i="0" dirty="0" err="1">
                <a:effectLst/>
                <a:latin typeface="Arial" panose="020B0604020202020204" pitchFamily="34" charset="0"/>
              </a:rPr>
              <a:t>πρωθυπουργοποίησή</a:t>
            </a:r>
            <a:r>
              <a:rPr lang="el-GR" b="0" i="0" dirty="0">
                <a:effectLst/>
                <a:latin typeface="Arial" panose="020B0604020202020204" pitchFamily="34" charset="0"/>
              </a:rPr>
              <a:t> του αλλά και η </a:t>
            </a:r>
            <a:r>
              <a:rPr lang="el-GR" b="1" i="0" dirty="0">
                <a:effectLst/>
                <a:latin typeface="Arial" panose="020B0604020202020204" pitchFamily="34" charset="0"/>
              </a:rPr>
              <a:t>όξυνση της οικονομικής κρίσης </a:t>
            </a:r>
            <a:r>
              <a:rPr lang="el-GR" b="0" i="0" dirty="0">
                <a:effectLst/>
                <a:latin typeface="Arial" panose="020B0604020202020204" pitchFamily="34" charset="0"/>
              </a:rPr>
              <a:t>προκάλεσαν έντονες αντιδράσεις, με αποκορύφωμα τις </a:t>
            </a:r>
            <a:r>
              <a:rPr lang="el-GR" b="1" i="0" dirty="0">
                <a:effectLst/>
                <a:latin typeface="Arial" panose="020B0604020202020204" pitchFamily="34" charset="0"/>
              </a:rPr>
              <a:t>αιματηρές διαδηλώσεις της Θεσσαλονίκης τον Μάιο του 1936</a:t>
            </a:r>
            <a:r>
              <a:rPr lang="el-GR" b="0" i="0" dirty="0">
                <a:effectLst/>
                <a:latin typeface="Arial" panose="020B0604020202020204" pitchFamily="34" charset="0"/>
              </a:rPr>
              <a:t>. </a:t>
            </a:r>
            <a:endParaRPr lang="el-GR" b="1" dirty="0"/>
          </a:p>
        </p:txBody>
      </p:sp>
      <p:pic>
        <p:nvPicPr>
          <p:cNvPr id="4100" name="Picture 4" descr="2. Θεσσαλονίκη, Μάιος 1936: Μάνα πάνω από τον νεκρό διαδηλωτή γιο της. Η εικόνα αυτή ενέπνευσε στον ποιητή Γ. Ρίτσο το ποίημα Επιτάφιος">
            <a:extLst>
              <a:ext uri="{FF2B5EF4-FFF2-40B4-BE49-F238E27FC236}">
                <a16:creationId xmlns:a16="http://schemas.microsoft.com/office/drawing/2014/main" id="{F4A7912A-2FF9-4BEB-B588-E9BE7D92FD3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7514"/>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43" name="Group 142">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44" name="Rectangle 143">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5" name="Straight Connector 144">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228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3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113A28F6-417C-4DD3-90F9-AC6C745A1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8" y="0"/>
            <a:ext cx="6098578"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Ιωάννης Μεταξάς - Βικιπαίδεια">
            <a:extLst>
              <a:ext uri="{FF2B5EF4-FFF2-40B4-BE49-F238E27FC236}">
                <a16:creationId xmlns:a16="http://schemas.microsoft.com/office/drawing/2014/main" id="{1141A7B4-7DCF-4EE4-AA95-A34BFA5A5A0F}"/>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r="-1" b="9909"/>
          <a:stretch/>
        </p:blipFill>
        <p:spPr bwMode="auto">
          <a:xfrm>
            <a:off x="1" y="10"/>
            <a:ext cx="6095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54057083-A905-4464-AFB9-432316E0EA5F}"/>
              </a:ext>
            </a:extLst>
          </p:cNvPr>
          <p:cNvSpPr>
            <a:spLocks noGrp="1"/>
          </p:cNvSpPr>
          <p:nvPr>
            <p:ph idx="1"/>
          </p:nvPr>
        </p:nvSpPr>
        <p:spPr>
          <a:xfrm>
            <a:off x="6485206" y="126609"/>
            <a:ext cx="4937759" cy="4684359"/>
          </a:xfrm>
        </p:spPr>
        <p:txBody>
          <a:bodyPr anchor="ctr">
            <a:normAutofit/>
          </a:bodyPr>
          <a:lstStyle/>
          <a:p>
            <a:pPr algn="ctr">
              <a:lnSpc>
                <a:spcPct val="100000"/>
              </a:lnSpc>
            </a:pPr>
            <a:r>
              <a:rPr lang="el-GR" b="0" i="0" dirty="0">
                <a:effectLst/>
                <a:latin typeface="Arial" panose="020B0604020202020204" pitchFamily="34" charset="0"/>
              </a:rPr>
              <a:t>Με πρόσχημα τα γεγονότα αυτά και επικαλούμενοι «κομμουνιστικό κίνδυνο», </a:t>
            </a:r>
            <a:r>
              <a:rPr lang="el-GR" b="1" i="0" dirty="0">
                <a:effectLst/>
                <a:latin typeface="Arial" panose="020B0604020202020204" pitchFamily="34" charset="0"/>
              </a:rPr>
              <a:t>ο Γεώργιος Β΄ και ο Μεταξάς κήρυξαν δικτατορία στις 4 Αυγούστου 1936, παραμονή εικοσιτετράωρης γενικής απεργίας.</a:t>
            </a:r>
          </a:p>
          <a:p>
            <a:pPr algn="ctr">
              <a:lnSpc>
                <a:spcPct val="100000"/>
              </a:lnSpc>
            </a:pPr>
            <a:r>
              <a:rPr lang="el-GR" dirty="0">
                <a:latin typeface="Arial" panose="020B0604020202020204" pitchFamily="34" charset="0"/>
              </a:rPr>
              <a:t>Σ</a:t>
            </a:r>
            <a:r>
              <a:rPr lang="el-GR" b="0" i="0" dirty="0">
                <a:effectLst/>
                <a:latin typeface="Arial" panose="020B0604020202020204" pitchFamily="34" charset="0"/>
              </a:rPr>
              <a:t>ε ό,τι αφορά τη διεθνή θέση της Ελλάδας, ο Μεταξάς, κάτω από την καθοριστική επιρροή του βασιλιά Γεώργιου Β΄, προσανατολίστηκε εξαρχής </a:t>
            </a:r>
            <a:r>
              <a:rPr lang="el-GR" b="1" i="0" dirty="0">
                <a:effectLst/>
                <a:latin typeface="Arial" panose="020B0604020202020204" pitchFamily="34" charset="0"/>
              </a:rPr>
              <a:t>προς τη Μ. Βρετανία, </a:t>
            </a:r>
            <a:r>
              <a:rPr lang="el-GR" b="0" i="0" dirty="0">
                <a:effectLst/>
                <a:latin typeface="Arial" panose="020B0604020202020204" pitchFamily="34" charset="0"/>
              </a:rPr>
              <a:t>εκτιμώντας ότι σε περίπτωση πολέμου αυτή θα ήταν ο νικητής.</a:t>
            </a:r>
            <a:endParaRPr lang="el-GR" dirty="0"/>
          </a:p>
        </p:txBody>
      </p:sp>
      <p:pic>
        <p:nvPicPr>
          <p:cNvPr id="9220" name="Picture 4" descr="3. Παρέλαση της μεταξικής Εθνικής Οργάνωσης Νεολαίας (ΕΟΝ). ">
            <a:extLst>
              <a:ext uri="{FF2B5EF4-FFF2-40B4-BE49-F238E27FC236}">
                <a16:creationId xmlns:a16="http://schemas.microsoft.com/office/drawing/2014/main" id="{D0811E09-B6F8-4024-BF30-605FEF1397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882" r="-4" b="-4"/>
          <a:stretch/>
        </p:blipFill>
        <p:spPr bwMode="auto">
          <a:xfrm>
            <a:off x="7558442" y="4869790"/>
            <a:ext cx="3005310" cy="1565936"/>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 140">
            <a:extLst>
              <a:ext uri="{FF2B5EF4-FFF2-40B4-BE49-F238E27FC236}">
                <a16:creationId xmlns:a16="http://schemas.microsoft.com/office/drawing/2014/main" id="{9A23FF09-3729-4A02-A35A-6EC92F8154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08968" y="5850470"/>
            <a:ext cx="867485" cy="115439"/>
            <a:chOff x="8910933" y="1861308"/>
            <a:chExt cx="867485" cy="115439"/>
          </a:xfrm>
        </p:grpSpPr>
        <p:sp>
          <p:nvSpPr>
            <p:cNvPr id="142" name="Rectangle 141">
              <a:extLst>
                <a:ext uri="{FF2B5EF4-FFF2-40B4-BE49-F238E27FC236}">
                  <a16:creationId xmlns:a16="http://schemas.microsoft.com/office/drawing/2014/main" id="{C24BF9CB-9618-43F9-921A-E81531D6F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3" name="Straight Connector 142">
              <a:extLst>
                <a:ext uri="{FF2B5EF4-FFF2-40B4-BE49-F238E27FC236}">
                  <a16:creationId xmlns:a16="http://schemas.microsoft.com/office/drawing/2014/main" id="{6F1B49DF-3950-400D-9542-EFA5EF05C7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5B6D743-280E-498A-AFC2-FBDBAE0094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216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strips(downLeft)">
                                      <p:cBhvr>
                                        <p:cTn id="7" dur="3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 calcmode="lin" valueType="num">
                                      <p:cBhvr additive="base">
                                        <p:cTn id="12" dur="500" fill="hold"/>
                                        <p:tgtEl>
                                          <p:spTgt spid="9220"/>
                                        </p:tgtEl>
                                        <p:attrNameLst>
                                          <p:attrName>ppt_x</p:attrName>
                                        </p:attrNameLst>
                                      </p:cBhvr>
                                      <p:tavLst>
                                        <p:tav tm="0">
                                          <p:val>
                                            <p:strVal val="#ppt_x"/>
                                          </p:val>
                                        </p:tav>
                                        <p:tav tm="100000">
                                          <p:val>
                                            <p:strVal val="#ppt_x"/>
                                          </p:val>
                                        </p:tav>
                                      </p:tavLst>
                                    </p:anim>
                                    <p:anim calcmode="lin" valueType="num">
                                      <p:cBhvr additive="base">
                                        <p:cTn id="13"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7804E36-6605-4C15-AE05-652814944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60D5C27-8D3C-4B26-892C-65D34D694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7251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2703459-5B5E-4B0D-999D-DB8565B7F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4561" y="159026"/>
            <a:ext cx="5798876"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ΕΥΡΩΠΗ: Ο Β&amp;#39; ΠΑΓΚΟΣΜΙΟΣ ΠΟΛΕΜΟΣ (1939-1945) | World map europe, Map, World  map">
            <a:extLst>
              <a:ext uri="{FF2B5EF4-FFF2-40B4-BE49-F238E27FC236}">
                <a16:creationId xmlns:a16="http://schemas.microsoft.com/office/drawing/2014/main" id="{87249715-64A7-4EEB-A4AA-47FDF84C00EF}"/>
              </a:ext>
            </a:extLst>
          </p:cNvPr>
          <p:cNvPicPr>
            <a:picLocks noChangeAspect="1" noChangeArrowheads="1"/>
          </p:cNvPicPr>
          <p:nvPr/>
        </p:nvPicPr>
        <p:blipFill rotWithShape="1">
          <a:blip r:embed="rId2">
            <a:alphaModFix amt="41000"/>
            <a:extLst>
              <a:ext uri="{28A0092B-C50C-407E-A947-70E740481C1C}">
                <a14:useLocalDpi xmlns:a14="http://schemas.microsoft.com/office/drawing/2010/main" val="0"/>
              </a:ext>
            </a:extLst>
          </a:blip>
          <a:srcRect l="15740" r="17734" b="-2"/>
          <a:stretch/>
        </p:blipFill>
        <p:spPr bwMode="auto">
          <a:xfrm>
            <a:off x="20" y="10"/>
            <a:ext cx="6095981" cy="687169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58C4E59D-05F5-453C-8560-EC0934C458B5}"/>
              </a:ext>
            </a:extLst>
          </p:cNvPr>
          <p:cNvSpPr>
            <a:spLocks noGrp="1"/>
          </p:cNvSpPr>
          <p:nvPr>
            <p:ph type="title"/>
          </p:nvPr>
        </p:nvSpPr>
        <p:spPr>
          <a:xfrm>
            <a:off x="933449" y="1066800"/>
            <a:ext cx="4229100" cy="4753429"/>
          </a:xfrm>
          <a:effectLst>
            <a:outerShdw blurRad="50800" dist="12700" dir="2700000" algn="tl" rotWithShape="0">
              <a:prstClr val="black">
                <a:alpha val="40000"/>
              </a:prstClr>
            </a:outerShdw>
          </a:effectLst>
        </p:spPr>
        <p:txBody>
          <a:bodyPr anchor="ctr">
            <a:normAutofit/>
          </a:bodyPr>
          <a:lstStyle/>
          <a:p>
            <a:pPr algn="ctr"/>
            <a:r>
              <a:rPr lang="el-GR" b="1" dirty="0">
                <a:solidFill>
                  <a:schemeClr val="bg1"/>
                </a:solidFill>
                <a:latin typeface="Arial" panose="020B0604020202020204" pitchFamily="34" charset="0"/>
                <a:cs typeface="Arial" panose="020B0604020202020204" pitchFamily="34" charset="0"/>
              </a:rPr>
              <a:t>Β΄ΠΑΓΚΟΣΜΙΟΣ ΠΟΛΕΜΟΣ</a:t>
            </a:r>
          </a:p>
        </p:txBody>
      </p:sp>
      <p:sp>
        <p:nvSpPr>
          <p:cNvPr id="3" name="Θέση περιεχομένου 2">
            <a:extLst>
              <a:ext uri="{FF2B5EF4-FFF2-40B4-BE49-F238E27FC236}">
                <a16:creationId xmlns:a16="http://schemas.microsoft.com/office/drawing/2014/main" id="{A29D69CF-5723-445E-938F-2F15B28ACD88}"/>
              </a:ext>
            </a:extLst>
          </p:cNvPr>
          <p:cNvSpPr>
            <a:spLocks noGrp="1"/>
          </p:cNvSpPr>
          <p:nvPr>
            <p:ph idx="1"/>
          </p:nvPr>
        </p:nvSpPr>
        <p:spPr>
          <a:xfrm>
            <a:off x="6244561" y="156186"/>
            <a:ext cx="5333150" cy="6542788"/>
          </a:xfrm>
        </p:spPr>
        <p:txBody>
          <a:bodyPr anchor="t">
            <a:normAutofit/>
          </a:bodyPr>
          <a:lstStyle/>
          <a:p>
            <a:pPr algn="ctr">
              <a:lnSpc>
                <a:spcPct val="100000"/>
              </a:lnSpc>
            </a:pPr>
            <a:r>
              <a:rPr lang="el-GR" sz="1600" dirty="0">
                <a:latin typeface="Arial" panose="020B0604020202020204" pitchFamily="34" charset="0"/>
                <a:cs typeface="Arial" panose="020B0604020202020204" pitchFamily="34" charset="0"/>
              </a:rPr>
              <a:t>Τ</a:t>
            </a:r>
            <a:r>
              <a:rPr lang="el-GR" sz="1600" b="0" i="0" dirty="0">
                <a:effectLst/>
                <a:latin typeface="Arial" panose="020B0604020202020204" pitchFamily="34" charset="0"/>
                <a:cs typeface="Arial" panose="020B0604020202020204" pitchFamily="34" charset="0"/>
              </a:rPr>
              <a:t>α </a:t>
            </a:r>
            <a:r>
              <a:rPr lang="el-GR" sz="1600" b="1" i="0" dirty="0">
                <a:effectLst/>
                <a:latin typeface="Arial" panose="020B0604020202020204" pitchFamily="34" charset="0"/>
                <a:cs typeface="Arial" panose="020B0604020202020204" pitchFamily="34" charset="0"/>
              </a:rPr>
              <a:t>αίτια του Β΄ Παγκόσμιου πολέμου</a:t>
            </a:r>
            <a:r>
              <a:rPr lang="el-GR" sz="1600" b="0" i="0" dirty="0">
                <a:effectLst/>
                <a:latin typeface="Arial" panose="020B0604020202020204" pitchFamily="34" charset="0"/>
                <a:cs typeface="Arial" panose="020B0604020202020204" pitchFamily="34" charset="0"/>
              </a:rPr>
              <a:t> πρέπει να αναζητηθούν:</a:t>
            </a:r>
          </a:p>
          <a:p>
            <a:pPr algn="ctr">
              <a:lnSpc>
                <a:spcPct val="100000"/>
              </a:lnSpc>
            </a:pPr>
            <a:r>
              <a:rPr lang="el-GR" sz="1400" b="0" i="0" dirty="0">
                <a:effectLst/>
                <a:latin typeface="Arial" panose="020B0604020202020204" pitchFamily="34" charset="0"/>
                <a:cs typeface="Arial" panose="020B0604020202020204" pitchFamily="34" charset="0"/>
              </a:rPr>
              <a:t>– στους </a:t>
            </a:r>
            <a:r>
              <a:rPr lang="el-GR" sz="1400" b="1" i="0" dirty="0">
                <a:effectLst/>
                <a:latin typeface="Arial" panose="020B0604020202020204" pitchFamily="34" charset="0"/>
                <a:cs typeface="Arial" panose="020B0604020202020204" pitchFamily="34" charset="0"/>
              </a:rPr>
              <a:t>ταπεινωτικούς όρους </a:t>
            </a:r>
            <a:r>
              <a:rPr lang="el-GR" sz="1400" b="0" i="0" dirty="0">
                <a:effectLst/>
                <a:latin typeface="Arial" panose="020B0604020202020204" pitchFamily="34" charset="0"/>
                <a:cs typeface="Arial" panose="020B0604020202020204" pitchFamily="34" charset="0"/>
              </a:rPr>
              <a:t>που επιβλήθηκαν στα ηττημένα κράτη του Α΄ Παγκόσμιου πολέμου, με αποτέλεσμα να εξουθενωθούν οικονομικά και να θιγεί το εθνικό αίσθημα των λαών τους, </a:t>
            </a:r>
            <a:r>
              <a:rPr lang="el-GR" sz="1400" b="1" i="0" dirty="0">
                <a:effectLst/>
                <a:latin typeface="Arial" panose="020B0604020202020204" pitchFamily="34" charset="0"/>
                <a:cs typeface="Arial" panose="020B0604020202020204" pitchFamily="34" charset="0"/>
              </a:rPr>
              <a:t>ιδίως των Γερμανών</a:t>
            </a:r>
          </a:p>
          <a:p>
            <a:pPr algn="ctr">
              <a:lnSpc>
                <a:spcPct val="100000"/>
              </a:lnSpc>
            </a:pPr>
            <a:r>
              <a:rPr lang="el-GR" sz="1400" b="0" i="0" dirty="0">
                <a:effectLst/>
                <a:latin typeface="Arial" panose="020B0604020202020204" pitchFamily="34" charset="0"/>
                <a:cs typeface="Arial" panose="020B0604020202020204" pitchFamily="34" charset="0"/>
              </a:rPr>
              <a:t>– στο ότι οι συνθήκες ειρήνης άφηναν </a:t>
            </a:r>
            <a:r>
              <a:rPr lang="el-GR" sz="1400" b="1" i="0" dirty="0">
                <a:effectLst/>
                <a:latin typeface="Arial" panose="020B0604020202020204" pitchFamily="34" charset="0"/>
                <a:cs typeface="Arial" panose="020B0604020202020204" pitchFamily="34" charset="0"/>
              </a:rPr>
              <a:t>ανικανοποίητα πιεστικά αιτήματα διαφόρων χωρών (π.χ. Ιταλία) και ε</a:t>
            </a:r>
            <a:r>
              <a:rPr lang="el-GR" sz="1400" b="0" i="0" dirty="0">
                <a:effectLst/>
                <a:latin typeface="Arial" panose="020B0604020202020204" pitchFamily="34" charset="0"/>
                <a:cs typeface="Arial" panose="020B0604020202020204" pitchFamily="34" charset="0"/>
              </a:rPr>
              <a:t>θνοτήτων (π.χ. γερμανικές μειονότητες σε διάφορα κράτη)˙ όλοι αυτοί αναζητούσαν ευκαιρίες αναθεώρησης των συνθηκών</a:t>
            </a:r>
          </a:p>
          <a:p>
            <a:pPr algn="ctr">
              <a:lnSpc>
                <a:spcPct val="100000"/>
              </a:lnSpc>
            </a:pPr>
            <a:r>
              <a:rPr lang="el-GR" sz="1400" b="0" i="0" dirty="0">
                <a:effectLst/>
                <a:latin typeface="Arial" panose="020B0604020202020204" pitchFamily="34" charset="0"/>
                <a:cs typeface="Arial" panose="020B0604020202020204" pitchFamily="34" charset="0"/>
              </a:rPr>
              <a:t>– στην </a:t>
            </a:r>
            <a:r>
              <a:rPr lang="el-GR" sz="1400" b="1" i="0" dirty="0">
                <a:effectLst/>
                <a:latin typeface="Arial" panose="020B0604020202020204" pitchFamily="34" charset="0"/>
                <a:cs typeface="Arial" panose="020B0604020202020204" pitchFamily="34" charset="0"/>
              </a:rPr>
              <a:t>οξύτατη οικονομική κρίση </a:t>
            </a:r>
            <a:r>
              <a:rPr lang="el-GR" sz="1400" b="0" i="0" dirty="0">
                <a:effectLst/>
                <a:latin typeface="Arial" panose="020B0604020202020204" pitchFamily="34" charset="0"/>
                <a:cs typeface="Arial" panose="020B0604020202020204" pitchFamily="34" charset="0"/>
              </a:rPr>
              <a:t>που μάστιζε την Ευρώπη και τον κόσμο, μετά το 1929, δημιουργώντας το </a:t>
            </a:r>
            <a:r>
              <a:rPr lang="el-GR" sz="1400" b="1" i="0" dirty="0">
                <a:effectLst/>
                <a:latin typeface="Arial" panose="020B0604020202020204" pitchFamily="34" charset="0"/>
                <a:cs typeface="Arial" panose="020B0604020202020204" pitchFamily="34" charset="0"/>
              </a:rPr>
              <a:t>έδαφος για τη δράση αυτόκλητων «σωτήρων», όπως ο </a:t>
            </a:r>
            <a:r>
              <a:rPr lang="el-GR" sz="1400" b="1" i="0" dirty="0" err="1">
                <a:effectLst/>
                <a:latin typeface="Arial" panose="020B0604020202020204" pitchFamily="34" charset="0"/>
                <a:cs typeface="Arial" panose="020B0604020202020204" pitchFamily="34" charset="0"/>
              </a:rPr>
              <a:t>Μουσολίνι</a:t>
            </a:r>
            <a:r>
              <a:rPr lang="el-GR" sz="1400" b="1" i="0" dirty="0">
                <a:effectLst/>
                <a:latin typeface="Arial" panose="020B0604020202020204" pitchFamily="34" charset="0"/>
                <a:cs typeface="Arial" panose="020B0604020202020204" pitchFamily="34" charset="0"/>
              </a:rPr>
              <a:t> και ο Χίτλερ</a:t>
            </a:r>
            <a:r>
              <a:rPr lang="el-GR" sz="1400" b="0" i="0" dirty="0">
                <a:effectLst/>
                <a:latin typeface="Arial" panose="020B0604020202020204" pitchFamily="34" charset="0"/>
                <a:cs typeface="Arial" panose="020B0604020202020204" pitchFamily="34" charset="0"/>
              </a:rPr>
              <a:t>, που επέβαλαν ολοκληρωτικά και επιθετικά καθεστώτα</a:t>
            </a:r>
          </a:p>
          <a:p>
            <a:pPr algn="ctr">
              <a:lnSpc>
                <a:spcPct val="100000"/>
              </a:lnSpc>
            </a:pPr>
            <a:r>
              <a:rPr lang="el-GR" sz="1400" b="0" i="0" dirty="0">
                <a:effectLst/>
                <a:latin typeface="Arial" panose="020B0604020202020204" pitchFamily="34" charset="0"/>
                <a:cs typeface="Arial" panose="020B0604020202020204" pitchFamily="34" charset="0"/>
              </a:rPr>
              <a:t>– στον </a:t>
            </a:r>
            <a:r>
              <a:rPr lang="el-GR" sz="1400" b="1" i="0" dirty="0">
                <a:effectLst/>
                <a:latin typeface="Arial" panose="020B0604020202020204" pitchFamily="34" charset="0"/>
                <a:cs typeface="Arial" panose="020B0604020202020204" pitchFamily="34" charset="0"/>
              </a:rPr>
              <a:t>φόβο των δυτικών Δυνάμεων απέναντι στη Σοβιετική Ένωση, που τις έκανε να αντιμετωπίζουν για πολύ καιρό με αδράνεια, αν όχι με ικανοποίηση, την επιθετικότητα της ναζιστικής Γερμανίας, </a:t>
            </a:r>
            <a:r>
              <a:rPr lang="el-GR" sz="1400" b="0" i="0" dirty="0">
                <a:effectLst/>
                <a:latin typeface="Arial" panose="020B0604020202020204" pitchFamily="34" charset="0"/>
                <a:cs typeface="Arial" panose="020B0604020202020204" pitchFamily="34" charset="0"/>
              </a:rPr>
              <a:t>ελπίζοντας ότι θα μπορούσαν να τη χρησιμοποιήσουν ως ανάχωμα που θα εμπόδιζε την εξάπλωση της σοβιετικής επιρροής στην Ευρώπη</a:t>
            </a:r>
          </a:p>
          <a:p>
            <a:pPr algn="ctr">
              <a:lnSpc>
                <a:spcPct val="100000"/>
              </a:lnSpc>
            </a:pPr>
            <a:r>
              <a:rPr lang="el-GR" sz="1400" b="0" i="0" dirty="0">
                <a:effectLst/>
                <a:latin typeface="Arial" panose="020B0604020202020204" pitchFamily="34" charset="0"/>
                <a:cs typeface="Arial" panose="020B0604020202020204" pitchFamily="34" charset="0"/>
              </a:rPr>
              <a:t>– στην </a:t>
            </a:r>
            <a:r>
              <a:rPr lang="el-GR" sz="1400" b="1" i="0" dirty="0">
                <a:effectLst/>
                <a:latin typeface="Arial" panose="020B0604020202020204" pitchFamily="34" charset="0"/>
                <a:cs typeface="Arial" panose="020B0604020202020204" pitchFamily="34" charset="0"/>
              </a:rPr>
              <a:t>αδυναμία της Κοινωνίας των Εθνών </a:t>
            </a:r>
            <a:r>
              <a:rPr lang="el-GR" sz="1400" b="0" i="0" dirty="0">
                <a:effectLst/>
                <a:latin typeface="Arial" panose="020B0604020202020204" pitchFamily="34" charset="0"/>
                <a:cs typeface="Arial" panose="020B0604020202020204" pitchFamily="34" charset="0"/>
              </a:rPr>
              <a:t>να λάβει οποιοδήποτε αποτελεσματικό μέτρο για την αποτροπή του επερχόμενου πολέμου.</a:t>
            </a:r>
          </a:p>
          <a:p>
            <a:pPr algn="ctr">
              <a:lnSpc>
                <a:spcPct val="100000"/>
              </a:lnSpc>
            </a:pPr>
            <a:r>
              <a:rPr lang="en-US" sz="1400" dirty="0">
                <a:latin typeface="Arial" panose="020B0604020202020204" pitchFamily="34" charset="0"/>
                <a:cs typeface="Arial" panose="020B0604020202020204" pitchFamily="34" charset="0"/>
                <a:hlinkClick r:id="rId3"/>
              </a:rPr>
              <a:t>https://gr.pinterest.com/pin/29843</a:t>
            </a:r>
            <a:endParaRPr lang="el-GR" sz="1400" dirty="0">
              <a:latin typeface="Arial" panose="020B0604020202020204" pitchFamily="34" charset="0"/>
              <a:cs typeface="Arial" panose="020B0604020202020204" pitchFamily="34" charset="0"/>
            </a:endParaRPr>
          </a:p>
          <a:p>
            <a:pPr algn="ctr">
              <a:lnSpc>
                <a:spcPct val="100000"/>
              </a:lnSpc>
            </a:pPr>
            <a:r>
              <a:rPr lang="en-US" sz="1400" dirty="0">
                <a:latin typeface="Arial" panose="020B0604020202020204" pitchFamily="34" charset="0"/>
                <a:cs typeface="Arial" panose="020B0604020202020204" pitchFamily="34" charset="0"/>
              </a:rPr>
              <a:t>3912787499602/</a:t>
            </a:r>
            <a:endParaRPr lang="el-GR" sz="1400" dirty="0">
              <a:latin typeface="Arial" panose="020B0604020202020204" pitchFamily="34" charset="0"/>
              <a:cs typeface="Arial" panose="020B0604020202020204" pitchFamily="34" charset="0"/>
            </a:endParaRPr>
          </a:p>
        </p:txBody>
      </p:sp>
      <p:grpSp>
        <p:nvGrpSpPr>
          <p:cNvPr id="79" name="Group 78">
            <a:extLst>
              <a:ext uri="{FF2B5EF4-FFF2-40B4-BE49-F238E27FC236}">
                <a16:creationId xmlns:a16="http://schemas.microsoft.com/office/drawing/2014/main" id="{D653FA49-39A3-4265-8670-1CC425A6E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7" y="5850470"/>
            <a:ext cx="867485" cy="115439"/>
            <a:chOff x="8910933" y="1861308"/>
            <a:chExt cx="867485" cy="115439"/>
          </a:xfrm>
        </p:grpSpPr>
        <p:sp>
          <p:nvSpPr>
            <p:cNvPr id="80" name="Rectangle 79">
              <a:extLst>
                <a:ext uri="{FF2B5EF4-FFF2-40B4-BE49-F238E27FC236}">
                  <a16:creationId xmlns:a16="http://schemas.microsoft.com/office/drawing/2014/main" id="{4DC43A9D-6FE6-4C0D-8F62-BE6F97205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81" name="Straight Connector 80">
              <a:extLst>
                <a:ext uri="{FF2B5EF4-FFF2-40B4-BE49-F238E27FC236}">
                  <a16:creationId xmlns:a16="http://schemas.microsoft.com/office/drawing/2014/main" id="{2A21C79E-831C-44CF-B6A5-1677130A9C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1E9E6F4-D7E6-42EA-9D33-18D653D15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36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3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D3A001-2C43-4387-AF12-B77CDA65D07F}"/>
              </a:ext>
            </a:extLst>
          </p:cNvPr>
          <p:cNvSpPr>
            <a:spLocks noGrp="1"/>
          </p:cNvSpPr>
          <p:nvPr>
            <p:ph type="title"/>
          </p:nvPr>
        </p:nvSpPr>
        <p:spPr>
          <a:xfrm>
            <a:off x="1028700" y="393895"/>
            <a:ext cx="10134600" cy="590843"/>
          </a:xfrm>
        </p:spPr>
        <p:txBody>
          <a:bodyPr>
            <a:normAutofit/>
          </a:bodyPr>
          <a:lstStyle/>
          <a:p>
            <a:r>
              <a:rPr lang="el-GR" b="1">
                <a:latin typeface="Arial" panose="020B0604020202020204" pitchFamily="34" charset="0"/>
                <a:cs typeface="Arial" panose="020B0604020202020204" pitchFamily="34" charset="0"/>
              </a:rPr>
              <a:t>Τα γεγονότα</a:t>
            </a:r>
            <a:endParaRPr lang="el-GR" b="1" dirty="0">
              <a:latin typeface="Arial" panose="020B0604020202020204" pitchFamily="34" charset="0"/>
              <a:cs typeface="Arial" panose="020B0604020202020204" pitchFamily="34" charset="0"/>
            </a:endParaRPr>
          </a:p>
        </p:txBody>
      </p:sp>
      <p:sp>
        <p:nvSpPr>
          <p:cNvPr id="3" name="Θέση περιεχομένου 2">
            <a:extLst>
              <a:ext uri="{FF2B5EF4-FFF2-40B4-BE49-F238E27FC236}">
                <a16:creationId xmlns:a16="http://schemas.microsoft.com/office/drawing/2014/main" id="{0DDB3694-47D9-4B28-A1E7-A742366FAE6C}"/>
              </a:ext>
            </a:extLst>
          </p:cNvPr>
          <p:cNvSpPr>
            <a:spLocks noGrp="1"/>
          </p:cNvSpPr>
          <p:nvPr>
            <p:ph idx="1"/>
          </p:nvPr>
        </p:nvSpPr>
        <p:spPr>
          <a:xfrm>
            <a:off x="1028700" y="984738"/>
            <a:ext cx="10134600" cy="5479367"/>
          </a:xfrm>
        </p:spPr>
        <p:txBody>
          <a:bodyPr>
            <a:normAutofit fontScale="92500" lnSpcReduction="20000"/>
          </a:bodyPr>
          <a:lstStyle/>
          <a:p>
            <a:pPr marL="342900" indent="-342900" algn="just">
              <a:buFont typeface="Wingdings" panose="05000000000000000000" pitchFamily="2" charset="2"/>
              <a:buChar char="Ø"/>
            </a:pPr>
            <a:r>
              <a:rPr lang="el-GR" b="0" i="0" dirty="0">
                <a:solidFill>
                  <a:srgbClr val="000000"/>
                </a:solidFill>
                <a:effectLst/>
                <a:latin typeface="Arial" panose="020B0604020202020204" pitchFamily="34" charset="0"/>
              </a:rPr>
              <a:t>Το </a:t>
            </a:r>
            <a:r>
              <a:rPr lang="el-GR" b="1" i="0" dirty="0">
                <a:solidFill>
                  <a:srgbClr val="000000"/>
                </a:solidFill>
                <a:effectLst/>
                <a:latin typeface="Arial" panose="020B0604020202020204" pitchFamily="34" charset="0"/>
              </a:rPr>
              <a:t>1931</a:t>
            </a:r>
            <a:r>
              <a:rPr lang="el-GR" b="0" i="0" dirty="0">
                <a:solidFill>
                  <a:srgbClr val="000000"/>
                </a:solidFill>
                <a:effectLst/>
                <a:latin typeface="Arial" panose="020B0604020202020204" pitchFamily="34" charset="0"/>
              </a:rPr>
              <a:t>, η </a:t>
            </a:r>
            <a:r>
              <a:rPr lang="el-GR" b="1" i="0" dirty="0">
                <a:solidFill>
                  <a:srgbClr val="000000"/>
                </a:solidFill>
                <a:effectLst/>
                <a:latin typeface="Arial" panose="020B0604020202020204" pitchFamily="34" charset="0"/>
              </a:rPr>
              <a:t>Ιαπωνία</a:t>
            </a:r>
            <a:r>
              <a:rPr lang="el-GR" b="0" i="0" dirty="0">
                <a:solidFill>
                  <a:srgbClr val="000000"/>
                </a:solidFill>
                <a:effectLst/>
                <a:latin typeface="Arial" panose="020B0604020202020204" pitchFamily="34" charset="0"/>
              </a:rPr>
              <a:t>, ισχυρή δύναμη στην Άπω Ανατολή, κατέλαβε την κινεζική επαρχία της </a:t>
            </a:r>
            <a:r>
              <a:rPr lang="el-GR" b="1" i="0" dirty="0">
                <a:solidFill>
                  <a:srgbClr val="000000"/>
                </a:solidFill>
                <a:effectLst/>
                <a:latin typeface="Arial" panose="020B0604020202020204" pitchFamily="34" charset="0"/>
              </a:rPr>
              <a:t>Μαντζουρίας</a:t>
            </a:r>
            <a:r>
              <a:rPr lang="el-GR" b="0" i="0" dirty="0">
                <a:solidFill>
                  <a:srgbClr val="000000"/>
                </a:solidFill>
                <a:effectLst/>
                <a:latin typeface="Arial" panose="020B0604020202020204" pitchFamily="34" charset="0"/>
              </a:rPr>
              <a:t>. </a:t>
            </a:r>
          </a:p>
          <a:p>
            <a:pPr marL="342900" indent="-342900" algn="just">
              <a:buFont typeface="Wingdings" panose="05000000000000000000" pitchFamily="2" charset="2"/>
              <a:buChar char="Ø"/>
            </a:pPr>
            <a:r>
              <a:rPr lang="el-GR" b="0" i="0" dirty="0">
                <a:solidFill>
                  <a:srgbClr val="000000"/>
                </a:solidFill>
                <a:effectLst/>
                <a:latin typeface="Arial" panose="020B0604020202020204" pitchFamily="34" charset="0"/>
              </a:rPr>
              <a:t>Το </a:t>
            </a:r>
            <a:r>
              <a:rPr lang="el-GR" b="1" i="0" dirty="0">
                <a:solidFill>
                  <a:srgbClr val="000000"/>
                </a:solidFill>
                <a:effectLst/>
                <a:latin typeface="Arial" panose="020B0604020202020204" pitchFamily="34" charset="0"/>
              </a:rPr>
              <a:t>1934</a:t>
            </a:r>
            <a:r>
              <a:rPr lang="el-GR" b="0" i="0" dirty="0">
                <a:solidFill>
                  <a:srgbClr val="000000"/>
                </a:solidFill>
                <a:effectLst/>
                <a:latin typeface="Arial" panose="020B0604020202020204" pitchFamily="34" charset="0"/>
              </a:rPr>
              <a:t>, η χιτλερική Γερμανία </a:t>
            </a:r>
            <a:r>
              <a:rPr lang="el-GR" b="1" i="0" dirty="0">
                <a:solidFill>
                  <a:srgbClr val="000000"/>
                </a:solidFill>
                <a:effectLst/>
                <a:latin typeface="Arial" panose="020B0604020202020204" pitchFamily="34" charset="0"/>
              </a:rPr>
              <a:t>εγκατέλειψε την Κοινωνία των Εθνών </a:t>
            </a:r>
            <a:r>
              <a:rPr lang="el-GR" b="0" i="0" dirty="0">
                <a:solidFill>
                  <a:srgbClr val="000000"/>
                </a:solidFill>
                <a:effectLst/>
                <a:latin typeface="Arial" panose="020B0604020202020204" pitchFamily="34" charset="0"/>
              </a:rPr>
              <a:t>και στη συνέχεια </a:t>
            </a:r>
            <a:r>
              <a:rPr lang="el-GR" b="0" i="0" dirty="0" err="1">
                <a:solidFill>
                  <a:srgbClr val="000000"/>
                </a:solidFill>
                <a:effectLst/>
                <a:latin typeface="Arial" panose="020B0604020202020204" pitchFamily="34" charset="0"/>
              </a:rPr>
              <a:t>επανέφερε</a:t>
            </a:r>
            <a:r>
              <a:rPr lang="el-GR" b="0" i="0" dirty="0">
                <a:solidFill>
                  <a:srgbClr val="000000"/>
                </a:solidFill>
                <a:effectLst/>
                <a:latin typeface="Arial" panose="020B0604020202020204" pitchFamily="34" charset="0"/>
              </a:rPr>
              <a:t> την υποχρεωτική στρατιωτική θητεία (1935) </a:t>
            </a:r>
            <a:r>
              <a:rPr lang="el-GR" b="1" i="0" dirty="0">
                <a:solidFill>
                  <a:srgbClr val="000000"/>
                </a:solidFill>
                <a:effectLst/>
                <a:latin typeface="Arial" panose="020B0604020202020204" pitchFamily="34" charset="0"/>
              </a:rPr>
              <a:t>παραβιάζοντας τη συνθήκη των </a:t>
            </a:r>
            <a:r>
              <a:rPr lang="el-GR" b="1" i="0" dirty="0" err="1">
                <a:solidFill>
                  <a:srgbClr val="000000"/>
                </a:solidFill>
                <a:effectLst/>
                <a:latin typeface="Arial" panose="020B0604020202020204" pitchFamily="34" charset="0"/>
              </a:rPr>
              <a:t>Βερσαλιών</a:t>
            </a:r>
            <a:r>
              <a:rPr lang="el-GR" b="0" i="0" dirty="0">
                <a:solidFill>
                  <a:srgbClr val="000000"/>
                </a:solidFill>
                <a:effectLst/>
                <a:latin typeface="Arial" panose="020B0604020202020204" pitchFamily="34" charset="0"/>
              </a:rPr>
              <a:t>. </a:t>
            </a:r>
          </a:p>
          <a:p>
            <a:pPr marL="342900" indent="-342900" algn="just">
              <a:buFont typeface="Wingdings" panose="05000000000000000000" pitchFamily="2" charset="2"/>
              <a:buChar char="Ø"/>
            </a:pPr>
            <a:r>
              <a:rPr lang="el-GR" dirty="0">
                <a:solidFill>
                  <a:srgbClr val="000000"/>
                </a:solidFill>
                <a:latin typeface="Arial" panose="020B0604020202020204" pitchFamily="34" charset="0"/>
              </a:rPr>
              <a:t>Η</a:t>
            </a:r>
            <a:r>
              <a:rPr lang="el-GR" b="0" i="0" dirty="0">
                <a:solidFill>
                  <a:srgbClr val="000000"/>
                </a:solidFill>
                <a:effectLst/>
                <a:latin typeface="Arial" panose="020B0604020202020204" pitchFamily="34" charset="0"/>
              </a:rPr>
              <a:t> </a:t>
            </a:r>
            <a:r>
              <a:rPr lang="el-GR" b="1" i="0" dirty="0">
                <a:solidFill>
                  <a:srgbClr val="000000"/>
                </a:solidFill>
                <a:effectLst/>
                <a:latin typeface="Arial" panose="020B0604020202020204" pitchFamily="34" charset="0"/>
              </a:rPr>
              <a:t>φασιστική Ιταλία, αφού κατέλαβε την Αιθιοπία (1936), αποχώρησε και αυτή από την Κοινωνία των Εθνών (1936). </a:t>
            </a:r>
          </a:p>
          <a:p>
            <a:pPr marL="342900" indent="-342900" algn="just">
              <a:buFont typeface="Wingdings" panose="05000000000000000000" pitchFamily="2" charset="2"/>
              <a:buChar char="Ø"/>
            </a:pPr>
            <a:r>
              <a:rPr lang="el-GR" b="0" i="0" dirty="0">
                <a:solidFill>
                  <a:srgbClr val="000000"/>
                </a:solidFill>
                <a:effectLst/>
                <a:latin typeface="Arial" panose="020B0604020202020204" pitchFamily="34" charset="0"/>
              </a:rPr>
              <a:t>Το </a:t>
            </a:r>
            <a:r>
              <a:rPr lang="el-GR" b="1" i="0" dirty="0">
                <a:solidFill>
                  <a:srgbClr val="000000"/>
                </a:solidFill>
                <a:effectLst/>
                <a:latin typeface="Arial" panose="020B0604020202020204" pitchFamily="34" charset="0"/>
              </a:rPr>
              <a:t>1936, η Γερμανία, παραβιάζοντας και πάλι τη συνθήκη των </a:t>
            </a:r>
            <a:r>
              <a:rPr lang="el-GR" b="1" i="0" dirty="0" err="1">
                <a:solidFill>
                  <a:srgbClr val="000000"/>
                </a:solidFill>
                <a:effectLst/>
                <a:latin typeface="Arial" panose="020B0604020202020204" pitchFamily="34" charset="0"/>
              </a:rPr>
              <a:t>Βερσαλιών</a:t>
            </a:r>
            <a:r>
              <a:rPr lang="el-GR" b="0" i="0" dirty="0">
                <a:solidFill>
                  <a:srgbClr val="000000"/>
                </a:solidFill>
                <a:effectLst/>
                <a:latin typeface="Arial" panose="020B0604020202020204" pitchFamily="34" charset="0"/>
              </a:rPr>
              <a:t>, κατέλαβε την </a:t>
            </a:r>
            <a:r>
              <a:rPr lang="el-GR" b="0" i="0" dirty="0" err="1">
                <a:solidFill>
                  <a:srgbClr val="000000"/>
                </a:solidFill>
                <a:effectLst/>
                <a:latin typeface="Arial" panose="020B0604020202020204" pitchFamily="34" charset="0"/>
              </a:rPr>
              <a:t>αποστρατιωτικοποιημένη</a:t>
            </a:r>
            <a:r>
              <a:rPr lang="el-GR" b="0" i="0" dirty="0">
                <a:solidFill>
                  <a:srgbClr val="000000"/>
                </a:solidFill>
                <a:effectLst/>
                <a:latin typeface="Arial" panose="020B0604020202020204" pitchFamily="34" charset="0"/>
              </a:rPr>
              <a:t> ζώνη της </a:t>
            </a:r>
            <a:r>
              <a:rPr lang="el-GR" b="1" i="0" dirty="0">
                <a:solidFill>
                  <a:srgbClr val="000000"/>
                </a:solidFill>
                <a:effectLst/>
                <a:latin typeface="Arial" panose="020B0604020202020204" pitchFamily="34" charset="0"/>
              </a:rPr>
              <a:t>Ρηνανίας</a:t>
            </a:r>
            <a:r>
              <a:rPr lang="el-GR" b="0" i="0" dirty="0">
                <a:solidFill>
                  <a:srgbClr val="000000"/>
                </a:solidFill>
                <a:effectLst/>
                <a:latin typeface="Arial" panose="020B0604020202020204" pitchFamily="34" charset="0"/>
              </a:rPr>
              <a:t>.</a:t>
            </a:r>
          </a:p>
          <a:p>
            <a:pPr marL="342900" indent="-342900" algn="just">
              <a:buFont typeface="Wingdings" panose="05000000000000000000" pitchFamily="2" charset="2"/>
              <a:buChar char="Ø"/>
            </a:pPr>
            <a:r>
              <a:rPr lang="el-GR" b="0" i="0" dirty="0">
                <a:solidFill>
                  <a:srgbClr val="000000"/>
                </a:solidFill>
                <a:effectLst/>
                <a:latin typeface="Arial" panose="020B0604020202020204" pitchFamily="34" charset="0"/>
              </a:rPr>
              <a:t>Τον ίδιο χρόνο, </a:t>
            </a:r>
            <a:r>
              <a:rPr lang="el-GR" b="1" i="0" dirty="0">
                <a:solidFill>
                  <a:srgbClr val="000000"/>
                </a:solidFill>
                <a:effectLst/>
                <a:latin typeface="Arial" panose="020B0604020202020204" pitchFamily="34" charset="0"/>
              </a:rPr>
              <a:t>Γερμανία</a:t>
            </a:r>
            <a:r>
              <a:rPr lang="el-GR" b="0" i="0" dirty="0">
                <a:solidFill>
                  <a:srgbClr val="000000"/>
                </a:solidFill>
                <a:effectLst/>
                <a:latin typeface="Arial" panose="020B0604020202020204" pitchFamily="34" charset="0"/>
              </a:rPr>
              <a:t> και </a:t>
            </a:r>
            <a:r>
              <a:rPr lang="el-GR" b="1" i="0" dirty="0">
                <a:solidFill>
                  <a:srgbClr val="000000"/>
                </a:solidFill>
                <a:effectLst/>
                <a:latin typeface="Arial" panose="020B0604020202020204" pitchFamily="34" charset="0"/>
              </a:rPr>
              <a:t>Ιταλία</a:t>
            </a:r>
            <a:r>
              <a:rPr lang="el-GR" b="0" i="0" dirty="0">
                <a:solidFill>
                  <a:srgbClr val="000000"/>
                </a:solidFill>
                <a:effectLst/>
                <a:latin typeface="Arial" panose="020B0604020202020204" pitchFamily="34" charset="0"/>
              </a:rPr>
              <a:t> συμμετείχαν στον </a:t>
            </a:r>
            <a:r>
              <a:rPr lang="el-GR" b="1" i="0" dirty="0">
                <a:solidFill>
                  <a:srgbClr val="000000"/>
                </a:solidFill>
                <a:effectLst/>
                <a:latin typeface="Arial" panose="020B0604020202020204" pitchFamily="34" charset="0"/>
              </a:rPr>
              <a:t>εμφύλιο πόλεμο της Ισπανίας (1936-1939) βοηθώντας τον φασίστα στρατηγό Φράνκο</a:t>
            </a:r>
            <a:r>
              <a:rPr lang="el-GR" b="0" i="0" dirty="0">
                <a:solidFill>
                  <a:srgbClr val="000000"/>
                </a:solidFill>
                <a:effectLst/>
                <a:latin typeface="Arial" panose="020B0604020202020204" pitchFamily="34" charset="0"/>
              </a:rPr>
              <a:t> να νικήσει τις δυνάμεις της νόμιμης δημοκρατικής κυβέρνησης της χώρα</a:t>
            </a:r>
          </a:p>
          <a:p>
            <a:pPr marL="342900" indent="-342900" algn="just">
              <a:buFont typeface="Wingdings" panose="05000000000000000000" pitchFamily="2" charset="2"/>
              <a:buChar char="Ø"/>
            </a:pPr>
            <a:r>
              <a:rPr lang="el-GR" b="0" i="0" dirty="0">
                <a:solidFill>
                  <a:srgbClr val="000000"/>
                </a:solidFill>
                <a:effectLst/>
                <a:latin typeface="Arial" panose="020B0604020202020204" pitchFamily="34" charset="0"/>
              </a:rPr>
              <a:t>Το </a:t>
            </a:r>
            <a:r>
              <a:rPr lang="el-GR" b="1" i="0" dirty="0">
                <a:solidFill>
                  <a:srgbClr val="000000"/>
                </a:solidFill>
                <a:effectLst/>
                <a:latin typeface="Arial" panose="020B0604020202020204" pitchFamily="34" charset="0"/>
              </a:rPr>
              <a:t>1938</a:t>
            </a:r>
            <a:r>
              <a:rPr lang="el-GR" b="0" i="0" dirty="0">
                <a:solidFill>
                  <a:srgbClr val="000000"/>
                </a:solidFill>
                <a:effectLst/>
                <a:latin typeface="Arial" panose="020B0604020202020204" pitchFamily="34" charset="0"/>
              </a:rPr>
              <a:t>, η </a:t>
            </a:r>
            <a:r>
              <a:rPr lang="el-GR" b="1" i="0" dirty="0">
                <a:solidFill>
                  <a:srgbClr val="000000"/>
                </a:solidFill>
                <a:effectLst/>
                <a:latin typeface="Arial" panose="020B0604020202020204" pitchFamily="34" charset="0"/>
              </a:rPr>
              <a:t>Γερμανία</a:t>
            </a:r>
            <a:r>
              <a:rPr lang="el-GR" b="0" i="0" dirty="0">
                <a:solidFill>
                  <a:srgbClr val="000000"/>
                </a:solidFill>
                <a:effectLst/>
                <a:latin typeface="Arial" panose="020B0604020202020204" pitchFamily="34" charset="0"/>
              </a:rPr>
              <a:t> κατέλαβε-ενσωμάτωσε την </a:t>
            </a:r>
            <a:r>
              <a:rPr lang="el-GR" b="1" i="0" dirty="0">
                <a:solidFill>
                  <a:srgbClr val="000000"/>
                </a:solidFill>
                <a:effectLst/>
                <a:latin typeface="Arial" panose="020B0604020202020204" pitchFamily="34" charset="0"/>
              </a:rPr>
              <a:t>Αυστρία</a:t>
            </a:r>
            <a:r>
              <a:rPr lang="el-GR" b="0" i="0" dirty="0">
                <a:solidFill>
                  <a:srgbClr val="000000"/>
                </a:solidFill>
                <a:effectLst/>
                <a:latin typeface="Arial" panose="020B0604020202020204" pitchFamily="34" charset="0"/>
              </a:rPr>
              <a:t> δίχως να συναντήσει αντίσταση </a:t>
            </a:r>
          </a:p>
          <a:p>
            <a:pPr marL="342900" indent="-342900" algn="just">
              <a:buFont typeface="Wingdings" panose="05000000000000000000" pitchFamily="2" charset="2"/>
              <a:buChar char="Ø"/>
            </a:pPr>
            <a:r>
              <a:rPr lang="el-GR" b="0" i="0" dirty="0">
                <a:solidFill>
                  <a:srgbClr val="000000"/>
                </a:solidFill>
                <a:effectLst/>
                <a:latin typeface="Arial" panose="020B0604020202020204" pitchFamily="34" charset="0"/>
              </a:rPr>
              <a:t>Παράλληλα, η </a:t>
            </a:r>
            <a:r>
              <a:rPr lang="el-GR" b="1" i="0" dirty="0">
                <a:solidFill>
                  <a:srgbClr val="000000"/>
                </a:solidFill>
                <a:effectLst/>
                <a:latin typeface="Arial" panose="020B0604020202020204" pitchFamily="34" charset="0"/>
              </a:rPr>
              <a:t>Ιαπωνία</a:t>
            </a:r>
            <a:r>
              <a:rPr lang="el-GR" b="0" i="0" dirty="0">
                <a:solidFill>
                  <a:srgbClr val="000000"/>
                </a:solidFill>
                <a:effectLst/>
                <a:latin typeface="Arial" panose="020B0604020202020204" pitchFamily="34" charset="0"/>
              </a:rPr>
              <a:t> είχε ξεκινήσει από το 1937 πόλεμο εναντίον της </a:t>
            </a:r>
            <a:r>
              <a:rPr lang="el-GR" b="1" i="0" dirty="0">
                <a:solidFill>
                  <a:srgbClr val="000000"/>
                </a:solidFill>
                <a:effectLst/>
                <a:latin typeface="Arial" panose="020B0604020202020204" pitchFamily="34" charset="0"/>
              </a:rPr>
              <a:t>Κίνας</a:t>
            </a:r>
            <a:r>
              <a:rPr lang="el-GR" b="0" i="0" dirty="0">
                <a:solidFill>
                  <a:srgbClr val="000000"/>
                </a:solidFill>
                <a:effectLst/>
                <a:latin typeface="Arial" panose="020B0604020202020204" pitchFamily="34" charset="0"/>
              </a:rPr>
              <a:t>, ενώ η φασιστική </a:t>
            </a:r>
            <a:r>
              <a:rPr lang="el-GR" b="1" i="0" dirty="0">
                <a:solidFill>
                  <a:srgbClr val="000000"/>
                </a:solidFill>
                <a:effectLst/>
                <a:latin typeface="Arial" panose="020B0604020202020204" pitchFamily="34" charset="0"/>
              </a:rPr>
              <a:t>Ιταλία</a:t>
            </a:r>
            <a:r>
              <a:rPr lang="el-GR" b="0" i="0" dirty="0">
                <a:solidFill>
                  <a:srgbClr val="000000"/>
                </a:solidFill>
                <a:effectLst/>
                <a:latin typeface="Arial" panose="020B0604020202020204" pitchFamily="34" charset="0"/>
              </a:rPr>
              <a:t> κατέλαβε την </a:t>
            </a:r>
            <a:r>
              <a:rPr lang="el-GR" b="1" i="0" dirty="0">
                <a:solidFill>
                  <a:srgbClr val="000000"/>
                </a:solidFill>
                <a:effectLst/>
                <a:latin typeface="Arial" panose="020B0604020202020204" pitchFamily="34" charset="0"/>
              </a:rPr>
              <a:t>Αλβανία</a:t>
            </a:r>
            <a:r>
              <a:rPr lang="el-GR" b="0" i="0" dirty="0">
                <a:solidFill>
                  <a:srgbClr val="000000"/>
                </a:solidFill>
                <a:effectLst/>
                <a:latin typeface="Arial" panose="020B0604020202020204" pitchFamily="34" charset="0"/>
              </a:rPr>
              <a:t> το 1939.</a:t>
            </a:r>
            <a:endParaRPr lang="el-GR" dirty="0"/>
          </a:p>
        </p:txBody>
      </p:sp>
    </p:spTree>
    <p:extLst>
      <p:ext uri="{BB962C8B-B14F-4D97-AF65-F5344CB8AC3E}">
        <p14:creationId xmlns:p14="http://schemas.microsoft.com/office/powerpoint/2010/main" val="205681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059719F-0A67-4A5D-AB5E-C85CEB2F0943}"/>
              </a:ext>
            </a:extLst>
          </p:cNvPr>
          <p:cNvSpPr>
            <a:spLocks noGrp="1"/>
          </p:cNvSpPr>
          <p:nvPr>
            <p:ph type="title"/>
          </p:nvPr>
        </p:nvSpPr>
        <p:spPr>
          <a:xfrm>
            <a:off x="1077426" y="723901"/>
            <a:ext cx="5465148" cy="1288884"/>
          </a:xfrm>
        </p:spPr>
        <p:txBody>
          <a:bodyPr anchor="b">
            <a:normAutofit/>
          </a:bodyPr>
          <a:lstStyle/>
          <a:p>
            <a:pPr algn="ctr"/>
            <a:r>
              <a:rPr lang="el-GR" b="1" dirty="0">
                <a:latin typeface="Arial" panose="020B0604020202020204" pitchFamily="34" charset="0"/>
                <a:cs typeface="Arial" panose="020B0604020202020204" pitchFamily="34" charset="0"/>
              </a:rPr>
              <a:t>Οι αντιδράσεις</a:t>
            </a:r>
            <a:endParaRPr lang="el-GR" b="1">
              <a:latin typeface="Arial" panose="020B0604020202020204" pitchFamily="34" charset="0"/>
              <a:cs typeface="Arial" panose="020B0604020202020204" pitchFamily="34" charset="0"/>
            </a:endParaRPr>
          </a:p>
        </p:txBody>
      </p:sp>
      <p:sp>
        <p:nvSpPr>
          <p:cNvPr id="3" name="Θέση περιεχομένου 2">
            <a:extLst>
              <a:ext uri="{FF2B5EF4-FFF2-40B4-BE49-F238E27FC236}">
                <a16:creationId xmlns:a16="http://schemas.microsoft.com/office/drawing/2014/main" id="{2AD02623-5FF0-4786-8C75-15123218D13B}"/>
              </a:ext>
            </a:extLst>
          </p:cNvPr>
          <p:cNvSpPr>
            <a:spLocks noGrp="1"/>
          </p:cNvSpPr>
          <p:nvPr>
            <p:ph idx="1"/>
          </p:nvPr>
        </p:nvSpPr>
        <p:spPr>
          <a:xfrm>
            <a:off x="1077426" y="2732545"/>
            <a:ext cx="5465149" cy="3232826"/>
          </a:xfrm>
        </p:spPr>
        <p:txBody>
          <a:bodyPr anchor="t">
            <a:normAutofit/>
          </a:bodyPr>
          <a:lstStyle/>
          <a:p>
            <a:pPr algn="ctr">
              <a:lnSpc>
                <a:spcPct val="100000"/>
              </a:lnSpc>
            </a:pPr>
            <a:r>
              <a:rPr lang="el-GR" b="0" i="0">
                <a:effectLst/>
                <a:latin typeface="Arial" panose="020B0604020202020204" pitchFamily="34" charset="0"/>
              </a:rPr>
              <a:t>Η Βρετανία και η Γαλλία, ωστόσο, ακολούθησαν «πολιτική κατευνασμού», και υποχώρησαν στις γερμανικές απαιτήσεις. </a:t>
            </a:r>
            <a:r>
              <a:rPr lang="el-GR">
                <a:latin typeface="Arial" panose="020B0604020202020204" pitchFamily="34" charset="0"/>
              </a:rPr>
              <a:t>Σ</a:t>
            </a:r>
            <a:r>
              <a:rPr lang="el-GR" b="0" i="0">
                <a:effectLst/>
                <a:latin typeface="Arial" panose="020B0604020202020204" pitchFamily="34" charset="0"/>
              </a:rPr>
              <a:t>τις 29-30 Σεπτεμβρίου 1938 οι </a:t>
            </a:r>
            <a:r>
              <a:rPr lang="el-GR" b="1" i="0">
                <a:effectLst/>
                <a:latin typeface="Arial" panose="020B0604020202020204" pitchFamily="34" charset="0"/>
              </a:rPr>
              <a:t>πρωθυπουργοί της Βρετανίας </a:t>
            </a:r>
            <a:r>
              <a:rPr lang="el-GR" b="1" i="0" err="1">
                <a:effectLst/>
                <a:latin typeface="Arial" panose="020B0604020202020204" pitchFamily="34" charset="0"/>
              </a:rPr>
              <a:t>Τσάμπερλαιν</a:t>
            </a:r>
            <a:r>
              <a:rPr lang="el-GR" b="1" i="0">
                <a:effectLst/>
                <a:latin typeface="Arial" panose="020B0604020202020204" pitchFamily="34" charset="0"/>
              </a:rPr>
              <a:t> </a:t>
            </a:r>
            <a:r>
              <a:rPr lang="el-GR" b="0" i="0">
                <a:effectLst/>
                <a:latin typeface="Arial" panose="020B0604020202020204" pitchFamily="34" charset="0"/>
              </a:rPr>
              <a:t>και της </a:t>
            </a:r>
            <a:r>
              <a:rPr lang="el-GR" b="1" i="0">
                <a:effectLst/>
                <a:latin typeface="Arial" panose="020B0604020202020204" pitchFamily="34" charset="0"/>
              </a:rPr>
              <a:t>Γαλλίας </a:t>
            </a:r>
            <a:r>
              <a:rPr lang="el-GR" b="1" i="0" err="1">
                <a:effectLst/>
                <a:latin typeface="Arial" panose="020B0604020202020204" pitchFamily="34" charset="0"/>
              </a:rPr>
              <a:t>Νταλαντιέ</a:t>
            </a:r>
            <a:r>
              <a:rPr lang="el-GR" b="1" i="0">
                <a:effectLst/>
                <a:latin typeface="Arial" panose="020B0604020202020204" pitchFamily="34" charset="0"/>
              </a:rPr>
              <a:t> </a:t>
            </a:r>
            <a:r>
              <a:rPr lang="el-GR" b="0" i="0">
                <a:effectLst/>
                <a:latin typeface="Arial" panose="020B0604020202020204" pitchFamily="34" charset="0"/>
              </a:rPr>
              <a:t>υπέγραψαν </a:t>
            </a:r>
            <a:r>
              <a:rPr lang="el-GR" b="1" i="0">
                <a:effectLst/>
                <a:latin typeface="Arial" panose="020B0604020202020204" pitchFamily="34" charset="0"/>
              </a:rPr>
              <a:t>με τους Χίτλερ και </a:t>
            </a:r>
            <a:r>
              <a:rPr lang="el-GR" b="1" i="0" err="1">
                <a:effectLst/>
                <a:latin typeface="Arial" panose="020B0604020202020204" pitchFamily="34" charset="0"/>
              </a:rPr>
              <a:t>Μουσολίνι</a:t>
            </a:r>
            <a:r>
              <a:rPr lang="el-GR" b="1" i="0">
                <a:effectLst/>
                <a:latin typeface="Arial" panose="020B0604020202020204" pitchFamily="34" charset="0"/>
              </a:rPr>
              <a:t> </a:t>
            </a:r>
            <a:r>
              <a:rPr lang="el-GR" b="0" i="0">
                <a:effectLst/>
                <a:latin typeface="Arial" panose="020B0604020202020204" pitchFamily="34" charset="0"/>
              </a:rPr>
              <a:t>τη </a:t>
            </a:r>
            <a:r>
              <a:rPr lang="el-GR" b="1" i="0">
                <a:effectLst/>
                <a:latin typeface="Arial" panose="020B0604020202020204" pitchFamily="34" charset="0"/>
              </a:rPr>
              <a:t>συμφωνία του Μονάχου</a:t>
            </a:r>
            <a:r>
              <a:rPr lang="el-GR" b="0" i="0">
                <a:effectLst/>
                <a:latin typeface="Arial" panose="020B0604020202020204" pitchFamily="34" charset="0"/>
              </a:rPr>
              <a:t>, με την οποία η Βρετανία και η Γαλλία αποδέχονταν την προσάρτηση της Δ. Τσεχοσλοβακίας (Βοημία) στη Γερμανία. </a:t>
            </a:r>
            <a:endParaRPr lang="el-GR"/>
          </a:p>
        </p:txBody>
      </p:sp>
      <p:pic>
        <p:nvPicPr>
          <p:cNvPr id="11266" name="Picture 2" descr="3. Ενθουσιασμένοι Λονδρέζοι επευφημούν τον Τσάμπερλαιν (διακρίνεται στο παράθυρο πάνω δεξιά) μετά την υπογραφή της συμφωνίας του Μονάχου. Πολλοί στην Αγγλία –και όχι μόνο– πίστευαν ότι θυσιάζοντας την Τσεχοσλοβακία είχε εξασφαλιστεί η ειρήνη.">
            <a:extLst>
              <a:ext uri="{FF2B5EF4-FFF2-40B4-BE49-F238E27FC236}">
                <a16:creationId xmlns:a16="http://schemas.microsoft.com/office/drawing/2014/main" id="{D310B50A-D884-45ED-9E7B-6378E6B069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3983" r="15471"/>
          <a:stretch/>
        </p:blipFill>
        <p:spPr bwMode="auto">
          <a:xfrm>
            <a:off x="7620000" y="10"/>
            <a:ext cx="4572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78" name="Rectangle 7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79" name="Straight Connector 7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806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3000" fill="hold"/>
                                        <p:tgtEl>
                                          <p:spTgt spid="11266"/>
                                        </p:tgtEl>
                                        <p:attrNameLst>
                                          <p:attrName>ppt_x</p:attrName>
                                        </p:attrNameLst>
                                      </p:cBhvr>
                                      <p:tavLst>
                                        <p:tav tm="0">
                                          <p:val>
                                            <p:strVal val="#ppt_x"/>
                                          </p:val>
                                        </p:tav>
                                        <p:tav tm="100000">
                                          <p:val>
                                            <p:strVal val="#ppt_x"/>
                                          </p:val>
                                        </p:tav>
                                      </p:tavLst>
                                    </p:anim>
                                    <p:anim calcmode="lin" valueType="num">
                                      <p:cBhvr additive="base">
                                        <p:cTn id="8" dur="30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98"/>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Σύμφωνο Μολότοφ - Ρίμπεντροπ - Η αλήθεια - Ατέχνως">
            <a:extLst>
              <a:ext uri="{FF2B5EF4-FFF2-40B4-BE49-F238E27FC236}">
                <a16:creationId xmlns:a16="http://schemas.microsoft.com/office/drawing/2014/main" id="{2EA1A2FA-477E-46AE-97BA-A2AEAB97F8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83"/>
          <a:stretch/>
        </p:blipFill>
        <p:spPr bwMode="auto">
          <a:xfrm>
            <a:off x="20" y="-5798"/>
            <a:ext cx="12191980" cy="686379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A7FD6EC-4D99-4AB0-9AC8-CFBD9D47C1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1" y="723900"/>
            <a:ext cx="10744199" cy="5398604"/>
          </a:xfrm>
          <a:prstGeom prst="rect">
            <a:avLst/>
          </a:pr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8F2C5DB0-6573-427D-9D01-044BFC6EA8A0}"/>
              </a:ext>
            </a:extLst>
          </p:cNvPr>
          <p:cNvSpPr>
            <a:spLocks noGrp="1"/>
          </p:cNvSpPr>
          <p:nvPr>
            <p:ph idx="1"/>
          </p:nvPr>
        </p:nvSpPr>
        <p:spPr>
          <a:xfrm>
            <a:off x="1688123" y="1442972"/>
            <a:ext cx="8834511" cy="4352918"/>
          </a:xfrm>
        </p:spPr>
        <p:txBody>
          <a:bodyPr>
            <a:normAutofit/>
          </a:bodyPr>
          <a:lstStyle/>
          <a:p>
            <a:pPr algn="ctr">
              <a:lnSpc>
                <a:spcPct val="100000"/>
              </a:lnSpc>
            </a:pPr>
            <a:r>
              <a:rPr lang="el-GR" sz="2400" b="0" i="0" dirty="0">
                <a:effectLst/>
                <a:latin typeface="Arial" panose="020B0604020202020204" pitchFamily="34" charset="0"/>
              </a:rPr>
              <a:t>Τον </a:t>
            </a:r>
            <a:r>
              <a:rPr lang="el-GR" sz="2400" b="1" i="0" dirty="0">
                <a:effectLst/>
                <a:latin typeface="Arial" panose="020B0604020202020204" pitchFamily="34" charset="0"/>
              </a:rPr>
              <a:t>Αύγουστο του 1939</a:t>
            </a:r>
            <a:r>
              <a:rPr lang="el-GR" sz="2400" b="0" i="0" dirty="0">
                <a:effectLst/>
                <a:latin typeface="Arial" panose="020B0604020202020204" pitchFamily="34" charset="0"/>
              </a:rPr>
              <a:t>, ο </a:t>
            </a:r>
            <a:r>
              <a:rPr lang="el-GR" sz="2400" b="1" i="0" dirty="0">
                <a:effectLst/>
                <a:latin typeface="Arial" panose="020B0604020202020204" pitchFamily="34" charset="0"/>
              </a:rPr>
              <a:t>Χίτλερ</a:t>
            </a:r>
            <a:r>
              <a:rPr lang="el-GR" sz="2400" b="0" i="0" dirty="0">
                <a:effectLst/>
                <a:latin typeface="Arial" panose="020B0604020202020204" pitchFamily="34" charset="0"/>
              </a:rPr>
              <a:t>, εκμεταλλευόμενος το ότι Βρετανία, Γαλλία και Σοβιετική Ένωση απέτυχαν να συμφωνήσουν σε μια κοινή στάση απέναντί του και θέλοντας να εξασφαλίσει ότι η Γερμανία δεν θα δεχόταν επίθεση από τα ανατολικά, προχώρησε στην υπογραφή </a:t>
            </a:r>
            <a:r>
              <a:rPr lang="el-GR" sz="2400" b="1" i="0" dirty="0">
                <a:effectLst/>
                <a:latin typeface="Arial" panose="020B0604020202020204" pitchFamily="34" charset="0"/>
              </a:rPr>
              <a:t>συμφώνου μη επίθεσης με τη Σοβιετική Ένωση (Σύμφωνο </a:t>
            </a:r>
            <a:r>
              <a:rPr lang="el-GR" sz="2400" b="1" i="0" dirty="0" err="1">
                <a:effectLst/>
                <a:latin typeface="Arial" panose="020B0604020202020204" pitchFamily="34" charset="0"/>
              </a:rPr>
              <a:t>Ρίμπεντροπ</a:t>
            </a:r>
            <a:r>
              <a:rPr lang="el-GR" sz="2400" b="1" i="0" dirty="0">
                <a:effectLst/>
                <a:latin typeface="Arial" panose="020B0604020202020204" pitchFamily="34" charset="0"/>
              </a:rPr>
              <a:t>-Μολότοφ, από τα ονόματα των υπουργών Εξωτερικών των δύο χωρών). </a:t>
            </a:r>
            <a:r>
              <a:rPr lang="el-GR" sz="2400" b="0" i="0" dirty="0">
                <a:effectLst/>
                <a:latin typeface="Arial" panose="020B0604020202020204" pitchFamily="34" charset="0"/>
              </a:rPr>
              <a:t>Επιπλέον, οι δύο χώρες συμφώνησαν ότι σε περίπτωση πολέμου εναντίον της Πολωνίας θα μοιράζονταν εδάφη της.</a:t>
            </a:r>
          </a:p>
          <a:p>
            <a:pPr algn="ctr">
              <a:lnSpc>
                <a:spcPct val="100000"/>
              </a:lnSpc>
            </a:pPr>
            <a:endParaRPr lang="el-GR" sz="2400" dirty="0"/>
          </a:p>
        </p:txBody>
      </p:sp>
      <p:grpSp>
        <p:nvGrpSpPr>
          <p:cNvPr id="75" name="Group 74">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357309"/>
            <a:ext cx="867485" cy="115439"/>
            <a:chOff x="8910933" y="1861308"/>
            <a:chExt cx="867485" cy="115439"/>
          </a:xfrm>
        </p:grpSpPr>
        <p:sp>
          <p:nvSpPr>
            <p:cNvPr id="76" name="Rectangle 75">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87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3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Η γερμανική επίθεση στη Πολωνία: Ο αιματηρός Β’ Παγκόσμιος Πόλεμος ξεσπά!">
            <a:extLst>
              <a:ext uri="{FF2B5EF4-FFF2-40B4-BE49-F238E27FC236}">
                <a16:creationId xmlns:a16="http://schemas.microsoft.com/office/drawing/2014/main" id="{1D575BC7-34F0-4E69-B4AC-C91681F1D5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83"/>
          <a:stretch/>
        </p:blipFill>
        <p:spPr bwMode="auto">
          <a:xfrm>
            <a:off x="-58225" y="-281354"/>
            <a:ext cx="12191980" cy="6857991"/>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01EB17F-DAF6-447F-8465-FB9142B2AB80}"/>
              </a:ext>
            </a:extLst>
          </p:cNvPr>
          <p:cNvSpPr>
            <a:spLocks noGrp="1"/>
          </p:cNvSpPr>
          <p:nvPr>
            <p:ph type="title"/>
          </p:nvPr>
        </p:nvSpPr>
        <p:spPr>
          <a:xfrm>
            <a:off x="1038883" y="1000366"/>
            <a:ext cx="3995397" cy="961603"/>
          </a:xfrm>
        </p:spPr>
        <p:txBody>
          <a:bodyPr anchor="b">
            <a:normAutofit fontScale="90000"/>
          </a:bodyPr>
          <a:lstStyle/>
          <a:p>
            <a:pPr algn="ctr"/>
            <a:r>
              <a:rPr lang="el-GR" sz="3000" b="1" i="0" dirty="0">
                <a:effectLst/>
                <a:latin typeface="Arial" panose="020B0604020202020204" pitchFamily="34" charset="0"/>
              </a:rPr>
              <a:t>Η αφορμή και η έκρηξη του πολέμου</a:t>
            </a:r>
            <a:endParaRPr lang="el-GR" sz="3000" dirty="0"/>
          </a:p>
        </p:txBody>
      </p:sp>
      <p:sp>
        <p:nvSpPr>
          <p:cNvPr id="3" name="Θέση περιεχομένου 2">
            <a:extLst>
              <a:ext uri="{FF2B5EF4-FFF2-40B4-BE49-F238E27FC236}">
                <a16:creationId xmlns:a16="http://schemas.microsoft.com/office/drawing/2014/main" id="{B2BD677E-2CD6-4F26-B3B7-591F370C0845}"/>
              </a:ext>
            </a:extLst>
          </p:cNvPr>
          <p:cNvSpPr>
            <a:spLocks noGrp="1"/>
          </p:cNvSpPr>
          <p:nvPr>
            <p:ph idx="1"/>
          </p:nvPr>
        </p:nvSpPr>
        <p:spPr>
          <a:xfrm>
            <a:off x="666596" y="2545175"/>
            <a:ext cx="4580642" cy="2973235"/>
          </a:xfrm>
        </p:spPr>
        <p:txBody>
          <a:bodyPr>
            <a:noAutofit/>
          </a:bodyPr>
          <a:lstStyle/>
          <a:p>
            <a:pPr algn="ctr">
              <a:lnSpc>
                <a:spcPct val="100000"/>
              </a:lnSpc>
            </a:pPr>
            <a:r>
              <a:rPr lang="el-GR" b="0" i="0" dirty="0">
                <a:effectLst/>
                <a:latin typeface="Arial" panose="020B0604020202020204" pitchFamily="34" charset="0"/>
              </a:rPr>
              <a:t>Ο πόλεμος που αργότερα ονομάστηκε Β΄ Παγκόσμιος ξεκίνησε με τη </a:t>
            </a:r>
            <a:r>
              <a:rPr lang="el-GR" b="1" i="0" dirty="0">
                <a:effectLst/>
                <a:latin typeface="Arial" panose="020B0604020202020204" pitchFamily="34" charset="0"/>
              </a:rPr>
              <a:t>γερμανική εισβολή στην Πολωνία την 1η Σεπτεμβρίου 193</a:t>
            </a:r>
            <a:r>
              <a:rPr lang="el-GR" b="0" i="0" dirty="0">
                <a:effectLst/>
                <a:latin typeface="Arial" panose="020B0604020202020204" pitchFamily="34" charset="0"/>
              </a:rPr>
              <a:t>9. Αμέσως, </a:t>
            </a:r>
            <a:r>
              <a:rPr lang="el-GR" b="1" i="0" dirty="0">
                <a:effectLst/>
                <a:latin typeface="Arial" panose="020B0604020202020204" pitchFamily="34" charset="0"/>
              </a:rPr>
              <a:t>Βρετανία και Γαλλία κήρυξαν τον πόλεμο στη Γερμανία.</a:t>
            </a:r>
            <a:r>
              <a:rPr lang="el-GR" b="0" i="0" dirty="0">
                <a:effectLst/>
                <a:latin typeface="Arial" panose="020B0604020202020204" pitchFamily="34" charset="0"/>
              </a:rPr>
              <a:t> Έτσι, ξεκίνησε, είκοσι χρόνια μετά τον Α΄ Παγκόσμιο πόλεμο, ένας νέος πόλεμος στην Ευρώπη ο οποίος έμελλε να αποδειχθεί πολύ πιο καταστροφικός.</a:t>
            </a:r>
            <a:endParaRPr lang="el-GR" dirty="0"/>
          </a:p>
        </p:txBody>
      </p:sp>
      <p:grpSp>
        <p:nvGrpSpPr>
          <p:cNvPr id="75" name="Group 74">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76" name="Rectangle 75">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45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heckerboard(across)">
                                      <p:cBhvr>
                                        <p:cTn id="7" dur="3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4EBB5FB-14E9-4330-94EC-699775DF75C6}"/>
              </a:ext>
            </a:extLst>
          </p:cNvPr>
          <p:cNvSpPr>
            <a:spLocks noGrp="1"/>
          </p:cNvSpPr>
          <p:nvPr>
            <p:ph type="title"/>
          </p:nvPr>
        </p:nvSpPr>
        <p:spPr>
          <a:xfrm>
            <a:off x="1193360" y="422031"/>
            <a:ext cx="6220784" cy="528024"/>
          </a:xfrm>
        </p:spPr>
        <p:txBody>
          <a:bodyPr anchor="b">
            <a:normAutofit fontScale="90000"/>
          </a:bodyPr>
          <a:lstStyle/>
          <a:p>
            <a:pPr algn="ctr"/>
            <a:r>
              <a:rPr lang="el-GR" b="1" dirty="0">
                <a:latin typeface="Arial" panose="020B0604020202020204" pitchFamily="34" charset="0"/>
                <a:cs typeface="Arial" panose="020B0604020202020204" pitchFamily="34" charset="0"/>
              </a:rPr>
              <a:t>Οι επιχειρήσεις</a:t>
            </a:r>
          </a:p>
        </p:txBody>
      </p:sp>
      <p:sp>
        <p:nvSpPr>
          <p:cNvPr id="3" name="Θέση περιεχομένου 2">
            <a:extLst>
              <a:ext uri="{FF2B5EF4-FFF2-40B4-BE49-F238E27FC236}">
                <a16:creationId xmlns:a16="http://schemas.microsoft.com/office/drawing/2014/main" id="{7235C8FD-8A11-484C-9EB7-3032C662D1AC}"/>
              </a:ext>
            </a:extLst>
          </p:cNvPr>
          <p:cNvSpPr>
            <a:spLocks noGrp="1"/>
          </p:cNvSpPr>
          <p:nvPr>
            <p:ph idx="1"/>
          </p:nvPr>
        </p:nvSpPr>
        <p:spPr>
          <a:xfrm>
            <a:off x="492369" y="1107661"/>
            <a:ext cx="7230794" cy="5592733"/>
          </a:xfrm>
        </p:spPr>
        <p:txBody>
          <a:bodyPr anchor="ctr">
            <a:normAutofit/>
          </a:bodyPr>
          <a:lstStyle/>
          <a:p>
            <a:pPr algn="ctr">
              <a:lnSpc>
                <a:spcPct val="100000"/>
              </a:lnSpc>
            </a:pPr>
            <a:r>
              <a:rPr lang="el-GR" sz="1800" b="0" i="0" dirty="0">
                <a:effectLst/>
                <a:latin typeface="Arial" panose="020B0604020202020204" pitchFamily="34" charset="0"/>
              </a:rPr>
              <a:t>Περίπου ένα μήνα μετά την έκρηξη του πολέμου, ο γερμανικός στρατός έλεγχε την </a:t>
            </a:r>
            <a:r>
              <a:rPr lang="el-GR" sz="1800" b="1" i="0" dirty="0">
                <a:effectLst/>
                <a:latin typeface="Arial" panose="020B0604020202020204" pitchFamily="34" charset="0"/>
              </a:rPr>
              <a:t>Πολωνία</a:t>
            </a:r>
            <a:r>
              <a:rPr lang="el-GR" sz="1800" b="0" i="0" dirty="0">
                <a:effectLst/>
                <a:latin typeface="Arial" panose="020B0604020202020204" pitchFamily="34" charset="0"/>
              </a:rPr>
              <a:t>, ενώ κάποια πολωνικά εδάφη στα ανατολικά είχαν καταληφθεί από τους Σοβιετικούς. </a:t>
            </a:r>
          </a:p>
          <a:p>
            <a:pPr algn="ctr">
              <a:lnSpc>
                <a:spcPct val="100000"/>
              </a:lnSpc>
            </a:pPr>
            <a:r>
              <a:rPr lang="el-GR" sz="1800" b="0" i="0" dirty="0">
                <a:effectLst/>
                <a:latin typeface="Arial" panose="020B0604020202020204" pitchFamily="34" charset="0"/>
              </a:rPr>
              <a:t>Στη συνέχεια, εφαρμόζοντας την τακτική του </a:t>
            </a:r>
            <a:r>
              <a:rPr lang="el-GR" sz="1800" b="1" i="0" dirty="0">
                <a:effectLst/>
                <a:latin typeface="Arial" panose="020B0604020202020204" pitchFamily="34" charset="0"/>
              </a:rPr>
              <a:t>πολέμου-αστραπή (</a:t>
            </a:r>
            <a:r>
              <a:rPr lang="el-GR" sz="1800" b="1" i="0" dirty="0" err="1">
                <a:effectLst/>
                <a:latin typeface="Arial" panose="020B0604020202020204" pitchFamily="34" charset="0"/>
              </a:rPr>
              <a:t>Blitzkrieg</a:t>
            </a:r>
            <a:r>
              <a:rPr lang="el-GR" sz="1800" b="1" i="0" dirty="0">
                <a:effectLst/>
                <a:latin typeface="Arial" panose="020B0604020202020204" pitchFamily="34" charset="0"/>
              </a:rPr>
              <a:t>)</a:t>
            </a:r>
            <a:r>
              <a:rPr lang="el-GR" sz="1800" b="0" i="0" dirty="0">
                <a:effectLst/>
                <a:latin typeface="Arial" panose="020B0604020202020204" pitchFamily="34" charset="0"/>
              </a:rPr>
              <a:t>, οι Γερμανοί κατέλαβαν τη </a:t>
            </a:r>
            <a:r>
              <a:rPr lang="el-GR" sz="1800" b="1" i="0" dirty="0">
                <a:effectLst/>
                <a:latin typeface="Arial" panose="020B0604020202020204" pitchFamily="34" charset="0"/>
              </a:rPr>
              <a:t>Δανία</a:t>
            </a:r>
            <a:r>
              <a:rPr lang="el-GR" sz="1800" b="0" i="0" dirty="0">
                <a:effectLst/>
                <a:latin typeface="Arial" panose="020B0604020202020204" pitchFamily="34" charset="0"/>
              </a:rPr>
              <a:t>, την </a:t>
            </a:r>
            <a:r>
              <a:rPr lang="el-GR" sz="1800" b="1" i="0" dirty="0">
                <a:effectLst/>
                <a:latin typeface="Arial" panose="020B0604020202020204" pitchFamily="34" charset="0"/>
              </a:rPr>
              <a:t>Ολλανδία</a:t>
            </a:r>
            <a:r>
              <a:rPr lang="el-GR" sz="1800" b="0" i="0" dirty="0">
                <a:effectLst/>
                <a:latin typeface="Arial" panose="020B0604020202020204" pitchFamily="34" charset="0"/>
              </a:rPr>
              <a:t>, το </a:t>
            </a:r>
            <a:r>
              <a:rPr lang="el-GR" sz="1800" b="1" i="0" dirty="0">
                <a:effectLst/>
                <a:latin typeface="Arial" panose="020B0604020202020204" pitchFamily="34" charset="0"/>
              </a:rPr>
              <a:t>Λουξεμβούργο</a:t>
            </a:r>
            <a:r>
              <a:rPr lang="el-GR" sz="1800" b="0" i="0" dirty="0">
                <a:effectLst/>
                <a:latin typeface="Arial" panose="020B0604020202020204" pitchFamily="34" charset="0"/>
              </a:rPr>
              <a:t>, τη </a:t>
            </a:r>
            <a:r>
              <a:rPr lang="el-GR" sz="1800" b="1" i="0" dirty="0">
                <a:effectLst/>
                <a:latin typeface="Arial" panose="020B0604020202020204" pitchFamily="34" charset="0"/>
              </a:rPr>
              <a:t>Νορβηγία</a:t>
            </a:r>
            <a:r>
              <a:rPr lang="el-GR" sz="1800" b="0" i="0" dirty="0">
                <a:effectLst/>
                <a:latin typeface="Arial" panose="020B0604020202020204" pitchFamily="34" charset="0"/>
              </a:rPr>
              <a:t> και το </a:t>
            </a:r>
            <a:r>
              <a:rPr lang="el-GR" sz="1800" b="1" i="0" dirty="0">
                <a:effectLst/>
                <a:latin typeface="Arial" panose="020B0604020202020204" pitchFamily="34" charset="0"/>
              </a:rPr>
              <a:t>Βέλγιο</a:t>
            </a:r>
            <a:r>
              <a:rPr lang="el-GR" sz="1800" b="0" i="0" dirty="0">
                <a:effectLst/>
                <a:latin typeface="Arial" panose="020B0604020202020204" pitchFamily="34" charset="0"/>
              </a:rPr>
              <a:t> (Απρίλιος-Μάιος 1940), απ’ όπου στράφηκαν εναντίον της Γαλλίας. </a:t>
            </a:r>
          </a:p>
          <a:p>
            <a:pPr algn="ctr">
              <a:lnSpc>
                <a:spcPct val="100000"/>
              </a:lnSpc>
            </a:pPr>
            <a:r>
              <a:rPr lang="el-GR" sz="1800" b="0" i="0" dirty="0">
                <a:effectLst/>
                <a:latin typeface="Arial" panose="020B0604020202020204" pitchFamily="34" charset="0"/>
              </a:rPr>
              <a:t>Ο </a:t>
            </a:r>
            <a:r>
              <a:rPr lang="el-GR" sz="1800" b="1" i="0" dirty="0">
                <a:effectLst/>
                <a:latin typeface="Arial" panose="020B0604020202020204" pitchFamily="34" charset="0"/>
              </a:rPr>
              <a:t>γαλλογερμανικός</a:t>
            </a:r>
            <a:r>
              <a:rPr lang="el-GR" sz="1800" b="0" i="0" dirty="0">
                <a:effectLst/>
                <a:latin typeface="Arial" panose="020B0604020202020204" pitchFamily="34" charset="0"/>
              </a:rPr>
              <a:t> πόλεμος κράτησε </a:t>
            </a:r>
            <a:r>
              <a:rPr lang="el-GR" sz="1800" b="1" i="0" dirty="0">
                <a:effectLst/>
                <a:latin typeface="Arial" panose="020B0604020202020204" pitchFamily="34" charset="0"/>
              </a:rPr>
              <a:t>μόνο δέκα ημέρες (5-14 Ιουνίου 1940</a:t>
            </a:r>
            <a:r>
              <a:rPr lang="el-GR" sz="1800" b="0" i="0" dirty="0">
                <a:effectLst/>
                <a:latin typeface="Arial" panose="020B0604020202020204" pitchFamily="34" charset="0"/>
              </a:rPr>
              <a:t>). Μετά την ήττα και τη συνθηκολόγηση της Γαλλίας, ορισμένοι Γάλλοι με επικεφαλής τον </a:t>
            </a:r>
            <a:r>
              <a:rPr lang="el-GR" sz="1800" b="1" i="0" dirty="0">
                <a:effectLst/>
                <a:latin typeface="Arial" panose="020B0604020202020204" pitchFamily="34" charset="0"/>
              </a:rPr>
              <a:t>στρατηγό Ντε Γκολ </a:t>
            </a:r>
            <a:r>
              <a:rPr lang="el-GR" sz="1800" b="0" i="0" dirty="0">
                <a:effectLst/>
                <a:latin typeface="Arial" panose="020B0604020202020204" pitchFamily="34" charset="0"/>
              </a:rPr>
              <a:t>διέφυγαν στην </a:t>
            </a:r>
            <a:r>
              <a:rPr lang="el-GR" sz="1800" b="1" i="0" dirty="0">
                <a:effectLst/>
                <a:latin typeface="Arial" panose="020B0604020202020204" pitchFamily="34" charset="0"/>
              </a:rPr>
              <a:t>Αγγλία</a:t>
            </a:r>
            <a:r>
              <a:rPr lang="el-GR" sz="1800" b="0" i="0" dirty="0">
                <a:effectLst/>
                <a:latin typeface="Arial" panose="020B0604020202020204" pitchFamily="34" charset="0"/>
              </a:rPr>
              <a:t>, όπου και κήρυξαν την </a:t>
            </a:r>
            <a:r>
              <a:rPr lang="el-GR" sz="1800" b="1" i="0" dirty="0">
                <a:effectLst/>
                <a:latin typeface="Arial" panose="020B0604020202020204" pitchFamily="34" charset="0"/>
              </a:rPr>
              <a:t>αντίσταση εναντίον των Γερμανών κατακτητών</a:t>
            </a:r>
            <a:r>
              <a:rPr lang="el-GR" sz="1800" b="0" i="0" dirty="0">
                <a:effectLst/>
                <a:latin typeface="Arial" panose="020B0604020202020204" pitchFamily="34" charset="0"/>
              </a:rPr>
              <a:t>.</a:t>
            </a:r>
            <a:endParaRPr lang="el-GR" sz="1800" dirty="0"/>
          </a:p>
        </p:txBody>
      </p:sp>
      <p:pic>
        <p:nvPicPr>
          <p:cNvPr id="14338" name="Picture 2">
            <a:extLst>
              <a:ext uri="{FF2B5EF4-FFF2-40B4-BE49-F238E27FC236}">
                <a16:creationId xmlns:a16="http://schemas.microsoft.com/office/drawing/2014/main" id="{DEB08798-8E10-448B-9F47-4BD4BFCCFB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68550" y="1028699"/>
            <a:ext cx="2490584" cy="223943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Ο στρατηγός Σαρλ ντε Γκολ - Newsbeast">
            <a:extLst>
              <a:ext uri="{FF2B5EF4-FFF2-40B4-BE49-F238E27FC236}">
                <a16:creationId xmlns:a16="http://schemas.microsoft.com/office/drawing/2014/main" id="{9774DF65-B7EB-4698-AB19-F74C181A39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64386" y="3589866"/>
            <a:ext cx="2898913" cy="1904700"/>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70010" y="5850225"/>
            <a:ext cx="867485" cy="115439"/>
            <a:chOff x="8910933" y="1861308"/>
            <a:chExt cx="867485" cy="115439"/>
          </a:xfrm>
        </p:grpSpPr>
        <p:sp>
          <p:nvSpPr>
            <p:cNvPr id="80" name="Rectangle 79">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81" name="Straight Connector 80">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54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2000" fill="hold"/>
                                        <p:tgtEl>
                                          <p:spTgt spid="14338"/>
                                        </p:tgtEl>
                                        <p:attrNameLst>
                                          <p:attrName>ppt_w</p:attrName>
                                        </p:attrNameLst>
                                      </p:cBhvr>
                                      <p:tavLst>
                                        <p:tav tm="0">
                                          <p:val>
                                            <p:fltVal val="0"/>
                                          </p:val>
                                        </p:tav>
                                        <p:tav tm="100000">
                                          <p:val>
                                            <p:strVal val="#ppt_w"/>
                                          </p:val>
                                        </p:tav>
                                      </p:tavLst>
                                    </p:anim>
                                    <p:anim calcmode="lin" valueType="num">
                                      <p:cBhvr>
                                        <p:cTn id="8" dur="2000" fill="hold"/>
                                        <p:tgtEl>
                                          <p:spTgt spid="14338"/>
                                        </p:tgtEl>
                                        <p:attrNameLst>
                                          <p:attrName>ppt_h</p:attrName>
                                        </p:attrNameLst>
                                      </p:cBhvr>
                                      <p:tavLst>
                                        <p:tav tm="0">
                                          <p:val>
                                            <p:fltVal val="0"/>
                                          </p:val>
                                        </p:tav>
                                        <p:tav tm="100000">
                                          <p:val>
                                            <p:strVal val="#ppt_h"/>
                                          </p:val>
                                        </p:tav>
                                      </p:tavLst>
                                    </p:anim>
                                    <p:animEffect transition="in" filter="fade">
                                      <p:cBhvr>
                                        <p:cTn id="9" dur="20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340"/>
                                        </p:tgtEl>
                                        <p:attrNameLst>
                                          <p:attrName>style.visibility</p:attrName>
                                        </p:attrNameLst>
                                      </p:cBhvr>
                                      <p:to>
                                        <p:strVal val="visible"/>
                                      </p:to>
                                    </p:set>
                                    <p:anim calcmode="lin" valueType="num">
                                      <p:cBhvr>
                                        <p:cTn id="14" dur="2000" fill="hold"/>
                                        <p:tgtEl>
                                          <p:spTgt spid="14340"/>
                                        </p:tgtEl>
                                        <p:attrNameLst>
                                          <p:attrName>ppt_w</p:attrName>
                                        </p:attrNameLst>
                                      </p:cBhvr>
                                      <p:tavLst>
                                        <p:tav tm="0">
                                          <p:val>
                                            <p:fltVal val="0"/>
                                          </p:val>
                                        </p:tav>
                                        <p:tav tm="100000">
                                          <p:val>
                                            <p:strVal val="#ppt_w"/>
                                          </p:val>
                                        </p:tav>
                                      </p:tavLst>
                                    </p:anim>
                                    <p:anim calcmode="lin" valueType="num">
                                      <p:cBhvr>
                                        <p:cTn id="15" dur="2000" fill="hold"/>
                                        <p:tgtEl>
                                          <p:spTgt spid="14340"/>
                                        </p:tgtEl>
                                        <p:attrNameLst>
                                          <p:attrName>ppt_h</p:attrName>
                                        </p:attrNameLst>
                                      </p:cBhvr>
                                      <p:tavLst>
                                        <p:tav tm="0">
                                          <p:val>
                                            <p:fltVal val="0"/>
                                          </p:val>
                                        </p:tav>
                                        <p:tav tm="100000">
                                          <p:val>
                                            <p:strVal val="#ppt_h"/>
                                          </p:val>
                                        </p:tav>
                                      </p:tavLst>
                                    </p:anim>
                                    <p:animEffect transition="in" filter="fade">
                                      <p:cBhvr>
                                        <p:cTn id="16"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4" name="Rectangle 70">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5" name="Rectangle 72">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6" name="Rectangle 74">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BA27D5A2-F5F3-4C5B-8B18-56F8C6396B97}"/>
              </a:ext>
            </a:extLst>
          </p:cNvPr>
          <p:cNvSpPr>
            <a:spLocks noGrp="1"/>
          </p:cNvSpPr>
          <p:nvPr>
            <p:ph idx="1"/>
          </p:nvPr>
        </p:nvSpPr>
        <p:spPr>
          <a:xfrm>
            <a:off x="5145640" y="436102"/>
            <a:ext cx="6094446" cy="6421897"/>
          </a:xfrm>
        </p:spPr>
        <p:txBody>
          <a:bodyPr anchor="ctr">
            <a:normAutofit/>
          </a:bodyPr>
          <a:lstStyle/>
          <a:p>
            <a:pPr algn="ctr">
              <a:lnSpc>
                <a:spcPct val="100000"/>
              </a:lnSpc>
            </a:pPr>
            <a:r>
              <a:rPr lang="el-GR" b="0" i="0" dirty="0">
                <a:effectLst/>
                <a:latin typeface="Arial" panose="020B0604020202020204" pitchFamily="34" charset="0"/>
              </a:rPr>
              <a:t>Επόμενος στόχος ήταν η </a:t>
            </a:r>
            <a:r>
              <a:rPr lang="el-GR" b="1" i="0" dirty="0">
                <a:effectLst/>
                <a:latin typeface="Arial" panose="020B0604020202020204" pitchFamily="34" charset="0"/>
              </a:rPr>
              <a:t>Μ. Βρετανία</a:t>
            </a:r>
            <a:r>
              <a:rPr lang="el-GR" b="0" i="0" dirty="0">
                <a:effectLst/>
                <a:latin typeface="Arial" panose="020B0604020202020204" pitchFamily="34" charset="0"/>
              </a:rPr>
              <a:t>. Η γερμανική αεροπορία βομβάρδισε μαζικά το Λονδίνο και άλλες αγγλικές πόλεις </a:t>
            </a:r>
            <a:r>
              <a:rPr lang="el-GR" b="1" i="0" dirty="0">
                <a:effectLst/>
                <a:latin typeface="Arial" panose="020B0604020202020204" pitchFamily="34" charset="0"/>
              </a:rPr>
              <a:t>(Αύγουστος-Οκτώβριος 1940) </a:t>
            </a:r>
            <a:r>
              <a:rPr lang="el-GR" b="0" i="0" dirty="0">
                <a:effectLst/>
                <a:latin typeface="Arial" panose="020B0604020202020204" pitchFamily="34" charset="0"/>
              </a:rPr>
              <a:t>προετοιμάζοντας μεγάλη απόβαση στο νησί. Όμως, ο βρετανικός λαός με επικεφαλής τον </a:t>
            </a:r>
            <a:r>
              <a:rPr lang="el-GR" b="1" i="0" dirty="0">
                <a:effectLst/>
                <a:latin typeface="Arial" panose="020B0604020202020204" pitchFamily="34" charset="0"/>
              </a:rPr>
              <a:t>πρωθυπουργό του </a:t>
            </a:r>
            <a:r>
              <a:rPr lang="el-GR" b="1" i="0" dirty="0" err="1">
                <a:effectLst/>
                <a:latin typeface="Arial" panose="020B0604020202020204" pitchFamily="34" charset="0"/>
              </a:rPr>
              <a:t>Ουίνστον</a:t>
            </a:r>
            <a:r>
              <a:rPr lang="el-GR" b="1" i="0" dirty="0">
                <a:effectLst/>
                <a:latin typeface="Arial" panose="020B0604020202020204" pitchFamily="34" charset="0"/>
              </a:rPr>
              <a:t> Τσόρτσιλ, που ονομάστηκε αργότερα «πατέρας της νίκης»,</a:t>
            </a:r>
            <a:r>
              <a:rPr lang="el-GR" b="0" i="0" dirty="0">
                <a:effectLst/>
                <a:latin typeface="Arial" panose="020B0604020202020204" pitchFamily="34" charset="0"/>
              </a:rPr>
              <a:t> δεν κάμφθηκε </a:t>
            </a:r>
            <a:r>
              <a:rPr lang="el-GR" b="1" i="0" dirty="0">
                <a:effectLst/>
                <a:latin typeface="Arial" panose="020B0604020202020204" pitchFamily="34" charset="0"/>
              </a:rPr>
              <a:t>(μάχη της Αγγλίας).</a:t>
            </a:r>
          </a:p>
          <a:p>
            <a:pPr algn="ctr">
              <a:lnSpc>
                <a:spcPct val="100000"/>
              </a:lnSpc>
            </a:pPr>
            <a:r>
              <a:rPr lang="el-GR" b="0" i="0" dirty="0">
                <a:effectLst/>
                <a:latin typeface="Arial" panose="020B0604020202020204" pitchFamily="34" charset="0"/>
              </a:rPr>
              <a:t>Κατόπιν, οι Γερμανοί στράφηκαν στα </a:t>
            </a:r>
            <a:r>
              <a:rPr lang="el-GR" b="1" i="0" dirty="0">
                <a:effectLst/>
                <a:latin typeface="Arial" panose="020B0604020202020204" pitchFamily="34" charset="0"/>
              </a:rPr>
              <a:t>Βαλκάνια</a:t>
            </a:r>
            <a:r>
              <a:rPr lang="el-GR" b="0" i="0" dirty="0">
                <a:effectLst/>
                <a:latin typeface="Arial" panose="020B0604020202020204" pitchFamily="34" charset="0"/>
              </a:rPr>
              <a:t>, όπου κατάφεραν, </a:t>
            </a:r>
            <a:r>
              <a:rPr lang="el-GR" b="1" i="0" dirty="0">
                <a:effectLst/>
                <a:latin typeface="Arial" panose="020B0604020202020204" pitchFamily="34" charset="0"/>
              </a:rPr>
              <a:t>με τη βοήθεια και της Βουλγαρίας</a:t>
            </a:r>
            <a:r>
              <a:rPr lang="el-GR" b="0" i="0" dirty="0">
                <a:effectLst/>
                <a:latin typeface="Arial" panose="020B0604020202020204" pitchFamily="34" charset="0"/>
              </a:rPr>
              <a:t>, να καταλάβουν τη </a:t>
            </a:r>
            <a:r>
              <a:rPr lang="el-GR" b="1" i="0" dirty="0">
                <a:effectLst/>
                <a:latin typeface="Arial" panose="020B0604020202020204" pitchFamily="34" charset="0"/>
              </a:rPr>
              <a:t>Γιουγκοσλαβία</a:t>
            </a:r>
            <a:r>
              <a:rPr lang="el-GR" b="0" i="0" dirty="0">
                <a:effectLst/>
                <a:latin typeface="Arial" panose="020B0604020202020204" pitchFamily="34" charset="0"/>
              </a:rPr>
              <a:t> και </a:t>
            </a:r>
            <a:r>
              <a:rPr lang="el-GR" b="1" i="0" dirty="0">
                <a:effectLst/>
                <a:latin typeface="Arial" panose="020B0604020202020204" pitchFamily="34" charset="0"/>
              </a:rPr>
              <a:t>την Ελλάδα (Απρίλιος 1941).</a:t>
            </a:r>
          </a:p>
          <a:p>
            <a:pPr algn="ctr">
              <a:lnSpc>
                <a:spcPct val="100000"/>
              </a:lnSpc>
            </a:pPr>
            <a:endParaRPr lang="el-GR" sz="1400" dirty="0"/>
          </a:p>
        </p:txBody>
      </p:sp>
      <p:pic>
        <p:nvPicPr>
          <p:cNvPr id="15362" name="Picture 2" descr="Γουίνστον Τσόρτσιλ - Βιογραφία - Σαν Σήμερα .gr">
            <a:extLst>
              <a:ext uri="{FF2B5EF4-FFF2-40B4-BE49-F238E27FC236}">
                <a16:creationId xmlns:a16="http://schemas.microsoft.com/office/drawing/2014/main" id="{B6B9FF51-42D3-4600-8B82-243AC72373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8775" y="1719798"/>
            <a:ext cx="4395946" cy="3221456"/>
          </a:xfrm>
          <a:prstGeom prst="rect">
            <a:avLst/>
          </a:prstGeom>
          <a:noFill/>
          <a:extLst>
            <a:ext uri="{909E8E84-426E-40DD-AFC4-6F175D3DCCD1}">
              <a14:hiddenFill xmlns:a14="http://schemas.microsoft.com/office/drawing/2010/main">
                <a:solidFill>
                  <a:srgbClr val="FFFFFF"/>
                </a:solidFill>
              </a14:hiddenFill>
            </a:ext>
          </a:extLst>
        </p:spPr>
      </p:pic>
      <p:grpSp>
        <p:nvGrpSpPr>
          <p:cNvPr id="15367" name="Group 76">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15368" name="Rectangle 77">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79" name="Straight Connector 78">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17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3000" fill="hold"/>
                                        <p:tgtEl>
                                          <p:spTgt spid="15362"/>
                                        </p:tgtEl>
                                        <p:attrNameLst>
                                          <p:attrName>ppt_w</p:attrName>
                                        </p:attrNameLst>
                                      </p:cBhvr>
                                      <p:tavLst>
                                        <p:tav tm="0">
                                          <p:val>
                                            <p:fltVal val="0"/>
                                          </p:val>
                                        </p:tav>
                                        <p:tav tm="100000">
                                          <p:val>
                                            <p:strVal val="#ppt_w"/>
                                          </p:val>
                                        </p:tav>
                                      </p:tavLst>
                                    </p:anim>
                                    <p:anim calcmode="lin" valueType="num">
                                      <p:cBhvr>
                                        <p:cTn id="8" dur="3000" fill="hold"/>
                                        <p:tgtEl>
                                          <p:spTgt spid="15362"/>
                                        </p:tgtEl>
                                        <p:attrNameLst>
                                          <p:attrName>ppt_h</p:attrName>
                                        </p:attrNameLst>
                                      </p:cBhvr>
                                      <p:tavLst>
                                        <p:tav tm="0">
                                          <p:val>
                                            <p:fltVal val="0"/>
                                          </p:val>
                                        </p:tav>
                                        <p:tav tm="100000">
                                          <p:val>
                                            <p:strVal val="#ppt_h"/>
                                          </p:val>
                                        </p:tav>
                                      </p:tavLst>
                                    </p:anim>
                                    <p:animEffect transition="in" filter="fade">
                                      <p:cBhvr>
                                        <p:cTn id="9" dur="3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6EAA7ED-4892-4208-9094-7995343111C5}"/>
              </a:ext>
            </a:extLst>
          </p:cNvPr>
          <p:cNvSpPr>
            <a:spLocks noGrp="1"/>
          </p:cNvSpPr>
          <p:nvPr>
            <p:ph type="title"/>
          </p:nvPr>
        </p:nvSpPr>
        <p:spPr>
          <a:xfrm>
            <a:off x="1481417" y="365761"/>
            <a:ext cx="9229167" cy="498780"/>
          </a:xfrm>
        </p:spPr>
        <p:txBody>
          <a:bodyPr anchor="b">
            <a:normAutofit fontScale="90000"/>
          </a:bodyPr>
          <a:lstStyle/>
          <a:p>
            <a:pPr algn="ctr"/>
            <a:r>
              <a:rPr lang="el-GR" b="1" i="0" dirty="0">
                <a:effectLst/>
                <a:latin typeface="Arial" panose="020B0604020202020204" pitchFamily="34" charset="0"/>
              </a:rPr>
              <a:t>Η γερμανική επίθεση στη Σοβιετική Ένωση</a:t>
            </a:r>
            <a:endParaRPr lang="el-GR" dirty="0"/>
          </a:p>
        </p:txBody>
      </p:sp>
      <p:sp>
        <p:nvSpPr>
          <p:cNvPr id="3" name="Θέση περιεχομένου 2">
            <a:extLst>
              <a:ext uri="{FF2B5EF4-FFF2-40B4-BE49-F238E27FC236}">
                <a16:creationId xmlns:a16="http://schemas.microsoft.com/office/drawing/2014/main" id="{9DE4C276-B006-49C9-ABE7-3AFCE9CEE257}"/>
              </a:ext>
            </a:extLst>
          </p:cNvPr>
          <p:cNvSpPr>
            <a:spLocks noGrp="1"/>
          </p:cNvSpPr>
          <p:nvPr>
            <p:ph idx="1"/>
          </p:nvPr>
        </p:nvSpPr>
        <p:spPr>
          <a:xfrm>
            <a:off x="3712435" y="1266093"/>
            <a:ext cx="7654260" cy="5226146"/>
          </a:xfrm>
        </p:spPr>
        <p:txBody>
          <a:bodyPr anchor="ctr">
            <a:normAutofit/>
          </a:bodyPr>
          <a:lstStyle/>
          <a:p>
            <a:pPr algn="just">
              <a:lnSpc>
                <a:spcPct val="100000"/>
              </a:lnSpc>
            </a:pPr>
            <a:r>
              <a:rPr lang="el-GR" b="0" i="0" dirty="0">
                <a:effectLst/>
                <a:latin typeface="Arial" panose="020B0604020202020204" pitchFamily="34" charset="0"/>
              </a:rPr>
              <a:t>Τον </a:t>
            </a:r>
            <a:r>
              <a:rPr lang="el-GR" b="1" i="0" dirty="0">
                <a:effectLst/>
                <a:latin typeface="Arial" panose="020B0604020202020204" pitchFamily="34" charset="0"/>
              </a:rPr>
              <a:t>Ιούνιο του 1941</a:t>
            </a:r>
            <a:r>
              <a:rPr lang="el-GR" b="0" i="0" dirty="0">
                <a:effectLst/>
                <a:latin typeface="Arial" panose="020B0604020202020204" pitchFamily="34" charset="0"/>
              </a:rPr>
              <a:t>, γερμανικές δυνάμεις επιτέθηκαν στη </a:t>
            </a:r>
            <a:r>
              <a:rPr lang="el-GR" b="1" i="0" dirty="0">
                <a:effectLst/>
                <a:latin typeface="Arial" panose="020B0604020202020204" pitchFamily="34" charset="0"/>
              </a:rPr>
              <a:t>Σοβιετική Ένωση </a:t>
            </a:r>
            <a:r>
              <a:rPr lang="el-GR" b="0" i="0" dirty="0">
                <a:effectLst/>
                <a:latin typeface="Arial" panose="020B0604020202020204" pitchFamily="34" charset="0"/>
              </a:rPr>
              <a:t>φτάνοντας σε λίγες εβδομάδες στα περίχωρα του </a:t>
            </a:r>
            <a:r>
              <a:rPr lang="el-GR" b="1" i="0" dirty="0" err="1">
                <a:effectLst/>
                <a:latin typeface="Arial" panose="020B0604020202020204" pitchFamily="34" charset="0"/>
              </a:rPr>
              <a:t>Λένινγκραντ</a:t>
            </a:r>
            <a:r>
              <a:rPr lang="el-GR" b="1" i="0" dirty="0">
                <a:effectLst/>
                <a:latin typeface="Arial" panose="020B0604020202020204" pitchFamily="34" charset="0"/>
              </a:rPr>
              <a:t> (σημερινή Αγία Πετρούπολη) </a:t>
            </a:r>
            <a:r>
              <a:rPr lang="el-GR" b="0" i="0" dirty="0">
                <a:effectLst/>
                <a:latin typeface="Arial" panose="020B0604020202020204" pitchFamily="34" charset="0"/>
              </a:rPr>
              <a:t>και της πρωτεύουσας </a:t>
            </a:r>
            <a:r>
              <a:rPr lang="el-GR" b="1" i="0" dirty="0">
                <a:effectLst/>
                <a:latin typeface="Arial" panose="020B0604020202020204" pitchFamily="34" charset="0"/>
              </a:rPr>
              <a:t>Μόσχας</a:t>
            </a:r>
            <a:r>
              <a:rPr lang="el-GR" b="0" i="0" dirty="0">
                <a:effectLst/>
                <a:latin typeface="Arial" panose="020B0604020202020204" pitchFamily="34" charset="0"/>
              </a:rPr>
              <a:t>, δίχως, όμως, να καταφέρουν να καταλάβουν τις δύο πόλεις. Ο </a:t>
            </a:r>
            <a:r>
              <a:rPr lang="el-GR" b="1" i="0" dirty="0">
                <a:effectLst/>
                <a:latin typeface="Arial" panose="020B0604020202020204" pitchFamily="34" charset="0"/>
              </a:rPr>
              <a:t>βαρύς χειμώνας </a:t>
            </a:r>
            <a:r>
              <a:rPr lang="el-GR" b="0" i="0" dirty="0">
                <a:effectLst/>
                <a:latin typeface="Arial" panose="020B0604020202020204" pitchFamily="34" charset="0"/>
              </a:rPr>
              <a:t>που ακολούθησε ήταν εξουθενωτικός για τα γερμανικά στρατεύματα. Ωστόσο, νέα γερμανική επίθεση εκδηλώθηκε την </a:t>
            </a:r>
            <a:r>
              <a:rPr lang="el-GR" b="1" i="0" dirty="0">
                <a:effectLst/>
                <a:latin typeface="Arial" panose="020B0604020202020204" pitchFamily="34" charset="0"/>
              </a:rPr>
              <a:t>άνοιξη του 1942</a:t>
            </a:r>
            <a:r>
              <a:rPr lang="el-GR" b="0" i="0" dirty="0">
                <a:effectLst/>
                <a:latin typeface="Arial" panose="020B0604020202020204" pitchFamily="34" charset="0"/>
              </a:rPr>
              <a:t>. Στην καθοριστική μάχη του </a:t>
            </a:r>
            <a:r>
              <a:rPr lang="el-GR" b="1" i="0" dirty="0" err="1">
                <a:effectLst/>
                <a:latin typeface="Arial" panose="020B0604020202020204" pitchFamily="34" charset="0"/>
              </a:rPr>
              <a:t>Στάλινγκραντ</a:t>
            </a:r>
            <a:r>
              <a:rPr lang="el-GR" b="1" i="0" dirty="0">
                <a:effectLst/>
                <a:latin typeface="Arial" panose="020B0604020202020204" pitchFamily="34" charset="0"/>
              </a:rPr>
              <a:t> (Σεπτέμβριος 1942-Φεβρουάριος 1943)</a:t>
            </a:r>
            <a:r>
              <a:rPr lang="el-GR" b="0" i="0" dirty="0">
                <a:effectLst/>
                <a:latin typeface="Arial" panose="020B0604020202020204" pitchFamily="34" charset="0"/>
              </a:rPr>
              <a:t>, οι Γερμανοί είχαν πάνω από 300.000 νεκρούς, τραυματίες και αιχμαλώτους και τελικά ηττήθηκαν από τον σοβιετικό στρατό. Έτσι, άρχισαν να υποχωρούν σε όλο το μήκος του μετώπου. </a:t>
            </a:r>
            <a:r>
              <a:rPr lang="el-GR" b="1" i="0" dirty="0">
                <a:effectLst/>
                <a:latin typeface="Arial" panose="020B0604020202020204" pitchFamily="34" charset="0"/>
              </a:rPr>
              <a:t>Ήταν η αρχή του τέλους για τη χιτλερική Γερμανία.</a:t>
            </a:r>
            <a:endParaRPr lang="el-GR" b="1" dirty="0"/>
          </a:p>
        </p:txBody>
      </p:sp>
      <p:pic>
        <p:nvPicPr>
          <p:cNvPr id="16386" name="Picture 2" descr="Επιχείρηση Μπαρμπαρόσα - Αφιέρωμα - Σαν Σήμερα .gr">
            <a:extLst>
              <a:ext uri="{FF2B5EF4-FFF2-40B4-BE49-F238E27FC236}">
                <a16:creationId xmlns:a16="http://schemas.microsoft.com/office/drawing/2014/main" id="{5E13B5DB-3014-4FD3-9AE3-56ADE49DE3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97" r="21307" b="-2"/>
          <a:stretch/>
        </p:blipFill>
        <p:spPr bwMode="auto">
          <a:xfrm>
            <a:off x="160919" y="2079920"/>
            <a:ext cx="3525347" cy="3603427"/>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 140">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5854127"/>
            <a:ext cx="867485" cy="115439"/>
            <a:chOff x="8910933" y="1861308"/>
            <a:chExt cx="867485" cy="115439"/>
          </a:xfrm>
        </p:grpSpPr>
        <p:sp>
          <p:nvSpPr>
            <p:cNvPr id="142" name="Rectangle 141">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3" name="Straight Connector 142">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134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3000"/>
                                        <p:tgtEl>
                                          <p:spTgt spid="16386"/>
                                        </p:tgtEl>
                                      </p:cBhvr>
                                    </p:animEffect>
                                    <p:anim calcmode="lin" valueType="num">
                                      <p:cBhvr>
                                        <p:cTn id="8" dur="3000" fill="hold"/>
                                        <p:tgtEl>
                                          <p:spTgt spid="16386"/>
                                        </p:tgtEl>
                                        <p:attrNameLst>
                                          <p:attrName>ppt_w</p:attrName>
                                        </p:attrNameLst>
                                      </p:cBhvr>
                                      <p:tavLst>
                                        <p:tav tm="0" fmla="#ppt_w*sin(2.5*pi*$)">
                                          <p:val>
                                            <p:fltVal val="0"/>
                                          </p:val>
                                        </p:tav>
                                        <p:tav tm="100000">
                                          <p:val>
                                            <p:fltVal val="1"/>
                                          </p:val>
                                        </p:tav>
                                      </p:tavLst>
                                    </p:anim>
                                    <p:anim calcmode="lin" valueType="num">
                                      <p:cBhvr>
                                        <p:cTn id="9" dur="3000" fill="hold"/>
                                        <p:tgtEl>
                                          <p:spTgt spid="163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4. Αυτοκτονίες στη Νέα Yόρκη μετά την κατάρρευση του χρηματιστηρίου (κραχ) το φθινόπωρο του 1929.">
            <a:extLst>
              <a:ext uri="{FF2B5EF4-FFF2-40B4-BE49-F238E27FC236}">
                <a16:creationId xmlns:a16="http://schemas.microsoft.com/office/drawing/2014/main" id="{A67308F6-8FC9-4FF3-BF4B-C05FB497AB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07" r="2570"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458"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E412259-2B6E-4BE0-B3FF-3D89B3E99E04}"/>
              </a:ext>
            </a:extLst>
          </p:cNvPr>
          <p:cNvSpPr>
            <a:spLocks noGrp="1"/>
          </p:cNvSpPr>
          <p:nvPr>
            <p:ph type="title"/>
          </p:nvPr>
        </p:nvSpPr>
        <p:spPr>
          <a:xfrm>
            <a:off x="7202441" y="1000366"/>
            <a:ext cx="3995397" cy="1239627"/>
          </a:xfrm>
        </p:spPr>
        <p:txBody>
          <a:bodyPr anchor="b">
            <a:normAutofit/>
          </a:bodyPr>
          <a:lstStyle/>
          <a:p>
            <a:pPr algn="ctr">
              <a:lnSpc>
                <a:spcPct val="100000"/>
              </a:lnSpc>
            </a:pPr>
            <a:r>
              <a:rPr lang="el-GR" sz="2500" b="1" i="0" dirty="0">
                <a:effectLst/>
                <a:latin typeface="Arial" panose="020B0604020202020204" pitchFamily="34" charset="0"/>
              </a:rPr>
              <a:t>Πολιτικές διαστάσεις της οικονομικής κρίσης του 1929 </a:t>
            </a:r>
            <a:endParaRPr lang="el-GR" sz="2500" dirty="0"/>
          </a:p>
        </p:txBody>
      </p:sp>
      <p:sp>
        <p:nvSpPr>
          <p:cNvPr id="3" name="Θέση περιεχομένου 2">
            <a:extLst>
              <a:ext uri="{FF2B5EF4-FFF2-40B4-BE49-F238E27FC236}">
                <a16:creationId xmlns:a16="http://schemas.microsoft.com/office/drawing/2014/main" id="{20F0C61C-52C4-43F6-9672-208797395D34}"/>
              </a:ext>
            </a:extLst>
          </p:cNvPr>
          <p:cNvSpPr>
            <a:spLocks noGrp="1"/>
          </p:cNvSpPr>
          <p:nvPr>
            <p:ph idx="1"/>
          </p:nvPr>
        </p:nvSpPr>
        <p:spPr>
          <a:xfrm>
            <a:off x="7202441" y="2764601"/>
            <a:ext cx="3950677" cy="2588933"/>
          </a:xfrm>
        </p:spPr>
        <p:txBody>
          <a:bodyPr>
            <a:normAutofit/>
          </a:bodyPr>
          <a:lstStyle/>
          <a:p>
            <a:pPr algn="ctr"/>
            <a:r>
              <a:rPr lang="el-GR" sz="1900" b="0" i="0" dirty="0">
                <a:effectLst/>
                <a:latin typeface="Arial" panose="020B0604020202020204" pitchFamily="34" charset="0"/>
              </a:rPr>
              <a:t>Η κρίση του Μεσοπολέμου, εκτός από οικονομική, ήταν και πολιτική-ιδεολογική, καθώς πολλοί άνθρωποι </a:t>
            </a:r>
            <a:r>
              <a:rPr lang="el-GR" sz="1900" b="1" i="0" dirty="0">
                <a:effectLst/>
                <a:latin typeface="Arial" panose="020B0604020202020204" pitchFamily="34" charset="0"/>
              </a:rPr>
              <a:t>αμφισβητούσαν τη δυνατότητα των φιλελεύθερων δημοκρατιών</a:t>
            </a:r>
            <a:r>
              <a:rPr lang="el-GR" sz="1900" b="0" i="0" dirty="0">
                <a:effectLst/>
                <a:latin typeface="Arial" panose="020B0604020202020204" pitchFamily="34" charset="0"/>
              </a:rPr>
              <a:t> να αντιμετωπίσουν τα προβλήματα. </a:t>
            </a:r>
          </a:p>
          <a:p>
            <a:pPr algn="ctr"/>
            <a:endParaRPr lang="el-GR" sz="1900" dirty="0"/>
          </a:p>
        </p:txBody>
      </p:sp>
      <p:grpSp>
        <p:nvGrpSpPr>
          <p:cNvPr id="75" name="Group 74">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4037" y="2543656"/>
            <a:ext cx="867485" cy="115439"/>
            <a:chOff x="8910933" y="1861308"/>
            <a:chExt cx="867485" cy="115439"/>
          </a:xfrm>
        </p:grpSpPr>
        <p:sp>
          <p:nvSpPr>
            <p:cNvPr id="76" name="Rectangle 75">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95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7139F25-4F1C-4A6F-9C6A-B7C9DAC78456}"/>
              </a:ext>
            </a:extLst>
          </p:cNvPr>
          <p:cNvSpPr>
            <a:spLocks noGrp="1"/>
          </p:cNvSpPr>
          <p:nvPr>
            <p:ph type="title"/>
          </p:nvPr>
        </p:nvSpPr>
        <p:spPr>
          <a:xfrm>
            <a:off x="6042995" y="722376"/>
            <a:ext cx="5129972" cy="562989"/>
          </a:xfrm>
        </p:spPr>
        <p:txBody>
          <a:bodyPr anchor="b">
            <a:normAutofit fontScale="90000"/>
          </a:bodyPr>
          <a:lstStyle/>
          <a:p>
            <a:pPr algn="ctr"/>
            <a:r>
              <a:rPr lang="el-GR" b="1" i="0" dirty="0">
                <a:effectLst/>
                <a:latin typeface="Arial" panose="020B0604020202020204" pitchFamily="34" charset="0"/>
              </a:rPr>
              <a:t>Οι επιχειρήσεις στην Αφρική</a:t>
            </a:r>
            <a:r>
              <a:rPr lang="el-GR" b="0" i="0" dirty="0">
                <a:effectLst/>
                <a:latin typeface="Arial" panose="020B0604020202020204" pitchFamily="34" charset="0"/>
              </a:rPr>
              <a:t> </a:t>
            </a:r>
            <a:endParaRPr lang="el-GR" dirty="0"/>
          </a:p>
        </p:txBody>
      </p:sp>
      <p:sp>
        <p:nvSpPr>
          <p:cNvPr id="3" name="Θέση περιεχομένου 2">
            <a:extLst>
              <a:ext uri="{FF2B5EF4-FFF2-40B4-BE49-F238E27FC236}">
                <a16:creationId xmlns:a16="http://schemas.microsoft.com/office/drawing/2014/main" id="{210E17FF-AE49-479F-80C3-26EF09E732E7}"/>
              </a:ext>
            </a:extLst>
          </p:cNvPr>
          <p:cNvSpPr>
            <a:spLocks noGrp="1"/>
          </p:cNvSpPr>
          <p:nvPr>
            <p:ph idx="1"/>
          </p:nvPr>
        </p:nvSpPr>
        <p:spPr>
          <a:xfrm>
            <a:off x="5306560" y="1276507"/>
            <a:ext cx="5784351" cy="4230671"/>
          </a:xfrm>
        </p:spPr>
        <p:txBody>
          <a:bodyPr anchor="ctr">
            <a:normAutofit lnSpcReduction="10000"/>
          </a:bodyPr>
          <a:lstStyle/>
          <a:p>
            <a:pPr algn="ctr">
              <a:lnSpc>
                <a:spcPct val="100000"/>
              </a:lnSpc>
            </a:pPr>
            <a:endParaRPr lang="el-GR" b="1" i="0" dirty="0">
              <a:effectLst/>
              <a:latin typeface="Arial" panose="020B0604020202020204" pitchFamily="34" charset="0"/>
            </a:endParaRPr>
          </a:p>
          <a:p>
            <a:pPr algn="ctr">
              <a:lnSpc>
                <a:spcPct val="100000"/>
              </a:lnSpc>
            </a:pPr>
            <a:r>
              <a:rPr lang="el-GR" b="0" i="0" dirty="0">
                <a:effectLst/>
                <a:latin typeface="Arial" panose="020B0604020202020204" pitchFamily="34" charset="0"/>
              </a:rPr>
              <a:t>Παράλληλα με τις επιχειρήσεις στην Ευρώπη, στην </a:t>
            </a:r>
            <a:r>
              <a:rPr lang="el-GR" b="1" i="0" dirty="0">
                <a:effectLst/>
                <a:latin typeface="Arial" panose="020B0604020202020204" pitchFamily="34" charset="0"/>
              </a:rPr>
              <a:t>Αφρική</a:t>
            </a:r>
            <a:r>
              <a:rPr lang="el-GR" b="0" i="0" dirty="0">
                <a:effectLst/>
                <a:latin typeface="Arial" panose="020B0604020202020204" pitchFamily="34" charset="0"/>
              </a:rPr>
              <a:t> οι </a:t>
            </a:r>
            <a:r>
              <a:rPr lang="el-GR" b="1" i="0" dirty="0">
                <a:effectLst/>
                <a:latin typeface="Arial" panose="020B0604020202020204" pitchFamily="34" charset="0"/>
              </a:rPr>
              <a:t>Ιταλοί</a:t>
            </a:r>
            <a:r>
              <a:rPr lang="el-GR" b="0" i="0" dirty="0">
                <a:effectLst/>
                <a:latin typeface="Arial" panose="020B0604020202020204" pitchFamily="34" charset="0"/>
              </a:rPr>
              <a:t>, με ορμητήριο τη </a:t>
            </a:r>
            <a:r>
              <a:rPr lang="el-GR" b="1" i="0" dirty="0">
                <a:effectLst/>
                <a:latin typeface="Arial" panose="020B0604020202020204" pitchFamily="34" charset="0"/>
              </a:rPr>
              <a:t>Λιβύη</a:t>
            </a:r>
            <a:r>
              <a:rPr lang="el-GR" b="0" i="0" dirty="0">
                <a:effectLst/>
                <a:latin typeface="Arial" panose="020B0604020202020204" pitchFamily="34" charset="0"/>
              </a:rPr>
              <a:t>, επιτέθηκαν στις αγγλικές δυνάμεις της </a:t>
            </a:r>
            <a:r>
              <a:rPr lang="el-GR" b="1" i="0" dirty="0">
                <a:effectLst/>
                <a:latin typeface="Arial" panose="020B0604020202020204" pitchFamily="34" charset="0"/>
              </a:rPr>
              <a:t>Αιγύπτου</a:t>
            </a:r>
            <a:r>
              <a:rPr lang="el-GR" b="0" i="0" dirty="0">
                <a:effectLst/>
                <a:latin typeface="Arial" panose="020B0604020202020204" pitchFamily="34" charset="0"/>
              </a:rPr>
              <a:t> με στόχο την </a:t>
            </a:r>
            <a:r>
              <a:rPr lang="el-GR" b="1" i="0" dirty="0">
                <a:effectLst/>
                <a:latin typeface="Arial" panose="020B0604020202020204" pitchFamily="34" charset="0"/>
              </a:rPr>
              <a:t>κατάληψη της διώρυγας του Σουέζ, </a:t>
            </a:r>
            <a:r>
              <a:rPr lang="el-GR" b="0" i="0" dirty="0">
                <a:effectLst/>
                <a:latin typeface="Arial" panose="020B0604020202020204" pitchFamily="34" charset="0"/>
              </a:rPr>
              <a:t>δίχως, όμως, να τα καταφέρουν. Στο μέτωπο που διαμορφώθηκε στη Β. Αφρική, γερμανικά και ιταλικά στρατεύματα συγκρούστηκαν με συμμαχικές δυνάμεις (στις οποίες </a:t>
            </a:r>
            <a:r>
              <a:rPr lang="el-GR" b="1" i="0" dirty="0">
                <a:effectLst/>
                <a:latin typeface="Arial" panose="020B0604020202020204" pitchFamily="34" charset="0"/>
              </a:rPr>
              <a:t>συμπεριλαμβάνονταν και ελληνικές μονάδες). </a:t>
            </a:r>
            <a:r>
              <a:rPr lang="el-GR" b="0" i="0" dirty="0">
                <a:effectLst/>
                <a:latin typeface="Arial" panose="020B0604020202020204" pitchFamily="34" charset="0"/>
              </a:rPr>
              <a:t>Τελικά, μετά από πολύμηνες μάχες </a:t>
            </a:r>
            <a:r>
              <a:rPr lang="el-GR" b="1" i="0" dirty="0">
                <a:effectLst/>
                <a:latin typeface="Arial" panose="020B0604020202020204" pitchFamily="34" charset="0"/>
              </a:rPr>
              <a:t>(Φεβρουάριος 1941-Μάιος 1943) οι σύμμαχοι επικράτησαν.</a:t>
            </a:r>
          </a:p>
          <a:p>
            <a:pPr algn="ctr">
              <a:lnSpc>
                <a:spcPct val="100000"/>
              </a:lnSpc>
            </a:pPr>
            <a:r>
              <a:rPr lang="el-GR" b="0" i="0" dirty="0">
                <a:effectLst/>
                <a:latin typeface="Arial" panose="020B0604020202020204" pitchFamily="34" charset="0"/>
              </a:rPr>
              <a:t> </a:t>
            </a:r>
          </a:p>
          <a:p>
            <a:pPr algn="ctr">
              <a:lnSpc>
                <a:spcPct val="100000"/>
              </a:lnSpc>
            </a:pPr>
            <a:endParaRPr lang="el-GR" sz="1400" dirty="0"/>
          </a:p>
        </p:txBody>
      </p:sp>
      <p:pic>
        <p:nvPicPr>
          <p:cNvPr id="17410" name="Picture 2" descr="Το Βορειοαφρικανικό Μέτωπο του Β' Παγκοσμίου Πολέμου - Αφιέρωμα - Σαν  Σήμερα .gr">
            <a:extLst>
              <a:ext uri="{FF2B5EF4-FFF2-40B4-BE49-F238E27FC236}">
                <a16:creationId xmlns:a16="http://schemas.microsoft.com/office/drawing/2014/main" id="{91AFBAC8-45D3-46B4-B0B5-43D1F979A2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6916" y="1603717"/>
            <a:ext cx="4688724" cy="3436011"/>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78" name="Rectangle 77">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79" name="Straight Connector 78">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207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3000"/>
                                        <p:tgtEl>
                                          <p:spTgt spid="17410"/>
                                        </p:tgtEl>
                                      </p:cBhvr>
                                    </p:animEffect>
                                    <p:anim calcmode="lin" valueType="num">
                                      <p:cBhvr>
                                        <p:cTn id="8" dur="3000" fill="hold"/>
                                        <p:tgtEl>
                                          <p:spTgt spid="17410"/>
                                        </p:tgtEl>
                                        <p:attrNameLst>
                                          <p:attrName>ppt_w</p:attrName>
                                        </p:attrNameLst>
                                      </p:cBhvr>
                                      <p:tavLst>
                                        <p:tav tm="0" fmla="#ppt_w*sin(2.5*pi*$)">
                                          <p:val>
                                            <p:fltVal val="0"/>
                                          </p:val>
                                        </p:tav>
                                        <p:tav tm="100000">
                                          <p:val>
                                            <p:fltVal val="1"/>
                                          </p:val>
                                        </p:tav>
                                      </p:tavLst>
                                    </p:anim>
                                    <p:anim calcmode="lin" valueType="num">
                                      <p:cBhvr>
                                        <p:cTn id="9" dur="3000" fill="hold"/>
                                        <p:tgtEl>
                                          <p:spTgt spid="174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E68C202-C74C-4B53-BA77-6649C836EE96}"/>
              </a:ext>
            </a:extLst>
          </p:cNvPr>
          <p:cNvSpPr>
            <a:spLocks noGrp="1"/>
          </p:cNvSpPr>
          <p:nvPr>
            <p:ph type="title"/>
          </p:nvPr>
        </p:nvSpPr>
        <p:spPr>
          <a:xfrm>
            <a:off x="1038883" y="1000366"/>
            <a:ext cx="3995397" cy="961603"/>
          </a:xfrm>
        </p:spPr>
        <p:txBody>
          <a:bodyPr anchor="b">
            <a:normAutofit fontScale="90000"/>
          </a:bodyPr>
          <a:lstStyle/>
          <a:p>
            <a:pPr algn="ctr"/>
            <a:r>
              <a:rPr lang="el-GR" sz="3000" b="1" i="0" dirty="0">
                <a:effectLst/>
                <a:latin typeface="Arial" panose="020B0604020202020204" pitchFamily="34" charset="0"/>
              </a:rPr>
              <a:t>Οι επιχειρήσεις στην Άπω Ανατολή</a:t>
            </a:r>
            <a:r>
              <a:rPr lang="el-GR" sz="3000" b="0" i="0" dirty="0">
                <a:effectLst/>
                <a:latin typeface="Arial" panose="020B0604020202020204" pitchFamily="34" charset="0"/>
              </a:rPr>
              <a:t> </a:t>
            </a:r>
            <a:endParaRPr lang="el-GR" sz="3000" dirty="0"/>
          </a:p>
        </p:txBody>
      </p:sp>
      <p:sp>
        <p:nvSpPr>
          <p:cNvPr id="3" name="Θέση περιεχομένου 2">
            <a:extLst>
              <a:ext uri="{FF2B5EF4-FFF2-40B4-BE49-F238E27FC236}">
                <a16:creationId xmlns:a16="http://schemas.microsoft.com/office/drawing/2014/main" id="{9854B9AE-FFE5-40C6-BBFA-5BF36F76D42D}"/>
              </a:ext>
            </a:extLst>
          </p:cNvPr>
          <p:cNvSpPr>
            <a:spLocks noGrp="1"/>
          </p:cNvSpPr>
          <p:nvPr>
            <p:ph idx="1"/>
          </p:nvPr>
        </p:nvSpPr>
        <p:spPr>
          <a:xfrm>
            <a:off x="1193632" y="2580318"/>
            <a:ext cx="3862062" cy="3610659"/>
          </a:xfrm>
        </p:spPr>
        <p:txBody>
          <a:bodyPr>
            <a:noAutofit/>
          </a:bodyPr>
          <a:lstStyle/>
          <a:p>
            <a:pPr algn="ctr">
              <a:lnSpc>
                <a:spcPct val="100000"/>
              </a:lnSpc>
            </a:pPr>
            <a:r>
              <a:rPr lang="el-GR" sz="1800" b="0" i="0" dirty="0">
                <a:effectLst/>
                <a:latin typeface="Arial" panose="020B0604020202020204" pitchFamily="34" charset="0"/>
              </a:rPr>
              <a:t>Οι </a:t>
            </a:r>
            <a:r>
              <a:rPr lang="el-GR" sz="1800" b="1" i="0" dirty="0">
                <a:effectLst/>
                <a:latin typeface="Arial" panose="020B0604020202020204" pitchFamily="34" charset="0"/>
              </a:rPr>
              <a:t>ΗΠΑ παρέμειναν ουδέτερες </a:t>
            </a:r>
            <a:r>
              <a:rPr lang="el-GR" sz="1800" b="0" i="0" dirty="0">
                <a:effectLst/>
                <a:latin typeface="Arial" panose="020B0604020202020204" pitchFamily="34" charset="0"/>
              </a:rPr>
              <a:t>κατά τα </a:t>
            </a:r>
            <a:r>
              <a:rPr lang="el-GR" sz="1800" b="1" i="0" dirty="0">
                <a:effectLst/>
                <a:latin typeface="Arial" panose="020B0604020202020204" pitchFamily="34" charset="0"/>
              </a:rPr>
              <a:t>δύο πρώτα χρόνια του πολέμου</a:t>
            </a:r>
            <a:r>
              <a:rPr lang="el-GR" sz="1800" b="0" i="0" dirty="0">
                <a:effectLst/>
                <a:latin typeface="Arial" panose="020B0604020202020204" pitchFamily="34" charset="0"/>
              </a:rPr>
              <a:t>. Όταν, όμως, </a:t>
            </a:r>
            <a:r>
              <a:rPr lang="el-GR" sz="1800" b="1" i="0" dirty="0">
                <a:effectLst/>
                <a:latin typeface="Arial" panose="020B0604020202020204" pitchFamily="34" charset="0"/>
              </a:rPr>
              <a:t>ιαπωνικά πολεμικά αεροπλάνα επιτέθηκαν εναντίον του αμερικανικού πολεμικού στόλου στο Περλ </a:t>
            </a:r>
            <a:r>
              <a:rPr lang="el-GR" sz="1800" b="1" i="0" dirty="0" err="1">
                <a:effectLst/>
                <a:latin typeface="Arial" panose="020B0604020202020204" pitchFamily="34" charset="0"/>
              </a:rPr>
              <a:t>Χάρμπορ</a:t>
            </a:r>
            <a:r>
              <a:rPr lang="el-GR" sz="1800" b="1" i="0" dirty="0">
                <a:effectLst/>
                <a:latin typeface="Arial" panose="020B0604020202020204" pitchFamily="34" charset="0"/>
              </a:rPr>
              <a:t> της Χαβάης (7 Δεκεμβρίου 1941), </a:t>
            </a:r>
            <a:r>
              <a:rPr lang="el-GR" sz="1800" b="0" i="0" dirty="0">
                <a:effectLst/>
                <a:latin typeface="Arial" panose="020B0604020202020204" pitchFamily="34" charset="0"/>
              </a:rPr>
              <a:t>οι ΗΠΑ κήρυξαν τον πόλεμο τόσο </a:t>
            </a:r>
            <a:r>
              <a:rPr lang="el-GR" sz="1800" b="1" i="0" dirty="0">
                <a:effectLst/>
                <a:latin typeface="Arial" panose="020B0604020202020204" pitchFamily="34" charset="0"/>
              </a:rPr>
              <a:t>στην Ιαπωνία </a:t>
            </a:r>
            <a:r>
              <a:rPr lang="el-GR" sz="1800" b="0" i="0" dirty="0">
                <a:effectLst/>
                <a:latin typeface="Arial" panose="020B0604020202020204" pitchFamily="34" charset="0"/>
              </a:rPr>
              <a:t>όσο και </a:t>
            </a:r>
            <a:r>
              <a:rPr lang="el-GR" sz="1800" b="1" i="0" dirty="0">
                <a:effectLst/>
                <a:latin typeface="Arial" panose="020B0604020202020204" pitchFamily="34" charset="0"/>
              </a:rPr>
              <a:t>στις δυνάμεις του Άξονα</a:t>
            </a:r>
            <a:r>
              <a:rPr lang="el-GR" sz="1800" b="0" i="0" dirty="0">
                <a:effectLst/>
                <a:latin typeface="Arial" panose="020B0604020202020204" pitchFamily="34" charset="0"/>
              </a:rPr>
              <a:t>. Έτσι, και ο Ειρηνικός ωκεανός έγινε ένα από τα πολεμικά μέτωπα, και μάλιστα από τα πιο σκληρό.</a:t>
            </a:r>
            <a:endParaRPr lang="el-GR" sz="1800" dirty="0"/>
          </a:p>
        </p:txBody>
      </p:sp>
      <p:pic>
        <p:nvPicPr>
          <p:cNvPr id="18434" name="Picture 2" descr="7 Δεκεμβρίου: Ο βομβαρδισμός του Περλ Χάρμπορ από τους Ιάπωνες">
            <a:extLst>
              <a:ext uri="{FF2B5EF4-FFF2-40B4-BE49-F238E27FC236}">
                <a16:creationId xmlns:a16="http://schemas.microsoft.com/office/drawing/2014/main" id="{F9B2E3F1-F7B8-4185-B066-E7C1E8D8CA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73" y="1392702"/>
            <a:ext cx="6893169" cy="4135901"/>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76" name="Rectangle 75">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067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3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B59C376-046C-410C-A8F9-28D3ED0CB973}"/>
              </a:ext>
            </a:extLst>
          </p:cNvPr>
          <p:cNvSpPr>
            <a:spLocks noGrp="1"/>
          </p:cNvSpPr>
          <p:nvPr>
            <p:ph type="title"/>
          </p:nvPr>
        </p:nvSpPr>
        <p:spPr>
          <a:xfrm>
            <a:off x="6042995" y="320281"/>
            <a:ext cx="5129972" cy="548161"/>
          </a:xfrm>
        </p:spPr>
        <p:txBody>
          <a:bodyPr anchor="b">
            <a:normAutofit fontScale="90000"/>
          </a:bodyPr>
          <a:lstStyle/>
          <a:p>
            <a:pPr algn="ctr"/>
            <a:r>
              <a:rPr lang="el-GR" b="1" i="0" dirty="0">
                <a:effectLst/>
                <a:latin typeface="Arial" panose="020B0604020202020204" pitchFamily="34" charset="0"/>
              </a:rPr>
              <a:t>Το τέλος του πολέμου</a:t>
            </a:r>
            <a:r>
              <a:rPr lang="el-GR" b="0" i="0" dirty="0">
                <a:effectLst/>
                <a:latin typeface="Arial" panose="020B0604020202020204" pitchFamily="34" charset="0"/>
              </a:rPr>
              <a:t> </a:t>
            </a:r>
            <a:endParaRPr lang="el-GR" dirty="0"/>
          </a:p>
        </p:txBody>
      </p:sp>
      <p:sp>
        <p:nvSpPr>
          <p:cNvPr id="3" name="Θέση περιεχομένου 2">
            <a:extLst>
              <a:ext uri="{FF2B5EF4-FFF2-40B4-BE49-F238E27FC236}">
                <a16:creationId xmlns:a16="http://schemas.microsoft.com/office/drawing/2014/main" id="{E2ED7F9A-1BEC-4DD7-8B5B-161A4DE353A2}"/>
              </a:ext>
            </a:extLst>
          </p:cNvPr>
          <p:cNvSpPr>
            <a:spLocks noGrp="1"/>
          </p:cNvSpPr>
          <p:nvPr>
            <p:ph idx="1"/>
          </p:nvPr>
        </p:nvSpPr>
        <p:spPr>
          <a:xfrm>
            <a:off x="5655212" y="868442"/>
            <a:ext cx="6375868" cy="5532358"/>
          </a:xfrm>
        </p:spPr>
        <p:txBody>
          <a:bodyPr anchor="ctr">
            <a:normAutofit/>
          </a:bodyPr>
          <a:lstStyle/>
          <a:p>
            <a:pPr algn="ctr">
              <a:lnSpc>
                <a:spcPct val="100000"/>
              </a:lnSpc>
            </a:pPr>
            <a:r>
              <a:rPr lang="el-GR" sz="1800" b="0" i="0" dirty="0">
                <a:effectLst/>
                <a:latin typeface="Arial" panose="020B0604020202020204" pitchFamily="34" charset="0"/>
              </a:rPr>
              <a:t>Στις </a:t>
            </a:r>
            <a:r>
              <a:rPr lang="el-GR" sz="1800" b="1" i="0" dirty="0">
                <a:effectLst/>
                <a:latin typeface="Arial" panose="020B0604020202020204" pitchFamily="34" charset="0"/>
              </a:rPr>
              <a:t>6 Ιουνίου 1944 </a:t>
            </a:r>
            <a:r>
              <a:rPr lang="el-GR" sz="1800" b="0" i="0" dirty="0">
                <a:effectLst/>
                <a:latin typeface="Arial" panose="020B0604020202020204" pitchFamily="34" charset="0"/>
              </a:rPr>
              <a:t>ισχυρές συμμαχικές δυνάμεις υπό την ηγεσία του </a:t>
            </a:r>
            <a:r>
              <a:rPr lang="el-GR" sz="1800" b="1" i="0" dirty="0">
                <a:effectLst/>
                <a:latin typeface="Arial" panose="020B0604020202020204" pitchFamily="34" charset="0"/>
              </a:rPr>
              <a:t>Αμερικανού στρατηγού </a:t>
            </a:r>
            <a:r>
              <a:rPr lang="el-GR" sz="1800" b="1" i="0" dirty="0" err="1">
                <a:effectLst/>
                <a:latin typeface="Arial" panose="020B0604020202020204" pitchFamily="34" charset="0"/>
              </a:rPr>
              <a:t>Αϊζενχάουερ</a:t>
            </a:r>
            <a:r>
              <a:rPr lang="el-GR" sz="1800" b="0" i="0" dirty="0">
                <a:effectLst/>
                <a:latin typeface="Arial" panose="020B0604020202020204" pitchFamily="34" charset="0"/>
              </a:rPr>
              <a:t> πραγματοποίησαν </a:t>
            </a:r>
            <a:r>
              <a:rPr lang="el-GR" sz="1800" b="1" i="0" dirty="0">
                <a:effectLst/>
                <a:latin typeface="Arial" panose="020B0604020202020204" pitchFamily="34" charset="0"/>
              </a:rPr>
              <a:t>μία από τις μεγαλύτερες επιχειρήσεις του Β΄ Παγκόσμιου πολέμου, την απόβαση στις ακτές της Νορμανδίας (ΒΔ Γαλλία).</a:t>
            </a:r>
            <a:r>
              <a:rPr lang="el-GR" sz="1800" b="0" i="0" dirty="0">
                <a:effectLst/>
                <a:latin typeface="Arial" panose="020B0604020202020204" pitchFamily="34" charset="0"/>
              </a:rPr>
              <a:t> Παρά την αντίσταση των γερμανικών δυνάμεων, </a:t>
            </a:r>
            <a:r>
              <a:rPr lang="el-GR" sz="1800" b="1" i="0" dirty="0">
                <a:effectLst/>
                <a:latin typeface="Arial" panose="020B0604020202020204" pitchFamily="34" charset="0"/>
              </a:rPr>
              <a:t>οι σύμμαχοι κατόρθωσαν μέχρι τον Σεπτέμβριο του 1944 να έχουν απελευθερώσει τη Γαλλία, το Βέλγιο, το Λουξεμβούργο και την Ολλανδία.</a:t>
            </a:r>
          </a:p>
          <a:p>
            <a:pPr algn="ctr">
              <a:lnSpc>
                <a:spcPct val="100000"/>
              </a:lnSpc>
            </a:pPr>
            <a:r>
              <a:rPr lang="el-GR" sz="1800" b="0" i="0" dirty="0">
                <a:effectLst/>
                <a:latin typeface="Arial" panose="020B0604020202020204" pitchFamily="34" charset="0"/>
              </a:rPr>
              <a:t>Παράλληλα, στα ανατολικά είχε ξεκινήσει, </a:t>
            </a:r>
            <a:r>
              <a:rPr lang="el-GR" sz="1800" b="1" i="0" dirty="0">
                <a:effectLst/>
                <a:latin typeface="Arial" panose="020B0604020202020204" pitchFamily="34" charset="0"/>
              </a:rPr>
              <a:t>από τον Ιούνιο του 1944</a:t>
            </a:r>
            <a:r>
              <a:rPr lang="el-GR" sz="1800" b="0" i="0" dirty="0">
                <a:effectLst/>
                <a:latin typeface="Arial" panose="020B0604020202020204" pitchFamily="34" charset="0"/>
              </a:rPr>
              <a:t>, μεγάλη σοβιετική αντεπίθεση. Στις </a:t>
            </a:r>
            <a:r>
              <a:rPr lang="el-GR" sz="1800" b="1" i="0" dirty="0">
                <a:effectLst/>
                <a:latin typeface="Arial" panose="020B0604020202020204" pitchFamily="34" charset="0"/>
              </a:rPr>
              <a:t>αρχές Μαΐου 1945 αμερικανικά, αγγλικά και γαλλικά στρατεύματα</a:t>
            </a:r>
            <a:r>
              <a:rPr lang="el-GR" sz="1800" b="0" i="0" dirty="0">
                <a:effectLst/>
                <a:latin typeface="Arial" panose="020B0604020202020204" pitchFamily="34" charset="0"/>
              </a:rPr>
              <a:t> από τα δυτικά και </a:t>
            </a:r>
            <a:r>
              <a:rPr lang="el-GR" sz="1800" b="1" i="0" dirty="0">
                <a:effectLst/>
                <a:latin typeface="Arial" panose="020B0604020202020204" pitchFamily="34" charset="0"/>
              </a:rPr>
              <a:t>σοβιετικά</a:t>
            </a:r>
            <a:r>
              <a:rPr lang="el-GR" sz="1800" b="0" i="0" dirty="0">
                <a:effectLst/>
                <a:latin typeface="Arial" panose="020B0604020202020204" pitchFamily="34" charset="0"/>
              </a:rPr>
              <a:t> από τα ανατολικά βρίσκονταν </a:t>
            </a:r>
            <a:r>
              <a:rPr lang="el-GR" sz="1800" b="1" i="0" dirty="0">
                <a:effectLst/>
                <a:latin typeface="Arial" panose="020B0604020202020204" pitchFamily="34" charset="0"/>
              </a:rPr>
              <a:t>έξω από το Βερολίνο.</a:t>
            </a:r>
            <a:r>
              <a:rPr lang="el-GR" sz="1800" b="0" i="0" dirty="0">
                <a:effectLst/>
                <a:latin typeface="Arial" panose="020B0604020202020204" pitchFamily="34" charset="0"/>
              </a:rPr>
              <a:t> Ο </a:t>
            </a:r>
            <a:r>
              <a:rPr lang="el-GR" sz="1800" b="1" i="0" dirty="0">
                <a:effectLst/>
                <a:latin typeface="Arial" panose="020B0604020202020204" pitchFamily="34" charset="0"/>
              </a:rPr>
              <a:t>Χίτλερ αυτοκτόνησε </a:t>
            </a:r>
            <a:r>
              <a:rPr lang="el-GR" sz="1800" b="0" i="0" dirty="0">
                <a:effectLst/>
                <a:latin typeface="Arial" panose="020B0604020202020204" pitchFamily="34" charset="0"/>
              </a:rPr>
              <a:t>και η </a:t>
            </a:r>
            <a:r>
              <a:rPr lang="el-GR" sz="1800" b="1" i="0" dirty="0">
                <a:effectLst/>
                <a:latin typeface="Arial" panose="020B0604020202020204" pitchFamily="34" charset="0"/>
              </a:rPr>
              <a:t>Γερμανία συνθηκολόγησε</a:t>
            </a:r>
            <a:r>
              <a:rPr lang="el-GR" sz="1800" b="0" i="0" dirty="0">
                <a:effectLst/>
                <a:latin typeface="Arial" panose="020B0604020202020204" pitchFamily="34" charset="0"/>
              </a:rPr>
              <a:t>. Λίγο νωρίτερα είχε </a:t>
            </a:r>
            <a:r>
              <a:rPr lang="el-GR" sz="1800" b="1" i="0" dirty="0">
                <a:effectLst/>
                <a:latin typeface="Arial" panose="020B0604020202020204" pitchFamily="34" charset="0"/>
              </a:rPr>
              <a:t>συλληφθεί και εκτελεστεί στην Ιταλία ο </a:t>
            </a:r>
            <a:r>
              <a:rPr lang="el-GR" sz="1800" b="1" i="0" dirty="0" err="1">
                <a:effectLst/>
                <a:latin typeface="Arial" panose="020B0604020202020204" pitchFamily="34" charset="0"/>
              </a:rPr>
              <a:t>Μουσολίνι</a:t>
            </a:r>
            <a:r>
              <a:rPr lang="el-GR" sz="1800" b="1" i="0" dirty="0">
                <a:effectLst/>
                <a:latin typeface="Arial" panose="020B0604020202020204" pitchFamily="34" charset="0"/>
              </a:rPr>
              <a:t> </a:t>
            </a:r>
            <a:r>
              <a:rPr lang="el-GR" sz="1800" b="0" i="0" dirty="0">
                <a:effectLst/>
                <a:latin typeface="Arial" panose="020B0604020202020204" pitchFamily="34" charset="0"/>
              </a:rPr>
              <a:t>από Ιταλούς αντιστασιακούς.</a:t>
            </a:r>
          </a:p>
          <a:p>
            <a:pPr algn="ctr">
              <a:lnSpc>
                <a:spcPct val="100000"/>
              </a:lnSpc>
            </a:pPr>
            <a:endParaRPr lang="el-GR" sz="1100" b="0" i="0" dirty="0">
              <a:effectLst/>
              <a:latin typeface="Arial" panose="020B0604020202020204" pitchFamily="34" charset="0"/>
            </a:endParaRPr>
          </a:p>
        </p:txBody>
      </p:sp>
      <p:pic>
        <p:nvPicPr>
          <p:cNvPr id="19458" name="Picture 2" descr="Η Απόβαση στη Νορμανδία - Αφιέρωμα - Σαν Σήμερα .gr">
            <a:extLst>
              <a:ext uri="{FF2B5EF4-FFF2-40B4-BE49-F238E27FC236}">
                <a16:creationId xmlns:a16="http://schemas.microsoft.com/office/drawing/2014/main" id="{45DB211C-4C86-4F25-990D-8B5D4E6011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919" y="1403444"/>
            <a:ext cx="5571535" cy="4082956"/>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 140">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142" name="Rectangle 141">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3" name="Straight Connector 142">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023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arn(inVertical)">
                                      <p:cBhvr>
                                        <p:cTn id="7" dur="3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8806D949-7764-480C-93D0-C9BF8967734D}"/>
              </a:ext>
            </a:extLst>
          </p:cNvPr>
          <p:cNvSpPr>
            <a:spLocks noGrp="1"/>
          </p:cNvSpPr>
          <p:nvPr>
            <p:ph idx="1"/>
          </p:nvPr>
        </p:nvSpPr>
        <p:spPr>
          <a:xfrm>
            <a:off x="6372665" y="759657"/>
            <a:ext cx="5666935" cy="4847393"/>
          </a:xfrm>
        </p:spPr>
        <p:txBody>
          <a:bodyPr anchor="t">
            <a:normAutofit/>
          </a:bodyPr>
          <a:lstStyle/>
          <a:p>
            <a:pPr algn="ctr">
              <a:lnSpc>
                <a:spcPct val="100000"/>
              </a:lnSpc>
            </a:pPr>
            <a:r>
              <a:rPr lang="el-GR" sz="2400" b="0" i="0" dirty="0">
                <a:effectLst/>
                <a:latin typeface="Arial" panose="020B0604020202020204" pitchFamily="34" charset="0"/>
              </a:rPr>
              <a:t>Στην </a:t>
            </a:r>
            <a:r>
              <a:rPr lang="el-GR" sz="2400" b="1" i="0" dirty="0">
                <a:effectLst/>
                <a:latin typeface="Arial" panose="020B0604020202020204" pitchFamily="34" charset="0"/>
              </a:rPr>
              <a:t>Άπω Ανατολή</a:t>
            </a:r>
            <a:r>
              <a:rPr lang="el-GR" sz="2400" b="0" i="0" dirty="0">
                <a:effectLst/>
                <a:latin typeface="Arial" panose="020B0604020202020204" pitchFamily="34" charset="0"/>
              </a:rPr>
              <a:t>, ωστόσο, η </a:t>
            </a:r>
            <a:r>
              <a:rPr lang="el-GR" sz="2400" b="1" i="0" dirty="0">
                <a:effectLst/>
                <a:latin typeface="Arial" panose="020B0604020202020204" pitchFamily="34" charset="0"/>
              </a:rPr>
              <a:t>Ιαπωνία</a:t>
            </a:r>
            <a:r>
              <a:rPr lang="el-GR" sz="2400" b="0" i="0" dirty="0">
                <a:effectLst/>
                <a:latin typeface="Arial" panose="020B0604020202020204" pitchFamily="34" charset="0"/>
              </a:rPr>
              <a:t> συνέχιζε τον πόλεμο. Τότε οι ΗΠΑ αποφάσισαν να βομβαρδίσουν τις ιαπωνικές πόλεις </a:t>
            </a:r>
            <a:r>
              <a:rPr lang="el-GR" sz="2400" b="1" i="0" dirty="0">
                <a:effectLst/>
                <a:latin typeface="Arial" panose="020B0604020202020204" pitchFamily="34" charset="0"/>
              </a:rPr>
              <a:t>Χιροσίμα</a:t>
            </a:r>
            <a:r>
              <a:rPr lang="el-GR" sz="2400" b="0" i="0" dirty="0">
                <a:effectLst/>
                <a:latin typeface="Arial" panose="020B0604020202020204" pitchFamily="34" charset="0"/>
              </a:rPr>
              <a:t> και </a:t>
            </a:r>
            <a:r>
              <a:rPr lang="el-GR" sz="2400" b="1" i="0" dirty="0">
                <a:effectLst/>
                <a:latin typeface="Arial" panose="020B0604020202020204" pitchFamily="34" charset="0"/>
              </a:rPr>
              <a:t>Ναγκασάκι</a:t>
            </a:r>
            <a:r>
              <a:rPr lang="el-GR" sz="2400" b="0" i="0" dirty="0">
                <a:effectLst/>
                <a:latin typeface="Arial" panose="020B0604020202020204" pitchFamily="34" charset="0"/>
              </a:rPr>
              <a:t> με ένα νέο όπλο, την </a:t>
            </a:r>
            <a:r>
              <a:rPr lang="el-GR" sz="2400" b="1" i="0" dirty="0">
                <a:effectLst/>
                <a:latin typeface="Arial" panose="020B0604020202020204" pitchFamily="34" charset="0"/>
              </a:rPr>
              <a:t>ατομική βόμβα</a:t>
            </a:r>
            <a:r>
              <a:rPr lang="el-GR" sz="2400" b="0" i="0" dirty="0">
                <a:effectLst/>
                <a:latin typeface="Arial" panose="020B0604020202020204" pitchFamily="34" charset="0"/>
              </a:rPr>
              <a:t>. Οι δύο πόλεις </a:t>
            </a:r>
            <a:r>
              <a:rPr lang="el-GR" sz="2400" b="1" i="0" dirty="0">
                <a:effectLst/>
                <a:latin typeface="Arial" panose="020B0604020202020204" pitchFamily="34" charset="0"/>
              </a:rPr>
              <a:t>ισοπεδώθηκαν στην κυριολεξία </a:t>
            </a:r>
            <a:r>
              <a:rPr lang="el-GR" sz="2400" b="0" i="0" dirty="0">
                <a:effectLst/>
                <a:latin typeface="Arial" panose="020B0604020202020204" pitchFamily="34" charset="0"/>
              </a:rPr>
              <a:t>και τριακόσιες χιλιάδες άμαχοι σκοτώθηκαν ή έμειναν ανάπηροι. Λίγο αργότερα η Ιαπωνία συνθηκολόγησε και ο πόλεμος τελείωσε και τυπικά.</a:t>
            </a:r>
            <a:endParaRPr lang="el-GR" sz="2400" dirty="0"/>
          </a:p>
        </p:txBody>
      </p:sp>
      <p:pic>
        <p:nvPicPr>
          <p:cNvPr id="20484" name="Picture 4" descr="Η Χιροσίμα: τραγωδία και προειδοποίηση - 66 χρόνια αργότερα - Κοινωνία">
            <a:extLst>
              <a:ext uri="{FF2B5EF4-FFF2-40B4-BE49-F238E27FC236}">
                <a16:creationId xmlns:a16="http://schemas.microsoft.com/office/drawing/2014/main" id="{73D23E27-0B49-4BED-AE01-790333C8D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9" r="1" b="1"/>
          <a:stretch/>
        </p:blipFill>
        <p:spPr bwMode="auto">
          <a:xfrm>
            <a:off x="9119" y="3350907"/>
            <a:ext cx="610242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76 χρόνια από την πρώτη χρήση ατομικού όπλου, ο βομβαρδισμός της Χιροσίμα -  Πτήση &amp; Διάστημα">
            <a:extLst>
              <a:ext uri="{FF2B5EF4-FFF2-40B4-BE49-F238E27FC236}">
                <a16:creationId xmlns:a16="http://schemas.microsoft.com/office/drawing/2014/main" id="{FF6EF299-5367-4295-9329-13B3557C69CF}"/>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341" b="1"/>
          <a:stretch/>
        </p:blipFill>
        <p:spPr bwMode="auto">
          <a:xfrm>
            <a:off x="-35907" y="-78093"/>
            <a:ext cx="6102448"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143" name="Group 142">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44" name="Rectangle 143">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5" name="Straight Connector 144">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994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down)">
                                      <p:cBhvr>
                                        <p:cTn id="7" dur="580">
                                          <p:stCondLst>
                                            <p:cond delay="0"/>
                                          </p:stCondLst>
                                        </p:cTn>
                                        <p:tgtEl>
                                          <p:spTgt spid="20482"/>
                                        </p:tgtEl>
                                      </p:cBhvr>
                                    </p:animEffect>
                                    <p:anim calcmode="lin" valueType="num">
                                      <p:cBhvr>
                                        <p:cTn id="8" dur="1822" tmFilter="0,0; 0.14,0.36; 0.43,0.73; 0.71,0.91; 1.0,1.0">
                                          <p:stCondLst>
                                            <p:cond delay="0"/>
                                          </p:stCondLst>
                                        </p:cTn>
                                        <p:tgtEl>
                                          <p:spTgt spid="2048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48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48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48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482"/>
                                        </p:tgtEl>
                                        <p:attrNameLst>
                                          <p:attrName>ppt_y</p:attrName>
                                        </p:attrNameLst>
                                      </p:cBhvr>
                                      <p:tavLst>
                                        <p:tav tm="0" fmla="#ppt_y-sin(pi*$)/81">
                                          <p:val>
                                            <p:fltVal val="0"/>
                                          </p:val>
                                        </p:tav>
                                        <p:tav tm="100000">
                                          <p:val>
                                            <p:fltVal val="1"/>
                                          </p:val>
                                        </p:tav>
                                      </p:tavLst>
                                    </p:anim>
                                    <p:animScale>
                                      <p:cBhvr>
                                        <p:cTn id="13" dur="26">
                                          <p:stCondLst>
                                            <p:cond delay="650"/>
                                          </p:stCondLst>
                                        </p:cTn>
                                        <p:tgtEl>
                                          <p:spTgt spid="20482"/>
                                        </p:tgtEl>
                                      </p:cBhvr>
                                      <p:to x="100000" y="60000"/>
                                    </p:animScale>
                                    <p:animScale>
                                      <p:cBhvr>
                                        <p:cTn id="14" dur="166" decel="50000">
                                          <p:stCondLst>
                                            <p:cond delay="676"/>
                                          </p:stCondLst>
                                        </p:cTn>
                                        <p:tgtEl>
                                          <p:spTgt spid="20482"/>
                                        </p:tgtEl>
                                      </p:cBhvr>
                                      <p:to x="100000" y="100000"/>
                                    </p:animScale>
                                    <p:animScale>
                                      <p:cBhvr>
                                        <p:cTn id="15" dur="26">
                                          <p:stCondLst>
                                            <p:cond delay="1312"/>
                                          </p:stCondLst>
                                        </p:cTn>
                                        <p:tgtEl>
                                          <p:spTgt spid="20482"/>
                                        </p:tgtEl>
                                      </p:cBhvr>
                                      <p:to x="100000" y="80000"/>
                                    </p:animScale>
                                    <p:animScale>
                                      <p:cBhvr>
                                        <p:cTn id="16" dur="166" decel="50000">
                                          <p:stCondLst>
                                            <p:cond delay="1338"/>
                                          </p:stCondLst>
                                        </p:cTn>
                                        <p:tgtEl>
                                          <p:spTgt spid="20482"/>
                                        </p:tgtEl>
                                      </p:cBhvr>
                                      <p:to x="100000" y="100000"/>
                                    </p:animScale>
                                    <p:animScale>
                                      <p:cBhvr>
                                        <p:cTn id="17" dur="26">
                                          <p:stCondLst>
                                            <p:cond delay="1642"/>
                                          </p:stCondLst>
                                        </p:cTn>
                                        <p:tgtEl>
                                          <p:spTgt spid="20482"/>
                                        </p:tgtEl>
                                      </p:cBhvr>
                                      <p:to x="100000" y="90000"/>
                                    </p:animScale>
                                    <p:animScale>
                                      <p:cBhvr>
                                        <p:cTn id="18" dur="166" decel="50000">
                                          <p:stCondLst>
                                            <p:cond delay="1668"/>
                                          </p:stCondLst>
                                        </p:cTn>
                                        <p:tgtEl>
                                          <p:spTgt spid="20482"/>
                                        </p:tgtEl>
                                      </p:cBhvr>
                                      <p:to x="100000" y="100000"/>
                                    </p:animScale>
                                    <p:animScale>
                                      <p:cBhvr>
                                        <p:cTn id="19" dur="26">
                                          <p:stCondLst>
                                            <p:cond delay="1808"/>
                                          </p:stCondLst>
                                        </p:cTn>
                                        <p:tgtEl>
                                          <p:spTgt spid="20482"/>
                                        </p:tgtEl>
                                      </p:cBhvr>
                                      <p:to x="100000" y="95000"/>
                                    </p:animScale>
                                    <p:animScale>
                                      <p:cBhvr>
                                        <p:cTn id="20" dur="166" decel="50000">
                                          <p:stCondLst>
                                            <p:cond delay="1834"/>
                                          </p:stCondLst>
                                        </p:cTn>
                                        <p:tgtEl>
                                          <p:spTgt spid="2048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484"/>
                                        </p:tgtEl>
                                        <p:attrNameLst>
                                          <p:attrName>style.visibility</p:attrName>
                                        </p:attrNameLst>
                                      </p:cBhvr>
                                      <p:to>
                                        <p:strVal val="visible"/>
                                      </p:to>
                                    </p:set>
                                    <p:anim calcmode="lin" valueType="num">
                                      <p:cBhvr additive="base">
                                        <p:cTn id="25" dur="2000" fill="hold"/>
                                        <p:tgtEl>
                                          <p:spTgt spid="20484"/>
                                        </p:tgtEl>
                                        <p:attrNameLst>
                                          <p:attrName>ppt_x</p:attrName>
                                        </p:attrNameLst>
                                      </p:cBhvr>
                                      <p:tavLst>
                                        <p:tav tm="0">
                                          <p:val>
                                            <p:strVal val="#ppt_x"/>
                                          </p:val>
                                        </p:tav>
                                        <p:tav tm="100000">
                                          <p:val>
                                            <p:strVal val="#ppt_x"/>
                                          </p:val>
                                        </p:tav>
                                      </p:tavLst>
                                    </p:anim>
                                    <p:anim calcmode="lin" valueType="num">
                                      <p:cBhvr additive="base">
                                        <p:cTn id="26" dur="20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D2CC97DC-3F0D-47B9-AA12-CCCDEF81E55F}"/>
              </a:ext>
            </a:extLst>
          </p:cNvPr>
          <p:cNvSpPr>
            <a:spLocks noGrp="1"/>
          </p:cNvSpPr>
          <p:nvPr>
            <p:ph type="title"/>
          </p:nvPr>
        </p:nvSpPr>
        <p:spPr>
          <a:xfrm>
            <a:off x="1424940" y="1653542"/>
            <a:ext cx="3246119" cy="2608006"/>
          </a:xfrm>
        </p:spPr>
        <p:txBody>
          <a:bodyPr anchor="ctr">
            <a:normAutofit/>
          </a:bodyPr>
          <a:lstStyle/>
          <a:p>
            <a:pPr algn="ctr">
              <a:lnSpc>
                <a:spcPct val="100000"/>
              </a:lnSpc>
            </a:pPr>
            <a:r>
              <a:rPr lang="el-GR" b="1" i="0">
                <a:effectLst/>
                <a:latin typeface="Arial" panose="020B0604020202020204" pitchFamily="34" charset="0"/>
              </a:rPr>
              <a:t>Η συμμετοχή της Ελλάδας στον Β΄ Παγκόσμιο πόλεμο</a:t>
            </a:r>
            <a:endParaRPr lang="el-GR"/>
          </a:p>
        </p:txBody>
      </p:sp>
      <p:sp>
        <p:nvSpPr>
          <p:cNvPr id="3" name="Θέση περιεχομένου 2">
            <a:extLst>
              <a:ext uri="{FF2B5EF4-FFF2-40B4-BE49-F238E27FC236}">
                <a16:creationId xmlns:a16="http://schemas.microsoft.com/office/drawing/2014/main" id="{07F39126-A32A-4AF0-BE93-B08D8C9776B6}"/>
              </a:ext>
            </a:extLst>
          </p:cNvPr>
          <p:cNvSpPr>
            <a:spLocks noGrp="1"/>
          </p:cNvSpPr>
          <p:nvPr>
            <p:ph idx="1"/>
          </p:nvPr>
        </p:nvSpPr>
        <p:spPr>
          <a:xfrm>
            <a:off x="5463540" y="1927275"/>
            <a:ext cx="6508066" cy="5190978"/>
          </a:xfrm>
        </p:spPr>
        <p:txBody>
          <a:bodyPr anchor="ctr">
            <a:normAutofit/>
          </a:bodyPr>
          <a:lstStyle/>
          <a:p>
            <a:pPr algn="ctr">
              <a:lnSpc>
                <a:spcPct val="100000"/>
              </a:lnSpc>
            </a:pPr>
            <a:r>
              <a:rPr lang="el-GR" b="0" i="0" dirty="0">
                <a:effectLst/>
                <a:latin typeface="Arial" panose="020B0604020202020204" pitchFamily="34" charset="0"/>
              </a:rPr>
              <a:t>Η κατάληψη της </a:t>
            </a:r>
            <a:r>
              <a:rPr lang="el-GR" b="1" i="0" dirty="0">
                <a:effectLst/>
                <a:latin typeface="Arial" panose="020B0604020202020204" pitchFamily="34" charset="0"/>
              </a:rPr>
              <a:t>Αλβανίας</a:t>
            </a:r>
            <a:r>
              <a:rPr lang="el-GR" b="0" i="0" dirty="0">
                <a:effectLst/>
                <a:latin typeface="Arial" panose="020B0604020202020204" pitchFamily="34" charset="0"/>
              </a:rPr>
              <a:t> από την </a:t>
            </a:r>
            <a:r>
              <a:rPr lang="el-GR" b="1" i="0" dirty="0">
                <a:effectLst/>
                <a:latin typeface="Arial" panose="020B0604020202020204" pitchFamily="34" charset="0"/>
              </a:rPr>
              <a:t>Ιταλία</a:t>
            </a:r>
            <a:r>
              <a:rPr lang="el-GR" b="0" i="0" dirty="0">
                <a:effectLst/>
                <a:latin typeface="Arial" panose="020B0604020202020204" pitchFamily="34" charset="0"/>
              </a:rPr>
              <a:t>, το </a:t>
            </a:r>
            <a:r>
              <a:rPr lang="el-GR" b="1" i="0" dirty="0">
                <a:effectLst/>
                <a:latin typeface="Arial" panose="020B0604020202020204" pitchFamily="34" charset="0"/>
              </a:rPr>
              <a:t>1939</a:t>
            </a:r>
            <a:r>
              <a:rPr lang="el-GR" b="0" i="0" dirty="0">
                <a:effectLst/>
                <a:latin typeface="Arial" panose="020B0604020202020204" pitchFamily="34" charset="0"/>
              </a:rPr>
              <a:t>, έφερε τον πόλεμο στα </a:t>
            </a:r>
            <a:r>
              <a:rPr lang="el-GR" b="1" i="0" dirty="0">
                <a:effectLst/>
                <a:latin typeface="Arial" panose="020B0604020202020204" pitchFamily="34" charset="0"/>
              </a:rPr>
              <a:t>Βαλκάνια</a:t>
            </a:r>
            <a:r>
              <a:rPr lang="el-GR" b="0" i="0" dirty="0">
                <a:effectLst/>
                <a:latin typeface="Arial" panose="020B0604020202020204" pitchFamily="34" charset="0"/>
              </a:rPr>
              <a:t>. </a:t>
            </a:r>
          </a:p>
          <a:p>
            <a:pPr algn="ctr">
              <a:lnSpc>
                <a:spcPct val="100000"/>
              </a:lnSpc>
            </a:pPr>
            <a:r>
              <a:rPr lang="el-GR" b="0" i="0" dirty="0">
                <a:effectLst/>
                <a:latin typeface="Arial" panose="020B0604020202020204" pitchFamily="34" charset="0"/>
              </a:rPr>
              <a:t>Παράλληλα, κλιμακώθηκε η ιταλική επιθετικότητα εναντίον της Ελλάδας. </a:t>
            </a:r>
            <a:endParaRPr lang="el-GR" dirty="0">
              <a:latin typeface="Arial" panose="020B0604020202020204" pitchFamily="34" charset="0"/>
            </a:endParaRPr>
          </a:p>
          <a:p>
            <a:pPr algn="ctr">
              <a:lnSpc>
                <a:spcPct val="100000"/>
              </a:lnSpc>
            </a:pPr>
            <a:r>
              <a:rPr lang="el-GR" b="0" i="0" dirty="0">
                <a:effectLst/>
                <a:latin typeface="Arial" panose="020B0604020202020204" pitchFamily="34" charset="0"/>
              </a:rPr>
              <a:t>Στις </a:t>
            </a:r>
            <a:r>
              <a:rPr lang="el-GR" b="1" i="0" dirty="0">
                <a:effectLst/>
                <a:latin typeface="Arial" panose="020B0604020202020204" pitchFamily="34" charset="0"/>
              </a:rPr>
              <a:t>15 Αυγούστου 1940 </a:t>
            </a:r>
            <a:r>
              <a:rPr lang="el-GR" b="0" i="0" dirty="0">
                <a:effectLst/>
                <a:latin typeface="Arial" panose="020B0604020202020204" pitchFamily="34" charset="0"/>
              </a:rPr>
              <a:t>ιταλικό υποβρύχιο βύθισε στην </a:t>
            </a:r>
            <a:r>
              <a:rPr lang="el-GR" b="1" i="0" dirty="0">
                <a:effectLst/>
                <a:latin typeface="Arial" panose="020B0604020202020204" pitchFamily="34" charset="0"/>
              </a:rPr>
              <a:t>Τήνο</a:t>
            </a:r>
            <a:r>
              <a:rPr lang="el-GR" b="0" i="0" dirty="0">
                <a:effectLst/>
                <a:latin typeface="Arial" panose="020B0604020202020204" pitchFamily="34" charset="0"/>
              </a:rPr>
              <a:t> το </a:t>
            </a:r>
            <a:r>
              <a:rPr lang="el-GR" b="1" i="0" dirty="0">
                <a:effectLst/>
                <a:latin typeface="Arial" panose="020B0604020202020204" pitchFamily="34" charset="0"/>
              </a:rPr>
              <a:t>ελληνικό πολεμικό πλοίο Έλλη</a:t>
            </a:r>
            <a:r>
              <a:rPr lang="el-GR" b="0" i="0" dirty="0">
                <a:effectLst/>
                <a:latin typeface="Arial" panose="020B0604020202020204" pitchFamily="34" charset="0"/>
              </a:rPr>
              <a:t>. Αν και πολλά στοιχεία έδειχναν ότι ο ένοχος ήταν η Ιταλία, ο Μεταξάς τήρησε ήπια στάση επιδιώκοντας να αποφύγει τον πόλεμο.</a:t>
            </a:r>
            <a:endParaRPr lang="el-GR" dirty="0"/>
          </a:p>
        </p:txBody>
      </p:sp>
      <p:pic>
        <p:nvPicPr>
          <p:cNvPr id="21509" name="Picture 5" descr="Τορπιλισμός της Έλλης. Τι απέγινε το θρυλικό καταδρομικό;">
            <a:extLst>
              <a:ext uri="{FF2B5EF4-FFF2-40B4-BE49-F238E27FC236}">
                <a16:creationId xmlns:a16="http://schemas.microsoft.com/office/drawing/2014/main" id="{C697E088-1903-45D4-8E8F-41F826B4A170}"/>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6372204" y="81800"/>
            <a:ext cx="4514892" cy="2322357"/>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79" name="Rectangle 78">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99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arn(inVertical)">
                                      <p:cBhvr>
                                        <p:cTn id="7" dur="2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2CAE4B79-9B32-452C-8E18-DAC0E1A946A9}"/>
              </a:ext>
            </a:extLst>
          </p:cNvPr>
          <p:cNvSpPr>
            <a:spLocks noGrp="1"/>
          </p:cNvSpPr>
          <p:nvPr>
            <p:ph idx="1"/>
          </p:nvPr>
        </p:nvSpPr>
        <p:spPr>
          <a:xfrm>
            <a:off x="1030676" y="984826"/>
            <a:ext cx="3967089" cy="5233768"/>
          </a:xfrm>
        </p:spPr>
        <p:txBody>
          <a:bodyPr>
            <a:normAutofit/>
          </a:bodyPr>
          <a:lstStyle/>
          <a:p>
            <a:pPr algn="ctr">
              <a:lnSpc>
                <a:spcPct val="100000"/>
              </a:lnSpc>
            </a:pPr>
            <a:r>
              <a:rPr lang="el-GR" b="1" i="0" dirty="0">
                <a:solidFill>
                  <a:srgbClr val="000000"/>
                </a:solidFill>
                <a:effectLst/>
                <a:latin typeface="Arial" panose="020B0604020202020204" pitchFamily="34" charset="0"/>
              </a:rPr>
              <a:t>Ο </a:t>
            </a:r>
            <a:r>
              <a:rPr lang="el-GR" b="1" i="0" dirty="0" err="1">
                <a:solidFill>
                  <a:srgbClr val="000000"/>
                </a:solidFill>
                <a:effectLst/>
                <a:latin typeface="Arial" panose="020B0604020202020204" pitchFamily="34" charset="0"/>
              </a:rPr>
              <a:t>ελληνοϊταλικός</a:t>
            </a:r>
            <a:r>
              <a:rPr lang="el-GR" b="1" i="0" dirty="0">
                <a:solidFill>
                  <a:srgbClr val="000000"/>
                </a:solidFill>
                <a:effectLst/>
                <a:latin typeface="Arial" panose="020B0604020202020204" pitchFamily="34" charset="0"/>
              </a:rPr>
              <a:t> πόλεμος</a:t>
            </a:r>
            <a:endParaRPr lang="el-GR" b="0" i="0" dirty="0">
              <a:effectLst/>
              <a:latin typeface="Arial" panose="020B0604020202020204" pitchFamily="34" charset="0"/>
            </a:endParaRPr>
          </a:p>
          <a:p>
            <a:pPr algn="ctr">
              <a:lnSpc>
                <a:spcPct val="100000"/>
              </a:lnSpc>
            </a:pPr>
            <a:r>
              <a:rPr lang="el-GR" b="0" i="0" dirty="0">
                <a:effectLst/>
                <a:latin typeface="Arial" panose="020B0604020202020204" pitchFamily="34" charset="0"/>
              </a:rPr>
              <a:t>Τα ξημερώματα της </a:t>
            </a:r>
            <a:r>
              <a:rPr lang="el-GR" b="1" i="0" dirty="0">
                <a:effectLst/>
                <a:latin typeface="Arial" panose="020B0604020202020204" pitchFamily="34" charset="0"/>
              </a:rPr>
              <a:t>28ης Οκτωβρίου 1940 </a:t>
            </a:r>
            <a:r>
              <a:rPr lang="el-GR" b="0" i="0" dirty="0">
                <a:effectLst/>
                <a:latin typeface="Arial" panose="020B0604020202020204" pitchFamily="34" charset="0"/>
              </a:rPr>
              <a:t>η </a:t>
            </a:r>
            <a:r>
              <a:rPr lang="el-GR" b="1" i="0" dirty="0">
                <a:effectLst/>
                <a:latin typeface="Arial" panose="020B0604020202020204" pitchFamily="34" charset="0"/>
              </a:rPr>
              <a:t>Ιταλία</a:t>
            </a:r>
            <a:r>
              <a:rPr lang="el-GR" b="0" i="0" dirty="0">
                <a:effectLst/>
                <a:latin typeface="Arial" panose="020B0604020202020204" pitchFamily="34" charset="0"/>
              </a:rPr>
              <a:t> απαίτησε να γίνει δεκτή η είσοδος στρατευμάτων της στην Ελλάδα. Η </a:t>
            </a:r>
            <a:r>
              <a:rPr lang="el-GR" b="1" i="0" dirty="0">
                <a:effectLst/>
                <a:latin typeface="Arial" panose="020B0604020202020204" pitchFamily="34" charset="0"/>
              </a:rPr>
              <a:t>άρνηση του Μεταξά </a:t>
            </a:r>
            <a:r>
              <a:rPr lang="el-GR" b="0" i="0" dirty="0">
                <a:effectLst/>
                <a:latin typeface="Arial" panose="020B0604020202020204" pitchFamily="34" charset="0"/>
              </a:rPr>
              <a:t>καταγράφηκε στη συνείδηση του ελληνικού λαού ως </a:t>
            </a:r>
            <a:r>
              <a:rPr lang="el-GR" b="1" i="0" dirty="0">
                <a:effectLst/>
                <a:latin typeface="Arial" panose="020B0604020202020204" pitchFamily="34" charset="0"/>
              </a:rPr>
              <a:t>ΟΧΙ</a:t>
            </a:r>
            <a:r>
              <a:rPr lang="el-GR" b="0" i="0" dirty="0">
                <a:effectLst/>
                <a:latin typeface="Arial" panose="020B0604020202020204" pitchFamily="34" charset="0"/>
              </a:rPr>
              <a:t>. Ταυτόχρονα ξεκίνησε η ιταλική εισβολή, που υποχρέωσε τις ελληνικές δυνάμεις σε υποχώρηση, μέχρι τα μέσα Νοεμβρίου 1940.</a:t>
            </a:r>
            <a:endParaRPr lang="el-GR" dirty="0"/>
          </a:p>
        </p:txBody>
      </p:sp>
      <p:pic>
        <p:nvPicPr>
          <p:cNvPr id="22531" name="Picture 3" descr="Επιστράτευση 1940 - Η πορεία προς το Μέτωπο μέσα από ιστορικές φωτογραφίες  - ΗΛΕΚΤΡΟΝΙΚΗ ΔΙΔΑΣΚΑΛΙΑ">
            <a:extLst>
              <a:ext uri="{FF2B5EF4-FFF2-40B4-BE49-F238E27FC236}">
                <a16:creationId xmlns:a16="http://schemas.microsoft.com/office/drawing/2014/main" id="{E31D54DD-796C-4B58-91B9-B38F1109E3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45631" y="886266"/>
            <a:ext cx="6784088" cy="4698608"/>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77" name="Rectangle 76">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796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3000"/>
                                        <p:tgtEl>
                                          <p:spTgt spid="22531"/>
                                        </p:tgtEl>
                                      </p:cBhvr>
                                    </p:animEffect>
                                    <p:anim calcmode="lin" valueType="num">
                                      <p:cBhvr>
                                        <p:cTn id="8" dur="3000" fill="hold"/>
                                        <p:tgtEl>
                                          <p:spTgt spid="22531"/>
                                        </p:tgtEl>
                                        <p:attrNameLst>
                                          <p:attrName>ppt_x</p:attrName>
                                        </p:attrNameLst>
                                      </p:cBhvr>
                                      <p:tavLst>
                                        <p:tav tm="0">
                                          <p:val>
                                            <p:strVal val="#ppt_x"/>
                                          </p:val>
                                        </p:tav>
                                        <p:tav tm="100000">
                                          <p:val>
                                            <p:strVal val="#ppt_x"/>
                                          </p:val>
                                        </p:tav>
                                      </p:tavLst>
                                    </p:anim>
                                    <p:anim calcmode="lin" valueType="num">
                                      <p:cBhvr>
                                        <p:cTn id="9" dur="3000" fill="hold"/>
                                        <p:tgtEl>
                                          <p:spTgt spid="225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785D72B8-54B5-49A7-840D-0359ED8EEFB6}"/>
              </a:ext>
            </a:extLst>
          </p:cNvPr>
          <p:cNvSpPr>
            <a:spLocks noGrp="1"/>
          </p:cNvSpPr>
          <p:nvPr>
            <p:ph idx="1"/>
          </p:nvPr>
        </p:nvSpPr>
        <p:spPr>
          <a:xfrm>
            <a:off x="6413303" y="534572"/>
            <a:ext cx="4840852" cy="6035039"/>
          </a:xfrm>
        </p:spPr>
        <p:txBody>
          <a:bodyPr anchor="t">
            <a:normAutofit/>
          </a:bodyPr>
          <a:lstStyle/>
          <a:p>
            <a:pPr algn="ctr">
              <a:lnSpc>
                <a:spcPct val="100000"/>
              </a:lnSpc>
            </a:pPr>
            <a:r>
              <a:rPr lang="el-GR" sz="1800" b="0" i="0" dirty="0">
                <a:effectLst/>
                <a:latin typeface="Arial" panose="020B0604020202020204" pitchFamily="34" charset="0"/>
              </a:rPr>
              <a:t>Ακολούθησε, όμως, μια αληθινά ηρωική ελληνική αντεπίθεση κατά την οποία απελευθερώθηκαν όλα τα ελληνικά εδάφη που βρίσκονταν υπό ιταλικό έλεγχο και επιπλέον καταλήφθηκαν οι πόλεις </a:t>
            </a:r>
            <a:r>
              <a:rPr lang="el-GR" sz="1800" b="1" i="0" dirty="0">
                <a:effectLst/>
                <a:latin typeface="Arial" panose="020B0604020202020204" pitchFamily="34" charset="0"/>
              </a:rPr>
              <a:t>Κορυτσά</a:t>
            </a:r>
            <a:r>
              <a:rPr lang="el-GR" sz="1800" b="0" i="0" dirty="0">
                <a:effectLst/>
                <a:latin typeface="Arial" panose="020B0604020202020204" pitchFamily="34" charset="0"/>
              </a:rPr>
              <a:t>, </a:t>
            </a:r>
            <a:r>
              <a:rPr lang="el-GR" sz="1800" b="1" i="0" dirty="0" err="1">
                <a:effectLst/>
                <a:latin typeface="Arial" panose="020B0604020202020204" pitchFamily="34" charset="0"/>
              </a:rPr>
              <a:t>Μοσχόπολη</a:t>
            </a:r>
            <a:r>
              <a:rPr lang="el-GR" sz="1800" b="0" i="0" dirty="0">
                <a:effectLst/>
                <a:latin typeface="Arial" panose="020B0604020202020204" pitchFamily="34" charset="0"/>
              </a:rPr>
              <a:t>, </a:t>
            </a:r>
            <a:r>
              <a:rPr lang="el-GR" sz="1800" b="1" i="0" dirty="0" err="1">
                <a:effectLst/>
                <a:latin typeface="Arial" panose="020B0604020202020204" pitchFamily="34" charset="0"/>
              </a:rPr>
              <a:t>Πόγραδετς</a:t>
            </a:r>
            <a:r>
              <a:rPr lang="el-GR" sz="1800" b="0" i="0" dirty="0">
                <a:effectLst/>
                <a:latin typeface="Arial" panose="020B0604020202020204" pitchFamily="34" charset="0"/>
              </a:rPr>
              <a:t>, </a:t>
            </a:r>
            <a:r>
              <a:rPr lang="el-GR" sz="1800" b="1" i="0" dirty="0">
                <a:effectLst/>
                <a:latin typeface="Arial" panose="020B0604020202020204" pitchFamily="34" charset="0"/>
              </a:rPr>
              <a:t>Αργυρόκαστρο</a:t>
            </a:r>
            <a:r>
              <a:rPr lang="el-GR" sz="1800" b="0" i="0" dirty="0">
                <a:effectLst/>
                <a:latin typeface="Arial" panose="020B0604020202020204" pitchFamily="34" charset="0"/>
              </a:rPr>
              <a:t> και </a:t>
            </a:r>
            <a:r>
              <a:rPr lang="el-GR" sz="1800" b="1" i="0" dirty="0">
                <a:effectLst/>
                <a:latin typeface="Arial" panose="020B0604020202020204" pitchFamily="34" charset="0"/>
              </a:rPr>
              <a:t>Άγιοι</a:t>
            </a:r>
            <a:r>
              <a:rPr lang="el-GR" sz="1800" b="0" i="0" dirty="0">
                <a:effectLst/>
                <a:latin typeface="Arial" panose="020B0604020202020204" pitchFamily="34" charset="0"/>
              </a:rPr>
              <a:t> </a:t>
            </a:r>
            <a:r>
              <a:rPr lang="el-GR" sz="1800" b="1" i="0" dirty="0">
                <a:effectLst/>
                <a:latin typeface="Arial" panose="020B0604020202020204" pitchFamily="34" charset="0"/>
              </a:rPr>
              <a:t>Σαράντα</a:t>
            </a:r>
            <a:r>
              <a:rPr lang="el-GR" sz="1800" b="0" i="0" dirty="0">
                <a:effectLst/>
                <a:latin typeface="Arial" panose="020B0604020202020204" pitchFamily="34" charset="0"/>
              </a:rPr>
              <a:t>. Έτσι, το μέτωπο μεταφέρθηκε σε βάθος εξήντα χιλιομέτρων μέσα στην Αλβανία. Ενώ </a:t>
            </a:r>
            <a:r>
              <a:rPr lang="el-GR" sz="1800" b="0" i="0" dirty="0" err="1">
                <a:effectLst/>
                <a:latin typeface="Arial" panose="020B0604020202020204" pitchFamily="34" charset="0"/>
              </a:rPr>
              <a:t>συνέβαιναν</a:t>
            </a:r>
            <a:r>
              <a:rPr lang="el-GR" sz="1800" b="0" i="0" dirty="0">
                <a:effectLst/>
                <a:latin typeface="Arial" panose="020B0604020202020204" pitchFamily="34" charset="0"/>
              </a:rPr>
              <a:t> αυτά, </a:t>
            </a:r>
            <a:r>
              <a:rPr lang="el-GR" sz="1800" b="1" i="0" dirty="0">
                <a:effectLst/>
                <a:latin typeface="Arial" panose="020B0604020202020204" pitchFamily="34" charset="0"/>
              </a:rPr>
              <a:t>πέθανε ο Ι. Μεταξάς (τέλη Ιανουαρίου 1941), </a:t>
            </a:r>
            <a:r>
              <a:rPr lang="el-GR" sz="1800" b="0" i="0" dirty="0">
                <a:effectLst/>
                <a:latin typeface="Arial" panose="020B0604020202020204" pitchFamily="34" charset="0"/>
              </a:rPr>
              <a:t>και ο </a:t>
            </a:r>
            <a:r>
              <a:rPr lang="el-GR" sz="1800" b="1" i="0" dirty="0">
                <a:effectLst/>
                <a:latin typeface="Arial" panose="020B0604020202020204" pitchFamily="34" charset="0"/>
              </a:rPr>
              <a:t>Γεώργιος Β΄ </a:t>
            </a:r>
            <a:r>
              <a:rPr lang="el-GR" sz="1800" b="0" i="0" dirty="0">
                <a:effectLst/>
                <a:latin typeface="Arial" panose="020B0604020202020204" pitchFamily="34" charset="0"/>
              </a:rPr>
              <a:t>διόρισε </a:t>
            </a:r>
            <a:r>
              <a:rPr lang="el-GR" sz="1800" b="1" i="0" dirty="0">
                <a:effectLst/>
                <a:latin typeface="Arial" panose="020B0604020202020204" pitchFamily="34" charset="0"/>
              </a:rPr>
              <a:t>πρωθυπουργό τον Αλέξανδρο Κορυζή.</a:t>
            </a:r>
          </a:p>
          <a:p>
            <a:pPr algn="ctr">
              <a:lnSpc>
                <a:spcPct val="100000"/>
              </a:lnSpc>
            </a:pPr>
            <a:r>
              <a:rPr lang="el-GR" sz="1800" b="0" i="0" dirty="0">
                <a:effectLst/>
                <a:latin typeface="Arial" panose="020B0604020202020204" pitchFamily="34" charset="0"/>
              </a:rPr>
              <a:t>Στις </a:t>
            </a:r>
            <a:r>
              <a:rPr lang="el-GR" sz="1800" b="1" i="0" dirty="0">
                <a:effectLst/>
                <a:latin typeface="Arial" panose="020B0604020202020204" pitchFamily="34" charset="0"/>
              </a:rPr>
              <a:t>αρχές Μαρτίου του 1941</a:t>
            </a:r>
            <a:r>
              <a:rPr lang="el-GR" sz="1800" b="0" i="0" dirty="0">
                <a:effectLst/>
                <a:latin typeface="Arial" panose="020B0604020202020204" pitchFamily="34" charset="0"/>
              </a:rPr>
              <a:t> οι Ιταλοί εξαπέλυσαν μεγάλη αντεπίθεση, γνωστή ως </a:t>
            </a:r>
            <a:r>
              <a:rPr lang="el-GR" sz="1800" b="1" i="0" dirty="0">
                <a:effectLst/>
                <a:latin typeface="Arial" panose="020B0604020202020204" pitchFamily="34" charset="0"/>
              </a:rPr>
              <a:t>«εαρινή επίθεση». </a:t>
            </a:r>
            <a:r>
              <a:rPr lang="el-GR" sz="1800" b="0" i="0" dirty="0">
                <a:effectLst/>
                <a:latin typeface="Arial" panose="020B0604020202020204" pitchFamily="34" charset="0"/>
              </a:rPr>
              <a:t>Συνάντησαν, ωστόσο, ισχυρή ελληνική αντίσταση, με αποτέλεσμα τα δεδομένα του πολέμου να μη διαφοροποιηθούν ουσιαστικά.</a:t>
            </a:r>
          </a:p>
          <a:p>
            <a:pPr algn="ctr">
              <a:lnSpc>
                <a:spcPct val="100000"/>
              </a:lnSpc>
            </a:pPr>
            <a:endParaRPr lang="el-GR" sz="1300" dirty="0"/>
          </a:p>
        </p:txBody>
      </p:sp>
      <p:pic>
        <p:nvPicPr>
          <p:cNvPr id="23562" name="Picture 10" descr="Η λογοτεχνία μας στο Επος του '40 Ι Αντωνία Παυλάκου - Χριστακοπούλου -  ΕΛΕΥΘΕΡΙΑ Online">
            <a:extLst>
              <a:ext uri="{FF2B5EF4-FFF2-40B4-BE49-F238E27FC236}">
                <a16:creationId xmlns:a16="http://schemas.microsoft.com/office/drawing/2014/main" id="{E2788666-633F-43DF-A224-923FDACFE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64" r="25279" b="1"/>
          <a:stretch/>
        </p:blipFill>
        <p:spPr bwMode="auto">
          <a:xfrm>
            <a:off x="2" y="1"/>
            <a:ext cx="305122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Το έπος του '40 και πώς έφτασε ο δικτάτορας Μεταξάς να πει το «ΟΧΙ»">
            <a:extLst>
              <a:ext uri="{FF2B5EF4-FFF2-40B4-BE49-F238E27FC236}">
                <a16:creationId xmlns:a16="http://schemas.microsoft.com/office/drawing/2014/main" id="{90C373FC-018B-4213-9240-C6BE206CF3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10" r="29077" b="2"/>
          <a:stretch/>
        </p:blipFill>
        <p:spPr bwMode="auto">
          <a:xfrm>
            <a:off x="3051235" y="1"/>
            <a:ext cx="305122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Έπος του '40 : Η απάντηση της ελληνικής διανόησης στο ιταμό ιταλικό  τελεσίγραφο | in.gr">
            <a:extLst>
              <a:ext uri="{FF2B5EF4-FFF2-40B4-BE49-F238E27FC236}">
                <a16:creationId xmlns:a16="http://schemas.microsoft.com/office/drawing/2014/main" id="{F1F2982D-EEEB-41EF-BAE8-65715F3F0AEB}"/>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11579" b="2"/>
          <a:stretch/>
        </p:blipFill>
        <p:spPr bwMode="auto">
          <a:xfrm>
            <a:off x="-14" y="3429000"/>
            <a:ext cx="6102448"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86" name="Rectangle 85">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87" name="Straight Connector 86">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 name="AutoShape 6" descr="Οι Καλαβρυτινοί που έπεσαν στο Έπος του 1940 - Πίνακας με ονόματα και  λεπτομέρειες - ΚΑΛΑΒΡΥΤΑ - NEWS">
            <a:extLst>
              <a:ext uri="{FF2B5EF4-FFF2-40B4-BE49-F238E27FC236}">
                <a16:creationId xmlns:a16="http://schemas.microsoft.com/office/drawing/2014/main" id="{543A969E-331B-43D8-B8AD-437C3ADA8C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8" descr="Οι Καλαβρυτινοί που έπεσαν στο Έπος του 1940 - Πίνακας με ονόματα και  λεπτομέρειες - ΚΑΛΑΒΡΥΤΑ - NEWS">
            <a:extLst>
              <a:ext uri="{FF2B5EF4-FFF2-40B4-BE49-F238E27FC236}">
                <a16:creationId xmlns:a16="http://schemas.microsoft.com/office/drawing/2014/main" id="{3288D6E1-BBAF-4878-ADAC-BBE3E3D8BEB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83457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562"/>
                                        </p:tgtEl>
                                        <p:attrNameLst>
                                          <p:attrName>style.visibility</p:attrName>
                                        </p:attrNameLst>
                                      </p:cBhvr>
                                      <p:to>
                                        <p:strVal val="visible"/>
                                      </p:to>
                                    </p:set>
                                    <p:animEffect transition="in" filter="randombar(horizontal)">
                                      <p:cBhvr>
                                        <p:cTn id="7" dur="2000"/>
                                        <p:tgtEl>
                                          <p:spTgt spid="2356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randombar(horizontal)">
                                      <p:cBhvr>
                                        <p:cTn id="12" dur="2000"/>
                                        <p:tgtEl>
                                          <p:spTgt spid="2355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556"/>
                                        </p:tgtEl>
                                        <p:attrNameLst>
                                          <p:attrName>style.visibility</p:attrName>
                                        </p:attrNameLst>
                                      </p:cBhvr>
                                      <p:to>
                                        <p:strVal val="visible"/>
                                      </p:to>
                                    </p:set>
                                    <p:anim calcmode="lin" valueType="num">
                                      <p:cBhvr additive="base">
                                        <p:cTn id="17" dur="1500" fill="hold"/>
                                        <p:tgtEl>
                                          <p:spTgt spid="23556"/>
                                        </p:tgtEl>
                                        <p:attrNameLst>
                                          <p:attrName>ppt_x</p:attrName>
                                        </p:attrNameLst>
                                      </p:cBhvr>
                                      <p:tavLst>
                                        <p:tav tm="0">
                                          <p:val>
                                            <p:strVal val="#ppt_x"/>
                                          </p:val>
                                        </p:tav>
                                        <p:tav tm="100000">
                                          <p:val>
                                            <p:strVal val="#ppt_x"/>
                                          </p:val>
                                        </p:tav>
                                      </p:tavLst>
                                    </p:anim>
                                    <p:anim calcmode="lin" valueType="num">
                                      <p:cBhvr additive="base">
                                        <p:cTn id="18" dur="1500" fill="hold"/>
                                        <p:tgtEl>
                                          <p:spTgt spid="23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DB147A9-D00D-45E2-A55F-6BFC32F0E134}"/>
              </a:ext>
            </a:extLst>
          </p:cNvPr>
          <p:cNvSpPr>
            <a:spLocks noGrp="1"/>
          </p:cNvSpPr>
          <p:nvPr>
            <p:ph type="title"/>
          </p:nvPr>
        </p:nvSpPr>
        <p:spPr>
          <a:xfrm>
            <a:off x="6849264" y="156186"/>
            <a:ext cx="4618836" cy="1094763"/>
          </a:xfrm>
        </p:spPr>
        <p:txBody>
          <a:bodyPr anchor="b">
            <a:normAutofit fontScale="90000"/>
          </a:bodyPr>
          <a:lstStyle/>
          <a:p>
            <a:pPr algn="ctr"/>
            <a:r>
              <a:rPr lang="el-GR" b="1" i="0" dirty="0">
                <a:effectLst/>
                <a:latin typeface="Arial" panose="020B0604020202020204" pitchFamily="34" charset="0"/>
              </a:rPr>
              <a:t>Ο </a:t>
            </a:r>
            <a:r>
              <a:rPr lang="el-GR" b="1" i="0" dirty="0" err="1">
                <a:effectLst/>
                <a:latin typeface="Arial" panose="020B0604020202020204" pitchFamily="34" charset="0"/>
              </a:rPr>
              <a:t>ελληνογερμανικός</a:t>
            </a:r>
            <a:r>
              <a:rPr lang="el-GR" b="1" i="0" dirty="0">
                <a:effectLst/>
                <a:latin typeface="Arial" panose="020B0604020202020204" pitchFamily="34" charset="0"/>
              </a:rPr>
              <a:t> πόλεμος</a:t>
            </a:r>
            <a:endParaRPr lang="el-GR" dirty="0"/>
          </a:p>
        </p:txBody>
      </p:sp>
      <p:sp>
        <p:nvSpPr>
          <p:cNvPr id="3" name="Θέση περιεχομένου 2">
            <a:extLst>
              <a:ext uri="{FF2B5EF4-FFF2-40B4-BE49-F238E27FC236}">
                <a16:creationId xmlns:a16="http://schemas.microsoft.com/office/drawing/2014/main" id="{5FD2C935-39DD-45CF-9DC5-1E4DE4687B8D}"/>
              </a:ext>
            </a:extLst>
          </p:cNvPr>
          <p:cNvSpPr>
            <a:spLocks noGrp="1"/>
          </p:cNvSpPr>
          <p:nvPr>
            <p:ph idx="1"/>
          </p:nvPr>
        </p:nvSpPr>
        <p:spPr>
          <a:xfrm>
            <a:off x="6260902" y="1250948"/>
            <a:ext cx="5482633" cy="5763237"/>
          </a:xfrm>
        </p:spPr>
        <p:txBody>
          <a:bodyPr anchor="t">
            <a:normAutofit/>
          </a:bodyPr>
          <a:lstStyle/>
          <a:p>
            <a:pPr algn="ctr">
              <a:lnSpc>
                <a:spcPct val="100000"/>
              </a:lnSpc>
            </a:pPr>
            <a:r>
              <a:rPr lang="el-GR" sz="1800" b="0" i="0" dirty="0">
                <a:effectLst/>
                <a:latin typeface="Arial" panose="020B0604020202020204" pitchFamily="34" charset="0"/>
              </a:rPr>
              <a:t>Ενώ ο </a:t>
            </a:r>
            <a:r>
              <a:rPr lang="el-GR" sz="1800" b="0" i="0" dirty="0" err="1">
                <a:effectLst/>
                <a:latin typeface="Arial" panose="020B0604020202020204" pitchFamily="34" charset="0"/>
              </a:rPr>
              <a:t>ελληνοϊταλικός</a:t>
            </a:r>
            <a:r>
              <a:rPr lang="el-GR" sz="1800" b="0" i="0" dirty="0">
                <a:effectLst/>
                <a:latin typeface="Arial" panose="020B0604020202020204" pitchFamily="34" charset="0"/>
              </a:rPr>
              <a:t> πόλεμος συνεχιζόταν, η Ελλάδα δέχτηκε και </a:t>
            </a:r>
            <a:r>
              <a:rPr lang="el-GR" sz="1800" b="1" i="0" dirty="0">
                <a:effectLst/>
                <a:latin typeface="Arial" panose="020B0604020202020204" pitchFamily="34" charset="0"/>
              </a:rPr>
              <a:t>γερμανική επίθεση </a:t>
            </a:r>
            <a:r>
              <a:rPr lang="el-GR" sz="1800" b="0" i="0" dirty="0">
                <a:effectLst/>
                <a:latin typeface="Arial" panose="020B0604020202020204" pitchFamily="34" charset="0"/>
              </a:rPr>
              <a:t>τόσο </a:t>
            </a:r>
            <a:r>
              <a:rPr lang="el-GR" sz="1800" b="1" i="0" dirty="0">
                <a:effectLst/>
                <a:latin typeface="Arial" panose="020B0604020202020204" pitchFamily="34" charset="0"/>
              </a:rPr>
              <a:t>από γιουγκοσλαβικό έδαφος </a:t>
            </a:r>
            <a:r>
              <a:rPr lang="el-GR" sz="1800" b="0" i="0" dirty="0">
                <a:effectLst/>
                <a:latin typeface="Arial" panose="020B0604020202020204" pitchFamily="34" charset="0"/>
              </a:rPr>
              <a:t>(οι ναζί είχαν μόλις καταλάβει τη Γιουγκοσλαβία) όσο και </a:t>
            </a:r>
            <a:r>
              <a:rPr lang="el-GR" sz="1800" b="1" i="0" dirty="0">
                <a:effectLst/>
                <a:latin typeface="Arial" panose="020B0604020202020204" pitchFamily="34" charset="0"/>
              </a:rPr>
              <a:t>από βουλγαρικό </a:t>
            </a:r>
            <a:r>
              <a:rPr lang="el-GR" sz="1800" b="0" i="0" dirty="0">
                <a:effectLst/>
                <a:latin typeface="Arial" panose="020B0604020202020204" pitchFamily="34" charset="0"/>
              </a:rPr>
              <a:t>(η Βουλγαρία ήταν σύμμαχος της Γερμανίας). </a:t>
            </a:r>
          </a:p>
          <a:p>
            <a:pPr algn="ctr">
              <a:lnSpc>
                <a:spcPct val="100000"/>
              </a:lnSpc>
            </a:pPr>
            <a:r>
              <a:rPr lang="el-GR" sz="1800" b="0" i="0" dirty="0">
                <a:effectLst/>
                <a:latin typeface="Arial" panose="020B0604020202020204" pitchFamily="34" charset="0"/>
              </a:rPr>
              <a:t>Οι Γερμανοί, αφού έκαμψαν την γενναία ελληνική αντίσταση, άρχισαν να κινούνται </a:t>
            </a:r>
            <a:r>
              <a:rPr lang="el-GR" sz="1800" b="1" i="0" dirty="0">
                <a:effectLst/>
                <a:latin typeface="Arial" panose="020B0604020202020204" pitchFamily="34" charset="0"/>
              </a:rPr>
              <a:t>προς την Αθήνα, </a:t>
            </a:r>
            <a:r>
              <a:rPr lang="el-GR" sz="1800" b="0" i="0" dirty="0">
                <a:effectLst/>
                <a:latin typeface="Arial" panose="020B0604020202020204" pitchFamily="34" charset="0"/>
              </a:rPr>
              <a:t>ενώ τα ελληνικά στρατεύματα της Αλβανίας διαλύονταν. Τότε, ο </a:t>
            </a:r>
            <a:r>
              <a:rPr lang="el-GR" sz="1800" b="1" i="0" dirty="0">
                <a:effectLst/>
                <a:latin typeface="Arial" panose="020B0604020202020204" pitchFamily="34" charset="0"/>
              </a:rPr>
              <a:t>αντιστράτηγος</a:t>
            </a:r>
            <a:r>
              <a:rPr lang="el-GR" sz="1800" b="0" i="0" dirty="0">
                <a:effectLst/>
                <a:latin typeface="Arial" panose="020B0604020202020204" pitchFamily="34" charset="0"/>
              </a:rPr>
              <a:t> </a:t>
            </a:r>
            <a:r>
              <a:rPr lang="el-GR" sz="1800" b="1" i="0" dirty="0">
                <a:effectLst/>
                <a:latin typeface="Arial" panose="020B0604020202020204" pitchFamily="34" charset="0"/>
              </a:rPr>
              <a:t>Τσολάκογλου</a:t>
            </a:r>
            <a:r>
              <a:rPr lang="el-GR" sz="1800" b="0" i="0" dirty="0">
                <a:effectLst/>
                <a:latin typeface="Arial" panose="020B0604020202020204" pitchFamily="34" charset="0"/>
              </a:rPr>
              <a:t> υπέγραψε, με δική του πρωτοβουλία, συνθηκολόγηση.</a:t>
            </a:r>
          </a:p>
          <a:p>
            <a:pPr algn="ctr">
              <a:lnSpc>
                <a:spcPct val="100000"/>
              </a:lnSpc>
            </a:pPr>
            <a:r>
              <a:rPr lang="el-GR" sz="1800" b="0" i="0" dirty="0">
                <a:effectLst/>
                <a:latin typeface="Arial" panose="020B0604020202020204" pitchFamily="34" charset="0"/>
              </a:rPr>
              <a:t> </a:t>
            </a:r>
            <a:r>
              <a:rPr lang="el-GR" sz="1800" b="1" i="0" dirty="0">
                <a:effectLst/>
                <a:latin typeface="Arial" panose="020B0604020202020204" pitchFamily="34" charset="0"/>
              </a:rPr>
              <a:t>Στις 27 Απριλίου 1941 οι Γερμανοί κατέλαβαν την Αθήνα.</a:t>
            </a:r>
            <a:endParaRPr lang="el-GR" sz="1800" b="1" dirty="0"/>
          </a:p>
        </p:txBody>
      </p:sp>
      <p:pic>
        <p:nvPicPr>
          <p:cNvPr id="24580" name="Picture 4" descr="27 Απριλίου 1941: Όταν οι Γερμανοί μπήκαν στην Αθήνα -  KavalaPressKavalaPress">
            <a:extLst>
              <a:ext uri="{FF2B5EF4-FFF2-40B4-BE49-F238E27FC236}">
                <a16:creationId xmlns:a16="http://schemas.microsoft.com/office/drawing/2014/main" id="{DBB98F2E-720A-45F9-86BB-DD4D943B3B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017"/>
          <a:stretch/>
        </p:blipFill>
        <p:spPr bwMode="auto">
          <a:xfrm>
            <a:off x="20" y="1"/>
            <a:ext cx="610242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2. Γερμανικά άρματα μάχης κάτω από την Ακρόπολη">
            <a:extLst>
              <a:ext uri="{FF2B5EF4-FFF2-40B4-BE49-F238E27FC236}">
                <a16:creationId xmlns:a16="http://schemas.microsoft.com/office/drawing/2014/main" id="{9AE68C13-88E3-4546-BD7A-BD80F43E1350}"/>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2775" b="20563"/>
          <a:stretch/>
        </p:blipFill>
        <p:spPr bwMode="auto">
          <a:xfrm>
            <a:off x="-1" y="3429000"/>
            <a:ext cx="6102448"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80" name="Rectangle 79">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81" name="Straight Connector 80">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006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barn(inVertical)">
                                      <p:cBhvr>
                                        <p:cTn id="7" dur="2000"/>
                                        <p:tgtEl>
                                          <p:spTgt spid="2458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 calcmode="lin" valueType="num">
                                      <p:cBhvr>
                                        <p:cTn id="12" dur="2000" fill="hold"/>
                                        <p:tgtEl>
                                          <p:spTgt spid="24578"/>
                                        </p:tgtEl>
                                        <p:attrNameLst>
                                          <p:attrName>ppt_w</p:attrName>
                                        </p:attrNameLst>
                                      </p:cBhvr>
                                      <p:tavLst>
                                        <p:tav tm="0">
                                          <p:val>
                                            <p:fltVal val="0"/>
                                          </p:val>
                                        </p:tav>
                                        <p:tav tm="100000">
                                          <p:val>
                                            <p:strVal val="#ppt_w"/>
                                          </p:val>
                                        </p:tav>
                                      </p:tavLst>
                                    </p:anim>
                                    <p:anim calcmode="lin" valueType="num">
                                      <p:cBhvr>
                                        <p:cTn id="13" dur="2000" fill="hold"/>
                                        <p:tgtEl>
                                          <p:spTgt spid="24578"/>
                                        </p:tgtEl>
                                        <p:attrNameLst>
                                          <p:attrName>ppt_h</p:attrName>
                                        </p:attrNameLst>
                                      </p:cBhvr>
                                      <p:tavLst>
                                        <p:tav tm="0">
                                          <p:val>
                                            <p:fltVal val="0"/>
                                          </p:val>
                                        </p:tav>
                                        <p:tav tm="100000">
                                          <p:val>
                                            <p:strVal val="#ppt_h"/>
                                          </p:val>
                                        </p:tav>
                                      </p:tavLst>
                                    </p:anim>
                                    <p:animEffect transition="in" filter="fade">
                                      <p:cBhvr>
                                        <p:cTn id="14"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7D812695-554E-4DE7-AD24-D4F9ACC98A12}"/>
              </a:ext>
            </a:extLst>
          </p:cNvPr>
          <p:cNvSpPr>
            <a:spLocks noGrp="1"/>
          </p:cNvSpPr>
          <p:nvPr>
            <p:ph idx="1"/>
          </p:nvPr>
        </p:nvSpPr>
        <p:spPr>
          <a:xfrm>
            <a:off x="6095980" y="522516"/>
            <a:ext cx="5646077" cy="6176458"/>
          </a:xfrm>
        </p:spPr>
        <p:txBody>
          <a:bodyPr anchor="t">
            <a:normAutofit/>
          </a:bodyPr>
          <a:lstStyle/>
          <a:p>
            <a:pPr algn="ctr">
              <a:lnSpc>
                <a:spcPct val="100000"/>
              </a:lnSpc>
            </a:pPr>
            <a:r>
              <a:rPr lang="el-GR" sz="2400" b="0" i="0" dirty="0">
                <a:effectLst/>
                <a:latin typeface="Arial" panose="020B0604020202020204" pitchFamily="34" charset="0"/>
              </a:rPr>
              <a:t>Ο βασιλιάς, η κυβέρνηση και κάποιες ελληνικές και βρετανικές ένοπλες δυνάμεις υποχώρησαν στην Κρήτη, όπου η αντίσταση συνεχίστηκε για λίγο χάρη και στις ηρωικές προσπάθειες του κρητικού λαού </a:t>
            </a:r>
            <a:r>
              <a:rPr lang="el-GR" sz="2400" b="1" i="0" dirty="0">
                <a:effectLst/>
                <a:latin typeface="Arial" panose="020B0604020202020204" pitchFamily="34" charset="0"/>
              </a:rPr>
              <a:t>(μάχη της Κρήτης). </a:t>
            </a:r>
            <a:r>
              <a:rPr lang="el-GR" sz="2400" b="0" i="0" dirty="0">
                <a:effectLst/>
                <a:latin typeface="Arial" panose="020B0604020202020204" pitchFamily="34" charset="0"/>
              </a:rPr>
              <a:t>Στα </a:t>
            </a:r>
            <a:r>
              <a:rPr lang="el-GR" sz="2400" b="1" i="0" dirty="0">
                <a:effectLst/>
                <a:latin typeface="Arial" panose="020B0604020202020204" pitchFamily="34" charset="0"/>
              </a:rPr>
              <a:t>τέλη Μαΐου 1941</a:t>
            </a:r>
            <a:r>
              <a:rPr lang="el-GR" sz="2400" b="0" i="0" dirty="0">
                <a:effectLst/>
                <a:latin typeface="Arial" panose="020B0604020202020204" pitchFamily="34" charset="0"/>
              </a:rPr>
              <a:t>, ωστόσο, και η Κρήτη βρισκόταν υπό γερμανικό έλεγχο. </a:t>
            </a:r>
            <a:r>
              <a:rPr lang="el-GR" sz="2400" b="1" i="0" dirty="0">
                <a:effectLst/>
                <a:latin typeface="Arial" panose="020B0604020202020204" pitchFamily="34" charset="0"/>
              </a:rPr>
              <a:t>Ο Γεώργιος Β΄ και η κυβέρνησή του κατέληξαν στο </a:t>
            </a:r>
            <a:r>
              <a:rPr lang="el-GR" sz="2400" b="1" i="0" dirty="0" err="1">
                <a:effectLst/>
                <a:latin typeface="Arial" panose="020B0604020202020204" pitchFamily="34" charset="0"/>
              </a:rPr>
              <a:t>Καΐρο</a:t>
            </a:r>
            <a:r>
              <a:rPr lang="el-GR" sz="2400" b="1" i="0" dirty="0">
                <a:effectLst/>
                <a:latin typeface="Arial" panose="020B0604020202020204" pitchFamily="34" charset="0"/>
              </a:rPr>
              <a:t>, </a:t>
            </a:r>
            <a:r>
              <a:rPr lang="el-GR" sz="2400" b="0" i="0" dirty="0">
                <a:effectLst/>
                <a:latin typeface="Arial" panose="020B0604020202020204" pitchFamily="34" charset="0"/>
              </a:rPr>
              <a:t>όπου και εγκαταστάθηκε η </a:t>
            </a:r>
            <a:r>
              <a:rPr lang="el-GR" sz="2400" b="1" i="0" dirty="0">
                <a:effectLst/>
                <a:latin typeface="Arial" panose="020B0604020202020204" pitchFamily="34" charset="0"/>
              </a:rPr>
              <a:t>εξόριστη ελληνική κυβέρνηση (κυβέρνηση του </a:t>
            </a:r>
            <a:r>
              <a:rPr lang="el-GR" sz="2400" b="1" i="0" dirty="0" err="1">
                <a:effectLst/>
                <a:latin typeface="Arial" panose="020B0604020202020204" pitchFamily="34" charset="0"/>
              </a:rPr>
              <a:t>Καΐρου</a:t>
            </a:r>
            <a:r>
              <a:rPr lang="el-GR" sz="2400" b="1" i="0" dirty="0">
                <a:effectLst/>
                <a:latin typeface="Arial" panose="020B0604020202020204" pitchFamily="34" charset="0"/>
              </a:rPr>
              <a:t>).</a:t>
            </a:r>
            <a:endParaRPr lang="el-GR" sz="2400" b="1" dirty="0"/>
          </a:p>
        </p:txBody>
      </p:sp>
      <p:pic>
        <p:nvPicPr>
          <p:cNvPr id="25604" name="Picture 4" descr="Ο λαϊκός ξεσηκωμός στη Μάχη της Κρήτης | Ημεροδρόμος">
            <a:extLst>
              <a:ext uri="{FF2B5EF4-FFF2-40B4-BE49-F238E27FC236}">
                <a16:creationId xmlns:a16="http://schemas.microsoft.com/office/drawing/2014/main" id="{528D10F8-7F25-49EF-AD52-3BC369AD82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78" r="-2" b="12437"/>
          <a:stretch/>
        </p:blipFill>
        <p:spPr bwMode="auto">
          <a:xfrm>
            <a:off x="-12876" y="3429000"/>
            <a:ext cx="610242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Μάχη της Κρήτης: Μέσα από τα λόγια των πρωταγωνιστών των γεγονότων - Κρήτη  - Νέα Κρήτη">
            <a:extLst>
              <a:ext uri="{FF2B5EF4-FFF2-40B4-BE49-F238E27FC236}">
                <a16:creationId xmlns:a16="http://schemas.microsoft.com/office/drawing/2014/main" id="{3D01AAA1-4399-4B89-81D2-EBB3F51C9632}"/>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1576" r="2" b="2"/>
          <a:stretch/>
        </p:blipFill>
        <p:spPr bwMode="auto">
          <a:xfrm>
            <a:off x="-6448" y="0"/>
            <a:ext cx="6102448"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80" name="Rectangle 79">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81" name="Straight Connector 80">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181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30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fade">
                                      <p:cBhvr>
                                        <p:cTn id="12" dur="3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AA17A5A-FF4F-4C87-A4D5-EE4C3A5F67A4}"/>
              </a:ext>
            </a:extLst>
          </p:cNvPr>
          <p:cNvSpPr>
            <a:spLocks noGrp="1"/>
          </p:cNvSpPr>
          <p:nvPr>
            <p:ph type="title"/>
          </p:nvPr>
        </p:nvSpPr>
        <p:spPr>
          <a:xfrm>
            <a:off x="6849264" y="295422"/>
            <a:ext cx="4618836" cy="955527"/>
          </a:xfrm>
        </p:spPr>
        <p:txBody>
          <a:bodyPr anchor="b">
            <a:normAutofit fontScale="90000"/>
          </a:bodyPr>
          <a:lstStyle/>
          <a:p>
            <a:pPr algn="ctr"/>
            <a:r>
              <a:rPr lang="el-GR" b="1" i="0" dirty="0">
                <a:effectLst/>
                <a:latin typeface="Arial" panose="020B0604020202020204" pitchFamily="34" charset="0"/>
              </a:rPr>
              <a:t>Κατοχή, Αντίσταση και Απελευθέρωση</a:t>
            </a:r>
            <a:endParaRPr lang="el-GR" dirty="0"/>
          </a:p>
        </p:txBody>
      </p:sp>
      <p:sp>
        <p:nvSpPr>
          <p:cNvPr id="3" name="Θέση περιεχομένου 2">
            <a:extLst>
              <a:ext uri="{FF2B5EF4-FFF2-40B4-BE49-F238E27FC236}">
                <a16:creationId xmlns:a16="http://schemas.microsoft.com/office/drawing/2014/main" id="{07143D55-9A76-42A5-B707-B4527915E69B}"/>
              </a:ext>
            </a:extLst>
          </p:cNvPr>
          <p:cNvSpPr>
            <a:spLocks noGrp="1"/>
          </p:cNvSpPr>
          <p:nvPr>
            <p:ph idx="1"/>
          </p:nvPr>
        </p:nvSpPr>
        <p:spPr>
          <a:xfrm>
            <a:off x="6485206" y="1250948"/>
            <a:ext cx="5146115" cy="5448025"/>
          </a:xfrm>
        </p:spPr>
        <p:txBody>
          <a:bodyPr anchor="t">
            <a:normAutofit/>
          </a:bodyPr>
          <a:lstStyle/>
          <a:p>
            <a:pPr algn="ctr">
              <a:lnSpc>
                <a:spcPct val="100000"/>
              </a:lnSpc>
            </a:pPr>
            <a:r>
              <a:rPr lang="el-GR" sz="1600" b="1" i="0" dirty="0">
                <a:effectLst/>
                <a:latin typeface="Arial" panose="020B0604020202020204" pitchFamily="34" charset="0"/>
              </a:rPr>
              <a:t>Η Κατοχή.</a:t>
            </a:r>
            <a:r>
              <a:rPr lang="el-GR" sz="1600" b="0" i="0" dirty="0">
                <a:effectLst/>
                <a:latin typeface="Arial" panose="020B0604020202020204" pitchFamily="34" charset="0"/>
              </a:rPr>
              <a:t> Η κατεχόμενη Ελλάδα χωρίστηκε σε τρεις ζώνες, τη </a:t>
            </a:r>
            <a:r>
              <a:rPr lang="el-GR" sz="1600" b="1" i="0" dirty="0">
                <a:effectLst/>
                <a:latin typeface="Arial" panose="020B0604020202020204" pitchFamily="34" charset="0"/>
              </a:rPr>
              <a:t>γερμανική</a:t>
            </a:r>
            <a:r>
              <a:rPr lang="el-GR" sz="1600" b="0" i="0" dirty="0">
                <a:effectLst/>
                <a:latin typeface="Arial" panose="020B0604020202020204" pitchFamily="34" charset="0"/>
              </a:rPr>
              <a:t> (Κρήτη, Αττική, ορισμένα νησιά του Αιγαίου, το μεγαλύτερο τμήμα της Μακεδονίας,), τη </a:t>
            </a:r>
            <a:r>
              <a:rPr lang="el-GR" sz="1600" b="1" i="0" dirty="0">
                <a:effectLst/>
                <a:latin typeface="Arial" panose="020B0604020202020204" pitchFamily="34" charset="0"/>
              </a:rPr>
              <a:t>βουλγαρική</a:t>
            </a:r>
            <a:r>
              <a:rPr lang="el-GR" sz="1600" b="0" i="0" dirty="0">
                <a:effectLst/>
                <a:latin typeface="Arial" panose="020B0604020202020204" pitchFamily="34" charset="0"/>
              </a:rPr>
              <a:t> (τμήμα της ανατολικής Μακεδονίας και Θράκη) και την </a:t>
            </a:r>
            <a:r>
              <a:rPr lang="el-GR" sz="1600" b="1" i="0" dirty="0">
                <a:effectLst/>
                <a:latin typeface="Arial" panose="020B0604020202020204" pitchFamily="34" charset="0"/>
              </a:rPr>
              <a:t>ιταλική</a:t>
            </a:r>
            <a:r>
              <a:rPr lang="el-GR" sz="1600" b="0" i="0" dirty="0">
                <a:effectLst/>
                <a:latin typeface="Arial" panose="020B0604020202020204" pitchFamily="34" charset="0"/>
              </a:rPr>
              <a:t> (η υπόλοιπη ηπειρωτική Ελλάδα, τα μη </a:t>
            </a:r>
            <a:r>
              <a:rPr lang="el-GR" sz="1600" b="0" i="0" dirty="0" err="1">
                <a:effectLst/>
                <a:latin typeface="Arial" panose="020B0604020202020204" pitchFamily="34" charset="0"/>
              </a:rPr>
              <a:t>γερμανοκρατούμενα</a:t>
            </a:r>
            <a:r>
              <a:rPr lang="el-GR" sz="1600" b="0" i="0" dirty="0">
                <a:effectLst/>
                <a:latin typeface="Arial" panose="020B0604020202020204" pitchFamily="34" charset="0"/>
              </a:rPr>
              <a:t> νησιά του Αιγαίου και τα Επτάνησα).</a:t>
            </a:r>
          </a:p>
          <a:p>
            <a:pPr algn="ctr">
              <a:lnSpc>
                <a:spcPct val="100000"/>
              </a:lnSpc>
            </a:pPr>
            <a:r>
              <a:rPr lang="el-GR" sz="1600" b="0" i="0" dirty="0">
                <a:effectLst/>
                <a:latin typeface="Arial" panose="020B0604020202020204" pitchFamily="34" charset="0"/>
              </a:rPr>
              <a:t>Οι κατακτητές διόρισαν κυβέρνηση από Έλληνες συνεργάτες τους (</a:t>
            </a:r>
            <a:r>
              <a:rPr lang="el-GR" sz="1600" b="1" i="0" dirty="0">
                <a:effectLst/>
                <a:latin typeface="Arial" panose="020B0604020202020204" pitchFamily="34" charset="0"/>
              </a:rPr>
              <a:t>δωσίλογοι</a:t>
            </a:r>
            <a:r>
              <a:rPr lang="el-GR" sz="1600" b="0" i="0" dirty="0">
                <a:effectLst/>
                <a:latin typeface="Arial" panose="020B0604020202020204" pitchFamily="34" charset="0"/>
              </a:rPr>
              <a:t>) με </a:t>
            </a:r>
            <a:r>
              <a:rPr lang="el-GR" sz="1600" b="1" i="0" dirty="0">
                <a:effectLst/>
                <a:latin typeface="Arial" panose="020B0604020202020204" pitchFamily="34" charset="0"/>
              </a:rPr>
              <a:t>πρωθυπουργό τον Γ. Τσολάκογλου.</a:t>
            </a:r>
            <a:r>
              <a:rPr lang="el-GR" sz="1600" b="0" i="0" dirty="0">
                <a:effectLst/>
                <a:latin typeface="Arial" panose="020B0604020202020204" pitchFamily="34" charset="0"/>
              </a:rPr>
              <a:t> </a:t>
            </a:r>
          </a:p>
          <a:p>
            <a:pPr algn="ctr">
              <a:lnSpc>
                <a:spcPct val="100000"/>
              </a:lnSpc>
            </a:pPr>
            <a:r>
              <a:rPr lang="el-GR" sz="1600" b="0" i="0" dirty="0">
                <a:effectLst/>
                <a:latin typeface="Arial" panose="020B0604020202020204" pitchFamily="34" charset="0"/>
              </a:rPr>
              <a:t>Οι </a:t>
            </a:r>
            <a:r>
              <a:rPr lang="el-GR" sz="1600" b="1" i="0" dirty="0">
                <a:effectLst/>
                <a:latin typeface="Arial" panose="020B0604020202020204" pitchFamily="34" charset="0"/>
              </a:rPr>
              <a:t>εβραϊκές κοινότητες </a:t>
            </a:r>
            <a:r>
              <a:rPr lang="el-GR" sz="1600" b="0" i="0" dirty="0">
                <a:effectLst/>
                <a:latin typeface="Arial" panose="020B0604020202020204" pitchFamily="34" charset="0"/>
              </a:rPr>
              <a:t>της Ελλάδας (Θεσσαλονίκη, Ιωάννινα, Κέρκυρα κ.ά.) ξεκληρίστηκαν από τους ναζί.</a:t>
            </a:r>
          </a:p>
          <a:p>
            <a:pPr algn="ctr">
              <a:lnSpc>
                <a:spcPct val="100000"/>
              </a:lnSpc>
            </a:pPr>
            <a:r>
              <a:rPr lang="el-GR" sz="1600" b="0" i="0" dirty="0">
                <a:effectLst/>
                <a:latin typeface="Arial" panose="020B0604020202020204" pitchFamily="34" charset="0"/>
              </a:rPr>
              <a:t>Οι </a:t>
            </a:r>
            <a:r>
              <a:rPr lang="el-GR" sz="1600" b="1" i="0" dirty="0">
                <a:effectLst/>
                <a:latin typeface="Arial" panose="020B0604020202020204" pitchFamily="34" charset="0"/>
              </a:rPr>
              <a:t>κατακτητές δέσμευσαν κάθε οικονομικό πόρο </a:t>
            </a:r>
            <a:r>
              <a:rPr lang="el-GR" sz="1600" b="0" i="0" dirty="0">
                <a:effectLst/>
                <a:latin typeface="Arial" panose="020B0604020202020204" pitchFamily="34" charset="0"/>
              </a:rPr>
              <a:t>της Ελλάδας, με αποτέλεσμα την </a:t>
            </a:r>
            <a:r>
              <a:rPr lang="el-GR" sz="1600" b="1" i="0" dirty="0">
                <a:effectLst/>
                <a:latin typeface="Arial" panose="020B0604020202020204" pitchFamily="34" charset="0"/>
              </a:rPr>
              <a:t>έλλειψη ειδών πρώτης ανάγκης και την εμφάνιση φαινομένων μαύρης αγοράς</a:t>
            </a:r>
            <a:r>
              <a:rPr lang="el-GR" sz="1600" b="0" i="0" dirty="0">
                <a:effectLst/>
                <a:latin typeface="Arial" panose="020B0604020202020204" pitchFamily="34" charset="0"/>
              </a:rPr>
              <a:t> (πώληση αγαθών σε υπερβολικά υψηλές τιμές). Η </a:t>
            </a:r>
            <a:r>
              <a:rPr lang="el-GR" sz="1600" b="1" i="0" dirty="0">
                <a:effectLst/>
                <a:latin typeface="Arial" panose="020B0604020202020204" pitchFamily="34" charset="0"/>
              </a:rPr>
              <a:t>πείνα</a:t>
            </a:r>
            <a:r>
              <a:rPr lang="el-GR" sz="1600" b="0" i="0" dirty="0">
                <a:effectLst/>
                <a:latin typeface="Arial" panose="020B0604020202020204" pitchFamily="34" charset="0"/>
              </a:rPr>
              <a:t> θέριζε τους ανθρώπους. Τον </a:t>
            </a:r>
            <a:r>
              <a:rPr lang="el-GR" sz="1600" b="1" i="0" dirty="0">
                <a:effectLst/>
                <a:latin typeface="Arial" panose="020B0604020202020204" pitchFamily="34" charset="0"/>
              </a:rPr>
              <a:t>χειμώνα 1941-1942 </a:t>
            </a:r>
            <a:r>
              <a:rPr lang="el-GR" sz="1600" b="0" i="0" dirty="0">
                <a:effectLst/>
                <a:latin typeface="Arial" panose="020B0604020202020204" pitchFamily="34" charset="0"/>
              </a:rPr>
              <a:t>υπολογίζεται ότι </a:t>
            </a:r>
            <a:r>
              <a:rPr lang="el-GR" sz="1600" b="1" i="0" dirty="0">
                <a:effectLst/>
                <a:latin typeface="Arial" panose="020B0604020202020204" pitchFamily="34" charset="0"/>
              </a:rPr>
              <a:t>πέθαιναν κάθε μέρα περίπου 300 άνθρωποι από πείνα μόνο στην Αθήνα. </a:t>
            </a:r>
            <a:endParaRPr lang="el-GR" sz="1600" b="1" dirty="0"/>
          </a:p>
        </p:txBody>
      </p:sp>
      <p:pic>
        <p:nvPicPr>
          <p:cNvPr id="26626" name="Picture 2" descr="2. Ρακένδυτα και πεινασμένα παιδιά της Κατοχής περιμένουν συσσίτιο.">
            <a:extLst>
              <a:ext uri="{FF2B5EF4-FFF2-40B4-BE49-F238E27FC236}">
                <a16:creationId xmlns:a16="http://schemas.microsoft.com/office/drawing/2014/main" id="{D16D8A5A-7900-4640-9275-569999A3075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8071" r="12753" b="2"/>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78" name="Rectangle 77">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79" name="Straight Connector 78">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951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3000" fill="hold"/>
                                        <p:tgtEl>
                                          <p:spTgt spid="26626"/>
                                        </p:tgtEl>
                                        <p:attrNameLst>
                                          <p:attrName>ppt_w</p:attrName>
                                        </p:attrNameLst>
                                      </p:cBhvr>
                                      <p:tavLst>
                                        <p:tav tm="0">
                                          <p:val>
                                            <p:fltVal val="0"/>
                                          </p:val>
                                        </p:tav>
                                        <p:tav tm="100000">
                                          <p:val>
                                            <p:strVal val="#ppt_w"/>
                                          </p:val>
                                        </p:tav>
                                      </p:tavLst>
                                    </p:anim>
                                    <p:anim calcmode="lin" valueType="num">
                                      <p:cBhvr>
                                        <p:cTn id="8" dur="3000" fill="hold"/>
                                        <p:tgtEl>
                                          <p:spTgt spid="26626"/>
                                        </p:tgtEl>
                                        <p:attrNameLst>
                                          <p:attrName>ppt_h</p:attrName>
                                        </p:attrNameLst>
                                      </p:cBhvr>
                                      <p:tavLst>
                                        <p:tav tm="0">
                                          <p:val>
                                            <p:fltVal val="0"/>
                                          </p:val>
                                        </p:tav>
                                        <p:tav tm="100000">
                                          <p:val>
                                            <p:strVal val="#ppt_h"/>
                                          </p:val>
                                        </p:tav>
                                      </p:tavLst>
                                    </p:anim>
                                    <p:anim calcmode="lin" valueType="num">
                                      <p:cBhvr>
                                        <p:cTn id="9" dur="3000" fill="hold"/>
                                        <p:tgtEl>
                                          <p:spTgt spid="26626"/>
                                        </p:tgtEl>
                                        <p:attrNameLst>
                                          <p:attrName>style.rotation</p:attrName>
                                        </p:attrNameLst>
                                      </p:cBhvr>
                                      <p:tavLst>
                                        <p:tav tm="0">
                                          <p:val>
                                            <p:fltVal val="90"/>
                                          </p:val>
                                        </p:tav>
                                        <p:tav tm="100000">
                                          <p:val>
                                            <p:fltVal val="0"/>
                                          </p:val>
                                        </p:tav>
                                      </p:tavLst>
                                    </p:anim>
                                    <p:animEffect transition="in" filter="fade">
                                      <p:cBhvr>
                                        <p:cTn id="10" dur="3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4" name="Rectangle 143">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60BC05A1-0849-45D4-9450-04F6AD940150}"/>
              </a:ext>
            </a:extLst>
          </p:cNvPr>
          <p:cNvSpPr>
            <a:spLocks noGrp="1"/>
          </p:cNvSpPr>
          <p:nvPr>
            <p:ph idx="1"/>
          </p:nvPr>
        </p:nvSpPr>
        <p:spPr>
          <a:xfrm>
            <a:off x="7182615" y="745589"/>
            <a:ext cx="3943575" cy="5080450"/>
          </a:xfrm>
        </p:spPr>
        <p:txBody>
          <a:bodyPr anchor="t">
            <a:normAutofit fontScale="92500" lnSpcReduction="10000"/>
          </a:bodyPr>
          <a:lstStyle/>
          <a:p>
            <a:pPr algn="ctr">
              <a:lnSpc>
                <a:spcPct val="100000"/>
              </a:lnSpc>
            </a:pPr>
            <a:r>
              <a:rPr lang="el-GR" b="0" i="0" dirty="0">
                <a:effectLst/>
                <a:latin typeface="Arial" panose="020B0604020202020204" pitchFamily="34" charset="0"/>
              </a:rPr>
              <a:t>Ιδιαίτερες περιπτώσεις, ανάμεσα στις χώρες του δυτικού κόσμου, υπήρξαν η </a:t>
            </a:r>
            <a:r>
              <a:rPr lang="el-GR" b="1" i="0" dirty="0">
                <a:effectLst/>
                <a:latin typeface="Arial" panose="020B0604020202020204" pitchFamily="34" charset="0"/>
              </a:rPr>
              <a:t>Ιταλία</a:t>
            </a:r>
            <a:r>
              <a:rPr lang="el-GR" b="0" i="0" dirty="0">
                <a:effectLst/>
                <a:latin typeface="Arial" panose="020B0604020202020204" pitchFamily="34" charset="0"/>
              </a:rPr>
              <a:t> και η </a:t>
            </a:r>
            <a:r>
              <a:rPr lang="el-GR" b="1" i="0" dirty="0">
                <a:effectLst/>
                <a:latin typeface="Arial" panose="020B0604020202020204" pitchFamily="34" charset="0"/>
              </a:rPr>
              <a:t>Γερμανία</a:t>
            </a:r>
            <a:r>
              <a:rPr lang="el-GR" b="0" i="0" dirty="0">
                <a:effectLst/>
                <a:latin typeface="Arial" panose="020B0604020202020204" pitchFamily="34" charset="0"/>
              </a:rPr>
              <a:t>. Μετά την επικράτηση του </a:t>
            </a:r>
            <a:r>
              <a:rPr lang="el-GR" b="1" i="0" dirty="0">
                <a:effectLst/>
                <a:latin typeface="Arial" panose="020B0604020202020204" pitchFamily="34" charset="0"/>
              </a:rPr>
              <a:t>φασισμού</a:t>
            </a:r>
            <a:r>
              <a:rPr lang="el-GR" b="0" i="0" dirty="0">
                <a:effectLst/>
                <a:latin typeface="Arial" panose="020B0604020202020204" pitchFamily="34" charset="0"/>
              </a:rPr>
              <a:t> στην πρώτη και του </a:t>
            </a:r>
            <a:r>
              <a:rPr lang="el-GR" b="1" i="0" dirty="0">
                <a:effectLst/>
                <a:latin typeface="Arial" panose="020B0604020202020204" pitchFamily="34" charset="0"/>
              </a:rPr>
              <a:t>ναζισμού</a:t>
            </a:r>
            <a:r>
              <a:rPr lang="el-GR" b="0" i="0" dirty="0">
                <a:effectLst/>
                <a:latin typeface="Arial" panose="020B0604020202020204" pitchFamily="34" charset="0"/>
              </a:rPr>
              <a:t> στη δεύτερη, οι κυβερνήσεις των κρατών αυτών ακολούθησαν ακραία πολιτική </a:t>
            </a:r>
            <a:r>
              <a:rPr lang="el-GR" b="1" i="0" dirty="0">
                <a:effectLst/>
                <a:latin typeface="Arial" panose="020B0604020202020204" pitchFamily="34" charset="0"/>
              </a:rPr>
              <a:t>αυτάρκειας</a:t>
            </a:r>
            <a:r>
              <a:rPr lang="el-GR" b="0" i="0" dirty="0">
                <a:effectLst/>
                <a:latin typeface="Arial" panose="020B0604020202020204" pitchFamily="34" charset="0"/>
              </a:rPr>
              <a:t> προκειμένου να αντιμετωπίσει την κρίση. Μάλιστα, η πολιτική αυτή συνοδευόταν από μια </a:t>
            </a:r>
            <a:r>
              <a:rPr lang="el-GR" b="1" i="0" dirty="0">
                <a:effectLst/>
                <a:latin typeface="Arial" panose="020B0604020202020204" pitchFamily="34" charset="0"/>
              </a:rPr>
              <a:t>επιθετική εθνικιστική ρητορεία </a:t>
            </a:r>
            <a:r>
              <a:rPr lang="el-GR" b="0" i="0" dirty="0">
                <a:effectLst/>
                <a:latin typeface="Arial" panose="020B0604020202020204" pitchFamily="34" charset="0"/>
              </a:rPr>
              <a:t>που εξυπηρετούσε και </a:t>
            </a:r>
            <a:r>
              <a:rPr lang="el-GR" b="1" i="0" dirty="0">
                <a:effectLst/>
                <a:latin typeface="Arial" panose="020B0604020202020204" pitchFamily="34" charset="0"/>
              </a:rPr>
              <a:t>πολιτικούς στόχους </a:t>
            </a:r>
            <a:r>
              <a:rPr lang="el-GR" b="0" i="0" dirty="0">
                <a:effectLst/>
                <a:latin typeface="Arial" panose="020B0604020202020204" pitchFamily="34" charset="0"/>
              </a:rPr>
              <a:t>αυτών των καθεστώτων. (Έτσι, για παράδειγμα, σύμφωνα με την προπαγάνδα των ναζί, κύριοι υπεύθυνοι για την οικονομική κρίση ήταν οι </a:t>
            </a:r>
            <a:r>
              <a:rPr lang="el-GR" b="1" i="0" dirty="0">
                <a:effectLst/>
                <a:latin typeface="Arial" panose="020B0604020202020204" pitchFamily="34" charset="0"/>
              </a:rPr>
              <a:t>Εβραίοι</a:t>
            </a:r>
            <a:r>
              <a:rPr lang="el-GR" b="0" i="0" dirty="0">
                <a:effectLst/>
                <a:latin typeface="Arial" panose="020B0604020202020204" pitchFamily="34" charset="0"/>
              </a:rPr>
              <a:t>).</a:t>
            </a:r>
          </a:p>
          <a:p>
            <a:pPr algn="ctr">
              <a:lnSpc>
                <a:spcPct val="100000"/>
              </a:lnSpc>
            </a:pPr>
            <a:endParaRPr lang="el-GR" sz="1400" dirty="0"/>
          </a:p>
        </p:txBody>
      </p:sp>
      <p:pic>
        <p:nvPicPr>
          <p:cNvPr id="2050" name="Picture 2" descr="2. Συσσίτιο στη Νέα Yόρκη την εποχή της κρίσης.">
            <a:extLst>
              <a:ext uri="{FF2B5EF4-FFF2-40B4-BE49-F238E27FC236}">
                <a16:creationId xmlns:a16="http://schemas.microsoft.com/office/drawing/2014/main" id="{6E6073CA-0B30-45F9-B675-F14F5C6249A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7111"/>
          <a:stretch/>
        </p:blipFill>
        <p:spPr bwMode="auto">
          <a:xfrm>
            <a:off x="0" y="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46" name="Group 145">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47" name="Rectangle 146">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8" name="Straight Connector 147">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391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7" name="Rectangle 76">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AB7B1626-739A-4D84-8B72-44CF3633E22E}"/>
              </a:ext>
            </a:extLst>
          </p:cNvPr>
          <p:cNvSpPr>
            <a:spLocks noGrp="1"/>
          </p:cNvSpPr>
          <p:nvPr>
            <p:ph idx="1"/>
          </p:nvPr>
        </p:nvSpPr>
        <p:spPr>
          <a:xfrm>
            <a:off x="6597749" y="534572"/>
            <a:ext cx="5022166" cy="6323428"/>
          </a:xfrm>
        </p:spPr>
        <p:txBody>
          <a:bodyPr anchor="t">
            <a:normAutofit/>
          </a:bodyPr>
          <a:lstStyle/>
          <a:p>
            <a:pPr algn="ctr">
              <a:lnSpc>
                <a:spcPct val="100000"/>
              </a:lnSpc>
            </a:pPr>
            <a:r>
              <a:rPr lang="el-GR" sz="1800" b="1" i="0" dirty="0">
                <a:effectLst/>
                <a:latin typeface="Arial" panose="020B0604020202020204" pitchFamily="34" charset="0"/>
              </a:rPr>
              <a:t>Η Αντίσταση.</a:t>
            </a:r>
            <a:r>
              <a:rPr lang="el-GR" sz="1800" b="0" i="0" dirty="0">
                <a:effectLst/>
                <a:latin typeface="Arial" panose="020B0604020202020204" pitchFamily="34" charset="0"/>
              </a:rPr>
              <a:t> Η αντίσταση ξεκίνησε από νωρίς με μεμονωμένες ενέργειες. Η πιο εντυπωσιακή από αυτές υπήρξε </a:t>
            </a:r>
            <a:r>
              <a:rPr lang="el-GR" sz="1800" b="1" i="0" dirty="0">
                <a:effectLst/>
                <a:latin typeface="Arial" panose="020B0604020202020204" pitchFamily="34" charset="0"/>
              </a:rPr>
              <a:t>η υποστολή της σημαίας των ναζί από την Ακρόπολη, στις 30 Μαΐου 1941, </a:t>
            </a:r>
            <a:r>
              <a:rPr lang="el-GR" sz="1800" b="0" i="0" dirty="0">
                <a:effectLst/>
                <a:latin typeface="Arial" panose="020B0604020202020204" pitchFamily="34" charset="0"/>
              </a:rPr>
              <a:t>από δύο φοιτητές, τον </a:t>
            </a:r>
            <a:r>
              <a:rPr lang="el-GR" sz="1800" b="1" i="0" dirty="0">
                <a:effectLst/>
                <a:latin typeface="Arial" panose="020B0604020202020204" pitchFamily="34" charset="0"/>
              </a:rPr>
              <a:t>Μανόλη Γλέζο </a:t>
            </a:r>
            <a:r>
              <a:rPr lang="el-GR" sz="1800" b="0" i="0" dirty="0">
                <a:effectLst/>
                <a:latin typeface="Arial" panose="020B0604020202020204" pitchFamily="34" charset="0"/>
              </a:rPr>
              <a:t>και τον </a:t>
            </a:r>
            <a:r>
              <a:rPr lang="el-GR" sz="1800" b="1" i="0" dirty="0">
                <a:effectLst/>
                <a:latin typeface="Arial" panose="020B0604020202020204" pitchFamily="34" charset="0"/>
              </a:rPr>
              <a:t>Απόστολο Σάντα</a:t>
            </a:r>
            <a:r>
              <a:rPr lang="el-GR" sz="1800" b="0" i="0" dirty="0">
                <a:effectLst/>
                <a:latin typeface="Arial" panose="020B0604020202020204" pitchFamily="34" charset="0"/>
              </a:rPr>
              <a:t>. Η πράξη τους αποτέλεσε πλήγμα στο κύρος των κατακτητών.</a:t>
            </a:r>
          </a:p>
          <a:p>
            <a:pPr algn="ctr">
              <a:lnSpc>
                <a:spcPct val="100000"/>
              </a:lnSpc>
            </a:pPr>
            <a:r>
              <a:rPr lang="el-GR" sz="1800" b="0" i="0" dirty="0">
                <a:effectLst/>
                <a:latin typeface="Arial" panose="020B0604020202020204" pitchFamily="34" charset="0"/>
              </a:rPr>
              <a:t>Το </a:t>
            </a:r>
            <a:r>
              <a:rPr lang="el-GR" sz="1800" b="1" i="0" dirty="0">
                <a:effectLst/>
                <a:latin typeface="Arial" panose="020B0604020202020204" pitchFamily="34" charset="0"/>
              </a:rPr>
              <a:t>φθινόπωρο του 1941 </a:t>
            </a:r>
            <a:r>
              <a:rPr lang="el-GR" sz="1800" b="0" i="0" dirty="0">
                <a:effectLst/>
                <a:latin typeface="Arial" panose="020B0604020202020204" pitchFamily="34" charset="0"/>
              </a:rPr>
              <a:t>δημιουργήθηκαν οι </a:t>
            </a:r>
            <a:r>
              <a:rPr lang="el-GR" sz="1800" b="1" i="0" dirty="0">
                <a:effectLst/>
                <a:latin typeface="Arial" panose="020B0604020202020204" pitchFamily="34" charset="0"/>
              </a:rPr>
              <a:t>πρώτες οργανώσεις αντίστασης.</a:t>
            </a:r>
          </a:p>
          <a:p>
            <a:pPr algn="ctr">
              <a:lnSpc>
                <a:spcPct val="100000"/>
              </a:lnSpc>
            </a:pPr>
            <a:r>
              <a:rPr lang="el-GR" sz="1800" b="1" i="0" dirty="0">
                <a:effectLst/>
                <a:latin typeface="Arial" panose="020B0604020202020204" pitchFamily="34" charset="0"/>
              </a:rPr>
              <a:t>Το Εθνικό Απελευθερωτικό Μέτωπο (ΕΑΜ),</a:t>
            </a:r>
            <a:r>
              <a:rPr lang="el-GR" sz="1800" b="0" i="0" dirty="0">
                <a:effectLst/>
                <a:latin typeface="Arial" panose="020B0604020202020204" pitchFamily="34" charset="0"/>
              </a:rPr>
              <a:t> η μεγαλύτερη οργάνωση αντίστασης, ιδρύθηκε με πρωτοβουλία του Κομμουνιστικού Κόμματος Ελλάδας (ΚΚΕ) και τη συνεργασία μικρότερων αριστερών κομμάτων.</a:t>
            </a:r>
            <a:endParaRPr lang="el-GR" sz="1800" dirty="0">
              <a:latin typeface="Arial" panose="020B0604020202020204" pitchFamily="34" charset="0"/>
            </a:endParaRPr>
          </a:p>
          <a:p>
            <a:pPr algn="ctr">
              <a:lnSpc>
                <a:spcPct val="100000"/>
              </a:lnSpc>
            </a:pPr>
            <a:r>
              <a:rPr lang="el-GR" sz="1800" b="1" i="0" dirty="0">
                <a:effectLst/>
                <a:latin typeface="Arial" panose="020B0604020202020204" pitchFamily="34" charset="0"/>
              </a:rPr>
              <a:t>Ο Εθνικός Δημοκρατικός Ελληνικός Σύνδεσμος (ΕΔΕΣ)</a:t>
            </a:r>
            <a:r>
              <a:rPr lang="el-GR" sz="1800" b="0" i="0" dirty="0">
                <a:effectLst/>
                <a:latin typeface="Arial" panose="020B0604020202020204" pitchFamily="34" charset="0"/>
              </a:rPr>
              <a:t> δημιουργήθηκε από τον συνταγματάρχη </a:t>
            </a:r>
            <a:r>
              <a:rPr lang="el-GR" sz="1800" b="1" i="0" dirty="0">
                <a:effectLst/>
                <a:latin typeface="Arial" panose="020B0604020202020204" pitchFamily="34" charset="0"/>
              </a:rPr>
              <a:t>Ναπολέοντα Ζέρβα </a:t>
            </a:r>
            <a:r>
              <a:rPr lang="el-GR" sz="1800" b="0" i="0" dirty="0">
                <a:effectLst/>
                <a:latin typeface="Arial" panose="020B0604020202020204" pitchFamily="34" charset="0"/>
              </a:rPr>
              <a:t>με σκοπό την απελευθέρωση της Ελλάδας και την εγκαθίδρυση μετά τον πόλεμο αβασίλευτης δημοκρατίας.</a:t>
            </a:r>
            <a:endParaRPr lang="el-GR" sz="1800" dirty="0"/>
          </a:p>
        </p:txBody>
      </p:sp>
      <p:pic>
        <p:nvPicPr>
          <p:cNvPr id="27652" name="Picture 4" descr="30 Μαΐου 1941: Πώς Μανώλης Γλέζος και Λάκης Σάντας κατέβασαν από την  Ακρόπολη τη γερμανική σημαία">
            <a:extLst>
              <a:ext uri="{FF2B5EF4-FFF2-40B4-BE49-F238E27FC236}">
                <a16:creationId xmlns:a16="http://schemas.microsoft.com/office/drawing/2014/main" id="{0F32A5F9-36AA-422E-91A5-488708611E0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13088"/>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80" name="Rectangle 79">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81" name="Straight Connector 80">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21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ircle(in)">
                                      <p:cBhvr>
                                        <p:cTn id="7" dur="3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CC192357-546B-4104-9D73-0A1F9EF255A1}"/>
              </a:ext>
            </a:extLst>
          </p:cNvPr>
          <p:cNvSpPr>
            <a:spLocks noGrp="1"/>
          </p:cNvSpPr>
          <p:nvPr>
            <p:ph idx="1"/>
          </p:nvPr>
        </p:nvSpPr>
        <p:spPr>
          <a:xfrm>
            <a:off x="6386732" y="1364568"/>
            <a:ext cx="5190978" cy="4142610"/>
          </a:xfrm>
        </p:spPr>
        <p:txBody>
          <a:bodyPr anchor="ctr">
            <a:normAutofit/>
          </a:bodyPr>
          <a:lstStyle/>
          <a:p>
            <a:pPr algn="just"/>
            <a:r>
              <a:rPr lang="el-GR" sz="2400" b="0" i="0" dirty="0">
                <a:effectLst/>
                <a:latin typeface="Arial" panose="020B0604020202020204" pitchFamily="34" charset="0"/>
              </a:rPr>
              <a:t>Τμήματα του </a:t>
            </a:r>
            <a:r>
              <a:rPr lang="el-GR" sz="2400" b="1" i="0" dirty="0">
                <a:effectLst/>
                <a:latin typeface="Arial" panose="020B0604020202020204" pitchFamily="34" charset="0"/>
              </a:rPr>
              <a:t>ΕΛΑΣ</a:t>
            </a:r>
            <a:r>
              <a:rPr lang="el-GR" sz="2400" b="0" i="0" dirty="0">
                <a:effectLst/>
                <a:latin typeface="Arial" panose="020B0604020202020204" pitchFamily="34" charset="0"/>
              </a:rPr>
              <a:t> και του </a:t>
            </a:r>
            <a:r>
              <a:rPr lang="el-GR" sz="2400" b="1" i="0" dirty="0">
                <a:effectLst/>
                <a:latin typeface="Arial" panose="020B0604020202020204" pitchFamily="34" charset="0"/>
              </a:rPr>
              <a:t>ΕΔΕΣ</a:t>
            </a:r>
            <a:r>
              <a:rPr lang="el-GR" sz="2400" b="0" i="0" dirty="0">
                <a:effectLst/>
                <a:latin typeface="Arial" panose="020B0604020202020204" pitchFamily="34" charset="0"/>
              </a:rPr>
              <a:t> μαζί με </a:t>
            </a:r>
            <a:r>
              <a:rPr lang="el-GR" sz="2400" b="1" i="0" dirty="0">
                <a:effectLst/>
                <a:latin typeface="Arial" panose="020B0604020202020204" pitchFamily="34" charset="0"/>
              </a:rPr>
              <a:t>Βρετανούς καταδρομ</a:t>
            </a:r>
            <a:r>
              <a:rPr lang="el-GR" sz="2400" b="0" i="0" dirty="0">
                <a:effectLst/>
                <a:latin typeface="Arial" panose="020B0604020202020204" pitchFamily="34" charset="0"/>
              </a:rPr>
              <a:t>είς ανατίναξαν, το </a:t>
            </a:r>
            <a:r>
              <a:rPr lang="el-GR" sz="2400" b="1" i="0" dirty="0">
                <a:effectLst/>
                <a:latin typeface="Arial" panose="020B0604020202020204" pitchFamily="34" charset="0"/>
              </a:rPr>
              <a:t>Νοέμβριο του 1942, </a:t>
            </a:r>
            <a:r>
              <a:rPr lang="el-GR" sz="2400" b="0" i="0" dirty="0">
                <a:effectLst/>
                <a:latin typeface="Arial" panose="020B0604020202020204" pitchFamily="34" charset="0"/>
              </a:rPr>
              <a:t>τη </a:t>
            </a:r>
            <a:r>
              <a:rPr lang="el-GR" sz="2400" b="1" i="0" dirty="0">
                <a:effectLst/>
                <a:latin typeface="Arial" panose="020B0604020202020204" pitchFamily="34" charset="0"/>
              </a:rPr>
              <a:t>γέφυρα του </a:t>
            </a:r>
            <a:r>
              <a:rPr lang="el-GR" sz="2400" b="1" i="0" dirty="0" err="1">
                <a:effectLst/>
                <a:latin typeface="Arial" panose="020B0604020202020204" pitchFamily="34" charset="0"/>
              </a:rPr>
              <a:t>Γοργοπόταμου</a:t>
            </a:r>
            <a:r>
              <a:rPr lang="el-GR" sz="2400" b="1" i="0" dirty="0">
                <a:effectLst/>
                <a:latin typeface="Arial" panose="020B0604020202020204" pitchFamily="34" charset="0"/>
              </a:rPr>
              <a:t> (νότια της Λαμίας), </a:t>
            </a:r>
            <a:r>
              <a:rPr lang="el-GR" sz="2400" b="0" i="0" dirty="0">
                <a:effectLst/>
                <a:latin typeface="Arial" panose="020B0604020202020204" pitchFamily="34" charset="0"/>
              </a:rPr>
              <a:t>διακόπτοντας τον εφοδιασμό του γερμανικού στρατού της Αφρικής μέσω Ελλάδας.</a:t>
            </a:r>
            <a:endParaRPr lang="el-GR" sz="2400" dirty="0"/>
          </a:p>
        </p:txBody>
      </p:sp>
      <p:pic>
        <p:nvPicPr>
          <p:cNvPr id="28674" name="Picture 2" descr="ΓΟΡΓΟΠΟΤΑΜΟΣ (25 Νοέμβρη 1942)">
            <a:extLst>
              <a:ext uri="{FF2B5EF4-FFF2-40B4-BE49-F238E27FC236}">
                <a16:creationId xmlns:a16="http://schemas.microsoft.com/office/drawing/2014/main" id="{83F0A776-F6C5-436D-89E8-4CEE55D747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01" r="35001" b="-1"/>
          <a:stretch/>
        </p:blipFill>
        <p:spPr bwMode="auto">
          <a:xfrm>
            <a:off x="244625" y="286857"/>
            <a:ext cx="6064040" cy="6198348"/>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5854127"/>
            <a:ext cx="867485" cy="115439"/>
            <a:chOff x="8910933" y="1861308"/>
            <a:chExt cx="867485" cy="115439"/>
          </a:xfrm>
        </p:grpSpPr>
        <p:sp>
          <p:nvSpPr>
            <p:cNvPr id="78" name="Rectangle 77">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79" name="Straight Connector 78">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070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plus(in)">
                                      <p:cBhvr>
                                        <p:cTn id="7" dur="3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778" y="0"/>
            <a:ext cx="6099222"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652" y="159026"/>
            <a:ext cx="577869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50AABBEC-5E0D-4D30-BD48-5BB6B9D20234}"/>
              </a:ext>
            </a:extLst>
          </p:cNvPr>
          <p:cNvSpPr>
            <a:spLocks noGrp="1"/>
          </p:cNvSpPr>
          <p:nvPr>
            <p:ph idx="1"/>
          </p:nvPr>
        </p:nvSpPr>
        <p:spPr>
          <a:xfrm>
            <a:off x="6254653" y="754746"/>
            <a:ext cx="5255176" cy="5944228"/>
          </a:xfrm>
        </p:spPr>
        <p:txBody>
          <a:bodyPr anchor="t">
            <a:normAutofit/>
          </a:bodyPr>
          <a:lstStyle/>
          <a:p>
            <a:pPr algn="ctr">
              <a:lnSpc>
                <a:spcPct val="100000"/>
              </a:lnSpc>
            </a:pPr>
            <a:r>
              <a:rPr lang="el-GR" sz="2400" b="0" i="0" dirty="0">
                <a:effectLst/>
                <a:latin typeface="Arial" panose="020B0604020202020204" pitchFamily="34" charset="0"/>
              </a:rPr>
              <a:t>Πολλές Ελληνίδες πήραν μέρος στον αγώνα εναντίον των κατακτητών. Μερικές, μάλιστα, έγραψαν με αίμα τη δική τους ιστορία αντίστασης. </a:t>
            </a:r>
            <a:r>
              <a:rPr lang="el-GR" sz="2400" b="1" i="0" dirty="0">
                <a:effectLst/>
                <a:latin typeface="Arial" panose="020B0604020202020204" pitchFamily="34" charset="0"/>
              </a:rPr>
              <a:t>Η Ηλέκτρα Αποστόλου, η </a:t>
            </a:r>
            <a:r>
              <a:rPr lang="el-GR" sz="2400" b="1" i="0" dirty="0" err="1">
                <a:effectLst/>
                <a:latin typeface="Arial" panose="020B0604020202020204" pitchFamily="34" charset="0"/>
              </a:rPr>
              <a:t>Λέλα</a:t>
            </a:r>
            <a:r>
              <a:rPr lang="el-GR" sz="2400" b="1" i="0" dirty="0">
                <a:effectLst/>
                <a:latin typeface="Arial" panose="020B0604020202020204" pitchFamily="34" charset="0"/>
              </a:rPr>
              <a:t> Καραγιάννη, η Ηρώ Κωνσταντοπούλου και η Παναγιώτα Σταθοπούλου</a:t>
            </a:r>
            <a:r>
              <a:rPr lang="el-GR" sz="2400" b="0" i="0" dirty="0">
                <a:effectLst/>
                <a:latin typeface="Arial" panose="020B0604020202020204" pitchFamily="34" charset="0"/>
              </a:rPr>
              <a:t> είναι μερικά μόνο παραδείγματα γυναικών που θυσιάστηκαν. Επίσης, αρκετές γυναίκες εντάχθηκαν στα ένοπλα τμήματα του ΕΛΑΣ.</a:t>
            </a:r>
          </a:p>
          <a:p>
            <a:pPr algn="ctr">
              <a:lnSpc>
                <a:spcPct val="100000"/>
              </a:lnSpc>
            </a:pPr>
            <a:r>
              <a:rPr lang="el-GR" sz="2400" b="0" i="0" dirty="0">
                <a:effectLst/>
                <a:latin typeface="Arial" panose="020B0604020202020204" pitchFamily="34" charset="0"/>
              </a:rPr>
              <a:t> </a:t>
            </a:r>
          </a:p>
          <a:p>
            <a:pPr algn="ctr">
              <a:lnSpc>
                <a:spcPct val="100000"/>
              </a:lnSpc>
            </a:pPr>
            <a:endParaRPr lang="el-GR" sz="1700" dirty="0"/>
          </a:p>
        </p:txBody>
      </p:sp>
      <p:pic>
        <p:nvPicPr>
          <p:cNvPr id="29700" name="Picture 4" descr="Η συγκλονιστική ιστορία της Λέλας Καραγιάννη - Η ηρωϊδα της Εθνικής  Αντίστασης - ΤΑ ΝΕΑ">
            <a:extLst>
              <a:ext uri="{FF2B5EF4-FFF2-40B4-BE49-F238E27FC236}">
                <a16:creationId xmlns:a16="http://schemas.microsoft.com/office/drawing/2014/main" id="{E1DBAAC4-6C77-4DFF-8EFE-3CB52F7659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60" r="23651" b="1"/>
          <a:stretch/>
        </p:blipFill>
        <p:spPr bwMode="auto">
          <a:xfrm>
            <a:off x="3005030" y="-41880"/>
            <a:ext cx="305120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Η ηρωίδα Ηλέκτρα Αποστόλου: Δολοφονήθηκε στις 26 Ιουλίου 1944 | Alfavita">
            <a:extLst>
              <a:ext uri="{FF2B5EF4-FFF2-40B4-BE49-F238E27FC236}">
                <a16:creationId xmlns:a16="http://schemas.microsoft.com/office/drawing/2014/main" id="{87CE1089-3690-4789-AFEA-5747A83611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18" r="15041" b="-1"/>
          <a:stretch/>
        </p:blipFill>
        <p:spPr bwMode="auto">
          <a:xfrm>
            <a:off x="-15399" y="-41880"/>
            <a:ext cx="304154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Αιματηρή συγκέντρωση στην Αθήνα: 22 Ιουλίου 1943 και η επονίτισσα Παναγιώτα  Σταθοπούλου - Το Μωβ">
            <a:extLst>
              <a:ext uri="{FF2B5EF4-FFF2-40B4-BE49-F238E27FC236}">
                <a16:creationId xmlns:a16="http://schemas.microsoft.com/office/drawing/2014/main" id="{227864F1-2C97-4423-8336-63447747AF54}"/>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5364" r="2059"/>
          <a:stretch/>
        </p:blipFill>
        <p:spPr bwMode="auto">
          <a:xfrm>
            <a:off x="3010751" y="3387120"/>
            <a:ext cx="305444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Ηρώ Κωνσταντοπούλου: Η μαθήτρια που &quot;έφτυσε&quot; τους... - Provocateur">
            <a:extLst>
              <a:ext uri="{FF2B5EF4-FFF2-40B4-BE49-F238E27FC236}">
                <a16:creationId xmlns:a16="http://schemas.microsoft.com/office/drawing/2014/main" id="{D116D47F-0100-4BD0-81B2-BEF888FE78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32" r="25942" b="2"/>
          <a:stretch/>
        </p:blipFill>
        <p:spPr bwMode="auto">
          <a:xfrm>
            <a:off x="-17902" y="3345240"/>
            <a:ext cx="3041549"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84" name="Rectangle 83">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85" name="Straight Connector 84">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395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p:cTn id="7" dur="1000" fill="hold"/>
                                        <p:tgtEl>
                                          <p:spTgt spid="29704"/>
                                        </p:tgtEl>
                                        <p:attrNameLst>
                                          <p:attrName>ppt_w</p:attrName>
                                        </p:attrNameLst>
                                      </p:cBhvr>
                                      <p:tavLst>
                                        <p:tav tm="0">
                                          <p:val>
                                            <p:fltVal val="0"/>
                                          </p:val>
                                        </p:tav>
                                        <p:tav tm="100000">
                                          <p:val>
                                            <p:strVal val="#ppt_w"/>
                                          </p:val>
                                        </p:tav>
                                      </p:tavLst>
                                    </p:anim>
                                    <p:anim calcmode="lin" valueType="num">
                                      <p:cBhvr>
                                        <p:cTn id="8" dur="1000" fill="hold"/>
                                        <p:tgtEl>
                                          <p:spTgt spid="29704"/>
                                        </p:tgtEl>
                                        <p:attrNameLst>
                                          <p:attrName>ppt_h</p:attrName>
                                        </p:attrNameLst>
                                      </p:cBhvr>
                                      <p:tavLst>
                                        <p:tav tm="0">
                                          <p:val>
                                            <p:fltVal val="0"/>
                                          </p:val>
                                        </p:tav>
                                        <p:tav tm="100000">
                                          <p:val>
                                            <p:strVal val="#ppt_h"/>
                                          </p:val>
                                        </p:tav>
                                      </p:tavLst>
                                    </p:anim>
                                    <p:animEffect transition="in" filter="fade">
                                      <p:cBhvr>
                                        <p:cTn id="9" dur="1000"/>
                                        <p:tgtEl>
                                          <p:spTgt spid="2970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 calcmode="lin" valueType="num">
                                      <p:cBhvr>
                                        <p:cTn id="14" dur="1000" fill="hold"/>
                                        <p:tgtEl>
                                          <p:spTgt spid="29700"/>
                                        </p:tgtEl>
                                        <p:attrNameLst>
                                          <p:attrName>ppt_w</p:attrName>
                                        </p:attrNameLst>
                                      </p:cBhvr>
                                      <p:tavLst>
                                        <p:tav tm="0">
                                          <p:val>
                                            <p:fltVal val="0"/>
                                          </p:val>
                                        </p:tav>
                                        <p:tav tm="100000">
                                          <p:val>
                                            <p:strVal val="#ppt_w"/>
                                          </p:val>
                                        </p:tav>
                                      </p:tavLst>
                                    </p:anim>
                                    <p:anim calcmode="lin" valueType="num">
                                      <p:cBhvr>
                                        <p:cTn id="15" dur="1000" fill="hold"/>
                                        <p:tgtEl>
                                          <p:spTgt spid="29700"/>
                                        </p:tgtEl>
                                        <p:attrNameLst>
                                          <p:attrName>ppt_h</p:attrName>
                                        </p:attrNameLst>
                                      </p:cBhvr>
                                      <p:tavLst>
                                        <p:tav tm="0">
                                          <p:val>
                                            <p:fltVal val="0"/>
                                          </p:val>
                                        </p:tav>
                                        <p:tav tm="100000">
                                          <p:val>
                                            <p:strVal val="#ppt_h"/>
                                          </p:val>
                                        </p:tav>
                                      </p:tavLst>
                                    </p:anim>
                                    <p:animEffect transition="in" filter="fade">
                                      <p:cBhvr>
                                        <p:cTn id="16" dur="1000"/>
                                        <p:tgtEl>
                                          <p:spTgt spid="2970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698"/>
                                        </p:tgtEl>
                                        <p:attrNameLst>
                                          <p:attrName>style.visibility</p:attrName>
                                        </p:attrNameLst>
                                      </p:cBhvr>
                                      <p:to>
                                        <p:strVal val="visible"/>
                                      </p:to>
                                    </p:set>
                                    <p:anim calcmode="lin" valueType="num">
                                      <p:cBhvr>
                                        <p:cTn id="21" dur="1000" fill="hold"/>
                                        <p:tgtEl>
                                          <p:spTgt spid="29698"/>
                                        </p:tgtEl>
                                        <p:attrNameLst>
                                          <p:attrName>ppt_w</p:attrName>
                                        </p:attrNameLst>
                                      </p:cBhvr>
                                      <p:tavLst>
                                        <p:tav tm="0">
                                          <p:val>
                                            <p:fltVal val="0"/>
                                          </p:val>
                                        </p:tav>
                                        <p:tav tm="100000">
                                          <p:val>
                                            <p:strVal val="#ppt_w"/>
                                          </p:val>
                                        </p:tav>
                                      </p:tavLst>
                                    </p:anim>
                                    <p:anim calcmode="lin" valueType="num">
                                      <p:cBhvr>
                                        <p:cTn id="22" dur="1000" fill="hold"/>
                                        <p:tgtEl>
                                          <p:spTgt spid="29698"/>
                                        </p:tgtEl>
                                        <p:attrNameLst>
                                          <p:attrName>ppt_h</p:attrName>
                                        </p:attrNameLst>
                                      </p:cBhvr>
                                      <p:tavLst>
                                        <p:tav tm="0">
                                          <p:val>
                                            <p:fltVal val="0"/>
                                          </p:val>
                                        </p:tav>
                                        <p:tav tm="100000">
                                          <p:val>
                                            <p:strVal val="#ppt_h"/>
                                          </p:val>
                                        </p:tav>
                                      </p:tavLst>
                                    </p:anim>
                                    <p:animEffect transition="in" filter="fade">
                                      <p:cBhvr>
                                        <p:cTn id="23" dur="1000"/>
                                        <p:tgtEl>
                                          <p:spTgt spid="2969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9702"/>
                                        </p:tgtEl>
                                        <p:attrNameLst>
                                          <p:attrName>style.visibility</p:attrName>
                                        </p:attrNameLst>
                                      </p:cBhvr>
                                      <p:to>
                                        <p:strVal val="visible"/>
                                      </p:to>
                                    </p:set>
                                    <p:anim calcmode="lin" valueType="num">
                                      <p:cBhvr>
                                        <p:cTn id="28" dur="1000" fill="hold"/>
                                        <p:tgtEl>
                                          <p:spTgt spid="29702"/>
                                        </p:tgtEl>
                                        <p:attrNameLst>
                                          <p:attrName>ppt_w</p:attrName>
                                        </p:attrNameLst>
                                      </p:cBhvr>
                                      <p:tavLst>
                                        <p:tav tm="0">
                                          <p:val>
                                            <p:fltVal val="0"/>
                                          </p:val>
                                        </p:tav>
                                        <p:tav tm="100000">
                                          <p:val>
                                            <p:strVal val="#ppt_w"/>
                                          </p:val>
                                        </p:tav>
                                      </p:tavLst>
                                    </p:anim>
                                    <p:anim calcmode="lin" valueType="num">
                                      <p:cBhvr>
                                        <p:cTn id="29" dur="1000" fill="hold"/>
                                        <p:tgtEl>
                                          <p:spTgt spid="29702"/>
                                        </p:tgtEl>
                                        <p:attrNameLst>
                                          <p:attrName>ppt_h</p:attrName>
                                        </p:attrNameLst>
                                      </p:cBhvr>
                                      <p:tavLst>
                                        <p:tav tm="0">
                                          <p:val>
                                            <p:fltVal val="0"/>
                                          </p:val>
                                        </p:tav>
                                        <p:tav tm="100000">
                                          <p:val>
                                            <p:strVal val="#ppt_h"/>
                                          </p:val>
                                        </p:tav>
                                      </p:tavLst>
                                    </p:anim>
                                    <p:animEffect transition="in" filter="fade">
                                      <p:cBhvr>
                                        <p:cTn id="30" dur="1000"/>
                                        <p:tgtEl>
                                          <p:spTgt spid="29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8D0C60F-E7BC-47C4-989A-5CF3E68BD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5">
            <a:extLst>
              <a:ext uri="{FF2B5EF4-FFF2-40B4-BE49-F238E27FC236}">
                <a16:creationId xmlns:a16="http://schemas.microsoft.com/office/drawing/2014/main" id="{B572D2B0-57F9-4D28-8840-98CD62539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015264B4-E06E-4C7B-957D-BF41279C9C99}"/>
              </a:ext>
            </a:extLst>
          </p:cNvPr>
          <p:cNvSpPr>
            <a:spLocks noGrp="1"/>
          </p:cNvSpPr>
          <p:nvPr>
            <p:ph type="title"/>
          </p:nvPr>
        </p:nvSpPr>
        <p:spPr>
          <a:xfrm>
            <a:off x="1455420" y="1737360"/>
            <a:ext cx="3185159" cy="2524187"/>
          </a:xfrm>
        </p:spPr>
        <p:txBody>
          <a:bodyPr anchor="ctr">
            <a:normAutofit/>
          </a:bodyPr>
          <a:lstStyle/>
          <a:p>
            <a:pPr algn="ctr"/>
            <a:r>
              <a:rPr lang="el-GR" b="1" i="0">
                <a:effectLst/>
                <a:latin typeface="Arial" panose="020B0604020202020204" pitchFamily="34" charset="0"/>
              </a:rPr>
              <a:t>Μαζικά αντίποινα και τάγματα ασφαλείας</a:t>
            </a:r>
            <a:r>
              <a:rPr lang="el-GR" b="0" i="0">
                <a:effectLst/>
                <a:latin typeface="Arial" panose="020B0604020202020204" pitchFamily="34" charset="0"/>
              </a:rPr>
              <a:t> </a:t>
            </a:r>
            <a:endParaRPr lang="el-GR"/>
          </a:p>
        </p:txBody>
      </p:sp>
      <p:sp>
        <p:nvSpPr>
          <p:cNvPr id="3" name="Θέση περιεχομένου 2">
            <a:extLst>
              <a:ext uri="{FF2B5EF4-FFF2-40B4-BE49-F238E27FC236}">
                <a16:creationId xmlns:a16="http://schemas.microsoft.com/office/drawing/2014/main" id="{022BB62F-EF2D-4521-91DF-DDBE533BF462}"/>
              </a:ext>
            </a:extLst>
          </p:cNvPr>
          <p:cNvSpPr>
            <a:spLocks noGrp="1"/>
          </p:cNvSpPr>
          <p:nvPr>
            <p:ph idx="1"/>
          </p:nvPr>
        </p:nvSpPr>
        <p:spPr>
          <a:xfrm>
            <a:off x="6096000" y="-548639"/>
            <a:ext cx="6095999" cy="5528602"/>
          </a:xfrm>
        </p:spPr>
        <p:txBody>
          <a:bodyPr anchor="ctr">
            <a:normAutofit/>
          </a:bodyPr>
          <a:lstStyle/>
          <a:p>
            <a:pPr algn="ctr">
              <a:lnSpc>
                <a:spcPct val="100000"/>
              </a:lnSpc>
            </a:pPr>
            <a:r>
              <a:rPr lang="el-GR" sz="1800" b="0" i="0" dirty="0">
                <a:effectLst/>
                <a:latin typeface="Arial" panose="020B0604020202020204" pitchFamily="34" charset="0"/>
              </a:rPr>
              <a:t>Αντιμέτωποι με την κλιμάκωση της αντίστασης, οι κατακτητές, έκαναν, σε πολλές περιοχές της Ελλάδας, μαζικές εκτελέσεις αμάχων </a:t>
            </a:r>
            <a:r>
              <a:rPr lang="el-GR" sz="1800" b="1" i="0" dirty="0">
                <a:effectLst/>
                <a:latin typeface="Arial" panose="020B0604020202020204" pitchFamily="34" charset="0"/>
              </a:rPr>
              <a:t>ως αντίποινα. Τον Δεκέμβριο του 1943, οι ναζί έκαψαν τα Καλάβρυτα </a:t>
            </a:r>
            <a:r>
              <a:rPr lang="el-GR" sz="1800" b="0" i="0" dirty="0">
                <a:effectLst/>
                <a:latin typeface="Arial" panose="020B0604020202020204" pitchFamily="34" charset="0"/>
              </a:rPr>
              <a:t>και </a:t>
            </a:r>
            <a:r>
              <a:rPr lang="el-GR" sz="1800" b="1" i="0" dirty="0">
                <a:effectLst/>
                <a:latin typeface="Arial" panose="020B0604020202020204" pitchFamily="34" charset="0"/>
              </a:rPr>
              <a:t>εκτέλεσαν</a:t>
            </a:r>
            <a:r>
              <a:rPr lang="el-GR" sz="1800" b="0" i="0" dirty="0">
                <a:effectLst/>
                <a:latin typeface="Arial" panose="020B0604020202020204" pitchFamily="34" charset="0"/>
              </a:rPr>
              <a:t> περίπου 1.100 κατοίκους τους ενώ τον </a:t>
            </a:r>
            <a:r>
              <a:rPr lang="el-GR" sz="1800" b="1" i="0" dirty="0">
                <a:effectLst/>
                <a:latin typeface="Arial" panose="020B0604020202020204" pitchFamily="34" charset="0"/>
              </a:rPr>
              <a:t>Αύγουστο του 1944, </a:t>
            </a:r>
            <a:r>
              <a:rPr lang="el-GR" sz="1800" b="0" i="0" dirty="0">
                <a:effectLst/>
                <a:latin typeface="Arial" panose="020B0604020202020204" pitchFamily="34" charset="0"/>
              </a:rPr>
              <a:t>μετά από </a:t>
            </a:r>
            <a:r>
              <a:rPr lang="el-GR" sz="1800" b="1" i="0" dirty="0">
                <a:effectLst/>
                <a:latin typeface="Arial" panose="020B0604020202020204" pitchFamily="34" charset="0"/>
              </a:rPr>
              <a:t>μπλόκο</a:t>
            </a:r>
            <a:r>
              <a:rPr lang="el-GR" sz="1800" b="0" i="0" dirty="0">
                <a:effectLst/>
                <a:latin typeface="Arial" panose="020B0604020202020204" pitchFamily="34" charset="0"/>
              </a:rPr>
              <a:t>, εκτέλεσαν </a:t>
            </a:r>
            <a:r>
              <a:rPr lang="el-GR" sz="1800" b="1" i="0" dirty="0">
                <a:effectLst/>
                <a:latin typeface="Arial" panose="020B0604020202020204" pitchFamily="34" charset="0"/>
              </a:rPr>
              <a:t>δεκάδες</a:t>
            </a:r>
            <a:r>
              <a:rPr lang="el-GR" sz="1800" b="0" i="0" dirty="0">
                <a:effectLst/>
                <a:latin typeface="Arial" panose="020B0604020202020204" pitchFamily="34" charset="0"/>
              </a:rPr>
              <a:t> κατοίκους στην </a:t>
            </a:r>
            <a:r>
              <a:rPr lang="el-GR" sz="1800" b="1" i="0" dirty="0">
                <a:effectLst/>
                <a:latin typeface="Arial" panose="020B0604020202020204" pitchFamily="34" charset="0"/>
              </a:rPr>
              <a:t>Κοκκινιά του Πειραιά</a:t>
            </a:r>
            <a:r>
              <a:rPr lang="el-GR" sz="1800" b="0" i="0" dirty="0">
                <a:effectLst/>
                <a:latin typeface="Arial" panose="020B0604020202020204" pitchFamily="34" charset="0"/>
              </a:rPr>
              <a:t>. Επιπλέον, οι κατακτητές, σε συνεργασία με τις κυβερνήσεις </a:t>
            </a:r>
            <a:r>
              <a:rPr lang="el-GR" sz="1800" b="0" i="0" dirty="0" err="1">
                <a:effectLst/>
                <a:latin typeface="Arial" panose="020B0604020202020204" pitchFamily="34" charset="0"/>
              </a:rPr>
              <a:t>δωσιλόγων</a:t>
            </a:r>
            <a:r>
              <a:rPr lang="el-GR" sz="1800" b="0" i="0" dirty="0">
                <a:effectLst/>
                <a:latin typeface="Arial" panose="020B0604020202020204" pitchFamily="34" charset="0"/>
              </a:rPr>
              <a:t>, δημιούργησαν τα </a:t>
            </a:r>
            <a:r>
              <a:rPr lang="el-GR" sz="1800" b="1" i="0" dirty="0">
                <a:effectLst/>
                <a:latin typeface="Arial" panose="020B0604020202020204" pitchFamily="34" charset="0"/>
              </a:rPr>
              <a:t>τάγματα ασφαλείας</a:t>
            </a:r>
            <a:r>
              <a:rPr lang="el-GR" sz="1800" b="0" i="0" dirty="0">
                <a:effectLst/>
                <a:latin typeface="Arial" panose="020B0604020202020204" pitchFamily="34" charset="0"/>
              </a:rPr>
              <a:t>, ένοπλα σώματα Ελλήνων που χρησιμοποιήθηκαν εναντίον του ΕΑΜ, του ΕΛΑΣ και αμάχων.</a:t>
            </a:r>
            <a:endParaRPr lang="el-GR" sz="1800" dirty="0"/>
          </a:p>
        </p:txBody>
      </p:sp>
      <p:pic>
        <p:nvPicPr>
          <p:cNvPr id="30722" name="Picture 2" descr="Ολοκαύτωμα χωρίς δικαίωση | Η Εφημερίδα των Συντακτών">
            <a:extLst>
              <a:ext uri="{FF2B5EF4-FFF2-40B4-BE49-F238E27FC236}">
                <a16:creationId xmlns:a16="http://schemas.microsoft.com/office/drawing/2014/main" id="{2BB07F78-4900-441E-9304-FCDCD32576F7}"/>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257793" y="4097168"/>
            <a:ext cx="3848926" cy="2036932"/>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7CD49DFA-3E95-4EE4-8505-DADB9ABC70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78" name="Rectangle 77">
              <a:extLst>
                <a:ext uri="{FF2B5EF4-FFF2-40B4-BE49-F238E27FC236}">
                  <a16:creationId xmlns:a16="http://schemas.microsoft.com/office/drawing/2014/main" id="{36D817C6-71C0-49E6-8B19-E9E9217A2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A23AD9A9-354F-444B-9370-B698970FEF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27F4928-516E-4CF1-8E81-C48527970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33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linds(horizontal)">
                                      <p:cBhvr>
                                        <p:cTn id="7" dur="3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3FDA700-35C2-43E9-A74E-A63880B19734}"/>
              </a:ext>
            </a:extLst>
          </p:cNvPr>
          <p:cNvSpPr>
            <a:spLocks noGrp="1"/>
          </p:cNvSpPr>
          <p:nvPr>
            <p:ph type="title"/>
          </p:nvPr>
        </p:nvSpPr>
        <p:spPr>
          <a:xfrm>
            <a:off x="1481417" y="309490"/>
            <a:ext cx="9229167" cy="555050"/>
          </a:xfrm>
        </p:spPr>
        <p:txBody>
          <a:bodyPr anchor="b">
            <a:normAutofit fontScale="90000"/>
          </a:bodyPr>
          <a:lstStyle/>
          <a:p>
            <a:pPr algn="ctr"/>
            <a:r>
              <a:rPr lang="el-GR" b="1" dirty="0">
                <a:latin typeface="Arial" panose="020B0604020202020204" pitchFamily="34" charset="0"/>
                <a:cs typeface="Arial" panose="020B0604020202020204" pitchFamily="34" charset="0"/>
              </a:rPr>
              <a:t>                                                 Απελευθέρωση</a:t>
            </a:r>
          </a:p>
        </p:txBody>
      </p:sp>
      <p:sp>
        <p:nvSpPr>
          <p:cNvPr id="3" name="Θέση περιεχομένου 2">
            <a:extLst>
              <a:ext uri="{FF2B5EF4-FFF2-40B4-BE49-F238E27FC236}">
                <a16:creationId xmlns:a16="http://schemas.microsoft.com/office/drawing/2014/main" id="{CA9C7AB3-02D2-4CCB-B70E-ED9DB6EC0930}"/>
              </a:ext>
            </a:extLst>
          </p:cNvPr>
          <p:cNvSpPr>
            <a:spLocks noGrp="1"/>
          </p:cNvSpPr>
          <p:nvPr>
            <p:ph idx="1"/>
          </p:nvPr>
        </p:nvSpPr>
        <p:spPr>
          <a:xfrm>
            <a:off x="6096000" y="1406771"/>
            <a:ext cx="5763064" cy="4909624"/>
          </a:xfrm>
        </p:spPr>
        <p:txBody>
          <a:bodyPr anchor="ctr">
            <a:normAutofit/>
          </a:bodyPr>
          <a:lstStyle/>
          <a:p>
            <a:pPr algn="just">
              <a:lnSpc>
                <a:spcPct val="100000"/>
              </a:lnSpc>
            </a:pPr>
            <a:r>
              <a:rPr lang="el-GR" b="0" i="0" dirty="0">
                <a:effectLst/>
                <a:latin typeface="Arial" panose="020B0604020202020204" pitchFamily="34" charset="0"/>
              </a:rPr>
              <a:t>Καθώς όλα έδειχναν ότι ο πόλεμος τελείωνε, όλες οι ελληνικές πολιτικές και αντιστασιακές δυνάμεις, καθώς και η ελληνική κυβέρνηση που βρισκόταν στην Αίγυπτο (κυβέρνηση του </a:t>
            </a:r>
            <a:r>
              <a:rPr lang="el-GR" b="0" i="0" dirty="0" err="1">
                <a:effectLst/>
                <a:latin typeface="Arial" panose="020B0604020202020204" pitchFamily="34" charset="0"/>
              </a:rPr>
              <a:t>Καΐρου</a:t>
            </a:r>
            <a:r>
              <a:rPr lang="el-GR" b="0" i="0" dirty="0">
                <a:effectLst/>
                <a:latin typeface="Arial" panose="020B0604020202020204" pitchFamily="34" charset="0"/>
              </a:rPr>
              <a:t>) υπέγραψαν τη </a:t>
            </a:r>
            <a:r>
              <a:rPr lang="el-GR" b="1" i="0" dirty="0">
                <a:effectLst/>
                <a:latin typeface="Arial" panose="020B0604020202020204" pitchFamily="34" charset="0"/>
              </a:rPr>
              <a:t>συμφωνία του Λιβάνου (20 Μαΐου 1944), </a:t>
            </a:r>
            <a:r>
              <a:rPr lang="el-GR" b="0" i="0" dirty="0">
                <a:effectLst/>
                <a:latin typeface="Arial" panose="020B0604020202020204" pitchFamily="34" charset="0"/>
              </a:rPr>
              <a:t>η οποία προέβλεπε τον σχηματισμό, μεταπολεμικά, κυβέρνησης εθνικής ενότητας. Μετά την </a:t>
            </a:r>
            <a:r>
              <a:rPr lang="el-GR" b="1" i="0" dirty="0">
                <a:effectLst/>
                <a:latin typeface="Arial" panose="020B0604020202020204" pitchFamily="34" charset="0"/>
              </a:rPr>
              <a:t>Απελευθέρωση (12 Οκτωβρίου 1944), </a:t>
            </a:r>
            <a:r>
              <a:rPr lang="el-GR" b="0" i="0" dirty="0">
                <a:effectLst/>
                <a:latin typeface="Arial" panose="020B0604020202020204" pitchFamily="34" charset="0"/>
              </a:rPr>
              <a:t>αυτή η κυβέρνηση, με πρωθυπουργό τον </a:t>
            </a:r>
            <a:r>
              <a:rPr lang="el-GR" b="1" i="0" dirty="0">
                <a:effectLst/>
                <a:latin typeface="Arial" panose="020B0604020202020204" pitchFamily="34" charset="0"/>
              </a:rPr>
              <a:t>Γεώργιο Παπανδρέου</a:t>
            </a:r>
            <a:r>
              <a:rPr lang="el-GR" b="0" i="0" dirty="0">
                <a:effectLst/>
                <a:latin typeface="Arial" panose="020B0604020202020204" pitchFamily="34" charset="0"/>
              </a:rPr>
              <a:t>, εγκαταστάθηκε στην Αθήνα και ανέλαβε την εξουσία.</a:t>
            </a:r>
          </a:p>
          <a:p>
            <a:pPr>
              <a:lnSpc>
                <a:spcPct val="100000"/>
              </a:lnSpc>
            </a:pPr>
            <a:endParaRPr lang="el-GR" sz="1700" dirty="0"/>
          </a:p>
        </p:txBody>
      </p:sp>
      <p:pic>
        <p:nvPicPr>
          <p:cNvPr id="4" name="Picture 2" descr="12 Οκτωβρίου 1944: Η Απελευθέρωση της Αθήνας! - Militaire.gr">
            <a:extLst>
              <a:ext uri="{FF2B5EF4-FFF2-40B4-BE49-F238E27FC236}">
                <a16:creationId xmlns:a16="http://schemas.microsoft.com/office/drawing/2014/main" id="{4A087B9C-37EE-4795-8436-2ABCEC20EF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24" r="32344" b="-1"/>
          <a:stretch/>
        </p:blipFill>
        <p:spPr bwMode="auto">
          <a:xfrm>
            <a:off x="226980" y="831945"/>
            <a:ext cx="5435277" cy="555565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5854127"/>
            <a:ext cx="867485" cy="115439"/>
            <a:chOff x="8910933" y="1861308"/>
            <a:chExt cx="867485" cy="115439"/>
          </a:xfrm>
        </p:grpSpPr>
        <p:sp>
          <p:nvSpPr>
            <p:cNvPr id="30" name="Rectangle 29">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1" name="Straight Connector 30">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545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0" name="Rectangle 9">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4" name="Rectangle 13">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
            <a:extLst>
              <a:ext uri="{FF2B5EF4-FFF2-40B4-BE49-F238E27FC236}">
                <a16:creationId xmlns:a16="http://schemas.microsoft.com/office/drawing/2014/main" id="{FDCD62BB-F134-412E-AF5B-602B04458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5679" y="750337"/>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0037258-7BE1-4467-A78D-9289F9134F8B}"/>
              </a:ext>
            </a:extLst>
          </p:cNvPr>
          <p:cNvSpPr>
            <a:spLocks noGrp="1"/>
          </p:cNvSpPr>
          <p:nvPr>
            <p:ph type="title"/>
          </p:nvPr>
        </p:nvSpPr>
        <p:spPr>
          <a:xfrm>
            <a:off x="3643533" y="1066800"/>
            <a:ext cx="4903708" cy="2267193"/>
          </a:xfrm>
        </p:spPr>
        <p:txBody>
          <a:bodyPr vert="horz" lIns="91440" tIns="45720" rIns="91440" bIns="45720" rtlCol="0" anchor="b">
            <a:normAutofit/>
          </a:bodyPr>
          <a:lstStyle/>
          <a:p>
            <a:pPr algn="ctr"/>
            <a:r>
              <a:rPr lang="en-US" sz="3600" b="1" kern="1200" cap="all" spc="390" baseline="0" dirty="0">
                <a:solidFill>
                  <a:schemeClr val="tx2"/>
                </a:solidFill>
                <a:latin typeface="Arial" panose="020B0604020202020204" pitchFamily="34" charset="0"/>
                <a:cs typeface="Arial" panose="020B0604020202020204" pitchFamily="34" charset="0"/>
              </a:rPr>
              <a:t>Σας </a:t>
            </a:r>
            <a:r>
              <a:rPr lang="en-US" sz="3600" b="1" kern="1200" cap="all" spc="390" baseline="0" dirty="0" err="1">
                <a:solidFill>
                  <a:schemeClr val="tx2"/>
                </a:solidFill>
                <a:latin typeface="Arial" panose="020B0604020202020204" pitchFamily="34" charset="0"/>
                <a:cs typeface="Arial" panose="020B0604020202020204" pitchFamily="34" charset="0"/>
              </a:rPr>
              <a:t>ευχ</a:t>
            </a:r>
            <a:r>
              <a:rPr lang="en-US" sz="3600" b="1" kern="1200" cap="all" spc="390" baseline="0" dirty="0">
                <a:solidFill>
                  <a:schemeClr val="tx2"/>
                </a:solidFill>
                <a:latin typeface="Arial" panose="020B0604020202020204" pitchFamily="34" charset="0"/>
                <a:cs typeface="Arial" panose="020B0604020202020204" pitchFamily="34" charset="0"/>
              </a:rPr>
              <a:t>αριστο</a:t>
            </a:r>
            <a:r>
              <a:rPr lang="el-GR" sz="3600" b="1" cap="all" spc="390" dirty="0">
                <a:latin typeface="Arial" panose="020B0604020202020204" pitchFamily="34" charset="0"/>
                <a:cs typeface="Arial" panose="020B0604020202020204" pitchFamily="34" charset="0"/>
              </a:rPr>
              <a:t>υ</a:t>
            </a:r>
            <a:r>
              <a:rPr lang="en-US" sz="3600" b="1" kern="1200" cap="all" spc="390" baseline="0" dirty="0" err="1">
                <a:solidFill>
                  <a:schemeClr val="tx2"/>
                </a:solidFill>
                <a:latin typeface="Arial" panose="020B0604020202020204" pitchFamily="34" charset="0"/>
                <a:cs typeface="Arial" panose="020B0604020202020204" pitchFamily="34" charset="0"/>
              </a:rPr>
              <a:t>με</a:t>
            </a:r>
            <a:endParaRPr lang="en-US" sz="3600" b="1" kern="1200" cap="all" spc="390" baseline="0" dirty="0">
              <a:solidFill>
                <a:schemeClr val="tx2"/>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51234"/>
            <a:ext cx="867485" cy="115439"/>
            <a:chOff x="8910933" y="1861308"/>
            <a:chExt cx="867485" cy="115439"/>
          </a:xfrm>
        </p:grpSpPr>
        <p:sp>
          <p:nvSpPr>
            <p:cNvPr id="19" name="Rectangle 18">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8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Απελευθέρωση της Αθήνας από τους Γερμανούς: Ημέρα μνήμης η 12η Οκτωβρίου |  Pagenews.gr">
            <a:extLst>
              <a:ext uri="{FF2B5EF4-FFF2-40B4-BE49-F238E27FC236}">
                <a16:creationId xmlns:a16="http://schemas.microsoft.com/office/drawing/2014/main" id="{0D9102FB-17A7-46A0-97FA-46CC3B7C00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166" y="202015"/>
            <a:ext cx="11447045" cy="6635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93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2000" fill="hold"/>
                                        <p:tgtEl>
                                          <p:spTgt spid="32770"/>
                                        </p:tgtEl>
                                        <p:attrNameLst>
                                          <p:attrName>ppt_w</p:attrName>
                                        </p:attrNameLst>
                                      </p:cBhvr>
                                      <p:tavLst>
                                        <p:tav tm="0">
                                          <p:val>
                                            <p:fltVal val="0"/>
                                          </p:val>
                                        </p:tav>
                                        <p:tav tm="100000">
                                          <p:val>
                                            <p:strVal val="#ppt_w"/>
                                          </p:val>
                                        </p:tav>
                                      </p:tavLst>
                                    </p:anim>
                                    <p:anim calcmode="lin" valueType="num">
                                      <p:cBhvr>
                                        <p:cTn id="8" dur="2000" fill="hold"/>
                                        <p:tgtEl>
                                          <p:spTgt spid="32770"/>
                                        </p:tgtEl>
                                        <p:attrNameLst>
                                          <p:attrName>ppt_h</p:attrName>
                                        </p:attrNameLst>
                                      </p:cBhvr>
                                      <p:tavLst>
                                        <p:tav tm="0">
                                          <p:val>
                                            <p:fltVal val="0"/>
                                          </p:val>
                                        </p:tav>
                                        <p:tav tm="100000">
                                          <p:val>
                                            <p:strVal val="#ppt_h"/>
                                          </p:val>
                                        </p:tav>
                                      </p:tavLst>
                                    </p:anim>
                                    <p:anim calcmode="lin" valueType="num">
                                      <p:cBhvr>
                                        <p:cTn id="9" dur="2000" fill="hold"/>
                                        <p:tgtEl>
                                          <p:spTgt spid="32770"/>
                                        </p:tgtEl>
                                        <p:attrNameLst>
                                          <p:attrName>style.rotation</p:attrName>
                                        </p:attrNameLst>
                                      </p:cBhvr>
                                      <p:tavLst>
                                        <p:tav tm="0">
                                          <p:val>
                                            <p:fltVal val="90"/>
                                          </p:val>
                                        </p:tav>
                                        <p:tav tm="100000">
                                          <p:val>
                                            <p:fltVal val="0"/>
                                          </p:val>
                                        </p:tav>
                                      </p:tavLst>
                                    </p:anim>
                                    <p:animEffect transition="in" filter="fade">
                                      <p:cBhvr>
                                        <p:cTn id="10"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98"/>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a:extLst>
              <a:ext uri="{FF2B5EF4-FFF2-40B4-BE49-F238E27FC236}">
                <a16:creationId xmlns:a16="http://schemas.microsoft.com/office/drawing/2014/main" id="{1340A60D-3B0E-4309-8B3F-FF7B3903A4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5" r="13196" b="-1"/>
          <a:stretch/>
        </p:blipFill>
        <p:spPr bwMode="auto">
          <a:xfrm>
            <a:off x="20" y="-5798"/>
            <a:ext cx="12191980" cy="6863798"/>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EA7FD6EC-4D99-4AB0-9AC8-CFBD9D47C1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1" y="723900"/>
            <a:ext cx="10744199" cy="5398604"/>
          </a:xfrm>
          <a:prstGeom prst="rect">
            <a:avLst/>
          </a:pr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3EBE6BD-E55E-46D7-8A14-229E5FE2A0A0}"/>
              </a:ext>
            </a:extLst>
          </p:cNvPr>
          <p:cNvSpPr>
            <a:spLocks noGrp="1"/>
          </p:cNvSpPr>
          <p:nvPr>
            <p:ph type="title"/>
          </p:nvPr>
        </p:nvSpPr>
        <p:spPr>
          <a:xfrm>
            <a:off x="1857829" y="1074058"/>
            <a:ext cx="8476343" cy="554646"/>
          </a:xfrm>
        </p:spPr>
        <p:txBody>
          <a:bodyPr anchor="b">
            <a:normAutofit/>
          </a:bodyPr>
          <a:lstStyle/>
          <a:p>
            <a:pPr algn="ctr">
              <a:lnSpc>
                <a:spcPct val="100000"/>
              </a:lnSpc>
            </a:pPr>
            <a:r>
              <a:rPr lang="el-GR" sz="3000" b="1" i="0" dirty="0">
                <a:effectLst/>
                <a:latin typeface="Arial" panose="020B0604020202020204" pitchFamily="34" charset="0"/>
              </a:rPr>
              <a:t>Φασισμός και δημοκρατία στην Ευρώπη</a:t>
            </a:r>
            <a:endParaRPr lang="el-GR" sz="3000" dirty="0"/>
          </a:p>
        </p:txBody>
      </p:sp>
      <p:sp>
        <p:nvSpPr>
          <p:cNvPr id="3" name="Θέση περιεχομένου 2">
            <a:extLst>
              <a:ext uri="{FF2B5EF4-FFF2-40B4-BE49-F238E27FC236}">
                <a16:creationId xmlns:a16="http://schemas.microsoft.com/office/drawing/2014/main" id="{F4DC3C53-6560-4E46-BE50-20B8D7813ED4}"/>
              </a:ext>
            </a:extLst>
          </p:cNvPr>
          <p:cNvSpPr>
            <a:spLocks noGrp="1"/>
          </p:cNvSpPr>
          <p:nvPr>
            <p:ph idx="1"/>
          </p:nvPr>
        </p:nvSpPr>
        <p:spPr>
          <a:xfrm>
            <a:off x="2841812" y="1997617"/>
            <a:ext cx="6508377" cy="3786326"/>
          </a:xfrm>
        </p:spPr>
        <p:txBody>
          <a:bodyPr>
            <a:normAutofit/>
          </a:bodyPr>
          <a:lstStyle/>
          <a:p>
            <a:pPr algn="ctr">
              <a:lnSpc>
                <a:spcPct val="100000"/>
              </a:lnSpc>
            </a:pPr>
            <a:r>
              <a:rPr lang="el-GR" b="0" i="0" dirty="0">
                <a:effectLst/>
                <a:latin typeface="Arial" panose="020B0604020202020204" pitchFamily="34" charset="0"/>
              </a:rPr>
              <a:t>Μέχρι τα τέλη του Μεσοπολέμου επιβλήθηκαν καθεστώτα φασιστικού τύπου σε </a:t>
            </a:r>
            <a:r>
              <a:rPr lang="el-GR" b="1" i="0" dirty="0">
                <a:effectLst/>
                <a:latin typeface="Arial" panose="020B0604020202020204" pitchFamily="34" charset="0"/>
              </a:rPr>
              <a:t>Ισπανία</a:t>
            </a:r>
            <a:r>
              <a:rPr lang="el-GR" b="0" i="0" dirty="0">
                <a:effectLst/>
                <a:latin typeface="Arial" panose="020B0604020202020204" pitchFamily="34" charset="0"/>
              </a:rPr>
              <a:t>, </a:t>
            </a:r>
            <a:r>
              <a:rPr lang="el-GR" b="1" i="0" dirty="0">
                <a:effectLst/>
                <a:latin typeface="Arial" panose="020B0604020202020204" pitchFamily="34" charset="0"/>
              </a:rPr>
              <a:t>Πορτογαλία</a:t>
            </a:r>
            <a:r>
              <a:rPr lang="el-GR" b="0" i="0" dirty="0">
                <a:effectLst/>
                <a:latin typeface="Arial" panose="020B0604020202020204" pitchFamily="34" charset="0"/>
              </a:rPr>
              <a:t>, </a:t>
            </a:r>
            <a:r>
              <a:rPr lang="el-GR" b="1" i="0" dirty="0">
                <a:effectLst/>
                <a:latin typeface="Arial" panose="020B0604020202020204" pitchFamily="34" charset="0"/>
              </a:rPr>
              <a:t>Αυστρία</a:t>
            </a:r>
            <a:r>
              <a:rPr lang="el-GR" b="0" i="0" dirty="0">
                <a:effectLst/>
                <a:latin typeface="Arial" panose="020B0604020202020204" pitchFamily="34" charset="0"/>
              </a:rPr>
              <a:t>, </a:t>
            </a:r>
            <a:r>
              <a:rPr lang="el-GR" b="1" i="0" dirty="0">
                <a:effectLst/>
                <a:latin typeface="Arial" panose="020B0604020202020204" pitchFamily="34" charset="0"/>
              </a:rPr>
              <a:t>Γιουγκοσλαβία</a:t>
            </a:r>
            <a:r>
              <a:rPr lang="el-GR" b="0" i="0" dirty="0">
                <a:effectLst/>
                <a:latin typeface="Arial" panose="020B0604020202020204" pitchFamily="34" charset="0"/>
              </a:rPr>
              <a:t>, </a:t>
            </a:r>
            <a:r>
              <a:rPr lang="el-GR" b="1" i="0" dirty="0">
                <a:effectLst/>
                <a:latin typeface="Arial" panose="020B0604020202020204" pitchFamily="34" charset="0"/>
              </a:rPr>
              <a:t>Ελλάδα</a:t>
            </a:r>
            <a:r>
              <a:rPr lang="el-GR" b="0" i="0" dirty="0">
                <a:effectLst/>
                <a:latin typeface="Arial" panose="020B0604020202020204" pitchFamily="34" charset="0"/>
              </a:rPr>
              <a:t>, </a:t>
            </a:r>
            <a:r>
              <a:rPr lang="el-GR" b="1" i="0" dirty="0">
                <a:effectLst/>
                <a:latin typeface="Arial" panose="020B0604020202020204" pitchFamily="34" charset="0"/>
              </a:rPr>
              <a:t>Βουλγαρία</a:t>
            </a:r>
            <a:r>
              <a:rPr lang="el-GR" b="0" i="0" dirty="0">
                <a:effectLst/>
                <a:latin typeface="Arial" panose="020B0604020202020204" pitchFamily="34" charset="0"/>
              </a:rPr>
              <a:t>, </a:t>
            </a:r>
            <a:r>
              <a:rPr lang="el-GR" b="1" i="0" dirty="0">
                <a:effectLst/>
                <a:latin typeface="Arial" panose="020B0604020202020204" pitchFamily="34" charset="0"/>
              </a:rPr>
              <a:t>Ρουμανία</a:t>
            </a:r>
            <a:r>
              <a:rPr lang="el-GR" b="0" i="0" dirty="0">
                <a:effectLst/>
                <a:latin typeface="Arial" panose="020B0604020202020204" pitchFamily="34" charset="0"/>
              </a:rPr>
              <a:t>, </a:t>
            </a:r>
            <a:r>
              <a:rPr lang="el-GR" b="1" i="0" dirty="0">
                <a:effectLst/>
                <a:latin typeface="Arial" panose="020B0604020202020204" pitchFamily="34" charset="0"/>
              </a:rPr>
              <a:t>Πολωνία</a:t>
            </a:r>
            <a:r>
              <a:rPr lang="el-GR" b="0" i="0" dirty="0">
                <a:effectLst/>
                <a:latin typeface="Arial" panose="020B0604020202020204" pitchFamily="34" charset="0"/>
              </a:rPr>
              <a:t> και </a:t>
            </a:r>
            <a:r>
              <a:rPr lang="el-GR" b="1" i="0" dirty="0">
                <a:effectLst/>
                <a:latin typeface="Arial" panose="020B0604020202020204" pitchFamily="34" charset="0"/>
              </a:rPr>
              <a:t>Λιθουανία</a:t>
            </a:r>
            <a:r>
              <a:rPr lang="el-GR" b="0" i="0" dirty="0">
                <a:effectLst/>
                <a:latin typeface="Arial" panose="020B0604020202020204" pitchFamily="34" charset="0"/>
              </a:rPr>
              <a:t>. Ως αντίδραση δημιουργήθηκαν σε ορισμένες ευρωπαϊκές χώρες συμμαχίες φιλελεύθερων και αριστερών κομμάτων, τα </a:t>
            </a:r>
            <a:r>
              <a:rPr lang="el-GR" b="1" i="0" dirty="0">
                <a:effectLst/>
                <a:latin typeface="Arial" panose="020B0604020202020204" pitchFamily="34" charset="0"/>
              </a:rPr>
              <a:t>λαϊκά μέτωπα</a:t>
            </a:r>
            <a:r>
              <a:rPr lang="el-GR" b="0" i="0" dirty="0">
                <a:effectLst/>
                <a:latin typeface="Arial" panose="020B0604020202020204" pitchFamily="34" charset="0"/>
              </a:rPr>
              <a:t>. Κυβερνήσεις λαϊκών μετώπων επικράτησαν για λίγο στη Γαλλία και στην Ισπανία, αλλά έχασαν την εξουσία, στην πρώτη μετά από εκλογές και στη δεύτερη μετά από εμφύλιο πόλεμο με τους φασίστες του </a:t>
            </a:r>
            <a:r>
              <a:rPr lang="el-GR" b="1" i="0" dirty="0">
                <a:effectLst/>
                <a:latin typeface="Arial" panose="020B0604020202020204" pitchFamily="34" charset="0"/>
              </a:rPr>
              <a:t>στρατηγού Φράνκο </a:t>
            </a:r>
            <a:r>
              <a:rPr lang="el-GR" b="0" i="0" dirty="0">
                <a:effectLst/>
                <a:latin typeface="Arial" panose="020B0604020202020204" pitchFamily="34" charset="0"/>
              </a:rPr>
              <a:t>(1936-1939).</a:t>
            </a:r>
          </a:p>
          <a:p>
            <a:pPr algn="ctr">
              <a:lnSpc>
                <a:spcPct val="100000"/>
              </a:lnSpc>
            </a:pPr>
            <a:endParaRPr lang="el-GR" sz="1600" dirty="0"/>
          </a:p>
        </p:txBody>
      </p:sp>
      <p:grpSp>
        <p:nvGrpSpPr>
          <p:cNvPr id="194" name="Group 193">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357309"/>
            <a:ext cx="867485" cy="115439"/>
            <a:chOff x="8910933" y="1861308"/>
            <a:chExt cx="867485" cy="115439"/>
          </a:xfrm>
        </p:grpSpPr>
        <p:sp>
          <p:nvSpPr>
            <p:cNvPr id="195" name="Rectangle 194">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6" name="Straight Connector 195">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070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strips(downLeft)">
                                      <p:cBhvr>
                                        <p:cTn id="7" dur="3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8D0C60F-E7BC-47C4-989A-5CF3E68BD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5">
            <a:extLst>
              <a:ext uri="{FF2B5EF4-FFF2-40B4-BE49-F238E27FC236}">
                <a16:creationId xmlns:a16="http://schemas.microsoft.com/office/drawing/2014/main" id="{B572D2B0-57F9-4D28-8840-98CD62539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F8BB3B62-224D-4B1B-BF43-005B2F759D1D}"/>
              </a:ext>
            </a:extLst>
          </p:cNvPr>
          <p:cNvSpPr>
            <a:spLocks noGrp="1"/>
          </p:cNvSpPr>
          <p:nvPr>
            <p:ph type="title"/>
          </p:nvPr>
        </p:nvSpPr>
        <p:spPr>
          <a:xfrm>
            <a:off x="1455420" y="1737360"/>
            <a:ext cx="3185159" cy="2524187"/>
          </a:xfrm>
        </p:spPr>
        <p:txBody>
          <a:bodyPr anchor="ctr">
            <a:normAutofit/>
          </a:bodyPr>
          <a:lstStyle/>
          <a:p>
            <a:pPr algn="ctr"/>
            <a:r>
              <a:rPr lang="el-GR" b="1" i="0">
                <a:effectLst/>
                <a:latin typeface="Arial" panose="020B0604020202020204" pitchFamily="34" charset="0"/>
              </a:rPr>
              <a:t>Η Σοβιετική Ένωση την εποχή του Στάλιν</a:t>
            </a:r>
            <a:r>
              <a:rPr lang="el-GR" b="0" i="0">
                <a:effectLst/>
                <a:latin typeface="Arial" panose="020B0604020202020204" pitchFamily="34" charset="0"/>
              </a:rPr>
              <a:t> </a:t>
            </a:r>
            <a:endParaRPr lang="el-GR"/>
          </a:p>
        </p:txBody>
      </p:sp>
      <p:sp>
        <p:nvSpPr>
          <p:cNvPr id="3" name="Θέση περιεχομένου 2">
            <a:extLst>
              <a:ext uri="{FF2B5EF4-FFF2-40B4-BE49-F238E27FC236}">
                <a16:creationId xmlns:a16="http://schemas.microsoft.com/office/drawing/2014/main" id="{DB1F74ED-E201-46EE-8954-CD4DEC32FD72}"/>
              </a:ext>
            </a:extLst>
          </p:cNvPr>
          <p:cNvSpPr>
            <a:spLocks noGrp="1"/>
          </p:cNvSpPr>
          <p:nvPr>
            <p:ph idx="1"/>
          </p:nvPr>
        </p:nvSpPr>
        <p:spPr>
          <a:xfrm>
            <a:off x="6096000" y="-30478"/>
            <a:ext cx="6095999" cy="5249592"/>
          </a:xfrm>
        </p:spPr>
        <p:txBody>
          <a:bodyPr anchor="ctr">
            <a:normAutofit/>
          </a:bodyPr>
          <a:lstStyle/>
          <a:p>
            <a:pPr algn="ctr">
              <a:lnSpc>
                <a:spcPct val="100000"/>
              </a:lnSpc>
            </a:pPr>
            <a:r>
              <a:rPr lang="el-GR" sz="1600" b="0" i="0" dirty="0">
                <a:effectLst/>
                <a:latin typeface="Arial" panose="020B0604020202020204" pitchFamily="34" charset="0"/>
              </a:rPr>
              <a:t>Μετά τον </a:t>
            </a:r>
            <a:r>
              <a:rPr lang="el-GR" sz="1600" b="1" i="0" dirty="0">
                <a:effectLst/>
                <a:latin typeface="Arial" panose="020B0604020202020204" pitchFamily="34" charset="0"/>
              </a:rPr>
              <a:t>θάνατο του Λένιν (1924), </a:t>
            </a:r>
            <a:r>
              <a:rPr lang="el-GR" sz="1600" b="0" i="0" dirty="0">
                <a:effectLst/>
                <a:latin typeface="Arial" panose="020B0604020202020204" pitchFamily="34" charset="0"/>
              </a:rPr>
              <a:t>ηγέτης της Σοβιετικής Ένωσης αναδείχθηκε ο </a:t>
            </a:r>
            <a:r>
              <a:rPr lang="el-GR" sz="1600" b="1" i="0" dirty="0">
                <a:effectLst/>
                <a:latin typeface="Arial" panose="020B0604020202020204" pitchFamily="34" charset="0"/>
              </a:rPr>
              <a:t>Στάλιν</a:t>
            </a:r>
            <a:r>
              <a:rPr lang="el-GR" sz="1600" b="0" i="0" dirty="0">
                <a:effectLst/>
                <a:latin typeface="Arial" panose="020B0604020202020204" pitchFamily="34" charset="0"/>
              </a:rPr>
              <a:t>, που διατήρησε την εξουσία έως τον θάνατό του </a:t>
            </a:r>
            <a:r>
              <a:rPr lang="el-GR" sz="1600" b="1" i="0" dirty="0">
                <a:effectLst/>
                <a:latin typeface="Arial" panose="020B0604020202020204" pitchFamily="34" charset="0"/>
              </a:rPr>
              <a:t>(1953). </a:t>
            </a:r>
            <a:r>
              <a:rPr lang="el-GR" sz="1600" dirty="0">
                <a:latin typeface="Arial" panose="020B0604020202020204" pitchFamily="34" charset="0"/>
              </a:rPr>
              <a:t>Η</a:t>
            </a:r>
            <a:r>
              <a:rPr lang="el-GR" sz="1600" b="0" i="0" dirty="0">
                <a:effectLst/>
                <a:latin typeface="Arial" panose="020B0604020202020204" pitchFamily="34" charset="0"/>
              </a:rPr>
              <a:t> Σοβιετική Ένωση μετατράπηκε, την περίοδο </a:t>
            </a:r>
            <a:r>
              <a:rPr lang="el-GR" sz="1600" b="1" i="0" dirty="0">
                <a:effectLst/>
                <a:latin typeface="Arial" panose="020B0604020202020204" pitchFamily="34" charset="0"/>
              </a:rPr>
              <a:t>1928-1941, </a:t>
            </a:r>
            <a:r>
              <a:rPr lang="el-GR" sz="1600" b="0" i="0" dirty="0">
                <a:effectLst/>
                <a:latin typeface="Arial" panose="020B0604020202020204" pitchFamily="34" charset="0"/>
              </a:rPr>
              <a:t>σε αναπτυγμένη βιομηχανικά χώρα. Για να επιτευχθεί αυτό, ωστόσο, χρησιμοποιήθηκαν συχνά βίαιες μέθοδοι (εκτοπίσεις, δήμευση της γης των εύπορων αγροτών, διώξεις) με μεγάλο κοινωνικό κόστος.</a:t>
            </a:r>
          </a:p>
          <a:p>
            <a:pPr algn="ctr">
              <a:lnSpc>
                <a:spcPct val="100000"/>
              </a:lnSpc>
            </a:pPr>
            <a:r>
              <a:rPr lang="el-GR" sz="1600" b="0" i="0" dirty="0">
                <a:effectLst/>
                <a:latin typeface="Arial" panose="020B0604020202020204" pitchFamily="34" charset="0"/>
              </a:rPr>
              <a:t>Την περίοδο </a:t>
            </a:r>
            <a:r>
              <a:rPr lang="el-GR" sz="1600" b="1" i="0" dirty="0">
                <a:effectLst/>
                <a:latin typeface="Arial" panose="020B0604020202020204" pitchFamily="34" charset="0"/>
              </a:rPr>
              <a:t>1936-1938 </a:t>
            </a:r>
            <a:r>
              <a:rPr lang="el-GR" sz="1600" b="0" i="0" dirty="0">
                <a:effectLst/>
                <a:latin typeface="Arial" panose="020B0604020202020204" pitchFamily="34" charset="0"/>
              </a:rPr>
              <a:t>εκτελέστηκαν ως υπονομευτές του καθεστώτος, μετά από δίκες-παρωδίες, οι περισσότεροι από τους μπολσεβίκους ηγέτες που είχαν πάρει μέρος στην </a:t>
            </a:r>
            <a:r>
              <a:rPr lang="el-GR" sz="1600" b="1" i="0" dirty="0">
                <a:effectLst/>
                <a:latin typeface="Arial" panose="020B0604020202020204" pitchFamily="34" charset="0"/>
              </a:rPr>
              <a:t>επανάσταση του 1917</a:t>
            </a:r>
            <a:r>
              <a:rPr lang="el-GR" sz="1600" b="0" i="0" dirty="0">
                <a:effectLst/>
                <a:latin typeface="Arial" panose="020B0604020202020204" pitchFamily="34" charset="0"/>
              </a:rPr>
              <a:t>. Έτσι, το κομμουνιστικό κόμμα μετατράπηκε βαθμιαία σ’ ένα συγκεντρωτικό μηχανισμό που απλώς υλοποιούσε τις αποφάσεις και λάτρευε τον ηγέτη του </a:t>
            </a:r>
            <a:r>
              <a:rPr lang="el-GR" sz="1600" b="1" i="0" dirty="0">
                <a:effectLst/>
                <a:latin typeface="Arial" panose="020B0604020202020204" pitchFamily="34" charset="0"/>
              </a:rPr>
              <a:t>(προσωπολατρία). </a:t>
            </a:r>
            <a:r>
              <a:rPr lang="el-GR" sz="1600" b="0" i="0" dirty="0">
                <a:effectLst/>
                <a:latin typeface="Arial" panose="020B0604020202020204" pitchFamily="34" charset="0"/>
              </a:rPr>
              <a:t>Τα φαινόμενα αυτά, που αποτελούσαν σαφώς στρεβλώσεις των θεωρητικών αρχών του μαρξισμού, έγιναν γνωστά αργότερα ως </a:t>
            </a:r>
            <a:r>
              <a:rPr lang="el-GR" sz="1600" b="1" i="0" dirty="0">
                <a:effectLst/>
                <a:latin typeface="Arial" panose="020B0604020202020204" pitchFamily="34" charset="0"/>
              </a:rPr>
              <a:t>σταλινισμός</a:t>
            </a:r>
            <a:r>
              <a:rPr lang="el-GR" sz="1600" b="0" i="0" dirty="0">
                <a:effectLst/>
                <a:latin typeface="Arial" panose="020B0604020202020204" pitchFamily="34" charset="0"/>
              </a:rPr>
              <a:t>.</a:t>
            </a:r>
          </a:p>
          <a:p>
            <a:pPr algn="ctr">
              <a:lnSpc>
                <a:spcPct val="100000"/>
              </a:lnSpc>
            </a:pPr>
            <a:endParaRPr lang="el-GR" sz="1000" dirty="0"/>
          </a:p>
        </p:txBody>
      </p:sp>
      <p:pic>
        <p:nvPicPr>
          <p:cNvPr id="8194" name="Picture 2" descr="Ιωσήφ Στάλιν - Βιογραφία - Σαν Σήμερα .gr">
            <a:extLst>
              <a:ext uri="{FF2B5EF4-FFF2-40B4-BE49-F238E27FC236}">
                <a16:creationId xmlns:a16="http://schemas.microsoft.com/office/drawing/2014/main" id="{00B13784-69B9-4591-85F9-D90B2FC412A3}"/>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838117" y="4689483"/>
            <a:ext cx="2724308" cy="2095862"/>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 140">
            <a:extLst>
              <a:ext uri="{FF2B5EF4-FFF2-40B4-BE49-F238E27FC236}">
                <a16:creationId xmlns:a16="http://schemas.microsoft.com/office/drawing/2014/main" id="{7CD49DFA-3E95-4EE4-8505-DADB9ABC70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42" name="Rectangle 141">
              <a:extLst>
                <a:ext uri="{FF2B5EF4-FFF2-40B4-BE49-F238E27FC236}">
                  <a16:creationId xmlns:a16="http://schemas.microsoft.com/office/drawing/2014/main" id="{36D817C6-71C0-49E6-8B19-E9E9217A2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A23AD9A9-354F-444B-9370-B698970FEF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27F4928-516E-4CF1-8E81-C48527970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187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3000" fill="hold"/>
                                        <p:tgtEl>
                                          <p:spTgt spid="8194"/>
                                        </p:tgtEl>
                                        <p:attrNameLst>
                                          <p:attrName>ppt_x</p:attrName>
                                        </p:attrNameLst>
                                      </p:cBhvr>
                                      <p:tavLst>
                                        <p:tav tm="0">
                                          <p:val>
                                            <p:strVal val="#ppt_x"/>
                                          </p:val>
                                        </p:tav>
                                        <p:tav tm="100000">
                                          <p:val>
                                            <p:strVal val="#ppt_x"/>
                                          </p:val>
                                        </p:tav>
                                      </p:tavLst>
                                    </p:anim>
                                    <p:anim calcmode="lin" valueType="num">
                                      <p:cBhvr additive="base">
                                        <p:cTn id="8" dur="30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8D0C60F-E7BC-47C4-989A-5CF3E68BD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5">
            <a:extLst>
              <a:ext uri="{FF2B5EF4-FFF2-40B4-BE49-F238E27FC236}">
                <a16:creationId xmlns:a16="http://schemas.microsoft.com/office/drawing/2014/main" id="{B572D2B0-57F9-4D28-8840-98CD62539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CD807CFC-BFF1-4496-9EBF-FF5C1D71840E}"/>
              </a:ext>
            </a:extLst>
          </p:cNvPr>
          <p:cNvSpPr>
            <a:spLocks noGrp="1"/>
          </p:cNvSpPr>
          <p:nvPr>
            <p:ph type="title"/>
          </p:nvPr>
        </p:nvSpPr>
        <p:spPr>
          <a:xfrm>
            <a:off x="1455420" y="1737360"/>
            <a:ext cx="3185159" cy="2524187"/>
          </a:xfrm>
        </p:spPr>
        <p:txBody>
          <a:bodyPr anchor="ctr">
            <a:normAutofit/>
          </a:bodyPr>
          <a:lstStyle/>
          <a:p>
            <a:pPr algn="ctr"/>
            <a:r>
              <a:rPr lang="el-GR" b="1" i="0">
                <a:effectLst/>
                <a:latin typeface="Arial" panose="020B0604020202020204" pitchFamily="34" charset="0"/>
              </a:rPr>
              <a:t>Ο φασισμός στην Ιταλία</a:t>
            </a:r>
            <a:r>
              <a:rPr lang="el-GR" b="0" i="0">
                <a:effectLst/>
                <a:latin typeface="Arial" panose="020B0604020202020204" pitchFamily="34" charset="0"/>
              </a:rPr>
              <a:t> </a:t>
            </a:r>
            <a:endParaRPr lang="el-GR"/>
          </a:p>
        </p:txBody>
      </p:sp>
      <p:sp>
        <p:nvSpPr>
          <p:cNvPr id="3" name="Θέση περιεχομένου 2">
            <a:extLst>
              <a:ext uri="{FF2B5EF4-FFF2-40B4-BE49-F238E27FC236}">
                <a16:creationId xmlns:a16="http://schemas.microsoft.com/office/drawing/2014/main" id="{7C6017FE-1DC3-4C90-9573-A2F83FB97466}"/>
              </a:ext>
            </a:extLst>
          </p:cNvPr>
          <p:cNvSpPr>
            <a:spLocks noGrp="1"/>
          </p:cNvSpPr>
          <p:nvPr>
            <p:ph idx="1"/>
          </p:nvPr>
        </p:nvSpPr>
        <p:spPr>
          <a:xfrm>
            <a:off x="6972300" y="126609"/>
            <a:ext cx="4419886" cy="4387728"/>
          </a:xfrm>
        </p:spPr>
        <p:txBody>
          <a:bodyPr anchor="ctr">
            <a:normAutofit lnSpcReduction="10000"/>
          </a:bodyPr>
          <a:lstStyle/>
          <a:p>
            <a:pPr algn="ctr">
              <a:lnSpc>
                <a:spcPct val="100000"/>
              </a:lnSpc>
            </a:pPr>
            <a:r>
              <a:rPr lang="el-GR" sz="1800" b="0" i="0" dirty="0">
                <a:effectLst/>
                <a:latin typeface="Arial" panose="020B0604020202020204" pitchFamily="34" charset="0"/>
              </a:rPr>
              <a:t>Σε συνθήκες οξύτατης οικονομικής και κοινωνικής κρίσης ιδρύθηκε το </a:t>
            </a:r>
            <a:r>
              <a:rPr lang="el-GR" sz="1800" b="1" i="0" dirty="0">
                <a:effectLst/>
                <a:latin typeface="Arial" panose="020B0604020202020204" pitchFamily="34" charset="0"/>
              </a:rPr>
              <a:t>1921</a:t>
            </a:r>
            <a:r>
              <a:rPr lang="el-GR" sz="1800" b="0" i="0" dirty="0">
                <a:effectLst/>
                <a:latin typeface="Arial" panose="020B0604020202020204" pitchFamily="34" charset="0"/>
              </a:rPr>
              <a:t> στην Ιταλία το </a:t>
            </a:r>
            <a:r>
              <a:rPr lang="el-GR" sz="1800" b="1" i="0" dirty="0">
                <a:effectLst/>
                <a:latin typeface="Arial" panose="020B0604020202020204" pitchFamily="34" charset="0"/>
              </a:rPr>
              <a:t>Εθνικό Φασιστικό (από τη λατινική λέξη </a:t>
            </a:r>
            <a:r>
              <a:rPr lang="el-GR" sz="1800" b="1" i="0" dirty="0" err="1">
                <a:effectLst/>
                <a:latin typeface="Arial" panose="020B0604020202020204" pitchFamily="34" charset="0"/>
              </a:rPr>
              <a:t>fascio</a:t>
            </a:r>
            <a:r>
              <a:rPr lang="el-GR" sz="1800" b="1" i="0" dirty="0">
                <a:effectLst/>
                <a:latin typeface="Arial" panose="020B0604020202020204" pitchFamily="34" charset="0"/>
              </a:rPr>
              <a:t>: δέσμη, σύμβολο εξουσίας στην αρχαία Ρώμη) </a:t>
            </a:r>
            <a:r>
              <a:rPr lang="el-GR" sz="1800" b="0" i="0" dirty="0">
                <a:effectLst/>
                <a:latin typeface="Arial" panose="020B0604020202020204" pitchFamily="34" charset="0"/>
              </a:rPr>
              <a:t>Κόμμα του </a:t>
            </a:r>
            <a:r>
              <a:rPr lang="el-GR" sz="1800" b="1" i="0" dirty="0" err="1">
                <a:effectLst/>
                <a:latin typeface="Arial" panose="020B0604020202020204" pitchFamily="34" charset="0"/>
              </a:rPr>
              <a:t>Μπενίτο</a:t>
            </a:r>
            <a:r>
              <a:rPr lang="el-GR" sz="1800" b="1" i="0" dirty="0">
                <a:effectLst/>
                <a:latin typeface="Arial" panose="020B0604020202020204" pitchFamily="34" charset="0"/>
              </a:rPr>
              <a:t> </a:t>
            </a:r>
            <a:r>
              <a:rPr lang="el-GR" sz="1800" b="1" i="0" dirty="0" err="1">
                <a:effectLst/>
                <a:latin typeface="Arial" panose="020B0604020202020204" pitchFamily="34" charset="0"/>
              </a:rPr>
              <a:t>Μουσολίνι</a:t>
            </a:r>
            <a:r>
              <a:rPr lang="el-GR" sz="1800" b="0" i="0" dirty="0">
                <a:effectLst/>
                <a:latin typeface="Arial" panose="020B0604020202020204" pitchFamily="34" charset="0"/>
              </a:rPr>
              <a:t>,</a:t>
            </a:r>
          </a:p>
          <a:p>
            <a:pPr algn="ctr">
              <a:lnSpc>
                <a:spcPct val="100000"/>
              </a:lnSpc>
            </a:pPr>
            <a:r>
              <a:rPr lang="el-GR" sz="1800" b="0" i="0" dirty="0">
                <a:effectLst/>
                <a:latin typeface="Arial" panose="020B0604020202020204" pitchFamily="34" charset="0"/>
              </a:rPr>
              <a:t>Στα τέλη Οκτωβρίου του 1922, ο </a:t>
            </a:r>
            <a:r>
              <a:rPr lang="el-GR" sz="1800" b="0" i="0" dirty="0" err="1">
                <a:effectLst/>
                <a:latin typeface="Arial" panose="020B0604020202020204" pitchFamily="34" charset="0"/>
              </a:rPr>
              <a:t>Μουσολίνι</a:t>
            </a:r>
            <a:r>
              <a:rPr lang="el-GR" sz="1800" b="0" i="0" dirty="0">
                <a:effectLst/>
                <a:latin typeface="Arial" panose="020B0604020202020204" pitchFamily="34" charset="0"/>
              </a:rPr>
              <a:t> και μερικές χιλιάδες οπαδοί του πραγματοποίησαν τη λεγόμενη </a:t>
            </a:r>
            <a:r>
              <a:rPr lang="el-GR" sz="1800" b="1" i="0" dirty="0">
                <a:effectLst/>
                <a:latin typeface="Arial" panose="020B0604020202020204" pitchFamily="34" charset="0"/>
              </a:rPr>
              <a:t>«πορεία προς τη Ρώμη», </a:t>
            </a:r>
            <a:r>
              <a:rPr lang="el-GR" sz="1800" b="0" i="0" dirty="0">
                <a:effectLst/>
                <a:latin typeface="Arial" panose="020B0604020202020204" pitchFamily="34" charset="0"/>
              </a:rPr>
              <a:t>μια παρωδία λαϊκής επανάστασης. Ο </a:t>
            </a:r>
            <a:r>
              <a:rPr lang="el-GR" sz="1800" b="1" i="0" dirty="0">
                <a:effectLst/>
                <a:latin typeface="Arial" panose="020B0604020202020204" pitchFamily="34" charset="0"/>
              </a:rPr>
              <a:t>βασιλιάς Βίκτωρ Εμμανουήλ Γ΄</a:t>
            </a:r>
            <a:r>
              <a:rPr lang="el-GR" sz="1800" b="0" i="0" dirty="0">
                <a:effectLst/>
                <a:latin typeface="Arial" panose="020B0604020202020204" pitchFamily="34" charset="0"/>
              </a:rPr>
              <a:t>, αντί άλλης αντίδρασης, όρισε </a:t>
            </a:r>
            <a:r>
              <a:rPr lang="el-GR" sz="1800" b="1" i="0" dirty="0">
                <a:effectLst/>
                <a:latin typeface="Arial" panose="020B0604020202020204" pitchFamily="34" charset="0"/>
              </a:rPr>
              <a:t>πρωθυπουργό</a:t>
            </a:r>
            <a:r>
              <a:rPr lang="el-GR" sz="1800" b="0" i="0" dirty="0">
                <a:effectLst/>
                <a:latin typeface="Arial" panose="020B0604020202020204" pitchFamily="34" charset="0"/>
              </a:rPr>
              <a:t> τον </a:t>
            </a:r>
            <a:r>
              <a:rPr lang="el-GR" sz="1800" b="0" i="0" dirty="0" err="1">
                <a:effectLst/>
                <a:latin typeface="Arial" panose="020B0604020202020204" pitchFamily="34" charset="0"/>
              </a:rPr>
              <a:t>Μουσολίνι</a:t>
            </a:r>
            <a:r>
              <a:rPr lang="el-GR" sz="1800" b="0" i="0" dirty="0">
                <a:effectLst/>
                <a:latin typeface="Arial" panose="020B0604020202020204" pitchFamily="34" charset="0"/>
              </a:rPr>
              <a:t>, που κατάφερε, στα τέλη του </a:t>
            </a:r>
            <a:r>
              <a:rPr lang="el-GR" sz="1800" b="1" i="0" dirty="0">
                <a:effectLst/>
                <a:latin typeface="Arial" panose="020B0604020202020204" pitchFamily="34" charset="0"/>
              </a:rPr>
              <a:t>1926</a:t>
            </a:r>
            <a:r>
              <a:rPr lang="el-GR" sz="1800" b="0" i="0" dirty="0">
                <a:effectLst/>
                <a:latin typeface="Arial" panose="020B0604020202020204" pitchFamily="34" charset="0"/>
              </a:rPr>
              <a:t>, να είναι, πλέον, </a:t>
            </a:r>
            <a:r>
              <a:rPr lang="el-GR" sz="1800" b="1" i="0" dirty="0">
                <a:effectLst/>
                <a:latin typeface="Arial" panose="020B0604020202020204" pitchFamily="34" charset="0"/>
              </a:rPr>
              <a:t>απόλυτος κύριος της κατάστασης.</a:t>
            </a:r>
            <a:endParaRPr lang="el-GR" sz="1800" b="1" dirty="0"/>
          </a:p>
        </p:txBody>
      </p:sp>
      <p:pic>
        <p:nvPicPr>
          <p:cNvPr id="6146" name="Picture 2" descr="Ο ιταλός δικτάτορας Μπενίτο Μουσολίνι - Newsbeast">
            <a:extLst>
              <a:ext uri="{FF2B5EF4-FFF2-40B4-BE49-F238E27FC236}">
                <a16:creationId xmlns:a16="http://schemas.microsoft.com/office/drawing/2014/main" id="{3B7E3C3C-5911-4D6A-B7ED-B91F26DCC1BA}"/>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643520" y="4514337"/>
            <a:ext cx="3203327" cy="1996440"/>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7CD49DFA-3E95-4EE4-8505-DADB9ABC70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78" name="Rectangle 77">
              <a:extLst>
                <a:ext uri="{FF2B5EF4-FFF2-40B4-BE49-F238E27FC236}">
                  <a16:creationId xmlns:a16="http://schemas.microsoft.com/office/drawing/2014/main" id="{36D817C6-71C0-49E6-8B19-E9E9217A2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A23AD9A9-354F-444B-9370-B698970FEF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27F4928-516E-4CF1-8E81-C48527970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176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3000" fill="hold"/>
                                        <p:tgtEl>
                                          <p:spTgt spid="6146"/>
                                        </p:tgtEl>
                                        <p:attrNameLst>
                                          <p:attrName>ppt_x</p:attrName>
                                        </p:attrNameLst>
                                      </p:cBhvr>
                                      <p:tavLst>
                                        <p:tav tm="0">
                                          <p:val>
                                            <p:strVal val="#ppt_x"/>
                                          </p:val>
                                        </p:tav>
                                        <p:tav tm="100000">
                                          <p:val>
                                            <p:strVal val="#ppt_x"/>
                                          </p:val>
                                        </p:tav>
                                      </p:tavLst>
                                    </p:anim>
                                    <p:anim calcmode="lin" valueType="num">
                                      <p:cBhvr additive="base">
                                        <p:cTn id="8" dur="30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8D0C60F-E7BC-47C4-989A-5CF3E68BD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5">
            <a:extLst>
              <a:ext uri="{FF2B5EF4-FFF2-40B4-BE49-F238E27FC236}">
                <a16:creationId xmlns:a16="http://schemas.microsoft.com/office/drawing/2014/main" id="{B572D2B0-57F9-4D28-8840-98CD62539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432B8870-335B-42E8-ACCF-E85273A60379}"/>
              </a:ext>
            </a:extLst>
          </p:cNvPr>
          <p:cNvSpPr>
            <a:spLocks noGrp="1"/>
          </p:cNvSpPr>
          <p:nvPr>
            <p:ph type="title"/>
          </p:nvPr>
        </p:nvSpPr>
        <p:spPr>
          <a:xfrm>
            <a:off x="1455420" y="1737360"/>
            <a:ext cx="3185159" cy="2524187"/>
          </a:xfrm>
        </p:spPr>
        <p:txBody>
          <a:bodyPr anchor="ctr">
            <a:normAutofit/>
          </a:bodyPr>
          <a:lstStyle/>
          <a:p>
            <a:pPr algn="ctr"/>
            <a:r>
              <a:rPr lang="el-GR" b="1" i="0">
                <a:effectLst/>
                <a:latin typeface="Arial" panose="020B0604020202020204" pitchFamily="34" charset="0"/>
              </a:rPr>
              <a:t>Ο ναζισμός στη Γερμανία</a:t>
            </a:r>
            <a:endParaRPr lang="el-GR"/>
          </a:p>
        </p:txBody>
      </p:sp>
      <p:sp>
        <p:nvSpPr>
          <p:cNvPr id="3" name="Θέση περιεχομένου 2">
            <a:extLst>
              <a:ext uri="{FF2B5EF4-FFF2-40B4-BE49-F238E27FC236}">
                <a16:creationId xmlns:a16="http://schemas.microsoft.com/office/drawing/2014/main" id="{2B643AE6-8C37-4306-BDBB-0AB098848AFD}"/>
              </a:ext>
            </a:extLst>
          </p:cNvPr>
          <p:cNvSpPr>
            <a:spLocks noGrp="1"/>
          </p:cNvSpPr>
          <p:nvPr>
            <p:ph idx="1"/>
          </p:nvPr>
        </p:nvSpPr>
        <p:spPr>
          <a:xfrm>
            <a:off x="7004986" y="0"/>
            <a:ext cx="4614927" cy="4517406"/>
          </a:xfrm>
        </p:spPr>
        <p:txBody>
          <a:bodyPr anchor="ctr">
            <a:normAutofit/>
          </a:bodyPr>
          <a:lstStyle/>
          <a:p>
            <a:pPr algn="ctr">
              <a:lnSpc>
                <a:spcPct val="100000"/>
              </a:lnSpc>
            </a:pPr>
            <a:r>
              <a:rPr lang="el-GR" sz="1400" b="0" i="0" dirty="0">
                <a:effectLst/>
                <a:latin typeface="Arial" panose="020B0604020202020204" pitchFamily="34" charset="0"/>
              </a:rPr>
              <a:t>Στη μεσοπολεμική Γερμανία, διάφορες οργανώσεις υποστήριζαν την αντικατάσταση της δημοκρατίας από μια </a:t>
            </a:r>
            <a:r>
              <a:rPr lang="el-GR" sz="1400" b="1" i="0" dirty="0">
                <a:effectLst/>
                <a:latin typeface="Arial" panose="020B0604020202020204" pitchFamily="34" charset="0"/>
              </a:rPr>
              <a:t>«Νέα Τάξη», </a:t>
            </a:r>
            <a:r>
              <a:rPr lang="el-GR" sz="1400" b="0" i="0" dirty="0">
                <a:effectLst/>
                <a:latin typeface="Arial" panose="020B0604020202020204" pitchFamily="34" charset="0"/>
              </a:rPr>
              <a:t>όπου οι Γερμανοί θα είχαν την πιο σεβαστή θέση. Μια από αυτές ήταν και το </a:t>
            </a:r>
            <a:r>
              <a:rPr lang="el-GR" sz="1400" b="1" i="0" dirty="0">
                <a:effectLst/>
                <a:latin typeface="Arial" panose="020B0604020202020204" pitchFamily="34" charset="0"/>
              </a:rPr>
              <a:t>Εθνικοσοσιαλιστικό Γερμανικό Εργατικό Κόμμα (ναζιστικό κόμμα), που είχε ιδρυθεί το 1919. </a:t>
            </a:r>
            <a:r>
              <a:rPr lang="el-GR" sz="1400" b="0" i="0" dirty="0">
                <a:effectLst/>
                <a:latin typeface="Arial" panose="020B0604020202020204" pitchFamily="34" charset="0"/>
              </a:rPr>
              <a:t>Ένα από τα πρώτα μέλη του ήταν και ο άσημος τότε </a:t>
            </a:r>
            <a:r>
              <a:rPr lang="el-GR" sz="1400" b="1" i="0" dirty="0">
                <a:effectLst/>
                <a:latin typeface="Arial" panose="020B0604020202020204" pitchFamily="34" charset="0"/>
              </a:rPr>
              <a:t>Αδόλφος Χίτλερ</a:t>
            </a:r>
            <a:r>
              <a:rPr lang="el-GR" sz="1400" b="0" i="0" dirty="0">
                <a:effectLst/>
                <a:latin typeface="Arial" panose="020B0604020202020204" pitchFamily="34" charset="0"/>
              </a:rPr>
              <a:t>. Κερδίζοντας οπαδούς από τα κοινωνικά στρώματα που είχαν πληγεί περισσότερο (αγρότες, μικροαστοί, άνεργοι), το ναζιστικό κόμμα ισχυροποιήθηκε την ίδια στιγμή που ενισχυόταν και το Κομμουνιστικό Κόμμα Γερμανίας. Σε αυτές τις συνθήκες, μια μερίδα ισχυρών Γερμανών κεφαλαιούχων αποφάσισε να υποστηρίξει τον Χίτλερ, για να αντιμετωπίσει τους κομμουνιστές, ελπίζοντας ότι αργότερα θα απαλλασσόταν εύκολα από αυτόν. Στις </a:t>
            </a:r>
            <a:r>
              <a:rPr lang="el-GR" sz="1400" b="1" i="0" dirty="0">
                <a:effectLst/>
                <a:latin typeface="Arial" panose="020B0604020202020204" pitchFamily="34" charset="0"/>
              </a:rPr>
              <a:t>εκλογές του 1932 </a:t>
            </a:r>
            <a:r>
              <a:rPr lang="el-GR" sz="1400" b="0" i="0" dirty="0">
                <a:effectLst/>
                <a:latin typeface="Arial" panose="020B0604020202020204" pitchFamily="34" charset="0"/>
              </a:rPr>
              <a:t>οι ναζί συγκέντρωσαν το 37,4% των ψήφων και τον </a:t>
            </a:r>
            <a:r>
              <a:rPr lang="el-GR" sz="1400" b="1" i="0" dirty="0">
                <a:effectLst/>
                <a:latin typeface="Arial" panose="020B0604020202020204" pitchFamily="34" charset="0"/>
              </a:rPr>
              <a:t>Ιανουάριο του 1933 ο Χίτλερ έγινε καγκελάριος (πρωθυπουργός) της Γερμανίας.</a:t>
            </a:r>
            <a:endParaRPr lang="el-GR" sz="1400" b="1" dirty="0"/>
          </a:p>
        </p:txBody>
      </p:sp>
      <p:pic>
        <p:nvPicPr>
          <p:cNvPr id="7170" name="Picture 2" descr="Αδόλφος Χίτλερ - Βιογραφία - Σαν Σήμερα .gr">
            <a:extLst>
              <a:ext uri="{FF2B5EF4-FFF2-40B4-BE49-F238E27FC236}">
                <a16:creationId xmlns:a16="http://schemas.microsoft.com/office/drawing/2014/main" id="{9711775C-E708-4A5E-8FC8-10D81A593B80}"/>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863459" y="4607869"/>
            <a:ext cx="2724308" cy="1996440"/>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7CD49DFA-3E95-4EE4-8505-DADB9ABC70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78" name="Rectangle 77">
              <a:extLst>
                <a:ext uri="{FF2B5EF4-FFF2-40B4-BE49-F238E27FC236}">
                  <a16:creationId xmlns:a16="http://schemas.microsoft.com/office/drawing/2014/main" id="{36D817C6-71C0-49E6-8B19-E9E9217A2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A23AD9A9-354F-444B-9370-B698970FEF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27F4928-516E-4CF1-8E81-C48527970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078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4000"/>
                                        <p:tgtEl>
                                          <p:spTgt spid="7170"/>
                                        </p:tgtEl>
                                      </p:cBhvr>
                                    </p:animEffect>
                                    <p:anim calcmode="lin" valueType="num">
                                      <p:cBhvr>
                                        <p:cTn id="8" dur="4000" fill="hold"/>
                                        <p:tgtEl>
                                          <p:spTgt spid="7170"/>
                                        </p:tgtEl>
                                        <p:attrNameLst>
                                          <p:attrName>ppt_x</p:attrName>
                                        </p:attrNameLst>
                                      </p:cBhvr>
                                      <p:tavLst>
                                        <p:tav tm="0">
                                          <p:val>
                                            <p:strVal val="#ppt_x"/>
                                          </p:val>
                                        </p:tav>
                                        <p:tav tm="100000">
                                          <p:val>
                                            <p:strVal val="#ppt_x"/>
                                          </p:val>
                                        </p:tav>
                                      </p:tavLst>
                                    </p:anim>
                                    <p:anim calcmode="lin" valueType="num">
                                      <p:cBhvr>
                                        <p:cTn id="9" dur="4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C64C894-FCF5-457A-B281-E2FFFAAF82E8}"/>
              </a:ext>
            </a:extLst>
          </p:cNvPr>
          <p:cNvSpPr>
            <a:spLocks noGrp="1"/>
          </p:cNvSpPr>
          <p:nvPr>
            <p:ph type="title"/>
          </p:nvPr>
        </p:nvSpPr>
        <p:spPr>
          <a:xfrm>
            <a:off x="1159040" y="405034"/>
            <a:ext cx="5465148" cy="457565"/>
          </a:xfrm>
        </p:spPr>
        <p:txBody>
          <a:bodyPr anchor="b">
            <a:normAutofit fontScale="90000"/>
          </a:bodyPr>
          <a:lstStyle/>
          <a:p>
            <a:pPr algn="ctr">
              <a:lnSpc>
                <a:spcPct val="100000"/>
              </a:lnSpc>
            </a:pPr>
            <a:r>
              <a:rPr lang="el-GR" sz="2500" b="1" i="0" dirty="0">
                <a:effectLst/>
                <a:latin typeface="Arial" panose="020B0604020202020204" pitchFamily="34" charset="0"/>
              </a:rPr>
              <a:t>Η Ελλάδα του Μεσοπολέμου. </a:t>
            </a:r>
            <a:endParaRPr lang="el-GR" sz="2500" dirty="0"/>
          </a:p>
        </p:txBody>
      </p:sp>
      <p:sp>
        <p:nvSpPr>
          <p:cNvPr id="3" name="Θέση περιεχομένου 2">
            <a:extLst>
              <a:ext uri="{FF2B5EF4-FFF2-40B4-BE49-F238E27FC236}">
                <a16:creationId xmlns:a16="http://schemas.microsoft.com/office/drawing/2014/main" id="{BB57C669-608F-42A1-9FE0-DB6B105A411D}"/>
              </a:ext>
            </a:extLst>
          </p:cNvPr>
          <p:cNvSpPr>
            <a:spLocks noGrp="1"/>
          </p:cNvSpPr>
          <p:nvPr>
            <p:ph idx="1"/>
          </p:nvPr>
        </p:nvSpPr>
        <p:spPr>
          <a:xfrm>
            <a:off x="1077426" y="1021625"/>
            <a:ext cx="5465149" cy="5677347"/>
          </a:xfrm>
        </p:spPr>
        <p:txBody>
          <a:bodyPr anchor="t">
            <a:normAutofit/>
          </a:bodyPr>
          <a:lstStyle/>
          <a:p>
            <a:pPr algn="ctr">
              <a:lnSpc>
                <a:spcPct val="100000"/>
              </a:lnSpc>
            </a:pPr>
            <a:r>
              <a:rPr lang="el-GR" sz="1600" b="0" i="0" dirty="0">
                <a:effectLst/>
                <a:latin typeface="Arial" panose="020B0604020202020204" pitchFamily="34" charset="0"/>
              </a:rPr>
              <a:t>Ο </a:t>
            </a:r>
            <a:r>
              <a:rPr lang="el-GR" sz="1600" b="1" i="0" dirty="0">
                <a:effectLst/>
                <a:latin typeface="Arial" panose="020B0604020202020204" pitchFamily="34" charset="0"/>
              </a:rPr>
              <a:t>Αλέξανδρος Παπαναστασίου</a:t>
            </a:r>
            <a:r>
              <a:rPr lang="el-GR" sz="1600" b="0" i="0" dirty="0">
                <a:effectLst/>
                <a:latin typeface="Arial" panose="020B0604020202020204" pitchFamily="34" charset="0"/>
              </a:rPr>
              <a:t>, πρωθυπουργός μετά τις εκλογές του Δεκεμβρίου 1923, πρότεινε την ανακήρυξη αβασίλευτης δημοκρατίας. Πράγματι, στις </a:t>
            </a:r>
            <a:r>
              <a:rPr lang="el-GR" sz="1600" b="1" i="0" dirty="0">
                <a:effectLst/>
                <a:latin typeface="Arial" panose="020B0604020202020204" pitchFamily="34" charset="0"/>
              </a:rPr>
              <a:t>25 Μαρτίου 1924,</a:t>
            </a:r>
            <a:r>
              <a:rPr lang="el-GR" sz="1600" b="0" i="0" dirty="0">
                <a:effectLst/>
                <a:latin typeface="Arial" panose="020B0604020202020204" pitchFamily="34" charset="0"/>
              </a:rPr>
              <a:t> η Βουλή με ψήφισμα ανακήρυξε τη Δημοκρατία, απόφαση που επικυρώθηκε με δημοψήφισμα (13 Απριλίου 1924). Έτσι, ανακηρύχθηκε η </a:t>
            </a:r>
            <a:r>
              <a:rPr lang="el-GR" sz="1600" b="1" i="0" dirty="0">
                <a:effectLst/>
                <a:latin typeface="Arial" panose="020B0604020202020204" pitchFamily="34" charset="0"/>
              </a:rPr>
              <a:t>Β΄ Ελληνική Δημοκρατία </a:t>
            </a:r>
            <a:r>
              <a:rPr lang="el-GR" sz="1600" b="0" i="0" dirty="0">
                <a:effectLst/>
                <a:latin typeface="Arial" panose="020B0604020202020204" pitchFamily="34" charset="0"/>
              </a:rPr>
              <a:t>(1828-1832: πρώτη περίοδος αβασίλευτου πολιτεύματος στην Ελλάδα).</a:t>
            </a:r>
          </a:p>
          <a:p>
            <a:pPr algn="ctr">
              <a:lnSpc>
                <a:spcPct val="100000"/>
              </a:lnSpc>
            </a:pPr>
            <a:r>
              <a:rPr lang="el-GR" sz="1600" b="0" i="0" dirty="0">
                <a:solidFill>
                  <a:srgbClr val="000000"/>
                </a:solidFill>
                <a:effectLst/>
                <a:latin typeface="Arial" panose="020B0604020202020204" pitchFamily="34" charset="0"/>
              </a:rPr>
              <a:t>Το νέο πολίτευμα ήταν ευάλωτο. Για μεγάλο διάστημα επικρατούσε </a:t>
            </a:r>
            <a:r>
              <a:rPr lang="el-GR" sz="1600" b="1" i="0" dirty="0">
                <a:solidFill>
                  <a:srgbClr val="000000"/>
                </a:solidFill>
                <a:effectLst/>
                <a:latin typeface="Arial" panose="020B0604020202020204" pitchFamily="34" charset="0"/>
              </a:rPr>
              <a:t>κυβερνητική αστάθεια</a:t>
            </a:r>
            <a:r>
              <a:rPr lang="el-GR" sz="1600" b="0" i="0" dirty="0">
                <a:solidFill>
                  <a:srgbClr val="000000"/>
                </a:solidFill>
                <a:effectLst/>
                <a:latin typeface="Arial" panose="020B0604020202020204" pitchFamily="34" charset="0"/>
              </a:rPr>
              <a:t>, ενώ διάφοροι στρατιωτικοί, επηρεασμένοι από την άνοδο του φασισμού στην Ιταλία, εκδήλωναν ανοιχτά την προτίμησή τους σε αυταρχικές, </a:t>
            </a:r>
            <a:r>
              <a:rPr lang="el-GR" sz="1600" b="1" i="0" dirty="0">
                <a:solidFill>
                  <a:srgbClr val="000000"/>
                </a:solidFill>
                <a:effectLst/>
                <a:latin typeface="Arial" panose="020B0604020202020204" pitchFamily="34" charset="0"/>
              </a:rPr>
              <a:t>δικτατορικές λύσεις.</a:t>
            </a:r>
          </a:p>
          <a:p>
            <a:pPr algn="ctr">
              <a:lnSpc>
                <a:spcPct val="100000"/>
              </a:lnSpc>
            </a:pPr>
            <a:endParaRPr lang="el-GR" sz="1600" b="0" i="0" dirty="0">
              <a:effectLst/>
              <a:latin typeface="Arial" panose="020B0604020202020204" pitchFamily="34" charset="0"/>
            </a:endParaRPr>
          </a:p>
          <a:p>
            <a:pPr algn="ctr">
              <a:lnSpc>
                <a:spcPct val="100000"/>
              </a:lnSpc>
            </a:pPr>
            <a:r>
              <a:rPr lang="el-GR" sz="1600" b="0" i="0" dirty="0">
                <a:effectLst/>
                <a:latin typeface="Arial" panose="020B0604020202020204" pitchFamily="34" charset="0"/>
              </a:rPr>
              <a:t>Σε αυτές τις συνθήκες, ένας φιλόδοξος αξιωματικός, ο </a:t>
            </a:r>
            <a:r>
              <a:rPr lang="el-GR" sz="1600" b="1" i="0" dirty="0">
                <a:effectLst/>
                <a:latin typeface="Arial" panose="020B0604020202020204" pitchFamily="34" charset="0"/>
              </a:rPr>
              <a:t>Θεόδωρος Πάγκαλος</a:t>
            </a:r>
            <a:r>
              <a:rPr lang="el-GR" sz="1600" b="0" i="0" dirty="0">
                <a:effectLst/>
                <a:latin typeface="Arial" panose="020B0604020202020204" pitchFamily="34" charset="0"/>
              </a:rPr>
              <a:t>, επέβαλε, </a:t>
            </a:r>
            <a:r>
              <a:rPr lang="el-GR" sz="1600" b="1" i="0" dirty="0">
                <a:effectLst/>
                <a:latin typeface="Arial" panose="020B0604020202020204" pitchFamily="34" charset="0"/>
              </a:rPr>
              <a:t>το 1925, δικτατορία</a:t>
            </a:r>
            <a:r>
              <a:rPr lang="el-GR" sz="1600" b="0" i="0" dirty="0">
                <a:effectLst/>
                <a:latin typeface="Arial" panose="020B0604020202020204" pitchFamily="34" charset="0"/>
              </a:rPr>
              <a:t>. Όμως, η κοινή αντίθεση των κομμάτων και η καταστροφική εκ μέρους του διαχείριση της οικονομίας και της εξωτερικής πολιτικής οδήγησαν σύντομα στην ανατροπή του από έναν άλλο στρατιωτικό, τον </a:t>
            </a:r>
            <a:r>
              <a:rPr lang="el-GR" sz="1600" b="1" i="0" dirty="0">
                <a:effectLst/>
                <a:latin typeface="Arial" panose="020B0604020202020204" pitchFamily="34" charset="0"/>
              </a:rPr>
              <a:t>Γεώργιο Κονδύλη</a:t>
            </a:r>
            <a:r>
              <a:rPr lang="el-GR" sz="1600" b="0" i="0" dirty="0">
                <a:effectLst/>
                <a:latin typeface="Arial" panose="020B0604020202020204" pitchFamily="34" charset="0"/>
              </a:rPr>
              <a:t>.</a:t>
            </a:r>
            <a:endParaRPr lang="el-GR" sz="1600" dirty="0"/>
          </a:p>
        </p:txBody>
      </p:sp>
      <p:pic>
        <p:nvPicPr>
          <p:cNvPr id="2050" name="Picture 2" descr="1. Πανηγυρισμοί για την ανακήρυξη της δημοκρατίας, Αθήνα, 25 Μαρτίου 1924.">
            <a:extLst>
              <a:ext uri="{FF2B5EF4-FFF2-40B4-BE49-F238E27FC236}">
                <a16:creationId xmlns:a16="http://schemas.microsoft.com/office/drawing/2014/main" id="{53A123FB-8797-470E-AF83-0AAA5ABFCC9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2474" r="22694" b="1"/>
          <a:stretch/>
        </p:blipFill>
        <p:spPr bwMode="auto">
          <a:xfrm>
            <a:off x="7620000" y="0"/>
            <a:ext cx="4572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 140">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42" name="Rectangle 141">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3" name="Straight Connector 142">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019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Θέση περιεχομένου 2">
            <a:extLst>
              <a:ext uri="{FF2B5EF4-FFF2-40B4-BE49-F238E27FC236}">
                <a16:creationId xmlns:a16="http://schemas.microsoft.com/office/drawing/2014/main" id="{420A1471-B4E8-4F14-A2B6-DA694613FE0D}"/>
              </a:ext>
            </a:extLst>
          </p:cNvPr>
          <p:cNvGraphicFramePr>
            <a:graphicFrameLocks noGrp="1"/>
          </p:cNvGraphicFramePr>
          <p:nvPr>
            <p:ph idx="1"/>
            <p:extLst>
              <p:ext uri="{D42A27DB-BD31-4B8C-83A1-F6EECF244321}">
                <p14:modId xmlns:p14="http://schemas.microsoft.com/office/powerpoint/2010/main" val="2723425825"/>
              </p:ext>
            </p:extLst>
          </p:nvPr>
        </p:nvGraphicFramePr>
        <p:xfrm>
          <a:off x="662940" y="263769"/>
          <a:ext cx="10134600" cy="6330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405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theme/theme1.xml><?xml version="1.0" encoding="utf-8"?>
<a:theme xmlns:a="http://schemas.openxmlformats.org/drawingml/2006/main" name="AdornVTI">
  <a:themeElements>
    <a:clrScheme name="AnalogousFromDarkSeedLeftStep">
      <a:dk1>
        <a:srgbClr val="000000"/>
      </a:dk1>
      <a:lt1>
        <a:srgbClr val="FFFFFF"/>
      </a:lt1>
      <a:dk2>
        <a:srgbClr val="1B1D2F"/>
      </a:dk2>
      <a:lt2>
        <a:srgbClr val="F0F3F1"/>
      </a:lt2>
      <a:accent1>
        <a:srgbClr val="E729B5"/>
      </a:accent1>
      <a:accent2>
        <a:srgbClr val="B717D5"/>
      </a:accent2>
      <a:accent3>
        <a:srgbClr val="7A29E7"/>
      </a:accent3>
      <a:accent4>
        <a:srgbClr val="3230D9"/>
      </a:accent4>
      <a:accent5>
        <a:srgbClr val="2976E7"/>
      </a:accent5>
      <a:accent6>
        <a:srgbClr val="17B3D5"/>
      </a:accent6>
      <a:hlink>
        <a:srgbClr val="3F5EBF"/>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emplate>{E0655296-4414-470C-AF68-8C9EEBD83B86}tf03457452</Template>
  <TotalTime>566</TotalTime>
  <Words>3281</Words>
  <Application>Microsoft Office PowerPoint</Application>
  <PresentationFormat>Ευρεία οθόνη</PresentationFormat>
  <Paragraphs>99</Paragraphs>
  <Slides>36</Slides>
  <Notes>0</Notes>
  <HiddenSlides>0</HiddenSlides>
  <MMClips>1</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36</vt:i4>
      </vt:variant>
    </vt:vector>
  </HeadingPairs>
  <TitlesOfParts>
    <vt:vector size="40" baseType="lpstr">
      <vt:lpstr>Arial</vt:lpstr>
      <vt:lpstr>Bembo</vt:lpstr>
      <vt:lpstr>Wingdings</vt:lpstr>
      <vt:lpstr>AdornVTI</vt:lpstr>
      <vt:lpstr>2 ο Γυμνασιο φιλιππιαδασ 2021-2022</vt:lpstr>
      <vt:lpstr>Πολιτικές διαστάσεις της οικονομικής κρίσης του 1929 </vt:lpstr>
      <vt:lpstr>Παρουσίαση του PowerPoint</vt:lpstr>
      <vt:lpstr>Φασισμός και δημοκρατία στην Ευρώπη</vt:lpstr>
      <vt:lpstr>Η Σοβιετική Ένωση την εποχή του Στάλιν </vt:lpstr>
      <vt:lpstr>Ο φασισμός στην Ιταλία </vt:lpstr>
      <vt:lpstr>Ο ναζισμός στη Γερμανία</vt:lpstr>
      <vt:lpstr>Η Ελλάδα του Μεσοπολέμου. </vt:lpstr>
      <vt:lpstr>Παρουσίαση του PowerPoint</vt:lpstr>
      <vt:lpstr>Μετά την παλινόρθωση </vt:lpstr>
      <vt:lpstr>Παρουσίαση του PowerPoint</vt:lpstr>
      <vt:lpstr>Β΄ΠΑΓΚΟΣΜΙΟΣ ΠΟΛΕΜΟΣ</vt:lpstr>
      <vt:lpstr>Τα γεγονότα</vt:lpstr>
      <vt:lpstr>Οι αντιδράσεις</vt:lpstr>
      <vt:lpstr>Παρουσίαση του PowerPoint</vt:lpstr>
      <vt:lpstr>Η αφορμή και η έκρηξη του πολέμου</vt:lpstr>
      <vt:lpstr>Οι επιχειρήσεις</vt:lpstr>
      <vt:lpstr>Παρουσίαση του PowerPoint</vt:lpstr>
      <vt:lpstr>Η γερμανική επίθεση στη Σοβιετική Ένωση</vt:lpstr>
      <vt:lpstr>Οι επιχειρήσεις στην Αφρική </vt:lpstr>
      <vt:lpstr>Οι επιχειρήσεις στην Άπω Ανατολή </vt:lpstr>
      <vt:lpstr>Το τέλος του πολέμου </vt:lpstr>
      <vt:lpstr>Παρουσίαση του PowerPoint</vt:lpstr>
      <vt:lpstr>Η συμμετοχή της Ελλάδας στον Β΄ Παγκόσμιο πόλεμο</vt:lpstr>
      <vt:lpstr>Παρουσίαση του PowerPoint</vt:lpstr>
      <vt:lpstr>Παρουσίαση του PowerPoint</vt:lpstr>
      <vt:lpstr>Ο ελληνογερμανικός πόλεμος</vt:lpstr>
      <vt:lpstr>Παρουσίαση του PowerPoint</vt:lpstr>
      <vt:lpstr>Κατοχή, Αντίσταση και Απελευθέρωση</vt:lpstr>
      <vt:lpstr>Παρουσίαση του PowerPoint</vt:lpstr>
      <vt:lpstr>Παρουσίαση του PowerPoint</vt:lpstr>
      <vt:lpstr>Παρουσίαση του PowerPoint</vt:lpstr>
      <vt:lpstr>Μαζικά αντίποινα και τάγματα ασφαλείας </vt:lpstr>
      <vt:lpstr>                                                 Απελευθέρωση</vt:lpstr>
      <vt:lpstr>Σας ευχαριστουμε</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ο Γυμνασιο φιλιππιαδασ 2021-2022</dc:title>
  <dc:creator>APOSTOLOS PRIOVOLOS</dc:creator>
  <cp:lastModifiedBy>APOSTOLOS PRIOVOLOS</cp:lastModifiedBy>
  <cp:revision>36</cp:revision>
  <dcterms:created xsi:type="dcterms:W3CDTF">2021-10-25T10:26:09Z</dcterms:created>
  <dcterms:modified xsi:type="dcterms:W3CDTF">2025-10-29T22:52:54Z</dcterms:modified>
</cp:coreProperties>
</file>