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96" r:id="rId4"/>
    <p:sldId id="258" r:id="rId5"/>
    <p:sldId id="275" r:id="rId6"/>
    <p:sldId id="276" r:id="rId7"/>
    <p:sldId id="261" r:id="rId8"/>
    <p:sldId id="262" r:id="rId9"/>
    <p:sldId id="263" r:id="rId10"/>
    <p:sldId id="274" r:id="rId11"/>
    <p:sldId id="279" r:id="rId12"/>
    <p:sldId id="280" r:id="rId13"/>
    <p:sldId id="297" r:id="rId14"/>
    <p:sldId id="267" r:id="rId15"/>
    <p:sldId id="264" r:id="rId16"/>
    <p:sldId id="282" r:id="rId17"/>
    <p:sldId id="271" r:id="rId18"/>
    <p:sldId id="268" r:id="rId19"/>
    <p:sldId id="270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9DFE60-BEFB-4423-B7B5-B7A0F2AF96F6}" type="doc">
      <dgm:prSet loTypeId="urn:microsoft.com/office/officeart/2005/8/layout/hList6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l-GR"/>
        </a:p>
      </dgm:t>
    </dgm:pt>
    <dgm:pt modelId="{861F9A65-6200-4BF9-8991-80565AF73088}">
      <dgm:prSet phldrT="[Κείμενο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Primary School</a:t>
          </a:r>
        </a:p>
        <a:p>
          <a:r>
            <a:rPr lang="en-US" dirty="0"/>
            <a:t>6 grades</a:t>
          </a:r>
          <a:endParaRPr lang="el-GR" dirty="0"/>
        </a:p>
      </dgm:t>
    </dgm:pt>
    <dgm:pt modelId="{9897232B-D99C-48C5-82E9-7F4D900EBC26}" type="parTrans" cxnId="{930E92A0-9826-47DC-B119-9FDE553514DA}">
      <dgm:prSet/>
      <dgm:spPr/>
      <dgm:t>
        <a:bodyPr/>
        <a:lstStyle/>
        <a:p>
          <a:endParaRPr lang="el-GR"/>
        </a:p>
      </dgm:t>
    </dgm:pt>
    <dgm:pt modelId="{4CE0D02E-F865-4784-9A05-E13F72B1BE88}" type="sibTrans" cxnId="{930E92A0-9826-47DC-B119-9FDE553514DA}">
      <dgm:prSet/>
      <dgm:spPr/>
      <dgm:t>
        <a:bodyPr/>
        <a:lstStyle/>
        <a:p>
          <a:endParaRPr lang="el-GR"/>
        </a:p>
      </dgm:t>
    </dgm:pt>
    <dgm:pt modelId="{0DF06295-0EEB-44A6-9F0C-2BA8CDF16BF3}">
      <dgm:prSet phldrT="[Κείμενο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Senior High School</a:t>
          </a:r>
        </a:p>
        <a:p>
          <a:r>
            <a:rPr lang="en-US" dirty="0"/>
            <a:t>3 grades</a:t>
          </a:r>
          <a:endParaRPr lang="el-GR" dirty="0"/>
        </a:p>
      </dgm:t>
    </dgm:pt>
    <dgm:pt modelId="{B8F9DF96-58AA-4546-A9A4-4374A1A8B2A0}" type="parTrans" cxnId="{C3886317-35DD-4315-9344-591ECB2B9B0B}">
      <dgm:prSet/>
      <dgm:spPr/>
      <dgm:t>
        <a:bodyPr/>
        <a:lstStyle/>
        <a:p>
          <a:endParaRPr lang="el-GR"/>
        </a:p>
      </dgm:t>
    </dgm:pt>
    <dgm:pt modelId="{AFA6F0D8-7FE5-4A20-A3D0-5C04ADFB946C}" type="sibTrans" cxnId="{C3886317-35DD-4315-9344-591ECB2B9B0B}">
      <dgm:prSet/>
      <dgm:spPr/>
      <dgm:t>
        <a:bodyPr/>
        <a:lstStyle/>
        <a:p>
          <a:endParaRPr lang="el-GR"/>
        </a:p>
      </dgm:t>
    </dgm:pt>
    <dgm:pt modelId="{082DD84F-4B5B-4991-BC20-77FE58B497D8}">
      <dgm:prSet phldrT="[Κείμενο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Junior High School</a:t>
          </a:r>
        </a:p>
        <a:p>
          <a:r>
            <a:rPr lang="en-US" dirty="0"/>
            <a:t>3 grades</a:t>
          </a:r>
          <a:endParaRPr lang="el-GR" dirty="0"/>
        </a:p>
      </dgm:t>
    </dgm:pt>
    <dgm:pt modelId="{5E3709A9-8C57-467C-A0CB-ED186BE2CAC1}" type="sibTrans" cxnId="{52ABD559-AEA5-47B1-A170-F5E186613BE3}">
      <dgm:prSet/>
      <dgm:spPr/>
      <dgm:t>
        <a:bodyPr/>
        <a:lstStyle/>
        <a:p>
          <a:endParaRPr lang="el-GR"/>
        </a:p>
      </dgm:t>
    </dgm:pt>
    <dgm:pt modelId="{7ED5073F-E3AA-44BE-8DBE-3124834D9D0B}" type="parTrans" cxnId="{52ABD559-AEA5-47B1-A170-F5E186613BE3}">
      <dgm:prSet/>
      <dgm:spPr/>
      <dgm:t>
        <a:bodyPr/>
        <a:lstStyle/>
        <a:p>
          <a:endParaRPr lang="el-GR"/>
        </a:p>
      </dgm:t>
    </dgm:pt>
    <dgm:pt modelId="{7D96EEC9-39EB-4FD3-8F76-4331097741CE}" type="pres">
      <dgm:prSet presAssocID="{5B9DFE60-BEFB-4423-B7B5-B7A0F2AF96F6}" presName="Name0" presStyleCnt="0">
        <dgm:presLayoutVars>
          <dgm:dir/>
          <dgm:resizeHandles val="exact"/>
        </dgm:presLayoutVars>
      </dgm:prSet>
      <dgm:spPr/>
    </dgm:pt>
    <dgm:pt modelId="{68FE90AE-5C91-4B15-9E50-8648C45718E5}" type="pres">
      <dgm:prSet presAssocID="{861F9A65-6200-4BF9-8991-80565AF73088}" presName="node" presStyleLbl="node1" presStyleIdx="0" presStyleCnt="3">
        <dgm:presLayoutVars>
          <dgm:bulletEnabled val="1"/>
        </dgm:presLayoutVars>
      </dgm:prSet>
      <dgm:spPr/>
    </dgm:pt>
    <dgm:pt modelId="{A05A4AA6-BE1A-431E-A7DE-F787192E7EF9}" type="pres">
      <dgm:prSet presAssocID="{4CE0D02E-F865-4784-9A05-E13F72B1BE88}" presName="sibTrans" presStyleCnt="0"/>
      <dgm:spPr/>
    </dgm:pt>
    <dgm:pt modelId="{33F5D7EB-CA3C-45BC-8B2E-8B5E113D2698}" type="pres">
      <dgm:prSet presAssocID="{082DD84F-4B5B-4991-BC20-77FE58B497D8}" presName="node" presStyleLbl="node1" presStyleIdx="1" presStyleCnt="3">
        <dgm:presLayoutVars>
          <dgm:bulletEnabled val="1"/>
        </dgm:presLayoutVars>
      </dgm:prSet>
      <dgm:spPr/>
    </dgm:pt>
    <dgm:pt modelId="{D8C678F3-BBA3-4C2E-BD91-993FC118F557}" type="pres">
      <dgm:prSet presAssocID="{5E3709A9-8C57-467C-A0CB-ED186BE2CAC1}" presName="sibTrans" presStyleCnt="0"/>
      <dgm:spPr/>
    </dgm:pt>
    <dgm:pt modelId="{16D08660-0CF8-4F67-BF43-DF6116316E4F}" type="pres">
      <dgm:prSet presAssocID="{0DF06295-0EEB-44A6-9F0C-2BA8CDF16BF3}" presName="node" presStyleLbl="node1" presStyleIdx="2" presStyleCnt="3">
        <dgm:presLayoutVars>
          <dgm:bulletEnabled val="1"/>
        </dgm:presLayoutVars>
      </dgm:prSet>
      <dgm:spPr/>
    </dgm:pt>
  </dgm:ptLst>
  <dgm:cxnLst>
    <dgm:cxn modelId="{54EDC805-CE4B-4164-BD53-EADBDECAC9B8}" type="presOf" srcId="{5B9DFE60-BEFB-4423-B7B5-B7A0F2AF96F6}" destId="{7D96EEC9-39EB-4FD3-8F76-4331097741CE}" srcOrd="0" destOrd="0" presId="urn:microsoft.com/office/officeart/2005/8/layout/hList6"/>
    <dgm:cxn modelId="{C3886317-35DD-4315-9344-591ECB2B9B0B}" srcId="{5B9DFE60-BEFB-4423-B7B5-B7A0F2AF96F6}" destId="{0DF06295-0EEB-44A6-9F0C-2BA8CDF16BF3}" srcOrd="2" destOrd="0" parTransId="{B8F9DF96-58AA-4546-A9A4-4374A1A8B2A0}" sibTransId="{AFA6F0D8-7FE5-4A20-A3D0-5C04ADFB946C}"/>
    <dgm:cxn modelId="{52ABD559-AEA5-47B1-A170-F5E186613BE3}" srcId="{5B9DFE60-BEFB-4423-B7B5-B7A0F2AF96F6}" destId="{082DD84F-4B5B-4991-BC20-77FE58B497D8}" srcOrd="1" destOrd="0" parTransId="{7ED5073F-E3AA-44BE-8DBE-3124834D9D0B}" sibTransId="{5E3709A9-8C57-467C-A0CB-ED186BE2CAC1}"/>
    <dgm:cxn modelId="{259DC281-BFDE-4EC4-953A-E4E6D729A8C7}" type="presOf" srcId="{082DD84F-4B5B-4991-BC20-77FE58B497D8}" destId="{33F5D7EB-CA3C-45BC-8B2E-8B5E113D2698}" srcOrd="0" destOrd="0" presId="urn:microsoft.com/office/officeart/2005/8/layout/hList6"/>
    <dgm:cxn modelId="{D4161291-183D-4EAF-AA9C-19378874939A}" type="presOf" srcId="{861F9A65-6200-4BF9-8991-80565AF73088}" destId="{68FE90AE-5C91-4B15-9E50-8648C45718E5}" srcOrd="0" destOrd="0" presId="urn:microsoft.com/office/officeart/2005/8/layout/hList6"/>
    <dgm:cxn modelId="{930E92A0-9826-47DC-B119-9FDE553514DA}" srcId="{5B9DFE60-BEFB-4423-B7B5-B7A0F2AF96F6}" destId="{861F9A65-6200-4BF9-8991-80565AF73088}" srcOrd="0" destOrd="0" parTransId="{9897232B-D99C-48C5-82E9-7F4D900EBC26}" sibTransId="{4CE0D02E-F865-4784-9A05-E13F72B1BE88}"/>
    <dgm:cxn modelId="{140033B5-1FCA-4420-BF16-BBE5FD08A7F5}" type="presOf" srcId="{0DF06295-0EEB-44A6-9F0C-2BA8CDF16BF3}" destId="{16D08660-0CF8-4F67-BF43-DF6116316E4F}" srcOrd="0" destOrd="0" presId="urn:microsoft.com/office/officeart/2005/8/layout/hList6"/>
    <dgm:cxn modelId="{4050CA43-17E4-40A7-A25F-9C146ACF86FC}" type="presParOf" srcId="{7D96EEC9-39EB-4FD3-8F76-4331097741CE}" destId="{68FE90AE-5C91-4B15-9E50-8648C45718E5}" srcOrd="0" destOrd="0" presId="urn:microsoft.com/office/officeart/2005/8/layout/hList6"/>
    <dgm:cxn modelId="{0C15648E-D633-4B5C-98D8-D0872A476A77}" type="presParOf" srcId="{7D96EEC9-39EB-4FD3-8F76-4331097741CE}" destId="{A05A4AA6-BE1A-431E-A7DE-F787192E7EF9}" srcOrd="1" destOrd="0" presId="urn:microsoft.com/office/officeart/2005/8/layout/hList6"/>
    <dgm:cxn modelId="{B5F86310-C239-4951-97D2-D90D415ABC30}" type="presParOf" srcId="{7D96EEC9-39EB-4FD3-8F76-4331097741CE}" destId="{33F5D7EB-CA3C-45BC-8B2E-8B5E113D2698}" srcOrd="2" destOrd="0" presId="urn:microsoft.com/office/officeart/2005/8/layout/hList6"/>
    <dgm:cxn modelId="{E6119D18-29E1-4C17-B66B-4CD98F0E97AC}" type="presParOf" srcId="{7D96EEC9-39EB-4FD3-8F76-4331097741CE}" destId="{D8C678F3-BBA3-4C2E-BD91-993FC118F557}" srcOrd="3" destOrd="0" presId="urn:microsoft.com/office/officeart/2005/8/layout/hList6"/>
    <dgm:cxn modelId="{A01A0520-E6B5-4D6D-B0D4-07A3F73E1106}" type="presParOf" srcId="{7D96EEC9-39EB-4FD3-8F76-4331097741CE}" destId="{16D08660-0CF8-4F67-BF43-DF6116316E4F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FE90AE-5C91-4B15-9E50-8648C45718E5}">
      <dsp:nvSpPr>
        <dsp:cNvPr id="0" name=""/>
        <dsp:cNvSpPr/>
      </dsp:nvSpPr>
      <dsp:spPr>
        <a:xfrm rot="16200000">
          <a:off x="-1108406" y="1109182"/>
          <a:ext cx="4234119" cy="2015754"/>
        </a:xfrm>
        <a:prstGeom prst="flowChartManualOperati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1724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002060"/>
              </a:solidFill>
            </a:rPr>
            <a:t>Primary School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6 grades</a:t>
          </a:r>
          <a:endParaRPr lang="el-GR" sz="3300" kern="1200" dirty="0"/>
        </a:p>
      </dsp:txBody>
      <dsp:txXfrm rot="5400000">
        <a:off x="776" y="846824"/>
        <a:ext cx="2015754" cy="2540471"/>
      </dsp:txXfrm>
    </dsp:sp>
    <dsp:sp modelId="{33F5D7EB-CA3C-45BC-8B2E-8B5E113D2698}">
      <dsp:nvSpPr>
        <dsp:cNvPr id="0" name=""/>
        <dsp:cNvSpPr/>
      </dsp:nvSpPr>
      <dsp:spPr>
        <a:xfrm rot="16200000">
          <a:off x="1058529" y="1109182"/>
          <a:ext cx="4234119" cy="2015754"/>
        </a:xfrm>
        <a:prstGeom prst="flowChartManualOperati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1724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002060"/>
              </a:solidFill>
            </a:rPr>
            <a:t>Junior High School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3 grades</a:t>
          </a:r>
          <a:endParaRPr lang="el-GR" sz="3300" kern="1200" dirty="0"/>
        </a:p>
      </dsp:txBody>
      <dsp:txXfrm rot="5400000">
        <a:off x="2167711" y="846824"/>
        <a:ext cx="2015754" cy="2540471"/>
      </dsp:txXfrm>
    </dsp:sp>
    <dsp:sp modelId="{16D08660-0CF8-4F67-BF43-DF6116316E4F}">
      <dsp:nvSpPr>
        <dsp:cNvPr id="0" name=""/>
        <dsp:cNvSpPr/>
      </dsp:nvSpPr>
      <dsp:spPr>
        <a:xfrm rot="16200000">
          <a:off x="3225465" y="1109182"/>
          <a:ext cx="4234119" cy="2015754"/>
        </a:xfrm>
        <a:prstGeom prst="flowChartManualOperati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1724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b="1" kern="1200" dirty="0">
              <a:solidFill>
                <a:srgbClr val="002060"/>
              </a:solidFill>
            </a:rPr>
            <a:t>Senior High School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3 grades</a:t>
          </a:r>
          <a:endParaRPr lang="el-GR" sz="3300" kern="1200" dirty="0"/>
        </a:p>
      </dsp:txBody>
      <dsp:txXfrm rot="5400000">
        <a:off x="4334647" y="846824"/>
        <a:ext cx="2015754" cy="25404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1a16af768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1a16af768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Διαφάνεια τίτλου" type="title">
  <p:cSld name="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Google Shape;24;p15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" name="Google Shape;25;p15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6;p15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27" name="Google Shape;27;p1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28" name="Google Shape;28;p1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5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5A11">
                <a:alpha val="69803"/>
              </a:srgbClr>
            </a:solidFill>
            <a:ln>
              <a:noFill/>
            </a:ln>
          </p:spPr>
        </p:sp>
        <p:sp>
          <p:nvSpPr>
            <p:cNvPr id="30" name="Google Shape;30;p15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9CC2E5">
                <a:alpha val="69803"/>
              </a:srgbClr>
            </a:solidFill>
            <a:ln>
              <a:noFill/>
            </a:ln>
          </p:spPr>
        </p:sp>
        <p:sp>
          <p:nvSpPr>
            <p:cNvPr id="31" name="Google Shape;31;p15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32" name="Google Shape;32;p15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5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15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 panose="020B0603020202020204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νή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σαγωγικά με λεζάντα">
  <p:cSld name="Εισαγωγικά με λεζάντα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 panose="020B0603020202020204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 panose="020B0603020202020204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 panose="020B0603020202020204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 panose="020B0603020202020204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 panose="020B0603020202020204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 panose="020B0603020202020204"/>
              <a:buNone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99" name="Google Shape;99;p25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103" name="Google Shape;103;p25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9CC2E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</a:t>
            </a:r>
          </a:p>
        </p:txBody>
      </p:sp>
      <p:sp>
        <p:nvSpPr>
          <p:cNvPr id="104" name="Google Shape;104;p25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9CC2E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  <a:endParaRPr sz="1800" b="0" i="0" u="none" strike="noStrike" cap="none">
              <a:solidFill>
                <a:srgbClr val="9CC2E5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άρτα ονόματος">
  <p:cSld name="Κάρτα ονόματος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 panose="020B0603020202020204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άρτα ονόματος με φράση">
  <p:cSld name="Κάρτα ονόματος με φράση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7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 panose="020B0603020202020204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7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 panose="020B0603020202020204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 panose="020B0603020202020204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 panose="020B0603020202020204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 panose="020B0603020202020204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 panose="020B0603020202020204"/>
              <a:buNone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4" name="Google Shape;114;p27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  <p:sp>
        <p:nvSpPr>
          <p:cNvPr id="118" name="Google Shape;118;p27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9CC2E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</a:t>
            </a:r>
          </a:p>
        </p:txBody>
      </p:sp>
      <p:sp>
        <p:nvSpPr>
          <p:cNvPr id="119" name="Google Shape;119;p27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9CC2E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ή False">
  <p:cSld name="True ή Fals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 panose="020B0603020202020204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Font typeface="Trebuchet MS" panose="020B0603020202020204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80"/>
              <a:buFont typeface="Trebuchet MS" panose="020B0603020202020204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120"/>
              <a:buFont typeface="Trebuchet MS" panose="020B0603020202020204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 panose="020B0603020202020204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60"/>
              <a:buFont typeface="Trebuchet MS" panose="020B0603020202020204"/>
              <a:buNone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Κατακόρυφο κείμενο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1"/>
          </p:nvPr>
        </p:nvSpPr>
        <p:spPr>
          <a:xfrm rot="5400000">
            <a:off x="3035281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ατακόρυφος τίτλος και Κείμενο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0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0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περιεχόμενο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 panose="020B0603020202020204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Δύο περιεχόμενα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Περιεχόμενο με λεζάντα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 panose="020B0603020202020204"/>
              <a:buNone/>
              <a:defRPr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Τίτλος και λεζάντα">
  <p:cSld name="Τίτλος και λεζάντα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9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 panose="020B0603020202020204"/>
              <a:buNone/>
              <a:defRPr sz="44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Εικόνα με λεζάντα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 panose="020B0603020202020204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Κεφαλίδα ενότητας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1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 panose="020B0603020202020204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Σύγκριση" type="twoTxTwoObj">
  <p:cSld name="TWO_OBJECTS_WITH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 panose="020B060302020202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Μόνο τίτλος" type="titleOnly">
  <p:cSld name="TITLE_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4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" name="Google Shape;7;p14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8;p14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9;p14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9803"/>
              </a:schemeClr>
            </a:solidFill>
            <a:ln>
              <a:noFill/>
            </a:ln>
          </p:spPr>
        </p:sp>
        <p:sp>
          <p:nvSpPr>
            <p:cNvPr id="10" name="Google Shape;10;p14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1" name="Google Shape;11;p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1764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4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5A11">
                <a:alpha val="69803"/>
              </a:srgbClr>
            </a:solidFill>
            <a:ln>
              <a:noFill/>
            </a:ln>
          </p:spPr>
        </p:sp>
        <p:sp>
          <p:nvSpPr>
            <p:cNvPr id="13" name="Google Shape;13;p14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9CC2E5">
                <a:alpha val="69803"/>
              </a:srgbClr>
            </a:solidFill>
            <a:ln>
              <a:noFill/>
            </a:ln>
          </p:spPr>
        </p:sp>
        <p:sp>
          <p:nvSpPr>
            <p:cNvPr id="14" name="Google Shape;14;p14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4705"/>
              </a:schemeClr>
            </a:solidFill>
            <a:ln>
              <a:noFill/>
            </a:ln>
          </p:spPr>
        </p:sp>
        <p:sp>
          <p:nvSpPr>
            <p:cNvPr id="15" name="Google Shape;15;p1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470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17;p14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 panose="020B0603020202020204"/>
              <a:buNone/>
              <a:defRPr sz="36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914400" marR="0" lvl="1" indent="-30988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1371600" marR="0" lvl="2" indent="-29972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1828800" marR="0" lvl="3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2286000" marR="0" lvl="4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2743200" marR="0" lvl="5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L="3200400" marR="0" lvl="6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L="3657600" marR="0" lvl="7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L="4114800" marR="0" lvl="8" indent="-28956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accent1"/>
                </a:solidFill>
                <a:latin typeface="Trebuchet MS" panose="020B0603020202020204"/>
                <a:ea typeface="Trebuchet MS" panose="020B0603020202020204"/>
                <a:cs typeface="Trebuchet MS" panose="020B0603020202020204"/>
                <a:sym typeface="Trebuchet MS" panose="020B0603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273065696953504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>
            <a:spLocks noGrp="1"/>
          </p:cNvSpPr>
          <p:nvPr>
            <p:ph type="ctrTitle"/>
          </p:nvPr>
        </p:nvSpPr>
        <p:spPr>
          <a:xfrm>
            <a:off x="1507075" y="180654"/>
            <a:ext cx="7767000" cy="7914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6350" stA="50000" endA="300" endPos="55000" dir="5400000" sy="-100000" algn="bl" rotWithShape="0"/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Comic Sans MS" panose="030F0702030302020204"/>
              <a:buNone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Our School</a:t>
            </a:r>
            <a:endParaRPr sz="36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144" name="Google Shape;144;p1"/>
          <p:cNvSpPr txBox="1">
            <a:spLocks noGrp="1"/>
          </p:cNvSpPr>
          <p:nvPr>
            <p:ph type="subTitle" idx="1"/>
          </p:nvPr>
        </p:nvSpPr>
        <p:spPr>
          <a:xfrm>
            <a:off x="301657" y="5228402"/>
            <a:ext cx="9832157" cy="1448944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0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This is our school</a:t>
            </a:r>
            <a:r>
              <a:rPr lang="el-GR" alt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,</a:t>
            </a:r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the 4</a:t>
            </a:r>
            <a:r>
              <a:rPr lang="en-US" sz="2700" b="1" baseline="30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th</a:t>
            </a:r>
            <a:r>
              <a:rPr lang="en-US" sz="27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Junior high school of Preveza</a:t>
            </a:r>
            <a:endParaRPr lang="el-GR" altLang="en-US" sz="27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305465" y="1354588"/>
            <a:ext cx="6170140" cy="367194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41128_131724"/>
          <p:cNvPicPr>
            <a:picLocks noChangeAspect="1"/>
          </p:cNvPicPr>
          <p:nvPr/>
        </p:nvPicPr>
        <p:blipFill>
          <a:blip r:embed="rId2"/>
          <a:srcRect r="16054"/>
          <a:stretch>
            <a:fillRect/>
          </a:stretch>
        </p:blipFill>
        <p:spPr>
          <a:xfrm>
            <a:off x="407670" y="988060"/>
            <a:ext cx="4392930" cy="2416175"/>
          </a:xfrm>
          <a:prstGeom prst="rect">
            <a:avLst/>
          </a:prstGeom>
        </p:spPr>
      </p:pic>
      <p:pic>
        <p:nvPicPr>
          <p:cNvPr id="3" name="Picture 2" descr="20241128_131852"/>
          <p:cNvPicPr>
            <a:picLocks noChangeAspect="1"/>
          </p:cNvPicPr>
          <p:nvPr/>
        </p:nvPicPr>
        <p:blipFill>
          <a:blip r:embed="rId3"/>
          <a:srcRect l="13111"/>
          <a:stretch>
            <a:fillRect/>
          </a:stretch>
        </p:blipFill>
        <p:spPr>
          <a:xfrm>
            <a:off x="4871720" y="3495675"/>
            <a:ext cx="4772025" cy="25298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487805" y="188595"/>
            <a:ext cx="6096000" cy="5835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Sports Activities</a:t>
            </a:r>
          </a:p>
        </p:txBody>
      </p:sp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0" y="1230630"/>
            <a:ext cx="2449195" cy="180721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5"/>
          <a:srcRect r="14503"/>
          <a:stretch>
            <a:fillRect/>
          </a:stretch>
        </p:blipFill>
        <p:spPr>
          <a:xfrm>
            <a:off x="1055370" y="3860800"/>
            <a:ext cx="2741295" cy="21647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75460" y="116840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l-GR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Our</a:t>
            </a:r>
            <a:r>
              <a:rPr lang="el-GR" sz="40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 </a:t>
            </a:r>
            <a:r>
              <a:rPr lang="el-GR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teachers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24487" y="823595"/>
            <a:ext cx="9290685" cy="53981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431800" lvl="0" indent="-323850"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2 Math teachers 		</a:t>
            </a:r>
          </a:p>
          <a:p>
            <a:pPr marL="431800" lvl="0" indent="-323850"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1 Information Technology teacher 		</a:t>
            </a: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1 Religion education teacher </a:t>
            </a:r>
          </a:p>
          <a:p>
            <a:pPr marL="43180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2 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Natural Science teachers 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(B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iology, Chemistry, Physics) </a:t>
            </a:r>
            <a:endParaRPr lang="en-US" sz="2200" b="1" dirty="0">
              <a:solidFill>
                <a:srgbClr val="002060"/>
              </a:solidFill>
              <a:latin typeface="Comic Sans MS" panose="030F0702030302020204" pitchFamily="66" charset="0"/>
              <a:ea typeface="Arial" panose="020B0604020202020204"/>
              <a:cs typeface="Comic Sans MS" panose="030F0702030302020204" pitchFamily="66" charset="0"/>
              <a:sym typeface="Arial" panose="020B0604020202020204"/>
            </a:endParaRP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2 English teachers 		 </a:t>
            </a: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1 P. E. teacher </a:t>
            </a:r>
            <a:endParaRPr lang="en-US" sz="2200" b="1" dirty="0">
              <a:solidFill>
                <a:srgbClr val="002060"/>
              </a:solidFill>
              <a:latin typeface="Comic Sans MS" panose="030F0702030302020204" pitchFamily="66" charset="0"/>
              <a:ea typeface="Arial" panose="020B0604020202020204"/>
              <a:cs typeface="Comic Sans MS" panose="030F0702030302020204" pitchFamily="66" charset="0"/>
              <a:sym typeface="Arial" panose="020B0604020202020204"/>
            </a:endParaRP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8 Modern/Ancient Greek, Language and History teachers </a:t>
            </a:r>
            <a:endParaRPr lang="en-US" sz="2200" b="1" dirty="0">
              <a:solidFill>
                <a:srgbClr val="002060"/>
              </a:solidFill>
              <a:latin typeface="Comic Sans MS" panose="030F0702030302020204" pitchFamily="66" charset="0"/>
              <a:ea typeface="Arial" panose="020B0604020202020204"/>
              <a:cs typeface="Comic Sans MS" panose="030F0702030302020204" pitchFamily="66" charset="0"/>
              <a:sym typeface="Arial" panose="020B0604020202020204"/>
            </a:endParaRP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2 German teachers and 2 French teachers		</a:t>
            </a: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1 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M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usic teacher </a:t>
            </a:r>
            <a:endParaRPr lang="el-GR" sz="2200" b="1" dirty="0">
              <a:solidFill>
                <a:srgbClr val="00206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Arial" panose="020B0604020202020204"/>
            </a:endParaRP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1 Art teacher</a:t>
            </a: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1 teacher for Social 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&amp; 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Arial" panose="020B0604020202020204"/>
              </a:rPr>
              <a:t>Political education and Home Economics </a:t>
            </a:r>
            <a:endParaRPr lang="el-GR" sz="2200" b="1" dirty="0">
              <a:solidFill>
                <a:srgbClr val="002060"/>
              </a:solidFill>
              <a:latin typeface="Comic Sans MS" panose="030F0702030302020204" pitchFamily="66" charset="0"/>
              <a:cs typeface="Comic Sans MS" panose="030F0702030302020204" pitchFamily="66" charset="0"/>
              <a:sym typeface="Arial" panose="020B0604020202020204"/>
            </a:endParaRPr>
          </a:p>
          <a:p>
            <a:pPr marL="431800" lvl="0" indent="-323850">
              <a:spcBef>
                <a:spcPts val="1415"/>
              </a:spcBef>
              <a:buSzPts val="810"/>
              <a:buFont typeface="Noto Sans Symbols"/>
              <a:buChar char="●"/>
            </a:pPr>
            <a:r>
              <a:rPr lang="el-GR" sz="2200" b="1" dirty="0">
                <a:solidFill>
                  <a:srgbClr val="002060"/>
                </a:solidFill>
                <a:latin typeface="Comic Sans MS" panose="030F0702030302020204" pitchFamily="66" charset="0"/>
                <a:ea typeface="Arial" panose="020B0604020202020204"/>
                <a:cs typeface="Comic Sans MS" panose="030F0702030302020204" pitchFamily="66" charset="0"/>
              </a:rPr>
              <a:t>1 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ea typeface="Arial" panose="020B0604020202020204"/>
                <a:cs typeface="Comic Sans MS" panose="030F0702030302020204" pitchFamily="66" charset="0"/>
              </a:rPr>
              <a:t>teacher</a:t>
            </a:r>
            <a:r>
              <a:rPr lang="en-US" sz="2200" b="1" dirty="0">
                <a:solidFill>
                  <a:srgbClr val="00206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for Technology</a:t>
            </a:r>
            <a:endParaRPr lang="en-US" sz="2200" b="1" dirty="0">
              <a:solidFill>
                <a:srgbClr val="002060"/>
              </a:solidFill>
              <a:latin typeface="Comic Sans MS" panose="030F0702030302020204" pitchFamily="66" charset="0"/>
              <a:ea typeface="Arial" panose="020B0604020202020204"/>
              <a:cs typeface="Comic Sans MS" panose="030F0702030302020204" pitchFamily="66" charset="0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248973" y="469419"/>
            <a:ext cx="6717174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Our Educational System</a:t>
            </a:r>
          </a:p>
        </p:txBody>
      </p:sp>
      <p:graphicFrame>
        <p:nvGraphicFramePr>
          <p:cNvPr id="2" name="Διάγραμμα 1">
            <a:extLst>
              <a:ext uri="{FF2B5EF4-FFF2-40B4-BE49-F238E27FC236}">
                <a16:creationId xmlns:a16="http://schemas.microsoft.com/office/drawing/2014/main" id="{B773F1FA-EC64-47A5-54B3-7F25FA532B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0433297"/>
              </p:ext>
            </p:extLst>
          </p:nvPr>
        </p:nvGraphicFramePr>
        <p:xfrm>
          <a:off x="1431971" y="1800519"/>
          <a:ext cx="6351178" cy="42341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332740"/>
            <a:ext cx="4900930" cy="2756535"/>
          </a:xfrm>
          <a:prstGeom prst="rect">
            <a:avLst/>
          </a:prstGeom>
        </p:spPr>
      </p:pic>
      <p:pic>
        <p:nvPicPr>
          <p:cNvPr id="3" name="Picture 2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263" y="332740"/>
            <a:ext cx="4899660" cy="2756535"/>
          </a:xfrm>
          <a:prstGeom prst="rect">
            <a:avLst/>
          </a:prstGeom>
        </p:spPr>
      </p:pic>
      <p:pic>
        <p:nvPicPr>
          <p:cNvPr id="4" name="Picture 3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" y="3413125"/>
            <a:ext cx="5532120" cy="311213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E1C04F36-2F06-B7F3-5C39-7948DE697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634" y="3413125"/>
            <a:ext cx="3147060" cy="31070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2"/>
          <p:cNvSpPr txBox="1">
            <a:spLocks noGrp="1"/>
          </p:cNvSpPr>
          <p:nvPr>
            <p:ph type="title"/>
          </p:nvPr>
        </p:nvSpPr>
        <p:spPr>
          <a:xfrm>
            <a:off x="479425" y="188595"/>
            <a:ext cx="9832975" cy="86487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70C0">
                <a:alpha val="10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 panose="020B0603020202020204"/>
              <a:buNone/>
            </a:pPr>
            <a:r>
              <a:rPr lang="en-US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School activities and other projects 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2FEDF6-D42D-FD35-2A61-D1D8DE78E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1153858"/>
            <a:ext cx="3076575" cy="442658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A0FC268-014A-DFB0-5085-26C531E5F8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7268" b="55154"/>
          <a:stretch/>
        </p:blipFill>
        <p:spPr>
          <a:xfrm>
            <a:off x="3678137" y="1333341"/>
            <a:ext cx="2253798" cy="1702092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1EE41F9F-3E8F-58C8-0568-C608CD0328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3515" b="50000"/>
          <a:stretch/>
        </p:blipFill>
        <p:spPr>
          <a:xfrm>
            <a:off x="6054072" y="1298089"/>
            <a:ext cx="2451761" cy="179673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ADE39F0-70E3-7DF7-F468-69DE89B80A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2955" t="53205"/>
          <a:stretch/>
        </p:blipFill>
        <p:spPr>
          <a:xfrm>
            <a:off x="3678137" y="3275213"/>
            <a:ext cx="1899515" cy="230523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1B2DDB3-E256-86DE-6DB1-5FE829946D1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429" t="54641"/>
          <a:stretch/>
        </p:blipFill>
        <p:spPr>
          <a:xfrm>
            <a:off x="5699789" y="3312142"/>
            <a:ext cx="2204819" cy="226830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4FDBD8F-F898-D3CF-553D-E43279C0D4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11562"/>
          <a:stretch/>
        </p:blipFill>
        <p:spPr>
          <a:xfrm>
            <a:off x="8034056" y="3339446"/>
            <a:ext cx="2014917" cy="222046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"/>
          <p:cNvSpPr txBox="1">
            <a:spLocks noGrp="1"/>
          </p:cNvSpPr>
          <p:nvPr>
            <p:ph type="title"/>
          </p:nvPr>
        </p:nvSpPr>
        <p:spPr>
          <a:xfrm>
            <a:off x="-518420" y="241995"/>
            <a:ext cx="10812490" cy="1022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omic Sans MS" panose="030F0702030302020204"/>
              <a:buNone/>
            </a:pPr>
            <a:r>
              <a:rPr lang="en-US" b="1" dirty="0">
                <a:solidFill>
                  <a:srgbClr val="7030A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Our school participates in many European programs</a:t>
            </a:r>
            <a:r>
              <a:rPr lang="el-GR" altLang="en-US" b="1" dirty="0">
                <a:solidFill>
                  <a:srgbClr val="7030A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n-US" b="1" dirty="0">
                <a:solidFill>
                  <a:srgbClr val="7030A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- Erasmus+,</a:t>
            </a:r>
            <a:br>
              <a:rPr lang="en-US" b="1" dirty="0">
                <a:solidFill>
                  <a:srgbClr val="7030A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</a:br>
            <a:r>
              <a:rPr lang="en-US" b="1" dirty="0" err="1">
                <a:solidFill>
                  <a:srgbClr val="7030A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Etwinning</a:t>
            </a:r>
            <a:r>
              <a:rPr lang="en-US" b="1" dirty="0">
                <a:solidFill>
                  <a:srgbClr val="7030A0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- and has carried out many actions aimed at highlighting important values ​​of the  European Union</a:t>
            </a:r>
            <a:r>
              <a:rPr lang="en-US" b="1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205" name="Google Shape;205;p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499445" y="1521099"/>
            <a:ext cx="2629048" cy="2996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39359" y="1507154"/>
            <a:ext cx="2571607" cy="302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854343" y="1521100"/>
            <a:ext cx="2523690" cy="299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1439AAF1-F770-8A61-700B-3154B338B4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519" y="1960774"/>
            <a:ext cx="3305101" cy="202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0C0FE1F9-707C-D7B7-1A73-B36FFD114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913" y="4658109"/>
            <a:ext cx="5274310" cy="174815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31534A90-8618-1DCD-1A6F-7FD885AC12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289" r="7402" b="52188"/>
          <a:stretch/>
        </p:blipFill>
        <p:spPr>
          <a:xfrm>
            <a:off x="6956984" y="4774069"/>
            <a:ext cx="4883877" cy="15162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89495" y="202560"/>
            <a:ext cx="2206599" cy="294142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/>
          <a:srcRect l="8922" t="5878" r="8704" b="11122"/>
          <a:stretch>
            <a:fillRect/>
          </a:stretch>
        </p:blipFill>
        <p:spPr>
          <a:xfrm>
            <a:off x="447436" y="3607582"/>
            <a:ext cx="2290715" cy="3016878"/>
          </a:xfrm>
          <a:prstGeom prst="rect">
            <a:avLst/>
          </a:prstGeom>
        </p:spPr>
      </p:pic>
      <p:pic>
        <p:nvPicPr>
          <p:cNvPr id="8" name="Picture 7" descr="Ανώνυμο σχέδιο (17)"/>
          <p:cNvPicPr>
            <a:picLocks noChangeAspect="1"/>
          </p:cNvPicPr>
          <p:nvPr/>
        </p:nvPicPr>
        <p:blipFill>
          <a:blip r:embed="rId4"/>
          <a:srcRect l="17815" t="37009" r="6419" b="36741"/>
          <a:stretch>
            <a:fillRect/>
          </a:stretch>
        </p:blipFill>
        <p:spPr>
          <a:xfrm>
            <a:off x="3123244" y="1631204"/>
            <a:ext cx="4114433" cy="2016947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544479" y="184654"/>
            <a:ext cx="603315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Erasmus+, </a:t>
            </a:r>
            <a:r>
              <a:rPr lang="en-US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Etwinning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projects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3134AC37-0AAA-BE8B-6249-D17AF577B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478" y="3732411"/>
            <a:ext cx="3249965" cy="2851608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7FBFE459-6522-9F13-ED0C-3FA612A63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1369" y="1806087"/>
            <a:ext cx="3578860" cy="36029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b="50477"/>
          <a:stretch>
            <a:fillRect/>
          </a:stretch>
        </p:blipFill>
        <p:spPr>
          <a:xfrm>
            <a:off x="695325" y="404495"/>
            <a:ext cx="8753475" cy="4578350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94995" y="5229225"/>
            <a:ext cx="8996680" cy="8915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2600" b="1" dirty="0">
                <a:solidFill>
                  <a:srgbClr val="002060"/>
                </a:solidFill>
                <a:sym typeface="+mn-ea"/>
              </a:rPr>
              <a:t>Posters created after translational meetings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en-US" sz="2600" b="1" dirty="0">
                <a:solidFill>
                  <a:srgbClr val="002060"/>
                </a:solidFill>
                <a:sym typeface="+mn-ea"/>
              </a:rPr>
              <a:t>in other European countries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"/>
          <p:cNvSpPr txBox="1">
            <a:spLocks noGrp="1"/>
          </p:cNvSpPr>
          <p:nvPr>
            <p:ph type="title"/>
          </p:nvPr>
        </p:nvSpPr>
        <p:spPr>
          <a:xfrm>
            <a:off x="677325" y="3349100"/>
            <a:ext cx="85968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Trebuchet MS" panose="020B0603020202020204"/>
              <a:buNone/>
            </a:pPr>
            <a:r>
              <a:rPr lang="en-US" b="1">
                <a:solidFill>
                  <a:srgbClr val="FFFFFF"/>
                </a:solidFill>
              </a:rPr>
              <a:t>4</a:t>
            </a:r>
            <a:r>
              <a:rPr lang="en-US" b="1" baseline="30000">
                <a:solidFill>
                  <a:srgbClr val="FFFFFF"/>
                </a:solidFill>
              </a:rPr>
              <a:t>th</a:t>
            </a:r>
            <a:r>
              <a:rPr lang="en-US" b="1">
                <a:solidFill>
                  <a:srgbClr val="FFFFFF"/>
                </a:solidFill>
              </a:rPr>
              <a:t> Junior High uuSchool of Preveza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90" name="Google Shape;290;p13"/>
          <p:cNvSpPr txBox="1">
            <a:spLocks noGrp="1"/>
          </p:cNvSpPr>
          <p:nvPr>
            <p:ph type="body" idx="1"/>
          </p:nvPr>
        </p:nvSpPr>
        <p:spPr>
          <a:xfrm>
            <a:off x="551815" y="4077335"/>
            <a:ext cx="9703435" cy="217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266700" algn="l" rtl="0">
              <a:spcBef>
                <a:spcPts val="0"/>
              </a:spcBef>
              <a:spcAft>
                <a:spcPts val="0"/>
              </a:spcAft>
              <a:buSzPts val="2460"/>
              <a:buFont typeface="Noto Sans Symbols"/>
              <a:buChar char="✔"/>
            </a:pPr>
            <a:r>
              <a:rPr lang="en-US" sz="2700" b="1" u="sng">
                <a:solidFill>
                  <a:schemeClr val="hlink"/>
                </a:solidFill>
                <a:hlinkClick r:id="rId3"/>
              </a:rPr>
              <a:t>WEB site : http://mail@4gym-prevez.pre.sch.gr/</a:t>
            </a:r>
            <a:endParaRPr sz="2700" b="1"/>
          </a:p>
          <a:p>
            <a:pPr marL="171450" lvl="0" indent="-266700" algn="l" rtl="0">
              <a:spcBef>
                <a:spcPts val="1000"/>
              </a:spcBef>
              <a:spcAft>
                <a:spcPts val="0"/>
              </a:spcAft>
              <a:buSzPts val="2460"/>
              <a:buFont typeface="Noto Sans Symbols"/>
              <a:buChar char="✔"/>
            </a:pPr>
            <a:r>
              <a:rPr lang="en-US" sz="2700" b="1" u="sng">
                <a:solidFill>
                  <a:schemeClr val="hlink"/>
                </a:solidFill>
                <a:hlinkClick r:id="rId3"/>
              </a:rPr>
              <a:t>e-mail : mail4gym@prevez.pre.sch.gr</a:t>
            </a:r>
            <a:endParaRPr sz="2700" b="1"/>
          </a:p>
          <a:p>
            <a:pPr marL="171450" lvl="0" indent="-266700" algn="l" rtl="0">
              <a:spcBef>
                <a:spcPts val="1000"/>
              </a:spcBef>
              <a:spcAft>
                <a:spcPts val="0"/>
              </a:spcAft>
              <a:buSzPts val="2460"/>
              <a:buFont typeface="Noto Sans Symbols"/>
              <a:buChar char="✔"/>
            </a:pPr>
            <a:r>
              <a:rPr lang="en-US" sz="2700" b="1" u="sng">
                <a:solidFill>
                  <a:schemeClr val="hlink"/>
                </a:solidFill>
                <a:hlinkClick r:id="rId3"/>
              </a:rPr>
              <a:t>https://www.facebook.com/groups/1273065696953504/</a:t>
            </a:r>
            <a:endParaRPr sz="2700" b="1"/>
          </a:p>
          <a:p>
            <a:pPr marL="171450" lvl="0" indent="-110490" algn="l" rtl="0">
              <a:spcBef>
                <a:spcPts val="1000"/>
              </a:spcBef>
              <a:spcAft>
                <a:spcPts val="0"/>
              </a:spcAft>
              <a:buSzPts val="960"/>
              <a:buFont typeface="Noto Sans Symbols"/>
              <a:buNone/>
            </a:pPr>
            <a:endParaRPr sz="2700" u="sng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endParaRPr sz="2700"/>
          </a:p>
        </p:txBody>
      </p:sp>
      <p:pic>
        <p:nvPicPr>
          <p:cNvPr id="291" name="Google Shape;291;p13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839409" y="620514"/>
            <a:ext cx="7907098" cy="28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g31a16af768a_0_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3002" b="12994"/>
          <a:stretch>
            <a:fillRect/>
          </a:stretch>
        </p:blipFill>
        <p:spPr>
          <a:xfrm>
            <a:off x="309689" y="386498"/>
            <a:ext cx="7797002" cy="3487917"/>
          </a:xfrm>
          <a:prstGeom prst="rect">
            <a:avLst/>
          </a:prstGeom>
        </p:spPr>
      </p:pic>
      <p:sp>
        <p:nvSpPr>
          <p:cNvPr id="305" name="Google Shape;305;g31a16af768a_0_6"/>
          <p:cNvSpPr txBox="1">
            <a:spLocks noGrp="1"/>
          </p:cNvSpPr>
          <p:nvPr>
            <p:ph type="body" idx="1"/>
          </p:nvPr>
        </p:nvSpPr>
        <p:spPr>
          <a:xfrm>
            <a:off x="0" y="4349559"/>
            <a:ext cx="8682086" cy="67437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algn="ctr">
              <a:spcBef>
                <a:spcPts val="1000"/>
              </a:spcBef>
            </a:pPr>
            <a:r>
              <a:rPr lang="en-US" sz="1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+mn-ea"/>
              </a:rPr>
              <a:t>Thank you ! ! !</a:t>
            </a:r>
          </a:p>
          <a:p>
            <a:pPr algn="ctr">
              <a:spcBef>
                <a:spcPts val="1000"/>
              </a:spcBef>
            </a:pPr>
            <a:endParaRPr lang="en-US" sz="4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  <a:sym typeface="+mn-ea"/>
            </a:endParaRPr>
          </a:p>
          <a:p>
            <a:pPr>
              <a:spcBef>
                <a:spcPts val="1000"/>
              </a:spcBef>
            </a:pPr>
            <a:r>
              <a:rPr lang="en-US" sz="1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+mn-ea"/>
              </a:rPr>
              <a:t>We are expecting you </a:t>
            </a:r>
            <a:r>
              <a:rPr lang="en-US" altLang="en-US" sz="1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there in April </a:t>
            </a:r>
            <a:r>
              <a:rPr lang="en-US" sz="12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+mn-ea"/>
              </a:rPr>
              <a:t>! ! </a:t>
            </a:r>
            <a:endParaRPr lang="en-US" sz="128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br>
              <a:rPr lang="en-US" sz="3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sym typeface="+mn-ea"/>
              </a:rPr>
            </a:br>
            <a:endParaRPr lang="en-US" sz="3700" b="1" dirty="0">
              <a:solidFill>
                <a:schemeClr val="accent2">
                  <a:lumMod val="60000"/>
                  <a:lumOff val="40000"/>
                </a:schemeClr>
              </a:solidFill>
              <a:latin typeface="Comic Sans MS" panose="030F0702030302020204" pitchFamily="66" charset="0"/>
              <a:sym typeface="+mn-ea"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FC8245C6-A86E-A97A-47B8-8F2CF1DB64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2148" y="0"/>
            <a:ext cx="383985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 panose="020B0603020202020204"/>
              <a:buNone/>
            </a:pPr>
            <a:endParaRPr/>
          </a:p>
        </p:txBody>
      </p:sp>
      <p:sp>
        <p:nvSpPr>
          <p:cNvPr id="151" name="Google Shape;151;p2"/>
          <p:cNvSpPr txBox="1">
            <a:spLocks noGrp="1"/>
          </p:cNvSpPr>
          <p:nvPr>
            <p:ph type="body" idx="1"/>
          </p:nvPr>
        </p:nvSpPr>
        <p:spPr>
          <a:xfrm>
            <a:off x="177712" y="2679590"/>
            <a:ext cx="9729858" cy="331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74650" algn="just" rtl="0">
              <a:spcBef>
                <a:spcPts val="0"/>
              </a:spcBef>
              <a:spcAft>
                <a:spcPts val="0"/>
              </a:spcAft>
              <a:buSzPts val="1940"/>
              <a:buChar char="►"/>
            </a:pPr>
            <a:r>
              <a:rPr lang="en-US" sz="2300" b="1" dirty="0">
                <a:latin typeface="Comic Sans MS" panose="030F0702030302020204" pitchFamily="66" charset="0"/>
                <a:ea typeface="Comic Sans MS" panose="030F0702030302020204"/>
                <a:cs typeface="Comic Sans MS" panose="030F0702030302020204" pitchFamily="66" charset="0"/>
                <a:sym typeface="Comic Sans MS" panose="030F0702030302020204"/>
              </a:rPr>
              <a:t>The school was relocated in 2006 to a newly built modern building where classes are still held today.</a:t>
            </a:r>
            <a:endParaRPr sz="2300" b="1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marL="342900" lvl="0" indent="-251460" algn="just" rtl="0"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300" b="1" dirty="0">
              <a:latin typeface="Comic Sans MS" panose="030F0702030302020204" pitchFamily="66" charset="0"/>
              <a:ea typeface="Comic Sans MS" panose="030F0702030302020204"/>
              <a:cs typeface="Comic Sans MS" panose="030F0702030302020204" pitchFamily="66" charset="0"/>
              <a:sym typeface="Comic Sans MS" panose="030F0702030302020204"/>
            </a:endParaRPr>
          </a:p>
          <a:p>
            <a:pPr marL="342900" lvl="0" indent="-374650" algn="just" rtl="0">
              <a:spcBef>
                <a:spcPts val="1000"/>
              </a:spcBef>
              <a:spcAft>
                <a:spcPts val="0"/>
              </a:spcAft>
              <a:buSzPts val="1940"/>
              <a:buChar char="►"/>
            </a:pPr>
            <a:r>
              <a:rPr lang="en-US" sz="2300" b="1" dirty="0"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It is well equipped with general education classrooms, physics-chemistry, computer, technology, art and music laboratories with appropriate and functional spaces, in very good condition and sufficient for the implementation of the school program.</a:t>
            </a:r>
            <a:endParaRPr sz="2300" b="1" dirty="0"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152" name="Google Shape;152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70002" y="347460"/>
            <a:ext cx="8604000" cy="18450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_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0" y="609600"/>
            <a:ext cx="4718050" cy="2682240"/>
          </a:xfrm>
          <a:prstGeom prst="rect">
            <a:avLst/>
          </a:prstGeom>
        </p:spPr>
      </p:pic>
      <p:pic>
        <p:nvPicPr>
          <p:cNvPr id="5" name="Picture 4" descr="Screenshot_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177" y="3429000"/>
            <a:ext cx="5197935" cy="3239410"/>
          </a:xfrm>
          <a:prstGeom prst="rect">
            <a:avLst/>
          </a:prstGeom>
        </p:spPr>
      </p:pic>
      <p:pic>
        <p:nvPicPr>
          <p:cNvPr id="6" name="Picture 5" descr="0-02-05-7a5983227e925aa3a712f8f97988fa5c6f92478b06103771501fabf9bb506b17_6e3b06ae0a2f6295(1)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855" y="620395"/>
            <a:ext cx="2826385" cy="26720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"/>
          <p:cNvSpPr txBox="1">
            <a:spLocks noGrp="1"/>
          </p:cNvSpPr>
          <p:nvPr>
            <p:ph type="title"/>
          </p:nvPr>
        </p:nvSpPr>
        <p:spPr>
          <a:xfrm>
            <a:off x="772997" y="1224895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Trebuchet MS" panose="020B0603020202020204"/>
              <a:buNone/>
            </a:pPr>
            <a:r>
              <a:rPr lang="en-US" sz="2800" b="1" u="sng" dirty="0">
                <a:solidFill>
                  <a:srgbClr val="0070C0"/>
                </a:solidFill>
              </a:rPr>
              <a:t>9 Classrooms</a:t>
            </a:r>
            <a:r>
              <a:rPr lang="en-US" sz="2800" b="1" dirty="0">
                <a:solidFill>
                  <a:srgbClr val="0070C0"/>
                </a:solidFill>
              </a:rPr>
              <a:t>             </a:t>
            </a:r>
            <a:r>
              <a:rPr lang="en-US" sz="2800" b="1" dirty="0">
                <a:solidFill>
                  <a:schemeClr val="dk1"/>
                </a:solidFill>
              </a:rPr>
              <a:t>equipped with </a:t>
            </a:r>
            <a:r>
              <a:rPr lang="en-US" sz="2800" b="1" i="1" dirty="0" err="1">
                <a:solidFill>
                  <a:schemeClr val="dk1"/>
                </a:solidFill>
              </a:rPr>
              <a:t>wifi</a:t>
            </a:r>
            <a:r>
              <a:rPr lang="en-US" sz="2800" b="1" dirty="0">
                <a:solidFill>
                  <a:schemeClr val="dk1"/>
                </a:solidFill>
              </a:rPr>
              <a:t>, and electrical equipment for computers and interactive whiteboards</a:t>
            </a:r>
            <a:endParaRPr sz="2800" b="1" dirty="0">
              <a:solidFill>
                <a:schemeClr val="dk1"/>
              </a:solidFill>
            </a:endParaRPr>
          </a:p>
        </p:txBody>
      </p:sp>
      <p:pic>
        <p:nvPicPr>
          <p:cNvPr id="158" name="Google Shape;158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772997" y="2709139"/>
            <a:ext cx="4850643" cy="331710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4" name="Δεξιό βέλος 3"/>
          <p:cNvSpPr/>
          <p:nvPr/>
        </p:nvSpPr>
        <p:spPr>
          <a:xfrm>
            <a:off x="2934874" y="1310572"/>
            <a:ext cx="978408" cy="31376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B828DE-CC02-6BB0-768F-CD3AFC2F34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3277" b="65260"/>
          <a:stretch/>
        </p:blipFill>
        <p:spPr>
          <a:xfrm>
            <a:off x="5882325" y="3051288"/>
            <a:ext cx="3782269" cy="167153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7E29178-255F-02B5-D266-B5C099A72D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092"/>
          <a:stretch/>
        </p:blipFill>
        <p:spPr>
          <a:xfrm>
            <a:off x="0" y="0"/>
            <a:ext cx="3101419" cy="79673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E25A2C65-BC58-8C2D-D1F6-E74FFC199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092"/>
          <a:stretch/>
        </p:blipFill>
        <p:spPr>
          <a:xfrm>
            <a:off x="3101419" y="-3625"/>
            <a:ext cx="3101419" cy="79673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F305D3D-9CE6-F6EE-D8F2-981C9FE511C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092"/>
          <a:stretch/>
        </p:blipFill>
        <p:spPr>
          <a:xfrm>
            <a:off x="6202838" y="0"/>
            <a:ext cx="3101419" cy="796739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4AC3A144-35C8-E20E-02E0-3DD08AE2B7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092"/>
          <a:stretch/>
        </p:blipFill>
        <p:spPr>
          <a:xfrm>
            <a:off x="9304257" y="3625"/>
            <a:ext cx="3101419" cy="7967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715" y="188595"/>
            <a:ext cx="8596630" cy="81407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LABORATORIES</a:t>
            </a:r>
            <a:endParaRPr lang="en-US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5" y="764540"/>
            <a:ext cx="4184015" cy="1785620"/>
          </a:xfrm>
        </p:spPr>
        <p:txBody>
          <a:bodyPr>
            <a:normAutofit lnSpcReduction="10000"/>
          </a:bodyPr>
          <a:lstStyle/>
          <a:p>
            <a:r>
              <a:rPr lang="en-US" b="1" u="sng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+mn-ea"/>
              </a:rPr>
              <a:t>Computers’ Laboratory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sym typeface="+mn-ea"/>
              </a:rPr>
              <a:t>: </a:t>
            </a:r>
            <a:r>
              <a:rPr lang="en-US" b="1" dirty="0">
                <a:latin typeface="Comic Sans MS" panose="030F0702030302020204" pitchFamily="66" charset="0"/>
                <a:sym typeface="+mn-ea"/>
              </a:rPr>
              <a:t>Equipped with a modern set of computers - 12 in number - Projector and projection screen, server and 1 more computer</a:t>
            </a:r>
            <a:endParaRPr lang="el-GR" b="1" dirty="0">
              <a:latin typeface="Comic Sans MS" panose="030F0702030302020204" pitchFamily="66" charset="0"/>
            </a:endParaRPr>
          </a:p>
          <a:p>
            <a:endParaRPr lang="en-US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015865" y="764540"/>
            <a:ext cx="4533488" cy="1390015"/>
          </a:xfrm>
        </p:spPr>
        <p:txBody>
          <a:bodyPr/>
          <a:lstStyle/>
          <a:p>
            <a:r>
              <a:rPr lang="en-US" b="1" u="sng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  <a:sym typeface="+mn-ea"/>
              </a:rPr>
              <a:t>Music Laboratory</a:t>
            </a:r>
            <a:r>
              <a:rPr lang="en-US" b="1" dirty="0">
                <a:solidFill>
                  <a:srgbClr val="ED7D31">
                    <a:lumMod val="75000"/>
                  </a:srgbClr>
                </a:solidFill>
                <a:latin typeface="Comic Sans MS" panose="030F0702030302020204" pitchFamily="66" charset="0"/>
                <a:sym typeface="+mn-ea"/>
              </a:rPr>
              <a:t>: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  <a:sym typeface="+mn-ea"/>
              </a:rPr>
              <a:t>Equipped with a computer</a:t>
            </a:r>
            <a:r>
              <a:rPr lang="el-GR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  <a:sym typeface="+mn-ea"/>
              </a:rPr>
              <a:t> </a:t>
            </a:r>
            <a:r>
              <a:rPr lang="en-US" b="1" dirty="0">
                <a:solidFill>
                  <a:prstClr val="black">
                    <a:lumMod val="75000"/>
                    <a:lumOff val="25000"/>
                  </a:prstClr>
                </a:solidFill>
                <a:latin typeface="Comic Sans MS" panose="030F0702030302020204" pitchFamily="66" charset="0"/>
                <a:sym typeface="+mn-ea"/>
              </a:rPr>
              <a:t>and musical instruments such as piano, drams, flutes, metallophones</a:t>
            </a:r>
            <a:endParaRPr lang="el-GR" b="1" dirty="0">
              <a:solidFill>
                <a:prstClr val="black">
                  <a:lumMod val="75000"/>
                  <a:lumOff val="25000"/>
                </a:prstClr>
              </a:solidFill>
              <a:latin typeface="Comic Sans MS" panose="030F0702030302020204" pitchFamily="66" charset="0"/>
            </a:endParaRPr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2730500"/>
            <a:ext cx="3717290" cy="2736850"/>
          </a:xfrm>
          <a:prstGeom prst="rect">
            <a:avLst/>
          </a:prstGeom>
        </p:spPr>
      </p:pic>
      <p:pic>
        <p:nvPicPr>
          <p:cNvPr id="7" name="Picture 6" descr="IMG20241128135600"/>
          <p:cNvPicPr>
            <a:picLocks noChangeAspect="1"/>
          </p:cNvPicPr>
          <p:nvPr/>
        </p:nvPicPr>
        <p:blipFill>
          <a:blip r:embed="rId3"/>
          <a:srcRect r="17798"/>
          <a:stretch>
            <a:fillRect/>
          </a:stretch>
        </p:blipFill>
        <p:spPr>
          <a:xfrm>
            <a:off x="5712250" y="4098925"/>
            <a:ext cx="3988435" cy="273685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/>
          <a:srcRect b="4857"/>
          <a:stretch>
            <a:fillRect/>
          </a:stretch>
        </p:blipFill>
        <p:spPr>
          <a:xfrm>
            <a:off x="7552068" y="2241232"/>
            <a:ext cx="1905000" cy="136842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tretch>
            <a:fillRect/>
          </a:stretch>
        </p:blipFill>
        <p:spPr>
          <a:xfrm>
            <a:off x="5644530" y="2162273"/>
            <a:ext cx="1601470" cy="18630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5" y="163512"/>
            <a:ext cx="8596630" cy="83248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LABORATORIES </a:t>
            </a:r>
            <a:endParaRPr lang="en-US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5" y="793828"/>
            <a:ext cx="4184015" cy="1779905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chemeClr val="accent2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Technology Laboratory</a:t>
            </a:r>
            <a:r>
              <a:rPr lang="en-US" b="1" dirty="0">
                <a:solidFill>
                  <a:schemeClr val="accent2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:</a:t>
            </a:r>
            <a:r>
              <a:rPr lang="en-US" b="1" u="sng" dirty="0">
                <a:solidFill>
                  <a:schemeClr val="accent2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Equipped with a computer, a projector, a projection screen, a </a:t>
            </a:r>
            <a:r>
              <a:rPr lang="en-US" b="1" dirty="0" err="1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colour</a:t>
            </a:r>
            <a:r>
              <a:rPr lang="en-US" b="1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printer and many constructions by the pupils after they completed their projects.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088255" y="856693"/>
            <a:ext cx="4184015" cy="1365885"/>
          </a:xfrm>
        </p:spPr>
        <p:txBody>
          <a:bodyPr>
            <a:noAutofit/>
          </a:bodyPr>
          <a:lstStyle/>
          <a:p>
            <a:r>
              <a:rPr lang="en-US" b="1" u="sng" dirty="0">
                <a:solidFill>
                  <a:schemeClr val="accent2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Art Laboratory</a:t>
            </a:r>
            <a:r>
              <a:rPr lang="en-US" b="1" dirty="0">
                <a:solidFill>
                  <a:schemeClr val="accent2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: </a:t>
            </a:r>
            <a:r>
              <a:rPr lang="en-US" b="1" dirty="0">
                <a:solidFill>
                  <a:schemeClr val="tx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Equipped with a computer, a projector and many paintings and Artwork produced by the pupils.</a:t>
            </a:r>
            <a:endParaRPr b="1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endParaRPr lang="en-US" b="1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19" y="3349547"/>
            <a:ext cx="3677285" cy="27146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73" y="3349547"/>
            <a:ext cx="3600450" cy="2705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rgbClr val="9CC2E5"/>
              </a:buClr>
              <a:buSzPts val="1800"/>
              <a:buFont typeface="Arial" panose="020B0604020202020204"/>
              <a:buNone/>
            </a:pPr>
            <a:r>
              <a:rPr lang="en-US" sz="2400" dirty="0">
                <a:solidFill>
                  <a:srgbClr val="9CC2E5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►</a:t>
            </a:r>
            <a:r>
              <a:rPr lang="en-US" sz="2400" b="1" u="sng" dirty="0">
                <a:solidFill>
                  <a:srgbClr val="C55A1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Science Laboratory</a:t>
            </a:r>
            <a:r>
              <a:rPr lang="en-US" sz="2400" b="1" dirty="0">
                <a:solidFill>
                  <a:srgbClr val="C55A1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:</a:t>
            </a:r>
            <a:r>
              <a:rPr lang="en-US" sz="2400" b="1" dirty="0">
                <a:solidFill>
                  <a:schemeClr val="dk1"/>
                </a:solidFill>
                <a:latin typeface="Comic Sans MS" panose="030F0702030302020204"/>
                <a:ea typeface="Comic Sans MS" panose="030F0702030302020204"/>
                <a:cs typeface="Comic Sans MS" panose="030F0702030302020204"/>
                <a:sym typeface="Comic Sans MS" panose="030F0702030302020204"/>
              </a:rPr>
              <a:t> Equipped with a modern interactive system and PC, Projector, projection screen and stuff and equipment needed for Chemistry experiments.</a:t>
            </a:r>
            <a:endParaRPr sz="2400" b="1" dirty="0">
              <a:solidFill>
                <a:schemeClr val="dk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pic>
        <p:nvPicPr>
          <p:cNvPr id="182" name="Google Shape;182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3997711" y="2807927"/>
            <a:ext cx="4183062" cy="3137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/>
          <a:srcRect r="36760"/>
          <a:stretch>
            <a:fillRect/>
          </a:stretch>
        </p:blipFill>
        <p:spPr>
          <a:xfrm>
            <a:off x="1140846" y="1930400"/>
            <a:ext cx="2151000" cy="45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>
            <a:spLocks noGrp="1"/>
          </p:cNvSpPr>
          <p:nvPr>
            <p:ph type="title"/>
          </p:nvPr>
        </p:nvSpPr>
        <p:spPr>
          <a:xfrm>
            <a:off x="0" y="186865"/>
            <a:ext cx="10487814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C55A11"/>
              </a:buClr>
              <a:buSzPts val="1800"/>
              <a:buFont typeface="Comic Sans MS" panose="030F0702030302020204"/>
              <a:buNone/>
            </a:pPr>
            <a:r>
              <a:rPr lang="en-US" sz="2800" b="1" dirty="0">
                <a:solidFill>
                  <a:srgbClr val="C55A11"/>
                </a:solidFill>
                <a:latin typeface="Comic Sans MS" panose="030F0702030302020204" pitchFamily="66" charset="0"/>
                <a:ea typeface="Comic Sans MS" panose="030F0702030302020204"/>
                <a:cs typeface="Comic Sans MS" panose="030F0702030302020204" pitchFamily="66" charset="0"/>
                <a:sym typeface="Comic Sans MS" panose="030F0702030302020204"/>
              </a:rPr>
              <a:t>ASSEMBLY HALL</a:t>
            </a:r>
            <a:br>
              <a:rPr lang="en-US" sz="2300" b="1" u="sng" dirty="0">
                <a:solidFill>
                  <a:srgbClr val="C55A11"/>
                </a:solidFill>
                <a:latin typeface="Comic Sans MS" panose="030F0702030302020204" pitchFamily="66" charset="0"/>
                <a:ea typeface="Comic Sans MS" panose="030F0702030302020204"/>
                <a:cs typeface="Comic Sans MS" panose="030F0702030302020204" pitchFamily="66" charset="0"/>
                <a:sym typeface="Comic Sans MS" panose="030F0702030302020204"/>
              </a:rPr>
            </a:br>
            <a:r>
              <a:rPr lang="en-US" sz="2300" dirty="0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/>
                <a:cs typeface="Comic Sans MS" panose="030F0702030302020204" pitchFamily="66" charset="0"/>
                <a:sym typeface="Comic Sans MS" panose="030F0702030302020204"/>
              </a:rPr>
              <a:t>with central microphone installation, a PC, a projector </a:t>
            </a:r>
            <a:br>
              <a:rPr lang="en-US" sz="2300" dirty="0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/>
                <a:cs typeface="Comic Sans MS" panose="030F0702030302020204" pitchFamily="66" charset="0"/>
                <a:sym typeface="Comic Sans MS" panose="030F0702030302020204"/>
              </a:rPr>
            </a:br>
            <a:r>
              <a:rPr lang="en-US" sz="2300" dirty="0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/>
                <a:cs typeface="Comic Sans MS" panose="030F0702030302020204" pitchFamily="66" charset="0"/>
                <a:sym typeface="Comic Sans MS" panose="030F0702030302020204"/>
              </a:rPr>
              <a:t>and a projection screen, as well as a stage for school performances</a:t>
            </a:r>
            <a:endParaRPr sz="4100" dirty="0"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189" name="Google Shape;18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551070" y="4389393"/>
            <a:ext cx="4201500" cy="24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7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550974" y="1619315"/>
            <a:ext cx="4201596" cy="2658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241128_163100"/>
          <p:cNvPicPr>
            <a:picLocks noChangeAspect="1"/>
          </p:cNvPicPr>
          <p:nvPr/>
        </p:nvPicPr>
        <p:blipFill>
          <a:blip r:embed="rId5"/>
          <a:srcRect t="9640"/>
          <a:stretch>
            <a:fillRect/>
          </a:stretch>
        </p:blipFill>
        <p:spPr>
          <a:xfrm>
            <a:off x="4977038" y="2160905"/>
            <a:ext cx="5127625" cy="34759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8"/>
          <p:cNvSpPr txBox="1">
            <a:spLocks noGrp="1"/>
          </p:cNvSpPr>
          <p:nvPr>
            <p:ph type="title"/>
          </p:nvPr>
        </p:nvSpPr>
        <p:spPr>
          <a:xfrm>
            <a:off x="430325" y="346004"/>
            <a:ext cx="4471613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omic Sans MS" panose="030F0702030302020204"/>
              <a:buNone/>
            </a:pPr>
            <a:r>
              <a:rPr 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pitchFamily="66" charset="0"/>
                <a:ea typeface="Comic Sans MS" panose="030F0702030302020204"/>
                <a:cs typeface="Comic Sans MS" panose="030F0702030302020204" pitchFamily="66" charset="0"/>
                <a:sym typeface="Comic Sans MS" panose="030F0702030302020204"/>
              </a:rPr>
              <a:t>Large courtyard space, with benches and trees combined with the beautiful natural environment meet the needs of students and teachers</a:t>
            </a:r>
            <a:r>
              <a:rPr 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pitchFamily="66" charset="0"/>
                <a:cs typeface="Comic Sans MS" panose="030F0702030302020204" pitchFamily="66" charset="0"/>
              </a:rPr>
              <a:t>. We also have a basketball and volleyball court</a:t>
            </a:r>
            <a:r>
              <a:rPr lang="el-GR" altLang="en-US" sz="24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Comic Sans MS" panose="030F0702030302020204" pitchFamily="66" charset="0"/>
                <a:cs typeface="Comic Sans MS" panose="030F0702030302020204" pitchFamily="66" charset="0"/>
              </a:rPr>
              <a:t>.</a:t>
            </a:r>
          </a:p>
        </p:txBody>
      </p:sp>
      <p:pic>
        <p:nvPicPr>
          <p:cNvPr id="197" name="Google Shape;197;p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/>
          <a:srcRect/>
          <a:stretch>
            <a:fillRect/>
          </a:stretch>
        </p:blipFill>
        <p:spPr>
          <a:xfrm>
            <a:off x="5095529" y="2891722"/>
            <a:ext cx="2911077" cy="3881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1107708" y="3511198"/>
            <a:ext cx="3436011" cy="2975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AC481F-676F-5250-BFF2-A3915CDC12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406"/>
          <a:stretch/>
        </p:blipFill>
        <p:spPr>
          <a:xfrm>
            <a:off x="5095529" y="346004"/>
            <a:ext cx="6125536" cy="23946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Όψη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472</Words>
  <Application>Microsoft Office PowerPoint</Application>
  <PresentationFormat>Ευρεία οθόνη</PresentationFormat>
  <Paragraphs>49</Paragraphs>
  <Slides>19</Slides>
  <Notes>10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19</vt:i4>
      </vt:variant>
    </vt:vector>
  </HeadingPairs>
  <TitlesOfParts>
    <vt:vector size="24" baseType="lpstr">
      <vt:lpstr>Arial</vt:lpstr>
      <vt:lpstr>Comic Sans MS</vt:lpstr>
      <vt:lpstr>Noto Sans Symbols</vt:lpstr>
      <vt:lpstr>Trebuchet MS</vt:lpstr>
      <vt:lpstr>Όψη</vt:lpstr>
      <vt:lpstr>Our School</vt:lpstr>
      <vt:lpstr>Παρουσίαση του PowerPoint</vt:lpstr>
      <vt:lpstr>Παρουσίαση του PowerPoint</vt:lpstr>
      <vt:lpstr>9 Classrooms             equipped with wifi, and electrical equipment for computers and interactive whiteboards</vt:lpstr>
      <vt:lpstr>LABORATORIES</vt:lpstr>
      <vt:lpstr>LABORATORIES </vt:lpstr>
      <vt:lpstr>►Science Laboratory: Equipped with a modern interactive system and PC, Projector, projection screen and stuff and equipment needed for Chemistry experiments.</vt:lpstr>
      <vt:lpstr>ASSEMBLY HALL with central microphone installation, a PC, a projector  and a projection screen, as well as a stage for school performances</vt:lpstr>
      <vt:lpstr>Large courtyard space, with benches and trees combined with the beautiful natural environment meet the needs of students and teachers. We also have a basketball and volleyball court.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School activities and other projects </vt:lpstr>
      <vt:lpstr>Our school participates in many European programs - Erasmus+, Etwinning - and has carried out many actions aimed at highlighting important values ​​of the  European Union.</vt:lpstr>
      <vt:lpstr>Παρουσίαση του PowerPoint</vt:lpstr>
      <vt:lpstr>Παρουσίαση του PowerPoint</vt:lpstr>
      <vt:lpstr>4th Junior High uuSchool of Preveza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School</dc:title>
  <dc:creator>Admin</dc:creator>
  <cp:lastModifiedBy>Nafsika Poulia</cp:lastModifiedBy>
  <cp:revision>20</cp:revision>
  <dcterms:created xsi:type="dcterms:W3CDTF">2024-11-28T17:18:00Z</dcterms:created>
  <dcterms:modified xsi:type="dcterms:W3CDTF">2025-02-22T11:15:27Z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7049F713B31F4CBDB8FB58A454C97339_13</vt:lpwstr>
  </property>
  <property fmtid="{D5CDD505-2E9C-101B-9397-08002B2CF9AE}" pid="3" name="KSOProductBuildVer">
    <vt:lpwstr>1033-12.2.0.18911</vt:lpwstr>
  </property>
</Properties>
</file>