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333" r:id="rId14"/>
    <p:sldId id="334" r:id="rId15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9" d="100"/>
          <a:sy n="59" d="100"/>
        </p:scale>
        <p:origin x="840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4C70C0-A877-41F9-8371-787EE59C1C59}" type="datetimeFigureOut">
              <a:rPr lang="el-GR" smtClean="0"/>
              <a:t>22/9/2026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71716B-BEC0-483D-97E4-F0CF6FE44E0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728689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l-GR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ui-sans-serif"/>
              </a:rPr>
              <a:t>Σημασία της νιτροποίησης:</a:t>
            </a:r>
            <a:endParaRPr lang="el-GR" b="0" i="0" dirty="0">
              <a:solidFill>
                <a:srgbClr val="0D0D0D"/>
              </a:solidFill>
              <a:effectLst/>
              <a:highlight>
                <a:srgbClr val="FFFFFF"/>
              </a:highlight>
              <a:latin typeface="ui-sans-serif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l-GR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ui-sans-serif"/>
              </a:rPr>
              <a:t>Διαθεσιμότητα αζώτου για τα φυτά:</a:t>
            </a:r>
            <a:r>
              <a:rPr lang="el-GR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ui-sans-serif"/>
              </a:rPr>
              <a:t> Τα νιτρικά ιόντα που παράγονται από τη νιτροποίηση είναι μια μορφή αζώτου που τα φυτά μπορούν να απορροφήσουν εύκολα και να χρησιμοποιήσουν για την ανάπτυξή τους.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l-GR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ui-sans-serif"/>
              </a:rPr>
              <a:t>Καθαρισμός περιβάλλοντος:</a:t>
            </a:r>
            <a:r>
              <a:rPr lang="el-GR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ui-sans-serif"/>
              </a:rPr>
              <a:t> Η νιτροποίηση βοηθά στη μείωση των επιβλαβών συγκεντρώσεων αμμωνίας στο έδαφος και το νερό, που μπορεί να είναι τοξικές για τα φυτά και τα ζώα.</a:t>
            </a:r>
          </a:p>
          <a:p>
            <a:pPr algn="l"/>
            <a:r>
              <a:rPr lang="el-GR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ui-sans-serif"/>
              </a:rPr>
              <a:t>Παράδειγμα εφαρμογής:</a:t>
            </a:r>
            <a:endParaRPr lang="el-GR" b="0" i="0" dirty="0">
              <a:solidFill>
                <a:srgbClr val="0D0D0D"/>
              </a:solidFill>
              <a:effectLst/>
              <a:highlight>
                <a:srgbClr val="FFFFFF"/>
              </a:highlight>
              <a:latin typeface="ui-sans-serif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l-GR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ui-sans-serif"/>
              </a:rPr>
              <a:t>Στη γεωργία, η κατανόηση και η διαχείριση της νιτροποίησης είναι κρίσιμη για τη διατήρηση της γονιμότητας του εδάφους και την αποφυγή της ρύπανσης των υδάτων με νιτρικά.</a:t>
            </a:r>
          </a:p>
          <a:p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3CB7CD-CB4C-4F8F-8449-B8B6BF028AD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11830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3CB7CD-CB4C-4F8F-8449-B8B6BF028AD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02977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3CB7CD-CB4C-4F8F-8449-B8B6BF028AD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97677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691A0A0-D40D-1F18-3BCA-08B02B90B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2209" y="278996"/>
            <a:ext cx="14560344" cy="2333576"/>
          </a:xfrm>
          <a:solidFill>
            <a:schemeClr val="accent1"/>
          </a:solidFill>
          <a:ln w="38100">
            <a:solidFill>
              <a:srgbClr val="FFFFFF"/>
            </a:solidFill>
          </a:ln>
        </p:spPr>
        <p:txBody>
          <a:bodyPr>
            <a:normAutofit/>
          </a:bodyPr>
          <a:lstStyle/>
          <a:p>
            <a:pPr algn="ctr"/>
            <a:r>
              <a:rPr lang="el-GR" sz="5333" b="1" dirty="0">
                <a:solidFill>
                  <a:schemeClr val="bg1"/>
                </a:solidFill>
              </a:rPr>
              <a:t>1.2 ΜΙΚΡΟΟΡΓΑΝΙΣΜΟΙ</a:t>
            </a:r>
            <a:endParaRPr lang="en-US" sz="5333" b="1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5B3D68C-3333-A167-F573-B4556443F96F}"/>
              </a:ext>
            </a:extLst>
          </p:cNvPr>
          <p:cNvSpPr txBox="1"/>
          <p:nvPr/>
        </p:nvSpPr>
        <p:spPr>
          <a:xfrm>
            <a:off x="902210" y="3367964"/>
            <a:ext cx="4322933" cy="337541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 defTabSz="609585">
              <a:defRPr/>
            </a:pPr>
            <a:r>
              <a:rPr lang="el-GR" sz="3200" dirty="0">
                <a:solidFill>
                  <a:prstClr val="black"/>
                </a:solidFill>
                <a:latin typeface="Calibri Light" panose="020F0302020204030204"/>
              </a:rPr>
              <a:t>Γενικά, ως </a:t>
            </a:r>
            <a:r>
              <a:rPr lang="el-GR" sz="4267" b="1" dirty="0">
                <a:solidFill>
                  <a:prstClr val="black"/>
                </a:solidFill>
                <a:latin typeface="Calibri Light" panose="020F0302020204030204"/>
              </a:rPr>
              <a:t>μικροοργανισμοί ή μικρόβια </a:t>
            </a:r>
            <a:r>
              <a:rPr lang="el-GR" sz="3200" dirty="0">
                <a:solidFill>
                  <a:prstClr val="black"/>
                </a:solidFill>
                <a:latin typeface="Calibri Light" panose="020F0302020204030204"/>
              </a:rPr>
              <a:t>δεν μπορούμε να διακρίνουμε με γυμνό μάτι</a:t>
            </a:r>
            <a:endParaRPr lang="en-US" sz="3200" dirty="0">
              <a:solidFill>
                <a:prstClr val="black"/>
              </a:solidFill>
              <a:latin typeface="Calibri Light" panose="020F0302020204030204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31E3AEA-4F2C-5790-8132-4CF908E1296B}"/>
              </a:ext>
            </a:extLst>
          </p:cNvPr>
          <p:cNvSpPr txBox="1"/>
          <p:nvPr/>
        </p:nvSpPr>
        <p:spPr>
          <a:xfrm>
            <a:off x="5402779" y="3005679"/>
            <a:ext cx="10585079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09585">
              <a:defRPr/>
            </a:pPr>
            <a:r>
              <a:rPr lang="el-GR" sz="3200" b="1" dirty="0">
                <a:solidFill>
                  <a:prstClr val="black"/>
                </a:solidFill>
                <a:latin typeface="Calibri Light" panose="020F0302020204030204"/>
              </a:rPr>
              <a:t>Μικροί οργανισμοί!! (&lt;0,1mm</a:t>
            </a:r>
            <a:r>
              <a:rPr lang="el-GR" sz="3200" dirty="0">
                <a:solidFill>
                  <a:prstClr val="black"/>
                </a:solidFill>
                <a:latin typeface="Calibri Light" panose="020F0302020204030204"/>
              </a:rPr>
              <a:t>)</a:t>
            </a:r>
            <a:endParaRPr lang="en-US" sz="3200" dirty="0">
              <a:solidFill>
                <a:prstClr val="black"/>
              </a:solidFill>
              <a:latin typeface="Calibri Light" panose="020F0302020204030204"/>
            </a:endParaRPr>
          </a:p>
          <a:p>
            <a:pPr defTabSz="609585">
              <a:defRPr/>
            </a:pPr>
            <a:r>
              <a:rPr lang="el-GR" sz="3200" dirty="0">
                <a:solidFill>
                  <a:prstClr val="black"/>
                </a:solidFill>
                <a:latin typeface="Calibri Light" panose="020F0302020204030204"/>
              </a:rPr>
              <a:t>Ζουν:</a:t>
            </a:r>
            <a:endParaRPr lang="en-US" sz="3200" dirty="0">
              <a:solidFill>
                <a:prstClr val="black"/>
              </a:solidFill>
              <a:latin typeface="Calibri Light" panose="020F0302020204030204"/>
            </a:endParaRPr>
          </a:p>
          <a:p>
            <a:pPr defTabSz="609585">
              <a:defRPr/>
            </a:pPr>
            <a:r>
              <a:rPr lang="en-US" sz="3200" dirty="0">
                <a:solidFill>
                  <a:prstClr val="black"/>
                </a:solidFill>
                <a:latin typeface="Calibri Light" panose="020F0302020204030204"/>
                <a:sym typeface="Wingdings" panose="05000000000000000000" pitchFamily="2" charset="2"/>
              </a:rPr>
              <a:t></a:t>
            </a:r>
            <a:r>
              <a:rPr lang="el-GR" sz="3200" dirty="0">
                <a:solidFill>
                  <a:prstClr val="black"/>
                </a:solidFill>
                <a:latin typeface="Calibri Light" panose="020F0302020204030204"/>
              </a:rPr>
              <a:t>Φυσικό περιβάλλον</a:t>
            </a:r>
            <a:r>
              <a:rPr lang="en-US" sz="3200" dirty="0">
                <a:solidFill>
                  <a:prstClr val="black"/>
                </a:solidFill>
                <a:latin typeface="Calibri Light" panose="020F0302020204030204"/>
              </a:rPr>
              <a:t> (</a:t>
            </a:r>
            <a:r>
              <a:rPr lang="el-GR" sz="3200" dirty="0">
                <a:solidFill>
                  <a:prstClr val="black"/>
                </a:solidFill>
                <a:latin typeface="Calibri Light" panose="020F0302020204030204"/>
              </a:rPr>
              <a:t>Πχ </a:t>
            </a:r>
            <a:r>
              <a:rPr lang="el-GR" sz="3200" b="1" dirty="0" err="1">
                <a:solidFill>
                  <a:prstClr val="black"/>
                </a:solidFill>
                <a:latin typeface="Calibri Light" panose="020F0302020204030204"/>
              </a:rPr>
              <a:t>νιτροποιητικά</a:t>
            </a:r>
            <a:r>
              <a:rPr lang="el-GR" sz="3200" b="1" dirty="0">
                <a:solidFill>
                  <a:prstClr val="black"/>
                </a:solidFill>
                <a:latin typeface="Calibri Light" panose="020F0302020204030204"/>
              </a:rPr>
              <a:t> βακτήρια</a:t>
            </a:r>
            <a:r>
              <a:rPr lang="el-GR" sz="3200" dirty="0">
                <a:solidFill>
                  <a:prstClr val="black"/>
                </a:solidFill>
                <a:latin typeface="Calibri Light" panose="020F0302020204030204"/>
              </a:rPr>
              <a:t>)</a:t>
            </a:r>
            <a:endParaRPr lang="en-US" sz="3200" dirty="0">
              <a:solidFill>
                <a:prstClr val="black"/>
              </a:solidFill>
              <a:latin typeface="Calibri Light" panose="020F0302020204030204"/>
            </a:endParaRPr>
          </a:p>
          <a:p>
            <a:pPr defTabSz="609585">
              <a:defRPr/>
            </a:pPr>
            <a:r>
              <a:rPr lang="en-US" sz="3200" dirty="0">
                <a:solidFill>
                  <a:prstClr val="black"/>
                </a:solidFill>
                <a:latin typeface="Calibri Light" panose="020F0302020204030204"/>
                <a:sym typeface="Wingdings" panose="05000000000000000000" pitchFamily="2" charset="2"/>
              </a:rPr>
              <a:t></a:t>
            </a:r>
            <a:r>
              <a:rPr lang="el-GR" sz="3200" dirty="0">
                <a:solidFill>
                  <a:prstClr val="black"/>
                </a:solidFill>
                <a:latin typeface="Calibri Light" panose="020F0302020204030204"/>
              </a:rPr>
              <a:t>Εσωτερικό άλλου οργανισμού (παράσιτα–ξενιστής)</a:t>
            </a:r>
            <a:endParaRPr lang="en-US" sz="3200" dirty="0">
              <a:solidFill>
                <a:prstClr val="black"/>
              </a:solidFill>
              <a:latin typeface="Calibri Light" panose="020F0302020204030204"/>
            </a:endParaRPr>
          </a:p>
          <a:p>
            <a:pPr defTabSz="609585">
              <a:defRPr/>
            </a:pPr>
            <a:endParaRPr lang="en-US" sz="3200" dirty="0">
              <a:solidFill>
                <a:prstClr val="black"/>
              </a:solidFill>
              <a:latin typeface="Calibri Light" panose="020F0302020204030204"/>
            </a:endParaRPr>
          </a:p>
          <a:p>
            <a:pPr defTabSz="609585">
              <a:defRPr/>
            </a:pPr>
            <a:r>
              <a:rPr lang="el-GR" sz="3200" dirty="0">
                <a:solidFill>
                  <a:prstClr val="black"/>
                </a:solidFill>
                <a:latin typeface="Calibri Light" panose="020F0302020204030204"/>
              </a:rPr>
              <a:t>Οι περισσότεροι </a:t>
            </a:r>
            <a:r>
              <a:rPr lang="el-GR" sz="3200" b="1" dirty="0">
                <a:solidFill>
                  <a:prstClr val="black"/>
                </a:solidFill>
                <a:latin typeface="Calibri Light" panose="020F0302020204030204"/>
              </a:rPr>
              <a:t>ΔΕΝ</a:t>
            </a:r>
            <a:r>
              <a:rPr lang="el-GR" sz="3200" dirty="0">
                <a:solidFill>
                  <a:prstClr val="black"/>
                </a:solidFill>
                <a:latin typeface="Calibri Light" panose="020F0302020204030204"/>
              </a:rPr>
              <a:t> είναι βλαβεροί</a:t>
            </a:r>
            <a:endParaRPr lang="en-US" sz="3200" dirty="0">
              <a:solidFill>
                <a:prstClr val="black"/>
              </a:solidFill>
              <a:latin typeface="Calibri Light" panose="020F0302020204030204"/>
            </a:endParaRPr>
          </a:p>
          <a:p>
            <a:pPr defTabSz="609585">
              <a:defRPr/>
            </a:pPr>
            <a:r>
              <a:rPr lang="en-US" sz="3200" dirty="0">
                <a:solidFill>
                  <a:prstClr val="black"/>
                </a:solidFill>
                <a:latin typeface="Calibri Light" panose="020F0302020204030204"/>
                <a:sym typeface="Wingdings" panose="05000000000000000000" pitchFamily="2" charset="2"/>
              </a:rPr>
              <a:t></a:t>
            </a:r>
            <a:r>
              <a:rPr lang="el-GR" sz="3200" dirty="0">
                <a:solidFill>
                  <a:prstClr val="black"/>
                </a:solidFill>
                <a:latin typeface="Calibri Light" panose="020F0302020204030204"/>
              </a:rPr>
              <a:t>Χρήσιμοι (π.χ. υγεία, διατροφή)</a:t>
            </a:r>
            <a:endParaRPr lang="en-US" sz="3200" dirty="0">
              <a:solidFill>
                <a:prstClr val="black"/>
              </a:solidFill>
              <a:latin typeface="Calibri Light" panose="020F0302020204030204"/>
            </a:endParaRPr>
          </a:p>
          <a:p>
            <a:pPr defTabSz="609585">
              <a:defRPr/>
            </a:pPr>
            <a:r>
              <a:rPr lang="en-US" sz="3200" dirty="0">
                <a:solidFill>
                  <a:prstClr val="black"/>
                </a:solidFill>
                <a:latin typeface="Calibri Light" panose="020F0302020204030204"/>
                <a:sym typeface="Wingdings" panose="05000000000000000000" pitchFamily="2" charset="2"/>
              </a:rPr>
              <a:t></a:t>
            </a:r>
            <a:r>
              <a:rPr lang="el-GR" sz="3200" dirty="0">
                <a:solidFill>
                  <a:prstClr val="black"/>
                </a:solidFill>
                <a:latin typeface="Calibri Light" panose="020F0302020204030204"/>
              </a:rPr>
              <a:t>Απαραίτητοι (π.χ</a:t>
            </a:r>
            <a:r>
              <a:rPr lang="el-GR" sz="3200">
                <a:solidFill>
                  <a:prstClr val="black"/>
                </a:solidFill>
                <a:latin typeface="Calibri Light" panose="020F0302020204030204"/>
              </a:rPr>
              <a:t>. αποικοδόμηση νεκρής οργανικής ύλης από βακτήρια και μύκητες)</a:t>
            </a:r>
            <a:endParaRPr lang="en-US" sz="3200" dirty="0">
              <a:solidFill>
                <a:prstClr val="black"/>
              </a:solidFill>
              <a:latin typeface="Calibri Light" panose="020F0302020204030204"/>
            </a:endParaRPr>
          </a:p>
          <a:p>
            <a:pPr defTabSz="609585">
              <a:defRPr/>
            </a:pPr>
            <a:r>
              <a:rPr lang="en-US" sz="3200" dirty="0">
                <a:solidFill>
                  <a:prstClr val="black"/>
                </a:solidFill>
                <a:latin typeface="Calibri Light" panose="020F0302020204030204"/>
                <a:sym typeface="Wingdings" panose="05000000000000000000" pitchFamily="2" charset="2"/>
              </a:rPr>
              <a:t></a:t>
            </a:r>
            <a:r>
              <a:rPr lang="el-GR" sz="3200" dirty="0">
                <a:solidFill>
                  <a:prstClr val="black"/>
                </a:solidFill>
                <a:latin typeface="Calibri Light" panose="020F0302020204030204"/>
              </a:rPr>
              <a:t>Ουδέτεροι</a:t>
            </a:r>
            <a:endParaRPr lang="en-US" sz="3200" dirty="0">
              <a:solidFill>
                <a:prstClr val="black"/>
              </a:solidFill>
              <a:latin typeface="Calibri Light" panose="020F03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4876748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691A0A0-D40D-1F18-3BCA-08B02B90B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2209" y="278996"/>
            <a:ext cx="14560344" cy="2333576"/>
          </a:xfrm>
          <a:solidFill>
            <a:schemeClr val="accent1"/>
          </a:solidFill>
          <a:ln w="38100">
            <a:solidFill>
              <a:srgbClr val="FFFFFF"/>
            </a:solidFill>
          </a:ln>
        </p:spPr>
        <p:txBody>
          <a:bodyPr>
            <a:normAutofit/>
          </a:bodyPr>
          <a:lstStyle/>
          <a:p>
            <a:pPr algn="ctr"/>
            <a:r>
              <a:rPr lang="el-GR" sz="5333" b="1" dirty="0">
                <a:solidFill>
                  <a:schemeClr val="bg1"/>
                </a:solidFill>
              </a:rPr>
              <a:t>1.2 ΜΙΚΡΟΟΡΓΑΝΙΣΜΟΙ</a:t>
            </a:r>
            <a:endParaRPr lang="en-US" sz="5333" b="1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5B3D68C-3333-A167-F573-B4556443F96F}"/>
              </a:ext>
            </a:extLst>
          </p:cNvPr>
          <p:cNvSpPr txBox="1"/>
          <p:nvPr/>
        </p:nvSpPr>
        <p:spPr>
          <a:xfrm>
            <a:off x="186267" y="3958566"/>
            <a:ext cx="4539704" cy="271894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 defTabSz="609585">
              <a:defRPr/>
            </a:pPr>
            <a:r>
              <a:rPr lang="el-GR" sz="4267" b="1" dirty="0">
                <a:solidFill>
                  <a:prstClr val="black"/>
                </a:solidFill>
                <a:latin typeface="Calibri Light" panose="020F0302020204030204"/>
              </a:rPr>
              <a:t>Μικροοργανισμοί </a:t>
            </a:r>
            <a:r>
              <a:rPr lang="el-GR" sz="4267" b="1">
                <a:solidFill>
                  <a:prstClr val="black"/>
                </a:solidFill>
                <a:latin typeface="Calibri Light" panose="020F0302020204030204"/>
              </a:rPr>
              <a:t>που χρησιμοποιούν ως </a:t>
            </a:r>
            <a:r>
              <a:rPr lang="el-GR" sz="4267" b="1" dirty="0">
                <a:solidFill>
                  <a:prstClr val="black"/>
                </a:solidFill>
                <a:latin typeface="Calibri Light" panose="020F0302020204030204"/>
              </a:rPr>
              <a:t>ξενιστή τον άνθρωπο </a:t>
            </a:r>
            <a:endParaRPr lang="en-US" sz="4267" b="1" dirty="0">
              <a:solidFill>
                <a:prstClr val="black"/>
              </a:solidFill>
              <a:latin typeface="Calibri Light" panose="020F0302020204030204"/>
            </a:endParaRPr>
          </a:p>
        </p:txBody>
      </p:sp>
      <p:pic>
        <p:nvPicPr>
          <p:cNvPr id="3" name="Content Placeholder 4">
            <a:extLst>
              <a:ext uri="{FF2B5EF4-FFF2-40B4-BE49-F238E27FC236}">
                <a16:creationId xmlns:a16="http://schemas.microsoft.com/office/drawing/2014/main" id="{EA986E00-AC10-F78E-21EF-DAA2407CF14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033373" y="4648604"/>
            <a:ext cx="5222627" cy="4216400"/>
          </a:xfrm>
        </p:spPr>
      </p:pic>
      <p:sp>
        <p:nvSpPr>
          <p:cNvPr id="4" name="Θέση περιεχομένου 2">
            <a:extLst>
              <a:ext uri="{FF2B5EF4-FFF2-40B4-BE49-F238E27FC236}">
                <a16:creationId xmlns:a16="http://schemas.microsoft.com/office/drawing/2014/main" id="{C2734727-E18D-25A4-2988-1D63276B088E}"/>
              </a:ext>
            </a:extLst>
          </p:cNvPr>
          <p:cNvSpPr txBox="1">
            <a:spLocks/>
          </p:cNvSpPr>
          <p:nvPr/>
        </p:nvSpPr>
        <p:spPr>
          <a:xfrm>
            <a:off x="4725971" y="2765451"/>
            <a:ext cx="9529285" cy="5668396"/>
          </a:xfrm>
          <a:prstGeom prst="rect">
            <a:avLst/>
          </a:prstGeom>
        </p:spPr>
        <p:txBody>
          <a:bodyPr vert="horz" lIns="121920" tIns="60960" rIns="121920" bIns="60960" rtlCol="0">
            <a:normAutofit/>
          </a:bodyPr>
          <a:lstStyle>
            <a:lvl1pPr marL="91440" indent="-9144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7472" indent="-3429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48640" indent="-54864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0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22960" indent="-82296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97280" indent="-109728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1917" indent="-121917" defTabSz="1219170">
              <a:spcBef>
                <a:spcPts val="1733"/>
              </a:spcBef>
              <a:defRPr/>
            </a:pPr>
            <a:r>
              <a:rPr lang="el-GR" altLang="el-GR" sz="3200" b="1" u="sng" dirty="0">
                <a:solidFill>
                  <a:prstClr val="black">
                    <a:lumMod val="85000"/>
                    <a:lumOff val="15000"/>
                  </a:prstClr>
                </a:solidFill>
                <a:latin typeface="Calibri Light" panose="020F0302020204030204"/>
              </a:rPr>
              <a:t>Παθογόνοι</a:t>
            </a:r>
            <a:r>
              <a:rPr lang="el-GR" altLang="el-GR" sz="3200" u="sng" dirty="0">
                <a:solidFill>
                  <a:prstClr val="black">
                    <a:lumMod val="85000"/>
                    <a:lumOff val="15000"/>
                  </a:prstClr>
                </a:solidFill>
                <a:latin typeface="Calibri Light" panose="020F0302020204030204"/>
              </a:rPr>
              <a:t>:</a:t>
            </a:r>
            <a:r>
              <a:rPr lang="el-GR" altLang="el-GR" sz="3200" dirty="0">
                <a:solidFill>
                  <a:prstClr val="black">
                    <a:lumMod val="85000"/>
                    <a:lumOff val="15000"/>
                  </a:prstClr>
                </a:solidFill>
                <a:latin typeface="Calibri Light" panose="020F0302020204030204"/>
              </a:rPr>
              <a:t> Διαταραχές στην υγεία του ξενιστή (π.χ. άνθρωπος)</a:t>
            </a:r>
          </a:p>
          <a:p>
            <a:pPr marL="121917" indent="-121917" defTabSz="1219170">
              <a:spcBef>
                <a:spcPts val="1733"/>
              </a:spcBef>
              <a:defRPr/>
            </a:pPr>
            <a:r>
              <a:rPr lang="el-GR" altLang="el-GR" sz="3200" b="1" u="sng" dirty="0" err="1">
                <a:solidFill>
                  <a:prstClr val="black">
                    <a:lumMod val="85000"/>
                    <a:lumOff val="15000"/>
                  </a:prstClr>
                </a:solidFill>
                <a:latin typeface="Calibri Light" panose="020F0302020204030204"/>
              </a:rPr>
              <a:t>Δύνητικά</a:t>
            </a:r>
            <a:r>
              <a:rPr lang="el-GR" altLang="el-GR" sz="3200" b="1" u="sng" dirty="0">
                <a:solidFill>
                  <a:prstClr val="black">
                    <a:lumMod val="85000"/>
                    <a:lumOff val="15000"/>
                  </a:prstClr>
                </a:solidFill>
                <a:latin typeface="Calibri Light" panose="020F0302020204030204"/>
              </a:rPr>
              <a:t> παθογόνο</a:t>
            </a:r>
            <a:r>
              <a:rPr lang="el-GR" altLang="el-GR" sz="3200" u="sng" dirty="0">
                <a:solidFill>
                  <a:prstClr val="black">
                    <a:lumMod val="85000"/>
                    <a:lumOff val="15000"/>
                  </a:prstClr>
                </a:solidFill>
                <a:latin typeface="Calibri Light" panose="020F0302020204030204"/>
              </a:rPr>
              <a:t>ι:</a:t>
            </a:r>
          </a:p>
          <a:p>
            <a:pPr marL="463284" lvl="1" indent="-457189" defTabSz="1219170">
              <a:spcBef>
                <a:spcPts val="800"/>
              </a:spcBef>
              <a:defRPr/>
            </a:pPr>
            <a:r>
              <a:rPr lang="el-GR" altLang="el-GR" sz="3200" dirty="0">
                <a:solidFill>
                  <a:prstClr val="black">
                    <a:lumMod val="85000"/>
                    <a:lumOff val="15000"/>
                  </a:prstClr>
                </a:solidFill>
                <a:latin typeface="Calibri Light" panose="020F0302020204030204"/>
              </a:rPr>
              <a:t>ΧΡΗΣΙΜΟΙ: όταν βρίσκονται</a:t>
            </a:r>
          </a:p>
          <a:p>
            <a:pPr marL="731502" lvl="2" indent="-731502" defTabSz="1219170">
              <a:spcBef>
                <a:spcPts val="800"/>
              </a:spcBef>
              <a:defRPr/>
            </a:pPr>
            <a:r>
              <a:rPr lang="el-GR" altLang="el-GR" sz="3200" dirty="0">
                <a:solidFill>
                  <a:prstClr val="black">
                    <a:lumMod val="85000"/>
                    <a:lumOff val="15000"/>
                  </a:prstClr>
                </a:solidFill>
                <a:latin typeface="Calibri Light" panose="020F0302020204030204"/>
              </a:rPr>
              <a:t>σε συγκεκριμένο </a:t>
            </a:r>
            <a:r>
              <a:rPr lang="el-GR" altLang="el-GR" sz="3200" b="1" u="sng" dirty="0">
                <a:solidFill>
                  <a:prstClr val="black">
                    <a:lumMod val="85000"/>
                    <a:lumOff val="15000"/>
                  </a:prstClr>
                </a:solidFill>
                <a:latin typeface="Calibri Light" panose="020F0302020204030204"/>
              </a:rPr>
              <a:t>ΙΣΤΟ</a:t>
            </a:r>
            <a:r>
              <a:rPr lang="el-GR" altLang="el-GR" sz="3200" dirty="0">
                <a:solidFill>
                  <a:prstClr val="black">
                    <a:lumMod val="85000"/>
                    <a:lumOff val="15000"/>
                  </a:prstClr>
                </a:solidFill>
                <a:latin typeface="Calibri Light" panose="020F0302020204030204"/>
              </a:rPr>
              <a:t> του σώματος &amp;</a:t>
            </a:r>
          </a:p>
          <a:p>
            <a:pPr marL="731502" lvl="2" indent="-731502" defTabSz="1219170">
              <a:spcBef>
                <a:spcPts val="800"/>
              </a:spcBef>
              <a:defRPr/>
            </a:pPr>
            <a:r>
              <a:rPr lang="el-GR" altLang="el-GR" sz="3200" dirty="0">
                <a:solidFill>
                  <a:prstClr val="black">
                    <a:lumMod val="85000"/>
                    <a:lumOff val="15000"/>
                  </a:prstClr>
                </a:solidFill>
                <a:latin typeface="Calibri Light" panose="020F0302020204030204"/>
              </a:rPr>
              <a:t>σε συγκεκριμένη </a:t>
            </a:r>
            <a:r>
              <a:rPr lang="el-GR" altLang="el-GR" sz="3200" b="1" u="sng" dirty="0">
                <a:solidFill>
                  <a:prstClr val="black">
                    <a:lumMod val="85000"/>
                    <a:lumOff val="15000"/>
                  </a:prstClr>
                </a:solidFill>
                <a:latin typeface="Calibri Light" panose="020F0302020204030204"/>
              </a:rPr>
              <a:t>ΠΟΣΟΤΗΤΑ</a:t>
            </a:r>
            <a:endParaRPr lang="el-GR" altLang="el-GR" sz="2667" b="1" u="sng" dirty="0">
              <a:solidFill>
                <a:prstClr val="black">
                  <a:lumMod val="85000"/>
                  <a:lumOff val="15000"/>
                </a:prstClr>
              </a:solidFill>
              <a:latin typeface="Calibri Light" panose="020F0302020204030204"/>
            </a:endParaRPr>
          </a:p>
          <a:p>
            <a:pPr marL="463284" lvl="1" indent="-457189" defTabSz="1219170">
              <a:spcBef>
                <a:spcPts val="800"/>
              </a:spcBef>
              <a:defRPr/>
            </a:pPr>
            <a:r>
              <a:rPr lang="el-GR" altLang="el-GR" sz="3200" dirty="0">
                <a:solidFill>
                  <a:prstClr val="black">
                    <a:lumMod val="85000"/>
                    <a:lumOff val="15000"/>
                  </a:prstClr>
                </a:solidFill>
                <a:latin typeface="Calibri Light" panose="020F0302020204030204"/>
              </a:rPr>
              <a:t>Π.χ.</a:t>
            </a:r>
            <a:r>
              <a:rPr lang="el-GR" altLang="el-GR" sz="3200" i="1" dirty="0">
                <a:solidFill>
                  <a:prstClr val="black">
                    <a:lumMod val="85000"/>
                    <a:lumOff val="15000"/>
                  </a:prstClr>
                </a:solidFill>
                <a:latin typeface="Calibri Light" panose="020F0302020204030204"/>
              </a:rPr>
              <a:t> </a:t>
            </a:r>
            <a:r>
              <a:rPr lang="en-US" altLang="el-GR" sz="3200" i="1" dirty="0">
                <a:solidFill>
                  <a:prstClr val="black">
                    <a:lumMod val="85000"/>
                    <a:lumOff val="15000"/>
                  </a:prstClr>
                </a:solidFill>
                <a:latin typeface="Calibri Light" panose="020F0302020204030204"/>
              </a:rPr>
              <a:t>Escherichia coli</a:t>
            </a:r>
          </a:p>
          <a:p>
            <a:pPr marL="731502" lvl="2" indent="-731502" defTabSz="1219170">
              <a:spcBef>
                <a:spcPts val="800"/>
              </a:spcBef>
              <a:defRPr/>
            </a:pPr>
            <a:r>
              <a:rPr lang="el-GR" altLang="el-GR" sz="3200" dirty="0">
                <a:solidFill>
                  <a:prstClr val="black">
                    <a:lumMod val="85000"/>
                    <a:lumOff val="15000"/>
                  </a:prstClr>
                </a:solidFill>
                <a:latin typeface="Calibri Light" panose="020F0302020204030204"/>
              </a:rPr>
              <a:t>Συνθέτει ουσίες (βιταμίνη Κ)</a:t>
            </a:r>
          </a:p>
          <a:p>
            <a:pPr marL="731502" lvl="2" indent="-731502" defTabSz="1219170">
              <a:spcBef>
                <a:spcPts val="800"/>
              </a:spcBef>
              <a:defRPr/>
            </a:pPr>
            <a:r>
              <a:rPr lang="el-GR" altLang="el-GR" sz="3200" dirty="0">
                <a:solidFill>
                  <a:prstClr val="black">
                    <a:lumMod val="85000"/>
                    <a:lumOff val="15000"/>
                  </a:prstClr>
                </a:solidFill>
                <a:latin typeface="Calibri Light" panose="020F0302020204030204"/>
              </a:rPr>
              <a:t>Συμβάλλει στην άμυνα</a:t>
            </a:r>
          </a:p>
          <a:p>
            <a:pPr marL="463284" lvl="1" indent="-457189" defTabSz="1219170">
              <a:spcBef>
                <a:spcPts val="800"/>
              </a:spcBef>
              <a:defRPr/>
            </a:pPr>
            <a:endParaRPr lang="el-GR" altLang="el-GR" sz="3200" dirty="0">
              <a:solidFill>
                <a:prstClr val="black">
                  <a:lumMod val="85000"/>
                  <a:lumOff val="15000"/>
                </a:prstClr>
              </a:solidFill>
              <a:latin typeface="Calibri Light" panose="020F03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5151723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691A0A0-D40D-1F18-3BCA-08B02B90B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2209" y="278996"/>
            <a:ext cx="14560344" cy="2333576"/>
          </a:xfrm>
          <a:solidFill>
            <a:schemeClr val="accent1"/>
          </a:solidFill>
          <a:ln w="38100">
            <a:solidFill>
              <a:srgbClr val="FFFFFF"/>
            </a:solidFill>
          </a:ln>
        </p:spPr>
        <p:txBody>
          <a:bodyPr>
            <a:normAutofit/>
          </a:bodyPr>
          <a:lstStyle/>
          <a:p>
            <a:pPr algn="ctr"/>
            <a:r>
              <a:rPr lang="el-GR" sz="5333" b="1" dirty="0">
                <a:solidFill>
                  <a:schemeClr val="bg1"/>
                </a:solidFill>
              </a:rPr>
              <a:t>1.2.1 </a:t>
            </a:r>
            <a:r>
              <a:rPr lang="el-GR" sz="1600" dirty="0">
                <a:solidFill>
                  <a:schemeClr val="bg1"/>
                </a:solidFill>
              </a:rPr>
              <a:t> </a:t>
            </a:r>
            <a:r>
              <a:rPr lang="el-GR" sz="5333" b="1" dirty="0">
                <a:solidFill>
                  <a:schemeClr val="bg1"/>
                </a:solidFill>
              </a:rPr>
              <a:t>Κατηγορίες παθογόνων μικροοργανισμών</a:t>
            </a:r>
            <a:endParaRPr lang="en-US" sz="5333" b="1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5B3D68C-3333-A167-F573-B4556443F96F}"/>
              </a:ext>
            </a:extLst>
          </p:cNvPr>
          <p:cNvSpPr txBox="1"/>
          <p:nvPr/>
        </p:nvSpPr>
        <p:spPr>
          <a:xfrm>
            <a:off x="6420695" y="2868969"/>
            <a:ext cx="4322933" cy="140564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 defTabSz="609585">
              <a:defRPr/>
            </a:pPr>
            <a:r>
              <a:rPr lang="el-GR" sz="4267" b="1" dirty="0">
                <a:solidFill>
                  <a:prstClr val="black"/>
                </a:solidFill>
                <a:latin typeface="Calibri Light" panose="020F0302020204030204"/>
              </a:rPr>
              <a:t>Παθογόνοι μικροοργανισμοί</a:t>
            </a:r>
            <a:endParaRPr lang="en-US" sz="4267" b="1" dirty="0">
              <a:solidFill>
                <a:prstClr val="black"/>
              </a:solidFill>
              <a:latin typeface="Calibri Light" panose="020F0302020204030204"/>
            </a:endParaRPr>
          </a:p>
        </p:txBody>
      </p:sp>
      <p:cxnSp>
        <p:nvCxnSpPr>
          <p:cNvPr id="4" name="Ευθύγραμμο βέλος σύνδεσης 3">
            <a:extLst>
              <a:ext uri="{FF2B5EF4-FFF2-40B4-BE49-F238E27FC236}">
                <a16:creationId xmlns:a16="http://schemas.microsoft.com/office/drawing/2014/main" id="{CF06F31A-5AA7-F9A1-ACA1-E7527D2312A6}"/>
              </a:ext>
            </a:extLst>
          </p:cNvPr>
          <p:cNvCxnSpPr>
            <a:stCxn id="7" idx="2"/>
          </p:cNvCxnSpPr>
          <p:nvPr/>
        </p:nvCxnSpPr>
        <p:spPr>
          <a:xfrm flipH="1">
            <a:off x="3721769" y="4274610"/>
            <a:ext cx="4860393" cy="15861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Ευθύγραμμο βέλος σύνδεσης 4">
            <a:extLst>
              <a:ext uri="{FF2B5EF4-FFF2-40B4-BE49-F238E27FC236}">
                <a16:creationId xmlns:a16="http://schemas.microsoft.com/office/drawing/2014/main" id="{6638C339-24DA-9B91-42F9-1CFC147CE3F3}"/>
              </a:ext>
            </a:extLst>
          </p:cNvPr>
          <p:cNvCxnSpPr>
            <a:cxnSpLocks/>
            <a:stCxn id="7" idx="2"/>
          </p:cNvCxnSpPr>
          <p:nvPr/>
        </p:nvCxnSpPr>
        <p:spPr>
          <a:xfrm>
            <a:off x="8582162" y="4274610"/>
            <a:ext cx="4860393" cy="15861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Ευθύγραμμο βέλος σύνδεσης 5">
            <a:extLst>
              <a:ext uri="{FF2B5EF4-FFF2-40B4-BE49-F238E27FC236}">
                <a16:creationId xmlns:a16="http://schemas.microsoft.com/office/drawing/2014/main" id="{D8090FE6-55AB-9E2E-AB80-C7F47E21CB86}"/>
              </a:ext>
            </a:extLst>
          </p:cNvPr>
          <p:cNvCxnSpPr>
            <a:cxnSpLocks/>
            <a:stCxn id="7" idx="2"/>
          </p:cNvCxnSpPr>
          <p:nvPr/>
        </p:nvCxnSpPr>
        <p:spPr>
          <a:xfrm flipH="1">
            <a:off x="8582161" y="4274610"/>
            <a:ext cx="1" cy="13508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C57406FB-2239-B10B-F4D7-5DE6E22CC3EC}"/>
              </a:ext>
            </a:extLst>
          </p:cNvPr>
          <p:cNvSpPr txBox="1"/>
          <p:nvPr/>
        </p:nvSpPr>
        <p:spPr>
          <a:xfrm>
            <a:off x="1339334" y="5915876"/>
            <a:ext cx="3208421" cy="584775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 defTabSz="609585">
              <a:defRPr/>
            </a:pPr>
            <a:r>
              <a:rPr lang="el-GR" sz="3200" b="1" dirty="0">
                <a:solidFill>
                  <a:prstClr val="black"/>
                </a:solidFill>
                <a:latin typeface="Calibri Light" panose="020F0302020204030204"/>
              </a:rPr>
              <a:t>1. </a:t>
            </a:r>
            <a:r>
              <a:rPr lang="el-GR" sz="3200" b="1" dirty="0" err="1">
                <a:solidFill>
                  <a:prstClr val="black"/>
                </a:solidFill>
                <a:latin typeface="Calibri Light" panose="020F0302020204030204"/>
              </a:rPr>
              <a:t>Ευκαρυωτικοί</a:t>
            </a:r>
            <a:endParaRPr lang="en-US" sz="2400" b="1" dirty="0">
              <a:solidFill>
                <a:prstClr val="black"/>
              </a:solidFill>
              <a:latin typeface="Calibri Light" panose="020F0302020204030204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59BFD77-6939-114E-285D-6F63DC6D31EE}"/>
              </a:ext>
            </a:extLst>
          </p:cNvPr>
          <p:cNvSpPr txBox="1"/>
          <p:nvPr/>
        </p:nvSpPr>
        <p:spPr>
          <a:xfrm>
            <a:off x="6977950" y="5860716"/>
            <a:ext cx="3208421" cy="584775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 defTabSz="609585">
              <a:defRPr/>
            </a:pPr>
            <a:r>
              <a:rPr lang="el-GR" sz="3200" b="1" dirty="0">
                <a:solidFill>
                  <a:prstClr val="black"/>
                </a:solidFill>
                <a:latin typeface="Calibri Light" panose="020F0302020204030204"/>
              </a:rPr>
              <a:t>2. </a:t>
            </a:r>
            <a:r>
              <a:rPr lang="el-GR" sz="3200" b="1" dirty="0" err="1">
                <a:solidFill>
                  <a:prstClr val="black"/>
                </a:solidFill>
                <a:latin typeface="Calibri Light" panose="020F0302020204030204"/>
              </a:rPr>
              <a:t>Προκαρυωτικοί</a:t>
            </a:r>
            <a:endParaRPr lang="en-US" sz="2400" b="1" dirty="0">
              <a:solidFill>
                <a:prstClr val="black"/>
              </a:solidFill>
              <a:latin typeface="Calibri Light" panose="020F0302020204030204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D08AE0F-1AA4-3891-E3A6-E1AA81AE8ADE}"/>
              </a:ext>
            </a:extLst>
          </p:cNvPr>
          <p:cNvSpPr txBox="1"/>
          <p:nvPr/>
        </p:nvSpPr>
        <p:spPr>
          <a:xfrm>
            <a:off x="12254132" y="5915877"/>
            <a:ext cx="3208421" cy="584775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 defTabSz="609585">
              <a:defRPr/>
            </a:pPr>
            <a:r>
              <a:rPr lang="el-GR" sz="3200" b="1" dirty="0">
                <a:solidFill>
                  <a:prstClr val="black"/>
                </a:solidFill>
                <a:latin typeface="Calibri Light" panose="020F0302020204030204"/>
              </a:rPr>
              <a:t>3. Ιοί </a:t>
            </a:r>
            <a:endParaRPr lang="en-US" sz="2400" b="1" dirty="0">
              <a:solidFill>
                <a:prstClr val="black"/>
              </a:solidFill>
              <a:latin typeface="Calibri Light" panose="020F0302020204030204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0736B89-F664-931A-D219-32FA74A685EB}"/>
              </a:ext>
            </a:extLst>
          </p:cNvPr>
          <p:cNvSpPr txBox="1"/>
          <p:nvPr/>
        </p:nvSpPr>
        <p:spPr>
          <a:xfrm>
            <a:off x="1339334" y="6847729"/>
            <a:ext cx="276744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90" indent="-380990" defTabSz="609585">
              <a:buFont typeface="Arial" panose="020B0604020202020204" pitchFamily="34" charset="0"/>
              <a:buChar char="•"/>
              <a:defRPr/>
            </a:pPr>
            <a:r>
              <a:rPr lang="el-GR" sz="3200" dirty="0">
                <a:solidFill>
                  <a:prstClr val="black"/>
                </a:solidFill>
                <a:latin typeface="Calibri Light" panose="020F0302020204030204"/>
              </a:rPr>
              <a:t>Πρωτόζωα</a:t>
            </a:r>
          </a:p>
          <a:p>
            <a:pPr marL="380990" indent="-380990" defTabSz="609585">
              <a:buFont typeface="Arial" panose="020B0604020202020204" pitchFamily="34" charset="0"/>
              <a:buChar char="•"/>
              <a:defRPr/>
            </a:pPr>
            <a:r>
              <a:rPr lang="el-GR" sz="3200" dirty="0">
                <a:solidFill>
                  <a:prstClr val="black"/>
                </a:solidFill>
                <a:latin typeface="Calibri Light" panose="020F0302020204030204"/>
              </a:rPr>
              <a:t>Μύκητες </a:t>
            </a:r>
            <a:endParaRPr lang="en-US" sz="3200" dirty="0">
              <a:solidFill>
                <a:prstClr val="black"/>
              </a:solidFill>
              <a:latin typeface="Calibri Light" panose="020F0302020204030204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0093AE9-C414-8455-7034-CEBF1CB0E7CD}"/>
              </a:ext>
            </a:extLst>
          </p:cNvPr>
          <p:cNvSpPr txBox="1"/>
          <p:nvPr/>
        </p:nvSpPr>
        <p:spPr>
          <a:xfrm>
            <a:off x="6911291" y="6777199"/>
            <a:ext cx="24334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90" indent="-380990" defTabSz="609585">
              <a:buFont typeface="Arial" panose="020B0604020202020204" pitchFamily="34" charset="0"/>
              <a:buChar char="•"/>
              <a:defRPr/>
            </a:pPr>
            <a:r>
              <a:rPr lang="el-GR" sz="3200" dirty="0">
                <a:solidFill>
                  <a:prstClr val="black"/>
                </a:solidFill>
                <a:latin typeface="Calibri Light" panose="020F0302020204030204"/>
              </a:rPr>
              <a:t>Βακτήρια</a:t>
            </a:r>
            <a:r>
              <a:rPr lang="el-GR" sz="2400" dirty="0">
                <a:solidFill>
                  <a:prstClr val="black"/>
                </a:solidFill>
                <a:latin typeface="Calibri Light" panose="020F0302020204030204"/>
              </a:rPr>
              <a:t> </a:t>
            </a:r>
            <a:endParaRPr lang="en-US" sz="2400" dirty="0">
              <a:solidFill>
                <a:prstClr val="black"/>
              </a:solidFill>
              <a:latin typeface="Calibri Light" panose="020F0302020204030204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9656F9B-146E-21EE-9967-AB157B32C5DE}"/>
              </a:ext>
            </a:extLst>
          </p:cNvPr>
          <p:cNvSpPr txBox="1"/>
          <p:nvPr/>
        </p:nvSpPr>
        <p:spPr>
          <a:xfrm>
            <a:off x="12254131" y="6681454"/>
            <a:ext cx="35954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90" indent="-380990" defTabSz="609585">
              <a:buFont typeface="Arial" panose="020B0604020202020204" pitchFamily="34" charset="0"/>
              <a:buChar char="•"/>
              <a:defRPr/>
            </a:pPr>
            <a:r>
              <a:rPr lang="el-GR" sz="3200" dirty="0" err="1">
                <a:solidFill>
                  <a:prstClr val="black"/>
                </a:solidFill>
                <a:latin typeface="Calibri Light" panose="020F0302020204030204"/>
              </a:rPr>
              <a:t>Ακυτταρικές</a:t>
            </a:r>
            <a:r>
              <a:rPr lang="el-GR" sz="3200" dirty="0">
                <a:solidFill>
                  <a:prstClr val="black"/>
                </a:solidFill>
                <a:latin typeface="Calibri Light" panose="020F0302020204030204"/>
              </a:rPr>
              <a:t>, μη αυτοτελείς μορφές ζωής </a:t>
            </a:r>
            <a:endParaRPr lang="en-US" sz="3200" dirty="0">
              <a:solidFill>
                <a:prstClr val="black"/>
              </a:solidFill>
              <a:latin typeface="Calibri Light" panose="020F03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1475231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254</Words>
  <Application>Microsoft Office PowerPoint</Application>
  <PresentationFormat>Προσαρμογή</PresentationFormat>
  <Paragraphs>38</Paragraphs>
  <Slides>14</Slides>
  <Notes>3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5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14</vt:i4>
      </vt:variant>
    </vt:vector>
  </HeadingPairs>
  <TitlesOfParts>
    <vt:vector size="20" baseType="lpstr">
      <vt:lpstr>Aptos</vt:lpstr>
      <vt:lpstr>Arial</vt:lpstr>
      <vt:lpstr>Calibri</vt:lpstr>
      <vt:lpstr>Calibri Light</vt:lpstr>
      <vt:lpstr>ui-sans-serif</vt:lpstr>
      <vt:lpstr>Office Theme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1.2 ΜΙΚΡΟΟΡΓΑΝΙΣΜΟΙ</vt:lpstr>
      <vt:lpstr>1.2 ΜΙΚΡΟΟΡΓΑΝΙΣΜΟΙ</vt:lpstr>
      <vt:lpstr>1.2.1  Κατηγορίες παθογόνων μικροοργανισμών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user</cp:lastModifiedBy>
  <cp:revision>2</cp:revision>
  <dcterms:created xsi:type="dcterms:W3CDTF">2006-08-16T00:00:00Z</dcterms:created>
  <dcterms:modified xsi:type="dcterms:W3CDTF">2026-09-22T19:50:50Z</dcterms:modified>
</cp:coreProperties>
</file>