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6DFF"/>
    <a:srgbClr val="00FF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3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32DCB-7ACF-465F-B530-25215269C2F1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D71FD-07FE-4831-803D-AB52D4311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41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D71FD-07FE-4831-803D-AB52D43116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9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18411E6-4396-4FBA-A3D3-06CC3EA59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FF1C95FF-331B-4E91-ADEE-EDE5B5FDF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6BCFF3CE-3A8E-4491-B638-EC209C4EF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3C9B1F19-5587-4BAB-AB66-3B35B8112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268D9DEC-7D0E-4458-8455-E17D6D204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53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A8A914F-726B-441A-BD05-2E18FF17A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903E9253-4854-4209-9EEB-6404794A4C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52BF17D3-CF2F-41EE-9647-31112CE3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84B12CA3-771B-4D08-899E-AC1D13B26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63F37F67-EF90-4A78-A634-05501237F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3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xmlns="" id="{BDF0288F-A6BF-4CE8-8368-11BAE6F58D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8F6F0F38-B638-4A76-9566-F6C7E4D5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2D2E08E2-7A77-4B2A-9EE9-A554ED755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F2E7823D-98A3-40F3-8623-D9E1EFC09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24874578-980F-4D74-801E-1D92AFC36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365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E3C0C95-6173-45B9-A697-43F8DFDF5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7DD44D47-A788-4DBD-9ED7-12478C584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9C8A1A53-27B1-408C-8BFA-A89741E6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8656279B-7B36-42CB-9E7B-3670FA4B9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9F46985E-4159-4CF2-ADFF-9E9A68886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7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EBD044F9-8AC2-4E06-BA89-706B454F3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7AD9AC48-26CF-4096-AD8A-C972A48F2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6A4A41E5-092F-4FD1-9489-E351A923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280C0015-B8F8-4F83-9E12-74AE1B12B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F25BBC71-202C-42B2-8AAB-77F97B05F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26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7B26CCB-386A-4E5A-9A6A-2738D8D34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B7DD823-47D3-4A9D-802E-F80D5AA8D6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7E12004A-8AE2-4E7B-AFB1-F8D536538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7ED445AD-96D2-4BB6-B29E-ADEF5A756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6EB264D0-427B-4B4D-8ABF-FEE3037D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9E06807E-34FD-48F8-965F-4FEE505D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5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FE5E832-D81C-4019-AD59-96988637F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97CD3BD7-5AC0-4872-B7D5-F871F61BA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CEE283E1-09DC-4D38-B380-C29434EE1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F0251C59-29FA-4903-8184-53AFDABCAF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C4DD8A54-8BA2-43B6-AAA1-2EC1E4DC41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A2AC9AB6-88A7-43C1-B9B8-1B33112BB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ABAF7A42-6993-454C-AC3A-E6948AA22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xmlns="" id="{C54E8982-A454-423F-8127-1DD777F27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78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755FBFF-E075-44DE-AECB-C7229CA4A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xmlns="" id="{9427D4B2-1857-413C-BA41-7DEC936D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xmlns="" id="{3E4F8635-179E-4D70-B884-218F1B101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xmlns="" id="{10110EB4-103C-4275-BF8E-1D04E312F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0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xmlns="" id="{1DC99598-B3BE-4DB6-BD45-1611FC0B7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xmlns="" id="{76E203E5-1C80-4A58-8F55-226FD8BE1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xmlns="" id="{EFE48525-4590-42AE-BF9E-897ABBC61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37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1D183DF-3FF3-46AC-AE98-DC8801ED4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6041209-A6A3-45B3-9D8C-D19E383B6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B2302C67-9A93-4397-A44D-CDF91E6C5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20118A93-1DCA-4BD4-BED2-96139FA1C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7AFFE60A-F54F-45F1-BE14-43D4E484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273F1839-DB23-4DF4-997B-FEF92DCF8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6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7A8DF73-420B-4B6E-A7C9-1AE322B0D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xmlns="" id="{1EF1C31A-F125-4D8F-BC59-102908B384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196B31E7-504F-4EFF-87C4-3C0C4BCB9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C6629198-EA25-4EEE-AB83-9B56EB02A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EC15328A-74B7-49BE-8839-5002CA475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DAFC997E-451B-4C1F-99A9-110D4560F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70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xmlns="" id="{7113D211-F1BD-454D-984E-2286635F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A81D6052-56E0-4112-B8ED-095769593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BA7B7279-6C57-47FA-B2E5-95046BA5A6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78D87-7E07-4FB9-B51D-55CCB52B8C1A}" type="datetimeFigureOut">
              <a:rPr lang="en-US" smtClean="0"/>
              <a:t>9/8/2024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D134345B-6FBD-43E1-94B5-266207F37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C3DB5B43-1A5F-4B26-A320-2D32384C4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36C71-A562-43BB-BAF5-8170AE4FE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7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41AA79A-140E-42DF-AF81-5E2F4A729D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Θουκυδίδη</a:t>
            </a:r>
            <a:br>
              <a:rPr lang="el-GR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Επιτάφιος Περικλή</a:t>
            </a:r>
            <a:br>
              <a:rPr lang="el-GR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</a:t>
            </a: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2ED25E78-DA0C-4DA4-83AE-99E95131E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4332" y="4580849"/>
            <a:ext cx="9144000" cy="1154788"/>
          </a:xfrm>
        </p:spPr>
        <p:txBody>
          <a:bodyPr/>
          <a:lstStyle/>
          <a:p>
            <a:r>
              <a:rPr lang="el-GR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Πρόθεσις</a:t>
            </a:r>
            <a:r>
              <a:rPr lang="el-GR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el-GR" dirty="0">
                <a:solidFill>
                  <a:srgbClr val="FFFF00"/>
                </a:solidFill>
              </a:rPr>
              <a:t>Εγκώμιο των περασμένων γενεών και της σύγχρονης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8D1E0A6-8B0D-4DAB-ABDE-50B78FC9AABA}"/>
              </a:ext>
            </a:extLst>
          </p:cNvPr>
          <p:cNvSpPr txBox="1"/>
          <p:nvPr/>
        </p:nvSpPr>
        <p:spPr>
          <a:xfrm>
            <a:off x="8865867" y="5735637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utoShape 2" descr="30 εικόνες για «Θουκυδίδης», φωτογραφίες στοκ, αντικείμενα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956" y="160338"/>
            <a:ext cx="2688054" cy="2515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Οδηγίες διδασκαλίας για τoν «Επιτάφιο» του Θουκυδίδη/Αρχαία Ελληνικά Β'  Λυκείου | schooltime.g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527914"/>
            <a:ext cx="3092714" cy="207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584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74FD2E94-6CCF-4C8C-943A-69F5F9249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72" y="536510"/>
            <a:ext cx="10940655" cy="5052527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bg1"/>
                </a:solidFill>
              </a:rPr>
              <a:t>Ολοκληρώνεται η διάκριση των Αθηναίων σε </a:t>
            </a:r>
            <a:r>
              <a:rPr lang="el-G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γενιές </a:t>
            </a:r>
            <a:r>
              <a:rPr lang="el-GR" sz="2400" dirty="0">
                <a:solidFill>
                  <a:schemeClr val="bg1"/>
                </a:solidFill>
              </a:rPr>
              <a:t>με την αναφορά στη σύγχρονη (προς τον Περικλή) γενιά.</a:t>
            </a:r>
          </a:p>
          <a:p>
            <a:pPr marL="0" indent="0" algn="just">
              <a:buNone/>
            </a:pP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i="1" dirty="0" err="1">
                <a:solidFill>
                  <a:srgbClr val="FFFF00"/>
                </a:solidFill>
              </a:rPr>
              <a:t>καθεστηκυίᾳ</a:t>
            </a:r>
            <a:r>
              <a:rPr lang="el-GR" sz="2400" i="1" dirty="0">
                <a:solidFill>
                  <a:srgbClr val="FFFF00"/>
                </a:solidFill>
              </a:rPr>
              <a:t> </a:t>
            </a:r>
            <a:r>
              <a:rPr lang="el-GR" sz="2400" i="1" dirty="0" err="1">
                <a:solidFill>
                  <a:srgbClr val="FFFF00"/>
                </a:solidFill>
              </a:rPr>
              <a:t>ἡλικίᾳ</a:t>
            </a:r>
            <a:r>
              <a:rPr lang="el-GR" sz="2400" dirty="0">
                <a:solidFill>
                  <a:srgbClr val="FFFF00"/>
                </a:solidFill>
              </a:rPr>
              <a:t>: </a:t>
            </a:r>
            <a:r>
              <a:rPr lang="el-GR" sz="2400" dirty="0">
                <a:solidFill>
                  <a:schemeClr val="bg1"/>
                </a:solidFill>
              </a:rPr>
              <a:t>η ώριμη, στην ηλικία των 40 έως 60 περίπου.</a:t>
            </a:r>
          </a:p>
          <a:p>
            <a:pPr marL="0" indent="0" algn="just">
              <a:buNone/>
            </a:pP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Η γενιά του Περικλή συνεισέφερε στην </a:t>
            </a:r>
            <a:r>
              <a:rPr lang="el-GR" sz="2400" dirty="0">
                <a:solidFill>
                  <a:srgbClr val="FFC000"/>
                </a:solidFill>
              </a:rPr>
              <a:t>εσωτερική οργάνωση της Αθηναϊκής Ηγεμονίας, την εμπέδωση της κυριαρχίας της πόλης στους συμμάχους της</a:t>
            </a:r>
            <a:r>
              <a:rPr lang="el-GR" sz="2400" dirty="0">
                <a:solidFill>
                  <a:schemeClr val="bg1"/>
                </a:solidFill>
              </a:rPr>
              <a:t>. </a:t>
            </a:r>
          </a:p>
          <a:p>
            <a:pPr marL="0" indent="0" algn="just">
              <a:buNone/>
            </a:pP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i="1" dirty="0" err="1">
                <a:solidFill>
                  <a:srgbClr val="FFFF00"/>
                </a:solidFill>
              </a:rPr>
              <a:t>αὐταρκεστάτην</a:t>
            </a:r>
            <a:r>
              <a:rPr lang="el-GR" sz="2400" dirty="0">
                <a:solidFill>
                  <a:srgbClr val="FFFF00"/>
                </a:solidFill>
              </a:rPr>
              <a:t>: </a:t>
            </a:r>
            <a:r>
              <a:rPr lang="el-GR" sz="2400" dirty="0">
                <a:solidFill>
                  <a:schemeClr val="bg1"/>
                </a:solidFill>
              </a:rPr>
              <a:t>εκτός από την επάρκεια των προϊόντων, ο Περικλής κυρίως αναφέρεται στη δυνατότητα που είχε η Αθήνα στον οικονομικό και πολιτικό τομέα να ικανοποιήσει τις ανάγκες της με κάθε μέσο </a:t>
            </a:r>
            <a:r>
              <a:rPr lang="el-GR" sz="2400" i="1" dirty="0">
                <a:solidFill>
                  <a:srgbClr val="FFFF00"/>
                </a:solidFill>
              </a:rPr>
              <a:t>(</a:t>
            </a:r>
            <a:r>
              <a:rPr lang="el-GR" sz="2400" i="1" dirty="0" err="1">
                <a:solidFill>
                  <a:srgbClr val="FFFF00"/>
                </a:solidFill>
              </a:rPr>
              <a:t>τοῖς</a:t>
            </a:r>
            <a:r>
              <a:rPr lang="el-GR" sz="2400" i="1" dirty="0">
                <a:solidFill>
                  <a:srgbClr val="FFFF00"/>
                </a:solidFill>
              </a:rPr>
              <a:t> </a:t>
            </a:r>
            <a:r>
              <a:rPr lang="el-GR" sz="2400" i="1" dirty="0" err="1">
                <a:solidFill>
                  <a:srgbClr val="FFFF00"/>
                </a:solidFill>
              </a:rPr>
              <a:t>πᾶσι</a:t>
            </a:r>
            <a:r>
              <a:rPr lang="el-GR" sz="2400" i="1" dirty="0">
                <a:solidFill>
                  <a:srgbClr val="FFFF00"/>
                </a:solidFill>
              </a:rPr>
              <a:t>), </a:t>
            </a:r>
            <a:r>
              <a:rPr lang="el-GR" sz="2400" dirty="0">
                <a:solidFill>
                  <a:schemeClr val="bg1"/>
                </a:solidFill>
              </a:rPr>
              <a:t>δηλαδή με τον στρατό της, τα πλοία </a:t>
            </a:r>
            <a:r>
              <a:rPr lang="el-GR" sz="2400" dirty="0" err="1">
                <a:solidFill>
                  <a:schemeClr val="bg1"/>
                </a:solidFill>
              </a:rPr>
              <a:t>κτλ</a:t>
            </a:r>
            <a:r>
              <a:rPr lang="el-GR" sz="2400" dirty="0">
                <a:solidFill>
                  <a:schemeClr val="bg1"/>
                </a:solidFill>
              </a:rPr>
              <a:t> σε περίοδο ειρήνης ή πολέμου.</a:t>
            </a:r>
            <a:endParaRPr lang="el-GR" sz="2400" i="1" dirty="0">
              <a:solidFill>
                <a:srgbClr val="FFFF00"/>
              </a:solidFill>
            </a:endParaRPr>
          </a:p>
          <a:p>
            <a:pPr algn="just"/>
            <a:endParaRPr lang="el-GR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5EC2843-A61C-4A88-A912-E7ACDCBDDAE9}"/>
              </a:ext>
            </a:extLst>
          </p:cNvPr>
          <p:cNvSpPr txBox="1"/>
          <p:nvPr/>
        </p:nvSpPr>
        <p:spPr>
          <a:xfrm>
            <a:off x="8895893" y="5955242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9241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489376D2-2E12-48B8-9E59-BD42ACBAF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4563"/>
            <a:ext cx="10515600" cy="5822400"/>
          </a:xfrm>
        </p:spPr>
        <p:txBody>
          <a:bodyPr/>
          <a:lstStyle/>
          <a:p>
            <a:pPr marL="0" indent="0">
              <a:buNone/>
            </a:pPr>
            <a:r>
              <a:rPr lang="el-GR" sz="2400" b="1" dirty="0">
                <a:solidFill>
                  <a:srgbClr val="FFC000"/>
                </a:solidFill>
              </a:rPr>
              <a:t>     Αρχαίο Κείμενο				           Μετάφραση</a:t>
            </a:r>
          </a:p>
          <a:p>
            <a:pPr marL="0" indent="0">
              <a:buNone/>
            </a:pP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</a:rPr>
              <a:t>ὧν</a:t>
            </a:r>
            <a:r>
              <a:rPr lang="el-GR" sz="2400" dirty="0">
                <a:solidFill>
                  <a:srgbClr val="FFFF00"/>
                </a:solidFill>
              </a:rPr>
              <a:t> </a:t>
            </a:r>
            <a:r>
              <a:rPr lang="el-GR" sz="2400" dirty="0" err="1">
                <a:solidFill>
                  <a:srgbClr val="FFFF00"/>
                </a:solidFill>
              </a:rPr>
              <a:t>ἐγὼ</a:t>
            </a:r>
            <a:r>
              <a:rPr lang="el-GR" sz="2400" dirty="0">
                <a:solidFill>
                  <a:srgbClr val="FFFF00"/>
                </a:solidFill>
              </a:rPr>
              <a:t> </a:t>
            </a:r>
            <a:r>
              <a:rPr lang="el-GR" sz="2400" dirty="0" err="1">
                <a:solidFill>
                  <a:srgbClr val="FFFF00"/>
                </a:solidFill>
              </a:rPr>
              <a:t>τὰ</a:t>
            </a:r>
            <a:r>
              <a:rPr lang="el-GR" sz="2400" dirty="0">
                <a:solidFill>
                  <a:srgbClr val="FFFF00"/>
                </a:solidFill>
              </a:rPr>
              <a:t> </a:t>
            </a:r>
            <a:r>
              <a:rPr lang="el-GR" sz="2400" dirty="0" err="1">
                <a:solidFill>
                  <a:srgbClr val="FFFF00"/>
                </a:solidFill>
              </a:rPr>
              <a:t>μὲν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κατὰ</a:t>
            </a:r>
            <a:r>
              <a:rPr lang="el-GR" sz="2400" dirty="0">
                <a:solidFill>
                  <a:srgbClr val="FFFF00"/>
                </a:solidFill>
              </a:rPr>
              <a:t> 				</a:t>
            </a:r>
            <a:r>
              <a:rPr lang="el-GR" sz="2400" dirty="0" smtClean="0">
                <a:solidFill>
                  <a:srgbClr val="FFFF00"/>
                </a:solidFill>
              </a:rPr>
              <a:t>Ωστόσο εγώ τα πολεμικά</a:t>
            </a:r>
            <a:endParaRPr lang="el-G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</a:rPr>
              <a:t>πολέμους</a:t>
            </a:r>
            <a:r>
              <a:rPr lang="el-GR" sz="2400" dirty="0">
                <a:solidFill>
                  <a:srgbClr val="FFFF00"/>
                </a:solidFill>
              </a:rPr>
              <a:t> </a:t>
            </a:r>
            <a:r>
              <a:rPr lang="el-GR" sz="2400" dirty="0" err="1">
                <a:solidFill>
                  <a:srgbClr val="FFFF00"/>
                </a:solidFill>
              </a:rPr>
              <a:t>ἔργα</a:t>
            </a:r>
            <a:r>
              <a:rPr lang="el-GR" sz="2400" dirty="0">
                <a:solidFill>
                  <a:srgbClr val="FFFF00"/>
                </a:solidFill>
              </a:rPr>
              <a:t>, </a:t>
            </a:r>
            <a:r>
              <a:rPr lang="el-GR" sz="2400" dirty="0">
                <a:solidFill>
                  <a:schemeClr val="bg1"/>
                </a:solidFill>
              </a:rPr>
              <a:t>				</a:t>
            </a:r>
            <a:r>
              <a:rPr lang="el-GR" sz="2400" dirty="0" smtClean="0">
                <a:solidFill>
                  <a:srgbClr val="FFFF00"/>
                </a:solidFill>
              </a:rPr>
              <a:t>κατορθώματα</a:t>
            </a:r>
            <a:r>
              <a:rPr lang="el-GR" sz="2400" dirty="0" smtClean="0">
                <a:solidFill>
                  <a:schemeClr val="bg1"/>
                </a:solidFill>
              </a:rPr>
              <a:t> με τα οποία</a:t>
            </a:r>
            <a:endParaRPr lang="el-G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οἷς</a:t>
            </a: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 err="1">
                <a:solidFill>
                  <a:schemeClr val="bg1"/>
                </a:solidFill>
              </a:rPr>
              <a:t>ἕκαστα</a:t>
            </a: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 err="1">
                <a:solidFill>
                  <a:schemeClr val="bg1"/>
                </a:solidFill>
              </a:rPr>
              <a:t>ἐκτήθη</a:t>
            </a:r>
            <a:r>
              <a:rPr lang="el-GR" sz="2400" dirty="0">
                <a:solidFill>
                  <a:schemeClr val="bg1"/>
                </a:solidFill>
              </a:rPr>
              <a:t>,				</a:t>
            </a:r>
            <a:r>
              <a:rPr lang="el-GR" sz="2400" dirty="0" smtClean="0">
                <a:solidFill>
                  <a:schemeClr val="bg1"/>
                </a:solidFill>
              </a:rPr>
              <a:t>αποκτήθηκε τούτο κι εκείνο,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>
                <a:solidFill>
                  <a:srgbClr val="00B0F0"/>
                </a:solidFill>
              </a:rPr>
              <a:t>ἢ </a:t>
            </a:r>
            <a:r>
              <a:rPr lang="el-GR" sz="2400" dirty="0" err="1">
                <a:solidFill>
                  <a:srgbClr val="00B0F0"/>
                </a:solidFill>
              </a:rPr>
              <a:t>εἴ</a:t>
            </a:r>
            <a:r>
              <a:rPr lang="el-GR" sz="2400" dirty="0">
                <a:solidFill>
                  <a:srgbClr val="00B0F0"/>
                </a:solidFill>
              </a:rPr>
              <a:t> τι </a:t>
            </a:r>
            <a:r>
              <a:rPr lang="el-GR" sz="2400" dirty="0" err="1">
                <a:solidFill>
                  <a:srgbClr val="00B0F0"/>
                </a:solidFill>
              </a:rPr>
              <a:t>αὐτοὶ</a:t>
            </a:r>
            <a:r>
              <a:rPr lang="el-GR" sz="2400" dirty="0">
                <a:solidFill>
                  <a:srgbClr val="00B0F0"/>
                </a:solidFill>
              </a:rPr>
              <a:t> ἢ </a:t>
            </a:r>
            <a:r>
              <a:rPr lang="el-GR" sz="2400" dirty="0" err="1">
                <a:solidFill>
                  <a:srgbClr val="00B0F0"/>
                </a:solidFill>
              </a:rPr>
              <a:t>οἱ</a:t>
            </a:r>
            <a:r>
              <a:rPr lang="el-GR" sz="2400" dirty="0">
                <a:solidFill>
                  <a:srgbClr val="00B0F0"/>
                </a:solidFill>
              </a:rPr>
              <a:t> </a:t>
            </a:r>
            <a:r>
              <a:rPr lang="el-GR" sz="2400" dirty="0" err="1">
                <a:solidFill>
                  <a:srgbClr val="00B0F0"/>
                </a:solidFill>
              </a:rPr>
              <a:t>πατέρες</a:t>
            </a:r>
            <a:r>
              <a:rPr lang="el-GR" sz="2400" dirty="0">
                <a:solidFill>
                  <a:srgbClr val="00B0F0"/>
                </a:solidFill>
              </a:rPr>
              <a:t> </a:t>
            </a:r>
            <a:r>
              <a:rPr lang="el-GR" sz="2400" dirty="0" err="1">
                <a:solidFill>
                  <a:srgbClr val="00B0F0"/>
                </a:solidFill>
              </a:rPr>
              <a:t>ἡμῶν</a:t>
            </a:r>
            <a:r>
              <a:rPr lang="el-GR" sz="2400" dirty="0">
                <a:solidFill>
                  <a:srgbClr val="00B0F0"/>
                </a:solidFill>
              </a:rPr>
              <a:t> 		</a:t>
            </a:r>
            <a:r>
              <a:rPr lang="el-GR" sz="2400" dirty="0" smtClean="0">
                <a:solidFill>
                  <a:srgbClr val="00B0F0"/>
                </a:solidFill>
              </a:rPr>
              <a:t>ή </a:t>
            </a:r>
            <a:r>
              <a:rPr lang="el-GR" sz="2400" dirty="0" err="1" smtClean="0">
                <a:solidFill>
                  <a:srgbClr val="00B0F0"/>
                </a:solidFill>
              </a:rPr>
              <a:t>έάν</a:t>
            </a:r>
            <a:r>
              <a:rPr lang="el-GR" sz="2400" dirty="0" smtClean="0">
                <a:solidFill>
                  <a:srgbClr val="00B0F0"/>
                </a:solidFill>
              </a:rPr>
              <a:t> κάποτε οι ίδιοι εμείς</a:t>
            </a:r>
            <a:endParaRPr lang="el-GR" sz="24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00B0F0"/>
                </a:solidFill>
              </a:rPr>
              <a:t>βάρβαρον</a:t>
            </a:r>
            <a:r>
              <a:rPr lang="el-GR" sz="2400" dirty="0">
                <a:solidFill>
                  <a:srgbClr val="00B0F0"/>
                </a:solidFill>
              </a:rPr>
              <a:t> ἢ </a:t>
            </a:r>
            <a:r>
              <a:rPr lang="el-GR" sz="2400" dirty="0" err="1">
                <a:solidFill>
                  <a:srgbClr val="00B0F0"/>
                </a:solidFill>
              </a:rPr>
              <a:t>῞Ελληνα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 err="1">
                <a:solidFill>
                  <a:srgbClr val="00B0F0"/>
                </a:solidFill>
              </a:rPr>
              <a:t>πολέμιον</a:t>
            </a:r>
            <a:r>
              <a:rPr lang="el-GR" sz="2400" dirty="0">
                <a:solidFill>
                  <a:srgbClr val="00B0F0"/>
                </a:solidFill>
              </a:rPr>
              <a:t> 		</a:t>
            </a:r>
            <a:r>
              <a:rPr lang="el-GR" sz="2400" dirty="0" smtClean="0">
                <a:solidFill>
                  <a:srgbClr val="00B0F0"/>
                </a:solidFill>
              </a:rPr>
              <a:t>ή οι πατέρες μας </a:t>
            </a:r>
            <a:r>
              <a:rPr lang="el-GR" sz="2400" dirty="0" smtClean="0">
                <a:solidFill>
                  <a:srgbClr val="FF0066"/>
                </a:solidFill>
              </a:rPr>
              <a:t>αντιμετωπίσαμε</a:t>
            </a:r>
            <a:endParaRPr lang="el-GR" sz="2400" dirty="0">
              <a:solidFill>
                <a:srgbClr val="FF0066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0066"/>
                </a:solidFill>
              </a:rPr>
              <a:t>ἐπιόντα</a:t>
            </a:r>
            <a:r>
              <a:rPr lang="el-GR" sz="2400" dirty="0">
                <a:solidFill>
                  <a:srgbClr val="FF0066"/>
                </a:solidFill>
              </a:rPr>
              <a:t> </a:t>
            </a:r>
            <a:r>
              <a:rPr lang="el-GR" sz="2400" dirty="0" err="1">
                <a:solidFill>
                  <a:srgbClr val="FF0066"/>
                </a:solidFill>
              </a:rPr>
              <a:t>προθύμως</a:t>
            </a:r>
            <a:r>
              <a:rPr lang="el-GR" sz="2400" dirty="0">
                <a:solidFill>
                  <a:srgbClr val="FF0066"/>
                </a:solidFill>
              </a:rPr>
              <a:t> </a:t>
            </a:r>
            <a:r>
              <a:rPr lang="el-GR" sz="2400" dirty="0" err="1">
                <a:solidFill>
                  <a:srgbClr val="FF0066"/>
                </a:solidFill>
              </a:rPr>
              <a:t>ἠμυνάμεθα</a:t>
            </a:r>
            <a:r>
              <a:rPr lang="el-GR" sz="2400" dirty="0">
                <a:solidFill>
                  <a:srgbClr val="FF0066"/>
                </a:solidFill>
              </a:rPr>
              <a:t>, </a:t>
            </a:r>
            <a:r>
              <a:rPr lang="el-GR" sz="2400" dirty="0">
                <a:solidFill>
                  <a:srgbClr val="00B0F0"/>
                </a:solidFill>
              </a:rPr>
              <a:t>		</a:t>
            </a:r>
            <a:r>
              <a:rPr lang="el-GR" sz="2400" dirty="0" smtClean="0">
                <a:solidFill>
                  <a:srgbClr val="FF0066"/>
                </a:solidFill>
              </a:rPr>
              <a:t>ψυχωμένα</a:t>
            </a:r>
            <a:r>
              <a:rPr lang="el-GR" sz="2400" dirty="0" smtClean="0">
                <a:solidFill>
                  <a:srgbClr val="00B0F0"/>
                </a:solidFill>
              </a:rPr>
              <a:t> ένα βάρβαρο ή Έλληνα</a:t>
            </a:r>
            <a:endParaRPr lang="el-GR" sz="24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μακρηγορεῖν</a:t>
            </a: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 err="1">
                <a:solidFill>
                  <a:schemeClr val="bg1"/>
                </a:solidFill>
              </a:rPr>
              <a:t>ἐν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εἰδόσιν</a:t>
            </a:r>
            <a:r>
              <a:rPr lang="el-GR" sz="2400" dirty="0">
                <a:solidFill>
                  <a:schemeClr val="bg1"/>
                </a:solidFill>
              </a:rPr>
              <a:t> 			</a:t>
            </a:r>
            <a:r>
              <a:rPr lang="el-GR" sz="2400" dirty="0" smtClean="0">
                <a:solidFill>
                  <a:srgbClr val="00B0F0"/>
                </a:solidFill>
              </a:rPr>
              <a:t>επιδρομέα</a:t>
            </a:r>
            <a:r>
              <a:rPr lang="el-GR" sz="2400" dirty="0" smtClean="0">
                <a:solidFill>
                  <a:schemeClr val="bg1"/>
                </a:solidFill>
              </a:rPr>
              <a:t>, αυτά, επειδή δεν θέλω</a:t>
            </a:r>
            <a:endParaRPr lang="el-GR" sz="24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οὐ</a:t>
            </a: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 err="1">
                <a:solidFill>
                  <a:schemeClr val="bg1"/>
                </a:solidFill>
              </a:rPr>
              <a:t>βουλόμενος</a:t>
            </a:r>
            <a:r>
              <a:rPr lang="el-GR" sz="2400" dirty="0">
                <a:solidFill>
                  <a:schemeClr val="bg1"/>
                </a:solidFill>
              </a:rPr>
              <a:t> 				</a:t>
            </a:r>
            <a:r>
              <a:rPr lang="el-GR" sz="2400" dirty="0" smtClean="0">
                <a:solidFill>
                  <a:schemeClr val="bg1"/>
                </a:solidFill>
              </a:rPr>
              <a:t>να μακρηγορώ σε ανθρώπους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</a:rPr>
              <a:t>ἐάσω</a:t>
            </a:r>
            <a:r>
              <a:rPr lang="el-GR" sz="2400" dirty="0">
                <a:solidFill>
                  <a:srgbClr val="FFFF00"/>
                </a:solidFill>
              </a:rPr>
              <a:t>·	</a:t>
            </a:r>
            <a:r>
              <a:rPr lang="el-GR" sz="2400" dirty="0">
                <a:solidFill>
                  <a:schemeClr val="bg1"/>
                </a:solidFill>
              </a:rPr>
              <a:t>					</a:t>
            </a:r>
            <a:r>
              <a:rPr lang="el-GR" sz="2400" dirty="0" smtClean="0">
                <a:solidFill>
                  <a:schemeClr val="bg1"/>
                </a:solidFill>
              </a:rPr>
              <a:t>που τα γνωρίζουν, </a:t>
            </a:r>
            <a:r>
              <a:rPr lang="el-GR" sz="2400" dirty="0" smtClean="0">
                <a:solidFill>
                  <a:srgbClr val="FFFF00"/>
                </a:solidFill>
              </a:rPr>
              <a:t>θα τα αφήσω</a:t>
            </a:r>
            <a:r>
              <a:rPr lang="el-GR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A3A92BC-C3CD-45E4-AB0D-1E79748B0040}"/>
              </a:ext>
            </a:extLst>
          </p:cNvPr>
          <p:cNvSpPr txBox="1"/>
          <p:nvPr/>
        </p:nvSpPr>
        <p:spPr>
          <a:xfrm>
            <a:off x="8895893" y="5955242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5165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A98A737D-98BA-4499-9F8A-7107E918B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7419"/>
            <a:ext cx="10515600" cy="5217824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bg1"/>
                </a:solidFill>
              </a:rPr>
              <a:t>Ο Περικλής </a:t>
            </a:r>
            <a:r>
              <a:rPr lang="el-GR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καινοτομεί</a:t>
            </a:r>
            <a:r>
              <a:rPr lang="el-G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αποφεύγοντας το συνηθισμένο </a:t>
            </a:r>
            <a:r>
              <a:rPr lang="el-G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τυπικό</a:t>
            </a:r>
            <a:r>
              <a:rPr lang="el-G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των επιταφίων λόγων, δηλαδή την αναφορά στα προηγούμενα μυθικά και ιστορικά πολεμικά κατορθώματα.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Παρατηρούμε την πρόθεσή του να μην αναλωθεί σε αναδρομές στο παρελθόν, αλλά </a:t>
            </a:r>
            <a:r>
              <a:rPr 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να τονίσει όσα απέκτησε η σύγχρονη γενιά και πρέπει να διατηρήσει πάση θυσία.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Επιχειρεί μ’ αυτόν τον τρόπο </a:t>
            </a:r>
            <a:r>
              <a:rPr lang="el-GR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να τονώσει το ηθικό των Αθηναίων</a:t>
            </a:r>
            <a:r>
              <a:rPr lang="el-GR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10E7A69-2551-4BEA-979A-9C4FA5E0F69F}"/>
              </a:ext>
            </a:extLst>
          </p:cNvPr>
          <p:cNvSpPr txBox="1"/>
          <p:nvPr/>
        </p:nvSpPr>
        <p:spPr>
          <a:xfrm>
            <a:off x="8895893" y="5955242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2373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7F869C9D-8277-4D52-A4EA-82DAB005A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06" y="466531"/>
            <a:ext cx="11159411" cy="59249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b="1" dirty="0">
                <a:solidFill>
                  <a:srgbClr val="FFC000"/>
                </a:solidFill>
              </a:rPr>
              <a:t>        Αρχαίο Κείμενο					Μετάφραση</a:t>
            </a: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</a:rPr>
              <a:t>ἀπὸ</a:t>
            </a:r>
            <a:r>
              <a:rPr lang="el-GR" sz="2400" dirty="0">
                <a:solidFill>
                  <a:srgbClr val="FFFF00"/>
                </a:solidFill>
              </a:rPr>
              <a:t> </a:t>
            </a:r>
            <a:r>
              <a:rPr lang="el-GR" sz="2400" dirty="0" err="1">
                <a:solidFill>
                  <a:srgbClr val="FFFF00"/>
                </a:solidFill>
              </a:rPr>
              <a:t>δὲ</a:t>
            </a:r>
            <a:r>
              <a:rPr lang="el-GR" sz="2400" dirty="0">
                <a:solidFill>
                  <a:srgbClr val="FFFF00"/>
                </a:solidFill>
              </a:rPr>
              <a:t> </a:t>
            </a:r>
            <a:r>
              <a:rPr lang="el-GR" sz="2400" dirty="0" err="1">
                <a:solidFill>
                  <a:srgbClr val="FFFF00"/>
                </a:solidFill>
              </a:rPr>
              <a:t>οἵας</a:t>
            </a:r>
            <a:r>
              <a:rPr lang="el-GR" sz="2400" dirty="0">
                <a:solidFill>
                  <a:srgbClr val="FFFF00"/>
                </a:solidFill>
              </a:rPr>
              <a:t> τε </a:t>
            </a:r>
            <a:r>
              <a:rPr lang="el-GR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ἐπιτηδεύσεως</a:t>
            </a:r>
            <a:r>
              <a:rPr lang="el-GR" sz="2400" dirty="0">
                <a:solidFill>
                  <a:schemeClr val="bg1"/>
                </a:solidFill>
              </a:rPr>
              <a:t> 		</a:t>
            </a:r>
            <a:r>
              <a:rPr lang="el-GR" sz="2400" dirty="0" smtClean="0">
                <a:solidFill>
                  <a:srgbClr val="FFFF00"/>
                </a:solidFill>
              </a:rPr>
              <a:t>Όμως με ποιες </a:t>
            </a:r>
            <a:r>
              <a:rPr lang="el-GR" sz="24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αρχές</a:t>
            </a:r>
            <a:r>
              <a:rPr lang="el-GR" sz="2400" dirty="0" smtClean="0">
                <a:solidFill>
                  <a:srgbClr val="00B050"/>
                </a:solidFill>
              </a:rPr>
              <a:t> </a:t>
            </a:r>
            <a:r>
              <a:rPr lang="el-GR" sz="2400" dirty="0" smtClean="0">
                <a:solidFill>
                  <a:srgbClr val="FFFF00"/>
                </a:solidFill>
              </a:rPr>
              <a:t>ως βάση</a:t>
            </a:r>
            <a:endParaRPr lang="el-G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</a:rPr>
              <a:t>ἤλθομεν</a:t>
            </a:r>
            <a:r>
              <a:rPr lang="el-GR" sz="2400" dirty="0">
                <a:solidFill>
                  <a:srgbClr val="FFFF00"/>
                </a:solidFill>
              </a:rPr>
              <a:t> </a:t>
            </a:r>
            <a:r>
              <a:rPr lang="el-GR" sz="2400" dirty="0" err="1">
                <a:solidFill>
                  <a:srgbClr val="FFFF00"/>
                </a:solidFill>
              </a:rPr>
              <a:t>ἐπ</a:t>
            </a:r>
            <a:r>
              <a:rPr lang="el-GR" sz="2400" dirty="0">
                <a:solidFill>
                  <a:srgbClr val="FFFF00"/>
                </a:solidFill>
              </a:rPr>
              <a:t>' </a:t>
            </a:r>
            <a:r>
              <a:rPr lang="el-GR" sz="2400" dirty="0" err="1">
                <a:solidFill>
                  <a:srgbClr val="FFFF00"/>
                </a:solidFill>
              </a:rPr>
              <a:t>αὐτὰ</a:t>
            </a: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 err="1">
                <a:solidFill>
                  <a:srgbClr val="F16DFF"/>
                </a:solidFill>
              </a:rPr>
              <a:t>καὶ</a:t>
            </a:r>
            <a:r>
              <a:rPr lang="el-GR" sz="2400" dirty="0">
                <a:solidFill>
                  <a:srgbClr val="F16DFF"/>
                </a:solidFill>
              </a:rPr>
              <a:t> μεθ' </a:t>
            </a:r>
            <a:r>
              <a:rPr lang="el-GR" sz="2400" dirty="0" err="1">
                <a:solidFill>
                  <a:srgbClr val="F16DFF"/>
                </a:solidFill>
              </a:rPr>
              <a:t>οἵας</a:t>
            </a:r>
            <a:r>
              <a:rPr lang="el-GR" sz="2400" dirty="0">
                <a:solidFill>
                  <a:srgbClr val="F16DFF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		</a:t>
            </a:r>
            <a:r>
              <a:rPr lang="el-GR" sz="2400" dirty="0" smtClean="0">
                <a:solidFill>
                  <a:srgbClr val="FFFF00"/>
                </a:solidFill>
              </a:rPr>
              <a:t>τα κατακτήσαμε </a:t>
            </a:r>
            <a:r>
              <a:rPr lang="el-GR" sz="2400" dirty="0" smtClean="0">
                <a:solidFill>
                  <a:srgbClr val="F16DFF"/>
                </a:solidFill>
              </a:rPr>
              <a:t>και με ποιους </a:t>
            </a:r>
            <a:r>
              <a:rPr lang="el-GR" sz="2400" b="1" u="sng" dirty="0" smtClean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πολιτικούς</a:t>
            </a:r>
            <a:endParaRPr lang="el-GR" sz="2400" b="1" u="sng" dirty="0">
              <a:solidFill>
                <a:srgbClr val="F16D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l-GR" b="1" u="sng" dirty="0" err="1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πολιτείας</a:t>
            </a:r>
            <a:r>
              <a:rPr lang="el-GR" sz="2400" dirty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dirty="0" err="1">
                <a:solidFill>
                  <a:srgbClr val="FF0066"/>
                </a:solidFill>
              </a:rPr>
              <a:t>καὶ</a:t>
            </a:r>
            <a:r>
              <a:rPr lang="el-GR" sz="2400" dirty="0">
                <a:solidFill>
                  <a:srgbClr val="FF0066"/>
                </a:solidFill>
              </a:rPr>
              <a:t> </a:t>
            </a:r>
            <a:r>
              <a:rPr lang="el-GR" b="1" u="sng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τρόπων</a:t>
            </a:r>
            <a:r>
              <a:rPr lang="el-GR" sz="2400" dirty="0">
                <a:solidFill>
                  <a:srgbClr val="F16DFF"/>
                </a:solidFill>
              </a:rPr>
              <a:t> 			</a:t>
            </a:r>
            <a:r>
              <a:rPr lang="el-GR" sz="2400" b="1" u="sng" dirty="0" smtClean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θεσμούς</a:t>
            </a:r>
            <a:r>
              <a:rPr lang="el-GR" sz="2400" dirty="0" smtClean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b="1" u="sng" dirty="0" smtClean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δημόσιο βίο</a:t>
            </a:r>
            <a:r>
              <a:rPr lang="el-GR" sz="2400" dirty="0" smtClean="0">
                <a:solidFill>
                  <a:srgbClr val="F16DFF"/>
                </a:solidFill>
              </a:rPr>
              <a:t>, </a:t>
            </a:r>
            <a:endParaRPr lang="el-GR" sz="2400" u="sng" dirty="0">
              <a:solidFill>
                <a:srgbClr val="F16DFF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ἐξ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οἵων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μεγάλα</a:t>
            </a: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 err="1">
                <a:solidFill>
                  <a:schemeClr val="bg1"/>
                </a:solidFill>
              </a:rPr>
              <a:t>ἐγένετο</a:t>
            </a:r>
            <a:r>
              <a:rPr lang="el-GR" sz="2400" dirty="0">
                <a:solidFill>
                  <a:schemeClr val="bg1"/>
                </a:solidFill>
              </a:rPr>
              <a:t>, 		              </a:t>
            </a:r>
            <a:r>
              <a:rPr lang="el-GR" sz="2400" dirty="0" smtClean="0">
                <a:solidFill>
                  <a:srgbClr val="FF0066"/>
                </a:solidFill>
              </a:rPr>
              <a:t>με ποια </a:t>
            </a:r>
            <a:r>
              <a:rPr lang="el-GR" sz="2400" b="1" u="sng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ιδιοσυγκρασία</a:t>
            </a:r>
            <a:r>
              <a:rPr lang="el-GR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dirty="0" smtClean="0">
                <a:solidFill>
                  <a:schemeClr val="bg1"/>
                </a:solidFill>
              </a:rPr>
              <a:t>φθάσαμε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002060"/>
                </a:solidFill>
              </a:rPr>
              <a:t>ταῦτα</a:t>
            </a:r>
            <a:r>
              <a:rPr lang="el-GR" sz="2400" dirty="0">
                <a:solidFill>
                  <a:srgbClr val="002060"/>
                </a:solidFill>
              </a:rPr>
              <a:t> </a:t>
            </a:r>
            <a:r>
              <a:rPr lang="el-GR" sz="2400" dirty="0" err="1">
                <a:solidFill>
                  <a:srgbClr val="002060"/>
                </a:solidFill>
              </a:rPr>
              <a:t>δηλώσας</a:t>
            </a:r>
            <a:r>
              <a:rPr lang="el-GR" sz="2400" dirty="0">
                <a:solidFill>
                  <a:srgbClr val="002060"/>
                </a:solidFill>
              </a:rPr>
              <a:t> </a:t>
            </a:r>
            <a:r>
              <a:rPr lang="el-GR" sz="2400" dirty="0" err="1">
                <a:solidFill>
                  <a:srgbClr val="002060"/>
                </a:solidFill>
              </a:rPr>
              <a:t>πρῶτον</a:t>
            </a:r>
            <a:r>
              <a:rPr lang="el-GR" sz="2400" dirty="0">
                <a:solidFill>
                  <a:srgbClr val="002060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			</a:t>
            </a:r>
            <a:r>
              <a:rPr lang="el-GR" sz="2400" dirty="0" smtClean="0">
                <a:solidFill>
                  <a:schemeClr val="bg1"/>
                </a:solidFill>
              </a:rPr>
              <a:t>σε αυτή την ακμή,</a:t>
            </a:r>
            <a:r>
              <a:rPr lang="el-GR" sz="2400" dirty="0" smtClean="0">
                <a:solidFill>
                  <a:srgbClr val="FFC000"/>
                </a:solidFill>
              </a:rPr>
              <a:t> </a:t>
            </a:r>
            <a:r>
              <a:rPr lang="el-GR" sz="2400" dirty="0">
                <a:solidFill>
                  <a:srgbClr val="002060"/>
                </a:solidFill>
              </a:rPr>
              <a:t>αυτά θα εκθέσω πρώτα</a:t>
            </a:r>
          </a:p>
          <a:p>
            <a:pPr marL="0" indent="0">
              <a:buNone/>
            </a:pPr>
            <a:r>
              <a:rPr lang="el-GR" sz="2400" dirty="0" err="1">
                <a:solidFill>
                  <a:srgbClr val="FFC000"/>
                </a:solidFill>
              </a:rPr>
              <a:t>εἶμι</a:t>
            </a:r>
            <a:r>
              <a:rPr lang="el-GR" sz="2400" dirty="0">
                <a:solidFill>
                  <a:srgbClr val="FFC000"/>
                </a:solidFill>
              </a:rPr>
              <a:t> </a:t>
            </a:r>
            <a:r>
              <a:rPr lang="el-GR" sz="2400" dirty="0" err="1">
                <a:solidFill>
                  <a:srgbClr val="FFC000"/>
                </a:solidFill>
              </a:rPr>
              <a:t>καὶ</a:t>
            </a:r>
            <a:r>
              <a:rPr lang="el-GR" sz="2400" dirty="0">
                <a:solidFill>
                  <a:srgbClr val="FFC000"/>
                </a:solidFill>
              </a:rPr>
              <a:t> </a:t>
            </a:r>
            <a:r>
              <a:rPr lang="el-GR" sz="2400" dirty="0" err="1">
                <a:solidFill>
                  <a:srgbClr val="FFC000"/>
                </a:solidFill>
              </a:rPr>
              <a:t>ἐπὶ</a:t>
            </a:r>
            <a:r>
              <a:rPr lang="el-GR" sz="2400" dirty="0">
                <a:solidFill>
                  <a:srgbClr val="FFC000"/>
                </a:solidFill>
              </a:rPr>
              <a:t> </a:t>
            </a:r>
            <a:r>
              <a:rPr lang="el-GR" sz="2400" dirty="0" err="1">
                <a:solidFill>
                  <a:srgbClr val="FFC000"/>
                </a:solidFill>
              </a:rPr>
              <a:t>τὸν</a:t>
            </a:r>
            <a:r>
              <a:rPr lang="el-GR" sz="2400" dirty="0">
                <a:solidFill>
                  <a:srgbClr val="FFC000"/>
                </a:solidFill>
              </a:rPr>
              <a:t> </a:t>
            </a:r>
            <a:r>
              <a:rPr lang="el-GR" sz="2400" dirty="0" err="1">
                <a:solidFill>
                  <a:srgbClr val="FFC000"/>
                </a:solidFill>
              </a:rPr>
              <a:t>τῶνδε</a:t>
            </a:r>
            <a:r>
              <a:rPr lang="el-GR" sz="2400" dirty="0">
                <a:solidFill>
                  <a:srgbClr val="FFC000"/>
                </a:solidFill>
              </a:rPr>
              <a:t> </a:t>
            </a:r>
            <a:r>
              <a:rPr lang="el-GR" sz="2400" dirty="0" err="1">
                <a:solidFill>
                  <a:srgbClr val="FFC000"/>
                </a:solidFill>
              </a:rPr>
              <a:t>ἔπαινον</a:t>
            </a:r>
            <a:r>
              <a:rPr lang="el-GR" sz="2400" dirty="0">
                <a:solidFill>
                  <a:srgbClr val="FFC000"/>
                </a:solidFill>
              </a:rPr>
              <a:t>, 		και ύστερα θα προχωρήσω και στον </a:t>
            </a:r>
          </a:p>
          <a:p>
            <a:pPr marL="0" indent="0">
              <a:buNone/>
            </a:pPr>
            <a:r>
              <a:rPr lang="el-GR" sz="2400" dirty="0" err="1"/>
              <a:t>νομίζων</a:t>
            </a:r>
            <a:r>
              <a:rPr lang="el-GR" sz="2400" dirty="0"/>
              <a:t> </a:t>
            </a:r>
            <a:r>
              <a:rPr lang="el-GR" sz="2400" dirty="0" err="1"/>
              <a:t>ἐπί</a:t>
            </a:r>
            <a:r>
              <a:rPr lang="el-GR" sz="2400" dirty="0"/>
              <a:t> τε </a:t>
            </a:r>
            <a:r>
              <a:rPr lang="el-GR" sz="2400" dirty="0" err="1"/>
              <a:t>τῷ</a:t>
            </a:r>
            <a:r>
              <a:rPr lang="el-GR" sz="2400" dirty="0"/>
              <a:t> </a:t>
            </a:r>
            <a:r>
              <a:rPr lang="el-GR" sz="2400" dirty="0" err="1"/>
              <a:t>παρόντι</a:t>
            </a:r>
            <a:r>
              <a:rPr lang="el-GR" sz="2400" dirty="0"/>
              <a:t> </a:t>
            </a:r>
            <a:r>
              <a:rPr lang="el-GR" sz="2400" dirty="0">
                <a:solidFill>
                  <a:schemeClr val="bg1"/>
                </a:solidFill>
              </a:rPr>
              <a:t>			</a:t>
            </a:r>
            <a:r>
              <a:rPr lang="el-GR" sz="2400" dirty="0" smtClean="0">
                <a:solidFill>
                  <a:srgbClr val="FFC000"/>
                </a:solidFill>
              </a:rPr>
              <a:t>έπαινο τούτων των νεκρών, </a:t>
            </a:r>
            <a:r>
              <a:rPr lang="el-GR" sz="2400" dirty="0" smtClean="0"/>
              <a:t>διότι</a:t>
            </a:r>
            <a:endParaRPr lang="el-GR" sz="2400" dirty="0"/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οὐκ</a:t>
            </a: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 err="1">
                <a:solidFill>
                  <a:schemeClr val="bg1"/>
                </a:solidFill>
              </a:rPr>
              <a:t>ἂν</a:t>
            </a: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 err="1">
                <a:solidFill>
                  <a:schemeClr val="bg1"/>
                </a:solidFill>
              </a:rPr>
              <a:t>ἀπρεπῆ</a:t>
            </a:r>
            <a:r>
              <a:rPr lang="el-GR" sz="2400" dirty="0">
                <a:solidFill>
                  <a:schemeClr val="bg1"/>
                </a:solidFill>
              </a:rPr>
              <a:t> </a:t>
            </a:r>
            <a:r>
              <a:rPr lang="el-GR" sz="2400" dirty="0" err="1">
                <a:solidFill>
                  <a:schemeClr val="bg1"/>
                </a:solidFill>
              </a:rPr>
              <a:t>λεχθῆναι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αὐτὰ</a:t>
            </a:r>
            <a:r>
              <a:rPr lang="el-GR" sz="2400" dirty="0">
                <a:solidFill>
                  <a:schemeClr val="bg1"/>
                </a:solidFill>
              </a:rPr>
              <a:t> 		</a:t>
            </a:r>
            <a:r>
              <a:rPr lang="el-GR" sz="2400" dirty="0" smtClean="0"/>
              <a:t>πιστεύω ότι τούτη την ώρα </a:t>
            </a:r>
            <a:r>
              <a:rPr lang="el-GR" sz="2400" dirty="0" smtClean="0">
                <a:solidFill>
                  <a:schemeClr val="bg1"/>
                </a:solidFill>
              </a:rPr>
              <a:t>δεν είναι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92D050"/>
                </a:solidFill>
              </a:rPr>
              <a:t>καὶ</a:t>
            </a:r>
            <a:r>
              <a:rPr lang="el-GR" sz="2400" dirty="0">
                <a:solidFill>
                  <a:srgbClr val="92D050"/>
                </a:solidFill>
              </a:rPr>
              <a:t> </a:t>
            </a:r>
            <a:r>
              <a:rPr lang="el-GR" sz="2400" dirty="0" err="1">
                <a:solidFill>
                  <a:srgbClr val="92D050"/>
                </a:solidFill>
              </a:rPr>
              <a:t>τὸν</a:t>
            </a:r>
            <a:r>
              <a:rPr lang="el-GR" sz="2400" dirty="0">
                <a:solidFill>
                  <a:srgbClr val="92D050"/>
                </a:solidFill>
              </a:rPr>
              <a:t> </a:t>
            </a:r>
            <a:r>
              <a:rPr lang="el-GR" sz="2400" dirty="0" err="1">
                <a:solidFill>
                  <a:srgbClr val="92D050"/>
                </a:solidFill>
              </a:rPr>
              <a:t>πάντα</a:t>
            </a:r>
            <a:r>
              <a:rPr lang="el-GR" sz="2400" dirty="0">
                <a:solidFill>
                  <a:srgbClr val="92D050"/>
                </a:solidFill>
              </a:rPr>
              <a:t> </a:t>
            </a:r>
            <a:r>
              <a:rPr lang="el-GR" sz="2400" dirty="0" err="1">
                <a:solidFill>
                  <a:srgbClr val="92D050"/>
                </a:solidFill>
              </a:rPr>
              <a:t>ὅμιλον</a:t>
            </a:r>
            <a:r>
              <a:rPr lang="el-GR" sz="2400" dirty="0">
                <a:solidFill>
                  <a:srgbClr val="92D050"/>
                </a:solidFill>
              </a:rPr>
              <a:t> </a:t>
            </a:r>
            <a:r>
              <a:rPr lang="el-GR" sz="2400" dirty="0">
                <a:solidFill>
                  <a:srgbClr val="FFC000"/>
                </a:solidFill>
              </a:rPr>
              <a:t>				</a:t>
            </a:r>
            <a:r>
              <a:rPr lang="el-GR" sz="2400" dirty="0" smtClean="0">
                <a:solidFill>
                  <a:schemeClr val="bg1"/>
                </a:solidFill>
              </a:rPr>
              <a:t>αταίριαστο να λεχθούν αυτά</a:t>
            </a:r>
            <a:r>
              <a:rPr lang="el-GR" sz="2400" dirty="0" smtClean="0">
                <a:solidFill>
                  <a:srgbClr val="FFC000"/>
                </a:solidFill>
              </a:rPr>
              <a:t> </a:t>
            </a:r>
            <a:r>
              <a:rPr lang="el-GR" sz="2400" dirty="0" smtClean="0">
                <a:solidFill>
                  <a:srgbClr val="92D050"/>
                </a:solidFill>
              </a:rPr>
              <a:t>κι ότι όλοι</a:t>
            </a:r>
            <a:endParaRPr lang="el-GR" sz="2400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C000"/>
                </a:solidFill>
              </a:rPr>
              <a:t>καὶ</a:t>
            </a:r>
            <a:r>
              <a:rPr lang="el-GR" sz="2400" dirty="0">
                <a:solidFill>
                  <a:srgbClr val="FFC000"/>
                </a:solidFill>
              </a:rPr>
              <a:t> </a:t>
            </a:r>
            <a:r>
              <a:rPr lang="el-GR" sz="2400" dirty="0" err="1">
                <a:solidFill>
                  <a:srgbClr val="FFC000"/>
                </a:solidFill>
              </a:rPr>
              <a:t>ἀστῶν</a:t>
            </a:r>
            <a:r>
              <a:rPr lang="el-GR" sz="2400" dirty="0">
                <a:solidFill>
                  <a:srgbClr val="FFC000"/>
                </a:solidFill>
              </a:rPr>
              <a:t> </a:t>
            </a:r>
            <a:r>
              <a:rPr lang="el-GR" sz="2400" dirty="0" err="1">
                <a:solidFill>
                  <a:srgbClr val="FFC000"/>
                </a:solidFill>
              </a:rPr>
              <a:t>καὶ</a:t>
            </a:r>
            <a:r>
              <a:rPr lang="el-GR" sz="2400" dirty="0">
                <a:solidFill>
                  <a:srgbClr val="FFC000"/>
                </a:solidFill>
              </a:rPr>
              <a:t> </a:t>
            </a:r>
            <a:r>
              <a:rPr lang="el-GR" sz="2400" dirty="0" err="1">
                <a:solidFill>
                  <a:srgbClr val="FFC000"/>
                </a:solidFill>
              </a:rPr>
              <a:t>ξένων</a:t>
            </a:r>
            <a:r>
              <a:rPr lang="el-GR" sz="2400" dirty="0">
                <a:solidFill>
                  <a:srgbClr val="FFC000"/>
                </a:solidFill>
              </a:rPr>
              <a:t> 				</a:t>
            </a:r>
            <a:r>
              <a:rPr lang="el-GR" sz="2400" dirty="0" smtClean="0">
                <a:solidFill>
                  <a:srgbClr val="92D050"/>
                </a:solidFill>
              </a:rPr>
              <a:t>οι συγκεντρωμένοι εδώ, </a:t>
            </a:r>
            <a:r>
              <a:rPr lang="el-GR" sz="2400" dirty="0" smtClean="0">
                <a:solidFill>
                  <a:srgbClr val="FFC000"/>
                </a:solidFill>
              </a:rPr>
              <a:t>ντόπιοι και ξένοι,</a:t>
            </a:r>
            <a:endParaRPr lang="el-GR" sz="24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C000"/>
                </a:solidFill>
              </a:rPr>
              <a:t>ξύμφορον</a:t>
            </a:r>
            <a:r>
              <a:rPr lang="el-GR" sz="2400" dirty="0">
                <a:solidFill>
                  <a:srgbClr val="FFC000"/>
                </a:solidFill>
              </a:rPr>
              <a:t> </a:t>
            </a:r>
            <a:r>
              <a:rPr lang="el-GR" sz="2400" dirty="0" err="1">
                <a:solidFill>
                  <a:srgbClr val="FFC000"/>
                </a:solidFill>
              </a:rPr>
              <a:t>εἶναι</a:t>
            </a:r>
            <a:r>
              <a:rPr lang="el-GR" sz="2400" dirty="0">
                <a:solidFill>
                  <a:srgbClr val="FFC000"/>
                </a:solidFill>
              </a:rPr>
              <a:t> </a:t>
            </a:r>
            <a:r>
              <a:rPr lang="el-GR" sz="2400" dirty="0" err="1">
                <a:solidFill>
                  <a:srgbClr val="FFC000"/>
                </a:solidFill>
              </a:rPr>
              <a:t>ἐπακοῦσαι</a:t>
            </a:r>
            <a:r>
              <a:rPr lang="el-GR" sz="2400" dirty="0">
                <a:solidFill>
                  <a:srgbClr val="FFC000"/>
                </a:solidFill>
              </a:rPr>
              <a:t> </a:t>
            </a:r>
            <a:r>
              <a:rPr lang="el-GR" sz="2400" dirty="0" err="1">
                <a:solidFill>
                  <a:srgbClr val="FFC000"/>
                </a:solidFill>
              </a:rPr>
              <a:t>αὐτῶν</a:t>
            </a:r>
            <a:r>
              <a:rPr lang="el-GR" sz="2400" dirty="0">
                <a:solidFill>
                  <a:srgbClr val="FFC000"/>
                </a:solidFill>
              </a:rPr>
              <a:t>. 		ό</a:t>
            </a:r>
            <a:r>
              <a:rPr lang="el-GR" sz="2400" dirty="0" smtClean="0">
                <a:solidFill>
                  <a:srgbClr val="FFC000"/>
                </a:solidFill>
              </a:rPr>
              <a:t>φελος θα έχουν να τα ακούσουν με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C000"/>
                </a:solidFill>
              </a:rPr>
              <a:t>	</a:t>
            </a:r>
            <a:r>
              <a:rPr lang="el-GR" sz="2400" dirty="0" smtClean="0">
                <a:solidFill>
                  <a:srgbClr val="FFC000"/>
                </a:solidFill>
              </a:rPr>
              <a:t>					προσοχή.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448DB88-5A75-4444-9785-5539BEE5D7A9}"/>
              </a:ext>
            </a:extLst>
          </p:cNvPr>
          <p:cNvSpPr txBox="1"/>
          <p:nvPr/>
        </p:nvSpPr>
        <p:spPr>
          <a:xfrm>
            <a:off x="8895893" y="6192534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3977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BA74E21-D857-4F0F-B200-BCE2BC14E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584" y="503853"/>
            <a:ext cx="10860832" cy="5607796"/>
          </a:xfrm>
        </p:spPr>
        <p:txBody>
          <a:bodyPr>
            <a:normAutofit/>
          </a:bodyPr>
          <a:lstStyle/>
          <a:p>
            <a:pPr algn="just"/>
            <a:r>
              <a:rPr lang="el-G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ἐπιτηδεύσεως</a:t>
            </a:r>
            <a:r>
              <a:rPr lang="el-GR" sz="2400" dirty="0">
                <a:solidFill>
                  <a:srgbClr val="FFFF00"/>
                </a:solidFill>
              </a:rPr>
              <a:t>: </a:t>
            </a:r>
            <a:r>
              <a: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αρχές </a:t>
            </a:r>
            <a:r>
              <a:rPr lang="el-GR" sz="2400" dirty="0">
                <a:solidFill>
                  <a:schemeClr val="bg1"/>
                </a:solidFill>
              </a:rPr>
              <a:t>που καθοδηγούν και προσδιορίζουν τον δημόσιο και ιδιωτικό βίο των πολιτών.</a:t>
            </a:r>
          </a:p>
          <a:p>
            <a:pPr algn="just"/>
            <a:r>
              <a:rPr lang="el-GR" sz="24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πολιτείας</a:t>
            </a:r>
            <a:r>
              <a:rPr lang="el-GR" sz="2400" i="1" dirty="0">
                <a:solidFill>
                  <a:srgbClr val="00FF00"/>
                </a:solidFill>
              </a:rPr>
              <a:t>: </a:t>
            </a:r>
            <a:r>
              <a:rPr lang="el-GR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πολίτευμα</a:t>
            </a:r>
            <a:r>
              <a:rPr lang="el-GR" sz="2400" dirty="0">
                <a:solidFill>
                  <a:schemeClr val="bg1"/>
                </a:solidFill>
              </a:rPr>
              <a:t>, οι κανόνες που διέπουν τη δημόσια ζωή.</a:t>
            </a:r>
          </a:p>
          <a:p>
            <a:pPr algn="just"/>
            <a:r>
              <a:rPr lang="el-GR" sz="2400" b="1" dirty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τρόπων</a:t>
            </a:r>
            <a:r>
              <a:rPr lang="el-GR" sz="2400" dirty="0">
                <a:solidFill>
                  <a:srgbClr val="FFFF00"/>
                </a:solidFill>
              </a:rPr>
              <a:t>: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b="1" dirty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ήθος</a:t>
            </a:r>
            <a:r>
              <a:rPr lang="el-GR" sz="2400" dirty="0">
                <a:solidFill>
                  <a:schemeClr val="bg1"/>
                </a:solidFill>
              </a:rPr>
              <a:t>, η διαγωγή των πολιτών στις μεταξύ τους σχέσεις.</a:t>
            </a:r>
          </a:p>
          <a:p>
            <a:pPr marL="0" indent="0" algn="just">
              <a:buNone/>
            </a:pPr>
            <a:endParaRPr lang="el-GR" sz="2400" i="1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el-GR" sz="2400" i="1" dirty="0">
                <a:solidFill>
                  <a:srgbClr val="FFC000"/>
                </a:solidFill>
              </a:rPr>
              <a:t>*</a:t>
            </a:r>
            <a:r>
              <a:rPr lang="el-GR" sz="2400" i="1" dirty="0">
                <a:solidFill>
                  <a:srgbClr val="FFFF00"/>
                </a:solidFill>
              </a:rPr>
              <a:t> </a:t>
            </a:r>
            <a:r>
              <a:rPr lang="el-GR" sz="2400" b="1" dirty="0">
                <a:solidFill>
                  <a:srgbClr val="FFC000"/>
                </a:solidFill>
              </a:rPr>
              <a:t>Ο Περικλής δικαιολογεί τη διαφοροποίηση από το τυπικό των επιταφίων λόγων: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Είναι </a:t>
            </a:r>
            <a:r>
              <a:rPr lang="el-GR" sz="2400" u="sng" dirty="0">
                <a:solidFill>
                  <a:srgbClr val="002060"/>
                </a:solidFill>
              </a:rPr>
              <a:t>ταιριαστό</a:t>
            </a:r>
            <a:r>
              <a:rPr lang="el-GR" sz="2400" dirty="0">
                <a:solidFill>
                  <a:schemeClr val="bg1"/>
                </a:solidFill>
              </a:rPr>
              <a:t> στη συγκεκριμένη περίπτωση να αναφερθούν οι παράγοντες που οδήγησαν στην ακμή της Αθήνας.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Είναι </a:t>
            </a:r>
            <a:r>
              <a:rPr lang="el-GR" sz="2400" u="sng" dirty="0">
                <a:solidFill>
                  <a:srgbClr val="002060"/>
                </a:solidFill>
              </a:rPr>
              <a:t>συμφέρον</a:t>
            </a:r>
            <a:r>
              <a:rPr lang="el-GR" sz="2400" dirty="0">
                <a:solidFill>
                  <a:schemeClr val="bg1"/>
                </a:solidFill>
              </a:rPr>
              <a:t> για όλους, αστούς και ξένους, να ακούσουν για αυτά.</a:t>
            </a:r>
          </a:p>
          <a:p>
            <a:pPr marL="0" indent="0" algn="just">
              <a:buNone/>
            </a:pPr>
            <a:r>
              <a:rPr lang="el-GR" sz="2400" dirty="0">
                <a:solidFill>
                  <a:schemeClr val="bg1"/>
                </a:solidFill>
              </a:rPr>
              <a:t>   -Σκοπός του ρήτορα είναι να ωφελήσει κι όχι να δημαγωγήσει.</a:t>
            </a:r>
          </a:p>
          <a:p>
            <a:pPr marL="0" indent="0" algn="just">
              <a:buNone/>
            </a:pPr>
            <a:r>
              <a:rPr lang="el-GR" sz="2400" b="1" dirty="0">
                <a:solidFill>
                  <a:srgbClr val="00B050"/>
                </a:solidFill>
              </a:rPr>
              <a:t>  </a:t>
            </a:r>
            <a:r>
              <a:rPr lang="el-GR" sz="2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 </a:t>
            </a:r>
            <a:r>
              <a:rPr lang="el-GR" sz="2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</a:t>
            </a:r>
            <a:r>
              <a:rPr lang="el-GR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αστοί</a:t>
            </a:r>
            <a:r>
              <a:rPr lang="el-GR" sz="2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θα νιώσουν εθνική υπερηφάνεια και θα παρηγορηθούν για τον θάνατο των συμπολιτών τους, ενώ </a:t>
            </a:r>
            <a:r>
              <a:rPr lang="el-GR" sz="2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</a:t>
            </a:r>
            <a:r>
              <a:rPr lang="el-GR" sz="2400" b="1" i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ξένοι</a:t>
            </a:r>
            <a:r>
              <a:rPr lang="el-GR" sz="2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θα διδαχθούν πώς μπορούν να οδηγήσουν την πατρίδα τους σε ανάλογο μεγαλείο.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124D09-61D9-4AE5-9C79-AC9C9467CB14}"/>
              </a:ext>
            </a:extLst>
          </p:cNvPr>
          <p:cNvSpPr txBox="1"/>
          <p:nvPr/>
        </p:nvSpPr>
        <p:spPr>
          <a:xfrm>
            <a:off x="8895893" y="5955242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9850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AD6D25CE-9367-411D-A821-C0C8943B3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1804"/>
            <a:ext cx="10515600" cy="5505159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bg1"/>
                </a:solidFill>
              </a:rPr>
              <a:t>Η ανάπτυξη αυτών των 3 στοιχείων </a:t>
            </a:r>
            <a:r>
              <a:rPr lang="el-G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l-GR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ἐπιτήδευσις</a:t>
            </a:r>
            <a:r>
              <a:rPr lang="el-G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πολιτεία, τρόποι) </a:t>
            </a:r>
            <a:r>
              <a:rPr lang="el-GR" sz="2400" dirty="0">
                <a:solidFill>
                  <a:schemeClr val="bg1"/>
                </a:solidFill>
              </a:rPr>
              <a:t>αποτελεί το </a:t>
            </a:r>
            <a:r>
              <a:rPr lang="el-GR" sz="2400" b="1" dirty="0">
                <a:solidFill>
                  <a:srgbClr val="FF0066"/>
                </a:solidFill>
              </a:rPr>
              <a:t>κεντρικό θέμα </a:t>
            </a:r>
            <a:r>
              <a:rPr lang="el-GR" sz="2400" dirty="0">
                <a:solidFill>
                  <a:schemeClr val="bg1"/>
                </a:solidFill>
              </a:rPr>
              <a:t>του επιταφίου και την </a:t>
            </a:r>
            <a:r>
              <a:rPr lang="el-GR" sz="2400" b="1" dirty="0">
                <a:solidFill>
                  <a:srgbClr val="FF0066"/>
                </a:solidFill>
              </a:rPr>
              <a:t>ειδοποιό διαφορά </a:t>
            </a:r>
            <a:r>
              <a:rPr lang="el-GR" sz="2400" dirty="0">
                <a:solidFill>
                  <a:schemeClr val="bg1"/>
                </a:solidFill>
              </a:rPr>
              <a:t>από τους άλλους επιταφίους</a:t>
            </a:r>
            <a:r>
              <a:rPr lang="el-GR" sz="2400" dirty="0" smtClean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Από τα 3 αυτά στοιχεία συμπεραίνεται </a:t>
            </a:r>
            <a:r>
              <a:rPr lang="el-GR" sz="2400" b="1" dirty="0">
                <a:solidFill>
                  <a:srgbClr val="00B050"/>
                </a:solidFill>
              </a:rPr>
              <a:t>η πολιτειακή μοναδικότητα της Αθήνας</a:t>
            </a:r>
            <a:r>
              <a:rPr lang="el-GR" sz="2400" dirty="0">
                <a:solidFill>
                  <a:srgbClr val="00B050"/>
                </a:solidFill>
              </a:rPr>
              <a:t>.</a:t>
            </a:r>
          </a:p>
          <a:p>
            <a:pPr algn="just"/>
            <a:r>
              <a:rPr lang="el-GR" sz="2400" b="1" dirty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«τρόποι», </a:t>
            </a:r>
            <a:r>
              <a:rPr lang="el-GR" sz="2400" dirty="0" smtClean="0">
                <a:solidFill>
                  <a:schemeClr val="bg1"/>
                </a:solidFill>
              </a:rPr>
              <a:t>επομένως, </a:t>
            </a:r>
            <a:r>
              <a:rPr lang="el-GR" sz="2400" smtClean="0">
                <a:solidFill>
                  <a:schemeClr val="bg1"/>
                </a:solidFill>
              </a:rPr>
              <a:t>(δηλ. </a:t>
            </a:r>
            <a:r>
              <a:rPr lang="el-GR" sz="2400" dirty="0">
                <a:solidFill>
                  <a:schemeClr val="bg1"/>
                </a:solidFill>
              </a:rPr>
              <a:t>ο ιδιαίτερος τρόπος σκέψης και δράσης των </a:t>
            </a:r>
            <a:r>
              <a:rPr lang="el-GR" sz="2400" dirty="0" smtClean="0">
                <a:solidFill>
                  <a:schemeClr val="bg1"/>
                </a:solidFill>
              </a:rPr>
              <a:t>Αθηναίων) </a:t>
            </a:r>
            <a:r>
              <a:rPr lang="el-GR" sz="2400" dirty="0">
                <a:solidFill>
                  <a:schemeClr val="bg1"/>
                </a:solidFill>
              </a:rPr>
              <a:t>είναι </a:t>
            </a:r>
            <a:r>
              <a:rPr lang="el-GR" sz="2400" b="1" dirty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αποτέλεσμα της παιδευτικής επίδρασης της πόλης. </a:t>
            </a:r>
          </a:p>
          <a:p>
            <a:pPr marL="0" indent="0" algn="just">
              <a:buNone/>
            </a:pPr>
            <a:endParaRPr lang="el-GR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l-GR" sz="2400" b="1" dirty="0">
                <a:solidFill>
                  <a:srgbClr val="FFC000"/>
                </a:solidFill>
              </a:rPr>
              <a:t>                      «</a:t>
            </a:r>
            <a:r>
              <a:rPr lang="el-GR" sz="2400" b="1" dirty="0" err="1">
                <a:solidFill>
                  <a:srgbClr val="FFC000"/>
                </a:solidFill>
              </a:rPr>
              <a:t>ἐπιτήδευσις</a:t>
            </a:r>
            <a:r>
              <a:rPr lang="el-GR" sz="2400" b="1" dirty="0">
                <a:solidFill>
                  <a:srgbClr val="FFC000"/>
                </a:solidFill>
              </a:rPr>
              <a:t>» </a:t>
            </a:r>
            <a:r>
              <a:rPr lang="el-GR" sz="2400" b="1" dirty="0">
                <a:solidFill>
                  <a:schemeClr val="bg1"/>
                </a:solidFill>
              </a:rPr>
              <a:t>+ </a:t>
            </a:r>
            <a:r>
              <a:rPr lang="el-GR" sz="2400" b="1" dirty="0">
                <a:solidFill>
                  <a:srgbClr val="FFC000"/>
                </a:solidFill>
              </a:rPr>
              <a:t>«πολιτεία»     </a:t>
            </a:r>
            <a:r>
              <a:rPr lang="el-GR" sz="2400" b="1" dirty="0">
                <a:solidFill>
                  <a:srgbClr val="FFC000"/>
                </a:solidFill>
                <a:sym typeface="Wingdings" panose="05000000000000000000" pitchFamily="2" charset="2"/>
              </a:rPr>
              <a:t>      «τρόποι»</a:t>
            </a:r>
            <a:r>
              <a:rPr lang="el-GR" sz="2400" b="1" dirty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l-GR" sz="2400" b="1" dirty="0">
                <a:solidFill>
                  <a:schemeClr val="bg1"/>
                </a:solidFill>
              </a:rPr>
              <a:t>                              </a:t>
            </a:r>
          </a:p>
          <a:p>
            <a:pPr marL="0" indent="0" algn="just">
              <a:buNone/>
            </a:pPr>
            <a:r>
              <a:rPr lang="el-GR" sz="2400" b="1" dirty="0">
                <a:solidFill>
                  <a:schemeClr val="bg1"/>
                </a:solidFill>
              </a:rPr>
              <a:t>                                Αθηναϊκή πολιτεία         </a:t>
            </a:r>
            <a:r>
              <a:rPr lang="el-GR" sz="2400" b="1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l-GR" sz="2400" b="1" dirty="0">
                <a:solidFill>
                  <a:schemeClr val="bg1"/>
                </a:solidFill>
              </a:rPr>
              <a:t>      Αθηναίοι πολίτες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6D4E1B-86A0-494B-8853-9735DD9F9C13}"/>
              </a:ext>
            </a:extLst>
          </p:cNvPr>
          <p:cNvSpPr txBox="1"/>
          <p:nvPr/>
        </p:nvSpPr>
        <p:spPr>
          <a:xfrm>
            <a:off x="8895893" y="5955242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Βέλος: Κάτω 4">
            <a:extLst>
              <a:ext uri="{FF2B5EF4-FFF2-40B4-BE49-F238E27FC236}">
                <a16:creationId xmlns:a16="http://schemas.microsoft.com/office/drawing/2014/main" xmlns="" id="{E08FDAF9-7CA0-40FB-A2A9-7DE6808AA121}"/>
              </a:ext>
            </a:extLst>
          </p:cNvPr>
          <p:cNvSpPr/>
          <p:nvPr/>
        </p:nvSpPr>
        <p:spPr>
          <a:xfrm>
            <a:off x="4170784" y="4303718"/>
            <a:ext cx="484632" cy="5225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Βέλος: Κάτω 5">
            <a:extLst>
              <a:ext uri="{FF2B5EF4-FFF2-40B4-BE49-F238E27FC236}">
                <a16:creationId xmlns:a16="http://schemas.microsoft.com/office/drawing/2014/main" xmlns="" id="{3D220FC6-A736-40FA-939D-682F593CFC9B}"/>
              </a:ext>
            </a:extLst>
          </p:cNvPr>
          <p:cNvSpPr/>
          <p:nvPr/>
        </p:nvSpPr>
        <p:spPr>
          <a:xfrm>
            <a:off x="7308980" y="4303718"/>
            <a:ext cx="484632" cy="5225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044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AEFD759-A23B-4EC1-8B07-5328CEDE1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131"/>
            <a:ext cx="10515600" cy="100647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el-GR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</a:t>
            </a:r>
            <a:r>
              <a:rPr lang="el-G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r>
              <a:rPr lang="el-GR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Ας θυμηθούμε τι είδαμε….</a:t>
            </a: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00E8BFD3-214A-42B9-924F-F8BFDBA3D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948" y="1356852"/>
            <a:ext cx="10515600" cy="4458916"/>
          </a:xfrm>
        </p:spPr>
        <p:txBody>
          <a:bodyPr>
            <a:normAutofit/>
          </a:bodyPr>
          <a:lstStyle/>
          <a:p>
            <a:pPr algn="just"/>
            <a:r>
              <a:rPr lang="el-GR" sz="2400" dirty="0" smtClean="0">
                <a:solidFill>
                  <a:schemeClr val="bg1"/>
                </a:solidFill>
              </a:rPr>
              <a:t>Οι περισσότεροι ως τώρα ρήτορες συμφωνούν με το ταφικό έθιμο του Επιταφίου Λόγου- αιτιολόγηση της άποψης.</a:t>
            </a:r>
          </a:p>
          <a:p>
            <a:pPr algn="just"/>
            <a:r>
              <a:rPr lang="el-GR" sz="2400" dirty="0" smtClean="0">
                <a:solidFill>
                  <a:schemeClr val="bg1"/>
                </a:solidFill>
              </a:rPr>
              <a:t>Ο Περικλής αμφισβητεί την αναγκαιότητά του- αιτιολόγηση της θέσης.</a:t>
            </a:r>
          </a:p>
          <a:p>
            <a:pPr algn="just"/>
            <a:r>
              <a:rPr lang="el-GR" sz="2400" dirty="0" smtClean="0">
                <a:solidFill>
                  <a:schemeClr val="bg1"/>
                </a:solidFill>
              </a:rPr>
              <a:t>Πιστεύει ότι τα έργα πρέπει να τιμούνται με έργα.</a:t>
            </a:r>
          </a:p>
          <a:p>
            <a:pPr algn="just"/>
            <a:r>
              <a:rPr lang="el-GR" sz="2400" dirty="0" smtClean="0">
                <a:solidFill>
                  <a:schemeClr val="bg1"/>
                </a:solidFill>
              </a:rPr>
              <a:t>Εκφράζει τις δυσκολίες που έχει το εγχείρημα του λόγου.</a:t>
            </a:r>
          </a:p>
          <a:p>
            <a:pPr algn="just"/>
            <a:r>
              <a:rPr lang="el-GR" sz="2400" dirty="0" smtClean="0">
                <a:solidFill>
                  <a:schemeClr val="bg1"/>
                </a:solidFill>
              </a:rPr>
              <a:t>Χωρίζει τους ακροατές σε δύο κατηγορίες: σε εκείνους που γνωρίζουν τα γεγονότα και σε εκείνους που δεν τα γνωρίζουν.</a:t>
            </a:r>
          </a:p>
          <a:p>
            <a:pPr algn="just"/>
            <a:r>
              <a:rPr lang="el-GR" sz="2400" dirty="0" smtClean="0">
                <a:solidFill>
                  <a:schemeClr val="bg1"/>
                </a:solidFill>
              </a:rPr>
              <a:t>Κάνει αναφορά στον φθόνο και τα αποτελέσματά του.</a:t>
            </a:r>
          </a:p>
          <a:p>
            <a:pPr algn="just"/>
            <a:r>
              <a:rPr lang="el-GR" sz="2400" dirty="0" smtClean="0">
                <a:solidFill>
                  <a:schemeClr val="bg1"/>
                </a:solidFill>
              </a:rPr>
              <a:t>Εκφράζει την τελική του συμμόρφωση στο έθιμο παρ’ όλες τις αμφιβολίες του.</a:t>
            </a:r>
          </a:p>
          <a:p>
            <a:pPr marL="0" indent="0">
              <a:buNone/>
            </a:pP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9A91945-E1EE-4035-BECC-88F6037BE1E3}"/>
              </a:ext>
            </a:extLst>
          </p:cNvPr>
          <p:cNvSpPr txBox="1"/>
          <p:nvPr/>
        </p:nvSpPr>
        <p:spPr>
          <a:xfrm>
            <a:off x="9033818" y="5815767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796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CA740A1-4857-4AE6-B37F-4550EA1AC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5386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</a:t>
            </a:r>
            <a:r>
              <a:rPr lang="el-G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r>
              <a:rPr lang="el-GR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Κύρια </a:t>
            </a:r>
            <a:r>
              <a:rPr lang="el-GR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σημεία</a:t>
            </a: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523D2A77-87FC-4D1E-A962-86B3A1104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11959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dirty="0">
                <a:solidFill>
                  <a:schemeClr val="bg1"/>
                </a:solidFill>
              </a:rPr>
              <a:t>Έπαινος της συμβολής των </a:t>
            </a:r>
            <a:r>
              <a:rPr lang="el-GR" b="1" dirty="0">
                <a:solidFill>
                  <a:srgbClr val="FFFF00"/>
                </a:solidFill>
              </a:rPr>
              <a:t>3 γενεών </a:t>
            </a:r>
            <a:r>
              <a:rPr lang="el-GR" dirty="0">
                <a:solidFill>
                  <a:schemeClr val="bg1"/>
                </a:solidFill>
              </a:rPr>
              <a:t>της Αθήνας: </a:t>
            </a:r>
          </a:p>
          <a:p>
            <a:pPr marL="0" indent="0" algn="just">
              <a:buNone/>
            </a:pPr>
            <a:r>
              <a:rPr lang="el-GR" dirty="0">
                <a:solidFill>
                  <a:schemeClr val="bg1"/>
                </a:solidFill>
              </a:rPr>
              <a:t>     * των προγόνων</a:t>
            </a:r>
          </a:p>
          <a:p>
            <a:pPr marL="0" indent="0" algn="just">
              <a:buNone/>
            </a:pPr>
            <a:r>
              <a:rPr lang="el-GR" dirty="0">
                <a:solidFill>
                  <a:schemeClr val="bg1"/>
                </a:solidFill>
              </a:rPr>
              <a:t>     * των πατέρων </a:t>
            </a:r>
          </a:p>
          <a:p>
            <a:pPr marL="0" indent="0" algn="just">
              <a:buNone/>
            </a:pPr>
            <a:r>
              <a:rPr lang="el-GR" dirty="0">
                <a:solidFill>
                  <a:schemeClr val="bg1"/>
                </a:solidFill>
              </a:rPr>
              <a:t>     * της σύγχρονης γενιάς.</a:t>
            </a:r>
          </a:p>
          <a:p>
            <a:pPr marL="0" indent="0" algn="just">
              <a:buNone/>
            </a:pPr>
            <a:endParaRPr lang="el-GR" dirty="0">
              <a:solidFill>
                <a:schemeClr val="bg1"/>
              </a:solidFill>
            </a:endParaRPr>
          </a:p>
          <a:p>
            <a:pPr algn="just"/>
            <a:r>
              <a:rPr lang="el-GR" dirty="0" err="1">
                <a:solidFill>
                  <a:schemeClr val="bg1"/>
                </a:solidFill>
              </a:rPr>
              <a:t>Προεξαγγελία</a:t>
            </a:r>
            <a:r>
              <a:rPr lang="el-GR" dirty="0">
                <a:solidFill>
                  <a:schemeClr val="bg1"/>
                </a:solidFill>
              </a:rPr>
              <a:t> των σημαντικών σημείων που θα παρουσιάσει στον λόγο του.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258BE07-E16A-4060-BA2F-84640D965C43}"/>
              </a:ext>
            </a:extLst>
          </p:cNvPr>
          <p:cNvSpPr txBox="1"/>
          <p:nvPr/>
        </p:nvSpPr>
        <p:spPr>
          <a:xfrm>
            <a:off x="8865867" y="5397083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5159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383DACF9-A20E-4782-ACFE-05A2ABEF6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8562"/>
            <a:ext cx="10515600" cy="5894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>
                <a:solidFill>
                  <a:srgbClr val="FFC000"/>
                </a:solidFill>
              </a:rPr>
              <a:t>Αρχαίο Κείμενο					Μετάφραση</a:t>
            </a: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Ἄρξομαι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δὲ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ἀπὸ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τῶν</a:t>
            </a:r>
            <a:r>
              <a:rPr lang="el-GR" sz="2400" dirty="0">
                <a:solidFill>
                  <a:schemeClr val="bg1"/>
                </a:solidFill>
              </a:rPr>
              <a:t> 				</a:t>
            </a:r>
            <a:r>
              <a:rPr lang="el-GR" sz="2400" dirty="0" smtClean="0">
                <a:solidFill>
                  <a:schemeClr val="bg1"/>
                </a:solidFill>
              </a:rPr>
              <a:t>Θα </a:t>
            </a:r>
            <a:r>
              <a:rPr lang="el-GR" sz="2400" dirty="0">
                <a:solidFill>
                  <a:schemeClr val="bg1"/>
                </a:solidFill>
              </a:rPr>
              <a:t>αρχίσω </a:t>
            </a:r>
            <a:r>
              <a:rPr lang="el-GR" sz="2400" dirty="0" smtClean="0">
                <a:solidFill>
                  <a:schemeClr val="bg1"/>
                </a:solidFill>
              </a:rPr>
              <a:t>από τους προγόνους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>
                <a:solidFill>
                  <a:schemeClr val="bg1"/>
                </a:solidFill>
              </a:rPr>
              <a:t>προγόνων </a:t>
            </a:r>
            <a:r>
              <a:rPr lang="el-GR" sz="2400" dirty="0" err="1">
                <a:solidFill>
                  <a:schemeClr val="bg1"/>
                </a:solidFill>
              </a:rPr>
              <a:t>πρῶτον</a:t>
            </a:r>
            <a:r>
              <a:rPr lang="el-GR" sz="2400" dirty="0">
                <a:solidFill>
                  <a:schemeClr val="bg1"/>
                </a:solidFill>
              </a:rPr>
              <a:t>· 				</a:t>
            </a:r>
            <a:r>
              <a:rPr lang="el-GR" sz="2400" dirty="0" smtClean="0">
                <a:solidFill>
                  <a:schemeClr val="bg1"/>
                </a:solidFill>
              </a:rPr>
              <a:t>πρώτα.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δίκαιον </a:t>
            </a: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γὰρ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					</a:t>
            </a:r>
            <a:r>
              <a:rPr lang="el-GR" sz="2400" dirty="0" smtClean="0">
                <a:solidFill>
                  <a:schemeClr val="bg2">
                    <a:lumMod val="75000"/>
                  </a:schemeClr>
                </a:solidFill>
              </a:rPr>
              <a:t>Καθήκον μας είναι και συγχρόνως</a:t>
            </a:r>
            <a:endParaRPr lang="el-GR" sz="24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αὐτοῖς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καὶ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πρέπον </a:t>
            </a: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δὲ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ἅμα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			</a:t>
            </a:r>
            <a:r>
              <a:rPr lang="el-GR" sz="2400" dirty="0" smtClean="0">
                <a:solidFill>
                  <a:schemeClr val="bg2">
                    <a:lumMod val="75000"/>
                  </a:schemeClr>
                </a:solidFill>
              </a:rPr>
              <a:t>πρέπον σε τούτη την περίσταση</a:t>
            </a:r>
            <a:endParaRPr lang="el-GR" sz="24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ἐν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τῷ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τοιῷδε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τὴν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τιμὴν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ταύτην 		</a:t>
            </a:r>
            <a:r>
              <a:rPr lang="el-GR" sz="2400" dirty="0" smtClean="0">
                <a:solidFill>
                  <a:schemeClr val="bg2">
                    <a:lumMod val="75000"/>
                  </a:schemeClr>
                </a:solidFill>
              </a:rPr>
              <a:t>να αποδίδεται αυτή η </a:t>
            </a:r>
            <a:endParaRPr lang="el-GR" sz="24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τῆς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 μνήμης </a:t>
            </a:r>
            <a:r>
              <a:rPr lang="el-GR" sz="2400" dirty="0" err="1">
                <a:solidFill>
                  <a:schemeClr val="bg2">
                    <a:lumMod val="75000"/>
                  </a:schemeClr>
                </a:solidFill>
              </a:rPr>
              <a:t>δίδοσθαι</a:t>
            </a:r>
            <a:r>
              <a:rPr lang="el-GR" sz="2400" dirty="0">
                <a:solidFill>
                  <a:schemeClr val="bg2">
                    <a:lumMod val="75000"/>
                  </a:schemeClr>
                </a:solidFill>
              </a:rPr>
              <a:t>. 			</a:t>
            </a:r>
            <a:r>
              <a:rPr lang="el-GR" sz="2400" dirty="0" smtClean="0">
                <a:solidFill>
                  <a:schemeClr val="bg2">
                    <a:lumMod val="75000"/>
                  </a:schemeClr>
                </a:solidFill>
              </a:rPr>
              <a:t>τιμή στη μνήμη τους.</a:t>
            </a:r>
            <a:endParaRPr lang="el-GR" sz="24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00B0F0"/>
                </a:solidFill>
              </a:rPr>
              <a:t>τὴν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 err="1">
                <a:solidFill>
                  <a:srgbClr val="00B0F0"/>
                </a:solidFill>
              </a:rPr>
              <a:t>γὰρ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 err="1">
                <a:solidFill>
                  <a:srgbClr val="00B0F0"/>
                </a:solidFill>
              </a:rPr>
              <a:t>χώραν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 err="1">
                <a:solidFill>
                  <a:srgbClr val="00B0F0"/>
                </a:solidFill>
              </a:rPr>
              <a:t>οἱ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 err="1">
                <a:solidFill>
                  <a:srgbClr val="00B0F0"/>
                </a:solidFill>
              </a:rPr>
              <a:t>αὐτοὶ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 err="1">
                <a:solidFill>
                  <a:srgbClr val="00B0F0"/>
                </a:solidFill>
              </a:rPr>
              <a:t>αἰεὶ</a:t>
            </a:r>
            <a:r>
              <a:rPr lang="el-GR" sz="2400" dirty="0">
                <a:solidFill>
                  <a:srgbClr val="00B0F0"/>
                </a:solidFill>
              </a:rPr>
              <a:t> 			</a:t>
            </a:r>
            <a:r>
              <a:rPr lang="el-GR" sz="2400" dirty="0" smtClean="0">
                <a:solidFill>
                  <a:srgbClr val="00B0F0"/>
                </a:solidFill>
              </a:rPr>
              <a:t>Γιατί ζώντας αδιαλείπτως σε αυτή</a:t>
            </a:r>
            <a:endParaRPr lang="el-GR" sz="24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00B0F0"/>
                </a:solidFill>
              </a:rPr>
              <a:t>οἰκοῦντες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					</a:t>
            </a:r>
            <a:r>
              <a:rPr lang="el-GR" sz="2400" dirty="0" smtClean="0">
                <a:solidFill>
                  <a:srgbClr val="00B0F0"/>
                </a:solidFill>
              </a:rPr>
              <a:t>τη χώρα </a:t>
            </a:r>
            <a:r>
              <a:rPr lang="el-GR" sz="2400" dirty="0" smtClean="0">
                <a:solidFill>
                  <a:schemeClr val="bg1"/>
                </a:solidFill>
              </a:rPr>
              <a:t>μάς</a:t>
            </a:r>
            <a:r>
              <a:rPr lang="el-GR" sz="2400" dirty="0" smtClean="0">
                <a:solidFill>
                  <a:srgbClr val="00B0F0"/>
                </a:solidFill>
              </a:rPr>
              <a:t> </a:t>
            </a:r>
            <a:r>
              <a:rPr lang="el-GR" sz="2400" dirty="0" smtClean="0">
                <a:solidFill>
                  <a:schemeClr val="bg1"/>
                </a:solidFill>
              </a:rPr>
              <a:t>την παρέδωσαν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0000"/>
                </a:solidFill>
              </a:rPr>
              <a:t>διαδοχῇ</a:t>
            </a:r>
            <a:r>
              <a:rPr lang="el-GR" sz="2400" dirty="0">
                <a:solidFill>
                  <a:srgbClr val="FF0000"/>
                </a:solidFill>
              </a:rPr>
              <a:t> </a:t>
            </a:r>
            <a:r>
              <a:rPr lang="el-GR" sz="2400" dirty="0" err="1">
                <a:solidFill>
                  <a:srgbClr val="FF0000"/>
                </a:solidFill>
              </a:rPr>
              <a:t>τῶν</a:t>
            </a:r>
            <a:r>
              <a:rPr lang="el-GR" sz="2400" dirty="0">
                <a:solidFill>
                  <a:srgbClr val="FF0000"/>
                </a:solidFill>
              </a:rPr>
              <a:t> </a:t>
            </a:r>
            <a:r>
              <a:rPr lang="el-GR" sz="2400" dirty="0" err="1">
                <a:solidFill>
                  <a:srgbClr val="FF0000"/>
                </a:solidFill>
              </a:rPr>
              <a:t>ἐπιγιγνομένων</a:t>
            </a:r>
            <a:r>
              <a:rPr lang="el-GR" sz="2400" dirty="0">
                <a:solidFill>
                  <a:srgbClr val="FF0000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			</a:t>
            </a:r>
            <a:r>
              <a:rPr lang="el-GR" sz="2400" dirty="0" smtClean="0">
                <a:solidFill>
                  <a:schemeClr val="bg1"/>
                </a:solidFill>
              </a:rPr>
              <a:t> </a:t>
            </a:r>
            <a:r>
              <a:rPr lang="el-GR" sz="2400" dirty="0" smtClean="0">
                <a:solidFill>
                  <a:srgbClr val="FF0000"/>
                </a:solidFill>
              </a:rPr>
              <a:t>διαδοχικά η </a:t>
            </a:r>
            <a:r>
              <a:rPr lang="el-GR" sz="2400" dirty="0">
                <a:solidFill>
                  <a:srgbClr val="FF0000"/>
                </a:solidFill>
              </a:rPr>
              <a:t>μια γενιά μετά την άλλη,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FF00"/>
                </a:solidFill>
              </a:rPr>
              <a:t>μέχρι </a:t>
            </a:r>
            <a:r>
              <a:rPr lang="el-GR" sz="2400" dirty="0" err="1">
                <a:solidFill>
                  <a:srgbClr val="FFFF00"/>
                </a:solidFill>
              </a:rPr>
              <a:t>τοῦδε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00FF00"/>
                </a:solidFill>
              </a:rPr>
              <a:t>ἐλευθέραν</a:t>
            </a:r>
            <a:r>
              <a:rPr lang="el-GR" sz="2400" dirty="0">
                <a:solidFill>
                  <a:srgbClr val="00FF00"/>
                </a:solidFill>
              </a:rPr>
              <a:t> 			</a:t>
            </a:r>
            <a:r>
              <a:rPr lang="el-GR" sz="2400" dirty="0" smtClean="0">
                <a:solidFill>
                  <a:srgbClr val="00FF00"/>
                </a:solidFill>
              </a:rPr>
              <a:t>χάρη στην ανδρεία τους, ελεύθερη</a:t>
            </a:r>
            <a:endParaRPr lang="el-GR" sz="2400" dirty="0">
              <a:solidFill>
                <a:srgbClr val="00FF00"/>
              </a:solidFill>
            </a:endParaRPr>
          </a:p>
          <a:p>
            <a:pPr marL="0" indent="0">
              <a:buNone/>
            </a:pPr>
            <a:r>
              <a:rPr lang="el-GR" sz="2400" dirty="0">
                <a:solidFill>
                  <a:srgbClr val="00FF00"/>
                </a:solidFill>
              </a:rPr>
              <a:t>δι’ </a:t>
            </a:r>
            <a:r>
              <a:rPr lang="el-GR" sz="2400" dirty="0" err="1">
                <a:solidFill>
                  <a:srgbClr val="00FF00"/>
                </a:solidFill>
              </a:rPr>
              <a:t>ἀρετὴν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παρέδοσαν</a:t>
            </a:r>
            <a:r>
              <a:rPr lang="el-GR" sz="2400" dirty="0">
                <a:solidFill>
                  <a:schemeClr val="bg1"/>
                </a:solidFill>
              </a:rPr>
              <a:t>. 			</a:t>
            </a:r>
            <a:r>
              <a:rPr lang="el-GR" sz="2400" dirty="0">
                <a:solidFill>
                  <a:srgbClr val="FFFF00"/>
                </a:solidFill>
              </a:rPr>
              <a:t>ω</a:t>
            </a:r>
            <a:r>
              <a:rPr lang="el-GR" sz="2400" dirty="0" smtClean="0">
                <a:solidFill>
                  <a:srgbClr val="FFFF00"/>
                </a:solidFill>
              </a:rPr>
              <a:t>ς τώρα</a:t>
            </a:r>
            <a:r>
              <a:rPr lang="el-GR" sz="2400" dirty="0" smtClean="0">
                <a:solidFill>
                  <a:schemeClr val="bg1"/>
                </a:solidFill>
              </a:rPr>
              <a:t>.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>
                <a:solidFill>
                  <a:schemeClr val="bg1"/>
                </a:solidFill>
              </a:rPr>
              <a:t>						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A56C6D1-C24E-405F-ACE9-E33B37C875D0}"/>
              </a:ext>
            </a:extLst>
          </p:cNvPr>
          <p:cNvSpPr txBox="1"/>
          <p:nvPr/>
        </p:nvSpPr>
        <p:spPr>
          <a:xfrm>
            <a:off x="8982599" y="6303423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6510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E0CC6E5-AECD-41B5-9053-39D926B7F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612"/>
            <a:ext cx="10515600" cy="1184850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Σχόλια</a:t>
            </a: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917A497-793E-43DB-A526-5D1C3AFD2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1677"/>
            <a:ext cx="11175460" cy="5661497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bg1"/>
                </a:solidFill>
              </a:rPr>
              <a:t>Κατά παράδοση οι επιτάφιοι λόγοι περιέχουν </a:t>
            </a:r>
            <a:r>
              <a:rPr lang="el-GR" sz="2400" b="1" dirty="0">
                <a:solidFill>
                  <a:srgbClr val="FFC000"/>
                </a:solidFill>
              </a:rPr>
              <a:t>τον ύμνο προς τους προγόνους </a:t>
            </a:r>
            <a:r>
              <a:rPr lang="el-GR" sz="2400" dirty="0">
                <a:solidFill>
                  <a:schemeClr val="bg1"/>
                </a:solidFill>
              </a:rPr>
              <a:t>(δηλαδή από τους μυθικούς χρόνους έως την εποχή των Μηδικών- 479 π.Χ.).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Τονίζεται η ιστορική συνέχεια των Αθηναίων. Υπερηφανεύονται ότι είναι </a:t>
            </a:r>
            <a:r>
              <a:rPr lang="el-GR" sz="2400" dirty="0">
                <a:solidFill>
                  <a:srgbClr val="FFC000"/>
                </a:solidFill>
              </a:rPr>
              <a:t>αυτόχθονες.</a:t>
            </a: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Μέσα από το </a:t>
            </a:r>
            <a:r>
              <a:rPr lang="el-GR" sz="2400" dirty="0">
                <a:solidFill>
                  <a:srgbClr val="FFC000"/>
                </a:solidFill>
              </a:rPr>
              <a:t>«δι’ </a:t>
            </a:r>
            <a:r>
              <a:rPr lang="el-GR" sz="2400" dirty="0" err="1">
                <a:solidFill>
                  <a:srgbClr val="FFC000"/>
                </a:solidFill>
              </a:rPr>
              <a:t>ἀρετὴν</a:t>
            </a:r>
            <a:r>
              <a:rPr lang="el-GR" sz="2400" dirty="0">
                <a:solidFill>
                  <a:srgbClr val="FFC000"/>
                </a:solidFill>
              </a:rPr>
              <a:t>» </a:t>
            </a:r>
            <a:r>
              <a:rPr lang="el-GR" sz="2400" dirty="0">
                <a:solidFill>
                  <a:schemeClr val="bg1"/>
                </a:solidFill>
              </a:rPr>
              <a:t>συμπυκνώνεται επιγραμματικά όλο το </a:t>
            </a:r>
            <a:r>
              <a:rPr lang="el-GR" sz="2400" u="sng" dirty="0">
                <a:solidFill>
                  <a:schemeClr val="bg1"/>
                </a:solidFill>
              </a:rPr>
              <a:t>προγονικό μεγαλείο</a:t>
            </a:r>
            <a:r>
              <a:rPr lang="el-GR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CB5367F-DE9E-4486-86E1-43EECE7FEA4D}"/>
              </a:ext>
            </a:extLst>
          </p:cNvPr>
          <p:cNvSpPr txBox="1"/>
          <p:nvPr/>
        </p:nvSpPr>
        <p:spPr>
          <a:xfrm>
            <a:off x="4828889" y="7668161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Ηρακλής - Βικιπαίδεια">
            <a:extLst>
              <a:ext uri="{FF2B5EF4-FFF2-40B4-BE49-F238E27FC236}">
                <a16:creationId xmlns:a16="http://schemas.microsoft.com/office/drawing/2014/main" xmlns="" id="{2E2A0321-039C-4A04-BD2D-07540220C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04" y="3129873"/>
            <a:ext cx="2134005" cy="304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Το διαχρονικό μήνυμα των Μηδικών Πολέμων | ΑΡΘΡΟΓΡΑΦΙΑ | thepressroom.gr">
            <a:extLst>
              <a:ext uri="{FF2B5EF4-FFF2-40B4-BE49-F238E27FC236}">
                <a16:creationId xmlns:a16="http://schemas.microsoft.com/office/drawing/2014/main" xmlns="" id="{CFD1A29D-3223-4DE1-9965-FEAA340A5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649" y="3396696"/>
            <a:ext cx="4319460" cy="244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eek Mythos: Ο Θησέας ένωσε δρόμους &amp; ίδρυσε την Αθήνα - Πως το Αιγαίον  Πέλαγος πήρε το όνομα του από τον Αιγέα τον πατέρα | eirinika.gr">
            <a:extLst>
              <a:ext uri="{FF2B5EF4-FFF2-40B4-BE49-F238E27FC236}">
                <a16:creationId xmlns:a16="http://schemas.microsoft.com/office/drawing/2014/main" xmlns="" id="{E49F51BE-95A8-41E5-8685-015681E6E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576" y="3417249"/>
            <a:ext cx="3686982" cy="244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8B13EF8-663F-4A74-BB98-7534D2C68F0E}"/>
              </a:ext>
            </a:extLst>
          </p:cNvPr>
          <p:cNvSpPr txBox="1"/>
          <p:nvPr/>
        </p:nvSpPr>
        <p:spPr>
          <a:xfrm>
            <a:off x="8905621" y="6171965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5229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5BC2F276-852E-481C-915A-85A1B6437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4204"/>
            <a:ext cx="10515600" cy="5933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el-GR" sz="2400" b="1" dirty="0">
                <a:solidFill>
                  <a:srgbClr val="FFC000"/>
                </a:solidFill>
              </a:rPr>
              <a:t>Αρχαίο Κείμενο				       Μετάφραση</a:t>
            </a:r>
          </a:p>
          <a:p>
            <a:pPr marL="0" indent="0">
              <a:buNone/>
            </a:pPr>
            <a:endParaRPr lang="en-US" sz="2400" b="1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l-GR" sz="2400" dirty="0" err="1"/>
              <a:t>καὶ</a:t>
            </a:r>
            <a:r>
              <a:rPr lang="el-GR" sz="2400" dirty="0"/>
              <a:t> </a:t>
            </a:r>
            <a:r>
              <a:rPr lang="el-GR" sz="2400" dirty="0" err="1"/>
              <a:t>ἐκεῖνοί</a:t>
            </a:r>
            <a:r>
              <a:rPr lang="el-GR" sz="2400" dirty="0"/>
              <a:t> τε </a:t>
            </a:r>
            <a:r>
              <a:rPr lang="el-GR" sz="2400" dirty="0" err="1"/>
              <a:t>ἄξιοι</a:t>
            </a:r>
            <a:r>
              <a:rPr lang="el-GR" sz="2400" dirty="0"/>
              <a:t> 				</a:t>
            </a:r>
            <a:r>
              <a:rPr lang="el-GR" sz="2400" dirty="0" smtClean="0"/>
              <a:t>Και αξίζουν να τους</a:t>
            </a:r>
            <a:endParaRPr lang="el-GR" sz="2400" dirty="0"/>
          </a:p>
          <a:p>
            <a:pPr marL="0" indent="0">
              <a:buNone/>
            </a:pPr>
            <a:r>
              <a:rPr lang="el-GR" sz="2400" dirty="0" err="1"/>
              <a:t>ἐπαίνου</a:t>
            </a:r>
            <a:r>
              <a:rPr lang="el-GR" sz="2400" dirty="0"/>
              <a:t> </a:t>
            </a:r>
            <a:r>
              <a:rPr lang="el-GR" sz="2400" dirty="0" err="1">
                <a:solidFill>
                  <a:schemeClr val="bg1"/>
                </a:solidFill>
              </a:rPr>
              <a:t>καὶ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ἔτι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μᾶλλον</a:t>
            </a:r>
            <a:r>
              <a:rPr lang="el-GR" sz="2400" dirty="0">
                <a:solidFill>
                  <a:schemeClr val="bg1"/>
                </a:solidFill>
              </a:rPr>
              <a:t> 			</a:t>
            </a:r>
            <a:r>
              <a:rPr lang="el-GR" sz="2400" dirty="0" smtClean="0"/>
              <a:t>δοξάζουμε και εκείνοι </a:t>
            </a:r>
            <a:r>
              <a:rPr lang="el-GR" sz="2400" dirty="0" smtClean="0">
                <a:solidFill>
                  <a:schemeClr val="bg1"/>
                </a:solidFill>
              </a:rPr>
              <a:t>κι ακόμη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οἱ</a:t>
            </a:r>
            <a:r>
              <a:rPr lang="el-GR" sz="2400" dirty="0">
                <a:solidFill>
                  <a:schemeClr val="bg1"/>
                </a:solidFill>
              </a:rPr>
              <a:t> πατέρες </a:t>
            </a:r>
            <a:r>
              <a:rPr lang="el-GR" sz="2400" dirty="0" err="1">
                <a:solidFill>
                  <a:schemeClr val="bg1"/>
                </a:solidFill>
              </a:rPr>
              <a:t>ἡμῶν</a:t>
            </a:r>
            <a:r>
              <a:rPr lang="el-GR" sz="2400" dirty="0">
                <a:solidFill>
                  <a:schemeClr val="bg1"/>
                </a:solidFill>
              </a:rPr>
              <a:t>· 				περισσότερο οι πατέρες μας.</a:t>
            </a: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</a:rPr>
              <a:t>κτησάμενοι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γὰρ</a:t>
            </a:r>
            <a:r>
              <a:rPr lang="el-GR" sz="2400" dirty="0">
                <a:solidFill>
                  <a:srgbClr val="FFFF00"/>
                </a:solidFill>
              </a:rPr>
              <a:t>				</a:t>
            </a:r>
            <a:r>
              <a:rPr lang="el-GR" sz="2400" dirty="0" smtClean="0">
                <a:solidFill>
                  <a:srgbClr val="FFFF00"/>
                </a:solidFill>
              </a:rPr>
              <a:t>Διότι, </a:t>
            </a:r>
            <a:r>
              <a:rPr lang="el-GR" sz="2400" dirty="0" smtClean="0">
                <a:solidFill>
                  <a:srgbClr val="FF0066"/>
                </a:solidFill>
              </a:rPr>
              <a:t>πέρα από </a:t>
            </a:r>
            <a:r>
              <a:rPr lang="el-GR" sz="2400" dirty="0">
                <a:solidFill>
                  <a:srgbClr val="FF0066"/>
                </a:solidFill>
              </a:rPr>
              <a:t>όσα</a:t>
            </a:r>
          </a:p>
          <a:p>
            <a:pPr marL="0" indent="0">
              <a:buNone/>
            </a:pPr>
            <a:r>
              <a:rPr lang="el-GR" sz="2400" dirty="0">
                <a:solidFill>
                  <a:srgbClr val="FF0066"/>
                </a:solidFill>
              </a:rPr>
              <a:t> </a:t>
            </a:r>
            <a:r>
              <a:rPr lang="el-GR" sz="2400" dirty="0" err="1">
                <a:solidFill>
                  <a:srgbClr val="FF0066"/>
                </a:solidFill>
              </a:rPr>
              <a:t>πρὸς</a:t>
            </a:r>
            <a:r>
              <a:rPr lang="el-GR" sz="2400" dirty="0">
                <a:solidFill>
                  <a:srgbClr val="FF0066"/>
                </a:solidFill>
              </a:rPr>
              <a:t> </a:t>
            </a:r>
            <a:r>
              <a:rPr lang="el-GR" sz="2400" dirty="0" err="1">
                <a:solidFill>
                  <a:srgbClr val="FF0066"/>
                </a:solidFill>
              </a:rPr>
              <a:t>οἷς</a:t>
            </a:r>
            <a:r>
              <a:rPr lang="el-GR" sz="2400" dirty="0">
                <a:solidFill>
                  <a:srgbClr val="FF0066"/>
                </a:solidFill>
              </a:rPr>
              <a:t> </a:t>
            </a:r>
            <a:r>
              <a:rPr lang="el-GR" sz="2400" dirty="0" err="1">
                <a:solidFill>
                  <a:srgbClr val="FF0066"/>
                </a:solidFill>
              </a:rPr>
              <a:t>ἐδέξαντο</a:t>
            </a:r>
            <a:r>
              <a:rPr lang="el-GR" sz="2400" dirty="0">
                <a:solidFill>
                  <a:srgbClr val="FF0066"/>
                </a:solidFill>
              </a:rPr>
              <a:t> 				κληρονόμησαν, </a:t>
            </a:r>
            <a:r>
              <a:rPr lang="el-GR" sz="2400" dirty="0">
                <a:solidFill>
                  <a:srgbClr val="FFFF00"/>
                </a:solidFill>
              </a:rPr>
              <a:t>απέκτησαν </a:t>
            </a:r>
            <a:r>
              <a:rPr lang="el-GR" sz="2400" dirty="0" smtClean="0">
                <a:solidFill>
                  <a:srgbClr val="FFFF00"/>
                </a:solidFill>
              </a:rPr>
              <a:t>ακόμη,</a:t>
            </a:r>
            <a:endParaRPr lang="el-G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00B0F0"/>
                </a:solidFill>
              </a:rPr>
              <a:t>ὅσην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 err="1">
                <a:solidFill>
                  <a:srgbClr val="00B0F0"/>
                </a:solidFill>
              </a:rPr>
              <a:t>ἔχομεν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 err="1">
                <a:solidFill>
                  <a:srgbClr val="00B0F0"/>
                </a:solidFill>
              </a:rPr>
              <a:t>ἀρχὴν</a:t>
            </a:r>
            <a:r>
              <a:rPr lang="el-GR" sz="2400" dirty="0">
                <a:solidFill>
                  <a:srgbClr val="00B0F0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				</a:t>
            </a:r>
            <a:r>
              <a:rPr lang="el-GR" sz="2400" dirty="0" smtClean="0"/>
              <a:t>όχι χωρίς κόπο,</a:t>
            </a:r>
          </a:p>
          <a:p>
            <a:pPr marL="0" indent="0">
              <a:buNone/>
            </a:pPr>
            <a:r>
              <a:rPr lang="el-GR" sz="2400" dirty="0" err="1" smtClean="0"/>
              <a:t>οὐκ</a:t>
            </a:r>
            <a:r>
              <a:rPr lang="el-GR" sz="2400" dirty="0" smtClean="0"/>
              <a:t> </a:t>
            </a:r>
            <a:r>
              <a:rPr lang="el-GR" sz="2400" dirty="0" err="1"/>
              <a:t>ἀπόνως</a:t>
            </a:r>
            <a:r>
              <a:rPr lang="el-GR" sz="2400" dirty="0">
                <a:solidFill>
                  <a:schemeClr val="bg1"/>
                </a:solidFill>
              </a:rPr>
              <a:t>					</a:t>
            </a:r>
            <a:r>
              <a:rPr lang="el-GR" sz="2400" dirty="0" smtClean="0">
                <a:solidFill>
                  <a:schemeClr val="bg1"/>
                </a:solidFill>
              </a:rPr>
              <a:t>και άφησαν σ’ εμάς τους τωρινούς</a:t>
            </a:r>
            <a:endParaRPr lang="el-GR" sz="2400" baseline="30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 smtClean="0">
                <a:solidFill>
                  <a:schemeClr val="bg1"/>
                </a:solidFill>
              </a:rPr>
              <a:t>ἡμῖν</a:t>
            </a:r>
            <a:r>
              <a:rPr lang="el-GR" sz="2400" dirty="0" smtClean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τοῖς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νῦν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προσκατέλιπον</a:t>
            </a:r>
            <a:r>
              <a:rPr lang="el-GR" sz="2400" dirty="0">
                <a:solidFill>
                  <a:schemeClr val="bg1"/>
                </a:solidFill>
              </a:rPr>
              <a:t>.		</a:t>
            </a:r>
            <a:r>
              <a:rPr lang="el-GR" sz="2400" dirty="0" smtClean="0">
                <a:solidFill>
                  <a:schemeClr val="bg1"/>
                </a:solidFill>
              </a:rPr>
              <a:t>	</a:t>
            </a:r>
            <a:r>
              <a:rPr lang="el-GR" sz="2400" dirty="0" smtClean="0">
                <a:solidFill>
                  <a:srgbClr val="00B0F0"/>
                </a:solidFill>
              </a:rPr>
              <a:t>όση ηγεμονία έχουμε.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A397C0B-87E2-4765-8AFD-6BFA4EBADDD7}"/>
              </a:ext>
            </a:extLst>
          </p:cNvPr>
          <p:cNvSpPr txBox="1"/>
          <p:nvPr/>
        </p:nvSpPr>
        <p:spPr>
          <a:xfrm>
            <a:off x="8895893" y="5955242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9977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B93D0DFB-3DFF-4B61-A689-CF398B8CF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93845"/>
            <a:ext cx="10515600" cy="5661397"/>
          </a:xfrm>
        </p:spPr>
        <p:txBody>
          <a:bodyPr>
            <a:normAutofit/>
          </a:bodyPr>
          <a:lstStyle/>
          <a:p>
            <a:pPr algn="just"/>
            <a:r>
              <a:rPr lang="el-G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Πρόγονοι</a:t>
            </a:r>
            <a:r>
              <a:rPr lang="el-GR" sz="2400" dirty="0">
                <a:solidFill>
                  <a:srgbClr val="FFC000"/>
                </a:solidFill>
              </a:rPr>
              <a:t>: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[</a:t>
            </a:r>
            <a:r>
              <a:rPr lang="el-GR" sz="2400" dirty="0" smtClean="0">
                <a:solidFill>
                  <a:schemeClr val="bg1"/>
                </a:solidFill>
              </a:rPr>
              <a:t>μυθικά </a:t>
            </a:r>
            <a:r>
              <a:rPr lang="el-GR" sz="2400" dirty="0">
                <a:solidFill>
                  <a:schemeClr val="bg1"/>
                </a:solidFill>
              </a:rPr>
              <a:t>χρόνια- 479 </a:t>
            </a:r>
            <a:r>
              <a:rPr lang="el-GR" sz="2400" dirty="0" err="1" smtClean="0">
                <a:solidFill>
                  <a:schemeClr val="bg1"/>
                </a:solidFill>
              </a:rPr>
              <a:t>π.Χ</a:t>
            </a:r>
            <a:r>
              <a:rPr lang="el-GR" sz="2400" dirty="0" smtClean="0">
                <a:solidFill>
                  <a:schemeClr val="bg1"/>
                </a:solidFill>
              </a:rPr>
              <a:t>] </a:t>
            </a:r>
            <a:r>
              <a:rPr lang="el-GR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l-GR" sz="2400" dirty="0">
                <a:solidFill>
                  <a:schemeClr val="bg1"/>
                </a:solidFill>
                <a:sym typeface="Wingdings" panose="05000000000000000000" pitchFamily="2" charset="2"/>
              </a:rPr>
              <a:t>Σε αυτούς</a:t>
            </a:r>
            <a:r>
              <a:rPr lang="el-GR" sz="2400" dirty="0">
                <a:solidFill>
                  <a:schemeClr val="bg1"/>
                </a:solidFill>
              </a:rPr>
              <a:t> η Αθήνα χρωστά την </a:t>
            </a:r>
            <a:r>
              <a:rPr lang="el-GR" sz="2400" dirty="0">
                <a:solidFill>
                  <a:srgbClr val="FFC000"/>
                </a:solidFill>
              </a:rPr>
              <a:t>ελευθερία</a:t>
            </a:r>
            <a:r>
              <a:rPr lang="el-GR" sz="2400" dirty="0">
                <a:solidFill>
                  <a:schemeClr val="bg1"/>
                </a:solidFill>
              </a:rPr>
              <a:t> της.</a:t>
            </a:r>
          </a:p>
          <a:p>
            <a:pPr algn="just"/>
            <a:r>
              <a:rPr lang="el-G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Πατέρες</a:t>
            </a:r>
            <a:r>
              <a:rPr lang="el-GR" sz="2400" dirty="0">
                <a:solidFill>
                  <a:srgbClr val="FFC000"/>
                </a:solidFill>
              </a:rPr>
              <a:t>: 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smtClean="0">
                <a:solidFill>
                  <a:schemeClr val="bg1"/>
                </a:solidFill>
              </a:rPr>
              <a:t>[οι </a:t>
            </a:r>
            <a:r>
              <a:rPr lang="el-GR" sz="2400" dirty="0">
                <a:solidFill>
                  <a:schemeClr val="bg1"/>
                </a:solidFill>
              </a:rPr>
              <a:t>Αθηναίοι από το τέλος των Περσικών πολέμων έως και τη μάχη της Κορώνειας </a:t>
            </a:r>
            <a:r>
              <a:rPr lang="el-GR" sz="2400" dirty="0" smtClean="0">
                <a:solidFill>
                  <a:schemeClr val="bg1"/>
                </a:solidFill>
              </a:rPr>
              <a:t>(446 </a:t>
            </a:r>
            <a:r>
              <a:rPr lang="el-GR" sz="2400" dirty="0" err="1">
                <a:solidFill>
                  <a:schemeClr val="bg1"/>
                </a:solidFill>
              </a:rPr>
              <a:t>π.Χ</a:t>
            </a:r>
            <a:r>
              <a:rPr lang="el-GR" sz="2400" dirty="0" err="1" smtClean="0">
                <a:solidFill>
                  <a:schemeClr val="bg1"/>
                </a:solidFill>
              </a:rPr>
              <a:t>.</a:t>
            </a:r>
            <a:r>
              <a:rPr lang="el-GR" sz="2400" dirty="0">
                <a:solidFill>
                  <a:schemeClr val="bg1"/>
                </a:solidFill>
              </a:rPr>
              <a:t>)</a:t>
            </a:r>
            <a:r>
              <a:rPr lang="el-GR" sz="2400" dirty="0" smtClean="0">
                <a:solidFill>
                  <a:schemeClr val="bg1"/>
                </a:solidFill>
              </a:rPr>
              <a:t>, </a:t>
            </a:r>
            <a:r>
              <a:rPr lang="el-GR" sz="2400" dirty="0">
                <a:solidFill>
                  <a:schemeClr val="bg1"/>
                </a:solidFill>
              </a:rPr>
              <a:t>δηλαδή η προηγούμενη </a:t>
            </a:r>
            <a:r>
              <a:rPr lang="el-GR" sz="2400" dirty="0" smtClean="0">
                <a:solidFill>
                  <a:schemeClr val="bg1"/>
                </a:solidFill>
              </a:rPr>
              <a:t>γενιά] </a:t>
            </a:r>
            <a:r>
              <a:rPr lang="el-GR" sz="2400" dirty="0">
                <a:solidFill>
                  <a:schemeClr val="bg1"/>
                </a:solidFill>
                <a:sym typeface="Wingdings" panose="05000000000000000000" pitchFamily="2" charset="2"/>
              </a:rPr>
              <a:t> Σε αυτούς η Αθήνα χ</a:t>
            </a:r>
            <a:r>
              <a:rPr lang="el-GR" sz="2400" dirty="0">
                <a:solidFill>
                  <a:schemeClr val="bg1"/>
                </a:solidFill>
              </a:rPr>
              <a:t>ρωστά την </a:t>
            </a:r>
            <a:r>
              <a:rPr lang="el-GR" sz="2400" dirty="0">
                <a:solidFill>
                  <a:srgbClr val="FFC000"/>
                </a:solidFill>
              </a:rPr>
              <a:t>ηγεμονία</a:t>
            </a:r>
            <a:r>
              <a:rPr lang="el-GR" sz="2400" dirty="0">
                <a:solidFill>
                  <a:schemeClr val="bg1"/>
                </a:solidFill>
              </a:rPr>
              <a:t> της.</a:t>
            </a:r>
          </a:p>
          <a:p>
            <a:pPr marL="0" indent="0" algn="just">
              <a:buNone/>
            </a:pPr>
            <a:r>
              <a:rPr lang="el-GR" sz="2400" dirty="0" smtClean="0">
                <a:solidFill>
                  <a:schemeClr val="bg1"/>
                </a:solidFill>
              </a:rPr>
              <a:t>Εξέχουσες </a:t>
            </a:r>
            <a:r>
              <a:rPr lang="el-GR" sz="2400" dirty="0">
                <a:solidFill>
                  <a:schemeClr val="bg1"/>
                </a:solidFill>
              </a:rPr>
              <a:t>προσωπικότητες υπήρξαν ο </a:t>
            </a:r>
            <a:r>
              <a:rPr lang="el-GR" sz="2400" dirty="0">
                <a:solidFill>
                  <a:srgbClr val="FFC000"/>
                </a:solidFill>
              </a:rPr>
              <a:t>Αριστείδης</a:t>
            </a:r>
            <a:r>
              <a:rPr lang="el-GR" sz="2400" dirty="0">
                <a:solidFill>
                  <a:schemeClr val="bg1"/>
                </a:solidFill>
              </a:rPr>
              <a:t>, ο </a:t>
            </a:r>
            <a:r>
              <a:rPr lang="el-GR" sz="2400" dirty="0">
                <a:solidFill>
                  <a:srgbClr val="FFC000"/>
                </a:solidFill>
              </a:rPr>
              <a:t>Κίμων</a:t>
            </a:r>
            <a:r>
              <a:rPr lang="el-GR" sz="2400" dirty="0">
                <a:solidFill>
                  <a:schemeClr val="bg1"/>
                </a:solidFill>
              </a:rPr>
              <a:t>, ο </a:t>
            </a:r>
            <a:r>
              <a:rPr lang="el-GR" sz="2400" dirty="0" err="1">
                <a:solidFill>
                  <a:srgbClr val="FFC000"/>
                </a:solidFill>
              </a:rPr>
              <a:t>Τολμίδης</a:t>
            </a:r>
            <a:r>
              <a:rPr lang="el-GR" sz="2400" dirty="0">
                <a:solidFill>
                  <a:schemeClr val="bg1"/>
                </a:solidFill>
              </a:rPr>
              <a:t> κ.ά. </a:t>
            </a:r>
            <a:r>
              <a:rPr lang="el-GR" sz="2400" dirty="0" smtClean="0">
                <a:solidFill>
                  <a:schemeClr val="bg1"/>
                </a:solidFill>
              </a:rPr>
              <a:t>   Αυτοί </a:t>
            </a:r>
            <a:r>
              <a:rPr lang="el-GR" sz="2400" dirty="0">
                <a:solidFill>
                  <a:schemeClr val="bg1"/>
                </a:solidFill>
              </a:rPr>
              <a:t>στην ουσία ήταν οι οργανωτές της </a:t>
            </a:r>
            <a:r>
              <a:rPr lang="el-GR" sz="2400" i="1" dirty="0">
                <a:solidFill>
                  <a:schemeClr val="bg1"/>
                </a:solidFill>
              </a:rPr>
              <a:t>Δηλιακής Συμμαχίας </a:t>
            </a:r>
            <a:r>
              <a:rPr lang="el-GR" sz="2400" dirty="0">
                <a:solidFill>
                  <a:schemeClr val="bg1"/>
                </a:solidFill>
              </a:rPr>
              <a:t>που εδραίωσε τη δύναμη της Αθήνας και οδήγησε στην </a:t>
            </a:r>
            <a:r>
              <a:rPr lang="el-GR" sz="2400" dirty="0">
                <a:solidFill>
                  <a:srgbClr val="FFC000"/>
                </a:solidFill>
              </a:rPr>
              <a:t>«Αθηναϊκή Ηγεμονία».</a:t>
            </a:r>
          </a:p>
          <a:p>
            <a:pPr marL="0" indent="0" algn="just">
              <a:buNone/>
            </a:pPr>
            <a:r>
              <a:rPr lang="el-GR" sz="24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l-GR" sz="2400" dirty="0" smtClean="0">
                <a:solidFill>
                  <a:schemeClr val="bg1"/>
                </a:solidFill>
              </a:rPr>
              <a:t>Αξιολογώντας </a:t>
            </a:r>
            <a:r>
              <a:rPr lang="el-GR" sz="2400" dirty="0">
                <a:solidFill>
                  <a:schemeClr val="bg1"/>
                </a:solidFill>
              </a:rPr>
              <a:t>τη </a:t>
            </a:r>
            <a:r>
              <a: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γενιά των πατέρων</a:t>
            </a:r>
            <a:r>
              <a:rPr lang="el-GR" sz="2400" dirty="0">
                <a:solidFill>
                  <a:schemeClr val="bg1"/>
                </a:solidFill>
              </a:rPr>
              <a:t>, ο Θουκυδίδης τη θεωρεί </a:t>
            </a:r>
            <a:r>
              <a:rPr lang="el-GR" sz="2400" b="1" u="sng" dirty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ανώτερη</a:t>
            </a:r>
            <a:r>
              <a:rPr lang="el-GR" sz="2400" dirty="0">
                <a:solidFill>
                  <a:srgbClr val="F16D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400" dirty="0" smtClean="0">
                <a:solidFill>
                  <a:schemeClr val="bg1"/>
                </a:solidFill>
              </a:rPr>
              <a:t>από τη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l-GR" sz="2400" dirty="0" smtClean="0">
                <a:solidFill>
                  <a:schemeClr val="bg1"/>
                </a:solidFill>
              </a:rPr>
              <a:t>    </a:t>
            </a:r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γενιά </a:t>
            </a:r>
            <a:r>
              <a:rPr lang="el-G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των προγόνων </a:t>
            </a:r>
            <a:r>
              <a:rPr lang="el-GR" sz="2400" dirty="0">
                <a:solidFill>
                  <a:schemeClr val="bg1"/>
                </a:solidFill>
              </a:rPr>
              <a:t>(</a:t>
            </a:r>
            <a:r>
              <a:rPr lang="el-GR" sz="2400" dirty="0" err="1">
                <a:solidFill>
                  <a:srgbClr val="FFC000"/>
                </a:solidFill>
              </a:rPr>
              <a:t>ἔτι</a:t>
            </a:r>
            <a:r>
              <a:rPr lang="el-GR" sz="2400" dirty="0">
                <a:solidFill>
                  <a:srgbClr val="FFC000"/>
                </a:solidFill>
              </a:rPr>
              <a:t> </a:t>
            </a:r>
            <a:r>
              <a:rPr lang="el-GR" sz="2400" dirty="0" err="1">
                <a:solidFill>
                  <a:srgbClr val="FFC000"/>
                </a:solidFill>
              </a:rPr>
              <a:t>μᾶλλον</a:t>
            </a:r>
            <a:r>
              <a:rPr lang="el-GR" sz="2400" dirty="0" smtClean="0">
                <a:solidFill>
                  <a:schemeClr val="bg1"/>
                </a:solidFill>
              </a:rPr>
              <a:t>).      </a:t>
            </a:r>
          </a:p>
          <a:p>
            <a:pPr marL="0" indent="0" algn="just">
              <a:buNone/>
            </a:pPr>
            <a:r>
              <a:rPr lang="el-GR" sz="2400" dirty="0">
                <a:solidFill>
                  <a:schemeClr val="bg1"/>
                </a:solidFill>
              </a:rPr>
              <a:t>	</a:t>
            </a:r>
            <a:r>
              <a:rPr lang="el-GR" sz="2400" dirty="0" smtClean="0">
                <a:solidFill>
                  <a:schemeClr val="bg1"/>
                </a:solidFill>
              </a:rPr>
              <a:t>						</a:t>
            </a:r>
            <a:endParaRPr lang="en-US" sz="24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D4347E7-1FAF-4DD9-B142-F37B7561F6B0}"/>
              </a:ext>
            </a:extLst>
          </p:cNvPr>
          <p:cNvSpPr txBox="1"/>
          <p:nvPr/>
        </p:nvSpPr>
        <p:spPr>
          <a:xfrm>
            <a:off x="8895893" y="6011129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αριστείδης ο δίκαιος | PPT">
            <a:extLst>
              <a:ext uri="{FF2B5EF4-FFF2-40B4-BE49-F238E27FC236}">
                <a16:creationId xmlns:a16="http://schemas.microsoft.com/office/drawing/2014/main" xmlns="" id="{C0EC3A3E-CEA0-4C3A-A36B-6307C54F3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13" y="4247777"/>
            <a:ext cx="2966937" cy="222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Κίμων ο Μιλτιάδου: Η ισχυρή προσωπικότητα φόβητρο των Περσών - Αρχαία  Ελληνικά">
            <a:extLst>
              <a:ext uri="{FF2B5EF4-FFF2-40B4-BE49-F238E27FC236}">
                <a16:creationId xmlns:a16="http://schemas.microsoft.com/office/drawing/2014/main" xmlns="" id="{A6375BD1-AE96-4D8E-8461-6D59F49F1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94" y="4435020"/>
            <a:ext cx="3299734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119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4D4D1F5A-C8BE-4E34-BEB8-135EB2583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4569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>
                <a:solidFill>
                  <a:srgbClr val="FFC000"/>
                </a:solidFill>
              </a:rPr>
              <a:t>Η προσφορά των πατέρων</a:t>
            </a:r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C096CDC8-236A-4C40-B925-99B988038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51444"/>
          </a:xfrm>
        </p:spPr>
        <p:txBody>
          <a:bodyPr>
            <a:normAutofit/>
          </a:bodyPr>
          <a:lstStyle/>
          <a:p>
            <a:pPr algn="just"/>
            <a:r>
              <a:rPr lang="el-GR" sz="2400" dirty="0">
                <a:solidFill>
                  <a:schemeClr val="bg1"/>
                </a:solidFill>
              </a:rPr>
              <a:t>Κληρονόμησαν αντάξια την πόλη από τους προγόνους.</a:t>
            </a:r>
          </a:p>
          <a:p>
            <a:pPr marL="0" indent="0" algn="just">
              <a:buNone/>
            </a:pP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Έθεσαν τις βάσεις για τη δημιουργία της αθηναϊκής ηγεμονίας     </a:t>
            </a:r>
          </a:p>
          <a:p>
            <a:pPr marL="0" indent="0" algn="just">
              <a:buNone/>
            </a:pPr>
            <a:r>
              <a:rPr lang="el-GR" sz="2400" dirty="0">
                <a:solidFill>
                  <a:schemeClr val="bg1"/>
                </a:solidFill>
              </a:rPr>
              <a:t>    («</a:t>
            </a:r>
            <a:r>
              <a:rPr lang="el-GR" sz="2400" dirty="0" err="1">
                <a:solidFill>
                  <a:schemeClr val="bg1"/>
                </a:solidFill>
              </a:rPr>
              <a:t>κτησάμενοι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γὰρ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ὅσην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ἔχομεν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ἀρχὴν</a:t>
            </a:r>
            <a:r>
              <a:rPr lang="el-GR" sz="2400" dirty="0">
                <a:solidFill>
                  <a:schemeClr val="bg1"/>
                </a:solidFill>
              </a:rPr>
              <a:t>»).</a:t>
            </a:r>
          </a:p>
          <a:p>
            <a:pPr marL="0" indent="0" algn="just">
              <a:buNone/>
            </a:pPr>
            <a:endParaRPr lang="el-GR" sz="2400" dirty="0">
              <a:solidFill>
                <a:schemeClr val="bg1"/>
              </a:solidFill>
            </a:endParaRPr>
          </a:p>
          <a:p>
            <a:pPr algn="just"/>
            <a:r>
              <a:rPr lang="el-GR" sz="2400" dirty="0">
                <a:solidFill>
                  <a:schemeClr val="bg1"/>
                </a:solidFill>
              </a:rPr>
              <a:t>Το έργο τους στηρίχθηκε σε κόπους και αγώνες, ώστε να παραδοθεί στη σύγχρονη γενιά των Αθηναίων.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F89EE5-C4D3-485D-8A00-C7B30F0EA6D7}"/>
              </a:ext>
            </a:extLst>
          </p:cNvPr>
          <p:cNvSpPr txBox="1"/>
          <p:nvPr/>
        </p:nvSpPr>
        <p:spPr>
          <a:xfrm>
            <a:off x="8895893" y="5955242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38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1D7787F8-339D-43AA-8035-5CEBFE23D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105" y="627484"/>
            <a:ext cx="11005127" cy="56030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400" b="1" dirty="0">
                <a:solidFill>
                  <a:srgbClr val="FFC000"/>
                </a:solidFill>
              </a:rPr>
              <a:t>       Αρχαίο Κείμενο			                                  Μετάφραση</a:t>
            </a:r>
          </a:p>
          <a:p>
            <a:pPr marL="0" indent="0">
              <a:buNone/>
            </a:pP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τὰ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δὲ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πλείω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αὐτῆς</a:t>
            </a:r>
            <a:r>
              <a:rPr lang="el-GR" sz="2400" dirty="0">
                <a:solidFill>
                  <a:schemeClr val="bg1"/>
                </a:solidFill>
              </a:rPr>
              <a:t> 					</a:t>
            </a:r>
            <a:r>
              <a:rPr lang="el-GR" sz="2400" dirty="0" smtClean="0">
                <a:solidFill>
                  <a:schemeClr val="bg1"/>
                </a:solidFill>
              </a:rPr>
              <a:t>Κι ό,τι παραπέρα αποκτήθηκε,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</a:rPr>
              <a:t>αὐτοὶ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ἡμεῖς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οἵδε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οἱ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νῦν</a:t>
            </a:r>
            <a:r>
              <a:rPr lang="el-GR" sz="2400" dirty="0">
                <a:solidFill>
                  <a:srgbClr val="FFFF00"/>
                </a:solidFill>
              </a:rPr>
              <a:t> 				</a:t>
            </a:r>
            <a:r>
              <a:rPr lang="el-GR" sz="2400" dirty="0" smtClean="0">
                <a:solidFill>
                  <a:srgbClr val="FFFF00"/>
                </a:solidFill>
              </a:rPr>
              <a:t>εμείς που είμαστε τώρα περίπου</a:t>
            </a:r>
            <a:endParaRPr lang="el-G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</a:rPr>
              <a:t>ἔτι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ὄντες</a:t>
            </a:r>
            <a:r>
              <a:rPr lang="el-GR" sz="2400" dirty="0">
                <a:solidFill>
                  <a:srgbClr val="FFFF00"/>
                </a:solidFill>
              </a:rPr>
              <a:t> μάλιστα 					</a:t>
            </a:r>
            <a:r>
              <a:rPr lang="el-GR" sz="2400" dirty="0" smtClean="0">
                <a:solidFill>
                  <a:srgbClr val="FFFF00"/>
                </a:solidFill>
              </a:rPr>
              <a:t>στην ώριμη ηλικία ακόμα</a:t>
            </a:r>
            <a:r>
              <a:rPr lang="el-GR" sz="2400" dirty="0" smtClean="0">
                <a:solidFill>
                  <a:schemeClr val="bg1"/>
                </a:solidFill>
              </a:rPr>
              <a:t> </a:t>
            </a:r>
            <a:r>
              <a:rPr lang="el-GR" sz="2400" dirty="0" smtClean="0">
                <a:solidFill>
                  <a:srgbClr val="00FF00"/>
                </a:solidFill>
              </a:rPr>
              <a:t>το</a:t>
            </a:r>
            <a:endParaRPr lang="el-GR" sz="2400" dirty="0">
              <a:solidFill>
                <a:srgbClr val="00FF00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FFFF00"/>
                </a:solidFill>
              </a:rPr>
              <a:t>ἐν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τῇ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καθεστηκυίᾳ</a:t>
            </a:r>
            <a:r>
              <a:rPr lang="el-GR" sz="2400" dirty="0">
                <a:solidFill>
                  <a:srgbClr val="FFFF00"/>
                </a:solidFill>
              </a:rPr>
              <a:t> </a:t>
            </a:r>
            <a:r>
              <a:rPr lang="el-GR" sz="2400" dirty="0" err="1">
                <a:solidFill>
                  <a:srgbClr val="FFFF00"/>
                </a:solidFill>
              </a:rPr>
              <a:t>ἡλικίᾳ</a:t>
            </a:r>
            <a:r>
              <a:rPr lang="el-GR" sz="2400" baseline="30000" dirty="0">
                <a:solidFill>
                  <a:srgbClr val="FFFF00"/>
                </a:solidFill>
              </a:rPr>
              <a:t> 				</a:t>
            </a:r>
            <a:r>
              <a:rPr lang="el-GR" sz="2400" dirty="0" smtClean="0">
                <a:solidFill>
                  <a:srgbClr val="00FF00"/>
                </a:solidFill>
              </a:rPr>
              <a:t>μεγαλώσαμε κι άλλο </a:t>
            </a:r>
            <a:r>
              <a:rPr lang="el-GR" sz="2400" dirty="0" smtClean="0">
                <a:solidFill>
                  <a:schemeClr val="bg1"/>
                </a:solidFill>
              </a:rPr>
              <a:t>και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rgbClr val="00FF00"/>
                </a:solidFill>
              </a:rPr>
              <a:t>ἐπηυξήσαμεν</a:t>
            </a:r>
            <a:r>
              <a:rPr lang="el-GR" sz="2400" dirty="0">
                <a:solidFill>
                  <a:srgbClr val="00FF00"/>
                </a:solidFill>
              </a:rPr>
              <a:t> </a:t>
            </a:r>
            <a:r>
              <a:rPr lang="el-GR" sz="2400" dirty="0">
                <a:solidFill>
                  <a:schemeClr val="bg1"/>
                </a:solidFill>
              </a:rPr>
              <a:t>					            </a:t>
            </a:r>
            <a:r>
              <a:rPr lang="el-GR" sz="2400" dirty="0" smtClean="0">
                <a:solidFill>
                  <a:schemeClr val="bg1"/>
                </a:solidFill>
              </a:rPr>
              <a:t>φροντίσαμε να είναι η πόλη μας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καὶ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τὴν</a:t>
            </a:r>
            <a:r>
              <a:rPr lang="el-GR" sz="2400" dirty="0">
                <a:solidFill>
                  <a:schemeClr val="bg1"/>
                </a:solidFill>
              </a:rPr>
              <a:t> πόλιν </a:t>
            </a:r>
            <a:r>
              <a:rPr lang="el-GR" sz="2400" dirty="0" err="1">
                <a:solidFill>
                  <a:schemeClr val="bg1"/>
                </a:solidFill>
              </a:rPr>
              <a:t>τοῖς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πᾶσι</a:t>
            </a:r>
            <a:r>
              <a:rPr lang="el-GR" sz="2400" dirty="0">
                <a:solidFill>
                  <a:schemeClr val="bg1"/>
                </a:solidFill>
              </a:rPr>
              <a:t> 				</a:t>
            </a:r>
            <a:r>
              <a:rPr lang="el-GR" sz="2400" dirty="0" smtClean="0">
                <a:solidFill>
                  <a:schemeClr val="bg1"/>
                </a:solidFill>
              </a:rPr>
              <a:t>πανέτοιμη και για τον πόλεμο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παρεσκευάσαμεν</a:t>
            </a:r>
            <a:r>
              <a:rPr lang="el-GR" sz="2400" dirty="0">
                <a:solidFill>
                  <a:schemeClr val="bg1"/>
                </a:solidFill>
              </a:rPr>
              <a:t> 					</a:t>
            </a:r>
            <a:r>
              <a:rPr lang="el-GR" sz="2400" dirty="0" smtClean="0">
                <a:solidFill>
                  <a:schemeClr val="bg1"/>
                </a:solidFill>
              </a:rPr>
              <a:t>και για την ειρήνη.</a:t>
            </a:r>
            <a:endParaRPr lang="el-G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>
                <a:solidFill>
                  <a:schemeClr val="bg1"/>
                </a:solidFill>
              </a:rPr>
              <a:t>καὶ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ἐς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πόλεμον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καὶ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ἐς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dirty="0" err="1">
                <a:solidFill>
                  <a:schemeClr val="bg1"/>
                </a:solidFill>
              </a:rPr>
              <a:t>εἰρήνην</a:t>
            </a:r>
            <a:r>
              <a:rPr lang="el-GR" sz="2400" dirty="0">
                <a:solidFill>
                  <a:schemeClr val="bg1"/>
                </a:solidFill>
              </a:rPr>
              <a:t> 			</a:t>
            </a:r>
            <a:endParaRPr lang="el-GR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l-GR" sz="2400" dirty="0" err="1" smtClean="0">
                <a:solidFill>
                  <a:schemeClr val="bg1"/>
                </a:solidFill>
              </a:rPr>
              <a:t>αὐταρκεστάτην</a:t>
            </a:r>
            <a:r>
              <a:rPr lang="el-GR" sz="2400" dirty="0">
                <a:solidFill>
                  <a:schemeClr val="bg1"/>
                </a:solidFill>
              </a:rPr>
              <a:t>. 					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23416E1-8203-4D8A-B9C6-683C58ED0054}"/>
              </a:ext>
            </a:extLst>
          </p:cNvPr>
          <p:cNvSpPr txBox="1"/>
          <p:nvPr/>
        </p:nvSpPr>
        <p:spPr>
          <a:xfrm>
            <a:off x="8895893" y="5955242"/>
            <a:ext cx="29669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Γενικό Λύκειο Αλμυρού</a:t>
            </a: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750645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8231</TotalTime>
  <Words>810</Words>
  <Application>Microsoft Office PowerPoint</Application>
  <PresentationFormat>Προσαρμογή</PresentationFormat>
  <Paragraphs>137</Paragraphs>
  <Slides>15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Θουκυδίδη Επιτάφιος Περικλή Κεφάλαιο 36</vt:lpstr>
      <vt:lpstr>             Κεφάλαιο 35: Ας θυμηθούμε τι είδαμε….</vt:lpstr>
      <vt:lpstr>Κεφάλαιο 36: Κύρια σημεία</vt:lpstr>
      <vt:lpstr>Παρουσίαση του PowerPoint</vt:lpstr>
      <vt:lpstr>Σχόλια</vt:lpstr>
      <vt:lpstr>Παρουσίαση του PowerPoint</vt:lpstr>
      <vt:lpstr>Παρουσίαση του PowerPoint</vt:lpstr>
      <vt:lpstr>Η προσφορά των πατέρων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Θουκυδίδη Επιτάφιος Περικλή Κεφάλαιο 36</dc:title>
  <dc:creator>user</dc:creator>
  <cp:lastModifiedBy>User</cp:lastModifiedBy>
  <cp:revision>34</cp:revision>
  <dcterms:created xsi:type="dcterms:W3CDTF">2023-08-21T11:49:28Z</dcterms:created>
  <dcterms:modified xsi:type="dcterms:W3CDTF">2024-09-08T11:44:35Z</dcterms:modified>
</cp:coreProperties>
</file>