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9" r:id="rId2"/>
    <p:sldId id="274" r:id="rId3"/>
    <p:sldId id="275" r:id="rId4"/>
    <p:sldId id="257" r:id="rId5"/>
    <p:sldId id="258" r:id="rId6"/>
    <p:sldId id="259" r:id="rId7"/>
    <p:sldId id="260" r:id="rId8"/>
    <p:sldId id="261" r:id="rId9"/>
    <p:sldId id="262" r:id="rId10"/>
    <p:sldId id="276" r:id="rId11"/>
    <p:sldId id="263" r:id="rId12"/>
    <p:sldId id="264" r:id="rId13"/>
    <p:sldId id="266" r:id="rId14"/>
    <p:sldId id="268" r:id="rId15"/>
    <p:sldId id="26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838C"/>
    <a:srgbClr val="00FF00"/>
    <a:srgbClr val="FFFF00"/>
    <a:srgbClr val="FF006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3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82888B-2F28-4BBE-87ED-86258C5A623F}" type="datetimeFigureOut">
              <a:rPr lang="en-US" smtClean="0"/>
              <a:t>9/24/2024</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652CD4-5313-4A70-8E48-62AF5C73210B}" type="slidenum">
              <a:rPr lang="en-US" smtClean="0"/>
              <a:t>‹#›</a:t>
            </a:fld>
            <a:endParaRPr lang="en-US"/>
          </a:p>
        </p:txBody>
      </p:sp>
    </p:spTree>
    <p:extLst>
      <p:ext uri="{BB962C8B-B14F-4D97-AF65-F5344CB8AC3E}">
        <p14:creationId xmlns:p14="http://schemas.microsoft.com/office/powerpoint/2010/main" val="69510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5"/>
          </p:nvPr>
        </p:nvSpPr>
        <p:spPr/>
        <p:txBody>
          <a:bodyPr/>
          <a:lstStyle/>
          <a:p>
            <a:fld id="{C4652CD4-5313-4A70-8E48-62AF5C73210B}" type="slidenum">
              <a:rPr lang="en-US" smtClean="0"/>
              <a:t>3</a:t>
            </a:fld>
            <a:endParaRPr lang="en-US"/>
          </a:p>
        </p:txBody>
      </p:sp>
    </p:spTree>
    <p:extLst>
      <p:ext uri="{BB962C8B-B14F-4D97-AF65-F5344CB8AC3E}">
        <p14:creationId xmlns:p14="http://schemas.microsoft.com/office/powerpoint/2010/main" val="2548702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5"/>
          </p:nvPr>
        </p:nvSpPr>
        <p:spPr/>
        <p:txBody>
          <a:bodyPr/>
          <a:lstStyle/>
          <a:p>
            <a:fld id="{C4652CD4-5313-4A70-8E48-62AF5C73210B}" type="slidenum">
              <a:rPr lang="en-US" smtClean="0"/>
              <a:t>7</a:t>
            </a:fld>
            <a:endParaRPr lang="en-US"/>
          </a:p>
        </p:txBody>
      </p:sp>
    </p:spTree>
    <p:extLst>
      <p:ext uri="{BB962C8B-B14F-4D97-AF65-F5344CB8AC3E}">
        <p14:creationId xmlns:p14="http://schemas.microsoft.com/office/powerpoint/2010/main" val="4069049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14D38CF-4BF9-47F3-9F92-0636C50EA9A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a:p>
        </p:txBody>
      </p:sp>
      <p:sp>
        <p:nvSpPr>
          <p:cNvPr id="3" name="Υπότιτλος 2">
            <a:extLst>
              <a:ext uri="{FF2B5EF4-FFF2-40B4-BE49-F238E27FC236}">
                <a16:creationId xmlns="" xmlns:a16="http://schemas.microsoft.com/office/drawing/2014/main" id="{1507DBCB-FEEB-4A9D-B6F1-6ED30CB4C6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a:p>
        </p:txBody>
      </p:sp>
      <p:sp>
        <p:nvSpPr>
          <p:cNvPr id="4" name="Θέση ημερομηνίας 3">
            <a:extLst>
              <a:ext uri="{FF2B5EF4-FFF2-40B4-BE49-F238E27FC236}">
                <a16:creationId xmlns="" xmlns:a16="http://schemas.microsoft.com/office/drawing/2014/main" id="{3796C7D6-A1B1-402C-BB97-87764F6248BE}"/>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5" name="Θέση υποσέλιδου 4">
            <a:extLst>
              <a:ext uri="{FF2B5EF4-FFF2-40B4-BE49-F238E27FC236}">
                <a16:creationId xmlns="" xmlns:a16="http://schemas.microsoft.com/office/drawing/2014/main" id="{EE362BAB-EA68-4596-BA59-A1FD7738A97B}"/>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 xmlns:a16="http://schemas.microsoft.com/office/drawing/2014/main" id="{9F98F760-24DA-4490-8BF8-5F4D6F6ED2CC}"/>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1882603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1BC1773-A7CE-4612-BEE7-74FBEF5765E2}"/>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 xmlns:a16="http://schemas.microsoft.com/office/drawing/2014/main" id="{FBC7804B-8B0B-4BC2-9DE0-A29112B83BE1}"/>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 xmlns:a16="http://schemas.microsoft.com/office/drawing/2014/main" id="{A1E339EA-FAB0-47EE-A553-4DD094A5D398}"/>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5" name="Θέση υποσέλιδου 4">
            <a:extLst>
              <a:ext uri="{FF2B5EF4-FFF2-40B4-BE49-F238E27FC236}">
                <a16:creationId xmlns="" xmlns:a16="http://schemas.microsoft.com/office/drawing/2014/main" id="{96FB4D28-D569-4852-8B4E-EF11F2CBEAFB}"/>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 xmlns:a16="http://schemas.microsoft.com/office/drawing/2014/main" id="{C23BD6CD-3029-4ACC-9DDE-FEB261006A70}"/>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2229383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D2E7092-532D-4E8C-9CB6-E3FAFFCE6D7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 xmlns:a16="http://schemas.microsoft.com/office/drawing/2014/main" id="{944C35FC-5FA7-4919-A830-55916B6A50C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 xmlns:a16="http://schemas.microsoft.com/office/drawing/2014/main" id="{06AA7026-DB0B-462E-AEBF-ABF7FB277B9D}"/>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5" name="Θέση υποσέλιδου 4">
            <a:extLst>
              <a:ext uri="{FF2B5EF4-FFF2-40B4-BE49-F238E27FC236}">
                <a16:creationId xmlns="" xmlns:a16="http://schemas.microsoft.com/office/drawing/2014/main" id="{5516D7EB-1D8D-4264-831F-8E3F5B9E45B3}"/>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 xmlns:a16="http://schemas.microsoft.com/office/drawing/2014/main" id="{54F3ADD6-F3AE-4B65-B705-5A83B23DB0C1}"/>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2280194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3838B4E-D36E-48A1-88A5-8F66145B1ADF}"/>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 xmlns:a16="http://schemas.microsoft.com/office/drawing/2014/main" id="{9EAB6639-CAC6-483D-B111-D4B868455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 xmlns:a16="http://schemas.microsoft.com/office/drawing/2014/main" id="{84023855-64BE-4FF6-B429-A266095802F2}"/>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5" name="Θέση υποσέλιδου 4">
            <a:extLst>
              <a:ext uri="{FF2B5EF4-FFF2-40B4-BE49-F238E27FC236}">
                <a16:creationId xmlns="" xmlns:a16="http://schemas.microsoft.com/office/drawing/2014/main" id="{94A756EA-0D33-4D17-A06F-D60022423293}"/>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 xmlns:a16="http://schemas.microsoft.com/office/drawing/2014/main" id="{5800E5B4-C588-4A35-9F1D-03C141617A05}"/>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2660529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BFD705B-D2E3-4FA7-90F0-4E990CAA86E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 xmlns:a16="http://schemas.microsoft.com/office/drawing/2014/main" id="{4AB26150-F8A7-4ADA-9237-E85608B0FD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C37755FC-5413-48DA-A002-2AC2827B9BD3}"/>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5" name="Θέση υποσέλιδου 4">
            <a:extLst>
              <a:ext uri="{FF2B5EF4-FFF2-40B4-BE49-F238E27FC236}">
                <a16:creationId xmlns="" xmlns:a16="http://schemas.microsoft.com/office/drawing/2014/main" id="{25E10BC8-CF65-467A-9E94-D31F2D6CD8D4}"/>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 xmlns:a16="http://schemas.microsoft.com/office/drawing/2014/main" id="{11A5CEC4-C477-4F26-A80E-4D94935EBF92}"/>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291196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9BE98AE7-366B-4C69-A844-50351F5F3163}"/>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 xmlns:a16="http://schemas.microsoft.com/office/drawing/2014/main" id="{5CCB3374-D8A6-4F3D-8C10-38E3B8EF563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περιεχομένου 3">
            <a:extLst>
              <a:ext uri="{FF2B5EF4-FFF2-40B4-BE49-F238E27FC236}">
                <a16:creationId xmlns="" xmlns:a16="http://schemas.microsoft.com/office/drawing/2014/main" id="{BA9D0346-45EB-494A-96F0-23139F33BA59}"/>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Θέση ημερομηνίας 4">
            <a:extLst>
              <a:ext uri="{FF2B5EF4-FFF2-40B4-BE49-F238E27FC236}">
                <a16:creationId xmlns="" xmlns:a16="http://schemas.microsoft.com/office/drawing/2014/main" id="{C4C0E7F1-FA0F-42FB-B908-5648F41E69E4}"/>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6" name="Θέση υποσέλιδου 5">
            <a:extLst>
              <a:ext uri="{FF2B5EF4-FFF2-40B4-BE49-F238E27FC236}">
                <a16:creationId xmlns="" xmlns:a16="http://schemas.microsoft.com/office/drawing/2014/main" id="{F43CB9AB-CC25-4037-818C-0F36C9D4965F}"/>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 xmlns:a16="http://schemas.microsoft.com/office/drawing/2014/main" id="{5D58B162-7F7E-4E7D-929A-962B15CAAC17}"/>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354831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CCC9B258-0683-4A25-BB96-322840B89F12}"/>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 xmlns:a16="http://schemas.microsoft.com/office/drawing/2014/main" id="{24B088DF-A357-4BB7-A711-CFE1D0DA76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6E624645-A218-4A60-9E37-E2A2C92FF0B5}"/>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Θέση κειμένου 4">
            <a:extLst>
              <a:ext uri="{FF2B5EF4-FFF2-40B4-BE49-F238E27FC236}">
                <a16:creationId xmlns="" xmlns:a16="http://schemas.microsoft.com/office/drawing/2014/main" id="{30762365-61A9-4595-B2D5-2D94BEF3BF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B4E356F9-997E-41E7-9698-E858109F7731}"/>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Θέση ημερομηνίας 6">
            <a:extLst>
              <a:ext uri="{FF2B5EF4-FFF2-40B4-BE49-F238E27FC236}">
                <a16:creationId xmlns="" xmlns:a16="http://schemas.microsoft.com/office/drawing/2014/main" id="{E1087A51-8931-460A-8806-E320B501FB53}"/>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8" name="Θέση υποσέλιδου 7">
            <a:extLst>
              <a:ext uri="{FF2B5EF4-FFF2-40B4-BE49-F238E27FC236}">
                <a16:creationId xmlns="" xmlns:a16="http://schemas.microsoft.com/office/drawing/2014/main" id="{280E67ED-05F1-40E5-8CD5-372A25BB047C}"/>
              </a:ext>
            </a:extLst>
          </p:cNvPr>
          <p:cNvSpPr>
            <a:spLocks noGrp="1"/>
          </p:cNvSpPr>
          <p:nvPr>
            <p:ph type="ftr" sz="quarter" idx="11"/>
          </p:nvPr>
        </p:nvSpPr>
        <p:spPr/>
        <p:txBody>
          <a:bodyPr/>
          <a:lstStyle/>
          <a:p>
            <a:endParaRPr lang="en-US"/>
          </a:p>
        </p:txBody>
      </p:sp>
      <p:sp>
        <p:nvSpPr>
          <p:cNvPr id="9" name="Θέση αριθμού διαφάνειας 8">
            <a:extLst>
              <a:ext uri="{FF2B5EF4-FFF2-40B4-BE49-F238E27FC236}">
                <a16:creationId xmlns="" xmlns:a16="http://schemas.microsoft.com/office/drawing/2014/main" id="{7A038DE4-6474-4EC5-A22C-899CCA8433C3}"/>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1210093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3243FD0-0A3F-42C7-8A63-E1F3971861DB}"/>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ημερομηνίας 2">
            <a:extLst>
              <a:ext uri="{FF2B5EF4-FFF2-40B4-BE49-F238E27FC236}">
                <a16:creationId xmlns="" xmlns:a16="http://schemas.microsoft.com/office/drawing/2014/main" id="{57FF3D1B-A99E-40FD-96FB-EDE28E4387A7}"/>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4" name="Θέση υποσέλιδου 3">
            <a:extLst>
              <a:ext uri="{FF2B5EF4-FFF2-40B4-BE49-F238E27FC236}">
                <a16:creationId xmlns="" xmlns:a16="http://schemas.microsoft.com/office/drawing/2014/main" id="{2B4D17A6-35FE-4E40-B301-27FE26604C27}"/>
              </a:ext>
            </a:extLst>
          </p:cNvPr>
          <p:cNvSpPr>
            <a:spLocks noGrp="1"/>
          </p:cNvSpPr>
          <p:nvPr>
            <p:ph type="ftr" sz="quarter" idx="11"/>
          </p:nvPr>
        </p:nvSpPr>
        <p:spPr/>
        <p:txBody>
          <a:bodyPr/>
          <a:lstStyle/>
          <a:p>
            <a:endParaRPr lang="en-US"/>
          </a:p>
        </p:txBody>
      </p:sp>
      <p:sp>
        <p:nvSpPr>
          <p:cNvPr id="5" name="Θέση αριθμού διαφάνειας 4">
            <a:extLst>
              <a:ext uri="{FF2B5EF4-FFF2-40B4-BE49-F238E27FC236}">
                <a16:creationId xmlns="" xmlns:a16="http://schemas.microsoft.com/office/drawing/2014/main" id="{6E64E8BE-235A-46E5-8EC7-301693F9B433}"/>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1557870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074BB89B-75B8-44DA-BFD0-84CEA82DE7CC}"/>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3" name="Θέση υποσέλιδου 2">
            <a:extLst>
              <a:ext uri="{FF2B5EF4-FFF2-40B4-BE49-F238E27FC236}">
                <a16:creationId xmlns="" xmlns:a16="http://schemas.microsoft.com/office/drawing/2014/main" id="{043040E9-E870-45BC-AC6B-FBDF6EE30EF3}"/>
              </a:ext>
            </a:extLst>
          </p:cNvPr>
          <p:cNvSpPr>
            <a:spLocks noGrp="1"/>
          </p:cNvSpPr>
          <p:nvPr>
            <p:ph type="ftr" sz="quarter" idx="11"/>
          </p:nvPr>
        </p:nvSpPr>
        <p:spPr/>
        <p:txBody>
          <a:bodyPr/>
          <a:lstStyle/>
          <a:p>
            <a:endParaRPr lang="en-US"/>
          </a:p>
        </p:txBody>
      </p:sp>
      <p:sp>
        <p:nvSpPr>
          <p:cNvPr id="4" name="Θέση αριθμού διαφάνειας 3">
            <a:extLst>
              <a:ext uri="{FF2B5EF4-FFF2-40B4-BE49-F238E27FC236}">
                <a16:creationId xmlns="" xmlns:a16="http://schemas.microsoft.com/office/drawing/2014/main" id="{0525DBBD-0DFE-458A-9C0A-AB63D8B67B40}"/>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571190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2BAEB93-3A4F-4E30-BDB2-23DB3650432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 xmlns:a16="http://schemas.microsoft.com/office/drawing/2014/main" id="{E5A612DB-95E5-4278-B96A-0AC2C56ECE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κειμένου 3">
            <a:extLst>
              <a:ext uri="{FF2B5EF4-FFF2-40B4-BE49-F238E27FC236}">
                <a16:creationId xmlns="" xmlns:a16="http://schemas.microsoft.com/office/drawing/2014/main" id="{038C0F0C-A850-40E6-AABB-4C2F6DA463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EB4EC01F-56CE-47DA-93F6-8FF2F8414675}"/>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6" name="Θέση υποσέλιδου 5">
            <a:extLst>
              <a:ext uri="{FF2B5EF4-FFF2-40B4-BE49-F238E27FC236}">
                <a16:creationId xmlns="" xmlns:a16="http://schemas.microsoft.com/office/drawing/2014/main" id="{F6618ECC-CB61-4647-8B13-434DB4BC7B15}"/>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 xmlns:a16="http://schemas.microsoft.com/office/drawing/2014/main" id="{7FDA1F7B-3962-4ECE-BDA1-8B7809537A5D}"/>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3949880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2360B20-C62A-4DB4-AAFD-F07F820D818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εικόνας 2">
            <a:extLst>
              <a:ext uri="{FF2B5EF4-FFF2-40B4-BE49-F238E27FC236}">
                <a16:creationId xmlns="" xmlns:a16="http://schemas.microsoft.com/office/drawing/2014/main" id="{1B8F76B5-2D92-4093-89DC-A787BA93BB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a:extLst>
              <a:ext uri="{FF2B5EF4-FFF2-40B4-BE49-F238E27FC236}">
                <a16:creationId xmlns="" xmlns:a16="http://schemas.microsoft.com/office/drawing/2014/main" id="{906FBB17-F067-4E24-BC1E-CF7163CE74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A28EDDB7-797B-4908-A926-FC771C962E01}"/>
              </a:ext>
            </a:extLst>
          </p:cNvPr>
          <p:cNvSpPr>
            <a:spLocks noGrp="1"/>
          </p:cNvSpPr>
          <p:nvPr>
            <p:ph type="dt" sz="half" idx="10"/>
          </p:nvPr>
        </p:nvSpPr>
        <p:spPr/>
        <p:txBody>
          <a:bodyPr/>
          <a:lstStyle/>
          <a:p>
            <a:fld id="{61E800CD-4D7D-4CB6-8A7A-3CF4F9EBD9AC}" type="datetimeFigureOut">
              <a:rPr lang="en-US" smtClean="0"/>
              <a:t>9/24/2024</a:t>
            </a:fld>
            <a:endParaRPr lang="en-US"/>
          </a:p>
        </p:txBody>
      </p:sp>
      <p:sp>
        <p:nvSpPr>
          <p:cNvPr id="6" name="Θέση υποσέλιδου 5">
            <a:extLst>
              <a:ext uri="{FF2B5EF4-FFF2-40B4-BE49-F238E27FC236}">
                <a16:creationId xmlns="" xmlns:a16="http://schemas.microsoft.com/office/drawing/2014/main" id="{F5272F9A-A067-4C2C-BAE6-94D0FA546FD4}"/>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 xmlns:a16="http://schemas.microsoft.com/office/drawing/2014/main" id="{A081FA70-D762-400C-A7EB-FB9FF60F8601}"/>
              </a:ext>
            </a:extLst>
          </p:cNvPr>
          <p:cNvSpPr>
            <a:spLocks noGrp="1"/>
          </p:cNvSpPr>
          <p:nvPr>
            <p:ph type="sldNum" sz="quarter" idx="12"/>
          </p:nvPr>
        </p:nvSpPr>
        <p:spPr/>
        <p:txBody>
          <a:bodyPr/>
          <a:lstStyle/>
          <a:p>
            <a:fld id="{62C5783E-925F-4C60-85EF-737AED009F2E}" type="slidenum">
              <a:rPr lang="en-US" smtClean="0"/>
              <a:t>‹#›</a:t>
            </a:fld>
            <a:endParaRPr lang="en-US"/>
          </a:p>
        </p:txBody>
      </p:sp>
    </p:spTree>
    <p:extLst>
      <p:ext uri="{BB962C8B-B14F-4D97-AF65-F5344CB8AC3E}">
        <p14:creationId xmlns:p14="http://schemas.microsoft.com/office/powerpoint/2010/main" val="1687899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0AC43DAB-A79D-4EB3-ACCD-018616B88E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 xmlns:a16="http://schemas.microsoft.com/office/drawing/2014/main" id="{F9F565A7-0F07-4194-B8C7-520F52B0C4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 xmlns:a16="http://schemas.microsoft.com/office/drawing/2014/main" id="{90BF0611-0DB9-469A-A2BE-3A37ED28A7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E800CD-4D7D-4CB6-8A7A-3CF4F9EBD9AC}" type="datetimeFigureOut">
              <a:rPr lang="en-US" smtClean="0"/>
              <a:t>9/24/2024</a:t>
            </a:fld>
            <a:endParaRPr lang="en-US"/>
          </a:p>
        </p:txBody>
      </p:sp>
      <p:sp>
        <p:nvSpPr>
          <p:cNvPr id="5" name="Θέση υποσέλιδου 4">
            <a:extLst>
              <a:ext uri="{FF2B5EF4-FFF2-40B4-BE49-F238E27FC236}">
                <a16:creationId xmlns="" xmlns:a16="http://schemas.microsoft.com/office/drawing/2014/main" id="{EE15F1B7-06B9-4CD5-982D-1F6BC0337F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Θέση αριθμού διαφάνειας 5">
            <a:extLst>
              <a:ext uri="{FF2B5EF4-FFF2-40B4-BE49-F238E27FC236}">
                <a16:creationId xmlns="" xmlns:a16="http://schemas.microsoft.com/office/drawing/2014/main" id="{E90DEB07-C56D-489A-88EE-4CBB76A7B8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C5783E-925F-4C60-85EF-737AED009F2E}" type="slidenum">
              <a:rPr lang="en-US" smtClean="0"/>
              <a:t>‹#›</a:t>
            </a:fld>
            <a:endParaRPr lang="en-US"/>
          </a:p>
        </p:txBody>
      </p:sp>
    </p:spTree>
    <p:extLst>
      <p:ext uri="{BB962C8B-B14F-4D97-AF65-F5344CB8AC3E}">
        <p14:creationId xmlns:p14="http://schemas.microsoft.com/office/powerpoint/2010/main" val="36816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CE4F8F59-52CF-42B4-9FDD-F9B21142106C}"/>
              </a:ext>
            </a:extLst>
          </p:cNvPr>
          <p:cNvSpPr>
            <a:spLocks noGrp="1"/>
          </p:cNvSpPr>
          <p:nvPr>
            <p:ph type="title"/>
          </p:nvPr>
        </p:nvSpPr>
        <p:spPr>
          <a:xfrm>
            <a:off x="823452" y="232390"/>
            <a:ext cx="10515600" cy="1330940"/>
          </a:xfrm>
        </p:spPr>
        <p:txBody>
          <a:bodyPr>
            <a:normAutofit fontScale="90000"/>
          </a:bodyPr>
          <a:lstStyle/>
          <a:p>
            <a:pPr algn="ctr"/>
            <a:r>
              <a:rPr lang="el-GR" sz="4800" b="1" dirty="0">
                <a:solidFill>
                  <a:schemeClr val="bg1"/>
                </a:solidFill>
                <a:effectLst>
                  <a:outerShdw blurRad="38100" dist="38100" dir="2700000" algn="tl">
                    <a:srgbClr val="000000">
                      <a:alpha val="43137"/>
                    </a:srgbClr>
                  </a:outerShdw>
                </a:effectLst>
              </a:rPr>
              <a:t>Θουκυδίδη </a:t>
            </a:r>
            <a:r>
              <a:rPr lang="el-GR" b="1" dirty="0">
                <a:solidFill>
                  <a:schemeClr val="bg1"/>
                </a:solidFill>
                <a:effectLst>
                  <a:outerShdw blurRad="38100" dist="38100" dir="2700000" algn="tl">
                    <a:srgbClr val="000000">
                      <a:alpha val="43137"/>
                    </a:srgbClr>
                  </a:outerShdw>
                </a:effectLst>
              </a:rPr>
              <a:t/>
            </a:r>
            <a:br>
              <a:rPr lang="el-GR" b="1" dirty="0">
                <a:solidFill>
                  <a:schemeClr val="bg1"/>
                </a:solidFill>
                <a:effectLst>
                  <a:outerShdw blurRad="38100" dist="38100" dir="2700000" algn="tl">
                    <a:srgbClr val="000000">
                      <a:alpha val="43137"/>
                    </a:srgbClr>
                  </a:outerShdw>
                </a:effectLst>
              </a:rPr>
            </a:br>
            <a:r>
              <a:rPr lang="el-GR" b="1" dirty="0" err="1">
                <a:solidFill>
                  <a:schemeClr val="bg1"/>
                </a:solidFill>
                <a:effectLst>
                  <a:outerShdw blurRad="38100" dist="38100" dir="2700000" algn="tl">
                    <a:srgbClr val="000000">
                      <a:alpha val="43137"/>
                    </a:srgbClr>
                  </a:outerShdw>
                </a:effectLst>
              </a:rPr>
              <a:t>Περικλέους</a:t>
            </a:r>
            <a:r>
              <a:rPr lang="el-GR" b="1" dirty="0">
                <a:solidFill>
                  <a:schemeClr val="bg1"/>
                </a:solidFill>
                <a:effectLst>
                  <a:outerShdw blurRad="38100" dist="38100" dir="2700000" algn="tl">
                    <a:srgbClr val="000000">
                      <a:alpha val="43137"/>
                    </a:srgbClr>
                  </a:outerShdw>
                </a:effectLst>
              </a:rPr>
              <a:t> Επιτάφιος</a:t>
            </a:r>
            <a:endParaRPr lang="en-US" b="1" dirty="0">
              <a:solidFill>
                <a:schemeClr val="bg1"/>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 xmlns:a16="http://schemas.microsoft.com/office/drawing/2014/main" id="{7CBA8ECC-181F-42B4-8427-DD17571B110A}"/>
              </a:ext>
            </a:extLst>
          </p:cNvPr>
          <p:cNvSpPr>
            <a:spLocks noGrp="1"/>
          </p:cNvSpPr>
          <p:nvPr>
            <p:ph idx="1"/>
          </p:nvPr>
        </p:nvSpPr>
        <p:spPr>
          <a:xfrm>
            <a:off x="251927" y="1592826"/>
            <a:ext cx="11663265" cy="5067053"/>
          </a:xfrm>
        </p:spPr>
        <p:txBody>
          <a:bodyPr>
            <a:normAutofit/>
          </a:bodyPr>
          <a:lstStyle/>
          <a:p>
            <a:pPr marL="0" indent="0" algn="ctr">
              <a:buNone/>
            </a:pPr>
            <a:endParaRPr lang="el-GR" b="1" dirty="0">
              <a:solidFill>
                <a:schemeClr val="bg1"/>
              </a:solidFill>
              <a:effectLst>
                <a:outerShdw blurRad="38100" dist="38100" dir="2700000" algn="tl">
                  <a:srgbClr val="000000">
                    <a:alpha val="43137"/>
                  </a:srgbClr>
                </a:outerShdw>
              </a:effectLst>
            </a:endParaRPr>
          </a:p>
          <a:p>
            <a:pPr marL="0" indent="0" algn="ctr">
              <a:buNone/>
            </a:pPr>
            <a:endParaRPr lang="el-GR" b="1" dirty="0">
              <a:solidFill>
                <a:schemeClr val="bg1"/>
              </a:solidFill>
              <a:effectLst>
                <a:outerShdw blurRad="38100" dist="38100" dir="2700000" algn="tl">
                  <a:srgbClr val="000000">
                    <a:alpha val="43137"/>
                  </a:srgbClr>
                </a:outerShdw>
              </a:effectLst>
            </a:endParaRPr>
          </a:p>
          <a:p>
            <a:pPr marL="0" indent="0" algn="ctr">
              <a:buNone/>
            </a:pPr>
            <a:endParaRPr lang="el-GR" b="1" dirty="0">
              <a:solidFill>
                <a:schemeClr val="bg1"/>
              </a:solidFill>
              <a:effectLst>
                <a:outerShdw blurRad="38100" dist="38100" dir="2700000" algn="tl">
                  <a:srgbClr val="000000">
                    <a:alpha val="43137"/>
                  </a:srgbClr>
                </a:outerShdw>
              </a:effectLst>
            </a:endParaRPr>
          </a:p>
          <a:p>
            <a:pPr marL="0" indent="0" algn="ctr">
              <a:buNone/>
            </a:pPr>
            <a:r>
              <a:rPr lang="el-GR" sz="4800" b="1" dirty="0" smtClean="0">
                <a:solidFill>
                  <a:srgbClr val="FFFF00"/>
                </a:solidFill>
                <a:effectLst>
                  <a:outerShdw blurRad="38100" dist="38100" dir="2700000" algn="tl">
                    <a:srgbClr val="000000">
                      <a:alpha val="43137"/>
                    </a:srgbClr>
                  </a:outerShdw>
                </a:effectLst>
              </a:rPr>
              <a:t>Κεφάλαιο </a:t>
            </a:r>
            <a:r>
              <a:rPr lang="el-GR" sz="4800" b="1" dirty="0" smtClean="0">
                <a:solidFill>
                  <a:srgbClr val="FF0000"/>
                </a:solidFill>
                <a:effectLst>
                  <a:outerShdw blurRad="38100" dist="38100" dir="2700000" algn="tl">
                    <a:srgbClr val="000000">
                      <a:alpha val="43137"/>
                    </a:srgbClr>
                  </a:outerShdw>
                </a:effectLst>
              </a:rPr>
              <a:t>35</a:t>
            </a:r>
          </a:p>
          <a:p>
            <a:pPr marL="0" indent="0" algn="ctr">
              <a:buNone/>
            </a:pPr>
            <a:r>
              <a:rPr lang="el-GR" sz="4800" b="1" dirty="0" smtClean="0">
                <a:solidFill>
                  <a:srgbClr val="FF0000"/>
                </a:solidFill>
                <a:effectLst>
                  <a:outerShdw blurRad="38100" dist="38100" dir="2700000" algn="tl">
                    <a:srgbClr val="000000">
                      <a:alpha val="43137"/>
                    </a:srgbClr>
                  </a:outerShdw>
                </a:effectLst>
              </a:rPr>
              <a:t>Προοίμιο</a:t>
            </a:r>
            <a:endParaRPr lang="el-GR" sz="4800" b="1" dirty="0">
              <a:solidFill>
                <a:srgbClr val="FF0000"/>
              </a:solidFill>
              <a:effectLst>
                <a:outerShdw blurRad="38100" dist="38100" dir="2700000" algn="tl">
                  <a:srgbClr val="000000">
                    <a:alpha val="43137"/>
                  </a:srgbClr>
                </a:outerShdw>
              </a:effectLst>
            </a:endParaRPr>
          </a:p>
          <a:p>
            <a:pPr marL="0" indent="0" algn="ctr">
              <a:buNone/>
            </a:pPr>
            <a:endParaRPr lang="el-GR" sz="4800" b="1" dirty="0">
              <a:solidFill>
                <a:srgbClr val="FFFF00"/>
              </a:solidFill>
              <a:effectLst>
                <a:outerShdw blurRad="38100" dist="38100" dir="2700000" algn="tl">
                  <a:srgbClr val="000000">
                    <a:alpha val="43137"/>
                  </a:srgbClr>
                </a:outerShdw>
              </a:effectLst>
            </a:endParaRPr>
          </a:p>
          <a:p>
            <a:pPr marL="0" indent="0" algn="ctr">
              <a:buNone/>
            </a:pPr>
            <a:r>
              <a:rPr lang="el-GR" sz="2600" b="1" dirty="0" smtClean="0">
                <a:solidFill>
                  <a:srgbClr val="FFFF00"/>
                </a:solidFill>
                <a:effectLst>
                  <a:outerShdw blurRad="38100" dist="38100" dir="2700000" algn="tl">
                    <a:srgbClr val="000000">
                      <a:alpha val="43137"/>
                    </a:srgbClr>
                  </a:outerShdw>
                </a:effectLst>
              </a:rPr>
              <a:t>        </a:t>
            </a:r>
            <a:r>
              <a:rPr lang="el-GR" sz="2400" b="1" dirty="0" smtClean="0">
                <a:solidFill>
                  <a:srgbClr val="FFFF00"/>
                </a:solidFill>
                <a:effectLst>
                  <a:outerShdw blurRad="38100" dist="38100" dir="2700000" algn="tl">
                    <a:srgbClr val="000000">
                      <a:alpha val="43137"/>
                    </a:srgbClr>
                  </a:outerShdw>
                </a:effectLst>
              </a:rPr>
              <a:t>Η άποψη του Περικλή για την εκφώνηση των Επιταφίων Λόγων   </a:t>
            </a:r>
            <a:r>
              <a:rPr lang="el-GR" sz="2400" b="1" dirty="0" smtClean="0">
                <a:solidFill>
                  <a:srgbClr val="FF0000"/>
                </a:solidFill>
                <a:effectLst>
                  <a:outerShdw blurRad="38100" dist="38100" dir="2700000" algn="tl">
                    <a:srgbClr val="000000">
                      <a:alpha val="43137"/>
                    </a:srgbClr>
                  </a:outerShdw>
                </a:effectLst>
              </a:rPr>
              <a:t>    </a:t>
            </a:r>
            <a:r>
              <a:rPr lang="el-GR" sz="2400" b="1" dirty="0" smtClean="0">
                <a:solidFill>
                  <a:schemeClr val="accent2">
                    <a:lumMod val="20000"/>
                    <a:lumOff val="80000"/>
                  </a:schemeClr>
                </a:solidFill>
                <a:effectLst>
                  <a:outerShdw blurRad="38100" dist="38100" dir="2700000" algn="tl">
                    <a:srgbClr val="000000">
                      <a:alpha val="43137"/>
                    </a:srgbClr>
                  </a:outerShdw>
                </a:effectLst>
              </a:rPr>
              <a:t>                                                  </a:t>
            </a:r>
          </a:p>
          <a:p>
            <a:pPr marL="0" indent="0" algn="ctr">
              <a:buNone/>
            </a:pPr>
            <a:r>
              <a:rPr lang="el-GR" sz="1300" b="1" dirty="0" smtClean="0">
                <a:solidFill>
                  <a:srgbClr val="002060"/>
                </a:solidFill>
                <a:effectLst>
                  <a:outerShdw blurRad="38100" dist="38100" dir="2700000" algn="tl">
                    <a:srgbClr val="000000">
                      <a:alpha val="43137"/>
                    </a:srgbClr>
                  </a:outerShdw>
                </a:effectLst>
              </a:rPr>
              <a:t>                                                                                                                                                                                                                                                      </a:t>
            </a:r>
            <a:r>
              <a:rPr lang="el-GR" sz="1300" b="1" dirty="0">
                <a:solidFill>
                  <a:srgbClr val="002060"/>
                </a:solidFill>
                <a:effectLst>
                  <a:outerShdw blurRad="38100" dist="38100" dir="2700000" algn="tl">
                    <a:srgbClr val="000000">
                      <a:alpha val="43137"/>
                    </a:srgbClr>
                  </a:outerShdw>
                </a:effectLst>
              </a:rPr>
              <a:t>Γενικό Λύκειο Αλμυρού</a:t>
            </a:r>
            <a:endParaRPr lang="en-US" sz="1300" b="1" dirty="0">
              <a:solidFill>
                <a:srgbClr val="002060"/>
              </a:solidFill>
              <a:effectLst>
                <a:outerShdw blurRad="38100" dist="38100" dir="2700000" algn="tl">
                  <a:srgbClr val="000000">
                    <a:alpha val="43137"/>
                  </a:srgbClr>
                </a:outerShdw>
              </a:effectLst>
            </a:endParaRPr>
          </a:p>
        </p:txBody>
      </p:sp>
      <p:pic>
        <p:nvPicPr>
          <p:cNvPr id="1026" name="Picture 2" descr="Θουκυδίδης: Ο πατέρας της Ιστορίας λογοτέχνης | Η ΚΑΘΗΜΕΡΙΝΗ">
            <a:extLst>
              <a:ext uri="{FF2B5EF4-FFF2-40B4-BE49-F238E27FC236}">
                <a16:creationId xmlns="" xmlns:a16="http://schemas.microsoft.com/office/drawing/2014/main" id="{BF6764D3-7E56-4E3C-8169-84E31285C7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1189" y="2295331"/>
            <a:ext cx="3737979" cy="26646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Περικλής: Ο ηγέτης που απογείωσε τον ελληνισμό - Greeks Channel">
            <a:extLst>
              <a:ext uri="{FF2B5EF4-FFF2-40B4-BE49-F238E27FC236}">
                <a16:creationId xmlns="" xmlns:a16="http://schemas.microsoft.com/office/drawing/2014/main" id="{46276FFA-399A-4B5A-BE33-E9E664B48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209" y="2295331"/>
            <a:ext cx="3737979" cy="2808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410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785248"/>
          </a:xfrm>
        </p:spPr>
        <p:txBody>
          <a:bodyPr>
            <a:normAutofit/>
          </a:bodyPr>
          <a:lstStyle/>
          <a:p>
            <a:r>
              <a:rPr lang="el-GR" sz="3200" b="1" dirty="0" smtClean="0">
                <a:solidFill>
                  <a:srgbClr val="FFC000"/>
                </a:solidFill>
                <a:effectLst>
                  <a:outerShdw blurRad="38100" dist="38100" dir="2700000" algn="tl">
                    <a:srgbClr val="000000">
                      <a:alpha val="43137"/>
                    </a:srgbClr>
                  </a:outerShdw>
                </a:effectLst>
              </a:rPr>
              <a:t>                                          Ο </a:t>
            </a:r>
            <a:r>
              <a:rPr lang="el-GR" sz="3200" b="1" dirty="0" err="1" smtClean="0">
                <a:solidFill>
                  <a:srgbClr val="FFC000"/>
                </a:solidFill>
                <a:effectLst>
                  <a:outerShdw blurRad="38100" dist="38100" dir="2700000" algn="tl">
                    <a:srgbClr val="000000">
                      <a:alpha val="43137"/>
                    </a:srgbClr>
                  </a:outerShdw>
                </a:effectLst>
              </a:rPr>
              <a:t>Κεραμεικός</a:t>
            </a:r>
            <a:endParaRPr lang="el-GR" sz="3200" b="1" dirty="0">
              <a:solidFill>
                <a:srgbClr val="FFC000"/>
              </a:solidFill>
              <a:effectLst>
                <a:outerShdw blurRad="38100" dist="38100" dir="2700000" algn="tl">
                  <a:srgbClr val="000000">
                    <a:alpha val="43137"/>
                  </a:srgbClr>
                </a:outerShdw>
              </a:effectLst>
            </a:endParaRPr>
          </a:p>
        </p:txBody>
      </p:sp>
      <p:sp>
        <p:nvSpPr>
          <p:cNvPr id="4" name="AutoShape 2" descr="Αρχείο:Kerameikos Tombs.jpg - Βικιπαίδεια"/>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7975" y="160338"/>
            <a:ext cx="2508967" cy="2361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Archaeological Site of Kerameikos The Archaeological Site of Kerameikos in Athens, Greece kerameikos stock pictures, royalty-free photos &amp;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8047" y="1090073"/>
            <a:ext cx="6005280" cy="3481927"/>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Archaeological Site of Kerameikos The Archaeological Site of Kerameikos in Athens, Greece kerameikos stock pictures, royalty-free photos &amp; 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0826" y="160338"/>
            <a:ext cx="3079801" cy="20532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9368" y="4675238"/>
            <a:ext cx="10793207" cy="2031325"/>
          </a:xfrm>
          <a:prstGeom prst="rect">
            <a:avLst/>
          </a:prstGeom>
          <a:noFill/>
        </p:spPr>
        <p:txBody>
          <a:bodyPr wrap="square" rtlCol="0">
            <a:spAutoFit/>
          </a:bodyPr>
          <a:lstStyle/>
          <a:p>
            <a:pPr algn="just"/>
            <a:r>
              <a:rPr lang="el-GR" dirty="0">
                <a:solidFill>
                  <a:schemeClr val="bg1"/>
                </a:solidFill>
              </a:rPr>
              <a:t>Ο αρχαιολογικός χώρος του </a:t>
            </a:r>
            <a:r>
              <a:rPr lang="el-GR" dirty="0" err="1">
                <a:solidFill>
                  <a:schemeClr val="bg1"/>
                </a:solidFill>
              </a:rPr>
              <a:t>Κεραμεικού</a:t>
            </a:r>
            <a:r>
              <a:rPr lang="el-GR" dirty="0">
                <a:solidFill>
                  <a:schemeClr val="bg1"/>
                </a:solidFill>
              </a:rPr>
              <a:t> αποτελεί μικρό μόνο μέρος του αρχαίου αττικού δήμου των Κεραμέων, ενός από τους μεγαλύτερους της αρχαίας Αθήνας, ο οποίος βρισκόταν στη </a:t>
            </a:r>
            <a:r>
              <a:rPr lang="el-GR" dirty="0">
                <a:solidFill>
                  <a:srgbClr val="FFFF00"/>
                </a:solidFill>
              </a:rPr>
              <a:t>βορειοδυτική παρυφή της πόλης</a:t>
            </a:r>
            <a:r>
              <a:rPr lang="el-GR" dirty="0">
                <a:solidFill>
                  <a:schemeClr val="bg1"/>
                </a:solidFill>
              </a:rPr>
              <a:t>. Ο χώρος του </a:t>
            </a:r>
            <a:r>
              <a:rPr lang="el-GR" dirty="0" err="1">
                <a:solidFill>
                  <a:schemeClr val="bg1"/>
                </a:solidFill>
              </a:rPr>
              <a:t>Κεραμεικού</a:t>
            </a:r>
            <a:r>
              <a:rPr lang="el-GR" dirty="0">
                <a:solidFill>
                  <a:schemeClr val="bg1"/>
                </a:solidFill>
              </a:rPr>
              <a:t> περιβάλλεται σήμερα από τις οδούς Ερμού, Πειραιώς και Ασωμάτων. Όπως υποδηλώνει το όνομά του, </a:t>
            </a:r>
            <a:r>
              <a:rPr lang="el-GR" b="1" dirty="0">
                <a:solidFill>
                  <a:srgbClr val="FD838C"/>
                </a:solidFill>
              </a:rPr>
              <a:t>υπήρξε περιοχή εγκατάστασης αγγειοπλαστών και αγγειογράφων</a:t>
            </a:r>
            <a:r>
              <a:rPr lang="el-GR" dirty="0">
                <a:solidFill>
                  <a:srgbClr val="FD838C"/>
                </a:solidFill>
              </a:rPr>
              <a:t> </a:t>
            </a:r>
            <a:r>
              <a:rPr lang="el-GR" dirty="0">
                <a:solidFill>
                  <a:schemeClr val="bg1"/>
                </a:solidFill>
              </a:rPr>
              <a:t>και ο κύριος τόπος παραγωγής των περίφημων αττικών αγγείων. Η παραποτάμια περιοχή του </a:t>
            </a:r>
            <a:r>
              <a:rPr lang="el-GR" dirty="0" err="1">
                <a:solidFill>
                  <a:schemeClr val="bg1"/>
                </a:solidFill>
              </a:rPr>
              <a:t>Κεραμεικού</a:t>
            </a:r>
            <a:r>
              <a:rPr lang="el-GR" dirty="0">
                <a:solidFill>
                  <a:schemeClr val="bg1"/>
                </a:solidFill>
              </a:rPr>
              <a:t> πλημμύριζε συνεχώς και δεν ευνοούσε την κατοίκηση. Άρχισε έτσι να χρησιμοποιείται ως </a:t>
            </a:r>
            <a:r>
              <a:rPr lang="el-GR" b="1" dirty="0">
                <a:solidFill>
                  <a:srgbClr val="00B0F0"/>
                </a:solidFill>
              </a:rPr>
              <a:t>χώρος ταφής</a:t>
            </a:r>
            <a:r>
              <a:rPr lang="el-GR" dirty="0">
                <a:solidFill>
                  <a:schemeClr val="bg1"/>
                </a:solidFill>
              </a:rPr>
              <a:t>, και σταδιακά έγινε το σημαντικότερο νεκροταφείο της αρχαίας Αθήνας.</a:t>
            </a:r>
          </a:p>
        </p:txBody>
      </p:sp>
    </p:spTree>
    <p:extLst>
      <p:ext uri="{BB962C8B-B14F-4D97-AF65-F5344CB8AC3E}">
        <p14:creationId xmlns:p14="http://schemas.microsoft.com/office/powerpoint/2010/main" val="2347616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2388F2F7-56BE-48B5-AA8A-5D41C52E6DE4}"/>
              </a:ext>
            </a:extLst>
          </p:cNvPr>
          <p:cNvSpPr>
            <a:spLocks noGrp="1"/>
          </p:cNvSpPr>
          <p:nvPr>
            <p:ph idx="1"/>
          </p:nvPr>
        </p:nvSpPr>
        <p:spPr>
          <a:xfrm>
            <a:off x="838199" y="354563"/>
            <a:ext cx="10724535" cy="6178972"/>
          </a:xfrm>
        </p:spPr>
        <p:txBody>
          <a:bodyPr>
            <a:normAutofit fontScale="92500" lnSpcReduction="10000"/>
          </a:bodyPr>
          <a:lstStyle/>
          <a:p>
            <a:pPr marL="0" indent="0">
              <a:buNone/>
            </a:pPr>
            <a:r>
              <a:rPr lang="el-GR" sz="2400" dirty="0" err="1">
                <a:solidFill>
                  <a:schemeClr val="bg1">
                    <a:lumMod val="75000"/>
                  </a:schemeClr>
                </a:solidFill>
              </a:rPr>
              <a:t>χαλεπὸν</a:t>
            </a:r>
            <a:r>
              <a:rPr lang="el-GR" sz="2400" dirty="0">
                <a:solidFill>
                  <a:schemeClr val="bg1">
                    <a:lumMod val="75000"/>
                  </a:schemeClr>
                </a:solidFill>
              </a:rPr>
              <a:t> </a:t>
            </a:r>
            <a:r>
              <a:rPr lang="el-GR" sz="2400" dirty="0" err="1">
                <a:solidFill>
                  <a:schemeClr val="bg1">
                    <a:lumMod val="75000"/>
                  </a:schemeClr>
                </a:solidFill>
              </a:rPr>
              <a:t>γὰρ</a:t>
            </a:r>
            <a:r>
              <a:rPr lang="el-GR" sz="2400" dirty="0">
                <a:solidFill>
                  <a:schemeClr val="bg1">
                    <a:lumMod val="75000"/>
                  </a:schemeClr>
                </a:solidFill>
              </a:rPr>
              <a:t> </a:t>
            </a:r>
            <a:r>
              <a:rPr lang="el-GR" sz="2400" dirty="0" err="1">
                <a:solidFill>
                  <a:schemeClr val="bg1">
                    <a:lumMod val="75000"/>
                  </a:schemeClr>
                </a:solidFill>
              </a:rPr>
              <a:t>τὸ</a:t>
            </a:r>
            <a:r>
              <a:rPr lang="el-GR" sz="2400" dirty="0">
                <a:solidFill>
                  <a:schemeClr val="bg1">
                    <a:lumMod val="75000"/>
                  </a:schemeClr>
                </a:solidFill>
              </a:rPr>
              <a:t> 			</a:t>
            </a:r>
            <a:r>
              <a:rPr lang="el-GR" sz="2400" dirty="0" smtClean="0">
                <a:solidFill>
                  <a:schemeClr val="bg1">
                    <a:lumMod val="75000"/>
                  </a:schemeClr>
                </a:solidFill>
              </a:rPr>
              <a:t>	Γιατί </a:t>
            </a:r>
            <a:r>
              <a:rPr lang="el-GR" sz="2400" dirty="0">
                <a:solidFill>
                  <a:schemeClr val="bg1">
                    <a:lumMod val="75000"/>
                  </a:schemeClr>
                </a:solidFill>
              </a:rPr>
              <a:t>είναι δύσκολο </a:t>
            </a:r>
            <a:r>
              <a:rPr lang="el-GR" sz="2400" dirty="0" smtClean="0">
                <a:solidFill>
                  <a:schemeClr val="bg1">
                    <a:lumMod val="75000"/>
                  </a:schemeClr>
                </a:solidFill>
              </a:rPr>
              <a:t>                                                 </a:t>
            </a:r>
            <a:r>
              <a:rPr lang="el-GR" sz="1100" dirty="0" smtClean="0">
                <a:solidFill>
                  <a:schemeClr val="bg1"/>
                </a:solidFill>
              </a:rPr>
              <a:t>(6)</a:t>
            </a:r>
            <a:endParaRPr lang="el-GR" sz="1100" dirty="0">
              <a:solidFill>
                <a:schemeClr val="bg1"/>
              </a:solidFill>
            </a:endParaRPr>
          </a:p>
          <a:p>
            <a:pPr marL="0" indent="0">
              <a:buNone/>
            </a:pPr>
            <a:r>
              <a:rPr lang="el-GR" sz="2400" dirty="0">
                <a:solidFill>
                  <a:schemeClr val="bg1">
                    <a:lumMod val="75000"/>
                  </a:schemeClr>
                </a:solidFill>
              </a:rPr>
              <a:t>μετρίως </a:t>
            </a:r>
            <a:r>
              <a:rPr lang="el-GR" sz="2400" dirty="0" err="1">
                <a:solidFill>
                  <a:schemeClr val="bg1">
                    <a:lumMod val="75000"/>
                  </a:schemeClr>
                </a:solidFill>
              </a:rPr>
              <a:t>εἰπεῖν</a:t>
            </a:r>
            <a:r>
              <a:rPr lang="el-GR" sz="2400" dirty="0">
                <a:solidFill>
                  <a:schemeClr val="bg1">
                    <a:lumMod val="75000"/>
                  </a:schemeClr>
                </a:solidFill>
              </a:rPr>
              <a:t> </a:t>
            </a:r>
            <a:r>
              <a:rPr lang="el-GR" sz="2400" dirty="0" err="1">
                <a:solidFill>
                  <a:schemeClr val="bg1">
                    <a:lumMod val="75000"/>
                  </a:schemeClr>
                </a:solidFill>
              </a:rPr>
              <a:t>ἐν</a:t>
            </a:r>
            <a:r>
              <a:rPr lang="el-GR" sz="2400" dirty="0">
                <a:solidFill>
                  <a:schemeClr val="bg1">
                    <a:lumMod val="75000"/>
                  </a:schemeClr>
                </a:solidFill>
              </a:rPr>
              <a:t> ᾧ 		</a:t>
            </a:r>
            <a:r>
              <a:rPr lang="el-GR" sz="2400" dirty="0" smtClean="0">
                <a:solidFill>
                  <a:schemeClr val="bg1">
                    <a:lumMod val="75000"/>
                  </a:schemeClr>
                </a:solidFill>
              </a:rPr>
              <a:t>	να </a:t>
            </a:r>
            <a:r>
              <a:rPr lang="el-GR" sz="2400" dirty="0">
                <a:solidFill>
                  <a:schemeClr val="bg1">
                    <a:lumMod val="75000"/>
                  </a:schemeClr>
                </a:solidFill>
              </a:rPr>
              <a:t>μιλήσει κανείς </a:t>
            </a:r>
            <a:r>
              <a:rPr lang="el-GR" sz="2400" dirty="0" smtClean="0">
                <a:solidFill>
                  <a:schemeClr val="bg1">
                    <a:lumMod val="75000"/>
                  </a:schemeClr>
                </a:solidFill>
              </a:rPr>
              <a:t>όπως αρμόζει  </a:t>
            </a:r>
            <a:r>
              <a:rPr lang="el-GR" sz="2400" dirty="0">
                <a:solidFill>
                  <a:schemeClr val="bg1">
                    <a:lumMod val="75000"/>
                  </a:schemeClr>
                </a:solidFill>
              </a:rPr>
              <a:t>για </a:t>
            </a:r>
            <a:r>
              <a:rPr lang="el-GR" sz="2400" dirty="0" smtClean="0">
                <a:solidFill>
                  <a:schemeClr val="bg1">
                    <a:lumMod val="75000"/>
                  </a:schemeClr>
                </a:solidFill>
              </a:rPr>
              <a:t> πράγματα</a:t>
            </a:r>
            <a:endParaRPr lang="el-GR" sz="2400" dirty="0">
              <a:solidFill>
                <a:schemeClr val="bg1">
                  <a:lumMod val="75000"/>
                </a:schemeClr>
              </a:solidFill>
            </a:endParaRPr>
          </a:p>
          <a:p>
            <a:pPr marL="0" indent="0">
              <a:buNone/>
            </a:pPr>
            <a:r>
              <a:rPr lang="el-GR" sz="2400" dirty="0">
                <a:solidFill>
                  <a:schemeClr val="bg1">
                    <a:lumMod val="75000"/>
                  </a:schemeClr>
                </a:solidFill>
              </a:rPr>
              <a:t>μόλις </a:t>
            </a:r>
            <a:r>
              <a:rPr lang="el-GR" sz="2400" dirty="0" err="1">
                <a:solidFill>
                  <a:schemeClr val="bg1">
                    <a:lumMod val="75000"/>
                  </a:schemeClr>
                </a:solidFill>
              </a:rPr>
              <a:t>καὶ</a:t>
            </a:r>
            <a:r>
              <a:rPr lang="el-GR" sz="2400" dirty="0">
                <a:solidFill>
                  <a:schemeClr val="bg1">
                    <a:lumMod val="75000"/>
                  </a:schemeClr>
                </a:solidFill>
              </a:rPr>
              <a:t> ἡ </a:t>
            </a:r>
            <a:r>
              <a:rPr lang="el-GR" sz="2400" dirty="0" err="1">
                <a:solidFill>
                  <a:schemeClr val="bg1">
                    <a:lumMod val="75000"/>
                  </a:schemeClr>
                </a:solidFill>
              </a:rPr>
              <a:t>δόκησις</a:t>
            </a:r>
            <a:r>
              <a:rPr lang="el-GR" sz="2400" dirty="0">
                <a:solidFill>
                  <a:schemeClr val="bg1">
                    <a:lumMod val="75000"/>
                  </a:schemeClr>
                </a:solidFill>
              </a:rPr>
              <a:t> 		</a:t>
            </a:r>
            <a:r>
              <a:rPr lang="el-GR" sz="2400" dirty="0" smtClean="0">
                <a:solidFill>
                  <a:schemeClr val="bg1">
                    <a:lumMod val="75000"/>
                  </a:schemeClr>
                </a:solidFill>
              </a:rPr>
              <a:t>	που μετά βίας φθάνει κανείς  στη</a:t>
            </a:r>
            <a:endParaRPr lang="el-GR" sz="2400" dirty="0">
              <a:solidFill>
                <a:schemeClr val="bg1">
                  <a:lumMod val="75000"/>
                </a:schemeClr>
              </a:solidFill>
            </a:endParaRPr>
          </a:p>
          <a:p>
            <a:pPr marL="0" indent="0">
              <a:buNone/>
            </a:pPr>
            <a:r>
              <a:rPr lang="el-GR" sz="2400" dirty="0" err="1">
                <a:solidFill>
                  <a:schemeClr val="bg1">
                    <a:lumMod val="75000"/>
                  </a:schemeClr>
                </a:solidFill>
              </a:rPr>
              <a:t>τῆς</a:t>
            </a:r>
            <a:r>
              <a:rPr lang="el-GR" sz="2400" dirty="0">
                <a:solidFill>
                  <a:schemeClr val="bg1">
                    <a:lumMod val="75000"/>
                  </a:schemeClr>
                </a:solidFill>
              </a:rPr>
              <a:t> </a:t>
            </a:r>
            <a:r>
              <a:rPr lang="el-GR" sz="2400" dirty="0" err="1">
                <a:solidFill>
                  <a:schemeClr val="bg1">
                    <a:lumMod val="75000"/>
                  </a:schemeClr>
                </a:solidFill>
              </a:rPr>
              <a:t>ἀληθείας</a:t>
            </a:r>
            <a:r>
              <a:rPr lang="el-GR" sz="2400" dirty="0">
                <a:solidFill>
                  <a:schemeClr val="bg1">
                    <a:lumMod val="75000"/>
                  </a:schemeClr>
                </a:solidFill>
              </a:rPr>
              <a:t> </a:t>
            </a:r>
            <a:r>
              <a:rPr lang="el-GR" sz="2400" dirty="0" err="1">
                <a:solidFill>
                  <a:schemeClr val="bg1">
                    <a:lumMod val="75000"/>
                  </a:schemeClr>
                </a:solidFill>
              </a:rPr>
              <a:t>βεβαιοῦται</a:t>
            </a:r>
            <a:r>
              <a:rPr lang="el-GR" sz="2400" dirty="0">
                <a:solidFill>
                  <a:schemeClr val="bg1">
                    <a:lumMod val="75000"/>
                  </a:schemeClr>
                </a:solidFill>
              </a:rPr>
              <a:t>.	             </a:t>
            </a:r>
            <a:r>
              <a:rPr lang="el-GR" sz="2400" dirty="0" smtClean="0">
                <a:solidFill>
                  <a:schemeClr val="bg1">
                    <a:lumMod val="75000"/>
                  </a:schemeClr>
                </a:solidFill>
              </a:rPr>
              <a:t> βεβαιότητα ότι είναι αληθινά.</a:t>
            </a:r>
            <a:endParaRPr lang="el-GR" sz="2400" dirty="0">
              <a:solidFill>
                <a:schemeClr val="bg1">
                  <a:lumMod val="75000"/>
                </a:schemeClr>
              </a:solidFill>
            </a:endParaRPr>
          </a:p>
          <a:p>
            <a:pPr marL="0" indent="0">
              <a:buNone/>
            </a:pPr>
            <a:r>
              <a:rPr lang="el-GR" sz="2400" dirty="0">
                <a:solidFill>
                  <a:srgbClr val="FFFF00"/>
                </a:solidFill>
              </a:rPr>
              <a:t>ὅ τε </a:t>
            </a:r>
            <a:r>
              <a:rPr lang="el-GR" sz="2400" dirty="0" err="1">
                <a:solidFill>
                  <a:srgbClr val="FFFF00"/>
                </a:solidFill>
              </a:rPr>
              <a:t>γὰρ</a:t>
            </a:r>
            <a:r>
              <a:rPr lang="el-GR" sz="2400" dirty="0">
                <a:solidFill>
                  <a:srgbClr val="FFFF00"/>
                </a:solidFill>
              </a:rPr>
              <a:t> </a:t>
            </a:r>
            <a:r>
              <a:rPr lang="el-GR" sz="2400" dirty="0" err="1">
                <a:solidFill>
                  <a:srgbClr val="FFFF00"/>
                </a:solidFill>
              </a:rPr>
              <a:t>ξυνειδὼς</a:t>
            </a:r>
            <a:r>
              <a:rPr lang="el-GR" sz="2400" dirty="0">
                <a:solidFill>
                  <a:srgbClr val="FFFF00"/>
                </a:solidFill>
              </a:rPr>
              <a:t> </a:t>
            </a:r>
            <a:r>
              <a:rPr lang="el-GR" sz="2400" dirty="0" err="1">
                <a:solidFill>
                  <a:srgbClr val="FFFF00"/>
                </a:solidFill>
              </a:rPr>
              <a:t>καὶ</a:t>
            </a:r>
            <a:r>
              <a:rPr lang="el-GR" sz="2400" dirty="0">
                <a:solidFill>
                  <a:srgbClr val="FFFF00"/>
                </a:solidFill>
              </a:rPr>
              <a:t> 			Γιατί </a:t>
            </a:r>
            <a:r>
              <a:rPr lang="el-GR" sz="2400" dirty="0" smtClean="0">
                <a:solidFill>
                  <a:srgbClr val="FFFF00"/>
                </a:solidFill>
              </a:rPr>
              <a:t>ο ακροατής που γνωρίζει τα πραγματικά   </a:t>
            </a:r>
            <a:r>
              <a:rPr lang="el-GR" sz="1100" dirty="0" smtClean="0">
                <a:solidFill>
                  <a:schemeClr val="bg1"/>
                </a:solidFill>
              </a:rPr>
              <a:t>(7)</a:t>
            </a:r>
          </a:p>
          <a:p>
            <a:pPr marL="0" indent="0">
              <a:buNone/>
            </a:pPr>
            <a:r>
              <a:rPr lang="el-GR" sz="2400" dirty="0">
                <a:solidFill>
                  <a:srgbClr val="FFFF00"/>
                </a:solidFill>
              </a:rPr>
              <a:t>	</a:t>
            </a:r>
            <a:r>
              <a:rPr lang="el-GR" sz="2400" dirty="0" smtClean="0">
                <a:solidFill>
                  <a:srgbClr val="FFFF00"/>
                </a:solidFill>
              </a:rPr>
              <a:t>				δεδομένα </a:t>
            </a:r>
            <a:r>
              <a:rPr lang="el-GR" sz="1100" dirty="0">
                <a:solidFill>
                  <a:srgbClr val="FFFF00"/>
                </a:solidFill>
              </a:rPr>
              <a:t>5</a:t>
            </a:r>
          </a:p>
          <a:p>
            <a:pPr marL="0" indent="0">
              <a:buNone/>
            </a:pPr>
            <a:r>
              <a:rPr lang="el-GR" sz="2400" dirty="0" err="1">
                <a:solidFill>
                  <a:srgbClr val="FFFF00"/>
                </a:solidFill>
              </a:rPr>
              <a:t>εὔνους</a:t>
            </a:r>
            <a:r>
              <a:rPr lang="el-GR" sz="2400" dirty="0">
                <a:solidFill>
                  <a:srgbClr val="FFFF00"/>
                </a:solidFill>
              </a:rPr>
              <a:t> </a:t>
            </a:r>
            <a:r>
              <a:rPr lang="el-GR" sz="2400" dirty="0" err="1">
                <a:solidFill>
                  <a:srgbClr val="FFFF00"/>
                </a:solidFill>
              </a:rPr>
              <a:t>ἀκροατὴς</a:t>
            </a:r>
            <a:r>
              <a:rPr lang="el-GR" sz="2400" dirty="0">
                <a:solidFill>
                  <a:srgbClr val="FFFF00"/>
                </a:solidFill>
              </a:rPr>
              <a:t> </a:t>
            </a:r>
            <a:r>
              <a:rPr lang="el-GR" sz="2400" dirty="0" err="1">
                <a:solidFill>
                  <a:srgbClr val="FFFF00"/>
                </a:solidFill>
              </a:rPr>
              <a:t>τάχ</a:t>
            </a:r>
            <a:r>
              <a:rPr lang="el-GR" sz="2400" dirty="0">
                <a:solidFill>
                  <a:srgbClr val="FFFF00"/>
                </a:solidFill>
              </a:rPr>
              <a:t>’ 		</a:t>
            </a:r>
            <a:r>
              <a:rPr lang="el-GR" sz="2400" dirty="0" smtClean="0">
                <a:solidFill>
                  <a:srgbClr val="FFFF00"/>
                </a:solidFill>
              </a:rPr>
              <a:t>	και </a:t>
            </a:r>
            <a:r>
              <a:rPr lang="el-GR" sz="2400" dirty="0">
                <a:solidFill>
                  <a:srgbClr val="FFFF00"/>
                </a:solidFill>
              </a:rPr>
              <a:t>είναι </a:t>
            </a:r>
            <a:r>
              <a:rPr lang="el-GR" sz="2400" dirty="0" smtClean="0">
                <a:solidFill>
                  <a:srgbClr val="FFFF00"/>
                </a:solidFill>
              </a:rPr>
              <a:t>ευνοϊκά διατεθειμένος</a:t>
            </a:r>
            <a:endParaRPr lang="el-GR" sz="2400" dirty="0">
              <a:solidFill>
                <a:srgbClr val="FFFF00"/>
              </a:solidFill>
            </a:endParaRPr>
          </a:p>
          <a:p>
            <a:pPr marL="0" indent="0">
              <a:buNone/>
            </a:pPr>
            <a:r>
              <a:rPr lang="el-GR" sz="2400" dirty="0" err="1">
                <a:solidFill>
                  <a:srgbClr val="FFFF00"/>
                </a:solidFill>
              </a:rPr>
              <a:t>ἄν</a:t>
            </a:r>
            <a:r>
              <a:rPr lang="el-GR" sz="2400" dirty="0">
                <a:solidFill>
                  <a:srgbClr val="FFFF00"/>
                </a:solidFill>
              </a:rPr>
              <a:t> τι </a:t>
            </a:r>
            <a:r>
              <a:rPr lang="el-GR" sz="2400" dirty="0" err="1">
                <a:solidFill>
                  <a:srgbClr val="FFFF00"/>
                </a:solidFill>
              </a:rPr>
              <a:t>ἐνδεεστέρως</a:t>
            </a:r>
            <a:r>
              <a:rPr lang="el-GR" sz="2400" dirty="0">
                <a:solidFill>
                  <a:srgbClr val="FFFF00"/>
                </a:solidFill>
              </a:rPr>
              <a:t> 			</a:t>
            </a:r>
            <a:r>
              <a:rPr lang="el-GR" sz="2400" dirty="0" smtClean="0">
                <a:solidFill>
                  <a:srgbClr val="FFFF00"/>
                </a:solidFill>
              </a:rPr>
              <a:t> μπορεί ίσως να νομίσει </a:t>
            </a:r>
            <a:r>
              <a:rPr lang="el-GR" sz="2400" dirty="0">
                <a:solidFill>
                  <a:srgbClr val="FFFF00"/>
                </a:solidFill>
              </a:rPr>
              <a:t>ότι </a:t>
            </a:r>
          </a:p>
          <a:p>
            <a:pPr marL="0" indent="0">
              <a:buNone/>
            </a:pPr>
            <a:r>
              <a:rPr lang="el-GR" sz="2400" dirty="0" err="1">
                <a:solidFill>
                  <a:srgbClr val="FFFF00"/>
                </a:solidFill>
              </a:rPr>
              <a:t>πρὸς</a:t>
            </a:r>
            <a:r>
              <a:rPr lang="el-GR" sz="2400" dirty="0">
                <a:solidFill>
                  <a:srgbClr val="FFFF00"/>
                </a:solidFill>
              </a:rPr>
              <a:t> ἃ </a:t>
            </a:r>
            <a:r>
              <a:rPr lang="el-GR" sz="2400" dirty="0" err="1">
                <a:solidFill>
                  <a:srgbClr val="FFFF00"/>
                </a:solidFill>
              </a:rPr>
              <a:t>βούλεταί</a:t>
            </a:r>
            <a:r>
              <a:rPr lang="el-GR" sz="2400" dirty="0">
                <a:solidFill>
                  <a:srgbClr val="FFFF00"/>
                </a:solidFill>
              </a:rPr>
              <a:t> τε 			παρουσιάζονται κάπως κατώτερα </a:t>
            </a:r>
          </a:p>
          <a:p>
            <a:pPr marL="0" indent="0">
              <a:buNone/>
            </a:pPr>
            <a:r>
              <a:rPr lang="el-GR" sz="2400" dirty="0" err="1">
                <a:solidFill>
                  <a:srgbClr val="FFFF00"/>
                </a:solidFill>
              </a:rPr>
              <a:t>καὶ</a:t>
            </a:r>
            <a:r>
              <a:rPr lang="el-GR" sz="2400" dirty="0">
                <a:solidFill>
                  <a:srgbClr val="FFFF00"/>
                </a:solidFill>
              </a:rPr>
              <a:t> </a:t>
            </a:r>
            <a:r>
              <a:rPr lang="el-GR" sz="2400" dirty="0" err="1">
                <a:solidFill>
                  <a:srgbClr val="FFFF00"/>
                </a:solidFill>
              </a:rPr>
              <a:t>ἐπίσταται</a:t>
            </a:r>
            <a:r>
              <a:rPr lang="el-GR" sz="2400" dirty="0">
                <a:solidFill>
                  <a:srgbClr val="FFFF00"/>
                </a:solidFill>
              </a:rPr>
              <a:t> </a:t>
            </a:r>
            <a:r>
              <a:rPr lang="el-GR" sz="2400" dirty="0" err="1">
                <a:solidFill>
                  <a:srgbClr val="FFFF00"/>
                </a:solidFill>
              </a:rPr>
              <a:t>νομίσειε</a:t>
            </a:r>
            <a:r>
              <a:rPr lang="el-GR" sz="2400" dirty="0">
                <a:solidFill>
                  <a:srgbClr val="FFFF00"/>
                </a:solidFill>
              </a:rPr>
              <a:t> 		</a:t>
            </a:r>
            <a:r>
              <a:rPr lang="el-GR" sz="2400" dirty="0" smtClean="0">
                <a:solidFill>
                  <a:srgbClr val="FFFF00"/>
                </a:solidFill>
              </a:rPr>
              <a:t>	απ’ ό,τι θέλει και απ’ ό,τι ξέρει ο ίδιος,</a:t>
            </a:r>
            <a:endParaRPr lang="el-GR" sz="2400" dirty="0">
              <a:solidFill>
                <a:srgbClr val="FFFF00"/>
              </a:solidFill>
            </a:endParaRPr>
          </a:p>
          <a:p>
            <a:pPr marL="0" indent="0">
              <a:buNone/>
            </a:pPr>
            <a:r>
              <a:rPr lang="el-GR" sz="2400" dirty="0" err="1">
                <a:solidFill>
                  <a:srgbClr val="FFFF00"/>
                </a:solidFill>
              </a:rPr>
              <a:t>δηλοῦσθαι</a:t>
            </a:r>
            <a:r>
              <a:rPr lang="el-GR" sz="2400" dirty="0">
                <a:solidFill>
                  <a:srgbClr val="FFFF00"/>
                </a:solidFill>
              </a:rPr>
              <a:t>, </a:t>
            </a:r>
            <a:r>
              <a:rPr lang="el-GR" sz="2400" dirty="0"/>
              <a:t>ὅ τε 			</a:t>
            </a:r>
            <a:r>
              <a:rPr lang="el-GR" sz="2400" dirty="0" smtClean="0"/>
              <a:t>κι  εκείνος πάλι που δεν τα </a:t>
            </a:r>
            <a:r>
              <a:rPr lang="el-GR" sz="2400" dirty="0"/>
              <a:t>γνωρίζει </a:t>
            </a:r>
            <a:r>
              <a:rPr lang="el-GR" sz="1100" dirty="0"/>
              <a:t>6</a:t>
            </a:r>
          </a:p>
          <a:p>
            <a:pPr marL="0" indent="0">
              <a:buNone/>
            </a:pPr>
            <a:r>
              <a:rPr lang="el-GR" sz="2400" dirty="0" err="1"/>
              <a:t>ἄπειρος</a:t>
            </a:r>
            <a:r>
              <a:rPr lang="el-GR" sz="2400" dirty="0"/>
              <a:t> </a:t>
            </a:r>
            <a:r>
              <a:rPr lang="el-GR" sz="2400" dirty="0" err="1"/>
              <a:t>ἔστιν</a:t>
            </a:r>
            <a:r>
              <a:rPr lang="el-GR" sz="2400" dirty="0"/>
              <a:t> ἃ </a:t>
            </a:r>
            <a:r>
              <a:rPr lang="el-GR" sz="2400" dirty="0" err="1"/>
              <a:t>καὶ</a:t>
            </a:r>
            <a:r>
              <a:rPr lang="el-GR" sz="2400" dirty="0"/>
              <a:t> 			</a:t>
            </a:r>
            <a:r>
              <a:rPr lang="el-GR" sz="2400" dirty="0" smtClean="0"/>
              <a:t>μπορεί </a:t>
            </a:r>
            <a:r>
              <a:rPr lang="el-GR" sz="2400" dirty="0"/>
              <a:t>από φθόνο </a:t>
            </a:r>
            <a:r>
              <a:rPr lang="el-GR" sz="2400" dirty="0" smtClean="0"/>
              <a:t>να νομίσει </a:t>
            </a:r>
            <a:r>
              <a:rPr lang="el-GR" sz="2400" dirty="0"/>
              <a:t>ότι ορισμένα </a:t>
            </a:r>
          </a:p>
          <a:p>
            <a:pPr marL="0" indent="0">
              <a:buNone/>
            </a:pPr>
            <a:r>
              <a:rPr lang="el-GR" sz="2400" dirty="0" err="1"/>
              <a:t>πλεονάζεσθαι</a:t>
            </a:r>
            <a:r>
              <a:rPr lang="el-GR" sz="2400" dirty="0"/>
              <a:t>, </a:t>
            </a:r>
            <a:r>
              <a:rPr lang="el-GR" sz="2400" dirty="0" err="1"/>
              <a:t>διὰ</a:t>
            </a:r>
            <a:r>
              <a:rPr lang="el-GR" sz="2400" dirty="0"/>
              <a:t> </a:t>
            </a:r>
            <a:r>
              <a:rPr lang="el-GR" sz="2400" dirty="0" err="1"/>
              <a:t>φθόνον</a:t>
            </a:r>
            <a:r>
              <a:rPr lang="el-GR" sz="2400" dirty="0"/>
              <a:t>,		</a:t>
            </a:r>
            <a:r>
              <a:rPr lang="el-GR" sz="2400" dirty="0" smtClean="0"/>
              <a:t>παρουσιάζονται με υπερβολές,</a:t>
            </a:r>
            <a:endParaRPr lang="el-GR" sz="2400" dirty="0"/>
          </a:p>
          <a:p>
            <a:pPr marL="0" indent="0">
              <a:buNone/>
            </a:pPr>
            <a:r>
              <a:rPr lang="el-GR" sz="2400" dirty="0"/>
              <a:t> </a:t>
            </a:r>
            <a:r>
              <a:rPr lang="el-GR" sz="2400" dirty="0" err="1">
                <a:solidFill>
                  <a:schemeClr val="bg1"/>
                </a:solidFill>
              </a:rPr>
              <a:t>εἴ</a:t>
            </a:r>
            <a:r>
              <a:rPr lang="el-GR" sz="2400" dirty="0">
                <a:solidFill>
                  <a:schemeClr val="bg1"/>
                </a:solidFill>
              </a:rPr>
              <a:t> τι </a:t>
            </a:r>
            <a:r>
              <a:rPr lang="el-GR" sz="2400" dirty="0" err="1">
                <a:solidFill>
                  <a:schemeClr val="bg1"/>
                </a:solidFill>
              </a:rPr>
              <a:t>ὑπὲρ</a:t>
            </a:r>
            <a:r>
              <a:rPr lang="el-GR" sz="2400" dirty="0">
                <a:solidFill>
                  <a:schemeClr val="bg1"/>
                </a:solidFill>
              </a:rPr>
              <a:t> </a:t>
            </a:r>
            <a:r>
              <a:rPr lang="el-GR" sz="2400" dirty="0" err="1">
                <a:solidFill>
                  <a:schemeClr val="bg1"/>
                </a:solidFill>
              </a:rPr>
              <a:t>τὴν</a:t>
            </a:r>
            <a:r>
              <a:rPr lang="el-GR" sz="2400" dirty="0">
                <a:solidFill>
                  <a:schemeClr val="bg1"/>
                </a:solidFill>
              </a:rPr>
              <a:t> </a:t>
            </a:r>
            <a:r>
              <a:rPr lang="el-GR" sz="2400" dirty="0" err="1">
                <a:solidFill>
                  <a:schemeClr val="bg1"/>
                </a:solidFill>
              </a:rPr>
              <a:t>αὑτοῦ</a:t>
            </a:r>
            <a:r>
              <a:rPr lang="el-GR" sz="2400" dirty="0">
                <a:solidFill>
                  <a:schemeClr val="bg1"/>
                </a:solidFill>
              </a:rPr>
              <a:t> φύσιν </a:t>
            </a:r>
            <a:r>
              <a:rPr lang="el-GR" sz="2400" dirty="0" err="1">
                <a:solidFill>
                  <a:schemeClr val="bg1"/>
                </a:solidFill>
              </a:rPr>
              <a:t>ἀκούοι</a:t>
            </a:r>
            <a:r>
              <a:rPr lang="el-GR" sz="2400" dirty="0">
                <a:solidFill>
                  <a:schemeClr val="bg1"/>
                </a:solidFill>
              </a:rPr>
              <a:t>. 	</a:t>
            </a:r>
            <a:r>
              <a:rPr lang="el-GR" sz="2400" dirty="0" smtClean="0">
                <a:solidFill>
                  <a:schemeClr val="bg1"/>
                </a:solidFill>
              </a:rPr>
              <a:t>εάν </a:t>
            </a:r>
            <a:r>
              <a:rPr lang="el-GR" sz="2400" dirty="0">
                <a:solidFill>
                  <a:schemeClr val="bg1"/>
                </a:solidFill>
              </a:rPr>
              <a:t>ακούει κάτι που </a:t>
            </a:r>
            <a:r>
              <a:rPr lang="el-GR" sz="2400" dirty="0" smtClean="0">
                <a:solidFill>
                  <a:schemeClr val="bg1"/>
                </a:solidFill>
              </a:rPr>
              <a:t>υπερβαίνει τις δικές του </a:t>
            </a:r>
          </a:p>
          <a:p>
            <a:pPr marL="0" indent="0">
              <a:buNone/>
            </a:pPr>
            <a:r>
              <a:rPr lang="el-GR" sz="2400" dirty="0">
                <a:solidFill>
                  <a:schemeClr val="bg1"/>
                </a:solidFill>
              </a:rPr>
              <a:t> </a:t>
            </a:r>
            <a:r>
              <a:rPr lang="el-GR" sz="2400" dirty="0" smtClean="0">
                <a:solidFill>
                  <a:schemeClr val="bg1"/>
                </a:solidFill>
              </a:rPr>
              <a:t>                                                                       δυνάμεις.</a:t>
            </a:r>
            <a:endParaRPr lang="en-US" sz="2400" dirty="0">
              <a:solidFill>
                <a:schemeClr val="bg1"/>
              </a:solidFill>
            </a:endParaRPr>
          </a:p>
        </p:txBody>
      </p:sp>
      <p:sp>
        <p:nvSpPr>
          <p:cNvPr id="4" name="TextBox 3">
            <a:extLst>
              <a:ext uri="{FF2B5EF4-FFF2-40B4-BE49-F238E27FC236}">
                <a16:creationId xmlns="" xmlns:a16="http://schemas.microsoft.com/office/drawing/2014/main" id="{EC83A151-4901-4AC0-A838-4D08736380D3}"/>
              </a:ext>
            </a:extLst>
          </p:cNvPr>
          <p:cNvSpPr txBox="1"/>
          <p:nvPr/>
        </p:nvSpPr>
        <p:spPr>
          <a:xfrm>
            <a:off x="9005826" y="6024924"/>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27392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E3D20C6C-7283-4040-B430-BAA70F7431C7}"/>
              </a:ext>
            </a:extLst>
          </p:cNvPr>
          <p:cNvSpPr>
            <a:spLocks noGrp="1"/>
          </p:cNvSpPr>
          <p:nvPr>
            <p:ph idx="1"/>
          </p:nvPr>
        </p:nvSpPr>
        <p:spPr>
          <a:xfrm>
            <a:off x="838200" y="718457"/>
            <a:ext cx="10515600" cy="5458506"/>
          </a:xfrm>
        </p:spPr>
        <p:txBody>
          <a:bodyPr>
            <a:normAutofit/>
          </a:bodyPr>
          <a:lstStyle/>
          <a:p>
            <a:pPr algn="just"/>
            <a:r>
              <a:rPr lang="el-GR" sz="2400" b="1" dirty="0">
                <a:solidFill>
                  <a:srgbClr val="FFFF00"/>
                </a:solidFill>
                <a:effectLst>
                  <a:outerShdw blurRad="38100" dist="38100" dir="2700000" algn="tl">
                    <a:srgbClr val="000000">
                      <a:alpha val="43137"/>
                    </a:srgbClr>
                  </a:outerShdw>
                </a:effectLst>
              </a:rPr>
              <a:t>Η κύρια δυσκολία </a:t>
            </a:r>
            <a:r>
              <a:rPr lang="el-GR" sz="2400" dirty="0">
                <a:solidFill>
                  <a:schemeClr val="bg1"/>
                </a:solidFill>
              </a:rPr>
              <a:t>που αντιμετωπίζει ο ρήτορας είναι </a:t>
            </a:r>
            <a:r>
              <a:rPr lang="el-GR" sz="2400" i="1" dirty="0">
                <a:solidFill>
                  <a:srgbClr val="FFC000"/>
                </a:solidFill>
              </a:rPr>
              <a:t>να μιλήσει </a:t>
            </a:r>
            <a:r>
              <a:rPr lang="el-GR" sz="2400" i="1" dirty="0" smtClean="0">
                <a:solidFill>
                  <a:srgbClr val="FFCC00"/>
                </a:solidFill>
              </a:rPr>
              <a:t>συμμετρικά</a:t>
            </a:r>
            <a:r>
              <a:rPr lang="el-GR" sz="2400" dirty="0" smtClean="0">
                <a:solidFill>
                  <a:schemeClr val="bg1"/>
                </a:solidFill>
              </a:rPr>
              <a:t>: ίσως </a:t>
            </a:r>
            <a:r>
              <a:rPr lang="el-GR" sz="2400" dirty="0">
                <a:solidFill>
                  <a:schemeClr val="bg1"/>
                </a:solidFill>
              </a:rPr>
              <a:t>τα λόγια του να μη γίνουν πιστευτά, αν φαίνονται υπερβολικά</a:t>
            </a:r>
            <a:r>
              <a:rPr lang="el-GR" sz="2400" dirty="0" smtClean="0">
                <a:solidFill>
                  <a:schemeClr val="bg1"/>
                </a:solidFill>
              </a:rPr>
              <a:t>.</a:t>
            </a:r>
          </a:p>
          <a:p>
            <a:pPr marL="0" indent="0" algn="just">
              <a:buNone/>
            </a:pPr>
            <a:endParaRPr lang="el-GR" sz="2400" dirty="0">
              <a:solidFill>
                <a:schemeClr val="bg1"/>
              </a:solidFill>
            </a:endParaRPr>
          </a:p>
          <a:p>
            <a:pPr algn="just"/>
            <a:r>
              <a:rPr lang="el-GR" sz="2400" dirty="0">
                <a:solidFill>
                  <a:schemeClr val="bg1"/>
                </a:solidFill>
              </a:rPr>
              <a:t>Παρουσιάζεται μια πρωτότυπη </a:t>
            </a:r>
            <a:r>
              <a:rPr lang="el-GR" sz="2400" b="1" u="sng" dirty="0">
                <a:solidFill>
                  <a:srgbClr val="FF0000"/>
                </a:solidFill>
                <a:effectLst>
                  <a:outerShdw blurRad="38100" dist="38100" dir="2700000" algn="tl">
                    <a:srgbClr val="000000">
                      <a:alpha val="43137"/>
                    </a:srgbClr>
                  </a:outerShdw>
                </a:effectLst>
              </a:rPr>
              <a:t>αντίθεση</a:t>
            </a:r>
            <a:r>
              <a:rPr lang="el-GR" sz="2400" dirty="0">
                <a:solidFill>
                  <a:schemeClr val="bg1"/>
                </a:solidFill>
              </a:rPr>
              <a:t>: </a:t>
            </a:r>
          </a:p>
          <a:p>
            <a:pPr marL="0" indent="0" algn="just">
              <a:buNone/>
            </a:pPr>
            <a:r>
              <a:rPr lang="el-GR" sz="2400" dirty="0">
                <a:solidFill>
                  <a:schemeClr val="bg1"/>
                </a:solidFill>
              </a:rPr>
              <a:t>   </a:t>
            </a:r>
            <a:r>
              <a:rPr lang="el-GR" sz="2400" b="1" dirty="0">
                <a:solidFill>
                  <a:srgbClr val="FD838C"/>
                </a:solidFill>
                <a:effectLst>
                  <a:outerShdw blurRad="38100" dist="38100" dir="2700000" algn="tl">
                    <a:srgbClr val="000000">
                      <a:alpha val="43137"/>
                    </a:srgbClr>
                  </a:outerShdw>
                </a:effectLst>
              </a:rPr>
              <a:t>τα λόγια του ρήτορα </a:t>
            </a:r>
            <a:r>
              <a:rPr lang="el-GR" sz="2400" dirty="0">
                <a:solidFill>
                  <a:schemeClr val="bg1"/>
                </a:solidFill>
              </a:rPr>
              <a:t>-</a:t>
            </a:r>
            <a:r>
              <a:rPr lang="el-GR" sz="2400" dirty="0" smtClean="0">
                <a:solidFill>
                  <a:schemeClr val="bg1"/>
                </a:solidFill>
              </a:rPr>
              <a:t> </a:t>
            </a:r>
            <a:r>
              <a:rPr lang="el-GR" sz="2400" b="1" dirty="0">
                <a:solidFill>
                  <a:srgbClr val="00B0F0"/>
                </a:solidFill>
                <a:effectLst>
                  <a:outerShdw blurRad="38100" dist="38100" dir="2700000" algn="tl">
                    <a:srgbClr val="000000">
                      <a:alpha val="43137"/>
                    </a:srgbClr>
                  </a:outerShdw>
                </a:effectLst>
              </a:rPr>
              <a:t>οι προσδοκίες των ακροατών</a:t>
            </a:r>
            <a:r>
              <a:rPr lang="el-GR" sz="2400" b="1" dirty="0" smtClean="0">
                <a:solidFill>
                  <a:srgbClr val="00B0F0"/>
                </a:solidFill>
                <a:effectLst>
                  <a:outerShdw blurRad="38100" dist="38100" dir="2700000" algn="tl">
                    <a:srgbClr val="000000">
                      <a:alpha val="43137"/>
                    </a:srgbClr>
                  </a:outerShdw>
                </a:effectLst>
              </a:rPr>
              <a:t>.</a:t>
            </a:r>
          </a:p>
          <a:p>
            <a:pPr marL="0" indent="0" algn="just">
              <a:buNone/>
            </a:pPr>
            <a:endParaRPr lang="el-GR" sz="2400" dirty="0">
              <a:solidFill>
                <a:schemeClr val="bg1"/>
              </a:solidFill>
            </a:endParaRPr>
          </a:p>
          <a:p>
            <a:pPr algn="just"/>
            <a:r>
              <a:rPr lang="el-GR" sz="2400" u="sng" dirty="0">
                <a:solidFill>
                  <a:srgbClr val="FFCC00"/>
                </a:solidFill>
              </a:rPr>
              <a:t>1</a:t>
            </a:r>
            <a:r>
              <a:rPr lang="el-GR" sz="2400" u="sng" baseline="30000" dirty="0">
                <a:solidFill>
                  <a:srgbClr val="FFCC00"/>
                </a:solidFill>
              </a:rPr>
              <a:t>η</a:t>
            </a:r>
            <a:r>
              <a:rPr lang="el-GR" sz="2400" u="sng" dirty="0">
                <a:solidFill>
                  <a:srgbClr val="FFCC00"/>
                </a:solidFill>
              </a:rPr>
              <a:t> κατηγορία ακροατών</a:t>
            </a:r>
            <a:r>
              <a:rPr lang="el-GR" sz="2400" dirty="0">
                <a:solidFill>
                  <a:schemeClr val="bg1"/>
                </a:solidFill>
              </a:rPr>
              <a:t>: Αυτοί που έχουν εμπειρία των γεγονότων του πολέμου και γνώση. Είναι ευνοϊκοί προς τους επαίνους και ίσως τους θεωρήσουν κατώτερους από εκείνους που άξιζαν.</a:t>
            </a:r>
          </a:p>
          <a:p>
            <a:pPr algn="just"/>
            <a:r>
              <a:rPr lang="el-GR" sz="2400" u="sng" dirty="0">
                <a:solidFill>
                  <a:srgbClr val="FFCC00"/>
                </a:solidFill>
              </a:rPr>
              <a:t>2</a:t>
            </a:r>
            <a:r>
              <a:rPr lang="el-GR" sz="2400" u="sng" baseline="30000" dirty="0">
                <a:solidFill>
                  <a:srgbClr val="FFCC00"/>
                </a:solidFill>
              </a:rPr>
              <a:t>η</a:t>
            </a:r>
            <a:r>
              <a:rPr lang="el-GR" sz="2400" u="sng" dirty="0">
                <a:solidFill>
                  <a:srgbClr val="FFCC00"/>
                </a:solidFill>
              </a:rPr>
              <a:t> κατηγορία ακροατών</a:t>
            </a:r>
            <a:r>
              <a:rPr lang="el-GR" sz="2400" dirty="0">
                <a:solidFill>
                  <a:schemeClr val="bg1"/>
                </a:solidFill>
              </a:rPr>
              <a:t>: Αυτοί που δεν έχουν γνώση των γεγονότων. Από ζήλεια παρουσιάζονται δύσπιστοι προς τους επαίνους και ίσως τους θεωρήσουν υπερβολικούς.</a:t>
            </a:r>
            <a:endParaRPr lang="en-US" sz="2400" dirty="0">
              <a:solidFill>
                <a:schemeClr val="bg1"/>
              </a:solidFill>
            </a:endParaRPr>
          </a:p>
        </p:txBody>
      </p:sp>
      <p:sp>
        <p:nvSpPr>
          <p:cNvPr id="4" name="TextBox 3">
            <a:extLst>
              <a:ext uri="{FF2B5EF4-FFF2-40B4-BE49-F238E27FC236}">
                <a16:creationId xmlns="" xmlns:a16="http://schemas.microsoft.com/office/drawing/2014/main" id="{8DC41165-FE42-4954-8E0D-2C9D9D1E07CB}"/>
              </a:ext>
            </a:extLst>
          </p:cNvPr>
          <p:cNvSpPr txBox="1"/>
          <p:nvPr/>
        </p:nvSpPr>
        <p:spPr>
          <a:xfrm>
            <a:off x="9071141" y="5838409"/>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38519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1D44B321-2ED7-42E0-BB09-2A57ADB7F4CF}"/>
              </a:ext>
            </a:extLst>
          </p:cNvPr>
          <p:cNvSpPr>
            <a:spLocks noGrp="1"/>
          </p:cNvSpPr>
          <p:nvPr>
            <p:ph idx="1"/>
          </p:nvPr>
        </p:nvSpPr>
        <p:spPr>
          <a:xfrm>
            <a:off x="838200" y="391886"/>
            <a:ext cx="10515600" cy="6158204"/>
          </a:xfrm>
        </p:spPr>
        <p:txBody>
          <a:bodyPr>
            <a:normAutofit fontScale="92500" lnSpcReduction="20000"/>
          </a:bodyPr>
          <a:lstStyle/>
          <a:p>
            <a:pPr marL="0" indent="0">
              <a:buNone/>
            </a:pPr>
            <a:r>
              <a:rPr lang="el-GR" sz="2400" dirty="0">
                <a:solidFill>
                  <a:srgbClr val="FFFF00"/>
                </a:solidFill>
              </a:rPr>
              <a:t>μέχρι </a:t>
            </a:r>
            <a:r>
              <a:rPr lang="el-GR" sz="2400" dirty="0" err="1">
                <a:solidFill>
                  <a:srgbClr val="FFFF00"/>
                </a:solidFill>
              </a:rPr>
              <a:t>γὰρ</a:t>
            </a:r>
            <a:r>
              <a:rPr lang="el-GR" sz="2400" dirty="0">
                <a:solidFill>
                  <a:srgbClr val="FFFF00"/>
                </a:solidFill>
              </a:rPr>
              <a:t> </a:t>
            </a:r>
            <a:r>
              <a:rPr lang="el-GR" sz="2400" dirty="0" err="1">
                <a:solidFill>
                  <a:srgbClr val="FFFF00"/>
                </a:solidFill>
              </a:rPr>
              <a:t>τοῦδε</a:t>
            </a:r>
            <a:r>
              <a:rPr lang="el-GR" sz="2400" dirty="0">
                <a:solidFill>
                  <a:srgbClr val="FFFF00"/>
                </a:solidFill>
              </a:rPr>
              <a:t> </a:t>
            </a:r>
            <a:r>
              <a:rPr lang="el-GR" sz="2400" dirty="0" err="1">
                <a:solidFill>
                  <a:srgbClr val="FFFF00"/>
                </a:solidFill>
              </a:rPr>
              <a:t>ἀνεκτοὶ</a:t>
            </a:r>
            <a:r>
              <a:rPr lang="el-GR" sz="2400" dirty="0">
                <a:solidFill>
                  <a:srgbClr val="FFFF00"/>
                </a:solidFill>
              </a:rPr>
              <a:t> 	             </a:t>
            </a:r>
            <a:r>
              <a:rPr lang="el-GR" sz="2400" dirty="0" smtClean="0">
                <a:solidFill>
                  <a:srgbClr val="FFFF00"/>
                </a:solidFill>
              </a:rPr>
              <a:t>Διότι </a:t>
            </a:r>
            <a:r>
              <a:rPr lang="el-GR" sz="2400" dirty="0">
                <a:solidFill>
                  <a:srgbClr val="FFFF00"/>
                </a:solidFill>
              </a:rPr>
              <a:t>οι </a:t>
            </a:r>
            <a:r>
              <a:rPr lang="el-GR" sz="2400" dirty="0" smtClean="0">
                <a:solidFill>
                  <a:srgbClr val="FFFF00"/>
                </a:solidFill>
              </a:rPr>
              <a:t>έπαινοι που λέγονται για </a:t>
            </a:r>
            <a:r>
              <a:rPr lang="el-GR" sz="2400" dirty="0">
                <a:solidFill>
                  <a:srgbClr val="FFFF00"/>
                </a:solidFill>
              </a:rPr>
              <a:t>άλλους</a:t>
            </a:r>
            <a:r>
              <a:rPr lang="el-GR" sz="2400" dirty="0" smtClean="0">
                <a:solidFill>
                  <a:srgbClr val="FFFF00"/>
                </a:solidFill>
              </a:rPr>
              <a:t>,        </a:t>
            </a:r>
            <a:r>
              <a:rPr lang="el-GR" sz="1100" dirty="0" smtClean="0">
                <a:solidFill>
                  <a:schemeClr val="bg1"/>
                </a:solidFill>
              </a:rPr>
              <a:t>(8)</a:t>
            </a:r>
            <a:endParaRPr lang="el-GR" sz="1100" dirty="0">
              <a:solidFill>
                <a:schemeClr val="bg1"/>
              </a:solidFill>
            </a:endParaRPr>
          </a:p>
          <a:p>
            <a:pPr marL="0" indent="0">
              <a:buNone/>
            </a:pPr>
            <a:r>
              <a:rPr lang="el-GR" sz="2400" dirty="0" err="1">
                <a:solidFill>
                  <a:srgbClr val="FFFF00"/>
                </a:solidFill>
              </a:rPr>
              <a:t>οἱ</a:t>
            </a:r>
            <a:r>
              <a:rPr lang="el-GR" sz="2400" dirty="0">
                <a:solidFill>
                  <a:srgbClr val="FFFF00"/>
                </a:solidFill>
              </a:rPr>
              <a:t> </a:t>
            </a:r>
            <a:r>
              <a:rPr lang="el-GR" sz="2400" dirty="0" err="1">
                <a:solidFill>
                  <a:srgbClr val="FFFF00"/>
                </a:solidFill>
              </a:rPr>
              <a:t>ἔπαινοί</a:t>
            </a:r>
            <a:r>
              <a:rPr lang="el-GR" sz="2400" dirty="0">
                <a:solidFill>
                  <a:srgbClr val="FFFF00"/>
                </a:solidFill>
              </a:rPr>
              <a:t> </a:t>
            </a:r>
            <a:r>
              <a:rPr lang="el-GR" sz="2400" dirty="0" err="1">
                <a:solidFill>
                  <a:srgbClr val="FFFF00"/>
                </a:solidFill>
              </a:rPr>
              <a:t>εἰσι</a:t>
            </a:r>
            <a:r>
              <a:rPr lang="el-GR" sz="2400" dirty="0">
                <a:solidFill>
                  <a:srgbClr val="FFFF00"/>
                </a:solidFill>
              </a:rPr>
              <a:t> </a:t>
            </a:r>
            <a:r>
              <a:rPr lang="el-GR" sz="2400" dirty="0" err="1">
                <a:solidFill>
                  <a:srgbClr val="FFFF00"/>
                </a:solidFill>
              </a:rPr>
              <a:t>περὶ</a:t>
            </a:r>
            <a:r>
              <a:rPr lang="el-GR" sz="2400" dirty="0">
                <a:solidFill>
                  <a:srgbClr val="FFFF00"/>
                </a:solidFill>
              </a:rPr>
              <a:t> </a:t>
            </a:r>
            <a:r>
              <a:rPr lang="el-GR" sz="2400" dirty="0" err="1">
                <a:solidFill>
                  <a:srgbClr val="FFFF00"/>
                </a:solidFill>
              </a:rPr>
              <a:t>ἑτέρων</a:t>
            </a:r>
            <a:r>
              <a:rPr lang="el-GR" sz="2400" dirty="0">
                <a:solidFill>
                  <a:srgbClr val="FFFF00"/>
                </a:solidFill>
              </a:rPr>
              <a:t> 		είναι ανεκτοί </a:t>
            </a:r>
            <a:r>
              <a:rPr lang="el-GR" sz="2400" dirty="0">
                <a:solidFill>
                  <a:srgbClr val="FF0066"/>
                </a:solidFill>
              </a:rPr>
              <a:t>μέχρι </a:t>
            </a:r>
            <a:r>
              <a:rPr lang="el-GR" sz="2400" dirty="0" smtClean="0">
                <a:solidFill>
                  <a:srgbClr val="FF0066"/>
                </a:solidFill>
              </a:rPr>
              <a:t>εκεί που</a:t>
            </a:r>
            <a:endParaRPr lang="el-GR" sz="2400" dirty="0">
              <a:solidFill>
                <a:srgbClr val="FF0066"/>
              </a:solidFill>
            </a:endParaRPr>
          </a:p>
          <a:p>
            <a:pPr marL="0" indent="0">
              <a:buNone/>
            </a:pPr>
            <a:r>
              <a:rPr lang="el-GR" sz="2400" dirty="0">
                <a:solidFill>
                  <a:srgbClr val="FFFF00"/>
                </a:solidFill>
              </a:rPr>
              <a:t>λεγόμενοι, 				</a:t>
            </a:r>
            <a:r>
              <a:rPr lang="el-GR" sz="2400" dirty="0" smtClean="0">
                <a:solidFill>
                  <a:srgbClr val="FF0066"/>
                </a:solidFill>
              </a:rPr>
              <a:t>νομίζει </a:t>
            </a:r>
            <a:r>
              <a:rPr lang="el-GR" sz="2400" dirty="0">
                <a:solidFill>
                  <a:srgbClr val="FF0066"/>
                </a:solidFill>
              </a:rPr>
              <a:t>καθένας </a:t>
            </a:r>
            <a:r>
              <a:rPr lang="el-GR" sz="2400" dirty="0" smtClean="0">
                <a:solidFill>
                  <a:srgbClr val="FF0066"/>
                </a:solidFill>
              </a:rPr>
              <a:t>πως είναι και ο ίδιος </a:t>
            </a:r>
            <a:r>
              <a:rPr lang="el-GR" sz="2400" dirty="0">
                <a:solidFill>
                  <a:srgbClr val="FF0066"/>
                </a:solidFill>
              </a:rPr>
              <a:t>ικανός</a:t>
            </a:r>
          </a:p>
          <a:p>
            <a:pPr marL="0" indent="0">
              <a:buNone/>
            </a:pPr>
            <a:r>
              <a:rPr lang="el-GR" sz="2400" dirty="0" err="1">
                <a:solidFill>
                  <a:srgbClr val="FF0066"/>
                </a:solidFill>
              </a:rPr>
              <a:t>ἐς</a:t>
            </a:r>
            <a:r>
              <a:rPr lang="el-GR" sz="2400" dirty="0">
                <a:solidFill>
                  <a:srgbClr val="FF0066"/>
                </a:solidFill>
              </a:rPr>
              <a:t> </a:t>
            </a:r>
            <a:r>
              <a:rPr lang="el-GR" sz="2400" dirty="0" err="1">
                <a:solidFill>
                  <a:srgbClr val="FF0066"/>
                </a:solidFill>
              </a:rPr>
              <a:t>ὅσον</a:t>
            </a:r>
            <a:r>
              <a:rPr lang="el-GR" sz="2400" dirty="0">
                <a:solidFill>
                  <a:srgbClr val="FF0066"/>
                </a:solidFill>
              </a:rPr>
              <a:t> </a:t>
            </a:r>
            <a:r>
              <a:rPr lang="el-GR" sz="2400" dirty="0" err="1">
                <a:solidFill>
                  <a:srgbClr val="FF0066"/>
                </a:solidFill>
              </a:rPr>
              <a:t>ἂν</a:t>
            </a:r>
            <a:r>
              <a:rPr lang="el-GR" sz="2400" dirty="0">
                <a:solidFill>
                  <a:srgbClr val="FF0066"/>
                </a:solidFill>
              </a:rPr>
              <a:t> </a:t>
            </a:r>
            <a:r>
              <a:rPr lang="el-GR" sz="2400" dirty="0" err="1">
                <a:solidFill>
                  <a:srgbClr val="FF0066"/>
                </a:solidFill>
              </a:rPr>
              <a:t>καὶ</a:t>
            </a:r>
            <a:r>
              <a:rPr lang="el-GR" sz="2400" dirty="0">
                <a:solidFill>
                  <a:srgbClr val="FF0066"/>
                </a:solidFill>
              </a:rPr>
              <a:t> </a:t>
            </a:r>
            <a:r>
              <a:rPr lang="el-GR" sz="2400" dirty="0" err="1">
                <a:solidFill>
                  <a:srgbClr val="FF0066"/>
                </a:solidFill>
              </a:rPr>
              <a:t>αὐτὸς</a:t>
            </a:r>
            <a:r>
              <a:rPr lang="el-GR" sz="2400" dirty="0">
                <a:solidFill>
                  <a:srgbClr val="FF0066"/>
                </a:solidFill>
              </a:rPr>
              <a:t> </a:t>
            </a:r>
            <a:r>
              <a:rPr lang="el-GR" sz="2400" dirty="0" err="1">
                <a:solidFill>
                  <a:srgbClr val="FF0066"/>
                </a:solidFill>
              </a:rPr>
              <a:t>ἕκαστος</a:t>
            </a:r>
            <a:r>
              <a:rPr lang="el-GR" sz="2400" dirty="0">
                <a:solidFill>
                  <a:srgbClr val="FF0066"/>
                </a:solidFill>
              </a:rPr>
              <a:t> </a:t>
            </a:r>
            <a:r>
              <a:rPr lang="el-GR" sz="2400" dirty="0">
                <a:solidFill>
                  <a:srgbClr val="FFFF00"/>
                </a:solidFill>
              </a:rPr>
              <a:t>		να </a:t>
            </a:r>
            <a:r>
              <a:rPr lang="el-GR" sz="2400" dirty="0" smtClean="0">
                <a:solidFill>
                  <a:srgbClr val="FFFF00"/>
                </a:solidFill>
              </a:rPr>
              <a:t>πράξει </a:t>
            </a:r>
            <a:r>
              <a:rPr lang="el-GR" sz="2400" dirty="0">
                <a:solidFill>
                  <a:srgbClr val="FFFF00"/>
                </a:solidFill>
              </a:rPr>
              <a:t>κάτι </a:t>
            </a:r>
            <a:r>
              <a:rPr lang="el-GR" sz="2400" dirty="0" smtClean="0">
                <a:solidFill>
                  <a:srgbClr val="FFFF00"/>
                </a:solidFill>
              </a:rPr>
              <a:t>από όσα </a:t>
            </a:r>
            <a:r>
              <a:rPr lang="el-GR" sz="2400" dirty="0">
                <a:solidFill>
                  <a:srgbClr val="FFFF00"/>
                </a:solidFill>
              </a:rPr>
              <a:t>άκουσε.</a:t>
            </a:r>
          </a:p>
          <a:p>
            <a:pPr marL="0" indent="0">
              <a:buNone/>
            </a:pPr>
            <a:r>
              <a:rPr lang="el-GR" sz="2400" dirty="0" err="1">
                <a:solidFill>
                  <a:srgbClr val="FF0066"/>
                </a:solidFill>
              </a:rPr>
              <a:t>οἴηται</a:t>
            </a:r>
            <a:r>
              <a:rPr lang="el-GR" sz="2400" dirty="0">
                <a:solidFill>
                  <a:srgbClr val="FF0066"/>
                </a:solidFill>
              </a:rPr>
              <a:t> </a:t>
            </a:r>
            <a:r>
              <a:rPr lang="el-GR" sz="2400" dirty="0" err="1">
                <a:solidFill>
                  <a:srgbClr val="FF0066"/>
                </a:solidFill>
              </a:rPr>
              <a:t>ἱκανὸς</a:t>
            </a:r>
            <a:r>
              <a:rPr lang="el-GR" sz="2400" dirty="0">
                <a:solidFill>
                  <a:srgbClr val="FF0066"/>
                </a:solidFill>
              </a:rPr>
              <a:t> </a:t>
            </a:r>
            <a:r>
              <a:rPr lang="el-GR" sz="2400" dirty="0" err="1">
                <a:solidFill>
                  <a:srgbClr val="FF0066"/>
                </a:solidFill>
              </a:rPr>
              <a:t>εἶναι</a:t>
            </a:r>
            <a:r>
              <a:rPr lang="el-GR" sz="2400" dirty="0">
                <a:solidFill>
                  <a:srgbClr val="FF0066"/>
                </a:solidFill>
              </a:rPr>
              <a:t> </a:t>
            </a:r>
            <a:r>
              <a:rPr lang="el-GR" sz="2400" dirty="0" err="1">
                <a:solidFill>
                  <a:srgbClr val="FFFF00"/>
                </a:solidFill>
              </a:rPr>
              <a:t>δρᾶσαί</a:t>
            </a:r>
            <a:r>
              <a:rPr lang="el-GR" sz="2400" dirty="0">
                <a:solidFill>
                  <a:srgbClr val="FFFF00"/>
                </a:solidFill>
              </a:rPr>
              <a:t>		</a:t>
            </a:r>
            <a:r>
              <a:rPr lang="el-GR" sz="2400" dirty="0" smtClean="0"/>
              <a:t>Οτιδήποτε πάει πιο πέρα απ’ αυτό, τους κάνει</a:t>
            </a:r>
            <a:endParaRPr lang="el-GR" sz="2400" dirty="0"/>
          </a:p>
          <a:p>
            <a:pPr marL="0" indent="0">
              <a:buNone/>
            </a:pPr>
            <a:r>
              <a:rPr lang="el-GR" sz="2400" dirty="0">
                <a:solidFill>
                  <a:srgbClr val="FFFF00"/>
                </a:solidFill>
              </a:rPr>
              <a:t>τι </a:t>
            </a:r>
            <a:r>
              <a:rPr lang="el-GR" sz="2400" dirty="0" err="1">
                <a:solidFill>
                  <a:srgbClr val="FFFF00"/>
                </a:solidFill>
              </a:rPr>
              <a:t>ὧν</a:t>
            </a:r>
            <a:r>
              <a:rPr lang="el-GR" sz="2400" dirty="0">
                <a:solidFill>
                  <a:srgbClr val="FFFF00"/>
                </a:solidFill>
              </a:rPr>
              <a:t> </a:t>
            </a:r>
            <a:r>
              <a:rPr lang="el-GR" sz="2400" dirty="0" err="1">
                <a:solidFill>
                  <a:srgbClr val="FFFF00"/>
                </a:solidFill>
              </a:rPr>
              <a:t>ἤκουσεν</a:t>
            </a:r>
            <a:r>
              <a:rPr lang="el-GR" sz="2400" dirty="0">
                <a:solidFill>
                  <a:srgbClr val="FFFF00"/>
                </a:solidFill>
              </a:rPr>
              <a:t>· </a:t>
            </a:r>
            <a:r>
              <a:rPr lang="el-GR" sz="2400" dirty="0"/>
              <a:t>				</a:t>
            </a:r>
            <a:r>
              <a:rPr lang="el-GR" sz="2400" dirty="0" smtClean="0"/>
              <a:t>αμέσως  να ζηλεύουν και να δυσπιστούν.</a:t>
            </a:r>
            <a:endParaRPr lang="el-GR" sz="2400" dirty="0"/>
          </a:p>
          <a:p>
            <a:pPr marL="0" indent="0">
              <a:buNone/>
            </a:pPr>
            <a:r>
              <a:rPr lang="el-GR" sz="2400" dirty="0" err="1"/>
              <a:t>τῷ</a:t>
            </a:r>
            <a:r>
              <a:rPr lang="el-GR" sz="2400" dirty="0"/>
              <a:t> </a:t>
            </a:r>
            <a:r>
              <a:rPr lang="el-GR" sz="2400" dirty="0" err="1"/>
              <a:t>δὲ</a:t>
            </a:r>
            <a:r>
              <a:rPr lang="el-GR" sz="2400" dirty="0"/>
              <a:t> </a:t>
            </a:r>
            <a:r>
              <a:rPr lang="el-GR" sz="2400" dirty="0" err="1"/>
              <a:t>ὑπερβάλλοντι</a:t>
            </a:r>
            <a:r>
              <a:rPr lang="el-GR" sz="2400" dirty="0"/>
              <a:t> </a:t>
            </a:r>
            <a:r>
              <a:rPr lang="el-GR" sz="2400" dirty="0" err="1"/>
              <a:t>αὐτῶν</a:t>
            </a:r>
            <a:r>
              <a:rPr lang="el-GR" sz="2400" dirty="0"/>
              <a:t> 		</a:t>
            </a:r>
            <a:r>
              <a:rPr lang="el-GR" sz="2400" dirty="0">
                <a:solidFill>
                  <a:schemeClr val="bg1"/>
                </a:solidFill>
              </a:rPr>
              <a:t>Αφού όμως  οι παλαιοί έκριναν </a:t>
            </a:r>
            <a:r>
              <a:rPr lang="el-GR" sz="2400" dirty="0" smtClean="0">
                <a:solidFill>
                  <a:schemeClr val="bg1"/>
                </a:solidFill>
              </a:rPr>
              <a:t>                       </a:t>
            </a:r>
            <a:r>
              <a:rPr lang="el-GR" sz="1100" dirty="0" smtClean="0">
                <a:solidFill>
                  <a:schemeClr val="bg1"/>
                </a:solidFill>
              </a:rPr>
              <a:t>(9)</a:t>
            </a:r>
            <a:endParaRPr lang="el-GR" sz="1100" dirty="0">
              <a:solidFill>
                <a:schemeClr val="bg1"/>
              </a:solidFill>
            </a:endParaRPr>
          </a:p>
          <a:p>
            <a:pPr marL="0" indent="0">
              <a:buNone/>
            </a:pPr>
            <a:r>
              <a:rPr lang="el-GR" sz="2400" dirty="0" err="1"/>
              <a:t>φθονοῦντες</a:t>
            </a:r>
            <a:r>
              <a:rPr lang="el-GR" sz="2400" dirty="0"/>
              <a:t> 				</a:t>
            </a:r>
            <a:r>
              <a:rPr lang="el-GR" sz="2400" dirty="0">
                <a:solidFill>
                  <a:schemeClr val="bg1"/>
                </a:solidFill>
              </a:rPr>
              <a:t>πως έτσι είναι το </a:t>
            </a:r>
            <a:r>
              <a:rPr lang="el-GR" sz="2400" dirty="0" smtClean="0">
                <a:solidFill>
                  <a:schemeClr val="bg1"/>
                </a:solidFill>
              </a:rPr>
              <a:t>σωστό,</a:t>
            </a:r>
            <a:endParaRPr lang="el-GR" sz="2400" dirty="0">
              <a:solidFill>
                <a:schemeClr val="bg1"/>
              </a:solidFill>
            </a:endParaRPr>
          </a:p>
          <a:p>
            <a:pPr marL="0" indent="0">
              <a:buNone/>
            </a:pPr>
            <a:r>
              <a:rPr lang="el-GR" sz="2400" dirty="0" err="1"/>
              <a:t>ἤδη</a:t>
            </a:r>
            <a:r>
              <a:rPr lang="el-GR" sz="2400" dirty="0"/>
              <a:t> </a:t>
            </a:r>
            <a:r>
              <a:rPr lang="el-GR" sz="2400" dirty="0" err="1"/>
              <a:t>καὶ</a:t>
            </a:r>
            <a:r>
              <a:rPr lang="el-GR" sz="2400" dirty="0"/>
              <a:t> </a:t>
            </a:r>
            <a:r>
              <a:rPr lang="el-GR" sz="2400" dirty="0" err="1"/>
              <a:t>ἀπιστοῦσιν</a:t>
            </a:r>
            <a:r>
              <a:rPr lang="el-GR" sz="2400" dirty="0"/>
              <a:t>. 			ο</a:t>
            </a:r>
            <a:r>
              <a:rPr lang="el-GR" sz="2400" dirty="0" smtClean="0"/>
              <a:t>φείλω και εγώ </a:t>
            </a:r>
            <a:r>
              <a:rPr lang="el-GR" sz="2400" dirty="0" smtClean="0">
                <a:solidFill>
                  <a:srgbClr val="00B050"/>
                </a:solidFill>
              </a:rPr>
              <a:t>ακολουθώντας το έθιμο</a:t>
            </a:r>
            <a:endParaRPr lang="el-GR" sz="2400" dirty="0">
              <a:solidFill>
                <a:srgbClr val="00B050"/>
              </a:solidFill>
            </a:endParaRPr>
          </a:p>
          <a:p>
            <a:pPr marL="0" indent="0">
              <a:buNone/>
            </a:pPr>
            <a:r>
              <a:rPr lang="el-GR" sz="2400" dirty="0" err="1">
                <a:solidFill>
                  <a:schemeClr val="bg1"/>
                </a:solidFill>
              </a:rPr>
              <a:t>ἐπειδὴ</a:t>
            </a:r>
            <a:r>
              <a:rPr lang="el-GR" sz="2400" dirty="0">
                <a:solidFill>
                  <a:schemeClr val="bg1"/>
                </a:solidFill>
              </a:rPr>
              <a:t> </a:t>
            </a:r>
            <a:r>
              <a:rPr lang="el-GR" sz="2400" dirty="0" err="1">
                <a:solidFill>
                  <a:schemeClr val="bg1"/>
                </a:solidFill>
              </a:rPr>
              <a:t>δὲ</a:t>
            </a:r>
            <a:r>
              <a:rPr lang="el-GR" sz="2400" dirty="0">
                <a:solidFill>
                  <a:schemeClr val="bg1"/>
                </a:solidFill>
              </a:rPr>
              <a:t> </a:t>
            </a:r>
            <a:r>
              <a:rPr lang="el-GR" sz="2400" dirty="0" err="1">
                <a:solidFill>
                  <a:schemeClr val="bg1"/>
                </a:solidFill>
              </a:rPr>
              <a:t>τοῖς</a:t>
            </a:r>
            <a:r>
              <a:rPr lang="el-GR" sz="2400" dirty="0">
                <a:solidFill>
                  <a:schemeClr val="bg1"/>
                </a:solidFill>
              </a:rPr>
              <a:t> πάλαι 			</a:t>
            </a:r>
            <a:r>
              <a:rPr lang="el-GR" sz="2400" dirty="0" smtClean="0"/>
              <a:t>να δοκιμάσω να ανταποκριθώ στην </a:t>
            </a:r>
            <a:r>
              <a:rPr lang="el-GR" sz="2400" dirty="0" smtClean="0">
                <a:solidFill>
                  <a:srgbClr val="00B0F0"/>
                </a:solidFill>
              </a:rPr>
              <a:t>επιθυμία</a:t>
            </a:r>
            <a:endParaRPr lang="el-GR" sz="2400" dirty="0">
              <a:solidFill>
                <a:srgbClr val="00B0F0"/>
              </a:solidFill>
            </a:endParaRPr>
          </a:p>
          <a:p>
            <a:pPr marL="0" indent="0">
              <a:buNone/>
            </a:pPr>
            <a:r>
              <a:rPr lang="el-GR" sz="2400" dirty="0" err="1">
                <a:solidFill>
                  <a:schemeClr val="bg1"/>
                </a:solidFill>
              </a:rPr>
              <a:t>οὕτως</a:t>
            </a:r>
            <a:r>
              <a:rPr lang="el-GR" sz="2400" dirty="0">
                <a:solidFill>
                  <a:schemeClr val="bg1"/>
                </a:solidFill>
              </a:rPr>
              <a:t> </a:t>
            </a:r>
            <a:r>
              <a:rPr lang="el-GR" sz="2400" dirty="0" err="1">
                <a:solidFill>
                  <a:schemeClr val="bg1"/>
                </a:solidFill>
              </a:rPr>
              <a:t>ἐδοκιμάσθη</a:t>
            </a:r>
            <a:r>
              <a:rPr lang="el-GR" sz="2400" dirty="0">
                <a:solidFill>
                  <a:schemeClr val="bg1"/>
                </a:solidFill>
              </a:rPr>
              <a:t> 			</a:t>
            </a:r>
            <a:r>
              <a:rPr lang="el-GR" sz="2400" dirty="0" smtClean="0"/>
              <a:t>και την </a:t>
            </a:r>
            <a:r>
              <a:rPr lang="el-GR" sz="2400" dirty="0" smtClean="0">
                <a:solidFill>
                  <a:schemeClr val="accent2"/>
                </a:solidFill>
              </a:rPr>
              <a:t>προσδοκία</a:t>
            </a:r>
            <a:r>
              <a:rPr lang="el-GR" sz="2400" dirty="0" smtClean="0"/>
              <a:t> καθενός από εσάς </a:t>
            </a:r>
            <a:endParaRPr lang="el-GR" sz="2400" dirty="0"/>
          </a:p>
          <a:p>
            <a:pPr marL="0" indent="0">
              <a:buNone/>
            </a:pPr>
            <a:r>
              <a:rPr lang="el-GR" sz="2400" dirty="0" err="1">
                <a:solidFill>
                  <a:schemeClr val="bg1"/>
                </a:solidFill>
              </a:rPr>
              <a:t>ταῦτα</a:t>
            </a:r>
            <a:r>
              <a:rPr lang="el-GR" sz="2400" dirty="0">
                <a:solidFill>
                  <a:schemeClr val="bg1"/>
                </a:solidFill>
              </a:rPr>
              <a:t> </a:t>
            </a:r>
            <a:r>
              <a:rPr lang="el-GR" sz="2400" dirty="0" err="1">
                <a:solidFill>
                  <a:schemeClr val="bg1"/>
                </a:solidFill>
              </a:rPr>
              <a:t>καλῶς</a:t>
            </a:r>
            <a:r>
              <a:rPr lang="el-GR" sz="2400" dirty="0">
                <a:solidFill>
                  <a:schemeClr val="bg1"/>
                </a:solidFill>
              </a:rPr>
              <a:t> </a:t>
            </a:r>
            <a:r>
              <a:rPr lang="el-GR" sz="2400" dirty="0" err="1">
                <a:solidFill>
                  <a:schemeClr val="bg1"/>
                </a:solidFill>
              </a:rPr>
              <a:t>ἔχειν</a:t>
            </a:r>
            <a:r>
              <a:rPr lang="el-GR" sz="2400" dirty="0">
                <a:solidFill>
                  <a:schemeClr val="bg1"/>
                </a:solidFill>
              </a:rPr>
              <a:t>,</a:t>
            </a:r>
            <a:r>
              <a:rPr lang="el-GR" sz="2400" dirty="0"/>
              <a:t> </a:t>
            </a:r>
            <a:r>
              <a:rPr lang="el-GR" sz="2400" dirty="0" err="1"/>
              <a:t>χρὴ</a:t>
            </a:r>
            <a:r>
              <a:rPr lang="el-GR" sz="2400" dirty="0"/>
              <a:t> 			</a:t>
            </a:r>
            <a:r>
              <a:rPr lang="el-GR" sz="2400" dirty="0" smtClean="0">
                <a:solidFill>
                  <a:srgbClr val="FF0000"/>
                </a:solidFill>
              </a:rPr>
              <a:t>όσο περισσότερο γίνεται</a:t>
            </a:r>
            <a:r>
              <a:rPr lang="el-GR" sz="2400" dirty="0" smtClean="0"/>
              <a:t>.</a:t>
            </a:r>
            <a:endParaRPr lang="el-GR" sz="2400" dirty="0"/>
          </a:p>
          <a:p>
            <a:pPr marL="0" indent="0">
              <a:buNone/>
            </a:pPr>
            <a:r>
              <a:rPr lang="el-GR" sz="2400" dirty="0" err="1"/>
              <a:t>καὶ</a:t>
            </a:r>
            <a:r>
              <a:rPr lang="el-GR" sz="2400" dirty="0"/>
              <a:t> </a:t>
            </a:r>
            <a:r>
              <a:rPr lang="el-GR" sz="2400" dirty="0" err="1"/>
              <a:t>ἐμὲ</a:t>
            </a:r>
            <a:r>
              <a:rPr lang="el-GR" sz="2400" dirty="0"/>
              <a:t> </a:t>
            </a:r>
            <a:r>
              <a:rPr lang="el-GR" sz="2400" dirty="0" err="1">
                <a:solidFill>
                  <a:srgbClr val="00B050"/>
                </a:solidFill>
              </a:rPr>
              <a:t>ἑπόμενον</a:t>
            </a:r>
            <a:r>
              <a:rPr lang="el-GR" sz="2400" dirty="0">
                <a:solidFill>
                  <a:srgbClr val="00B050"/>
                </a:solidFill>
              </a:rPr>
              <a:t> </a:t>
            </a:r>
            <a:r>
              <a:rPr lang="el-GR" sz="2400" dirty="0" err="1">
                <a:solidFill>
                  <a:srgbClr val="00B050"/>
                </a:solidFill>
              </a:rPr>
              <a:t>τῷ</a:t>
            </a:r>
            <a:r>
              <a:rPr lang="el-GR" sz="2400" dirty="0">
                <a:solidFill>
                  <a:srgbClr val="00B050"/>
                </a:solidFill>
              </a:rPr>
              <a:t> </a:t>
            </a:r>
            <a:r>
              <a:rPr lang="el-GR" sz="2400" dirty="0" err="1">
                <a:solidFill>
                  <a:srgbClr val="00B050"/>
                </a:solidFill>
              </a:rPr>
              <a:t>νόμῳ</a:t>
            </a:r>
            <a:r>
              <a:rPr lang="el-GR" sz="2400" dirty="0">
                <a:solidFill>
                  <a:srgbClr val="00B050"/>
                </a:solidFill>
              </a:rPr>
              <a:t> </a:t>
            </a:r>
            <a:r>
              <a:rPr lang="el-GR" sz="2400" dirty="0"/>
              <a:t>		</a:t>
            </a:r>
          </a:p>
          <a:p>
            <a:pPr marL="0" indent="0">
              <a:buNone/>
            </a:pPr>
            <a:r>
              <a:rPr lang="el-GR" sz="2400" dirty="0" err="1"/>
              <a:t>πειρᾶσθαι</a:t>
            </a:r>
            <a:r>
              <a:rPr lang="el-GR" sz="2400" dirty="0"/>
              <a:t> </a:t>
            </a:r>
            <a:r>
              <a:rPr lang="el-GR" sz="2400" dirty="0" err="1"/>
              <a:t>ὑμῶν</a:t>
            </a:r>
            <a:r>
              <a:rPr lang="el-GR" sz="2400" dirty="0"/>
              <a:t> </a:t>
            </a:r>
            <a:r>
              <a:rPr lang="el-GR" sz="2400" dirty="0" err="1"/>
              <a:t>τῆς</a:t>
            </a:r>
            <a:r>
              <a:rPr lang="el-GR" sz="2400" dirty="0"/>
              <a:t> </a:t>
            </a:r>
            <a:r>
              <a:rPr lang="el-GR" sz="2400" dirty="0" err="1"/>
              <a:t>ἑκάστου</a:t>
            </a:r>
            <a:r>
              <a:rPr lang="el-GR" sz="2400" dirty="0"/>
              <a:t> 		</a:t>
            </a:r>
          </a:p>
          <a:p>
            <a:pPr marL="0" indent="0">
              <a:buNone/>
            </a:pPr>
            <a:r>
              <a:rPr lang="el-GR" sz="2400" dirty="0">
                <a:solidFill>
                  <a:srgbClr val="00B0F0"/>
                </a:solidFill>
              </a:rPr>
              <a:t>βουλήσεώς</a:t>
            </a:r>
            <a:r>
              <a:rPr lang="el-GR" sz="2400" dirty="0"/>
              <a:t> τε </a:t>
            </a:r>
            <a:r>
              <a:rPr lang="el-GR" sz="2400" dirty="0" err="1"/>
              <a:t>καὶ</a:t>
            </a:r>
            <a:r>
              <a:rPr lang="el-GR" sz="2400" dirty="0"/>
              <a:t> </a:t>
            </a:r>
            <a:r>
              <a:rPr lang="el-GR" sz="2400" dirty="0">
                <a:solidFill>
                  <a:schemeClr val="accent2"/>
                </a:solidFill>
              </a:rPr>
              <a:t>δόξης</a:t>
            </a:r>
            <a:r>
              <a:rPr lang="el-GR" sz="2400" dirty="0">
                <a:solidFill>
                  <a:srgbClr val="FD838C"/>
                </a:solidFill>
              </a:rPr>
              <a:t> </a:t>
            </a:r>
            <a:r>
              <a:rPr lang="el-GR" sz="2400" dirty="0" err="1"/>
              <a:t>τυχεῖν</a:t>
            </a:r>
            <a:r>
              <a:rPr lang="el-GR" sz="2400" dirty="0"/>
              <a:t> </a:t>
            </a:r>
          </a:p>
          <a:p>
            <a:pPr marL="0" indent="0">
              <a:buNone/>
            </a:pPr>
            <a:r>
              <a:rPr lang="el-GR" sz="2400" dirty="0" err="1">
                <a:solidFill>
                  <a:srgbClr val="FF0000"/>
                </a:solidFill>
              </a:rPr>
              <a:t>ὡς</a:t>
            </a:r>
            <a:r>
              <a:rPr lang="el-GR" sz="2400" dirty="0">
                <a:solidFill>
                  <a:srgbClr val="FF0000"/>
                </a:solidFill>
              </a:rPr>
              <a:t> </a:t>
            </a:r>
            <a:r>
              <a:rPr lang="el-GR" sz="2400" dirty="0" err="1">
                <a:solidFill>
                  <a:srgbClr val="FF0000"/>
                </a:solidFill>
              </a:rPr>
              <a:t>ἐπὶ</a:t>
            </a:r>
            <a:r>
              <a:rPr lang="el-GR" sz="2400" dirty="0">
                <a:solidFill>
                  <a:srgbClr val="FF0000"/>
                </a:solidFill>
              </a:rPr>
              <a:t> </a:t>
            </a:r>
            <a:r>
              <a:rPr lang="el-GR" sz="2400" dirty="0" err="1">
                <a:solidFill>
                  <a:srgbClr val="FF0000"/>
                </a:solidFill>
              </a:rPr>
              <a:t>πλεῖστον</a:t>
            </a:r>
            <a:r>
              <a:rPr lang="el-GR" sz="2400" dirty="0"/>
              <a:t>».</a:t>
            </a:r>
            <a:endParaRPr lang="en-US" sz="2400" dirty="0"/>
          </a:p>
        </p:txBody>
      </p:sp>
      <p:sp>
        <p:nvSpPr>
          <p:cNvPr id="4" name="TextBox 3">
            <a:extLst>
              <a:ext uri="{FF2B5EF4-FFF2-40B4-BE49-F238E27FC236}">
                <a16:creationId xmlns="" xmlns:a16="http://schemas.microsoft.com/office/drawing/2014/main" id="{08FFE41D-BAF4-4D48-B677-D851E79874E8}"/>
              </a:ext>
            </a:extLst>
          </p:cNvPr>
          <p:cNvSpPr txBox="1"/>
          <p:nvPr/>
        </p:nvSpPr>
        <p:spPr>
          <a:xfrm>
            <a:off x="8772561" y="5872982"/>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60599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D8BCD66-779B-4732-B2F6-90FAC97096AC}"/>
              </a:ext>
            </a:extLst>
          </p:cNvPr>
          <p:cNvSpPr>
            <a:spLocks noGrp="1"/>
          </p:cNvSpPr>
          <p:nvPr>
            <p:ph type="title"/>
          </p:nvPr>
        </p:nvSpPr>
        <p:spPr>
          <a:xfrm>
            <a:off x="838200" y="365126"/>
            <a:ext cx="10515600" cy="1137104"/>
          </a:xfrm>
        </p:spPr>
        <p:txBody>
          <a:bodyPr>
            <a:normAutofit/>
          </a:bodyPr>
          <a:lstStyle/>
          <a:p>
            <a:pPr algn="ctr"/>
            <a:r>
              <a:rPr lang="el-GR" sz="3200" b="1" dirty="0">
                <a:solidFill>
                  <a:srgbClr val="FFC000"/>
                </a:solidFill>
                <a:effectLst>
                  <a:outerShdw blurRad="38100" dist="38100" dir="2700000" algn="tl">
                    <a:srgbClr val="000000">
                      <a:alpha val="43137"/>
                    </a:srgbClr>
                  </a:outerShdw>
                </a:effectLst>
              </a:rPr>
              <a:t>Σύγκριση αρχαίων ταφικών εθίμων με τα σημερινά</a:t>
            </a:r>
            <a:endParaRPr lang="en-US" sz="3200" b="1" dirty="0">
              <a:solidFill>
                <a:srgbClr val="FFC00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 xmlns:a16="http://schemas.microsoft.com/office/drawing/2014/main" id="{D003F1D5-51D9-4DB6-BBDD-A74AD500E966}"/>
              </a:ext>
            </a:extLst>
          </p:cNvPr>
          <p:cNvSpPr>
            <a:spLocks noGrp="1"/>
          </p:cNvSpPr>
          <p:nvPr>
            <p:ph idx="1"/>
          </p:nvPr>
        </p:nvSpPr>
        <p:spPr>
          <a:xfrm>
            <a:off x="838200" y="1825625"/>
            <a:ext cx="10834396" cy="4351338"/>
          </a:xfrm>
        </p:spPr>
        <p:txBody>
          <a:bodyPr>
            <a:normAutofit/>
          </a:bodyPr>
          <a:lstStyle/>
          <a:p>
            <a:r>
              <a:rPr lang="el-GR" sz="2400" dirty="0" smtClean="0">
                <a:solidFill>
                  <a:schemeClr val="bg1"/>
                </a:solidFill>
              </a:rPr>
              <a:t>Πρόθεση (νεκρική κλίνη)</a:t>
            </a:r>
            <a:r>
              <a:rPr lang="el-GR" sz="2400" dirty="0">
                <a:solidFill>
                  <a:schemeClr val="bg1"/>
                </a:solidFill>
              </a:rPr>
              <a:t>		    * Έκθεση της σορού επιφανών</a:t>
            </a:r>
          </a:p>
          <a:p>
            <a:r>
              <a:rPr lang="el-GR" sz="2400" dirty="0">
                <a:solidFill>
                  <a:schemeClr val="bg1"/>
                </a:solidFill>
              </a:rPr>
              <a:t>Προσφορά				       προσώπων για λαϊκό προσκύνημα</a:t>
            </a:r>
          </a:p>
          <a:p>
            <a:r>
              <a:rPr lang="el-GR" sz="2400" dirty="0" smtClean="0">
                <a:solidFill>
                  <a:schemeClr val="bg1"/>
                </a:solidFill>
              </a:rPr>
              <a:t>Εκφορά (πομπή)</a:t>
            </a:r>
            <a:r>
              <a:rPr lang="el-GR" sz="2400" dirty="0">
                <a:solidFill>
                  <a:schemeClr val="bg1"/>
                </a:solidFill>
              </a:rPr>
              <a:t>			    * Απόθεση λουλουδιών και στεφάνων</a:t>
            </a:r>
          </a:p>
          <a:p>
            <a:r>
              <a:rPr lang="el-GR" sz="2400" dirty="0">
                <a:solidFill>
                  <a:schemeClr val="bg1"/>
                </a:solidFill>
              </a:rPr>
              <a:t>Φέρετρο για τους «αφανείς»	    * Τιμητική περιφορά της σορού</a:t>
            </a:r>
          </a:p>
          <a:p>
            <a:r>
              <a:rPr lang="el-GR" sz="2400" dirty="0">
                <a:solidFill>
                  <a:schemeClr val="bg1"/>
                </a:solidFill>
              </a:rPr>
              <a:t>Θρήνος				    * Πομπή από την εκκλησία στο νεκροταφείο</a:t>
            </a:r>
          </a:p>
          <a:p>
            <a:r>
              <a:rPr lang="el-GR" sz="2400" dirty="0">
                <a:solidFill>
                  <a:schemeClr val="bg1"/>
                </a:solidFill>
              </a:rPr>
              <a:t>Συμμετοχή ξένων			    * Αγρύπνια και μοιρολόι του νεκρού</a:t>
            </a:r>
          </a:p>
          <a:p>
            <a:r>
              <a:rPr lang="el-GR" sz="2400" dirty="0">
                <a:solidFill>
                  <a:schemeClr val="bg1"/>
                </a:solidFill>
              </a:rPr>
              <a:t>Επιτάφιος λόγος			    * Συμμετοχή ξένων σε κηδείες επιφανών</a:t>
            </a:r>
          </a:p>
          <a:p>
            <a:pPr marL="0" indent="0">
              <a:buNone/>
            </a:pPr>
            <a:r>
              <a:rPr lang="el-GR" sz="2400" dirty="0">
                <a:solidFill>
                  <a:schemeClr val="bg1"/>
                </a:solidFill>
              </a:rPr>
              <a:t>					    * Επικήδειος λόγος</a:t>
            </a:r>
            <a:endParaRPr lang="en-US" sz="2400" dirty="0">
              <a:solidFill>
                <a:schemeClr val="bg1"/>
              </a:solidFill>
            </a:endParaRPr>
          </a:p>
        </p:txBody>
      </p:sp>
      <p:sp>
        <p:nvSpPr>
          <p:cNvPr id="4" name="TextBox 3">
            <a:extLst>
              <a:ext uri="{FF2B5EF4-FFF2-40B4-BE49-F238E27FC236}">
                <a16:creationId xmlns="" xmlns:a16="http://schemas.microsoft.com/office/drawing/2014/main" id="{149A7556-9483-4C4D-B790-519A429B5C09}"/>
              </a:ext>
            </a:extLst>
          </p:cNvPr>
          <p:cNvSpPr txBox="1"/>
          <p:nvPr/>
        </p:nvSpPr>
        <p:spPr>
          <a:xfrm>
            <a:off x="8772561" y="5872982"/>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62530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0860A9C-DE62-45CC-9A34-255EECF178AB}"/>
              </a:ext>
            </a:extLst>
          </p:cNvPr>
          <p:cNvSpPr>
            <a:spLocks noGrp="1"/>
          </p:cNvSpPr>
          <p:nvPr>
            <p:ph type="title"/>
          </p:nvPr>
        </p:nvSpPr>
        <p:spPr>
          <a:xfrm>
            <a:off x="838200" y="365125"/>
            <a:ext cx="10515600" cy="1325563"/>
          </a:xfrm>
        </p:spPr>
        <p:txBody>
          <a:bodyPr>
            <a:normAutofit fontScale="90000"/>
          </a:bodyPr>
          <a:lstStyle/>
          <a:p>
            <a:pPr algn="ctr"/>
            <a:r>
              <a:rPr lang="el-GR" sz="3200" dirty="0">
                <a:solidFill>
                  <a:srgbClr val="FFFF00"/>
                </a:solidFill>
                <a:effectLst>
                  <a:outerShdw blurRad="38100" dist="38100" dir="2700000" algn="tl">
                    <a:srgbClr val="000000">
                      <a:alpha val="43137"/>
                    </a:srgbClr>
                  </a:outerShdw>
                </a:effectLst>
              </a:rPr>
              <a:t>Προοίμιο Επιταφίου που εκφωνήθηκε από τον ρήτορα Δημοσθένη για τους νεκρούς της μάχης στη Χαιρώνεια (338 </a:t>
            </a:r>
            <a:r>
              <a:rPr lang="el-GR" sz="3200" dirty="0" err="1">
                <a:solidFill>
                  <a:srgbClr val="FFFF00"/>
                </a:solidFill>
                <a:effectLst>
                  <a:outerShdw blurRad="38100" dist="38100" dir="2700000" algn="tl">
                    <a:srgbClr val="000000">
                      <a:alpha val="43137"/>
                    </a:srgbClr>
                  </a:outerShdw>
                </a:effectLst>
              </a:rPr>
              <a:t>π.Χ</a:t>
            </a:r>
            <a:r>
              <a:rPr lang="el-GR" sz="3200" dirty="0">
                <a:solidFill>
                  <a:srgbClr val="FFFF00"/>
                </a:solidFill>
                <a:effectLst>
                  <a:outerShdw blurRad="38100" dist="38100" dir="2700000" algn="tl">
                    <a:srgbClr val="000000">
                      <a:alpha val="43137"/>
                    </a:srgbClr>
                  </a:outerShdw>
                </a:effectLst>
              </a:rPr>
              <a:t>)</a:t>
            </a:r>
            <a:br>
              <a:rPr lang="el-GR" sz="3200" dirty="0">
                <a:solidFill>
                  <a:srgbClr val="FFFF00"/>
                </a:solidFill>
                <a:effectLst>
                  <a:outerShdw blurRad="38100" dist="38100" dir="2700000" algn="tl">
                    <a:srgbClr val="000000">
                      <a:alpha val="43137"/>
                    </a:srgbClr>
                  </a:outerShdw>
                </a:effectLst>
              </a:rPr>
            </a:br>
            <a:endParaRPr lang="en-US" sz="3200"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 xmlns:a16="http://schemas.microsoft.com/office/drawing/2014/main" id="{EE2AC209-74FB-4CC3-BF5A-7367E958EE82}"/>
              </a:ext>
            </a:extLst>
          </p:cNvPr>
          <p:cNvSpPr>
            <a:spLocks noGrp="1"/>
          </p:cNvSpPr>
          <p:nvPr>
            <p:ph idx="1"/>
          </p:nvPr>
        </p:nvSpPr>
        <p:spPr>
          <a:xfrm>
            <a:off x="838200" y="1595535"/>
            <a:ext cx="10515600" cy="4698417"/>
          </a:xfrm>
        </p:spPr>
        <p:txBody>
          <a:bodyPr>
            <a:normAutofit/>
          </a:bodyPr>
          <a:lstStyle/>
          <a:p>
            <a:pPr marL="0" indent="0" algn="just">
              <a:buNone/>
            </a:pPr>
            <a:r>
              <a:rPr lang="el-GR" sz="2400" i="1" dirty="0">
                <a:solidFill>
                  <a:schemeClr val="bg1"/>
                </a:solidFill>
              </a:rPr>
              <a:t>Όταν η πόλη αποφάσισε να πραγματοποιήσει τη δημόσια ταφή αυτών που είναι θαμμένοι εδώ, οι οποίοι έδειξαν την ανδρεία τους στον πόλεμο, και ανέθεσε σε μένα να εκφωνήσω τον καθιερωμένο λόγο για αυτούς, σκέφτηκα αμέσως με ποιον τρόπο θα τους αποδώσω τον έπαινο που τους ταιριάζει, ενώ όμως εξέταζα και σκεφτόμουν με ποιον τρόπο να μιλήσω για τους νεκρούς όπως τους αξίζει, ανακάλυπτα ότι αυτό είναι ένα πράγμα αδύνατο. Γιατί αυτοί που αψήφησαν την επιθυμία για ζωή που υπάρχει έμφυτη σε όλους και θέλησαν να έχουν έναν ένδοξο θάνατο και όχι κατά τη διάρκεια της ζωής τους να δουν την Ελλάδα να δυστυχεί, δεν μας έχουν αφήσει κληρονομιά την ανδρεία τους, την οποία δεν μπορεί να ξεπεράσει κανένας με τη βοήθεια των λόγων;</a:t>
            </a:r>
          </a:p>
          <a:p>
            <a:pPr marL="0" indent="0" algn="just">
              <a:buNone/>
            </a:pPr>
            <a:endParaRPr lang="el-GR" sz="2400" i="1" u="sng" dirty="0">
              <a:solidFill>
                <a:schemeClr val="bg1"/>
              </a:solidFill>
            </a:endParaRPr>
          </a:p>
          <a:p>
            <a:pPr marL="0" indent="0" algn="just">
              <a:buNone/>
            </a:pPr>
            <a:r>
              <a:rPr lang="el-GR" sz="2400" dirty="0">
                <a:solidFill>
                  <a:srgbClr val="FFFF00"/>
                </a:solidFill>
                <a:effectLst>
                  <a:outerShdw blurRad="38100" dist="38100" dir="2700000" algn="tl">
                    <a:srgbClr val="000000">
                      <a:alpha val="43137"/>
                    </a:srgbClr>
                  </a:outerShdw>
                </a:effectLst>
                <a:sym typeface="Wingdings" panose="05000000000000000000" pitchFamily="2" charset="2"/>
              </a:rPr>
              <a:t> </a:t>
            </a:r>
            <a:r>
              <a:rPr lang="el-GR" sz="2400" dirty="0">
                <a:solidFill>
                  <a:srgbClr val="FFFF00"/>
                </a:solidFill>
                <a:effectLst>
                  <a:outerShdw blurRad="38100" dist="38100" dir="2700000" algn="tl">
                    <a:srgbClr val="000000">
                      <a:alpha val="43137"/>
                    </a:srgbClr>
                  </a:outerShdw>
                </a:effectLst>
              </a:rPr>
              <a:t>Υπάρχουν ομοιότητες ανάμεσα στους δύο επιταφίους;</a:t>
            </a:r>
            <a:endParaRPr lang="en-US" sz="2400" i="1" u="sng" dirty="0">
              <a:solidFill>
                <a:srgbClr val="FFFF00"/>
              </a:solidFill>
            </a:endParaRPr>
          </a:p>
        </p:txBody>
      </p:sp>
      <p:sp>
        <p:nvSpPr>
          <p:cNvPr id="4" name="TextBox 3">
            <a:extLst>
              <a:ext uri="{FF2B5EF4-FFF2-40B4-BE49-F238E27FC236}">
                <a16:creationId xmlns="" xmlns:a16="http://schemas.microsoft.com/office/drawing/2014/main" id="{DE743958-ED01-41C6-A5EE-89EDF948D1E3}"/>
              </a:ext>
            </a:extLst>
          </p:cNvPr>
          <p:cNvSpPr txBox="1"/>
          <p:nvPr/>
        </p:nvSpPr>
        <p:spPr>
          <a:xfrm>
            <a:off x="9043148" y="5838409"/>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90575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BBBA2954-EEB3-42DE-86FB-78CDE435417C}"/>
              </a:ext>
            </a:extLst>
          </p:cNvPr>
          <p:cNvSpPr>
            <a:spLocks noGrp="1"/>
          </p:cNvSpPr>
          <p:nvPr>
            <p:ph type="title"/>
          </p:nvPr>
        </p:nvSpPr>
        <p:spPr>
          <a:xfrm>
            <a:off x="838200" y="217642"/>
            <a:ext cx="10515600" cy="858990"/>
          </a:xfrm>
        </p:spPr>
        <p:txBody>
          <a:bodyPr>
            <a:normAutofit/>
          </a:bodyPr>
          <a:lstStyle/>
          <a:p>
            <a:pPr algn="ctr"/>
            <a:r>
              <a:rPr lang="el-GR" sz="3200" b="1" dirty="0" smtClean="0">
                <a:solidFill>
                  <a:srgbClr val="FFC000"/>
                </a:solidFill>
                <a:effectLst>
                  <a:outerShdw blurRad="38100" dist="38100" dir="2700000" algn="tl">
                    <a:srgbClr val="000000">
                      <a:alpha val="43137"/>
                    </a:srgbClr>
                  </a:outerShdw>
                </a:effectLst>
              </a:rPr>
              <a:t>Υπενθύμιση του προηγούμενου μαθήματος….</a:t>
            </a:r>
            <a:endParaRPr lang="en-US" sz="3200" b="1" dirty="0">
              <a:solidFill>
                <a:srgbClr val="FFC00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 xmlns:a16="http://schemas.microsoft.com/office/drawing/2014/main" id="{5D4A9873-97D4-4483-8E8C-FC9769220686}"/>
              </a:ext>
            </a:extLst>
          </p:cNvPr>
          <p:cNvSpPr>
            <a:spLocks noGrp="1"/>
          </p:cNvSpPr>
          <p:nvPr>
            <p:ph idx="1"/>
          </p:nvPr>
        </p:nvSpPr>
        <p:spPr>
          <a:xfrm>
            <a:off x="470092" y="870155"/>
            <a:ext cx="11225379" cy="5722374"/>
          </a:xfrm>
        </p:spPr>
        <p:txBody>
          <a:bodyPr>
            <a:normAutofit fontScale="25000" lnSpcReduction="20000"/>
          </a:bodyPr>
          <a:lstStyle/>
          <a:p>
            <a:pPr marL="0" indent="0" algn="just">
              <a:buNone/>
            </a:pPr>
            <a:r>
              <a:rPr lang="el-GR" sz="5100" b="1" dirty="0" smtClean="0">
                <a:solidFill>
                  <a:srgbClr val="FFFF00"/>
                </a:solidFill>
                <a:effectLst>
                  <a:outerShdw blurRad="38100" dist="38100" dir="2700000" algn="tl">
                    <a:srgbClr val="000000">
                      <a:alpha val="43137"/>
                    </a:srgbClr>
                  </a:outerShdw>
                </a:effectLst>
              </a:rPr>
              <a:t>     </a:t>
            </a:r>
            <a:r>
              <a:rPr lang="el-GR" sz="9200" b="1" dirty="0" smtClean="0">
                <a:solidFill>
                  <a:srgbClr val="FFFF00"/>
                </a:solidFill>
                <a:effectLst>
                  <a:outerShdw blurRad="38100" dist="38100" dir="2700000" algn="tl">
                    <a:srgbClr val="000000">
                      <a:alpha val="43137"/>
                    </a:srgbClr>
                  </a:outerShdw>
                </a:effectLst>
              </a:rPr>
              <a:t>Ο Επιτάφιος του Περικλή:</a:t>
            </a:r>
          </a:p>
          <a:p>
            <a:pPr algn="just"/>
            <a:r>
              <a:rPr lang="el-GR" sz="9200" dirty="0" smtClean="0">
                <a:solidFill>
                  <a:schemeClr val="bg1"/>
                </a:solidFill>
              </a:rPr>
              <a:t>Είναι </a:t>
            </a:r>
            <a:r>
              <a:rPr lang="el-GR" sz="9200" b="1" dirty="0">
                <a:solidFill>
                  <a:srgbClr val="FF0066"/>
                </a:solidFill>
                <a:effectLst>
                  <a:outerShdw blurRad="38100" dist="38100" dir="2700000" algn="tl">
                    <a:srgbClr val="000000">
                      <a:alpha val="43137"/>
                    </a:srgbClr>
                  </a:outerShdw>
                </a:effectLst>
              </a:rPr>
              <a:t>Επιτάφιος Λ</a:t>
            </a:r>
            <a:r>
              <a:rPr lang="el-GR" sz="9200" b="1" dirty="0" smtClean="0">
                <a:solidFill>
                  <a:srgbClr val="FF0066"/>
                </a:solidFill>
                <a:effectLst>
                  <a:outerShdw blurRad="38100" dist="38100" dir="2700000" algn="tl">
                    <a:srgbClr val="000000">
                      <a:alpha val="43137"/>
                    </a:srgbClr>
                  </a:outerShdw>
                </a:effectLst>
              </a:rPr>
              <a:t>όγος </a:t>
            </a:r>
            <a:r>
              <a:rPr lang="el-GR" sz="9200" b="1" dirty="0" smtClean="0">
                <a:solidFill>
                  <a:srgbClr val="00FF00"/>
                </a:solidFill>
                <a:effectLst>
                  <a:outerShdw blurRad="38100" dist="38100" dir="2700000" algn="tl">
                    <a:srgbClr val="000000">
                      <a:alpha val="43137"/>
                    </a:srgbClr>
                  </a:outerShdw>
                </a:effectLst>
              </a:rPr>
              <a:t>/ Πανηγυρικός</a:t>
            </a:r>
            <a:r>
              <a:rPr lang="el-GR" sz="9200" dirty="0" smtClean="0">
                <a:solidFill>
                  <a:srgbClr val="00FF00"/>
                </a:solidFill>
              </a:rPr>
              <a:t>.</a:t>
            </a:r>
          </a:p>
          <a:p>
            <a:pPr algn="just"/>
            <a:r>
              <a:rPr lang="el-GR" sz="9200" dirty="0" smtClean="0">
                <a:solidFill>
                  <a:schemeClr val="bg1"/>
                </a:solidFill>
              </a:rPr>
              <a:t>Είναι </a:t>
            </a:r>
            <a:r>
              <a:rPr lang="el-GR" sz="9200" b="1" dirty="0" smtClean="0">
                <a:solidFill>
                  <a:srgbClr val="00B0F0"/>
                </a:solidFill>
                <a:effectLst>
                  <a:outerShdw blurRad="38100" dist="38100" dir="2700000" algn="tl">
                    <a:srgbClr val="000000">
                      <a:alpha val="43137"/>
                    </a:srgbClr>
                  </a:outerShdw>
                </a:effectLst>
              </a:rPr>
              <a:t>δημηγορία</a:t>
            </a:r>
            <a:r>
              <a:rPr lang="el-GR" sz="9200" dirty="0" smtClean="0">
                <a:solidFill>
                  <a:schemeClr val="bg1"/>
                </a:solidFill>
              </a:rPr>
              <a:t>.</a:t>
            </a:r>
          </a:p>
          <a:p>
            <a:pPr algn="just"/>
            <a:r>
              <a:rPr lang="el-GR" sz="9200" dirty="0" smtClean="0">
                <a:solidFill>
                  <a:schemeClr val="bg1"/>
                </a:solidFill>
              </a:rPr>
              <a:t>Είναι </a:t>
            </a:r>
            <a:r>
              <a:rPr lang="el-GR" sz="9200" b="1" dirty="0" smtClean="0">
                <a:solidFill>
                  <a:srgbClr val="92D050"/>
                </a:solidFill>
                <a:effectLst>
                  <a:outerShdw blurRad="38100" dist="38100" dir="2700000" algn="tl">
                    <a:srgbClr val="000000">
                      <a:alpha val="43137"/>
                    </a:srgbClr>
                  </a:outerShdw>
                </a:effectLst>
              </a:rPr>
              <a:t>ιστορικό και ρητορικό έργο</a:t>
            </a:r>
            <a:r>
              <a:rPr lang="el-GR" sz="9200" dirty="0" smtClean="0">
                <a:solidFill>
                  <a:schemeClr val="bg1"/>
                </a:solidFill>
              </a:rPr>
              <a:t>.</a:t>
            </a:r>
          </a:p>
          <a:p>
            <a:pPr algn="just"/>
            <a:r>
              <a:rPr lang="el-GR" sz="9200" dirty="0" smtClean="0">
                <a:solidFill>
                  <a:schemeClr val="bg1"/>
                </a:solidFill>
              </a:rPr>
              <a:t>Διαφέρει η δομή του από τους υπόλοιπους Επιταφίους, καθώς δίνει </a:t>
            </a:r>
            <a:r>
              <a:rPr lang="el-GR" sz="9200" b="1" dirty="0" smtClean="0">
                <a:solidFill>
                  <a:srgbClr val="FF0000"/>
                </a:solidFill>
              </a:rPr>
              <a:t>έμφαση</a:t>
            </a:r>
            <a:r>
              <a:rPr lang="el-GR" sz="9200" dirty="0" smtClean="0">
                <a:solidFill>
                  <a:srgbClr val="FF0000"/>
                </a:solidFill>
              </a:rPr>
              <a:t> </a:t>
            </a:r>
            <a:r>
              <a:rPr lang="el-GR" sz="9200" dirty="0" smtClean="0">
                <a:solidFill>
                  <a:schemeClr val="bg1"/>
                </a:solidFill>
              </a:rPr>
              <a:t>στο </a:t>
            </a:r>
            <a:r>
              <a:rPr lang="el-GR" sz="9200" b="1" dirty="0" smtClean="0">
                <a:solidFill>
                  <a:srgbClr val="FD838C"/>
                </a:solidFill>
                <a:effectLst>
                  <a:outerShdw blurRad="38100" dist="38100" dir="2700000" algn="tl">
                    <a:srgbClr val="000000">
                      <a:alpha val="43137"/>
                    </a:srgbClr>
                  </a:outerShdw>
                </a:effectLst>
              </a:rPr>
              <a:t>Αθηναϊκό πολίτευμα </a:t>
            </a:r>
            <a:r>
              <a:rPr lang="el-GR" sz="9200" b="1" dirty="0" smtClean="0">
                <a:solidFill>
                  <a:schemeClr val="bg1"/>
                </a:solidFill>
                <a:effectLst>
                  <a:outerShdw blurRad="38100" dist="38100" dir="2700000" algn="tl">
                    <a:srgbClr val="000000">
                      <a:alpha val="43137"/>
                    </a:srgbClr>
                  </a:outerShdw>
                </a:effectLst>
              </a:rPr>
              <a:t>και</a:t>
            </a:r>
            <a:r>
              <a:rPr lang="el-GR" sz="9200" b="1" dirty="0" smtClean="0">
                <a:solidFill>
                  <a:srgbClr val="FD838C"/>
                </a:solidFill>
                <a:effectLst>
                  <a:outerShdw blurRad="38100" dist="38100" dir="2700000" algn="tl">
                    <a:srgbClr val="000000">
                      <a:alpha val="43137"/>
                    </a:srgbClr>
                  </a:outerShdw>
                </a:effectLst>
              </a:rPr>
              <a:t> </a:t>
            </a:r>
            <a:r>
              <a:rPr lang="el-GR" sz="9200" b="1" dirty="0" smtClean="0">
                <a:solidFill>
                  <a:schemeClr val="bg1"/>
                </a:solidFill>
                <a:effectLst>
                  <a:outerShdw blurRad="38100" dist="38100" dir="2700000" algn="tl">
                    <a:srgbClr val="000000">
                      <a:alpha val="43137"/>
                    </a:srgbClr>
                  </a:outerShdw>
                </a:effectLst>
              </a:rPr>
              <a:t>στους</a:t>
            </a:r>
            <a:r>
              <a:rPr lang="el-GR" sz="9200" b="1" dirty="0" smtClean="0">
                <a:solidFill>
                  <a:srgbClr val="FD838C"/>
                </a:solidFill>
                <a:effectLst>
                  <a:outerShdw blurRad="38100" dist="38100" dir="2700000" algn="tl">
                    <a:srgbClr val="000000">
                      <a:alpha val="43137"/>
                    </a:srgbClr>
                  </a:outerShdw>
                </a:effectLst>
              </a:rPr>
              <a:t> λόγους που οδήγησαν στο αθηναϊκό μεγαλείο</a:t>
            </a:r>
            <a:r>
              <a:rPr lang="el-GR" sz="9200" dirty="0" smtClean="0">
                <a:solidFill>
                  <a:schemeClr val="bg1"/>
                </a:solidFill>
              </a:rPr>
              <a:t>.</a:t>
            </a:r>
          </a:p>
          <a:p>
            <a:pPr algn="just"/>
            <a:endParaRPr lang="el-GR" sz="9200" dirty="0">
              <a:solidFill>
                <a:schemeClr val="bg1"/>
              </a:solidFill>
            </a:endParaRPr>
          </a:p>
          <a:p>
            <a:pPr algn="just"/>
            <a:r>
              <a:rPr lang="el-GR" sz="9200" dirty="0">
                <a:solidFill>
                  <a:schemeClr val="bg1"/>
                </a:solidFill>
              </a:rPr>
              <a:t>Γράφτηκε για τους Αθηναίους νεκρούς του 431 π.Χ.</a:t>
            </a:r>
          </a:p>
          <a:p>
            <a:pPr algn="just"/>
            <a:r>
              <a:rPr lang="el-GR" sz="9200" dirty="0">
                <a:solidFill>
                  <a:schemeClr val="bg1"/>
                </a:solidFill>
              </a:rPr>
              <a:t>Στο θέμα του συγγραφέα δεν είναι ξεκάθαρο ποιος τον έγραψε.</a:t>
            </a:r>
          </a:p>
          <a:p>
            <a:pPr algn="just"/>
            <a:r>
              <a:rPr lang="el-GR" sz="9200" dirty="0">
                <a:solidFill>
                  <a:schemeClr val="bg1"/>
                </a:solidFill>
              </a:rPr>
              <a:t>Στο θέμα της εκφώνησης δεν είναι ξεκάθαρο αν εκφωνήθηκε πραγματικά</a:t>
            </a:r>
            <a:r>
              <a:rPr lang="el-GR" sz="9200" dirty="0" smtClean="0">
                <a:solidFill>
                  <a:schemeClr val="bg1"/>
                </a:solidFill>
              </a:rPr>
              <a:t>.</a:t>
            </a:r>
          </a:p>
          <a:p>
            <a:pPr marL="0" indent="0" algn="just">
              <a:buNone/>
            </a:pPr>
            <a:endParaRPr lang="el-GR" sz="9200" dirty="0">
              <a:solidFill>
                <a:schemeClr val="bg1"/>
              </a:solidFill>
            </a:endParaRPr>
          </a:p>
          <a:p>
            <a:pPr algn="just"/>
            <a:r>
              <a:rPr lang="el-GR" sz="9200" u="sng" dirty="0">
                <a:solidFill>
                  <a:schemeClr val="bg1"/>
                </a:solidFill>
              </a:rPr>
              <a:t>Στόχος: </a:t>
            </a:r>
          </a:p>
          <a:p>
            <a:pPr marL="0" indent="0" algn="just">
              <a:buNone/>
            </a:pPr>
            <a:r>
              <a:rPr lang="el-GR" sz="9200" dirty="0">
                <a:solidFill>
                  <a:schemeClr val="bg1"/>
                </a:solidFill>
              </a:rPr>
              <a:t>* </a:t>
            </a:r>
            <a:r>
              <a:rPr lang="el-GR" sz="9200" b="1" dirty="0">
                <a:solidFill>
                  <a:srgbClr val="FF0000"/>
                </a:solidFill>
                <a:effectLst>
                  <a:outerShdw blurRad="38100" dist="38100" dir="2700000" algn="tl">
                    <a:srgbClr val="000000">
                      <a:alpha val="43137"/>
                    </a:srgbClr>
                  </a:outerShdw>
                </a:effectLst>
              </a:rPr>
              <a:t>Να παρουσιάσει το μεγαλείο της Αθήνας</a:t>
            </a:r>
            <a:r>
              <a:rPr lang="el-GR" sz="9200" dirty="0">
                <a:solidFill>
                  <a:schemeClr val="bg1"/>
                </a:solidFill>
              </a:rPr>
              <a:t>, να υμνήσει την πόλη αλλά </a:t>
            </a:r>
            <a:r>
              <a:rPr lang="el-GR" sz="9200" dirty="0" smtClean="0">
                <a:solidFill>
                  <a:schemeClr val="bg1"/>
                </a:solidFill>
              </a:rPr>
              <a:t>και τους </a:t>
            </a:r>
            <a:r>
              <a:rPr lang="el-GR" sz="9200" dirty="0">
                <a:solidFill>
                  <a:schemeClr val="bg1"/>
                </a:solidFill>
              </a:rPr>
              <a:t>νεκρούς που θυσιάζονται γι’ αυτήν.</a:t>
            </a:r>
          </a:p>
          <a:p>
            <a:pPr marL="0" indent="0" algn="just">
              <a:buNone/>
            </a:pPr>
            <a:r>
              <a:rPr lang="el-GR" sz="9200" dirty="0">
                <a:solidFill>
                  <a:schemeClr val="bg1"/>
                </a:solidFill>
              </a:rPr>
              <a:t>* Να δημιουργήσει ένα </a:t>
            </a:r>
            <a:r>
              <a:rPr lang="el-GR" sz="9200" b="1" dirty="0">
                <a:solidFill>
                  <a:srgbClr val="FFFF00"/>
                </a:solidFill>
                <a:effectLst>
                  <a:outerShdw blurRad="38100" dist="38100" dir="2700000" algn="tl">
                    <a:srgbClr val="000000">
                      <a:alpha val="43137"/>
                    </a:srgbClr>
                  </a:outerShdw>
                </a:effectLst>
              </a:rPr>
              <a:t>«</a:t>
            </a:r>
            <a:r>
              <a:rPr lang="el-GR" sz="9200" b="1" dirty="0" err="1">
                <a:solidFill>
                  <a:srgbClr val="FFFF00"/>
                </a:solidFill>
                <a:effectLst>
                  <a:outerShdw blurRad="38100" dist="38100" dir="2700000" algn="tl">
                    <a:srgbClr val="000000">
                      <a:alpha val="43137"/>
                    </a:srgbClr>
                  </a:outerShdw>
                </a:effectLst>
              </a:rPr>
              <a:t>Κτῆ­μα</a:t>
            </a:r>
            <a:r>
              <a:rPr lang="el-GR" sz="9200" b="1" dirty="0">
                <a:solidFill>
                  <a:srgbClr val="FFFF00"/>
                </a:solidFill>
                <a:effectLst>
                  <a:outerShdw blurRad="38100" dist="38100" dir="2700000" algn="tl">
                    <a:srgbClr val="000000">
                      <a:alpha val="43137"/>
                    </a:srgbClr>
                  </a:outerShdw>
                </a:effectLst>
              </a:rPr>
              <a:t> </a:t>
            </a:r>
            <a:r>
              <a:rPr lang="el-GR" sz="9200" b="1" dirty="0" err="1">
                <a:solidFill>
                  <a:srgbClr val="FFFF00"/>
                </a:solidFill>
                <a:effectLst>
                  <a:outerShdw blurRad="38100" dist="38100" dir="2700000" algn="tl">
                    <a:srgbClr val="000000">
                      <a:alpha val="43137"/>
                    </a:srgbClr>
                  </a:outerShdw>
                </a:effectLst>
              </a:rPr>
              <a:t>ἐς</a:t>
            </a:r>
            <a:r>
              <a:rPr lang="el-GR" sz="9200" b="1" dirty="0">
                <a:solidFill>
                  <a:srgbClr val="FFFF00"/>
                </a:solidFill>
                <a:effectLst>
                  <a:outerShdw blurRad="38100" dist="38100" dir="2700000" algn="tl">
                    <a:srgbClr val="000000">
                      <a:alpha val="43137"/>
                    </a:srgbClr>
                  </a:outerShdw>
                </a:effectLst>
              </a:rPr>
              <a:t> </a:t>
            </a:r>
            <a:r>
              <a:rPr lang="el-GR" sz="9200" b="1" dirty="0" err="1">
                <a:solidFill>
                  <a:srgbClr val="FFFF00"/>
                </a:solidFill>
                <a:effectLst>
                  <a:outerShdw blurRad="38100" dist="38100" dir="2700000" algn="tl">
                    <a:srgbClr val="000000">
                      <a:alpha val="43137"/>
                    </a:srgbClr>
                  </a:outerShdw>
                </a:effectLst>
              </a:rPr>
              <a:t>αἰ­εί</a:t>
            </a:r>
            <a:r>
              <a:rPr lang="el-GR" sz="9200" b="1" dirty="0">
                <a:solidFill>
                  <a:srgbClr val="FFFF00"/>
                </a:solidFill>
                <a:effectLst>
                  <a:outerShdw blurRad="38100" dist="38100" dir="2700000" algn="tl">
                    <a:srgbClr val="000000">
                      <a:alpha val="43137"/>
                    </a:srgbClr>
                  </a:outerShdw>
                </a:effectLst>
              </a:rPr>
              <a:t>»</a:t>
            </a:r>
            <a:r>
              <a:rPr lang="el-GR" sz="9200" i="1" dirty="0">
                <a:solidFill>
                  <a:srgbClr val="FFFF00"/>
                </a:solidFill>
              </a:rPr>
              <a:t> </a:t>
            </a:r>
            <a:r>
              <a:rPr lang="el-GR" sz="9200" i="1" dirty="0">
                <a:solidFill>
                  <a:schemeClr val="bg1"/>
                </a:solidFill>
              </a:rPr>
              <a:t>για τους μεταγενέστερους.</a:t>
            </a:r>
            <a:endParaRPr lang="el-GR" sz="9200" dirty="0">
              <a:solidFill>
                <a:schemeClr val="bg1"/>
              </a:solidFill>
            </a:endParaRPr>
          </a:p>
          <a:p>
            <a:pPr marL="0" indent="0">
              <a:buNone/>
            </a:pPr>
            <a:r>
              <a:rPr lang="el-GR" sz="9200" b="1" dirty="0" smtClean="0">
                <a:solidFill>
                  <a:srgbClr val="002060"/>
                </a:solidFill>
                <a:effectLst>
                  <a:outerShdw blurRad="38100" dist="38100" dir="2700000" algn="tl">
                    <a:srgbClr val="000000">
                      <a:alpha val="43137"/>
                    </a:srgbClr>
                  </a:outerShdw>
                </a:effectLst>
              </a:rPr>
              <a:t>                                                                                                                                                                     </a:t>
            </a:r>
          </a:p>
          <a:p>
            <a:pPr marL="0" indent="0">
              <a:buNone/>
            </a:pPr>
            <a:endParaRPr lang="el-GR" sz="9200" b="1" dirty="0">
              <a:solidFill>
                <a:srgbClr val="002060"/>
              </a:solidFill>
              <a:effectLst>
                <a:outerShdw blurRad="38100" dist="38100" dir="2700000" algn="tl">
                  <a:srgbClr val="000000">
                    <a:alpha val="43137"/>
                  </a:srgbClr>
                </a:outerShdw>
              </a:effectLst>
            </a:endParaRPr>
          </a:p>
          <a:p>
            <a:pPr marL="0" indent="0">
              <a:buNone/>
            </a:pPr>
            <a:endParaRPr lang="el-GR" sz="5100" b="1" dirty="0" smtClean="0">
              <a:solidFill>
                <a:srgbClr val="002060"/>
              </a:solidFill>
              <a:effectLst>
                <a:outerShdw blurRad="38100" dist="38100" dir="2700000" algn="tl">
                  <a:srgbClr val="000000">
                    <a:alpha val="43137"/>
                  </a:srgbClr>
                </a:outerShdw>
              </a:effectLst>
            </a:endParaRPr>
          </a:p>
          <a:p>
            <a:pPr marL="0" indent="0">
              <a:buNone/>
            </a:pPr>
            <a:r>
              <a:rPr lang="el-GR" sz="5100" b="1" dirty="0">
                <a:solidFill>
                  <a:srgbClr val="002060"/>
                </a:solidFill>
                <a:effectLst>
                  <a:outerShdw blurRad="38100" dist="38100" dir="2700000" algn="tl">
                    <a:srgbClr val="000000">
                      <a:alpha val="43137"/>
                    </a:srgbClr>
                  </a:outerShdw>
                </a:effectLst>
              </a:rPr>
              <a:t>	</a:t>
            </a:r>
            <a:r>
              <a:rPr lang="el-GR" sz="5100" b="1" dirty="0" smtClean="0">
                <a:solidFill>
                  <a:srgbClr val="002060"/>
                </a:solidFill>
                <a:effectLst>
                  <a:outerShdw blurRad="38100" dist="38100" dir="2700000" algn="tl">
                    <a:srgbClr val="000000">
                      <a:alpha val="43137"/>
                    </a:srgbClr>
                  </a:outerShdw>
                </a:effectLst>
              </a:rPr>
              <a:t>						</a:t>
            </a:r>
            <a:r>
              <a:rPr lang="el-GR" sz="1800" b="1" dirty="0" smtClean="0">
                <a:solidFill>
                  <a:srgbClr val="002060"/>
                </a:solidFill>
                <a:effectLst>
                  <a:outerShdw blurRad="38100" dist="38100" dir="2700000" algn="tl">
                    <a:srgbClr val="000000">
                      <a:alpha val="43137"/>
                    </a:srgbClr>
                  </a:outerShdw>
                </a:effectLst>
              </a:rPr>
              <a:t>			</a:t>
            </a:r>
            <a:endParaRPr lang="en-US" sz="1800" dirty="0"/>
          </a:p>
        </p:txBody>
      </p:sp>
    </p:spTree>
    <p:extLst>
      <p:ext uri="{BB962C8B-B14F-4D97-AF65-F5344CB8AC3E}">
        <p14:creationId xmlns:p14="http://schemas.microsoft.com/office/powerpoint/2010/main" val="3273185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2B764FF-83CE-4304-88D7-2EF688FEADAE}"/>
              </a:ext>
            </a:extLst>
          </p:cNvPr>
          <p:cNvSpPr>
            <a:spLocks noGrp="1"/>
          </p:cNvSpPr>
          <p:nvPr>
            <p:ph type="title"/>
          </p:nvPr>
        </p:nvSpPr>
        <p:spPr>
          <a:xfrm>
            <a:off x="838200" y="206505"/>
            <a:ext cx="10515600" cy="929121"/>
          </a:xfrm>
        </p:spPr>
        <p:txBody>
          <a:bodyPr>
            <a:normAutofit/>
          </a:bodyPr>
          <a:lstStyle/>
          <a:p>
            <a:pPr algn="ctr"/>
            <a:r>
              <a:rPr lang="el-GR" sz="3200" b="1" dirty="0">
                <a:solidFill>
                  <a:srgbClr val="FFC000"/>
                </a:solidFill>
                <a:effectLst>
                  <a:outerShdw blurRad="38100" dist="38100" dir="2700000" algn="tl">
                    <a:srgbClr val="000000">
                      <a:alpha val="43137"/>
                    </a:srgbClr>
                  </a:outerShdw>
                </a:effectLst>
              </a:rPr>
              <a:t>Δομή του Επιταφίου του Περικλή</a:t>
            </a:r>
            <a:endParaRPr lang="en-US" sz="3200" b="1" dirty="0">
              <a:solidFill>
                <a:srgbClr val="FFC00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 xmlns:a16="http://schemas.microsoft.com/office/drawing/2014/main" id="{6FA8E561-DF96-47CA-951A-D4B496CFB101}"/>
              </a:ext>
            </a:extLst>
          </p:cNvPr>
          <p:cNvSpPr>
            <a:spLocks noGrp="1"/>
          </p:cNvSpPr>
          <p:nvPr>
            <p:ph idx="1"/>
          </p:nvPr>
        </p:nvSpPr>
        <p:spPr>
          <a:xfrm>
            <a:off x="772884" y="1181813"/>
            <a:ext cx="10807603" cy="5253131"/>
          </a:xfrm>
        </p:spPr>
        <p:txBody>
          <a:bodyPr>
            <a:normAutofit/>
          </a:bodyPr>
          <a:lstStyle/>
          <a:p>
            <a:pPr algn="just"/>
            <a:r>
              <a:rPr lang="el-GR" sz="2400" b="1" dirty="0">
                <a:solidFill>
                  <a:srgbClr val="FFFF00"/>
                </a:solidFill>
              </a:rPr>
              <a:t>Προοίμιο</a:t>
            </a:r>
            <a:r>
              <a:rPr lang="el-GR" sz="2400" dirty="0"/>
              <a:t> </a:t>
            </a:r>
            <a:r>
              <a:rPr lang="el-GR" sz="2400" b="1" dirty="0">
                <a:solidFill>
                  <a:srgbClr val="FFFF00"/>
                </a:solidFill>
              </a:rPr>
              <a:t>(κεφ. 35): </a:t>
            </a:r>
            <a:r>
              <a:rPr lang="el-GR" sz="2400" dirty="0"/>
              <a:t>Ο Περικλής αμφιβάλλει για τη σκοπιμότητα των επιτάφιων λόγων, πλην όμως δηλώνει ότι θα τηρήσει το πατροπαράδοτο έθιμο.</a:t>
            </a:r>
          </a:p>
          <a:p>
            <a:pPr algn="just"/>
            <a:r>
              <a:rPr lang="el-GR" sz="2400" b="1" dirty="0">
                <a:solidFill>
                  <a:srgbClr val="FFFF00"/>
                </a:solidFill>
              </a:rPr>
              <a:t>Θέμα ή </a:t>
            </a:r>
            <a:r>
              <a:rPr lang="el-GR" sz="2400" b="1" dirty="0" err="1">
                <a:solidFill>
                  <a:srgbClr val="FFFF00"/>
                </a:solidFill>
              </a:rPr>
              <a:t>Πρόθεσις</a:t>
            </a:r>
            <a:r>
              <a:rPr lang="el-GR" sz="2400" b="1" dirty="0">
                <a:solidFill>
                  <a:srgbClr val="FFFF00"/>
                </a:solidFill>
              </a:rPr>
              <a:t> του λόγου (Κεφ. 36-45):</a:t>
            </a:r>
          </a:p>
          <a:p>
            <a:pPr algn="just"/>
            <a:r>
              <a:rPr lang="el-GR" sz="2400" b="1" i="1" dirty="0"/>
              <a:t>α) Εισαγωγική </a:t>
            </a:r>
            <a:r>
              <a:rPr lang="el-GR" sz="2400" b="1" i="1" dirty="0" err="1"/>
              <a:t>Πρόθεσις</a:t>
            </a:r>
            <a:r>
              <a:rPr lang="el-GR" sz="2400" b="1" i="1" dirty="0"/>
              <a:t> </a:t>
            </a:r>
            <a:r>
              <a:rPr lang="el-GR" sz="2400" b="1" dirty="0"/>
              <a:t>(Κεφ. 36): </a:t>
            </a:r>
          </a:p>
          <a:p>
            <a:pPr marL="0" indent="0" algn="just">
              <a:buNone/>
            </a:pPr>
            <a:r>
              <a:rPr lang="el-GR" sz="2400" dirty="0"/>
              <a:t>Έπαινος των προγόνων, των πατέρων, των συγχρόνων και δήλωση για το κύριο θέμα του λόγου: ποια ήταν η αθηναϊκή πολιτεία και ποιοι οι τρόποι ζωής του Αθηναίου πολίτη.</a:t>
            </a:r>
          </a:p>
          <a:p>
            <a:pPr algn="just"/>
            <a:r>
              <a:rPr lang="el-GR" sz="2400" b="1" i="1" dirty="0"/>
              <a:t>β) Κύρια </a:t>
            </a:r>
            <a:r>
              <a:rPr lang="el-GR" sz="2400" b="1" i="1" dirty="0" err="1"/>
              <a:t>Πρόθεσις</a:t>
            </a:r>
            <a:r>
              <a:rPr lang="el-GR" sz="2400" b="1" i="1" dirty="0"/>
              <a:t> </a:t>
            </a:r>
            <a:r>
              <a:rPr lang="el-GR" sz="2400" b="1" dirty="0"/>
              <a:t>(Κεφ. 37-45): </a:t>
            </a:r>
            <a:r>
              <a:rPr lang="el-GR" sz="2400" dirty="0"/>
              <a:t>Έπαινος της πολιτείας και των τρόπων ζωής των Αθηναίων (37- 41,4), έπαινος των νεκρών (41,5- 42), προτροπή στους πολίτες (43), παρηγοριά στους γονείς των νεκρών (44), προτροπή προς τα παιδιά και τους αδελφούς (45,1), προτροπή στις χήρες των νεκρών (45,2).</a:t>
            </a:r>
          </a:p>
          <a:p>
            <a:pPr algn="just"/>
            <a:r>
              <a:rPr lang="el-GR" sz="2400" b="1" dirty="0">
                <a:solidFill>
                  <a:srgbClr val="FFFF00"/>
                </a:solidFill>
              </a:rPr>
              <a:t>Επίλογος</a:t>
            </a:r>
            <a:r>
              <a:rPr lang="el-GR" sz="2400" dirty="0">
                <a:solidFill>
                  <a:srgbClr val="FFFF00"/>
                </a:solidFill>
              </a:rPr>
              <a:t> </a:t>
            </a:r>
            <a:r>
              <a:rPr lang="el-GR" sz="2400" b="1" dirty="0">
                <a:solidFill>
                  <a:srgbClr val="FFFF00"/>
                </a:solidFill>
              </a:rPr>
              <a:t>(Κεφ. 46): </a:t>
            </a:r>
            <a:r>
              <a:rPr lang="el-GR" sz="2400" dirty="0"/>
              <a:t>Οι νεκροί τιμήθηκαν και η πολιτεία θα φροντίσει για την ανατροφή των παιδιών τους.</a:t>
            </a:r>
            <a:endParaRPr lang="en-US" sz="2400" dirty="0"/>
          </a:p>
        </p:txBody>
      </p:sp>
      <p:sp>
        <p:nvSpPr>
          <p:cNvPr id="4" name="Ορθογώνιο 3">
            <a:extLst>
              <a:ext uri="{FF2B5EF4-FFF2-40B4-BE49-F238E27FC236}">
                <a16:creationId xmlns="" xmlns:a16="http://schemas.microsoft.com/office/drawing/2014/main" id="{94E9BB71-5838-4530-974D-649EFD81F279}"/>
              </a:ext>
            </a:extLst>
          </p:cNvPr>
          <p:cNvSpPr/>
          <p:nvPr/>
        </p:nvSpPr>
        <p:spPr>
          <a:xfrm>
            <a:off x="9139692" y="6065612"/>
            <a:ext cx="2440796" cy="369332"/>
          </a:xfrm>
          <a:prstGeom prst="rect">
            <a:avLst/>
          </a:prstGeom>
        </p:spPr>
        <p:txBody>
          <a:bodyPr wrap="none">
            <a:spAutoFit/>
          </a:bodyPr>
          <a:lstStyle/>
          <a:p>
            <a:r>
              <a:rPr lang="el-GR" b="1" dirty="0">
                <a:solidFill>
                  <a:srgbClr val="002060"/>
                </a:solidFill>
                <a:effectLst>
                  <a:outerShdw blurRad="38100" dist="38100" dir="2700000" algn="tl">
                    <a:srgbClr val="000000">
                      <a:alpha val="43137"/>
                    </a:srgbClr>
                  </a:outerShdw>
                </a:effectLst>
              </a:rPr>
              <a:t>Γενικό Λύκειο Αλμυρού</a:t>
            </a:r>
            <a:endParaRPr lang="en-US" dirty="0"/>
          </a:p>
        </p:txBody>
      </p:sp>
    </p:spTree>
    <p:extLst>
      <p:ext uri="{BB962C8B-B14F-4D97-AF65-F5344CB8AC3E}">
        <p14:creationId xmlns:p14="http://schemas.microsoft.com/office/powerpoint/2010/main" val="2043620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AEFD759-A23B-4EC1-8B07-5328CEDE16B3}"/>
              </a:ext>
            </a:extLst>
          </p:cNvPr>
          <p:cNvSpPr>
            <a:spLocks noGrp="1"/>
          </p:cNvSpPr>
          <p:nvPr>
            <p:ph type="title"/>
          </p:nvPr>
        </p:nvSpPr>
        <p:spPr>
          <a:xfrm>
            <a:off x="838200" y="306131"/>
            <a:ext cx="10515600" cy="1006475"/>
          </a:xfrm>
        </p:spPr>
        <p:txBody>
          <a:bodyPr>
            <a:normAutofit/>
          </a:bodyPr>
          <a:lstStyle/>
          <a:p>
            <a:r>
              <a:rPr lang="el-GR" sz="3200" b="1" dirty="0" smtClean="0">
                <a:solidFill>
                  <a:srgbClr val="FFC000"/>
                </a:solidFill>
                <a:effectLst>
                  <a:outerShdw blurRad="38100" dist="38100" dir="2700000" algn="tl">
                    <a:srgbClr val="000000">
                      <a:alpha val="43137"/>
                    </a:srgbClr>
                  </a:outerShdw>
                </a:effectLst>
              </a:rPr>
              <a:t>                           Κεφάλαιο  </a:t>
            </a:r>
            <a:r>
              <a:rPr lang="el-GR" sz="3600" b="1" dirty="0" smtClean="0">
                <a:solidFill>
                  <a:srgbClr val="FF0000"/>
                </a:solidFill>
                <a:effectLst>
                  <a:outerShdw blurRad="38100" dist="38100" dir="2700000" algn="tl">
                    <a:srgbClr val="000000">
                      <a:alpha val="43137"/>
                    </a:srgbClr>
                  </a:outerShdw>
                </a:effectLst>
              </a:rPr>
              <a:t>35 </a:t>
            </a:r>
            <a:r>
              <a:rPr lang="el-GR" sz="3200" b="1" dirty="0" smtClean="0">
                <a:solidFill>
                  <a:srgbClr val="FFC000"/>
                </a:solidFill>
                <a:effectLst>
                  <a:outerShdw blurRad="38100" dist="38100" dir="2700000" algn="tl">
                    <a:srgbClr val="000000">
                      <a:alpha val="43137"/>
                    </a:srgbClr>
                  </a:outerShdw>
                </a:effectLst>
              </a:rPr>
              <a:t>:  Κύρια </a:t>
            </a:r>
            <a:r>
              <a:rPr lang="el-GR" sz="3200" b="1" dirty="0">
                <a:solidFill>
                  <a:srgbClr val="FFC000"/>
                </a:solidFill>
                <a:effectLst>
                  <a:outerShdw blurRad="38100" dist="38100" dir="2700000" algn="tl">
                    <a:srgbClr val="000000">
                      <a:alpha val="43137"/>
                    </a:srgbClr>
                  </a:outerShdw>
                </a:effectLst>
              </a:rPr>
              <a:t>σημεία</a:t>
            </a:r>
            <a:endParaRPr lang="en-US" sz="3200" b="1" dirty="0">
              <a:solidFill>
                <a:srgbClr val="FFC00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 xmlns:a16="http://schemas.microsoft.com/office/drawing/2014/main" id="{00E8BFD3-214A-42B9-924F-F8BFDBA3D70E}"/>
              </a:ext>
            </a:extLst>
          </p:cNvPr>
          <p:cNvSpPr>
            <a:spLocks noGrp="1"/>
          </p:cNvSpPr>
          <p:nvPr>
            <p:ph idx="1"/>
          </p:nvPr>
        </p:nvSpPr>
        <p:spPr>
          <a:xfrm>
            <a:off x="852948" y="1356851"/>
            <a:ext cx="10515600" cy="5283507"/>
          </a:xfrm>
        </p:spPr>
        <p:txBody>
          <a:bodyPr>
            <a:normAutofit/>
          </a:bodyPr>
          <a:lstStyle/>
          <a:p>
            <a:pPr algn="just"/>
            <a:r>
              <a:rPr lang="el-GR" sz="2400" dirty="0" smtClean="0">
                <a:solidFill>
                  <a:schemeClr val="bg1"/>
                </a:solidFill>
              </a:rPr>
              <a:t>Οι περισσότεροι ως τώρα ρήτορες συμφωνούν με το ταφικό έθιμο του Επιταφίου Λόγου- αιτιολόγηση της άποψης.</a:t>
            </a:r>
          </a:p>
          <a:p>
            <a:pPr algn="just"/>
            <a:r>
              <a:rPr lang="el-GR" sz="2400" dirty="0" smtClean="0">
                <a:solidFill>
                  <a:schemeClr val="bg1"/>
                </a:solidFill>
              </a:rPr>
              <a:t>Ο Περικλής αμφισβητεί την αναγκαιότητά του- αιτιολόγηση της θέσης.</a:t>
            </a:r>
          </a:p>
          <a:p>
            <a:pPr algn="just"/>
            <a:r>
              <a:rPr lang="el-GR" sz="2400" dirty="0" smtClean="0">
                <a:solidFill>
                  <a:schemeClr val="bg1"/>
                </a:solidFill>
              </a:rPr>
              <a:t>Πιστεύει ότι τα έργα πρέπει να τιμούνται με έργα.</a:t>
            </a:r>
          </a:p>
          <a:p>
            <a:pPr algn="just"/>
            <a:r>
              <a:rPr lang="el-GR" sz="2400" dirty="0" smtClean="0">
                <a:solidFill>
                  <a:schemeClr val="bg1"/>
                </a:solidFill>
              </a:rPr>
              <a:t>Εκφράζει τις δυσκολίες που έχει το εγχείρημα του λόγου.</a:t>
            </a:r>
          </a:p>
          <a:p>
            <a:pPr algn="just"/>
            <a:r>
              <a:rPr lang="el-GR" sz="2400" dirty="0" smtClean="0">
                <a:solidFill>
                  <a:schemeClr val="bg1"/>
                </a:solidFill>
              </a:rPr>
              <a:t>Χωρίζει τους ακροατές σε δύο κατηγορίες: σε εκείνους που γνωρίζουν τα γεγονότα και σε εκείνους που δεν τα γνωρίζουν.</a:t>
            </a:r>
          </a:p>
          <a:p>
            <a:pPr algn="just"/>
            <a:r>
              <a:rPr lang="el-GR" sz="2400" dirty="0" smtClean="0">
                <a:solidFill>
                  <a:schemeClr val="bg1"/>
                </a:solidFill>
              </a:rPr>
              <a:t>Κάνει αναφορά στον φθόνο και τα αποτελέσματά του.</a:t>
            </a:r>
          </a:p>
          <a:p>
            <a:pPr algn="just"/>
            <a:r>
              <a:rPr lang="el-GR" sz="2400" dirty="0" smtClean="0">
                <a:solidFill>
                  <a:schemeClr val="bg1"/>
                </a:solidFill>
              </a:rPr>
              <a:t>Εκφράζει την τελική του συμμόρφωση στο έθιμο παρ’ όλες τις αμφιβολίες του.</a:t>
            </a:r>
          </a:p>
          <a:p>
            <a:pPr marL="0" indent="0">
              <a:buNone/>
            </a:pPr>
            <a:endParaRPr lang="el-GR" dirty="0">
              <a:solidFill>
                <a:schemeClr val="bg1"/>
              </a:solidFill>
            </a:endParaRPr>
          </a:p>
        </p:txBody>
      </p:sp>
      <p:sp>
        <p:nvSpPr>
          <p:cNvPr id="4" name="TextBox 3">
            <a:extLst>
              <a:ext uri="{FF2B5EF4-FFF2-40B4-BE49-F238E27FC236}">
                <a16:creationId xmlns="" xmlns:a16="http://schemas.microsoft.com/office/drawing/2014/main" id="{59A91945-E1EE-4035-BECC-88F6037BE1E3}"/>
              </a:ext>
            </a:extLst>
          </p:cNvPr>
          <p:cNvSpPr txBox="1"/>
          <p:nvPr/>
        </p:nvSpPr>
        <p:spPr>
          <a:xfrm>
            <a:off x="9033818" y="5815767"/>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36592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9363978D-49B3-469B-ADA9-F84110764CC3}"/>
              </a:ext>
            </a:extLst>
          </p:cNvPr>
          <p:cNvSpPr>
            <a:spLocks noGrp="1"/>
          </p:cNvSpPr>
          <p:nvPr>
            <p:ph idx="1"/>
          </p:nvPr>
        </p:nvSpPr>
        <p:spPr>
          <a:xfrm>
            <a:off x="590354" y="567964"/>
            <a:ext cx="10987129" cy="5862333"/>
          </a:xfrm>
        </p:spPr>
        <p:txBody>
          <a:bodyPr>
            <a:normAutofit/>
          </a:bodyPr>
          <a:lstStyle/>
          <a:p>
            <a:pPr marL="0" indent="0">
              <a:buNone/>
            </a:pPr>
            <a:r>
              <a:rPr lang="el-GR" sz="2400" b="1" dirty="0" smtClean="0">
                <a:solidFill>
                  <a:srgbClr val="FFC000"/>
                </a:solidFill>
                <a:effectLst>
                  <a:outerShdw blurRad="38100" dist="38100" dir="2700000" algn="tl">
                    <a:srgbClr val="000000">
                      <a:alpha val="43137"/>
                    </a:srgbClr>
                  </a:outerShdw>
                </a:effectLst>
              </a:rPr>
              <a:t>    </a:t>
            </a:r>
            <a:r>
              <a:rPr lang="el-GR" sz="2400" b="1" u="sng" dirty="0" smtClean="0">
                <a:solidFill>
                  <a:srgbClr val="FFC000"/>
                </a:solidFill>
                <a:effectLst>
                  <a:outerShdw blurRad="38100" dist="38100" dir="2700000" algn="tl">
                    <a:srgbClr val="000000">
                      <a:alpha val="43137"/>
                    </a:srgbClr>
                  </a:outerShdw>
                </a:effectLst>
              </a:rPr>
              <a:t>Αρχαίο </a:t>
            </a:r>
            <a:r>
              <a:rPr lang="el-GR" sz="2400" b="1" u="sng" dirty="0">
                <a:solidFill>
                  <a:srgbClr val="FFC000"/>
                </a:solidFill>
                <a:effectLst>
                  <a:outerShdw blurRad="38100" dist="38100" dir="2700000" algn="tl">
                    <a:srgbClr val="000000">
                      <a:alpha val="43137"/>
                    </a:srgbClr>
                  </a:outerShdw>
                </a:effectLst>
              </a:rPr>
              <a:t>Κείμενο</a:t>
            </a:r>
            <a:r>
              <a:rPr lang="el-GR" sz="2400" b="1" dirty="0">
                <a:solidFill>
                  <a:srgbClr val="FFC000"/>
                </a:solidFill>
                <a:effectLst>
                  <a:outerShdw blurRad="38100" dist="38100" dir="2700000" algn="tl">
                    <a:srgbClr val="000000">
                      <a:alpha val="43137"/>
                    </a:srgbClr>
                  </a:outerShdw>
                </a:effectLst>
              </a:rPr>
              <a:t>		</a:t>
            </a:r>
            <a:r>
              <a:rPr lang="el-GR" sz="2400" b="1" dirty="0" smtClean="0">
                <a:solidFill>
                  <a:srgbClr val="FFC000"/>
                </a:solidFill>
                <a:effectLst>
                  <a:outerShdw blurRad="38100" dist="38100" dir="2700000" algn="tl">
                    <a:srgbClr val="000000">
                      <a:alpha val="43137"/>
                    </a:srgbClr>
                  </a:outerShdw>
                </a:effectLst>
              </a:rPr>
              <a:t>    </a:t>
            </a:r>
            <a:r>
              <a:rPr lang="el-GR" sz="2400" b="1" dirty="0">
                <a:solidFill>
                  <a:srgbClr val="FFC000"/>
                </a:solidFill>
                <a:effectLst>
                  <a:outerShdw blurRad="38100" dist="38100" dir="2700000" algn="tl">
                    <a:srgbClr val="000000">
                      <a:alpha val="43137"/>
                    </a:srgbClr>
                  </a:outerShdw>
                </a:effectLst>
              </a:rPr>
              <a:t>	</a:t>
            </a:r>
            <a:r>
              <a:rPr lang="el-GR" sz="2400" b="1" dirty="0" smtClean="0">
                <a:solidFill>
                  <a:srgbClr val="FFC000"/>
                </a:solidFill>
                <a:effectLst>
                  <a:outerShdw blurRad="38100" dist="38100" dir="2700000" algn="tl">
                    <a:srgbClr val="000000">
                      <a:alpha val="43137"/>
                    </a:srgbClr>
                  </a:outerShdw>
                </a:effectLst>
              </a:rPr>
              <a:t>             </a:t>
            </a:r>
            <a:r>
              <a:rPr lang="el-GR" sz="2400" b="1" u="sng" dirty="0" smtClean="0">
                <a:solidFill>
                  <a:srgbClr val="FFC000"/>
                </a:solidFill>
                <a:effectLst>
                  <a:outerShdw blurRad="38100" dist="38100" dir="2700000" algn="tl">
                    <a:srgbClr val="000000">
                      <a:alpha val="43137"/>
                    </a:srgbClr>
                  </a:outerShdw>
                </a:effectLst>
              </a:rPr>
              <a:t>Μετάφραση</a:t>
            </a:r>
            <a:endParaRPr lang="el-GR" sz="2400" b="1" u="sng" dirty="0">
              <a:solidFill>
                <a:srgbClr val="FFC000"/>
              </a:solidFill>
              <a:effectLst>
                <a:outerShdw blurRad="38100" dist="38100" dir="2700000" algn="tl">
                  <a:srgbClr val="000000">
                    <a:alpha val="43137"/>
                  </a:srgbClr>
                </a:outerShdw>
              </a:effectLst>
            </a:endParaRPr>
          </a:p>
          <a:p>
            <a:pPr marL="0" indent="0">
              <a:buNone/>
            </a:pPr>
            <a:endParaRPr lang="el-GR" sz="2400" u="sng" dirty="0">
              <a:effectLst>
                <a:outerShdw blurRad="38100" dist="38100" dir="2700000" algn="tl">
                  <a:srgbClr val="000000">
                    <a:alpha val="43137"/>
                  </a:srgbClr>
                </a:outerShdw>
              </a:effectLst>
            </a:endParaRPr>
          </a:p>
          <a:p>
            <a:pPr marL="0" indent="0">
              <a:buNone/>
            </a:pPr>
            <a:r>
              <a:rPr lang="el-GR" sz="2400" dirty="0" err="1">
                <a:solidFill>
                  <a:schemeClr val="bg1"/>
                </a:solidFill>
              </a:rPr>
              <a:t>Οἱ</a:t>
            </a:r>
            <a:r>
              <a:rPr lang="el-GR" sz="2400" dirty="0">
                <a:solidFill>
                  <a:schemeClr val="bg1"/>
                </a:solidFill>
              </a:rPr>
              <a:t> </a:t>
            </a:r>
            <a:r>
              <a:rPr lang="el-GR" sz="2400" dirty="0" err="1">
                <a:solidFill>
                  <a:schemeClr val="bg1"/>
                </a:solidFill>
              </a:rPr>
              <a:t>μὲν</a:t>
            </a:r>
            <a:r>
              <a:rPr lang="el-GR" sz="2400" dirty="0">
                <a:solidFill>
                  <a:schemeClr val="bg1"/>
                </a:solidFill>
              </a:rPr>
              <a:t> </a:t>
            </a:r>
            <a:r>
              <a:rPr lang="el-GR" sz="2400" dirty="0" err="1">
                <a:solidFill>
                  <a:schemeClr val="bg1"/>
                </a:solidFill>
              </a:rPr>
              <a:t>πολλοὶ</a:t>
            </a:r>
            <a:r>
              <a:rPr lang="el-GR" sz="2400" dirty="0">
                <a:solidFill>
                  <a:schemeClr val="bg1"/>
                </a:solidFill>
              </a:rPr>
              <a:t> </a:t>
            </a:r>
            <a:r>
              <a:rPr lang="el-GR" sz="2400" dirty="0" err="1">
                <a:solidFill>
                  <a:schemeClr val="bg1"/>
                </a:solidFill>
              </a:rPr>
              <a:t>τῶν</a:t>
            </a:r>
            <a:r>
              <a:rPr lang="el-GR" sz="2400" dirty="0">
                <a:solidFill>
                  <a:schemeClr val="bg1"/>
                </a:solidFill>
              </a:rPr>
              <a:t> 			Οι περισσότεροι από </a:t>
            </a:r>
            <a:r>
              <a:rPr lang="el-GR" sz="2400" dirty="0" smtClean="0">
                <a:solidFill>
                  <a:schemeClr val="bg1"/>
                </a:solidFill>
              </a:rPr>
              <a:t>			</a:t>
            </a:r>
            <a:r>
              <a:rPr lang="el-GR" sz="1000" dirty="0" smtClean="0">
                <a:solidFill>
                  <a:schemeClr val="bg1"/>
                </a:solidFill>
              </a:rPr>
              <a:t>(1)</a:t>
            </a:r>
            <a:endParaRPr lang="el-GR" sz="1000" dirty="0">
              <a:solidFill>
                <a:schemeClr val="bg1"/>
              </a:solidFill>
            </a:endParaRPr>
          </a:p>
          <a:p>
            <a:pPr marL="0" indent="0">
              <a:buNone/>
            </a:pPr>
            <a:r>
              <a:rPr lang="el-GR" sz="2400" dirty="0" err="1">
                <a:solidFill>
                  <a:schemeClr val="bg1"/>
                </a:solidFill>
              </a:rPr>
              <a:t>ἐνθάδε</a:t>
            </a:r>
            <a:r>
              <a:rPr lang="el-GR" sz="2400" dirty="0">
                <a:solidFill>
                  <a:schemeClr val="bg1"/>
                </a:solidFill>
              </a:rPr>
              <a:t> </a:t>
            </a:r>
            <a:r>
              <a:rPr lang="el-GR" sz="2400" dirty="0" err="1">
                <a:solidFill>
                  <a:schemeClr val="bg1"/>
                </a:solidFill>
              </a:rPr>
              <a:t>ἤδη</a:t>
            </a:r>
            <a:r>
              <a:rPr lang="el-GR" sz="2400" dirty="0">
                <a:solidFill>
                  <a:schemeClr val="bg1"/>
                </a:solidFill>
              </a:rPr>
              <a:t> </a:t>
            </a:r>
            <a:r>
              <a:rPr lang="el-GR" sz="2400" dirty="0" err="1">
                <a:solidFill>
                  <a:schemeClr val="bg1"/>
                </a:solidFill>
              </a:rPr>
              <a:t>εἰρηκότων</a:t>
            </a:r>
            <a:r>
              <a:rPr lang="el-GR" sz="2400" dirty="0">
                <a:solidFill>
                  <a:schemeClr val="bg1"/>
                </a:solidFill>
              </a:rPr>
              <a:t>		</a:t>
            </a:r>
            <a:r>
              <a:rPr lang="el-GR" sz="2400" dirty="0" smtClean="0">
                <a:solidFill>
                  <a:schemeClr val="bg1"/>
                </a:solidFill>
              </a:rPr>
              <a:t>όσους έχουν μιλήσει εδώ ως τώρα</a:t>
            </a:r>
            <a:endParaRPr lang="el-GR" sz="2400" dirty="0">
              <a:solidFill>
                <a:schemeClr val="bg1"/>
              </a:solidFill>
            </a:endParaRPr>
          </a:p>
          <a:p>
            <a:pPr marL="0" indent="0">
              <a:buNone/>
            </a:pPr>
            <a:r>
              <a:rPr lang="el-GR" sz="2400" dirty="0" err="1"/>
              <a:t>ἐπαινοῦσι</a:t>
            </a:r>
            <a:r>
              <a:rPr lang="el-GR" sz="2400" dirty="0"/>
              <a:t> </a:t>
            </a:r>
            <a:r>
              <a:rPr lang="el-GR" sz="2400" dirty="0" err="1"/>
              <a:t>τὸν</a:t>
            </a:r>
            <a:r>
              <a:rPr lang="el-GR" sz="2400" dirty="0"/>
              <a:t>				επαινούν αυτόν</a:t>
            </a:r>
            <a:r>
              <a:rPr lang="el-GR" sz="1100" dirty="0">
                <a:solidFill>
                  <a:schemeClr val="bg1"/>
                </a:solidFill>
              </a:rPr>
              <a:t>1</a:t>
            </a:r>
            <a:r>
              <a:rPr lang="el-GR" sz="1100" dirty="0">
                <a:solidFill>
                  <a:srgbClr val="FFFF00"/>
                </a:solidFill>
              </a:rPr>
              <a:t>  </a:t>
            </a:r>
            <a:r>
              <a:rPr lang="el-GR" sz="2400" dirty="0"/>
              <a:t>που</a:t>
            </a:r>
          </a:p>
          <a:p>
            <a:pPr marL="0" indent="0">
              <a:buNone/>
            </a:pPr>
            <a:r>
              <a:rPr lang="el-GR" sz="2400" dirty="0" err="1"/>
              <a:t>προσθέντα</a:t>
            </a:r>
            <a:r>
              <a:rPr lang="el-GR" sz="2400" dirty="0"/>
              <a:t> </a:t>
            </a:r>
            <a:r>
              <a:rPr lang="el-GR" sz="2400" dirty="0" err="1">
                <a:solidFill>
                  <a:srgbClr val="FF0000"/>
                </a:solidFill>
              </a:rPr>
              <a:t>τῷ</a:t>
            </a:r>
            <a:r>
              <a:rPr lang="el-GR" sz="2400" dirty="0">
                <a:solidFill>
                  <a:srgbClr val="FF0000"/>
                </a:solidFill>
              </a:rPr>
              <a:t> </a:t>
            </a:r>
            <a:r>
              <a:rPr lang="el-GR" sz="2400" dirty="0" err="1">
                <a:solidFill>
                  <a:srgbClr val="FF0000"/>
                </a:solidFill>
              </a:rPr>
              <a:t>νόμῳ</a:t>
            </a:r>
            <a:r>
              <a:rPr lang="el-GR" sz="2400" dirty="0">
                <a:solidFill>
                  <a:schemeClr val="accent2"/>
                </a:solidFill>
              </a:rPr>
              <a:t>	</a:t>
            </a:r>
            <a:r>
              <a:rPr lang="el-GR" sz="2400" dirty="0"/>
              <a:t>		</a:t>
            </a:r>
            <a:r>
              <a:rPr lang="el-GR" sz="2400" dirty="0" smtClean="0"/>
              <a:t>πρόσθεσε </a:t>
            </a:r>
            <a:r>
              <a:rPr lang="el-GR" sz="2400" dirty="0" smtClean="0">
                <a:solidFill>
                  <a:srgbClr val="FF0000"/>
                </a:solidFill>
              </a:rPr>
              <a:t>στην καθιερωμένη τελετή</a:t>
            </a:r>
            <a:endParaRPr lang="el-GR" sz="2400" dirty="0">
              <a:solidFill>
                <a:srgbClr val="FF0000"/>
              </a:solidFill>
            </a:endParaRPr>
          </a:p>
          <a:p>
            <a:pPr marL="0" indent="0">
              <a:buNone/>
            </a:pPr>
            <a:r>
              <a:rPr lang="el-GR" sz="2400" dirty="0" err="1"/>
              <a:t>τὸν</a:t>
            </a:r>
            <a:r>
              <a:rPr lang="el-GR" sz="2400" dirty="0"/>
              <a:t> </a:t>
            </a:r>
            <a:r>
              <a:rPr lang="el-GR" sz="2400" dirty="0" err="1"/>
              <a:t>λόγον</a:t>
            </a:r>
            <a:r>
              <a:rPr lang="el-GR" sz="2400" dirty="0"/>
              <a:t> </a:t>
            </a:r>
            <a:r>
              <a:rPr lang="el-GR" sz="2400" dirty="0" err="1"/>
              <a:t>τόνδε</a:t>
            </a:r>
            <a:r>
              <a:rPr lang="el-GR" sz="2400" dirty="0"/>
              <a:t>,			</a:t>
            </a:r>
            <a:r>
              <a:rPr lang="el-GR" sz="2400" dirty="0" smtClean="0"/>
              <a:t>τον λόγο αυτό,</a:t>
            </a:r>
          </a:p>
          <a:p>
            <a:pPr marL="0" indent="0">
              <a:buNone/>
            </a:pPr>
            <a:r>
              <a:rPr lang="el-GR" sz="2400" dirty="0" err="1" smtClean="0">
                <a:solidFill>
                  <a:srgbClr val="002060"/>
                </a:solidFill>
              </a:rPr>
              <a:t>ὡς</a:t>
            </a:r>
            <a:r>
              <a:rPr lang="el-GR" sz="2400" dirty="0" smtClean="0">
                <a:solidFill>
                  <a:srgbClr val="002060"/>
                </a:solidFill>
              </a:rPr>
              <a:t> </a:t>
            </a:r>
            <a:r>
              <a:rPr lang="el-GR" sz="2400" dirty="0" err="1">
                <a:solidFill>
                  <a:srgbClr val="002060"/>
                </a:solidFill>
              </a:rPr>
              <a:t>καλὸν</a:t>
            </a:r>
            <a:r>
              <a:rPr lang="el-GR" sz="2400" dirty="0">
                <a:solidFill>
                  <a:srgbClr val="002060"/>
                </a:solidFill>
              </a:rPr>
              <a:t> </a:t>
            </a:r>
            <a:r>
              <a:rPr lang="el-GR" sz="2400" dirty="0" err="1">
                <a:solidFill>
                  <a:srgbClr val="002060"/>
                </a:solidFill>
              </a:rPr>
              <a:t>ἐπὶ</a:t>
            </a:r>
            <a:r>
              <a:rPr lang="el-GR" sz="2400" dirty="0">
                <a:solidFill>
                  <a:srgbClr val="002060"/>
                </a:solidFill>
              </a:rPr>
              <a:t> </a:t>
            </a:r>
            <a:r>
              <a:rPr lang="el-GR" sz="2400" dirty="0" err="1">
                <a:solidFill>
                  <a:srgbClr val="002060"/>
                </a:solidFill>
              </a:rPr>
              <a:t>τοῖς</a:t>
            </a:r>
            <a:r>
              <a:rPr lang="el-GR" sz="2400" dirty="0">
                <a:solidFill>
                  <a:srgbClr val="002060"/>
                </a:solidFill>
              </a:rPr>
              <a:t> </a:t>
            </a:r>
            <a:r>
              <a:rPr lang="el-GR" sz="2400" dirty="0">
                <a:solidFill>
                  <a:srgbClr val="FFFF00"/>
                </a:solidFill>
              </a:rPr>
              <a:t>			</a:t>
            </a:r>
            <a:r>
              <a:rPr lang="el-GR" sz="2400" dirty="0" smtClean="0">
                <a:solidFill>
                  <a:srgbClr val="002060"/>
                </a:solidFill>
              </a:rPr>
              <a:t>διότι πιστεύουν πως </a:t>
            </a:r>
            <a:r>
              <a:rPr lang="el-GR" sz="2400" dirty="0">
                <a:solidFill>
                  <a:srgbClr val="002060"/>
                </a:solidFill>
              </a:rPr>
              <a:t>είναι </a:t>
            </a:r>
            <a:r>
              <a:rPr lang="el-GR" sz="2400" dirty="0" smtClean="0">
                <a:solidFill>
                  <a:srgbClr val="002060"/>
                </a:solidFill>
              </a:rPr>
              <a:t>ωραίο       </a:t>
            </a:r>
            <a:r>
              <a:rPr lang="el-GR" sz="1000" dirty="0" smtClean="0">
                <a:solidFill>
                  <a:schemeClr val="bg1"/>
                </a:solidFill>
              </a:rPr>
              <a:t>(2)</a:t>
            </a:r>
            <a:endParaRPr lang="el-GR" sz="1000" dirty="0">
              <a:solidFill>
                <a:schemeClr val="bg1"/>
              </a:solidFill>
            </a:endParaRPr>
          </a:p>
          <a:p>
            <a:pPr marL="0" indent="0">
              <a:buNone/>
            </a:pPr>
            <a:r>
              <a:rPr lang="el-GR" sz="2400" dirty="0" err="1">
                <a:solidFill>
                  <a:srgbClr val="002060"/>
                </a:solidFill>
              </a:rPr>
              <a:t>ἐκ</a:t>
            </a:r>
            <a:r>
              <a:rPr lang="el-GR" sz="2400" dirty="0">
                <a:solidFill>
                  <a:srgbClr val="002060"/>
                </a:solidFill>
              </a:rPr>
              <a:t> </a:t>
            </a:r>
            <a:r>
              <a:rPr lang="el-GR" sz="2400" dirty="0" err="1">
                <a:solidFill>
                  <a:srgbClr val="002060"/>
                </a:solidFill>
              </a:rPr>
              <a:t>τῶν</a:t>
            </a:r>
            <a:r>
              <a:rPr lang="el-GR" sz="2400" dirty="0">
                <a:solidFill>
                  <a:srgbClr val="002060"/>
                </a:solidFill>
              </a:rPr>
              <a:t> πολέμων</a:t>
            </a:r>
            <a:r>
              <a:rPr lang="el-GR" sz="2400" dirty="0">
                <a:solidFill>
                  <a:srgbClr val="FFFF00"/>
                </a:solidFill>
              </a:rPr>
              <a:t>			να εκφωνείται </a:t>
            </a:r>
            <a:r>
              <a:rPr lang="el-GR" sz="2400" dirty="0" smtClean="0">
                <a:solidFill>
                  <a:srgbClr val="FFFF00"/>
                </a:solidFill>
              </a:rPr>
              <a:t>τέτοιος τιμητικός λόγος </a:t>
            </a:r>
            <a:endParaRPr lang="el-GR" sz="2400" dirty="0">
              <a:solidFill>
                <a:schemeClr val="accent1">
                  <a:lumMod val="50000"/>
                </a:schemeClr>
              </a:solidFill>
            </a:endParaRPr>
          </a:p>
          <a:p>
            <a:pPr marL="0" indent="0">
              <a:buNone/>
            </a:pPr>
            <a:r>
              <a:rPr lang="el-GR" sz="2400" dirty="0" err="1">
                <a:solidFill>
                  <a:schemeClr val="accent1">
                    <a:lumMod val="50000"/>
                  </a:schemeClr>
                </a:solidFill>
              </a:rPr>
              <a:t>θαπτομένοις</a:t>
            </a:r>
            <a:r>
              <a:rPr lang="el-GR" sz="2400" dirty="0">
                <a:solidFill>
                  <a:schemeClr val="accent1">
                    <a:lumMod val="50000"/>
                  </a:schemeClr>
                </a:solidFill>
              </a:rPr>
              <a:t> 				</a:t>
            </a:r>
            <a:r>
              <a:rPr lang="el-GR" sz="2400" dirty="0" smtClean="0">
                <a:solidFill>
                  <a:schemeClr val="accent1">
                    <a:lumMod val="50000"/>
                  </a:schemeClr>
                </a:solidFill>
              </a:rPr>
              <a:t>κατά την ταφή των </a:t>
            </a:r>
            <a:r>
              <a:rPr lang="el-GR" sz="2400" dirty="0">
                <a:solidFill>
                  <a:schemeClr val="accent1">
                    <a:lumMod val="50000"/>
                  </a:schemeClr>
                </a:solidFill>
              </a:rPr>
              <a:t>νεκρών</a:t>
            </a:r>
            <a:r>
              <a:rPr lang="el-GR" sz="2400" dirty="0">
                <a:solidFill>
                  <a:srgbClr val="FFFF00"/>
                </a:solidFill>
              </a:rPr>
              <a:t> </a:t>
            </a:r>
            <a:r>
              <a:rPr lang="el-GR" sz="2400" dirty="0" smtClean="0">
                <a:solidFill>
                  <a:srgbClr val="FFFF00"/>
                </a:solidFill>
              </a:rPr>
              <a:t> </a:t>
            </a:r>
            <a:r>
              <a:rPr lang="el-GR" sz="2400" dirty="0" smtClean="0">
                <a:solidFill>
                  <a:srgbClr val="002060"/>
                </a:solidFill>
              </a:rPr>
              <a:t>του πολέμου.</a:t>
            </a:r>
            <a:endParaRPr lang="el-GR" sz="2400" dirty="0">
              <a:solidFill>
                <a:srgbClr val="002060"/>
              </a:solidFill>
            </a:endParaRPr>
          </a:p>
          <a:p>
            <a:pPr marL="0" indent="0">
              <a:buNone/>
            </a:pPr>
            <a:r>
              <a:rPr lang="el-GR" sz="2400" dirty="0" err="1">
                <a:solidFill>
                  <a:srgbClr val="FFFF00"/>
                </a:solidFill>
              </a:rPr>
              <a:t>ἀγορεύεσθαι</a:t>
            </a:r>
            <a:r>
              <a:rPr lang="el-GR" sz="2400" dirty="0">
                <a:solidFill>
                  <a:srgbClr val="FFFF00"/>
                </a:solidFill>
              </a:rPr>
              <a:t> </a:t>
            </a:r>
            <a:r>
              <a:rPr lang="el-GR" sz="2400" dirty="0" err="1">
                <a:solidFill>
                  <a:srgbClr val="FFFF00"/>
                </a:solidFill>
              </a:rPr>
              <a:t>αὐτόν</a:t>
            </a:r>
            <a:r>
              <a:rPr lang="el-GR" sz="2400" dirty="0">
                <a:solidFill>
                  <a:srgbClr val="FFFF00"/>
                </a:solidFill>
              </a:rPr>
              <a:t>. 			</a:t>
            </a:r>
          </a:p>
        </p:txBody>
      </p:sp>
      <p:sp>
        <p:nvSpPr>
          <p:cNvPr id="4" name="TextBox 3">
            <a:extLst>
              <a:ext uri="{FF2B5EF4-FFF2-40B4-BE49-F238E27FC236}">
                <a16:creationId xmlns="" xmlns:a16="http://schemas.microsoft.com/office/drawing/2014/main" id="{8B05A426-58B8-4907-9C74-A4DE9F63F43F}"/>
              </a:ext>
            </a:extLst>
          </p:cNvPr>
          <p:cNvSpPr txBox="1"/>
          <p:nvPr/>
        </p:nvSpPr>
        <p:spPr>
          <a:xfrm>
            <a:off x="8940512" y="5934269"/>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37689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3F006512-4753-47C7-9854-3E8E8ADB222A}"/>
              </a:ext>
            </a:extLst>
          </p:cNvPr>
          <p:cNvSpPr>
            <a:spLocks noGrp="1"/>
          </p:cNvSpPr>
          <p:nvPr>
            <p:ph idx="1"/>
          </p:nvPr>
        </p:nvSpPr>
        <p:spPr>
          <a:xfrm>
            <a:off x="731196" y="1864933"/>
            <a:ext cx="5529645" cy="2469138"/>
          </a:xfrm>
        </p:spPr>
        <p:txBody>
          <a:bodyPr>
            <a:normAutofit/>
          </a:bodyPr>
          <a:lstStyle/>
          <a:p>
            <a:pPr marL="0" indent="0" algn="just">
              <a:buNone/>
            </a:pPr>
            <a:r>
              <a:rPr lang="el-GR" sz="2400" dirty="0">
                <a:solidFill>
                  <a:schemeClr val="bg1"/>
                </a:solidFill>
              </a:rPr>
              <a:t>Θεωρείται σύμφωνα με αναφορές αρχαίων συγγραφέων ότι εκείνος που πρόσθεσε στο έθιμο της ταφής τον επιτάφιο λόγο ήταν </a:t>
            </a:r>
            <a:r>
              <a:rPr lang="el-GR" sz="2400" b="1" dirty="0">
                <a:solidFill>
                  <a:srgbClr val="FFFF00"/>
                </a:solidFill>
                <a:effectLst>
                  <a:outerShdw blurRad="38100" dist="38100" dir="2700000" algn="tl">
                    <a:srgbClr val="000000">
                      <a:alpha val="43137"/>
                    </a:srgbClr>
                  </a:outerShdw>
                </a:effectLst>
              </a:rPr>
              <a:t>ο Σόλωνας</a:t>
            </a:r>
            <a:r>
              <a:rPr lang="el-GR" sz="2400" dirty="0">
                <a:solidFill>
                  <a:srgbClr val="FFFF00"/>
                </a:solidFill>
              </a:rPr>
              <a:t>. </a:t>
            </a:r>
          </a:p>
          <a:p>
            <a:pPr marL="0" indent="0">
              <a:buNone/>
            </a:pPr>
            <a:endParaRPr lang="el-GR" dirty="0"/>
          </a:p>
          <a:p>
            <a:pPr marL="0" indent="0">
              <a:buNone/>
            </a:pPr>
            <a:endParaRPr lang="el-GR" dirty="0"/>
          </a:p>
          <a:p>
            <a:pPr marL="0" indent="0">
              <a:buNone/>
            </a:pPr>
            <a:endParaRPr lang="el-GR" dirty="0">
              <a:solidFill>
                <a:srgbClr val="FFFF00"/>
              </a:solidFill>
            </a:endParaRPr>
          </a:p>
          <a:p>
            <a:pPr marL="0" indent="0">
              <a:buNone/>
            </a:pPr>
            <a:endParaRPr lang="en-US" dirty="0"/>
          </a:p>
        </p:txBody>
      </p:sp>
      <p:pic>
        <p:nvPicPr>
          <p:cNvPr id="1042" name="Picture 18" descr="Ο Κροίσος και ο Σόλων: Μια διδακτική ιστορία του Ηροδότου για την ευτυχία">
            <a:extLst>
              <a:ext uri="{FF2B5EF4-FFF2-40B4-BE49-F238E27FC236}">
                <a16:creationId xmlns="" xmlns:a16="http://schemas.microsoft.com/office/drawing/2014/main" id="{1146BAEC-4F83-4D46-AA93-A91E946555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162" y="959862"/>
            <a:ext cx="5171183" cy="3873395"/>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a:extLst>
              <a:ext uri="{FF2B5EF4-FFF2-40B4-BE49-F238E27FC236}">
                <a16:creationId xmlns="" xmlns:a16="http://schemas.microsoft.com/office/drawing/2014/main" id="{52DF28A3-A31E-458C-B074-003E86650875}"/>
              </a:ext>
            </a:extLst>
          </p:cNvPr>
          <p:cNvSpPr/>
          <p:nvPr/>
        </p:nvSpPr>
        <p:spPr>
          <a:xfrm>
            <a:off x="6941975" y="5103845"/>
            <a:ext cx="4441876" cy="1184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dirty="0">
                <a:solidFill>
                  <a:srgbClr val="FFFF00"/>
                </a:solidFill>
              </a:rPr>
              <a:t>Ο </a:t>
            </a:r>
            <a:r>
              <a:rPr lang="el-GR" b="1" dirty="0">
                <a:solidFill>
                  <a:srgbClr val="FFFF00"/>
                </a:solidFill>
              </a:rPr>
              <a:t>Σόλων</a:t>
            </a:r>
            <a:r>
              <a:rPr lang="el-GR" dirty="0">
                <a:solidFill>
                  <a:srgbClr val="FFFF00"/>
                </a:solidFill>
              </a:rPr>
              <a:t> (περ. 639-559 </a:t>
            </a:r>
            <a:r>
              <a:rPr lang="el-GR" dirty="0" err="1">
                <a:solidFill>
                  <a:srgbClr val="FFFF00"/>
                </a:solidFill>
              </a:rPr>
              <a:t>π.Χ</a:t>
            </a:r>
            <a:r>
              <a:rPr lang="el-GR" dirty="0">
                <a:solidFill>
                  <a:srgbClr val="FFFF00"/>
                </a:solidFill>
              </a:rPr>
              <a:t>) ήταν σημαντικός Αθηναίος νομοθέτης, φιλόσοφος, ποιητής και ένας από τους επτά σοφούς της αρχαίας Ελλάδας.</a:t>
            </a:r>
          </a:p>
        </p:txBody>
      </p:sp>
      <p:sp>
        <p:nvSpPr>
          <p:cNvPr id="16" name="TextBox 15">
            <a:extLst>
              <a:ext uri="{FF2B5EF4-FFF2-40B4-BE49-F238E27FC236}">
                <a16:creationId xmlns="" xmlns:a16="http://schemas.microsoft.com/office/drawing/2014/main" id="{944853BB-4828-4A94-87EA-55AC04F4A9D3}"/>
              </a:ext>
            </a:extLst>
          </p:cNvPr>
          <p:cNvSpPr txBox="1"/>
          <p:nvPr/>
        </p:nvSpPr>
        <p:spPr>
          <a:xfrm>
            <a:off x="9162913" y="6288832"/>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48219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41F2D140-CA43-4098-9C53-F2BA796AEB29}"/>
              </a:ext>
            </a:extLst>
          </p:cNvPr>
          <p:cNvSpPr>
            <a:spLocks noGrp="1"/>
          </p:cNvSpPr>
          <p:nvPr>
            <p:ph idx="1"/>
          </p:nvPr>
        </p:nvSpPr>
        <p:spPr>
          <a:xfrm>
            <a:off x="838200" y="765110"/>
            <a:ext cx="10713098" cy="5411853"/>
          </a:xfrm>
        </p:spPr>
        <p:txBody>
          <a:bodyPr>
            <a:normAutofit lnSpcReduction="10000"/>
          </a:bodyPr>
          <a:lstStyle/>
          <a:p>
            <a:pPr marL="0" indent="0">
              <a:buNone/>
            </a:pPr>
            <a:r>
              <a:rPr lang="el-GR" sz="2400" dirty="0" err="1"/>
              <a:t>ἐμοὶ</a:t>
            </a:r>
            <a:r>
              <a:rPr lang="el-GR" sz="2400" dirty="0"/>
              <a:t> </a:t>
            </a:r>
            <a:r>
              <a:rPr lang="el-GR" sz="2400" dirty="0" err="1"/>
              <a:t>δὲ</a:t>
            </a:r>
            <a:r>
              <a:rPr lang="el-GR" sz="2400" dirty="0"/>
              <a:t> </a:t>
            </a:r>
            <a:r>
              <a:rPr lang="el-GR" sz="2400" dirty="0" err="1"/>
              <a:t>ἀρκοῦν</a:t>
            </a:r>
            <a:r>
              <a:rPr lang="el-GR" sz="2400" dirty="0"/>
              <a:t> </a:t>
            </a:r>
            <a:r>
              <a:rPr lang="el-GR" sz="2400" dirty="0" err="1">
                <a:solidFill>
                  <a:srgbClr val="FF0000"/>
                </a:solidFill>
                <a:effectLst>
                  <a:outerShdw blurRad="38100" dist="38100" dir="2700000" algn="tl">
                    <a:srgbClr val="000000">
                      <a:alpha val="43137"/>
                    </a:srgbClr>
                  </a:outerShdw>
                </a:effectLst>
              </a:rPr>
              <a:t>ἂν</a:t>
            </a:r>
            <a:r>
              <a:rPr lang="el-GR" sz="2400" dirty="0">
                <a:solidFill>
                  <a:srgbClr val="FF0000"/>
                </a:solidFill>
                <a:effectLst>
                  <a:outerShdw blurRad="38100" dist="38100" dir="2700000" algn="tl">
                    <a:srgbClr val="000000">
                      <a:alpha val="43137"/>
                    </a:srgbClr>
                  </a:outerShdw>
                </a:effectLst>
              </a:rPr>
              <a:t> </a:t>
            </a:r>
            <a:r>
              <a:rPr lang="el-GR" sz="2400" dirty="0" err="1">
                <a:solidFill>
                  <a:srgbClr val="FF0000"/>
                </a:solidFill>
                <a:effectLst>
                  <a:outerShdw blurRad="38100" dist="38100" dir="2700000" algn="tl">
                    <a:srgbClr val="000000">
                      <a:alpha val="43137"/>
                    </a:srgbClr>
                  </a:outerShdw>
                </a:effectLst>
              </a:rPr>
              <a:t>ἐδόκει</a:t>
            </a:r>
            <a:r>
              <a:rPr lang="el-GR" sz="2400" dirty="0">
                <a:solidFill>
                  <a:srgbClr val="FF0000"/>
                </a:solidFill>
                <a:effectLst>
                  <a:outerShdw blurRad="38100" dist="38100" dir="2700000" algn="tl">
                    <a:srgbClr val="000000">
                      <a:alpha val="43137"/>
                    </a:srgbClr>
                  </a:outerShdw>
                </a:effectLst>
              </a:rPr>
              <a:t> </a:t>
            </a:r>
            <a:r>
              <a:rPr lang="el-GR" sz="2400" dirty="0" err="1"/>
              <a:t>εἶναι</a:t>
            </a:r>
            <a:r>
              <a:rPr lang="el-GR" sz="2400" dirty="0"/>
              <a:t>	</a:t>
            </a:r>
            <a:r>
              <a:rPr lang="el-GR" sz="2400" dirty="0" smtClean="0"/>
              <a:t>Εγώ </a:t>
            </a:r>
            <a:r>
              <a:rPr lang="el-GR" sz="2400" dirty="0" smtClean="0">
                <a:solidFill>
                  <a:srgbClr val="FF0000"/>
                </a:solidFill>
                <a:effectLst>
                  <a:outerShdw blurRad="38100" dist="38100" dir="2700000" algn="tl">
                    <a:srgbClr val="000000">
                      <a:alpha val="43137"/>
                    </a:srgbClr>
                  </a:outerShdw>
                </a:effectLst>
              </a:rPr>
              <a:t>θα είχα τη γνώμη </a:t>
            </a:r>
            <a:r>
              <a:rPr lang="el-GR" sz="2400" dirty="0" smtClean="0"/>
              <a:t>ότι θα αρκούσε       </a:t>
            </a:r>
            <a:r>
              <a:rPr lang="el-GR" sz="1000" dirty="0" smtClean="0">
                <a:solidFill>
                  <a:schemeClr val="bg1"/>
                </a:solidFill>
              </a:rPr>
              <a:t>(3, 4)</a:t>
            </a:r>
            <a:endParaRPr lang="el-GR" sz="1000" dirty="0">
              <a:solidFill>
                <a:schemeClr val="bg1"/>
              </a:solidFill>
            </a:endParaRPr>
          </a:p>
          <a:p>
            <a:pPr marL="0" indent="0">
              <a:buNone/>
            </a:pPr>
            <a:r>
              <a:rPr lang="el-GR" sz="2400" dirty="0" err="1"/>
              <a:t>ἀνδρῶν</a:t>
            </a:r>
            <a:r>
              <a:rPr lang="el-GR" sz="2400" dirty="0"/>
              <a:t> </a:t>
            </a:r>
            <a:r>
              <a:rPr lang="el-GR" sz="2400" dirty="0" err="1"/>
              <a:t>ἀγαθῶν</a:t>
            </a:r>
            <a:r>
              <a:rPr lang="el-GR" sz="2400" dirty="0"/>
              <a:t> 			για </a:t>
            </a:r>
            <a:r>
              <a:rPr lang="el-GR" sz="2400" dirty="0" smtClean="0"/>
              <a:t>ανθρώπους </a:t>
            </a:r>
            <a:r>
              <a:rPr lang="el-GR" sz="2400" dirty="0"/>
              <a:t>που </a:t>
            </a:r>
            <a:r>
              <a:rPr lang="el-GR" sz="2400" dirty="0" smtClean="0"/>
              <a:t>στάθηκαν με έργα     </a:t>
            </a:r>
            <a:endParaRPr lang="el-GR" sz="2400" dirty="0"/>
          </a:p>
          <a:p>
            <a:pPr marL="0" indent="0">
              <a:buNone/>
            </a:pPr>
            <a:r>
              <a:rPr lang="el-GR" sz="2400" dirty="0" err="1"/>
              <a:t>ἔργῳ</a:t>
            </a:r>
            <a:r>
              <a:rPr lang="el-GR" sz="2400" dirty="0"/>
              <a:t> γενομένων,			</a:t>
            </a:r>
            <a:r>
              <a:rPr lang="el-GR" sz="2400" dirty="0" smtClean="0"/>
              <a:t>γενναίοι,</a:t>
            </a:r>
            <a:endParaRPr lang="el-GR" sz="2400" dirty="0"/>
          </a:p>
          <a:p>
            <a:pPr marL="0" indent="0">
              <a:buNone/>
            </a:pPr>
            <a:r>
              <a:rPr lang="el-GR" sz="2400" dirty="0" err="1"/>
              <a:t>ἔργῳ</a:t>
            </a:r>
            <a:r>
              <a:rPr lang="el-GR" sz="2400" dirty="0"/>
              <a:t> </a:t>
            </a:r>
            <a:r>
              <a:rPr lang="el-GR" sz="2400" dirty="0" err="1"/>
              <a:t>καὶ</a:t>
            </a:r>
            <a:r>
              <a:rPr lang="el-GR" sz="2400" dirty="0"/>
              <a:t> </a:t>
            </a:r>
            <a:r>
              <a:rPr lang="el-GR" sz="2400" dirty="0" err="1"/>
              <a:t>δηλοῦσθαι</a:t>
            </a:r>
            <a:r>
              <a:rPr lang="el-GR" sz="2400" dirty="0"/>
              <a:t> </a:t>
            </a:r>
            <a:r>
              <a:rPr lang="el-GR" sz="2400" dirty="0" err="1"/>
              <a:t>τὰς</a:t>
            </a:r>
            <a:r>
              <a:rPr lang="el-GR" sz="2400" dirty="0"/>
              <a:t> τιμάς,	</a:t>
            </a:r>
            <a:r>
              <a:rPr lang="el-GR" sz="2400" dirty="0" smtClean="0"/>
              <a:t>με </a:t>
            </a:r>
            <a:r>
              <a:rPr lang="el-GR" sz="2400" dirty="0"/>
              <a:t>έργα να </a:t>
            </a:r>
            <a:r>
              <a:rPr lang="el-GR" sz="2400" dirty="0" smtClean="0"/>
              <a:t>εκφραστούν </a:t>
            </a:r>
            <a:r>
              <a:rPr lang="el-GR" sz="2400" dirty="0"/>
              <a:t>και οι τιμές</a:t>
            </a:r>
            <a:r>
              <a:rPr lang="el-GR" sz="2400" dirty="0" smtClean="0"/>
              <a:t>,          </a:t>
            </a:r>
            <a:r>
              <a:rPr lang="el-GR" sz="1000" dirty="0" smtClean="0">
                <a:solidFill>
                  <a:schemeClr val="bg1"/>
                </a:solidFill>
              </a:rPr>
              <a:t>(5)</a:t>
            </a:r>
            <a:endParaRPr lang="el-GR" sz="1000" dirty="0">
              <a:solidFill>
                <a:schemeClr val="bg1"/>
              </a:solidFill>
            </a:endParaRPr>
          </a:p>
          <a:p>
            <a:pPr marL="0" indent="0">
              <a:buNone/>
            </a:pPr>
            <a:r>
              <a:rPr lang="el-GR" sz="2400" dirty="0" err="1">
                <a:solidFill>
                  <a:srgbClr val="FFFF00"/>
                </a:solidFill>
              </a:rPr>
              <a:t>οἷα</a:t>
            </a:r>
            <a:r>
              <a:rPr lang="el-GR" sz="2400" dirty="0">
                <a:solidFill>
                  <a:srgbClr val="FFFF00"/>
                </a:solidFill>
              </a:rPr>
              <a:t> </a:t>
            </a:r>
            <a:r>
              <a:rPr lang="el-GR" sz="2400" dirty="0" err="1">
                <a:solidFill>
                  <a:srgbClr val="FFFF00"/>
                </a:solidFill>
              </a:rPr>
              <a:t>καὶ</a:t>
            </a:r>
            <a:r>
              <a:rPr lang="el-GR" sz="2400" dirty="0">
                <a:solidFill>
                  <a:srgbClr val="FFFF00"/>
                </a:solidFill>
              </a:rPr>
              <a:t> </a:t>
            </a:r>
            <a:r>
              <a:rPr lang="el-GR" sz="2400" dirty="0" err="1">
                <a:solidFill>
                  <a:srgbClr val="FFFF00"/>
                </a:solidFill>
              </a:rPr>
              <a:t>νῦν</a:t>
            </a:r>
            <a:r>
              <a:rPr lang="el-GR" sz="2400" dirty="0">
                <a:solidFill>
                  <a:srgbClr val="FFFF00"/>
                </a:solidFill>
              </a:rPr>
              <a:t> </a:t>
            </a:r>
            <a:r>
              <a:rPr lang="el-GR" sz="2400" dirty="0" err="1">
                <a:solidFill>
                  <a:srgbClr val="FFFF00"/>
                </a:solidFill>
              </a:rPr>
              <a:t>περὶ</a:t>
            </a:r>
            <a:r>
              <a:rPr lang="el-GR" sz="2400" dirty="0">
                <a:solidFill>
                  <a:srgbClr val="FFFF00"/>
                </a:solidFill>
              </a:rPr>
              <a:t> </a:t>
            </a:r>
            <a:r>
              <a:rPr lang="el-GR" sz="2400" dirty="0" err="1">
                <a:solidFill>
                  <a:srgbClr val="FFFF00"/>
                </a:solidFill>
              </a:rPr>
              <a:t>τὸν</a:t>
            </a:r>
            <a:r>
              <a:rPr lang="el-GR" sz="2400" dirty="0">
                <a:solidFill>
                  <a:srgbClr val="FFFF00"/>
                </a:solidFill>
              </a:rPr>
              <a:t> </a:t>
            </a:r>
            <a:r>
              <a:rPr lang="el-GR" sz="2400" dirty="0" err="1">
                <a:solidFill>
                  <a:srgbClr val="FFFF00"/>
                </a:solidFill>
              </a:rPr>
              <a:t>τάφον</a:t>
            </a:r>
            <a:r>
              <a:rPr lang="el-GR" sz="2400" dirty="0">
                <a:solidFill>
                  <a:srgbClr val="FFFF00"/>
                </a:solidFill>
              </a:rPr>
              <a:t> 		όπως αυτά που </a:t>
            </a:r>
            <a:r>
              <a:rPr lang="el-GR" sz="2400" dirty="0" smtClean="0">
                <a:solidFill>
                  <a:srgbClr val="FFFF00"/>
                </a:solidFill>
              </a:rPr>
              <a:t>βλέπετε ότι και </a:t>
            </a:r>
            <a:r>
              <a:rPr lang="el-GR" sz="2400" dirty="0">
                <a:solidFill>
                  <a:srgbClr val="FFFF00"/>
                </a:solidFill>
              </a:rPr>
              <a:t>τώρα</a:t>
            </a:r>
          </a:p>
          <a:p>
            <a:pPr marL="0" indent="0">
              <a:buNone/>
            </a:pPr>
            <a:r>
              <a:rPr lang="el-GR" sz="2400" dirty="0" err="1">
                <a:solidFill>
                  <a:srgbClr val="FFFF00"/>
                </a:solidFill>
              </a:rPr>
              <a:t>τόνδε</a:t>
            </a:r>
            <a:r>
              <a:rPr lang="el-GR" sz="2400" dirty="0">
                <a:solidFill>
                  <a:srgbClr val="FFFF00"/>
                </a:solidFill>
              </a:rPr>
              <a:t>					</a:t>
            </a:r>
            <a:r>
              <a:rPr lang="el-GR" sz="2400" dirty="0" smtClean="0">
                <a:solidFill>
                  <a:srgbClr val="FFFF00"/>
                </a:solidFill>
              </a:rPr>
              <a:t>γι</a:t>
            </a:r>
            <a:r>
              <a:rPr lang="el-GR" sz="2400" dirty="0">
                <a:solidFill>
                  <a:srgbClr val="FFFF00"/>
                </a:solidFill>
              </a:rPr>
              <a:t>’ αυτή την </a:t>
            </a:r>
            <a:r>
              <a:rPr lang="el-GR" sz="2400" dirty="0" smtClean="0">
                <a:solidFill>
                  <a:srgbClr val="FFFF00"/>
                </a:solidFill>
              </a:rPr>
              <a:t>επικήδεια τελετή</a:t>
            </a:r>
            <a:endParaRPr lang="el-GR" sz="2400" dirty="0">
              <a:solidFill>
                <a:srgbClr val="FFFF00"/>
              </a:solidFill>
            </a:endParaRPr>
          </a:p>
          <a:p>
            <a:pPr marL="0" indent="0">
              <a:buNone/>
            </a:pPr>
            <a:r>
              <a:rPr lang="el-GR" sz="2400" dirty="0" err="1">
                <a:solidFill>
                  <a:srgbClr val="FFFF00"/>
                </a:solidFill>
              </a:rPr>
              <a:t>δημοσίᾳ</a:t>
            </a:r>
            <a:r>
              <a:rPr lang="el-GR" sz="2400" dirty="0">
                <a:solidFill>
                  <a:srgbClr val="FFFF00"/>
                </a:solidFill>
              </a:rPr>
              <a:t> παρασκευασθέντα       	</a:t>
            </a:r>
            <a:r>
              <a:rPr lang="el-GR" sz="2400" dirty="0" smtClean="0">
                <a:solidFill>
                  <a:srgbClr val="FFFF00"/>
                </a:solidFill>
              </a:rPr>
              <a:t>ετοιμάστηκαν </a:t>
            </a:r>
            <a:r>
              <a:rPr lang="el-GR" sz="2400" dirty="0">
                <a:solidFill>
                  <a:srgbClr val="FFFF00"/>
                </a:solidFill>
              </a:rPr>
              <a:t>με δημόσια</a:t>
            </a:r>
          </a:p>
          <a:p>
            <a:pPr marL="0" indent="0">
              <a:buNone/>
            </a:pPr>
            <a:r>
              <a:rPr lang="el-GR" sz="2400" dirty="0" err="1">
                <a:solidFill>
                  <a:srgbClr val="FFFF00"/>
                </a:solidFill>
              </a:rPr>
              <a:t>ὁρᾶτε</a:t>
            </a:r>
            <a:r>
              <a:rPr lang="el-GR" sz="2400" dirty="0">
                <a:solidFill>
                  <a:srgbClr val="FFFF00"/>
                </a:solidFill>
              </a:rPr>
              <a:t>, 		</a:t>
            </a:r>
            <a:r>
              <a:rPr lang="el-GR" sz="2400" dirty="0"/>
              <a:t>			</a:t>
            </a:r>
            <a:r>
              <a:rPr lang="el-GR" sz="2400" dirty="0">
                <a:solidFill>
                  <a:srgbClr val="FFFF00"/>
                </a:solidFill>
              </a:rPr>
              <a:t>φροντίδα</a:t>
            </a:r>
          </a:p>
          <a:p>
            <a:pPr marL="0" indent="0">
              <a:buNone/>
            </a:pPr>
            <a:r>
              <a:rPr lang="el-GR" sz="2400" dirty="0" err="1">
                <a:solidFill>
                  <a:srgbClr val="002060"/>
                </a:solidFill>
              </a:rPr>
              <a:t>καὶ</a:t>
            </a:r>
            <a:r>
              <a:rPr lang="el-GR" sz="2400" dirty="0">
                <a:solidFill>
                  <a:srgbClr val="002060"/>
                </a:solidFill>
              </a:rPr>
              <a:t> </a:t>
            </a:r>
            <a:r>
              <a:rPr lang="el-GR" sz="2400" dirty="0" err="1">
                <a:solidFill>
                  <a:srgbClr val="002060"/>
                </a:solidFill>
              </a:rPr>
              <a:t>μὴ</a:t>
            </a:r>
            <a:r>
              <a:rPr lang="el-GR" sz="2400" dirty="0">
                <a:solidFill>
                  <a:srgbClr val="002060"/>
                </a:solidFill>
              </a:rPr>
              <a:t> </a:t>
            </a:r>
            <a:r>
              <a:rPr lang="el-GR" sz="2400" dirty="0" err="1">
                <a:solidFill>
                  <a:srgbClr val="002060"/>
                </a:solidFill>
              </a:rPr>
              <a:t>ἐν</a:t>
            </a:r>
            <a:r>
              <a:rPr lang="el-GR" sz="2400" dirty="0">
                <a:solidFill>
                  <a:srgbClr val="002060"/>
                </a:solidFill>
              </a:rPr>
              <a:t> </a:t>
            </a:r>
            <a:r>
              <a:rPr lang="el-GR" sz="2400" dirty="0" err="1">
                <a:solidFill>
                  <a:srgbClr val="002060"/>
                </a:solidFill>
              </a:rPr>
              <a:t>ἑνὶ</a:t>
            </a:r>
            <a:r>
              <a:rPr lang="el-GR" sz="2400" dirty="0">
                <a:solidFill>
                  <a:srgbClr val="002060"/>
                </a:solidFill>
              </a:rPr>
              <a:t> </a:t>
            </a:r>
            <a:r>
              <a:rPr lang="el-GR" sz="2400" dirty="0" err="1">
                <a:solidFill>
                  <a:srgbClr val="002060"/>
                </a:solidFill>
              </a:rPr>
              <a:t>ἀνδρὶ</a:t>
            </a:r>
            <a:r>
              <a:rPr lang="el-GR" sz="2400" dirty="0">
                <a:solidFill>
                  <a:srgbClr val="002060"/>
                </a:solidFill>
              </a:rPr>
              <a:t>                       	</a:t>
            </a:r>
            <a:r>
              <a:rPr lang="el-GR" sz="2400" dirty="0" smtClean="0">
                <a:solidFill>
                  <a:srgbClr val="002060"/>
                </a:solidFill>
              </a:rPr>
              <a:t>και </a:t>
            </a:r>
            <a:r>
              <a:rPr lang="el-GR" sz="2400" dirty="0">
                <a:solidFill>
                  <a:srgbClr val="002060"/>
                </a:solidFill>
              </a:rPr>
              <a:t>να μην εξαρτάται από έναν </a:t>
            </a:r>
            <a:r>
              <a:rPr lang="el-GR" sz="2400" dirty="0" smtClean="0">
                <a:solidFill>
                  <a:srgbClr val="002060"/>
                </a:solidFill>
              </a:rPr>
              <a:t>άνθρωπο μόνο, </a:t>
            </a:r>
            <a:endParaRPr lang="el-GR" sz="2400" dirty="0">
              <a:solidFill>
                <a:srgbClr val="002060"/>
              </a:solidFill>
            </a:endParaRPr>
          </a:p>
          <a:p>
            <a:pPr marL="0" indent="0">
              <a:buNone/>
            </a:pPr>
            <a:r>
              <a:rPr lang="el-GR" sz="2400" dirty="0" err="1">
                <a:solidFill>
                  <a:srgbClr val="00B050"/>
                </a:solidFill>
              </a:rPr>
              <a:t>εὖ</a:t>
            </a:r>
            <a:r>
              <a:rPr lang="el-GR" sz="2400" dirty="0">
                <a:solidFill>
                  <a:srgbClr val="00B050"/>
                </a:solidFill>
              </a:rPr>
              <a:t> τε </a:t>
            </a:r>
            <a:r>
              <a:rPr lang="el-GR" sz="2400" dirty="0" err="1">
                <a:solidFill>
                  <a:srgbClr val="00B050"/>
                </a:solidFill>
              </a:rPr>
              <a:t>καὶ</a:t>
            </a:r>
            <a:r>
              <a:rPr lang="el-GR" sz="2400" dirty="0">
                <a:solidFill>
                  <a:srgbClr val="00B050"/>
                </a:solidFill>
              </a:rPr>
              <a:t> </a:t>
            </a:r>
            <a:r>
              <a:rPr lang="el-GR" sz="2400" dirty="0" err="1">
                <a:solidFill>
                  <a:srgbClr val="00B050"/>
                </a:solidFill>
              </a:rPr>
              <a:t>χεῖρον</a:t>
            </a:r>
            <a:r>
              <a:rPr lang="el-GR" sz="2400" dirty="0">
                <a:solidFill>
                  <a:srgbClr val="00B050"/>
                </a:solidFill>
              </a:rPr>
              <a:t> </a:t>
            </a:r>
            <a:r>
              <a:rPr lang="el-GR" sz="2400" dirty="0" err="1">
                <a:solidFill>
                  <a:srgbClr val="00B050"/>
                </a:solidFill>
              </a:rPr>
              <a:t>εἰπόντι</a:t>
            </a:r>
            <a:r>
              <a:rPr lang="el-GR" sz="2400" dirty="0">
                <a:solidFill>
                  <a:srgbClr val="00B050"/>
                </a:solidFill>
              </a:rPr>
              <a:t> </a:t>
            </a:r>
            <a:r>
              <a:rPr lang="el-GR" sz="2400" dirty="0"/>
              <a:t>		</a:t>
            </a:r>
            <a:r>
              <a:rPr lang="el-GR" sz="2400" dirty="0" smtClean="0">
                <a:solidFill>
                  <a:srgbClr val="00B050"/>
                </a:solidFill>
              </a:rPr>
              <a:t>που μίλησε καλά ή άσχημα</a:t>
            </a:r>
            <a:r>
              <a:rPr lang="el-GR" sz="2400" dirty="0" smtClean="0"/>
              <a:t>, </a:t>
            </a:r>
          </a:p>
          <a:p>
            <a:pPr marL="0" indent="0">
              <a:buNone/>
            </a:pPr>
            <a:r>
              <a:rPr lang="el-GR" sz="2400" dirty="0" err="1" smtClean="0"/>
              <a:t>πολλῶν</a:t>
            </a:r>
            <a:r>
              <a:rPr lang="el-GR" sz="2400" dirty="0" smtClean="0"/>
              <a:t> </a:t>
            </a:r>
            <a:r>
              <a:rPr lang="el-GR" sz="2400" dirty="0" err="1"/>
              <a:t>ἀρετὰς</a:t>
            </a:r>
            <a:r>
              <a:rPr lang="el-GR" sz="2400" dirty="0"/>
              <a:t> </a:t>
            </a:r>
            <a:r>
              <a:rPr lang="el-GR" sz="2400" dirty="0" err="1">
                <a:solidFill>
                  <a:srgbClr val="002060"/>
                </a:solidFill>
              </a:rPr>
              <a:t>κινδυνεύεσθαι</a:t>
            </a:r>
            <a:r>
              <a:rPr lang="el-GR" sz="2400" dirty="0">
                <a:solidFill>
                  <a:srgbClr val="002060"/>
                </a:solidFill>
              </a:rPr>
              <a:t> </a:t>
            </a:r>
            <a:r>
              <a:rPr lang="el-GR" sz="2400" dirty="0"/>
              <a:t> 	</a:t>
            </a:r>
            <a:r>
              <a:rPr lang="el-GR" sz="2400" dirty="0" smtClean="0">
                <a:solidFill>
                  <a:schemeClr val="bg1"/>
                </a:solidFill>
              </a:rPr>
              <a:t>εάν θα γίνει πιστευτή </a:t>
            </a:r>
            <a:r>
              <a:rPr lang="el-GR" sz="2400" dirty="0"/>
              <a:t> </a:t>
            </a:r>
            <a:r>
              <a:rPr lang="el-GR" sz="2400" dirty="0" smtClean="0"/>
              <a:t>η αρετή πολλών.</a:t>
            </a:r>
            <a:endParaRPr lang="el-GR" sz="2400" dirty="0"/>
          </a:p>
          <a:p>
            <a:pPr marL="0" indent="0">
              <a:buNone/>
            </a:pPr>
            <a:r>
              <a:rPr lang="el-GR" sz="2400" dirty="0" err="1" smtClean="0">
                <a:solidFill>
                  <a:schemeClr val="bg1"/>
                </a:solidFill>
              </a:rPr>
              <a:t>πιστευθῆναι</a:t>
            </a:r>
            <a:r>
              <a:rPr lang="el-GR" sz="2400" dirty="0">
                <a:solidFill>
                  <a:schemeClr val="bg1"/>
                </a:solidFill>
              </a:rPr>
              <a:t>.	</a:t>
            </a:r>
            <a:r>
              <a:rPr lang="el-GR" sz="2400" dirty="0"/>
              <a:t>		              </a:t>
            </a:r>
            <a:endParaRPr lang="en-US" sz="2400" dirty="0"/>
          </a:p>
        </p:txBody>
      </p:sp>
      <p:sp>
        <p:nvSpPr>
          <p:cNvPr id="4" name="TextBox 3">
            <a:extLst>
              <a:ext uri="{FF2B5EF4-FFF2-40B4-BE49-F238E27FC236}">
                <a16:creationId xmlns="" xmlns:a16="http://schemas.microsoft.com/office/drawing/2014/main" id="{9B72B2B9-1A29-4425-95EB-59559A51DC41}"/>
              </a:ext>
            </a:extLst>
          </p:cNvPr>
          <p:cNvSpPr txBox="1"/>
          <p:nvPr/>
        </p:nvSpPr>
        <p:spPr>
          <a:xfrm>
            <a:off x="9153528" y="6092890"/>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61554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 xmlns:a16="http://schemas.microsoft.com/office/drawing/2014/main" id="{CF53CB80-8247-45F9-8C2B-33140B87652B}"/>
              </a:ext>
            </a:extLst>
          </p:cNvPr>
          <p:cNvSpPr>
            <a:spLocks noGrp="1"/>
          </p:cNvSpPr>
          <p:nvPr>
            <p:ph idx="1"/>
          </p:nvPr>
        </p:nvSpPr>
        <p:spPr>
          <a:xfrm>
            <a:off x="838200" y="839756"/>
            <a:ext cx="10515600" cy="5663779"/>
          </a:xfrm>
        </p:spPr>
        <p:txBody>
          <a:bodyPr>
            <a:normAutofit/>
          </a:bodyPr>
          <a:lstStyle/>
          <a:p>
            <a:pPr algn="just"/>
            <a:r>
              <a:rPr lang="el-GR" sz="2400" dirty="0">
                <a:solidFill>
                  <a:schemeClr val="bg1"/>
                </a:solidFill>
              </a:rPr>
              <a:t>Ο Περικλής θεωρεί αρκετές τις </a:t>
            </a:r>
            <a:r>
              <a:rPr lang="el-GR" sz="2400" b="1" dirty="0">
                <a:solidFill>
                  <a:srgbClr val="FF0000"/>
                </a:solidFill>
                <a:effectLst>
                  <a:outerShdw blurRad="38100" dist="38100" dir="2700000" algn="tl">
                    <a:srgbClr val="000000">
                      <a:alpha val="43137"/>
                    </a:srgbClr>
                  </a:outerShdw>
                </a:effectLst>
              </a:rPr>
              <a:t>έμπρακτες εκδηλώσεις τιμής </a:t>
            </a:r>
            <a:r>
              <a:rPr lang="el-GR" sz="2400" dirty="0">
                <a:solidFill>
                  <a:schemeClr val="bg1"/>
                </a:solidFill>
              </a:rPr>
              <a:t>προς τους νεκρούς.</a:t>
            </a:r>
          </a:p>
          <a:p>
            <a:pPr algn="just"/>
            <a:r>
              <a:rPr lang="el-GR" sz="2400" b="1" dirty="0">
                <a:solidFill>
                  <a:srgbClr val="FD838C"/>
                </a:solidFill>
                <a:effectLst>
                  <a:outerShdw blurRad="38100" dist="38100" dir="2700000" algn="tl">
                    <a:srgbClr val="000000">
                      <a:alpha val="43137"/>
                    </a:srgbClr>
                  </a:outerShdw>
                </a:effectLst>
              </a:rPr>
              <a:t>Αμφισβητεί</a:t>
            </a:r>
            <a:r>
              <a:rPr lang="el-GR" sz="2400" dirty="0">
                <a:solidFill>
                  <a:schemeClr val="bg1"/>
                </a:solidFill>
                <a:effectLst>
                  <a:outerShdw blurRad="38100" dist="38100" dir="2700000" algn="tl">
                    <a:srgbClr val="000000">
                      <a:alpha val="43137"/>
                    </a:srgbClr>
                  </a:outerShdw>
                </a:effectLst>
              </a:rPr>
              <a:t> </a:t>
            </a:r>
            <a:r>
              <a:rPr lang="el-GR" sz="2400" b="1" dirty="0">
                <a:solidFill>
                  <a:srgbClr val="FD838C"/>
                </a:solidFill>
                <a:effectLst>
                  <a:outerShdw blurRad="38100" dist="38100" dir="2700000" algn="tl">
                    <a:srgbClr val="000000">
                      <a:alpha val="43137"/>
                    </a:srgbClr>
                  </a:outerShdw>
                </a:effectLst>
              </a:rPr>
              <a:t>τη χρησιμότητα </a:t>
            </a:r>
            <a:r>
              <a:rPr lang="el-GR" sz="2400" dirty="0">
                <a:solidFill>
                  <a:schemeClr val="bg1"/>
                </a:solidFill>
              </a:rPr>
              <a:t>του επιταφίου λόγου.</a:t>
            </a:r>
          </a:p>
          <a:p>
            <a:pPr marL="0" indent="0" algn="just">
              <a:buNone/>
            </a:pPr>
            <a:endParaRPr lang="el-GR" sz="2400" dirty="0">
              <a:solidFill>
                <a:schemeClr val="bg1"/>
              </a:solidFill>
            </a:endParaRPr>
          </a:p>
          <a:p>
            <a:pPr algn="just"/>
            <a:r>
              <a:rPr lang="el-GR" sz="2400" dirty="0">
                <a:solidFill>
                  <a:schemeClr val="bg1"/>
                </a:solidFill>
              </a:rPr>
              <a:t>Η άποψή του εκφράζεται </a:t>
            </a:r>
            <a:r>
              <a:rPr lang="el-GR" sz="2400" b="1" dirty="0">
                <a:solidFill>
                  <a:srgbClr val="FFFF00"/>
                </a:solidFill>
                <a:effectLst>
                  <a:outerShdw blurRad="38100" dist="38100" dir="2700000" algn="tl">
                    <a:srgbClr val="000000">
                      <a:alpha val="43137"/>
                    </a:srgbClr>
                  </a:outerShdw>
                </a:effectLst>
              </a:rPr>
              <a:t>με μετριοπάθεια </a:t>
            </a:r>
            <a:r>
              <a:rPr lang="el-GR" sz="2400" dirty="0">
                <a:solidFill>
                  <a:schemeClr val="bg1"/>
                </a:solidFill>
              </a:rPr>
              <a:t>(</a:t>
            </a:r>
            <a:r>
              <a:rPr lang="el-GR" sz="2400" dirty="0" err="1">
                <a:solidFill>
                  <a:schemeClr val="bg1"/>
                </a:solidFill>
              </a:rPr>
              <a:t>ἐμοὶ</a:t>
            </a:r>
            <a:r>
              <a:rPr lang="el-GR" sz="2400" dirty="0">
                <a:solidFill>
                  <a:schemeClr val="bg1"/>
                </a:solidFill>
              </a:rPr>
              <a:t> </a:t>
            </a:r>
            <a:r>
              <a:rPr lang="el-GR" sz="2400" dirty="0" err="1">
                <a:solidFill>
                  <a:schemeClr val="bg1"/>
                </a:solidFill>
              </a:rPr>
              <a:t>ἀρκοῦν</a:t>
            </a:r>
            <a:r>
              <a:rPr lang="el-GR" sz="2400" dirty="0">
                <a:solidFill>
                  <a:schemeClr val="bg1"/>
                </a:solidFill>
              </a:rPr>
              <a:t> </a:t>
            </a:r>
            <a:r>
              <a:rPr lang="el-GR" sz="2400" b="1" dirty="0" err="1">
                <a:solidFill>
                  <a:srgbClr val="FFFF00"/>
                </a:solidFill>
                <a:effectLst>
                  <a:outerShdw blurRad="38100" dist="38100" dir="2700000" algn="tl">
                    <a:srgbClr val="000000">
                      <a:alpha val="43137"/>
                    </a:srgbClr>
                  </a:outerShdw>
                </a:effectLst>
              </a:rPr>
              <a:t>ἂν</a:t>
            </a:r>
            <a:r>
              <a:rPr lang="el-GR" sz="2400" b="1" dirty="0">
                <a:solidFill>
                  <a:srgbClr val="FFFF00"/>
                </a:solidFill>
                <a:effectLst>
                  <a:outerShdw blurRad="38100" dist="38100" dir="2700000" algn="tl">
                    <a:srgbClr val="000000">
                      <a:alpha val="43137"/>
                    </a:srgbClr>
                  </a:outerShdw>
                </a:effectLst>
              </a:rPr>
              <a:t> </a:t>
            </a:r>
            <a:r>
              <a:rPr lang="el-GR" sz="2400" b="1" dirty="0" err="1">
                <a:solidFill>
                  <a:srgbClr val="FFFF00"/>
                </a:solidFill>
                <a:effectLst>
                  <a:outerShdw blurRad="38100" dist="38100" dir="2700000" algn="tl">
                    <a:srgbClr val="000000">
                      <a:alpha val="43137"/>
                    </a:srgbClr>
                  </a:outerShdw>
                </a:effectLst>
              </a:rPr>
              <a:t>ἐδόκει</a:t>
            </a:r>
            <a:r>
              <a:rPr lang="el-GR" sz="2400" dirty="0">
                <a:solidFill>
                  <a:schemeClr val="bg1"/>
                </a:solidFill>
              </a:rPr>
              <a:t>)  και όχι κατηγορηματικά.</a:t>
            </a:r>
          </a:p>
          <a:p>
            <a:pPr marL="0" indent="0" algn="just">
              <a:buNone/>
            </a:pPr>
            <a:endParaRPr lang="el-GR" sz="2400" dirty="0">
              <a:solidFill>
                <a:schemeClr val="bg1"/>
              </a:solidFill>
            </a:endParaRPr>
          </a:p>
          <a:p>
            <a:pPr algn="just"/>
            <a:r>
              <a:rPr lang="el-GR" sz="2400" dirty="0">
                <a:solidFill>
                  <a:schemeClr val="bg1"/>
                </a:solidFill>
              </a:rPr>
              <a:t>Πάγια τακτική των ρητόρων να εξασφαλίσουν την </a:t>
            </a:r>
            <a:r>
              <a:rPr lang="el-GR" sz="2400" b="1" dirty="0">
                <a:solidFill>
                  <a:srgbClr val="00B0F0"/>
                </a:solidFill>
                <a:effectLst>
                  <a:outerShdw blurRad="38100" dist="38100" dir="2700000" algn="tl">
                    <a:srgbClr val="000000">
                      <a:alpha val="43137"/>
                    </a:srgbClr>
                  </a:outerShdw>
                </a:effectLst>
              </a:rPr>
              <a:t>επιείκεια των ακροατών</a:t>
            </a:r>
            <a:r>
              <a:rPr lang="el-GR" sz="2400" dirty="0">
                <a:solidFill>
                  <a:schemeClr val="bg1"/>
                </a:solidFill>
              </a:rPr>
              <a:t>. </a:t>
            </a:r>
            <a:endParaRPr lang="el-GR" sz="2400" dirty="0" smtClean="0">
              <a:solidFill>
                <a:schemeClr val="bg1"/>
              </a:solidFill>
            </a:endParaRPr>
          </a:p>
          <a:p>
            <a:pPr marL="0" indent="0" algn="just">
              <a:buNone/>
            </a:pPr>
            <a:r>
              <a:rPr lang="el-GR" sz="2400" dirty="0" smtClean="0">
                <a:solidFill>
                  <a:schemeClr val="bg1"/>
                </a:solidFill>
              </a:rPr>
              <a:t>Γι</a:t>
            </a:r>
            <a:r>
              <a:rPr lang="el-GR" sz="2400" dirty="0">
                <a:solidFill>
                  <a:schemeClr val="bg1"/>
                </a:solidFill>
              </a:rPr>
              <a:t>’ αυτό παρουσιάζουν τη </a:t>
            </a:r>
            <a:r>
              <a:rPr lang="el-GR" sz="2400" b="1" dirty="0">
                <a:solidFill>
                  <a:srgbClr val="00FF00"/>
                </a:solidFill>
              </a:rPr>
              <a:t>δυσκολία του έργου </a:t>
            </a:r>
            <a:r>
              <a:rPr lang="el-GR" sz="2400" dirty="0">
                <a:solidFill>
                  <a:schemeClr val="bg1"/>
                </a:solidFill>
              </a:rPr>
              <a:t>που έχουν αναλάβει, καθώς η υστεροφημία πολλών ανδρών εξαρτάται από τη ρητορική ικανότητα του ενός.</a:t>
            </a:r>
            <a:endParaRPr lang="en-US" sz="2400" dirty="0">
              <a:solidFill>
                <a:schemeClr val="bg1"/>
              </a:solidFill>
            </a:endParaRPr>
          </a:p>
        </p:txBody>
      </p:sp>
      <p:sp>
        <p:nvSpPr>
          <p:cNvPr id="4" name="TextBox 3">
            <a:extLst>
              <a:ext uri="{FF2B5EF4-FFF2-40B4-BE49-F238E27FC236}">
                <a16:creationId xmlns="" xmlns:a16="http://schemas.microsoft.com/office/drawing/2014/main" id="{91EC44E8-FCEF-476C-977E-FE77ACC0CE13}"/>
              </a:ext>
            </a:extLst>
          </p:cNvPr>
          <p:cNvSpPr txBox="1"/>
          <p:nvPr/>
        </p:nvSpPr>
        <p:spPr>
          <a:xfrm>
            <a:off x="9106875" y="6018244"/>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66676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4C8F5E2-EAC3-490C-87D1-EB7AA8C85876}"/>
              </a:ext>
            </a:extLst>
          </p:cNvPr>
          <p:cNvSpPr>
            <a:spLocks noGrp="1"/>
          </p:cNvSpPr>
          <p:nvPr>
            <p:ph type="title"/>
          </p:nvPr>
        </p:nvSpPr>
        <p:spPr>
          <a:xfrm>
            <a:off x="838200" y="365126"/>
            <a:ext cx="10515600" cy="1035972"/>
          </a:xfrm>
        </p:spPr>
        <p:txBody>
          <a:bodyPr>
            <a:normAutofit/>
          </a:bodyPr>
          <a:lstStyle/>
          <a:p>
            <a:pPr algn="ctr"/>
            <a:r>
              <a:rPr lang="el-GR" sz="3200" b="1" dirty="0">
                <a:solidFill>
                  <a:srgbClr val="FFC000"/>
                </a:solidFill>
                <a:effectLst>
                  <a:outerShdw blurRad="38100" dist="38100" dir="2700000" algn="tl">
                    <a:srgbClr val="000000">
                      <a:alpha val="43137"/>
                    </a:srgbClr>
                  </a:outerShdw>
                </a:effectLst>
              </a:rPr>
              <a:t>Τιμητικές εκδηλώσεις</a:t>
            </a:r>
            <a:endParaRPr lang="en-US" sz="3200" b="1" dirty="0">
              <a:solidFill>
                <a:srgbClr val="FFC00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 xmlns:a16="http://schemas.microsoft.com/office/drawing/2014/main" id="{BC538BFC-F097-4242-92A9-41113ED0C823}"/>
              </a:ext>
            </a:extLst>
          </p:cNvPr>
          <p:cNvSpPr>
            <a:spLocks noGrp="1"/>
          </p:cNvSpPr>
          <p:nvPr>
            <p:ph idx="1"/>
          </p:nvPr>
        </p:nvSpPr>
        <p:spPr>
          <a:xfrm>
            <a:off x="838200" y="1583029"/>
            <a:ext cx="10515600" cy="4351338"/>
          </a:xfrm>
        </p:spPr>
        <p:txBody>
          <a:bodyPr>
            <a:normAutofit/>
          </a:bodyPr>
          <a:lstStyle/>
          <a:p>
            <a:r>
              <a:rPr lang="el-GR" sz="2400" dirty="0">
                <a:solidFill>
                  <a:schemeClr val="bg1"/>
                </a:solidFill>
              </a:rPr>
              <a:t>Ταφή με </a:t>
            </a:r>
            <a:r>
              <a:rPr lang="el-GR" sz="2400" dirty="0" smtClean="0">
                <a:solidFill>
                  <a:schemeClr val="bg1"/>
                </a:solidFill>
              </a:rPr>
              <a:t>δημόσια </a:t>
            </a:r>
            <a:r>
              <a:rPr lang="el-GR" sz="2400" dirty="0">
                <a:solidFill>
                  <a:schemeClr val="bg1"/>
                </a:solidFill>
              </a:rPr>
              <a:t>δαπάνη</a:t>
            </a:r>
          </a:p>
          <a:p>
            <a:r>
              <a:rPr lang="el-GR" sz="2400" dirty="0">
                <a:solidFill>
                  <a:schemeClr val="bg1"/>
                </a:solidFill>
              </a:rPr>
              <a:t>Πρόθεση των </a:t>
            </a:r>
            <a:r>
              <a:rPr lang="el-GR" sz="2400" dirty="0" smtClean="0">
                <a:solidFill>
                  <a:schemeClr val="bg1"/>
                </a:solidFill>
              </a:rPr>
              <a:t>νεκρών  (η εναπόθεση του  στολισμένου νεκρού στη νεκρική κλίνη)</a:t>
            </a:r>
            <a:endParaRPr lang="el-GR" sz="2400" dirty="0">
              <a:solidFill>
                <a:schemeClr val="bg1"/>
              </a:solidFill>
            </a:endParaRPr>
          </a:p>
          <a:p>
            <a:r>
              <a:rPr lang="el-GR" sz="2400" dirty="0" smtClean="0">
                <a:solidFill>
                  <a:schemeClr val="bg1"/>
                </a:solidFill>
              </a:rPr>
              <a:t>Εκφορά (πομπή)</a:t>
            </a:r>
            <a:endParaRPr lang="el-GR" sz="2400" dirty="0">
              <a:solidFill>
                <a:schemeClr val="bg1"/>
              </a:solidFill>
            </a:endParaRPr>
          </a:p>
          <a:p>
            <a:r>
              <a:rPr lang="el-GR" sz="2400" dirty="0">
                <a:solidFill>
                  <a:schemeClr val="bg1"/>
                </a:solidFill>
              </a:rPr>
              <a:t>Απόθεση στον </a:t>
            </a:r>
            <a:r>
              <a:rPr lang="el-GR" sz="2400" dirty="0" err="1">
                <a:solidFill>
                  <a:schemeClr val="bg1"/>
                </a:solidFill>
              </a:rPr>
              <a:t>Κεραμεικό</a:t>
            </a:r>
            <a:endParaRPr lang="el-GR" sz="2400" dirty="0">
              <a:solidFill>
                <a:schemeClr val="bg1"/>
              </a:solidFill>
            </a:endParaRPr>
          </a:p>
          <a:p>
            <a:r>
              <a:rPr lang="el-GR" sz="2400" dirty="0">
                <a:solidFill>
                  <a:schemeClr val="bg1"/>
                </a:solidFill>
              </a:rPr>
              <a:t>Παλλαϊκή συμμετοχή</a:t>
            </a:r>
          </a:p>
          <a:p>
            <a:r>
              <a:rPr lang="el-GR" sz="2400" dirty="0">
                <a:solidFill>
                  <a:schemeClr val="bg1"/>
                </a:solidFill>
              </a:rPr>
              <a:t>Ολοφυρμός γυναικών</a:t>
            </a:r>
          </a:p>
          <a:p>
            <a:r>
              <a:rPr lang="el-GR" sz="2400" dirty="0">
                <a:solidFill>
                  <a:schemeClr val="bg1"/>
                </a:solidFill>
              </a:rPr>
              <a:t>Προσφορά κτερισμάτων</a:t>
            </a:r>
          </a:p>
          <a:p>
            <a:r>
              <a:rPr lang="el-GR" sz="2400" dirty="0">
                <a:solidFill>
                  <a:schemeClr val="bg1"/>
                </a:solidFill>
              </a:rPr>
              <a:t>Τέλεση αγώνων</a:t>
            </a:r>
          </a:p>
          <a:p>
            <a:r>
              <a:rPr lang="el-GR" sz="2400" dirty="0">
                <a:solidFill>
                  <a:schemeClr val="bg1"/>
                </a:solidFill>
              </a:rPr>
              <a:t>Προστασία και εκπαίδευση των μελών της οικογένειας των νεκρών</a:t>
            </a:r>
            <a:endParaRPr lang="en-US" sz="2400" dirty="0">
              <a:solidFill>
                <a:schemeClr val="bg1"/>
              </a:solidFill>
            </a:endParaRPr>
          </a:p>
        </p:txBody>
      </p:sp>
      <p:sp>
        <p:nvSpPr>
          <p:cNvPr id="4" name="TextBox 3">
            <a:extLst>
              <a:ext uri="{FF2B5EF4-FFF2-40B4-BE49-F238E27FC236}">
                <a16:creationId xmlns="" xmlns:a16="http://schemas.microsoft.com/office/drawing/2014/main" id="{4E53D37D-2E58-4442-81A3-528E460ED051}"/>
              </a:ext>
            </a:extLst>
          </p:cNvPr>
          <p:cNvSpPr txBox="1"/>
          <p:nvPr/>
        </p:nvSpPr>
        <p:spPr>
          <a:xfrm>
            <a:off x="9117794" y="6033134"/>
            <a:ext cx="2966937" cy="677108"/>
          </a:xfrm>
          <a:prstGeom prst="rect">
            <a:avLst/>
          </a:prstGeom>
          <a:noFill/>
        </p:spPr>
        <p:txBody>
          <a:bodyPr wrap="square" rtlCol="0">
            <a:spAutoFit/>
          </a:bodyPr>
          <a:lstStyle/>
          <a:p>
            <a:pPr algn="ctr"/>
            <a:r>
              <a:rPr lang="el-GR" sz="2000" b="1" dirty="0">
                <a:solidFill>
                  <a:srgbClr val="002060"/>
                </a:solidFill>
                <a:effectLst>
                  <a:outerShdw blurRad="38100" dist="38100" dir="2700000" algn="tl">
                    <a:srgbClr val="000000">
                      <a:alpha val="43137"/>
                    </a:srgbClr>
                  </a:outerShdw>
                </a:effectLst>
              </a:rPr>
              <a:t>Γενικό Λύκειο Αλμυρού</a:t>
            </a:r>
          </a:p>
          <a:p>
            <a:pPr algn="ctr"/>
            <a:endParaRPr lang="en-US" b="1" dirty="0">
              <a:solidFill>
                <a:schemeClr val="bg1"/>
              </a:solidFill>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7950" y="2527206"/>
            <a:ext cx="2776179" cy="2616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00755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2814</TotalTime>
  <Words>960</Words>
  <Application>Microsoft Office PowerPoint</Application>
  <PresentationFormat>Προσαρμογή</PresentationFormat>
  <Paragraphs>153</Paragraphs>
  <Slides>15</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Θουκυδίδη  Περικλέους Επιτάφιος</vt:lpstr>
      <vt:lpstr>Υπενθύμιση του προηγούμενου μαθήματος….</vt:lpstr>
      <vt:lpstr>Δομή του Επιταφίου του Περικλή</vt:lpstr>
      <vt:lpstr>                           Κεφάλαιο  35 :  Κύρια σημεία</vt:lpstr>
      <vt:lpstr>Παρουσίαση του PowerPoint</vt:lpstr>
      <vt:lpstr>Παρουσίαση του PowerPoint</vt:lpstr>
      <vt:lpstr>Παρουσίαση του PowerPoint</vt:lpstr>
      <vt:lpstr>Παρουσίαση του PowerPoint</vt:lpstr>
      <vt:lpstr>Τιμητικές εκδηλώσεις</vt:lpstr>
      <vt:lpstr>                                          Ο Κεραμεικός</vt:lpstr>
      <vt:lpstr>Παρουσίαση του PowerPoint</vt:lpstr>
      <vt:lpstr>Παρουσίαση του PowerPoint</vt:lpstr>
      <vt:lpstr>Παρουσίαση του PowerPoint</vt:lpstr>
      <vt:lpstr>Σύγκριση αρχαίων ταφικών εθίμων με τα σημερινά</vt:lpstr>
      <vt:lpstr>Προοίμιο Επιταφίου που εκφωνήθηκε από τον ρήτορα Δημοσθένη για τους νεκρούς της μάχης στη Χαιρώνεια (338 π.Χ)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Θουκυδίδη Επιτάφιος Περικλή Κεφάλαιο 35</dc:title>
  <dc:creator>user</dc:creator>
  <cp:lastModifiedBy>User</cp:lastModifiedBy>
  <cp:revision>63</cp:revision>
  <dcterms:created xsi:type="dcterms:W3CDTF">2023-08-17T12:10:02Z</dcterms:created>
  <dcterms:modified xsi:type="dcterms:W3CDTF">2024-09-24T15:55:03Z</dcterms:modified>
</cp:coreProperties>
</file>