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9144000" cy="6858000" type="screen4x3"/>
  <p:notesSz cx="9144000" cy="6858000"/>
  <p:defaultTextStyle>
    <a:defPPr>
      <a:defRPr kern="0"/>
    </a:def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020" y="-90"/>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4400" b="0" i="0">
                <a:solidFill>
                  <a:schemeClr val="tx1"/>
                </a:solidFill>
                <a:latin typeface="Calibri"/>
                <a:cs typeface="Calibri"/>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sz="3200" b="1"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888888"/>
                </a:solidFill>
                <a:latin typeface="Calibri"/>
                <a:cs typeface="Calibri"/>
              </a:defRPr>
            </a:lvl1pPr>
          </a:lstStyle>
          <a:p>
            <a:pPr marL="12700">
              <a:lnSpc>
                <a:spcPts val="1240"/>
              </a:lnSpc>
            </a:pPr>
            <a:r>
              <a:rPr spc="-20" dirty="0"/>
              <a:t>ΦΑΤΣΗ</a:t>
            </a:r>
            <a:r>
              <a:rPr spc="-5" dirty="0"/>
              <a:t> </a:t>
            </a:r>
            <a:r>
              <a:rPr spc="-10" dirty="0"/>
              <a:t>ΑΘΑΝΑΣΙΑ ΦΙΛΟΛΟΓΟΣ</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10/13/2025</a:t>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12700">
              <a:lnSpc>
                <a:spcPts val="1240"/>
              </a:lnSpc>
            </a:pPr>
            <a:fld id="{81D60167-4931-47E6-BA6A-407CBD079E47}" type="slidenum">
              <a:rPr spc="-25" dirty="0"/>
              <a:pPr marL="12700">
                <a:lnSpc>
                  <a:spcPts val="1240"/>
                </a:lnSpc>
              </a:pPr>
              <a:t>‹#›</a:t>
            </a:fld>
            <a:endParaRPr spc="-2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3200" b="1"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888888"/>
                </a:solidFill>
                <a:latin typeface="Calibri"/>
                <a:cs typeface="Calibri"/>
              </a:defRPr>
            </a:lvl1pPr>
          </a:lstStyle>
          <a:p>
            <a:pPr marL="12700">
              <a:lnSpc>
                <a:spcPts val="1240"/>
              </a:lnSpc>
            </a:pPr>
            <a:r>
              <a:rPr spc="-20" dirty="0"/>
              <a:t>ΦΑΤΣΗ</a:t>
            </a:r>
            <a:r>
              <a:rPr spc="-5" dirty="0"/>
              <a:t> </a:t>
            </a:r>
            <a:r>
              <a:rPr spc="-10" dirty="0"/>
              <a:t>ΑΘΑΝΑΣΙΑ ΦΙΛΟΛΟΓΟΣ</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10/13/2025</a:t>
            </a:fld>
            <a:endParaRPr lang="en-US"/>
          </a:p>
        </p:txBody>
      </p:sp>
      <p:sp>
        <p:nvSpPr>
          <p:cNvPr id="6" name="Holder 6"/>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12700">
              <a:lnSpc>
                <a:spcPts val="1240"/>
              </a:lnSpc>
            </a:pPr>
            <a:fld id="{81D60167-4931-47E6-BA6A-407CBD079E47}" type="slidenum">
              <a:rPr spc="-25" dirty="0"/>
              <a:pPr marL="12700">
                <a:lnSpc>
                  <a:spcPts val="1240"/>
                </a:lnSpc>
              </a:pPr>
              <a:t>‹#›</a:t>
            </a:fld>
            <a:endParaRPr spc="-2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200" b="0" i="0">
                <a:solidFill>
                  <a:srgbClr val="888888"/>
                </a:solidFill>
                <a:latin typeface="Calibri"/>
                <a:cs typeface="Calibri"/>
              </a:defRPr>
            </a:lvl1pPr>
          </a:lstStyle>
          <a:p>
            <a:pPr marL="12700">
              <a:lnSpc>
                <a:spcPts val="1240"/>
              </a:lnSpc>
            </a:pPr>
            <a:r>
              <a:rPr spc="-20" dirty="0"/>
              <a:t>ΦΑΤΣΗ</a:t>
            </a:r>
            <a:r>
              <a:rPr spc="-5" dirty="0"/>
              <a:t> </a:t>
            </a:r>
            <a:r>
              <a:rPr spc="-10" dirty="0"/>
              <a:t>ΑΘΑΝΑΣΙΑ ΦΙΛΟΛΟΓΟΣ</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10/13/2025</a:t>
            </a:fld>
            <a:endParaRPr lang="en-US"/>
          </a:p>
        </p:txBody>
      </p:sp>
      <p:sp>
        <p:nvSpPr>
          <p:cNvPr id="7" name="Holder 7"/>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12700">
              <a:lnSpc>
                <a:spcPts val="1240"/>
              </a:lnSpc>
            </a:pPr>
            <a:fld id="{81D60167-4931-47E6-BA6A-407CBD079E47}" type="slidenum">
              <a:rPr spc="-25" dirty="0"/>
              <a:pPr marL="12700">
                <a:lnSpc>
                  <a:spcPts val="1240"/>
                </a:lnSpc>
              </a:pPr>
              <a:t>‹#›</a:t>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200" b="0" i="0">
                <a:solidFill>
                  <a:srgbClr val="888888"/>
                </a:solidFill>
                <a:latin typeface="Calibri"/>
                <a:cs typeface="Calibri"/>
              </a:defRPr>
            </a:lvl1pPr>
          </a:lstStyle>
          <a:p>
            <a:pPr marL="12700">
              <a:lnSpc>
                <a:spcPts val="1240"/>
              </a:lnSpc>
            </a:pPr>
            <a:r>
              <a:rPr spc="-20" dirty="0"/>
              <a:t>ΦΑΤΣΗ</a:t>
            </a:r>
            <a:r>
              <a:rPr spc="-5" dirty="0"/>
              <a:t> </a:t>
            </a:r>
            <a:r>
              <a:rPr spc="-10" dirty="0"/>
              <a:t>ΑΘΑΝΑΣΙΑ ΦΙΛΟΛΟΓΟΣ</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10/13/2025</a:t>
            </a:fld>
            <a:endParaRPr lang="en-US"/>
          </a:p>
        </p:txBody>
      </p:sp>
      <p:sp>
        <p:nvSpPr>
          <p:cNvPr id="5" name="Holder 5"/>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12700">
              <a:lnSpc>
                <a:spcPts val="1240"/>
              </a:lnSpc>
            </a:pPr>
            <a:fld id="{81D60167-4931-47E6-BA6A-407CBD079E47}" type="slidenum">
              <a:rPr spc="-25" dirty="0"/>
              <a:pPr marL="12700">
                <a:lnSpc>
                  <a:spcPts val="1240"/>
                </a:lnSpc>
              </a:pPr>
              <a:t>‹#›</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rgbClr val="888888"/>
                </a:solidFill>
                <a:latin typeface="Calibri"/>
                <a:cs typeface="Calibri"/>
              </a:defRPr>
            </a:lvl1pPr>
          </a:lstStyle>
          <a:p>
            <a:pPr marL="12700">
              <a:lnSpc>
                <a:spcPts val="1240"/>
              </a:lnSpc>
            </a:pPr>
            <a:r>
              <a:rPr spc="-20" dirty="0"/>
              <a:t>ΦΑΤΣΗ</a:t>
            </a:r>
            <a:r>
              <a:rPr spc="-5" dirty="0"/>
              <a:t> </a:t>
            </a:r>
            <a:r>
              <a:rPr spc="-10" dirty="0"/>
              <a:t>ΑΘΑΝΑΣΙΑ ΦΙΛΟΛΟΓΟΣ</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10/13/2025</a:t>
            </a:fld>
            <a:endParaRPr lang="en-US"/>
          </a:p>
        </p:txBody>
      </p:sp>
      <p:sp>
        <p:nvSpPr>
          <p:cNvPr id="4" name="Holder 4"/>
          <p:cNvSpPr>
            <a:spLocks noGrp="1"/>
          </p:cNvSpPr>
          <p:nvPr>
            <p:ph type="sldNum" sz="quarter" idx="7"/>
          </p:nvPr>
        </p:nvSpPr>
        <p:spPr/>
        <p:txBody>
          <a:bodyPr lIns="0" tIns="0" rIns="0" bIns="0"/>
          <a:lstStyle>
            <a:lvl1pPr>
              <a:defRPr sz="1200" b="0" i="0">
                <a:solidFill>
                  <a:srgbClr val="888888"/>
                </a:solidFill>
                <a:latin typeface="Calibri"/>
                <a:cs typeface="Calibri"/>
              </a:defRPr>
            </a:lvl1pPr>
          </a:lstStyle>
          <a:p>
            <a:pPr marL="12700">
              <a:lnSpc>
                <a:spcPts val="1240"/>
              </a:lnSpc>
            </a:pPr>
            <a:fld id="{81D60167-4931-47E6-BA6A-407CBD079E47}" type="slidenum">
              <a:rPr spc="-25" dirty="0"/>
              <a:pPr marL="12700">
                <a:lnSpc>
                  <a:spcPts val="1240"/>
                </a:lnSpc>
              </a:pPr>
              <a:t>‹#›</a:t>
            </a:fld>
            <a:endParaRPr spc="-2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374394" y="8000"/>
            <a:ext cx="6188709" cy="1482343"/>
          </a:xfrm>
          <a:prstGeom prst="rect">
            <a:avLst/>
          </a:prstGeom>
        </p:spPr>
        <p:txBody>
          <a:bodyPr wrap="square" lIns="0" tIns="0" rIns="0" bIns="0">
            <a:spAutoFit/>
          </a:bodyPr>
          <a:lstStyle>
            <a:lvl1pPr>
              <a:defRPr sz="4400" b="0" i="0">
                <a:solidFill>
                  <a:schemeClr val="tx1"/>
                </a:solidFill>
                <a:latin typeface="Calibri"/>
                <a:cs typeface="Calibri"/>
              </a:defRPr>
            </a:lvl1pPr>
          </a:lstStyle>
          <a:p>
            <a:endParaRPr/>
          </a:p>
        </p:txBody>
      </p:sp>
      <p:sp>
        <p:nvSpPr>
          <p:cNvPr id="3" name="Holder 3"/>
          <p:cNvSpPr>
            <a:spLocks noGrp="1"/>
          </p:cNvSpPr>
          <p:nvPr>
            <p:ph type="body" idx="1"/>
          </p:nvPr>
        </p:nvSpPr>
        <p:spPr>
          <a:xfrm>
            <a:off x="418896" y="1542034"/>
            <a:ext cx="8018780" cy="4690110"/>
          </a:xfrm>
          <a:prstGeom prst="rect">
            <a:avLst/>
          </a:prstGeom>
        </p:spPr>
        <p:txBody>
          <a:bodyPr wrap="square" lIns="0" tIns="0" rIns="0" bIns="0">
            <a:spAutoFit/>
          </a:bodyPr>
          <a:lstStyle>
            <a:lvl1pPr>
              <a:defRPr sz="3200" b="1"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598926" y="6464909"/>
            <a:ext cx="1945639" cy="177800"/>
          </a:xfrm>
          <a:prstGeom prst="rect">
            <a:avLst/>
          </a:prstGeom>
        </p:spPr>
        <p:txBody>
          <a:bodyPr wrap="square" lIns="0" tIns="0" rIns="0" bIns="0">
            <a:spAutoFit/>
          </a:bodyPr>
          <a:lstStyle>
            <a:lvl1pPr>
              <a:defRPr sz="1200" b="0" i="0">
                <a:solidFill>
                  <a:srgbClr val="888888"/>
                </a:solidFill>
                <a:latin typeface="Calibri"/>
                <a:cs typeface="Calibri"/>
              </a:defRPr>
            </a:lvl1pPr>
          </a:lstStyle>
          <a:p>
            <a:pPr marL="12700">
              <a:lnSpc>
                <a:spcPts val="1240"/>
              </a:lnSpc>
            </a:pPr>
            <a:r>
              <a:rPr spc="-20" dirty="0"/>
              <a:t>ΦΑΤΣΗ</a:t>
            </a:r>
            <a:r>
              <a:rPr spc="-5" dirty="0"/>
              <a:t> </a:t>
            </a:r>
            <a:r>
              <a:rPr spc="-10" dirty="0"/>
              <a:t>ΑΘΑΝΑΣΙΑ ΦΙΛΟΛΟΓΟΣ</a:t>
            </a: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10/13/2025</a:t>
            </a:fld>
            <a:endParaRPr lang="en-US"/>
          </a:p>
        </p:txBody>
      </p:sp>
      <p:sp>
        <p:nvSpPr>
          <p:cNvPr id="6" name="Holder 6"/>
          <p:cNvSpPr>
            <a:spLocks noGrp="1"/>
          </p:cNvSpPr>
          <p:nvPr>
            <p:ph type="sldNum" sz="quarter" idx="7"/>
          </p:nvPr>
        </p:nvSpPr>
        <p:spPr>
          <a:xfrm>
            <a:off x="8426957" y="6464909"/>
            <a:ext cx="219075" cy="177800"/>
          </a:xfrm>
          <a:prstGeom prst="rect">
            <a:avLst/>
          </a:prstGeom>
        </p:spPr>
        <p:txBody>
          <a:bodyPr wrap="square" lIns="0" tIns="0" rIns="0" bIns="0">
            <a:spAutoFit/>
          </a:bodyPr>
          <a:lstStyle>
            <a:lvl1pPr>
              <a:defRPr sz="1200" b="0" i="0">
                <a:solidFill>
                  <a:srgbClr val="888888"/>
                </a:solidFill>
                <a:latin typeface="Calibri"/>
                <a:cs typeface="Calibri"/>
              </a:defRPr>
            </a:lvl1pPr>
          </a:lstStyle>
          <a:p>
            <a:pPr marL="12700">
              <a:lnSpc>
                <a:spcPts val="1240"/>
              </a:lnSpc>
            </a:pPr>
            <a:fld id="{81D60167-4931-47E6-BA6A-407CBD079E47}" type="slidenum">
              <a:rPr spc="-25" dirty="0"/>
              <a:pPr marL="12700">
                <a:lnSpc>
                  <a:spcPts val="1240"/>
                </a:lnSpc>
              </a:pPr>
              <a:t>‹#›</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 Id="rId6" Type="http://schemas.openxmlformats.org/officeDocument/2006/relationships/hyperlink" Target="http://www.greek-language.gr/" TargetMode="External"/><Relationship Id="rId5" Type="http://schemas.openxmlformats.org/officeDocument/2006/relationships/image" Target="../media/image26.png"/><Relationship Id="rId4" Type="http://schemas.openxmlformats.org/officeDocument/2006/relationships/image" Target="../media/image25.png"/></Relationships>
</file>

<file path=ppt/slides/_rels/slide15.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5.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16.xml.rels><?xml version="1.0" encoding="UTF-8" standalone="yes"?>
<Relationships xmlns="http://schemas.openxmlformats.org/package/2006/relationships"><Relationship Id="rId8" Type="http://schemas.openxmlformats.org/officeDocument/2006/relationships/image" Target="../media/image29.png"/><Relationship Id="rId13" Type="http://schemas.openxmlformats.org/officeDocument/2006/relationships/hyperlink" Target="http://www.greek-language.gr/" TargetMode="External"/><Relationship Id="rId3" Type="http://schemas.openxmlformats.org/officeDocument/2006/relationships/image" Target="../media/image24.png"/><Relationship Id="rId7" Type="http://schemas.openxmlformats.org/officeDocument/2006/relationships/image" Target="../media/image28.png"/><Relationship Id="rId12" Type="http://schemas.openxmlformats.org/officeDocument/2006/relationships/image" Target="../media/image33.png"/><Relationship Id="rId2" Type="http://schemas.openxmlformats.org/officeDocument/2006/relationships/image" Target="../media/image23.png"/><Relationship Id="rId1" Type="http://schemas.openxmlformats.org/officeDocument/2006/relationships/slideLayout" Target="../slideLayouts/slideLayout2.xml"/><Relationship Id="rId6" Type="http://schemas.openxmlformats.org/officeDocument/2006/relationships/image" Target="../media/image27.png"/><Relationship Id="rId11" Type="http://schemas.openxmlformats.org/officeDocument/2006/relationships/image" Target="../media/image32.png"/><Relationship Id="rId5" Type="http://schemas.openxmlformats.org/officeDocument/2006/relationships/image" Target="../media/image26.png"/><Relationship Id="rId10" Type="http://schemas.openxmlformats.org/officeDocument/2006/relationships/image" Target="../media/image31.png"/><Relationship Id="rId4" Type="http://schemas.openxmlformats.org/officeDocument/2006/relationships/image" Target="../media/image25.png"/><Relationship Id="rId9" Type="http://schemas.openxmlformats.org/officeDocument/2006/relationships/image" Target="../media/image30.png"/></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5.xml"/><Relationship Id="rId4" Type="http://schemas.openxmlformats.org/officeDocument/2006/relationships/image" Target="../media/image18.png"/></Relationships>
</file>

<file path=ppt/slides/_rels/slide1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5.xml"/><Relationship Id="rId5" Type="http://schemas.openxmlformats.org/officeDocument/2006/relationships/hyperlink" Target="http://www.greek-language.gr/" TargetMode="External"/><Relationship Id="rId4" Type="http://schemas.openxmlformats.org/officeDocument/2006/relationships/image" Target="../media/image3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8" Type="http://schemas.openxmlformats.org/officeDocument/2006/relationships/image" Target="../media/image43.png"/><Relationship Id="rId13" Type="http://schemas.openxmlformats.org/officeDocument/2006/relationships/image" Target="../media/image48.png"/><Relationship Id="rId18" Type="http://schemas.openxmlformats.org/officeDocument/2006/relationships/image" Target="../media/image53.png"/><Relationship Id="rId26" Type="http://schemas.openxmlformats.org/officeDocument/2006/relationships/image" Target="../media/image61.png"/><Relationship Id="rId3" Type="http://schemas.openxmlformats.org/officeDocument/2006/relationships/image" Target="../media/image38.png"/><Relationship Id="rId21" Type="http://schemas.openxmlformats.org/officeDocument/2006/relationships/image" Target="../media/image56.png"/><Relationship Id="rId34" Type="http://schemas.openxmlformats.org/officeDocument/2006/relationships/image" Target="../media/image69.png"/><Relationship Id="rId7" Type="http://schemas.openxmlformats.org/officeDocument/2006/relationships/image" Target="../media/image42.png"/><Relationship Id="rId12" Type="http://schemas.openxmlformats.org/officeDocument/2006/relationships/image" Target="../media/image47.png"/><Relationship Id="rId17" Type="http://schemas.openxmlformats.org/officeDocument/2006/relationships/image" Target="../media/image52.png"/><Relationship Id="rId25" Type="http://schemas.openxmlformats.org/officeDocument/2006/relationships/image" Target="../media/image60.png"/><Relationship Id="rId33" Type="http://schemas.openxmlformats.org/officeDocument/2006/relationships/image" Target="../media/image68.png"/><Relationship Id="rId2" Type="http://schemas.openxmlformats.org/officeDocument/2006/relationships/image" Target="../media/image37.png"/><Relationship Id="rId16" Type="http://schemas.openxmlformats.org/officeDocument/2006/relationships/image" Target="../media/image51.png"/><Relationship Id="rId20" Type="http://schemas.openxmlformats.org/officeDocument/2006/relationships/image" Target="../media/image55.png"/><Relationship Id="rId29" Type="http://schemas.openxmlformats.org/officeDocument/2006/relationships/image" Target="../media/image64.png"/><Relationship Id="rId1" Type="http://schemas.openxmlformats.org/officeDocument/2006/relationships/slideLayout" Target="../slideLayouts/slideLayout2.xml"/><Relationship Id="rId6" Type="http://schemas.openxmlformats.org/officeDocument/2006/relationships/image" Target="../media/image41.png"/><Relationship Id="rId11" Type="http://schemas.openxmlformats.org/officeDocument/2006/relationships/image" Target="../media/image46.png"/><Relationship Id="rId24" Type="http://schemas.openxmlformats.org/officeDocument/2006/relationships/image" Target="../media/image59.png"/><Relationship Id="rId32" Type="http://schemas.openxmlformats.org/officeDocument/2006/relationships/image" Target="../media/image67.png"/><Relationship Id="rId37" Type="http://schemas.openxmlformats.org/officeDocument/2006/relationships/image" Target="../media/image72.png"/><Relationship Id="rId5" Type="http://schemas.openxmlformats.org/officeDocument/2006/relationships/image" Target="../media/image40.png"/><Relationship Id="rId15" Type="http://schemas.openxmlformats.org/officeDocument/2006/relationships/image" Target="../media/image50.png"/><Relationship Id="rId23" Type="http://schemas.openxmlformats.org/officeDocument/2006/relationships/image" Target="../media/image58.png"/><Relationship Id="rId28" Type="http://schemas.openxmlformats.org/officeDocument/2006/relationships/image" Target="../media/image63.png"/><Relationship Id="rId36" Type="http://schemas.openxmlformats.org/officeDocument/2006/relationships/image" Target="../media/image71.png"/><Relationship Id="rId10" Type="http://schemas.openxmlformats.org/officeDocument/2006/relationships/image" Target="../media/image45.png"/><Relationship Id="rId19" Type="http://schemas.openxmlformats.org/officeDocument/2006/relationships/image" Target="../media/image54.png"/><Relationship Id="rId31" Type="http://schemas.openxmlformats.org/officeDocument/2006/relationships/image" Target="../media/image66.png"/><Relationship Id="rId4" Type="http://schemas.openxmlformats.org/officeDocument/2006/relationships/image" Target="../media/image39.png"/><Relationship Id="rId9" Type="http://schemas.openxmlformats.org/officeDocument/2006/relationships/image" Target="../media/image44.png"/><Relationship Id="rId14" Type="http://schemas.openxmlformats.org/officeDocument/2006/relationships/image" Target="../media/image49.png"/><Relationship Id="rId22" Type="http://schemas.openxmlformats.org/officeDocument/2006/relationships/image" Target="../media/image57.png"/><Relationship Id="rId27" Type="http://schemas.openxmlformats.org/officeDocument/2006/relationships/image" Target="../media/image62.png"/><Relationship Id="rId30" Type="http://schemas.openxmlformats.org/officeDocument/2006/relationships/image" Target="../media/image65.png"/><Relationship Id="rId35" Type="http://schemas.openxmlformats.org/officeDocument/2006/relationships/image" Target="../media/image70.png"/></Relationships>
</file>

<file path=ppt/slides/_rels/slide21.xml.rels><?xml version="1.0" encoding="UTF-8" standalone="yes"?>
<Relationships xmlns="http://schemas.openxmlformats.org/package/2006/relationships"><Relationship Id="rId8" Type="http://schemas.openxmlformats.org/officeDocument/2006/relationships/image" Target="../media/image79.png"/><Relationship Id="rId13" Type="http://schemas.openxmlformats.org/officeDocument/2006/relationships/image" Target="../media/image84.png"/><Relationship Id="rId3" Type="http://schemas.openxmlformats.org/officeDocument/2006/relationships/image" Target="../media/image74.png"/><Relationship Id="rId7" Type="http://schemas.openxmlformats.org/officeDocument/2006/relationships/image" Target="../media/image78.png"/><Relationship Id="rId12" Type="http://schemas.openxmlformats.org/officeDocument/2006/relationships/image" Target="../media/image83.png"/><Relationship Id="rId2" Type="http://schemas.openxmlformats.org/officeDocument/2006/relationships/image" Target="../media/image73.png"/><Relationship Id="rId16" Type="http://schemas.openxmlformats.org/officeDocument/2006/relationships/hyperlink" Target="http://www.greek-language.gr/" TargetMode="External"/><Relationship Id="rId1" Type="http://schemas.openxmlformats.org/officeDocument/2006/relationships/slideLayout" Target="../slideLayouts/slideLayout5.xml"/><Relationship Id="rId6" Type="http://schemas.openxmlformats.org/officeDocument/2006/relationships/image" Target="../media/image77.png"/><Relationship Id="rId11" Type="http://schemas.openxmlformats.org/officeDocument/2006/relationships/image" Target="../media/image82.png"/><Relationship Id="rId5" Type="http://schemas.openxmlformats.org/officeDocument/2006/relationships/image" Target="../media/image76.png"/><Relationship Id="rId15" Type="http://schemas.openxmlformats.org/officeDocument/2006/relationships/image" Target="../media/image86.png"/><Relationship Id="rId10" Type="http://schemas.openxmlformats.org/officeDocument/2006/relationships/image" Target="../media/image81.png"/><Relationship Id="rId4" Type="http://schemas.openxmlformats.org/officeDocument/2006/relationships/image" Target="../media/image75.png"/><Relationship Id="rId9" Type="http://schemas.openxmlformats.org/officeDocument/2006/relationships/image" Target="../media/image80.png"/><Relationship Id="rId14" Type="http://schemas.openxmlformats.org/officeDocument/2006/relationships/image" Target="../media/image85.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7.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image" Target="../media/image24.png"/><Relationship Id="rId7" Type="http://schemas.openxmlformats.org/officeDocument/2006/relationships/image" Target="../media/image92.png"/><Relationship Id="rId2" Type="http://schemas.openxmlformats.org/officeDocument/2006/relationships/image" Target="../media/image88.png"/><Relationship Id="rId1" Type="http://schemas.openxmlformats.org/officeDocument/2006/relationships/slideLayout" Target="../slideLayouts/slideLayout2.xml"/><Relationship Id="rId6" Type="http://schemas.openxmlformats.org/officeDocument/2006/relationships/image" Target="../media/image91.png"/><Relationship Id="rId5" Type="http://schemas.openxmlformats.org/officeDocument/2006/relationships/image" Target="../media/image90.png"/><Relationship Id="rId4" Type="http://schemas.openxmlformats.org/officeDocument/2006/relationships/image" Target="../media/image89.png"/></Relationships>
</file>

<file path=ppt/slides/_rels/slide28.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5.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29.xml.rels><?xml version="1.0" encoding="UTF-8" standalone="yes"?>
<Relationships xmlns="http://schemas.openxmlformats.org/package/2006/relationships"><Relationship Id="rId8" Type="http://schemas.openxmlformats.org/officeDocument/2006/relationships/image" Target="../media/image93.png"/><Relationship Id="rId3" Type="http://schemas.openxmlformats.org/officeDocument/2006/relationships/image" Target="../media/image24.png"/><Relationship Id="rId7" Type="http://schemas.openxmlformats.org/officeDocument/2006/relationships/image" Target="../media/image92.png"/><Relationship Id="rId12" Type="http://schemas.openxmlformats.org/officeDocument/2006/relationships/image" Target="../media/image97.png"/><Relationship Id="rId2" Type="http://schemas.openxmlformats.org/officeDocument/2006/relationships/image" Target="../media/image88.png"/><Relationship Id="rId1" Type="http://schemas.openxmlformats.org/officeDocument/2006/relationships/slideLayout" Target="../slideLayouts/slideLayout2.xml"/><Relationship Id="rId6" Type="http://schemas.openxmlformats.org/officeDocument/2006/relationships/image" Target="../media/image91.png"/><Relationship Id="rId11" Type="http://schemas.openxmlformats.org/officeDocument/2006/relationships/image" Target="../media/image96.png"/><Relationship Id="rId5" Type="http://schemas.openxmlformats.org/officeDocument/2006/relationships/image" Target="../media/image90.png"/><Relationship Id="rId10" Type="http://schemas.openxmlformats.org/officeDocument/2006/relationships/image" Target="../media/image95.png"/><Relationship Id="rId4" Type="http://schemas.openxmlformats.org/officeDocument/2006/relationships/image" Target="../media/image89.png"/><Relationship Id="rId9" Type="http://schemas.openxmlformats.org/officeDocument/2006/relationships/image" Target="../media/image94.png"/></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5.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3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5.xml"/><Relationship Id="rId4" Type="http://schemas.openxmlformats.org/officeDocument/2006/relationships/image" Target="../media/image18.png"/></Relationships>
</file>

<file path=ppt/slides/_rels/slide31.xml.rels><?xml version="1.0" encoding="UTF-8" standalone="yes"?>
<Relationships xmlns="http://schemas.openxmlformats.org/package/2006/relationships"><Relationship Id="rId3" Type="http://schemas.openxmlformats.org/officeDocument/2006/relationships/image" Target="../media/image99.png"/><Relationship Id="rId2" Type="http://schemas.openxmlformats.org/officeDocument/2006/relationships/image" Target="../media/image98.png"/><Relationship Id="rId1" Type="http://schemas.openxmlformats.org/officeDocument/2006/relationships/slideLayout" Target="../slideLayouts/slideLayout5.xml"/><Relationship Id="rId5" Type="http://schemas.openxmlformats.org/officeDocument/2006/relationships/image" Target="../media/image101.png"/><Relationship Id="rId4" Type="http://schemas.openxmlformats.org/officeDocument/2006/relationships/image" Target="../media/image100.png"/></Relationships>
</file>

<file path=ppt/slides/_rels/slide32.xml.rels><?xml version="1.0" encoding="UTF-8" standalone="yes"?>
<Relationships xmlns="http://schemas.openxmlformats.org/package/2006/relationships"><Relationship Id="rId8" Type="http://schemas.openxmlformats.org/officeDocument/2006/relationships/image" Target="../media/image108.png"/><Relationship Id="rId13" Type="http://schemas.openxmlformats.org/officeDocument/2006/relationships/image" Target="../media/image113.png"/><Relationship Id="rId18" Type="http://schemas.openxmlformats.org/officeDocument/2006/relationships/image" Target="../media/image118.png"/><Relationship Id="rId3" Type="http://schemas.openxmlformats.org/officeDocument/2006/relationships/image" Target="../media/image103.png"/><Relationship Id="rId21" Type="http://schemas.openxmlformats.org/officeDocument/2006/relationships/image" Target="../media/image121.png"/><Relationship Id="rId7" Type="http://schemas.openxmlformats.org/officeDocument/2006/relationships/image" Target="../media/image107.png"/><Relationship Id="rId12" Type="http://schemas.openxmlformats.org/officeDocument/2006/relationships/image" Target="../media/image112.png"/><Relationship Id="rId17" Type="http://schemas.openxmlformats.org/officeDocument/2006/relationships/image" Target="../media/image117.png"/><Relationship Id="rId2" Type="http://schemas.openxmlformats.org/officeDocument/2006/relationships/image" Target="../media/image102.png"/><Relationship Id="rId16" Type="http://schemas.openxmlformats.org/officeDocument/2006/relationships/image" Target="../media/image116.png"/><Relationship Id="rId20" Type="http://schemas.openxmlformats.org/officeDocument/2006/relationships/image" Target="../media/image120.png"/><Relationship Id="rId1" Type="http://schemas.openxmlformats.org/officeDocument/2006/relationships/slideLayout" Target="../slideLayouts/slideLayout5.xml"/><Relationship Id="rId6" Type="http://schemas.openxmlformats.org/officeDocument/2006/relationships/image" Target="../media/image106.png"/><Relationship Id="rId11" Type="http://schemas.openxmlformats.org/officeDocument/2006/relationships/image" Target="../media/image111.png"/><Relationship Id="rId5" Type="http://schemas.openxmlformats.org/officeDocument/2006/relationships/image" Target="../media/image105.png"/><Relationship Id="rId15" Type="http://schemas.openxmlformats.org/officeDocument/2006/relationships/image" Target="../media/image115.png"/><Relationship Id="rId10" Type="http://schemas.openxmlformats.org/officeDocument/2006/relationships/image" Target="../media/image110.png"/><Relationship Id="rId19" Type="http://schemas.openxmlformats.org/officeDocument/2006/relationships/image" Target="../media/image119.png"/><Relationship Id="rId4" Type="http://schemas.openxmlformats.org/officeDocument/2006/relationships/image" Target="../media/image104.png"/><Relationship Id="rId9" Type="http://schemas.openxmlformats.org/officeDocument/2006/relationships/image" Target="../media/image109.png"/><Relationship Id="rId14" Type="http://schemas.openxmlformats.org/officeDocument/2006/relationships/image" Target="../media/image114.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22.png"/><Relationship Id="rId7" Type="http://schemas.openxmlformats.org/officeDocument/2006/relationships/image" Target="../media/image126.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125.png"/><Relationship Id="rId5" Type="http://schemas.openxmlformats.org/officeDocument/2006/relationships/image" Target="../media/image124.png"/><Relationship Id="rId4" Type="http://schemas.openxmlformats.org/officeDocument/2006/relationships/image" Target="../media/image12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5.xml"/><Relationship Id="rId4" Type="http://schemas.openxmlformats.org/officeDocument/2006/relationships/image" Target="../media/image1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07033" y="2481452"/>
            <a:ext cx="6329680" cy="696595"/>
          </a:xfrm>
          <a:prstGeom prst="rect">
            <a:avLst/>
          </a:prstGeom>
        </p:spPr>
        <p:txBody>
          <a:bodyPr vert="horz" wrap="square" lIns="0" tIns="13335" rIns="0" bIns="0" rtlCol="0">
            <a:spAutoFit/>
          </a:bodyPr>
          <a:lstStyle/>
          <a:p>
            <a:pPr marL="12700">
              <a:lnSpc>
                <a:spcPct val="100000"/>
              </a:lnSpc>
              <a:spcBef>
                <a:spcPts val="105"/>
              </a:spcBef>
            </a:pPr>
            <a:r>
              <a:rPr spc="-25" dirty="0"/>
              <a:t>ΑΝΑΛΥΣΗ</a:t>
            </a:r>
            <a:r>
              <a:rPr spc="-185" dirty="0"/>
              <a:t> </a:t>
            </a:r>
            <a:r>
              <a:rPr dirty="0"/>
              <a:t>ΙΣΤΟΡΙΚΗΣ</a:t>
            </a:r>
            <a:r>
              <a:rPr spc="-185" dirty="0"/>
              <a:t> </a:t>
            </a:r>
            <a:r>
              <a:rPr spc="-10" dirty="0"/>
              <a:t>ΠΗΓΗΣ</a:t>
            </a:r>
          </a:p>
        </p:txBody>
      </p:sp>
      <p:sp>
        <p:nvSpPr>
          <p:cNvPr id="3" name="object 3"/>
          <p:cNvSpPr txBox="1"/>
          <p:nvPr/>
        </p:nvSpPr>
        <p:spPr>
          <a:xfrm>
            <a:off x="1845945" y="3813429"/>
            <a:ext cx="5453380" cy="1763395"/>
          </a:xfrm>
          <a:prstGeom prst="rect">
            <a:avLst/>
          </a:prstGeom>
        </p:spPr>
        <p:txBody>
          <a:bodyPr vert="horz" wrap="square" lIns="0" tIns="100965" rIns="0" bIns="0" rtlCol="0">
            <a:spAutoFit/>
          </a:bodyPr>
          <a:lstStyle/>
          <a:p>
            <a:pPr marL="137160" marR="132080" algn="ctr">
              <a:lnSpc>
                <a:spcPts val="2880"/>
              </a:lnSpc>
              <a:spcBef>
                <a:spcPts val="795"/>
              </a:spcBef>
            </a:pPr>
            <a:r>
              <a:rPr sz="3000" dirty="0">
                <a:solidFill>
                  <a:srgbClr val="888888"/>
                </a:solidFill>
                <a:latin typeface="Calibri"/>
                <a:cs typeface="Calibri"/>
              </a:rPr>
              <a:t>ΙΣΤΟΡΙΑ</a:t>
            </a:r>
            <a:r>
              <a:rPr sz="3000" spc="-110" dirty="0">
                <a:solidFill>
                  <a:srgbClr val="888888"/>
                </a:solidFill>
                <a:latin typeface="Calibri"/>
                <a:cs typeface="Calibri"/>
              </a:rPr>
              <a:t> </a:t>
            </a:r>
            <a:r>
              <a:rPr sz="3000" spc="-35" dirty="0">
                <a:solidFill>
                  <a:srgbClr val="888888"/>
                </a:solidFill>
                <a:latin typeface="Calibri"/>
                <a:cs typeface="Calibri"/>
              </a:rPr>
              <a:t>ΤΟΥ</a:t>
            </a:r>
            <a:r>
              <a:rPr sz="3000" spc="-114" dirty="0">
                <a:solidFill>
                  <a:srgbClr val="888888"/>
                </a:solidFill>
                <a:latin typeface="Calibri"/>
                <a:cs typeface="Calibri"/>
              </a:rPr>
              <a:t> </a:t>
            </a:r>
            <a:r>
              <a:rPr sz="3000" spc="-20" dirty="0">
                <a:solidFill>
                  <a:srgbClr val="888888"/>
                </a:solidFill>
                <a:latin typeface="Calibri"/>
                <a:cs typeface="Calibri"/>
              </a:rPr>
              <a:t>ΑΡΧΑΙΟΥ</a:t>
            </a:r>
            <a:r>
              <a:rPr sz="3000" spc="-114" dirty="0">
                <a:solidFill>
                  <a:srgbClr val="888888"/>
                </a:solidFill>
                <a:latin typeface="Calibri"/>
                <a:cs typeface="Calibri"/>
              </a:rPr>
              <a:t> </a:t>
            </a:r>
            <a:r>
              <a:rPr sz="3000" spc="-30" dirty="0">
                <a:solidFill>
                  <a:srgbClr val="888888"/>
                </a:solidFill>
                <a:latin typeface="Calibri"/>
                <a:cs typeface="Calibri"/>
              </a:rPr>
              <a:t>ΚΟΣΜΟΥ</a:t>
            </a:r>
            <a:r>
              <a:rPr sz="3000" spc="-114" dirty="0">
                <a:solidFill>
                  <a:srgbClr val="888888"/>
                </a:solidFill>
                <a:latin typeface="Calibri"/>
                <a:cs typeface="Calibri"/>
              </a:rPr>
              <a:t> </a:t>
            </a:r>
            <a:r>
              <a:rPr sz="3000" spc="-25" dirty="0">
                <a:solidFill>
                  <a:srgbClr val="888888"/>
                </a:solidFill>
                <a:latin typeface="Calibri"/>
                <a:cs typeface="Calibri"/>
              </a:rPr>
              <a:t>Α’ </a:t>
            </a:r>
            <a:r>
              <a:rPr sz="3000" spc="-10" dirty="0">
                <a:solidFill>
                  <a:srgbClr val="888888"/>
                </a:solidFill>
                <a:latin typeface="Calibri"/>
                <a:cs typeface="Calibri"/>
              </a:rPr>
              <a:t>ΛΥΚΕΙΟΥ</a:t>
            </a:r>
            <a:endParaRPr sz="3000">
              <a:latin typeface="Calibri"/>
              <a:cs typeface="Calibri"/>
            </a:endParaRPr>
          </a:p>
          <a:p>
            <a:pPr algn="ctr">
              <a:lnSpc>
                <a:spcPct val="100000"/>
              </a:lnSpc>
              <a:spcBef>
                <a:spcPts val="25"/>
              </a:spcBef>
            </a:pPr>
            <a:r>
              <a:rPr sz="3000" dirty="0">
                <a:solidFill>
                  <a:srgbClr val="888888"/>
                </a:solidFill>
                <a:latin typeface="Calibri"/>
                <a:cs typeface="Calibri"/>
              </a:rPr>
              <a:t>ΕΦΑΡΜΟΓΗ</a:t>
            </a:r>
            <a:r>
              <a:rPr sz="3000" spc="-85" dirty="0">
                <a:solidFill>
                  <a:srgbClr val="888888"/>
                </a:solidFill>
                <a:latin typeface="Calibri"/>
                <a:cs typeface="Calibri"/>
              </a:rPr>
              <a:t> </a:t>
            </a:r>
            <a:r>
              <a:rPr sz="3000" dirty="0">
                <a:solidFill>
                  <a:srgbClr val="888888"/>
                </a:solidFill>
                <a:latin typeface="Calibri"/>
                <a:cs typeface="Calibri"/>
              </a:rPr>
              <a:t>ΣΤΟ</a:t>
            </a:r>
            <a:r>
              <a:rPr sz="3000" spc="-75" dirty="0">
                <a:solidFill>
                  <a:srgbClr val="888888"/>
                </a:solidFill>
                <a:latin typeface="Calibri"/>
                <a:cs typeface="Calibri"/>
              </a:rPr>
              <a:t> </a:t>
            </a:r>
            <a:r>
              <a:rPr sz="3000" dirty="0">
                <a:solidFill>
                  <a:srgbClr val="888888"/>
                </a:solidFill>
                <a:latin typeface="Calibri"/>
                <a:cs typeface="Calibri"/>
              </a:rPr>
              <a:t>ΚΕΦΑΛΑΙΟ</a:t>
            </a:r>
            <a:r>
              <a:rPr sz="3000" spc="-90" dirty="0">
                <a:solidFill>
                  <a:srgbClr val="888888"/>
                </a:solidFill>
                <a:latin typeface="Calibri"/>
                <a:cs typeface="Calibri"/>
              </a:rPr>
              <a:t> </a:t>
            </a:r>
            <a:r>
              <a:rPr sz="3000" spc="-50" dirty="0">
                <a:solidFill>
                  <a:srgbClr val="888888"/>
                </a:solidFill>
                <a:latin typeface="Calibri"/>
                <a:cs typeface="Calibri"/>
              </a:rPr>
              <a:t>2</a:t>
            </a:r>
            <a:endParaRPr sz="3000">
              <a:latin typeface="Calibri"/>
              <a:cs typeface="Calibri"/>
            </a:endParaRPr>
          </a:p>
          <a:p>
            <a:pPr marL="12700">
              <a:lnSpc>
                <a:spcPct val="100000"/>
              </a:lnSpc>
            </a:pPr>
            <a:r>
              <a:rPr sz="3000" dirty="0">
                <a:solidFill>
                  <a:srgbClr val="888888"/>
                </a:solidFill>
                <a:latin typeface="Calibri"/>
                <a:cs typeface="Calibri"/>
              </a:rPr>
              <a:t>2.1</a:t>
            </a:r>
            <a:r>
              <a:rPr sz="3000" spc="-70" dirty="0">
                <a:solidFill>
                  <a:srgbClr val="888888"/>
                </a:solidFill>
                <a:latin typeface="Calibri"/>
                <a:cs typeface="Calibri"/>
              </a:rPr>
              <a:t> </a:t>
            </a:r>
            <a:r>
              <a:rPr sz="3000" dirty="0">
                <a:solidFill>
                  <a:srgbClr val="888888"/>
                </a:solidFill>
                <a:latin typeface="Calibri"/>
                <a:cs typeface="Calibri"/>
              </a:rPr>
              <a:t>Ομηρική</a:t>
            </a:r>
            <a:r>
              <a:rPr sz="3000" spc="-80" dirty="0">
                <a:solidFill>
                  <a:srgbClr val="888888"/>
                </a:solidFill>
                <a:latin typeface="Calibri"/>
                <a:cs typeface="Calibri"/>
              </a:rPr>
              <a:t> </a:t>
            </a:r>
            <a:r>
              <a:rPr sz="3000" dirty="0">
                <a:solidFill>
                  <a:srgbClr val="888888"/>
                </a:solidFill>
                <a:latin typeface="Calibri"/>
                <a:cs typeface="Calibri"/>
              </a:rPr>
              <a:t>εποχή</a:t>
            </a:r>
            <a:r>
              <a:rPr sz="3000" spc="-80" dirty="0">
                <a:solidFill>
                  <a:srgbClr val="888888"/>
                </a:solidFill>
                <a:latin typeface="Calibri"/>
                <a:cs typeface="Calibri"/>
              </a:rPr>
              <a:t> </a:t>
            </a:r>
            <a:r>
              <a:rPr sz="3000" spc="-10" dirty="0">
                <a:solidFill>
                  <a:srgbClr val="888888"/>
                </a:solidFill>
                <a:latin typeface="Calibri"/>
                <a:cs typeface="Calibri"/>
              </a:rPr>
              <a:t>(1100-</a:t>
            </a:r>
            <a:r>
              <a:rPr sz="3000" dirty="0">
                <a:solidFill>
                  <a:srgbClr val="888888"/>
                </a:solidFill>
                <a:latin typeface="Calibri"/>
                <a:cs typeface="Calibri"/>
              </a:rPr>
              <a:t>750</a:t>
            </a:r>
            <a:r>
              <a:rPr sz="3000" spc="-75" dirty="0">
                <a:solidFill>
                  <a:srgbClr val="888888"/>
                </a:solidFill>
                <a:latin typeface="Calibri"/>
                <a:cs typeface="Calibri"/>
              </a:rPr>
              <a:t> </a:t>
            </a:r>
            <a:r>
              <a:rPr sz="3000" spc="-10" dirty="0">
                <a:solidFill>
                  <a:srgbClr val="888888"/>
                </a:solidFill>
                <a:latin typeface="Calibri"/>
                <a:cs typeface="Calibri"/>
              </a:rPr>
              <a:t>π.Χ.)</a:t>
            </a:r>
            <a:endParaRPr sz="3000">
              <a:latin typeface="Calibri"/>
              <a:cs typeface="Calibri"/>
            </a:endParaRPr>
          </a:p>
        </p:txBody>
      </p:sp>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1</a:t>
            </a:fld>
            <a:endParaRPr spc="-25"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10</a:t>
            </a:fld>
            <a:endParaRPr spc="-25" dirty="0"/>
          </a:p>
        </p:txBody>
      </p:sp>
      <p:sp>
        <p:nvSpPr>
          <p:cNvPr id="2" name="object 2"/>
          <p:cNvSpPr txBox="1">
            <a:spLocks noGrp="1"/>
          </p:cNvSpPr>
          <p:nvPr>
            <p:ph type="title"/>
          </p:nvPr>
        </p:nvSpPr>
        <p:spPr>
          <a:xfrm>
            <a:off x="3328670" y="263397"/>
            <a:ext cx="1877695" cy="696595"/>
          </a:xfrm>
          <a:prstGeom prst="rect">
            <a:avLst/>
          </a:prstGeom>
        </p:spPr>
        <p:txBody>
          <a:bodyPr vert="horz" wrap="square" lIns="0" tIns="12700" rIns="0" bIns="0" rtlCol="0">
            <a:spAutoFit/>
          </a:bodyPr>
          <a:lstStyle/>
          <a:p>
            <a:pPr marL="25400">
              <a:lnSpc>
                <a:spcPct val="100000"/>
              </a:lnSpc>
              <a:spcBef>
                <a:spcPts val="100"/>
              </a:spcBef>
            </a:pPr>
            <a:r>
              <a:rPr dirty="0"/>
              <a:t>5</a:t>
            </a:r>
            <a:r>
              <a:rPr sz="4350" baseline="24904" dirty="0"/>
              <a:t>ο</a:t>
            </a:r>
            <a:r>
              <a:rPr sz="4350" spc="517" baseline="24904" dirty="0"/>
              <a:t> </a:t>
            </a:r>
            <a:r>
              <a:rPr sz="4400" spc="-20" dirty="0"/>
              <a:t>βήμα</a:t>
            </a:r>
            <a:endParaRPr sz="4400"/>
          </a:p>
        </p:txBody>
      </p:sp>
      <p:sp>
        <p:nvSpPr>
          <p:cNvPr id="3" name="object 3"/>
          <p:cNvSpPr txBox="1"/>
          <p:nvPr/>
        </p:nvSpPr>
        <p:spPr>
          <a:xfrm>
            <a:off x="459740" y="1153413"/>
            <a:ext cx="7651115" cy="5028565"/>
          </a:xfrm>
          <a:prstGeom prst="rect">
            <a:avLst/>
          </a:prstGeom>
        </p:spPr>
        <p:txBody>
          <a:bodyPr vert="horz" wrap="square" lIns="0" tIns="12065" rIns="0" bIns="0" rtlCol="0">
            <a:spAutoFit/>
          </a:bodyPr>
          <a:lstStyle/>
          <a:p>
            <a:pPr marL="355600" marR="321310" indent="-342900">
              <a:lnSpc>
                <a:spcPct val="100000"/>
              </a:lnSpc>
              <a:spcBef>
                <a:spcPts val="95"/>
              </a:spcBef>
              <a:buFont typeface="Arial"/>
              <a:buChar char="•"/>
              <a:tabLst>
                <a:tab pos="355600" algn="l"/>
              </a:tabLst>
            </a:pPr>
            <a:r>
              <a:rPr sz="2800" b="1" dirty="0">
                <a:solidFill>
                  <a:srgbClr val="4F6128"/>
                </a:solidFill>
                <a:latin typeface="Calibri"/>
                <a:cs typeface="Calibri"/>
              </a:rPr>
              <a:t>Συνθέτω</a:t>
            </a:r>
            <a:r>
              <a:rPr sz="2800" b="1" spc="-105" dirty="0">
                <a:solidFill>
                  <a:srgbClr val="4F6128"/>
                </a:solidFill>
                <a:latin typeface="Calibri"/>
                <a:cs typeface="Calibri"/>
              </a:rPr>
              <a:t> </a:t>
            </a:r>
            <a:r>
              <a:rPr sz="2800" dirty="0">
                <a:latin typeface="Calibri"/>
                <a:cs typeface="Calibri"/>
              </a:rPr>
              <a:t>την</a:t>
            </a:r>
            <a:r>
              <a:rPr sz="2800" spc="-100" dirty="0">
                <a:latin typeface="Calibri"/>
                <a:cs typeface="Calibri"/>
              </a:rPr>
              <a:t> </a:t>
            </a:r>
            <a:r>
              <a:rPr sz="2800" dirty="0">
                <a:latin typeface="Calibri"/>
                <a:cs typeface="Calibri"/>
              </a:rPr>
              <a:t>απάντησή</a:t>
            </a:r>
            <a:r>
              <a:rPr sz="2800" spc="-105" dirty="0">
                <a:latin typeface="Calibri"/>
                <a:cs typeface="Calibri"/>
              </a:rPr>
              <a:t> </a:t>
            </a:r>
            <a:r>
              <a:rPr sz="2800" dirty="0">
                <a:latin typeface="Calibri"/>
                <a:cs typeface="Calibri"/>
              </a:rPr>
              <a:t>μου</a:t>
            </a:r>
            <a:r>
              <a:rPr sz="2800" spc="-114" dirty="0">
                <a:latin typeface="Calibri"/>
                <a:cs typeface="Calibri"/>
              </a:rPr>
              <a:t> </a:t>
            </a:r>
            <a:r>
              <a:rPr sz="2800" dirty="0">
                <a:latin typeface="Calibri"/>
                <a:cs typeface="Calibri"/>
              </a:rPr>
              <a:t>συνδυάζοντας</a:t>
            </a:r>
            <a:r>
              <a:rPr sz="2800" spc="-90" dirty="0">
                <a:latin typeface="Calibri"/>
                <a:cs typeface="Calibri"/>
              </a:rPr>
              <a:t> </a:t>
            </a:r>
            <a:r>
              <a:rPr sz="2800" spc="-20" dirty="0">
                <a:latin typeface="Calibri"/>
                <a:cs typeface="Calibri"/>
              </a:rPr>
              <a:t>όσες </a:t>
            </a:r>
            <a:r>
              <a:rPr sz="2800" dirty="0">
                <a:latin typeface="Calibri"/>
                <a:cs typeface="Calibri"/>
              </a:rPr>
              <a:t>πληροφορίες</a:t>
            </a:r>
            <a:r>
              <a:rPr sz="2800" spc="-95" dirty="0">
                <a:latin typeface="Calibri"/>
                <a:cs typeface="Calibri"/>
              </a:rPr>
              <a:t> </a:t>
            </a:r>
            <a:r>
              <a:rPr sz="2800" dirty="0">
                <a:latin typeface="Calibri"/>
                <a:cs typeface="Calibri"/>
              </a:rPr>
              <a:t>άντλησα</a:t>
            </a:r>
            <a:r>
              <a:rPr sz="2800" spc="-85" dirty="0">
                <a:latin typeface="Calibri"/>
                <a:cs typeface="Calibri"/>
              </a:rPr>
              <a:t> </a:t>
            </a:r>
            <a:r>
              <a:rPr sz="2800" dirty="0">
                <a:latin typeface="Calibri"/>
                <a:cs typeface="Calibri"/>
              </a:rPr>
              <a:t>από</a:t>
            </a:r>
            <a:r>
              <a:rPr sz="2800" spc="-85" dirty="0">
                <a:latin typeface="Calibri"/>
                <a:cs typeface="Calibri"/>
              </a:rPr>
              <a:t> </a:t>
            </a:r>
            <a:r>
              <a:rPr sz="2800" dirty="0">
                <a:latin typeface="Calibri"/>
                <a:cs typeface="Calibri"/>
              </a:rPr>
              <a:t>την</a:t>
            </a:r>
            <a:r>
              <a:rPr sz="2800" spc="-75" dirty="0">
                <a:latin typeface="Calibri"/>
                <a:cs typeface="Calibri"/>
              </a:rPr>
              <a:t> </a:t>
            </a:r>
            <a:r>
              <a:rPr sz="2800" dirty="0">
                <a:latin typeface="Calibri"/>
                <a:cs typeface="Calibri"/>
              </a:rPr>
              <a:t>πηγή</a:t>
            </a:r>
            <a:r>
              <a:rPr sz="2800" spc="-95" dirty="0">
                <a:latin typeface="Calibri"/>
                <a:cs typeface="Calibri"/>
              </a:rPr>
              <a:t> </a:t>
            </a:r>
            <a:r>
              <a:rPr sz="2800" dirty="0">
                <a:latin typeface="Calibri"/>
                <a:cs typeface="Calibri"/>
              </a:rPr>
              <a:t>με</a:t>
            </a:r>
            <a:r>
              <a:rPr sz="2800" spc="-80" dirty="0">
                <a:latin typeface="Calibri"/>
                <a:cs typeface="Calibri"/>
              </a:rPr>
              <a:t> </a:t>
            </a:r>
            <a:r>
              <a:rPr sz="2800" spc="-25" dirty="0">
                <a:latin typeface="Calibri"/>
                <a:cs typeface="Calibri"/>
              </a:rPr>
              <a:t>όσα</a:t>
            </a:r>
            <a:endParaRPr sz="2800">
              <a:latin typeface="Calibri"/>
              <a:cs typeface="Calibri"/>
            </a:endParaRPr>
          </a:p>
          <a:p>
            <a:pPr marL="355600" marR="687705">
              <a:lnSpc>
                <a:spcPct val="100000"/>
              </a:lnSpc>
              <a:spcBef>
                <a:spcPts val="5"/>
              </a:spcBef>
            </a:pPr>
            <a:r>
              <a:rPr sz="2800" dirty="0">
                <a:latin typeface="Calibri"/>
                <a:cs typeface="Calibri"/>
              </a:rPr>
              <a:t>μπόρεσα</a:t>
            </a:r>
            <a:r>
              <a:rPr sz="2800" spc="-85" dirty="0">
                <a:latin typeface="Calibri"/>
                <a:cs typeface="Calibri"/>
              </a:rPr>
              <a:t> </a:t>
            </a:r>
            <a:r>
              <a:rPr sz="2800" dirty="0">
                <a:latin typeface="Calibri"/>
                <a:cs typeface="Calibri"/>
              </a:rPr>
              <a:t>να</a:t>
            </a:r>
            <a:r>
              <a:rPr sz="2800" spc="-65" dirty="0">
                <a:latin typeface="Calibri"/>
                <a:cs typeface="Calibri"/>
              </a:rPr>
              <a:t> </a:t>
            </a:r>
            <a:r>
              <a:rPr sz="2800" spc="-10" dirty="0">
                <a:latin typeface="Calibri"/>
                <a:cs typeface="Calibri"/>
              </a:rPr>
              <a:t>συνδυάσω</a:t>
            </a:r>
            <a:r>
              <a:rPr sz="2800" spc="-70" dirty="0">
                <a:latin typeface="Calibri"/>
                <a:cs typeface="Calibri"/>
              </a:rPr>
              <a:t> </a:t>
            </a:r>
            <a:r>
              <a:rPr sz="2800" dirty="0">
                <a:latin typeface="Calibri"/>
                <a:cs typeface="Calibri"/>
              </a:rPr>
              <a:t>από</a:t>
            </a:r>
            <a:r>
              <a:rPr sz="2800" spc="-80" dirty="0">
                <a:latin typeface="Calibri"/>
                <a:cs typeface="Calibri"/>
              </a:rPr>
              <a:t> </a:t>
            </a:r>
            <a:r>
              <a:rPr sz="2800" dirty="0">
                <a:latin typeface="Calibri"/>
                <a:cs typeface="Calibri"/>
              </a:rPr>
              <a:t>τις</a:t>
            </a:r>
            <a:r>
              <a:rPr sz="2800" spc="-75" dirty="0">
                <a:latin typeface="Calibri"/>
                <a:cs typeface="Calibri"/>
              </a:rPr>
              <a:t> </a:t>
            </a:r>
            <a:r>
              <a:rPr sz="2800" dirty="0">
                <a:latin typeface="Calibri"/>
                <a:cs typeface="Calibri"/>
              </a:rPr>
              <a:t>ιστορικές</a:t>
            </a:r>
            <a:r>
              <a:rPr sz="2800" spc="-80" dirty="0">
                <a:latin typeface="Calibri"/>
                <a:cs typeface="Calibri"/>
              </a:rPr>
              <a:t> </a:t>
            </a:r>
            <a:r>
              <a:rPr sz="2800" spc="-25" dirty="0">
                <a:latin typeface="Calibri"/>
                <a:cs typeface="Calibri"/>
              </a:rPr>
              <a:t>μου </a:t>
            </a:r>
            <a:r>
              <a:rPr sz="2800" spc="-10" dirty="0">
                <a:latin typeface="Calibri"/>
                <a:cs typeface="Calibri"/>
              </a:rPr>
              <a:t>γνώσεις</a:t>
            </a:r>
            <a:endParaRPr sz="2800">
              <a:latin typeface="Calibri"/>
              <a:cs typeface="Calibri"/>
            </a:endParaRPr>
          </a:p>
          <a:p>
            <a:pPr marL="755015" marR="1287780" lvl="1" indent="-285750">
              <a:lnSpc>
                <a:spcPct val="100000"/>
              </a:lnSpc>
              <a:spcBef>
                <a:spcPts val="600"/>
              </a:spcBef>
              <a:buFont typeface="Arial"/>
              <a:buChar char="–"/>
              <a:tabLst>
                <a:tab pos="756285" algn="l"/>
              </a:tabLst>
            </a:pPr>
            <a:r>
              <a:rPr sz="2400" u="sng" dirty="0">
                <a:uFill>
                  <a:solidFill>
                    <a:srgbClr val="000000"/>
                  </a:solidFill>
                </a:uFill>
                <a:latin typeface="Calibri"/>
                <a:cs typeface="Calibri"/>
              </a:rPr>
              <a:t>Ξεκινώ</a:t>
            </a:r>
            <a:r>
              <a:rPr sz="2400" u="none" spc="-75" dirty="0">
                <a:latin typeface="Calibri"/>
                <a:cs typeface="Calibri"/>
              </a:rPr>
              <a:t> </a:t>
            </a:r>
            <a:r>
              <a:rPr sz="2400" u="none" dirty="0">
                <a:latin typeface="Calibri"/>
                <a:cs typeface="Calibri"/>
              </a:rPr>
              <a:t>πάντα</a:t>
            </a:r>
            <a:r>
              <a:rPr sz="2400" u="none" spc="-70" dirty="0">
                <a:latin typeface="Calibri"/>
                <a:cs typeface="Calibri"/>
              </a:rPr>
              <a:t> </a:t>
            </a:r>
            <a:r>
              <a:rPr sz="2400" u="none" dirty="0">
                <a:latin typeface="Calibri"/>
                <a:cs typeface="Calibri"/>
              </a:rPr>
              <a:t>με</a:t>
            </a:r>
            <a:r>
              <a:rPr sz="2400" u="none" spc="-70" dirty="0">
                <a:latin typeface="Calibri"/>
                <a:cs typeface="Calibri"/>
              </a:rPr>
              <a:t> </a:t>
            </a:r>
            <a:r>
              <a:rPr sz="2400" u="sng" dirty="0">
                <a:uFill>
                  <a:solidFill>
                    <a:srgbClr val="000000"/>
                  </a:solidFill>
                </a:uFill>
                <a:latin typeface="Calibri"/>
                <a:cs typeface="Calibri"/>
              </a:rPr>
              <a:t>αναφορά</a:t>
            </a:r>
            <a:r>
              <a:rPr sz="2400" u="none" spc="-55" dirty="0">
                <a:latin typeface="Calibri"/>
                <a:cs typeface="Calibri"/>
              </a:rPr>
              <a:t> </a:t>
            </a:r>
            <a:r>
              <a:rPr sz="2400" u="none" dirty="0">
                <a:latin typeface="Calibri"/>
                <a:cs typeface="Calibri"/>
              </a:rPr>
              <a:t>στην</a:t>
            </a:r>
            <a:r>
              <a:rPr sz="2400" u="none" spc="-65" dirty="0">
                <a:latin typeface="Calibri"/>
                <a:cs typeface="Calibri"/>
              </a:rPr>
              <a:t> </a:t>
            </a:r>
            <a:r>
              <a:rPr sz="2400" u="sng" dirty="0">
                <a:uFill>
                  <a:solidFill>
                    <a:srgbClr val="000000"/>
                  </a:solidFill>
                </a:uFill>
                <a:latin typeface="Calibri"/>
                <a:cs typeface="Calibri"/>
              </a:rPr>
              <a:t>πηγή</a:t>
            </a:r>
            <a:r>
              <a:rPr sz="2400" u="none" spc="-70" dirty="0">
                <a:latin typeface="Calibri"/>
                <a:cs typeface="Calibri"/>
              </a:rPr>
              <a:t> </a:t>
            </a:r>
            <a:r>
              <a:rPr sz="2400" u="none" dirty="0">
                <a:latin typeface="Calibri"/>
                <a:cs typeface="Calibri"/>
              </a:rPr>
              <a:t>και</a:t>
            </a:r>
            <a:r>
              <a:rPr sz="2400" u="none" spc="-70" dirty="0">
                <a:latin typeface="Calibri"/>
                <a:cs typeface="Calibri"/>
              </a:rPr>
              <a:t> </a:t>
            </a:r>
            <a:r>
              <a:rPr sz="2400" u="none" spc="-25" dirty="0">
                <a:latin typeface="Calibri"/>
                <a:cs typeface="Calibri"/>
              </a:rPr>
              <a:t>στο 	</a:t>
            </a:r>
            <a:r>
              <a:rPr sz="2400" u="sng" dirty="0">
                <a:uFill>
                  <a:solidFill>
                    <a:srgbClr val="000000"/>
                  </a:solidFill>
                </a:uFill>
                <a:latin typeface="Calibri"/>
                <a:cs typeface="Calibri"/>
              </a:rPr>
              <a:t>συγγραφέα</a:t>
            </a:r>
            <a:r>
              <a:rPr sz="2400" u="none" spc="-120" dirty="0">
                <a:latin typeface="Calibri"/>
                <a:cs typeface="Calibri"/>
              </a:rPr>
              <a:t> </a:t>
            </a:r>
            <a:r>
              <a:rPr sz="2400" u="none" spc="-20" dirty="0">
                <a:latin typeface="Calibri"/>
                <a:cs typeface="Calibri"/>
              </a:rPr>
              <a:t>της.</a:t>
            </a:r>
            <a:endParaRPr sz="2400">
              <a:latin typeface="Calibri"/>
              <a:cs typeface="Calibri"/>
            </a:endParaRPr>
          </a:p>
          <a:p>
            <a:pPr marL="755015" marR="265430" lvl="1" indent="-285750">
              <a:lnSpc>
                <a:spcPct val="100000"/>
              </a:lnSpc>
              <a:spcBef>
                <a:spcPts val="580"/>
              </a:spcBef>
              <a:buFont typeface="Arial"/>
              <a:buChar char="–"/>
              <a:tabLst>
                <a:tab pos="756285" algn="l"/>
              </a:tabLst>
            </a:pPr>
            <a:r>
              <a:rPr sz="2400" u="sng" dirty="0">
                <a:uFill>
                  <a:solidFill>
                    <a:srgbClr val="000000"/>
                  </a:solidFill>
                </a:uFill>
                <a:latin typeface="Calibri"/>
                <a:cs typeface="Calibri"/>
              </a:rPr>
              <a:t>Γράφω</a:t>
            </a:r>
            <a:r>
              <a:rPr sz="2400" u="none" spc="-50" dirty="0">
                <a:latin typeface="Calibri"/>
                <a:cs typeface="Calibri"/>
              </a:rPr>
              <a:t> </a:t>
            </a:r>
            <a:r>
              <a:rPr sz="2400" u="sng" dirty="0">
                <a:uFill>
                  <a:solidFill>
                    <a:srgbClr val="000000"/>
                  </a:solidFill>
                </a:uFill>
                <a:latin typeface="Calibri"/>
                <a:cs typeface="Calibri"/>
              </a:rPr>
              <a:t>ολοκληρωμένες</a:t>
            </a:r>
            <a:r>
              <a:rPr sz="2400" u="sng" spc="-85" dirty="0">
                <a:uFill>
                  <a:solidFill>
                    <a:srgbClr val="000000"/>
                  </a:solidFill>
                </a:uFill>
                <a:latin typeface="Calibri"/>
                <a:cs typeface="Calibri"/>
              </a:rPr>
              <a:t> </a:t>
            </a:r>
            <a:r>
              <a:rPr sz="2400" u="sng" dirty="0">
                <a:uFill>
                  <a:solidFill>
                    <a:srgbClr val="000000"/>
                  </a:solidFill>
                </a:uFill>
                <a:latin typeface="Calibri"/>
                <a:cs typeface="Calibri"/>
              </a:rPr>
              <a:t>προτάσεις</a:t>
            </a:r>
            <a:r>
              <a:rPr sz="2400" u="sng" spc="-60" dirty="0">
                <a:uFill>
                  <a:solidFill>
                    <a:srgbClr val="000000"/>
                  </a:solidFill>
                </a:uFill>
                <a:latin typeface="Calibri"/>
                <a:cs typeface="Calibri"/>
              </a:rPr>
              <a:t> </a:t>
            </a:r>
            <a:r>
              <a:rPr sz="2400" u="none" dirty="0">
                <a:latin typeface="Calibri"/>
                <a:cs typeface="Calibri"/>
              </a:rPr>
              <a:t>με</a:t>
            </a:r>
            <a:r>
              <a:rPr sz="2400" u="none" spc="-65" dirty="0">
                <a:latin typeface="Calibri"/>
                <a:cs typeface="Calibri"/>
              </a:rPr>
              <a:t> </a:t>
            </a:r>
            <a:r>
              <a:rPr sz="2400" u="none" dirty="0">
                <a:latin typeface="Calibri"/>
                <a:cs typeface="Calibri"/>
              </a:rPr>
              <a:t>σωστή</a:t>
            </a:r>
            <a:r>
              <a:rPr sz="2400" u="none" spc="-65" dirty="0">
                <a:latin typeface="Calibri"/>
                <a:cs typeface="Calibri"/>
              </a:rPr>
              <a:t> </a:t>
            </a:r>
            <a:r>
              <a:rPr sz="2400" u="sng" spc="-10" dirty="0">
                <a:uFill>
                  <a:solidFill>
                    <a:srgbClr val="000000"/>
                  </a:solidFill>
                </a:uFill>
                <a:latin typeface="Calibri"/>
                <a:cs typeface="Calibri"/>
              </a:rPr>
              <a:t>σύνταξη</a:t>
            </a:r>
            <a:r>
              <a:rPr sz="2400" u="none" spc="-10" dirty="0">
                <a:latin typeface="Calibri"/>
                <a:cs typeface="Calibri"/>
              </a:rPr>
              <a:t> 	</a:t>
            </a:r>
            <a:r>
              <a:rPr sz="2400" u="none" dirty="0">
                <a:latin typeface="Calibri"/>
                <a:cs typeface="Calibri"/>
              </a:rPr>
              <a:t>και</a:t>
            </a:r>
            <a:r>
              <a:rPr sz="2400" u="none" spc="-114" dirty="0">
                <a:latin typeface="Calibri"/>
                <a:cs typeface="Calibri"/>
              </a:rPr>
              <a:t> </a:t>
            </a:r>
            <a:r>
              <a:rPr sz="2400" u="sng" spc="-10" dirty="0">
                <a:uFill>
                  <a:solidFill>
                    <a:srgbClr val="000000"/>
                  </a:solidFill>
                </a:uFill>
                <a:latin typeface="Calibri"/>
                <a:cs typeface="Calibri"/>
              </a:rPr>
              <a:t>ορθογραφία</a:t>
            </a:r>
            <a:r>
              <a:rPr sz="2400" u="none" spc="-10" dirty="0">
                <a:latin typeface="Calibri"/>
                <a:cs typeface="Calibri"/>
              </a:rPr>
              <a:t>.</a:t>
            </a:r>
            <a:endParaRPr sz="2400">
              <a:latin typeface="Calibri"/>
              <a:cs typeface="Calibri"/>
            </a:endParaRPr>
          </a:p>
          <a:p>
            <a:pPr marL="755650" lvl="1" indent="-285750">
              <a:lnSpc>
                <a:spcPct val="100000"/>
              </a:lnSpc>
              <a:spcBef>
                <a:spcPts val="575"/>
              </a:spcBef>
              <a:buFont typeface="Arial"/>
              <a:buChar char="–"/>
              <a:tabLst>
                <a:tab pos="755650" algn="l"/>
              </a:tabLst>
            </a:pPr>
            <a:r>
              <a:rPr sz="2400" u="sng" dirty="0">
                <a:uFill>
                  <a:solidFill>
                    <a:srgbClr val="000000"/>
                  </a:solidFill>
                </a:uFill>
                <a:latin typeface="Calibri"/>
                <a:cs typeface="Calibri"/>
              </a:rPr>
              <a:t>Δεν</a:t>
            </a:r>
            <a:r>
              <a:rPr sz="2400" u="sng" spc="-60" dirty="0">
                <a:uFill>
                  <a:solidFill>
                    <a:srgbClr val="000000"/>
                  </a:solidFill>
                </a:uFill>
                <a:latin typeface="Calibri"/>
                <a:cs typeface="Calibri"/>
              </a:rPr>
              <a:t> </a:t>
            </a:r>
            <a:r>
              <a:rPr sz="2400" u="sng" spc="-10" dirty="0">
                <a:uFill>
                  <a:solidFill>
                    <a:srgbClr val="000000"/>
                  </a:solidFill>
                </a:uFill>
                <a:latin typeface="Calibri"/>
                <a:cs typeface="Calibri"/>
              </a:rPr>
              <a:t>επαναλαμβάνω</a:t>
            </a:r>
            <a:r>
              <a:rPr sz="2400" u="sng" spc="-15" dirty="0">
                <a:uFill>
                  <a:solidFill>
                    <a:srgbClr val="000000"/>
                  </a:solidFill>
                </a:uFill>
                <a:latin typeface="Calibri"/>
                <a:cs typeface="Calibri"/>
              </a:rPr>
              <a:t> </a:t>
            </a:r>
            <a:r>
              <a:rPr sz="2400" u="none" dirty="0">
                <a:latin typeface="Calibri"/>
                <a:cs typeface="Calibri"/>
              </a:rPr>
              <a:t>όσα</a:t>
            </a:r>
            <a:r>
              <a:rPr sz="2400" u="none" spc="-40" dirty="0">
                <a:latin typeface="Calibri"/>
                <a:cs typeface="Calibri"/>
              </a:rPr>
              <a:t> </a:t>
            </a:r>
            <a:r>
              <a:rPr sz="2400" u="none" dirty="0">
                <a:latin typeface="Calibri"/>
                <a:cs typeface="Calibri"/>
              </a:rPr>
              <a:t>ήδη</a:t>
            </a:r>
            <a:r>
              <a:rPr sz="2400" u="none" spc="-35" dirty="0">
                <a:latin typeface="Calibri"/>
                <a:cs typeface="Calibri"/>
              </a:rPr>
              <a:t> </a:t>
            </a:r>
            <a:r>
              <a:rPr sz="2400" u="none" dirty="0">
                <a:latin typeface="Calibri"/>
                <a:cs typeface="Calibri"/>
              </a:rPr>
              <a:t>έχω</a:t>
            </a:r>
            <a:r>
              <a:rPr sz="2400" u="none" spc="-40" dirty="0">
                <a:latin typeface="Calibri"/>
                <a:cs typeface="Calibri"/>
              </a:rPr>
              <a:t> </a:t>
            </a:r>
            <a:r>
              <a:rPr sz="2400" u="none" spc="-10" dirty="0">
                <a:latin typeface="Calibri"/>
                <a:cs typeface="Calibri"/>
              </a:rPr>
              <a:t>αναφέρει.</a:t>
            </a:r>
            <a:endParaRPr sz="2400">
              <a:latin typeface="Calibri"/>
              <a:cs typeface="Calibri"/>
            </a:endParaRPr>
          </a:p>
          <a:p>
            <a:pPr marL="755650" lvl="1" indent="-285750">
              <a:lnSpc>
                <a:spcPct val="100000"/>
              </a:lnSpc>
              <a:spcBef>
                <a:spcPts val="575"/>
              </a:spcBef>
              <a:buFont typeface="Arial"/>
              <a:buChar char="–"/>
              <a:tabLst>
                <a:tab pos="755650" algn="l"/>
              </a:tabLst>
            </a:pPr>
            <a:r>
              <a:rPr sz="2400" u="sng" dirty="0">
                <a:uFill>
                  <a:solidFill>
                    <a:srgbClr val="000000"/>
                  </a:solidFill>
                </a:uFill>
                <a:latin typeface="Calibri"/>
                <a:cs typeface="Calibri"/>
              </a:rPr>
              <a:t>Δεν</a:t>
            </a:r>
            <a:r>
              <a:rPr sz="2400" u="sng" spc="-85" dirty="0">
                <a:uFill>
                  <a:solidFill>
                    <a:srgbClr val="000000"/>
                  </a:solidFill>
                </a:uFill>
                <a:latin typeface="Calibri"/>
                <a:cs typeface="Calibri"/>
              </a:rPr>
              <a:t> </a:t>
            </a:r>
            <a:r>
              <a:rPr sz="2400" u="sng" dirty="0">
                <a:uFill>
                  <a:solidFill>
                    <a:srgbClr val="000000"/>
                  </a:solidFill>
                </a:uFill>
                <a:latin typeface="Calibri"/>
                <a:cs typeface="Calibri"/>
              </a:rPr>
              <a:t>αντιγράφω</a:t>
            </a:r>
            <a:r>
              <a:rPr sz="2400" u="sng" spc="-35" dirty="0">
                <a:uFill>
                  <a:solidFill>
                    <a:srgbClr val="000000"/>
                  </a:solidFill>
                </a:uFill>
                <a:latin typeface="Calibri"/>
                <a:cs typeface="Calibri"/>
              </a:rPr>
              <a:t> </a:t>
            </a:r>
            <a:r>
              <a:rPr sz="2400" u="none" dirty="0">
                <a:latin typeface="Calibri"/>
                <a:cs typeface="Calibri"/>
              </a:rPr>
              <a:t>σε</a:t>
            </a:r>
            <a:r>
              <a:rPr sz="2400" u="none" spc="-75" dirty="0">
                <a:latin typeface="Calibri"/>
                <a:cs typeface="Calibri"/>
              </a:rPr>
              <a:t> </a:t>
            </a:r>
            <a:r>
              <a:rPr sz="2400" u="none" spc="-10" dirty="0">
                <a:latin typeface="Calibri"/>
                <a:cs typeface="Calibri"/>
              </a:rPr>
              <a:t>καμία</a:t>
            </a:r>
            <a:r>
              <a:rPr sz="2400" u="none" spc="-60" dirty="0">
                <a:latin typeface="Calibri"/>
                <a:cs typeface="Calibri"/>
              </a:rPr>
              <a:t> </a:t>
            </a:r>
            <a:r>
              <a:rPr sz="2400" u="none" dirty="0">
                <a:latin typeface="Calibri"/>
                <a:cs typeface="Calibri"/>
              </a:rPr>
              <a:t>περίπτωση</a:t>
            </a:r>
            <a:r>
              <a:rPr sz="2400" u="none" spc="-65" dirty="0">
                <a:latin typeface="Calibri"/>
                <a:cs typeface="Calibri"/>
              </a:rPr>
              <a:t> </a:t>
            </a:r>
            <a:r>
              <a:rPr sz="2400" u="none" dirty="0">
                <a:latin typeface="Calibri"/>
                <a:cs typeface="Calibri"/>
              </a:rPr>
              <a:t>την</a:t>
            </a:r>
            <a:r>
              <a:rPr sz="2400" u="none" spc="-70" dirty="0">
                <a:latin typeface="Calibri"/>
                <a:cs typeface="Calibri"/>
              </a:rPr>
              <a:t> </a:t>
            </a:r>
            <a:r>
              <a:rPr sz="2400" u="none" dirty="0">
                <a:latin typeface="Calibri"/>
                <a:cs typeface="Calibri"/>
              </a:rPr>
              <a:t>ιστορική</a:t>
            </a:r>
            <a:r>
              <a:rPr sz="2400" u="none" spc="-50" dirty="0">
                <a:latin typeface="Calibri"/>
                <a:cs typeface="Calibri"/>
              </a:rPr>
              <a:t> </a:t>
            </a:r>
            <a:r>
              <a:rPr sz="2400" u="none" spc="-10" dirty="0">
                <a:latin typeface="Calibri"/>
                <a:cs typeface="Calibri"/>
              </a:rPr>
              <a:t>πηγή.</a:t>
            </a:r>
            <a:endParaRPr sz="2400">
              <a:latin typeface="Calibri"/>
              <a:cs typeface="Calibri"/>
            </a:endParaRPr>
          </a:p>
          <a:p>
            <a:pPr marL="755015" marR="1042035" lvl="1" indent="-285750">
              <a:lnSpc>
                <a:spcPct val="100000"/>
              </a:lnSpc>
              <a:spcBef>
                <a:spcPts val="580"/>
              </a:spcBef>
              <a:buFont typeface="Arial"/>
              <a:buChar char="–"/>
              <a:tabLst>
                <a:tab pos="756285" algn="l"/>
              </a:tabLst>
            </a:pPr>
            <a:r>
              <a:rPr sz="2400" u="sng" dirty="0">
                <a:uFill>
                  <a:solidFill>
                    <a:srgbClr val="000000"/>
                  </a:solidFill>
                </a:uFill>
                <a:latin typeface="Calibri"/>
                <a:cs typeface="Calibri"/>
              </a:rPr>
              <a:t>Συνθέτω</a:t>
            </a:r>
            <a:r>
              <a:rPr sz="2400" u="none" spc="-70" dirty="0">
                <a:latin typeface="Calibri"/>
                <a:cs typeface="Calibri"/>
              </a:rPr>
              <a:t> </a:t>
            </a:r>
            <a:r>
              <a:rPr sz="2400" u="sng" dirty="0">
                <a:uFill>
                  <a:solidFill>
                    <a:srgbClr val="000000"/>
                  </a:solidFill>
                </a:uFill>
                <a:latin typeface="Calibri"/>
                <a:cs typeface="Calibri"/>
              </a:rPr>
              <a:t>λόγο</a:t>
            </a:r>
            <a:r>
              <a:rPr sz="2400" u="none" spc="-60" dirty="0">
                <a:latin typeface="Calibri"/>
                <a:cs typeface="Calibri"/>
              </a:rPr>
              <a:t> </a:t>
            </a:r>
            <a:r>
              <a:rPr sz="2400" u="sng" spc="-10" dirty="0">
                <a:uFill>
                  <a:solidFill>
                    <a:srgbClr val="000000"/>
                  </a:solidFill>
                </a:uFill>
                <a:latin typeface="Calibri"/>
                <a:cs typeface="Calibri"/>
              </a:rPr>
              <a:t>κατανοητό</a:t>
            </a:r>
            <a:r>
              <a:rPr sz="2400" u="none" spc="-70" dirty="0">
                <a:latin typeface="Calibri"/>
                <a:cs typeface="Calibri"/>
              </a:rPr>
              <a:t> </a:t>
            </a:r>
            <a:r>
              <a:rPr sz="2400" u="none" dirty="0">
                <a:latin typeface="Calibri"/>
                <a:cs typeface="Calibri"/>
              </a:rPr>
              <a:t>και</a:t>
            </a:r>
            <a:r>
              <a:rPr sz="2400" u="none" spc="-75" dirty="0">
                <a:latin typeface="Calibri"/>
                <a:cs typeface="Calibri"/>
              </a:rPr>
              <a:t> </a:t>
            </a:r>
            <a:r>
              <a:rPr sz="2400" u="none" dirty="0">
                <a:latin typeface="Calibri"/>
                <a:cs typeface="Calibri"/>
              </a:rPr>
              <a:t>όχι</a:t>
            </a:r>
            <a:r>
              <a:rPr sz="2400" u="none" spc="-55" dirty="0">
                <a:latin typeface="Calibri"/>
                <a:cs typeface="Calibri"/>
              </a:rPr>
              <a:t> </a:t>
            </a:r>
            <a:r>
              <a:rPr sz="2400" u="none" spc="-10" dirty="0">
                <a:latin typeface="Calibri"/>
                <a:cs typeface="Calibri"/>
              </a:rPr>
              <a:t>περίπλοκο</a:t>
            </a:r>
            <a:r>
              <a:rPr sz="2400" u="none" spc="-90" dirty="0">
                <a:latin typeface="Calibri"/>
                <a:cs typeface="Calibri"/>
              </a:rPr>
              <a:t> </a:t>
            </a:r>
            <a:r>
              <a:rPr sz="2400" u="none" spc="-25" dirty="0">
                <a:latin typeface="Calibri"/>
                <a:cs typeface="Calibri"/>
              </a:rPr>
              <a:t>και 	</a:t>
            </a:r>
            <a:r>
              <a:rPr sz="2400" u="none" spc="-10" dirty="0">
                <a:latin typeface="Calibri"/>
                <a:cs typeface="Calibri"/>
              </a:rPr>
              <a:t>μπερδεμένο.</a:t>
            </a:r>
            <a:endParaRPr sz="2400">
              <a:latin typeface="Calibri"/>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11</a:t>
            </a:fld>
            <a:endParaRPr spc="-25" dirty="0"/>
          </a:p>
        </p:txBody>
      </p:sp>
      <p:sp>
        <p:nvSpPr>
          <p:cNvPr id="2" name="object 2"/>
          <p:cNvSpPr txBox="1">
            <a:spLocks noGrp="1"/>
          </p:cNvSpPr>
          <p:nvPr>
            <p:ph type="title"/>
          </p:nvPr>
        </p:nvSpPr>
        <p:spPr>
          <a:xfrm>
            <a:off x="3337814" y="8000"/>
            <a:ext cx="1706880" cy="635000"/>
          </a:xfrm>
          <a:prstGeom prst="rect">
            <a:avLst/>
          </a:prstGeom>
        </p:spPr>
        <p:txBody>
          <a:bodyPr vert="horz" wrap="square" lIns="0" tIns="12065" rIns="0" bIns="0" rtlCol="0">
            <a:spAutoFit/>
          </a:bodyPr>
          <a:lstStyle/>
          <a:p>
            <a:pPr marL="25400">
              <a:lnSpc>
                <a:spcPct val="100000"/>
              </a:lnSpc>
              <a:spcBef>
                <a:spcPts val="95"/>
              </a:spcBef>
            </a:pPr>
            <a:r>
              <a:rPr sz="4000" dirty="0"/>
              <a:t>5</a:t>
            </a:r>
            <a:r>
              <a:rPr sz="3975" baseline="25157" dirty="0"/>
              <a:t>ο</a:t>
            </a:r>
            <a:r>
              <a:rPr sz="3975" spc="412" baseline="25157" dirty="0"/>
              <a:t> </a:t>
            </a:r>
            <a:r>
              <a:rPr sz="4000" spc="-20" dirty="0"/>
              <a:t>βήμα</a:t>
            </a:r>
            <a:endParaRPr sz="4000"/>
          </a:p>
        </p:txBody>
      </p:sp>
      <p:sp>
        <p:nvSpPr>
          <p:cNvPr id="3" name="object 3"/>
          <p:cNvSpPr txBox="1"/>
          <p:nvPr/>
        </p:nvSpPr>
        <p:spPr>
          <a:xfrm>
            <a:off x="471017" y="515772"/>
            <a:ext cx="8021320" cy="5878830"/>
          </a:xfrm>
          <a:prstGeom prst="rect">
            <a:avLst/>
          </a:prstGeom>
        </p:spPr>
        <p:txBody>
          <a:bodyPr vert="horz" wrap="square" lIns="0" tIns="12700" rIns="0" bIns="0" rtlCol="0">
            <a:spAutoFit/>
          </a:bodyPr>
          <a:lstStyle/>
          <a:p>
            <a:pPr marL="12700" marR="14604">
              <a:lnSpc>
                <a:spcPct val="150000"/>
              </a:lnSpc>
              <a:spcBef>
                <a:spcPts val="100"/>
              </a:spcBef>
            </a:pPr>
            <a:r>
              <a:rPr sz="1600" i="1" dirty="0">
                <a:solidFill>
                  <a:srgbClr val="FF0000"/>
                </a:solidFill>
                <a:latin typeface="Calibri"/>
                <a:cs typeface="Calibri"/>
              </a:rPr>
              <a:t>Σύμφωνα</a:t>
            </a:r>
            <a:r>
              <a:rPr sz="1600" i="1" spc="-50" dirty="0">
                <a:solidFill>
                  <a:srgbClr val="FF0000"/>
                </a:solidFill>
                <a:latin typeface="Calibri"/>
                <a:cs typeface="Calibri"/>
              </a:rPr>
              <a:t> </a:t>
            </a:r>
            <a:r>
              <a:rPr sz="1600" i="1" dirty="0">
                <a:solidFill>
                  <a:srgbClr val="FF0000"/>
                </a:solidFill>
                <a:latin typeface="Calibri"/>
                <a:cs typeface="Calibri"/>
              </a:rPr>
              <a:t>με</a:t>
            </a:r>
            <a:r>
              <a:rPr sz="1600" i="1" spc="-40" dirty="0">
                <a:solidFill>
                  <a:srgbClr val="FF0000"/>
                </a:solidFill>
                <a:latin typeface="Calibri"/>
                <a:cs typeface="Calibri"/>
              </a:rPr>
              <a:t> </a:t>
            </a:r>
            <a:r>
              <a:rPr sz="1600" i="1" dirty="0">
                <a:solidFill>
                  <a:srgbClr val="FF0000"/>
                </a:solidFill>
                <a:latin typeface="Calibri"/>
                <a:cs typeface="Calibri"/>
              </a:rPr>
              <a:t>την</a:t>
            </a:r>
            <a:r>
              <a:rPr sz="1600" i="1" spc="-60" dirty="0">
                <a:solidFill>
                  <a:srgbClr val="FF0000"/>
                </a:solidFill>
                <a:latin typeface="Calibri"/>
                <a:cs typeface="Calibri"/>
              </a:rPr>
              <a:t> </a:t>
            </a:r>
            <a:r>
              <a:rPr sz="1600" i="1" dirty="0">
                <a:solidFill>
                  <a:srgbClr val="FF0000"/>
                </a:solidFill>
                <a:latin typeface="Calibri"/>
                <a:cs typeface="Calibri"/>
              </a:rPr>
              <a:t>ιστορική</a:t>
            </a:r>
            <a:r>
              <a:rPr sz="1600" i="1" spc="-40" dirty="0">
                <a:solidFill>
                  <a:srgbClr val="FF0000"/>
                </a:solidFill>
                <a:latin typeface="Calibri"/>
                <a:cs typeface="Calibri"/>
              </a:rPr>
              <a:t> </a:t>
            </a:r>
            <a:r>
              <a:rPr sz="1600" i="1" dirty="0">
                <a:solidFill>
                  <a:srgbClr val="FF0000"/>
                </a:solidFill>
                <a:latin typeface="Calibri"/>
                <a:cs typeface="Calibri"/>
              </a:rPr>
              <a:t>πηγή</a:t>
            </a:r>
            <a:r>
              <a:rPr sz="1600" i="1" spc="-45" dirty="0">
                <a:solidFill>
                  <a:srgbClr val="FF0000"/>
                </a:solidFill>
                <a:latin typeface="Calibri"/>
                <a:cs typeface="Calibri"/>
              </a:rPr>
              <a:t> </a:t>
            </a:r>
            <a:r>
              <a:rPr sz="1600" i="1" dirty="0">
                <a:solidFill>
                  <a:srgbClr val="FF0000"/>
                </a:solidFill>
                <a:latin typeface="Calibri"/>
                <a:cs typeface="Calibri"/>
              </a:rPr>
              <a:t>ο</a:t>
            </a:r>
            <a:r>
              <a:rPr sz="1600" i="1" spc="-45" dirty="0">
                <a:solidFill>
                  <a:srgbClr val="FF0000"/>
                </a:solidFill>
                <a:latin typeface="Calibri"/>
                <a:cs typeface="Calibri"/>
              </a:rPr>
              <a:t> </a:t>
            </a:r>
            <a:r>
              <a:rPr sz="1600" i="1" spc="-10" dirty="0">
                <a:solidFill>
                  <a:srgbClr val="FF0000"/>
                </a:solidFill>
                <a:latin typeface="Calibri"/>
                <a:cs typeface="Calibri"/>
              </a:rPr>
              <a:t>ομηρικός</a:t>
            </a:r>
            <a:r>
              <a:rPr sz="1600" i="1" spc="-50" dirty="0">
                <a:solidFill>
                  <a:srgbClr val="FF0000"/>
                </a:solidFill>
                <a:latin typeface="Calibri"/>
                <a:cs typeface="Calibri"/>
              </a:rPr>
              <a:t> </a:t>
            </a:r>
            <a:r>
              <a:rPr sz="1600" i="1" dirty="0">
                <a:solidFill>
                  <a:srgbClr val="FF0000"/>
                </a:solidFill>
                <a:latin typeface="Calibri"/>
                <a:cs typeface="Calibri"/>
              </a:rPr>
              <a:t>οίκος</a:t>
            </a:r>
            <a:r>
              <a:rPr sz="1600" i="1" spc="-5" dirty="0">
                <a:solidFill>
                  <a:srgbClr val="FF0000"/>
                </a:solidFill>
                <a:latin typeface="Calibri"/>
                <a:cs typeface="Calibri"/>
              </a:rPr>
              <a:t> </a:t>
            </a:r>
            <a:r>
              <a:rPr sz="1600" dirty="0">
                <a:solidFill>
                  <a:srgbClr val="17375E"/>
                </a:solidFill>
                <a:latin typeface="Calibri"/>
                <a:cs typeface="Calibri"/>
              </a:rPr>
              <a:t>αποτελεί</a:t>
            </a:r>
            <a:r>
              <a:rPr sz="1600" spc="-30" dirty="0">
                <a:solidFill>
                  <a:srgbClr val="17375E"/>
                </a:solidFill>
                <a:latin typeface="Calibri"/>
                <a:cs typeface="Calibri"/>
              </a:rPr>
              <a:t> </a:t>
            </a:r>
            <a:r>
              <a:rPr sz="1600" dirty="0">
                <a:solidFill>
                  <a:srgbClr val="17375E"/>
                </a:solidFill>
                <a:latin typeface="Calibri"/>
                <a:cs typeface="Calibri"/>
              </a:rPr>
              <a:t>μία</a:t>
            </a:r>
            <a:r>
              <a:rPr sz="1600" spc="-55" dirty="0">
                <a:solidFill>
                  <a:srgbClr val="17375E"/>
                </a:solidFill>
                <a:latin typeface="Calibri"/>
                <a:cs typeface="Calibri"/>
              </a:rPr>
              <a:t> </a:t>
            </a:r>
            <a:r>
              <a:rPr sz="1600" dirty="0">
                <a:solidFill>
                  <a:srgbClr val="17375E"/>
                </a:solidFill>
                <a:latin typeface="Calibri"/>
                <a:cs typeface="Calibri"/>
              </a:rPr>
              <a:t>ευρύτερη</a:t>
            </a:r>
            <a:r>
              <a:rPr sz="1600" spc="-50" dirty="0">
                <a:solidFill>
                  <a:srgbClr val="17375E"/>
                </a:solidFill>
                <a:latin typeface="Calibri"/>
                <a:cs typeface="Calibri"/>
              </a:rPr>
              <a:t> </a:t>
            </a:r>
            <a:r>
              <a:rPr sz="1600" dirty="0">
                <a:solidFill>
                  <a:srgbClr val="17375E"/>
                </a:solidFill>
                <a:latin typeface="Calibri"/>
                <a:cs typeface="Calibri"/>
              </a:rPr>
              <a:t>ομάδα</a:t>
            </a:r>
            <a:r>
              <a:rPr sz="1600" spc="-25" dirty="0">
                <a:solidFill>
                  <a:srgbClr val="17375E"/>
                </a:solidFill>
                <a:latin typeface="Calibri"/>
                <a:cs typeface="Calibri"/>
              </a:rPr>
              <a:t> </a:t>
            </a:r>
            <a:r>
              <a:rPr sz="1600" dirty="0">
                <a:solidFill>
                  <a:srgbClr val="17375E"/>
                </a:solidFill>
                <a:latin typeface="Calibri"/>
                <a:cs typeface="Calibri"/>
              </a:rPr>
              <a:t>ανθρώπων</a:t>
            </a:r>
            <a:r>
              <a:rPr sz="1600" spc="-45" dirty="0">
                <a:solidFill>
                  <a:srgbClr val="17375E"/>
                </a:solidFill>
                <a:latin typeface="Calibri"/>
                <a:cs typeface="Calibri"/>
              </a:rPr>
              <a:t> </a:t>
            </a:r>
            <a:r>
              <a:rPr sz="1600" spc="-20" dirty="0">
                <a:solidFill>
                  <a:srgbClr val="17375E"/>
                </a:solidFill>
                <a:latin typeface="Calibri"/>
                <a:cs typeface="Calibri"/>
              </a:rPr>
              <a:t>πέρα </a:t>
            </a:r>
            <a:r>
              <a:rPr sz="1600" dirty="0">
                <a:solidFill>
                  <a:srgbClr val="17375E"/>
                </a:solidFill>
                <a:latin typeface="Calibri"/>
                <a:cs typeface="Calibri"/>
              </a:rPr>
              <a:t>από</a:t>
            </a:r>
            <a:r>
              <a:rPr sz="1600" spc="-15" dirty="0">
                <a:solidFill>
                  <a:srgbClr val="17375E"/>
                </a:solidFill>
                <a:latin typeface="Calibri"/>
                <a:cs typeface="Calibri"/>
              </a:rPr>
              <a:t> </a:t>
            </a:r>
            <a:r>
              <a:rPr sz="1600" dirty="0">
                <a:solidFill>
                  <a:srgbClr val="17375E"/>
                </a:solidFill>
                <a:latin typeface="Calibri"/>
                <a:cs typeface="Calibri"/>
              </a:rPr>
              <a:t>τη</a:t>
            </a:r>
            <a:r>
              <a:rPr sz="1600" spc="-25" dirty="0">
                <a:solidFill>
                  <a:srgbClr val="17375E"/>
                </a:solidFill>
                <a:latin typeface="Calibri"/>
                <a:cs typeface="Calibri"/>
              </a:rPr>
              <a:t> </a:t>
            </a:r>
            <a:r>
              <a:rPr sz="1600" dirty="0">
                <a:solidFill>
                  <a:srgbClr val="17375E"/>
                </a:solidFill>
                <a:latin typeface="Calibri"/>
                <a:cs typeface="Calibri"/>
              </a:rPr>
              <a:t>στενή</a:t>
            </a:r>
            <a:r>
              <a:rPr sz="1600" spc="-35" dirty="0">
                <a:solidFill>
                  <a:srgbClr val="17375E"/>
                </a:solidFill>
                <a:latin typeface="Calibri"/>
                <a:cs typeface="Calibri"/>
              </a:rPr>
              <a:t> </a:t>
            </a:r>
            <a:r>
              <a:rPr sz="1600" dirty="0">
                <a:solidFill>
                  <a:srgbClr val="17375E"/>
                </a:solidFill>
                <a:latin typeface="Calibri"/>
                <a:cs typeface="Calibri"/>
              </a:rPr>
              <a:t>έννοια</a:t>
            </a:r>
            <a:r>
              <a:rPr sz="1600" spc="-35" dirty="0">
                <a:solidFill>
                  <a:srgbClr val="17375E"/>
                </a:solidFill>
                <a:latin typeface="Calibri"/>
                <a:cs typeface="Calibri"/>
              </a:rPr>
              <a:t> </a:t>
            </a:r>
            <a:r>
              <a:rPr sz="1600" dirty="0">
                <a:solidFill>
                  <a:srgbClr val="17375E"/>
                </a:solidFill>
                <a:latin typeface="Calibri"/>
                <a:cs typeface="Calibri"/>
              </a:rPr>
              <a:t>της</a:t>
            </a:r>
            <a:r>
              <a:rPr sz="1600" spc="-20" dirty="0">
                <a:solidFill>
                  <a:srgbClr val="17375E"/>
                </a:solidFill>
                <a:latin typeface="Calibri"/>
                <a:cs typeface="Calibri"/>
              </a:rPr>
              <a:t> </a:t>
            </a:r>
            <a:r>
              <a:rPr sz="1600" spc="-10" dirty="0">
                <a:solidFill>
                  <a:srgbClr val="17375E"/>
                </a:solidFill>
                <a:latin typeface="Calibri"/>
                <a:cs typeface="Calibri"/>
              </a:rPr>
              <a:t>οικογένειας.</a:t>
            </a:r>
            <a:r>
              <a:rPr sz="1600" spc="-20" dirty="0">
                <a:solidFill>
                  <a:srgbClr val="17375E"/>
                </a:solidFill>
                <a:latin typeface="Calibri"/>
                <a:cs typeface="Calibri"/>
              </a:rPr>
              <a:t> </a:t>
            </a:r>
            <a:r>
              <a:rPr sz="1600" spc="-10" dirty="0">
                <a:solidFill>
                  <a:srgbClr val="17375E"/>
                </a:solidFill>
                <a:latin typeface="Calibri"/>
                <a:cs typeface="Calibri"/>
              </a:rPr>
              <a:t>Περιλαμβάνει,</a:t>
            </a:r>
            <a:r>
              <a:rPr sz="1600" spc="-45" dirty="0">
                <a:solidFill>
                  <a:srgbClr val="17375E"/>
                </a:solidFill>
                <a:latin typeface="Calibri"/>
                <a:cs typeface="Calibri"/>
              </a:rPr>
              <a:t> </a:t>
            </a:r>
            <a:r>
              <a:rPr sz="1600" dirty="0">
                <a:solidFill>
                  <a:srgbClr val="17375E"/>
                </a:solidFill>
                <a:latin typeface="Calibri"/>
                <a:cs typeface="Calibri"/>
              </a:rPr>
              <a:t>πέρα</a:t>
            </a:r>
            <a:r>
              <a:rPr sz="1600" spc="-25" dirty="0">
                <a:solidFill>
                  <a:srgbClr val="17375E"/>
                </a:solidFill>
                <a:latin typeface="Calibri"/>
                <a:cs typeface="Calibri"/>
              </a:rPr>
              <a:t> </a:t>
            </a:r>
            <a:r>
              <a:rPr sz="1600" dirty="0">
                <a:solidFill>
                  <a:srgbClr val="17375E"/>
                </a:solidFill>
                <a:latin typeface="Calibri"/>
                <a:cs typeface="Calibri"/>
              </a:rPr>
              <a:t>από</a:t>
            </a:r>
            <a:r>
              <a:rPr sz="1600" spc="-15" dirty="0">
                <a:solidFill>
                  <a:srgbClr val="17375E"/>
                </a:solidFill>
                <a:latin typeface="Calibri"/>
                <a:cs typeface="Calibri"/>
              </a:rPr>
              <a:t> </a:t>
            </a:r>
            <a:r>
              <a:rPr sz="1600" dirty="0">
                <a:solidFill>
                  <a:srgbClr val="17375E"/>
                </a:solidFill>
                <a:latin typeface="Calibri"/>
                <a:cs typeface="Calibri"/>
              </a:rPr>
              <a:t>τα</a:t>
            </a:r>
            <a:r>
              <a:rPr sz="1600" spc="-25" dirty="0">
                <a:solidFill>
                  <a:srgbClr val="17375E"/>
                </a:solidFill>
                <a:latin typeface="Calibri"/>
                <a:cs typeface="Calibri"/>
              </a:rPr>
              <a:t> </a:t>
            </a:r>
            <a:r>
              <a:rPr sz="1600" spc="-10" dirty="0">
                <a:solidFill>
                  <a:srgbClr val="17375E"/>
                </a:solidFill>
                <a:latin typeface="Calibri"/>
                <a:cs typeface="Calibri"/>
              </a:rPr>
              <a:t>συγγενικά</a:t>
            </a:r>
            <a:r>
              <a:rPr sz="1600" spc="-25" dirty="0">
                <a:solidFill>
                  <a:srgbClr val="17375E"/>
                </a:solidFill>
                <a:latin typeface="Calibri"/>
                <a:cs typeface="Calibri"/>
              </a:rPr>
              <a:t> </a:t>
            </a:r>
            <a:r>
              <a:rPr sz="1600" dirty="0">
                <a:solidFill>
                  <a:srgbClr val="17375E"/>
                </a:solidFill>
                <a:latin typeface="Calibri"/>
                <a:cs typeface="Calibri"/>
              </a:rPr>
              <a:t>άτομα,</a:t>
            </a:r>
            <a:r>
              <a:rPr sz="1600" spc="10" dirty="0">
                <a:solidFill>
                  <a:srgbClr val="17375E"/>
                </a:solidFill>
                <a:latin typeface="Calibri"/>
                <a:cs typeface="Calibri"/>
              </a:rPr>
              <a:t> </a:t>
            </a:r>
            <a:r>
              <a:rPr sz="1600" spc="-10" dirty="0">
                <a:solidFill>
                  <a:srgbClr val="17375E"/>
                </a:solidFill>
                <a:latin typeface="Calibri"/>
                <a:cs typeface="Calibri"/>
              </a:rPr>
              <a:t>ελεύθερους </a:t>
            </a:r>
            <a:r>
              <a:rPr sz="1600" dirty="0">
                <a:solidFill>
                  <a:srgbClr val="17375E"/>
                </a:solidFill>
                <a:latin typeface="Calibri"/>
                <a:cs typeface="Calibri"/>
              </a:rPr>
              <a:t>και</a:t>
            </a:r>
            <a:r>
              <a:rPr sz="1600" spc="-35" dirty="0">
                <a:solidFill>
                  <a:srgbClr val="17375E"/>
                </a:solidFill>
                <a:latin typeface="Calibri"/>
                <a:cs typeface="Calibri"/>
              </a:rPr>
              <a:t> </a:t>
            </a:r>
            <a:r>
              <a:rPr sz="1600" spc="-10" dirty="0">
                <a:solidFill>
                  <a:srgbClr val="17375E"/>
                </a:solidFill>
                <a:latin typeface="Calibri"/>
                <a:cs typeface="Calibri"/>
              </a:rPr>
              <a:t>δούλους</a:t>
            </a:r>
            <a:r>
              <a:rPr sz="1600" spc="-35" dirty="0">
                <a:solidFill>
                  <a:srgbClr val="17375E"/>
                </a:solidFill>
                <a:latin typeface="Calibri"/>
                <a:cs typeface="Calibri"/>
              </a:rPr>
              <a:t> </a:t>
            </a:r>
            <a:r>
              <a:rPr sz="1600" dirty="0">
                <a:solidFill>
                  <a:srgbClr val="17375E"/>
                </a:solidFill>
                <a:latin typeface="Calibri"/>
                <a:cs typeface="Calibri"/>
              </a:rPr>
              <a:t>που</a:t>
            </a:r>
            <a:r>
              <a:rPr sz="1600" spc="-30" dirty="0">
                <a:solidFill>
                  <a:srgbClr val="17375E"/>
                </a:solidFill>
                <a:latin typeface="Calibri"/>
                <a:cs typeface="Calibri"/>
              </a:rPr>
              <a:t> </a:t>
            </a:r>
            <a:r>
              <a:rPr sz="1600" spc="-10" dirty="0">
                <a:solidFill>
                  <a:srgbClr val="17375E"/>
                </a:solidFill>
                <a:latin typeface="Calibri"/>
                <a:cs typeface="Calibri"/>
              </a:rPr>
              <a:t>εξαρτώνται</a:t>
            </a:r>
            <a:r>
              <a:rPr sz="1600" spc="-20" dirty="0">
                <a:solidFill>
                  <a:srgbClr val="17375E"/>
                </a:solidFill>
                <a:latin typeface="Calibri"/>
                <a:cs typeface="Calibri"/>
              </a:rPr>
              <a:t> </a:t>
            </a:r>
            <a:r>
              <a:rPr sz="1600" dirty="0">
                <a:solidFill>
                  <a:srgbClr val="17375E"/>
                </a:solidFill>
                <a:latin typeface="Calibri"/>
                <a:cs typeface="Calibri"/>
              </a:rPr>
              <a:t>άμεσα</a:t>
            </a:r>
            <a:r>
              <a:rPr sz="1600" spc="-40" dirty="0">
                <a:solidFill>
                  <a:srgbClr val="17375E"/>
                </a:solidFill>
                <a:latin typeface="Calibri"/>
                <a:cs typeface="Calibri"/>
              </a:rPr>
              <a:t> </a:t>
            </a:r>
            <a:r>
              <a:rPr sz="1600" dirty="0">
                <a:solidFill>
                  <a:srgbClr val="17375E"/>
                </a:solidFill>
                <a:latin typeface="Calibri"/>
                <a:cs typeface="Calibri"/>
              </a:rPr>
              <a:t>από</a:t>
            </a:r>
            <a:r>
              <a:rPr sz="1600" spc="-30" dirty="0">
                <a:solidFill>
                  <a:srgbClr val="17375E"/>
                </a:solidFill>
                <a:latin typeface="Calibri"/>
                <a:cs typeface="Calibri"/>
              </a:rPr>
              <a:t> </a:t>
            </a:r>
            <a:r>
              <a:rPr sz="1600" dirty="0">
                <a:solidFill>
                  <a:srgbClr val="17375E"/>
                </a:solidFill>
                <a:latin typeface="Calibri"/>
                <a:cs typeface="Calibri"/>
              </a:rPr>
              <a:t>τον</a:t>
            </a:r>
            <a:r>
              <a:rPr sz="1600" spc="-35" dirty="0">
                <a:solidFill>
                  <a:srgbClr val="17375E"/>
                </a:solidFill>
                <a:latin typeface="Calibri"/>
                <a:cs typeface="Calibri"/>
              </a:rPr>
              <a:t> </a:t>
            </a:r>
            <a:r>
              <a:rPr sz="1600" spc="-10" dirty="0">
                <a:solidFill>
                  <a:srgbClr val="17375E"/>
                </a:solidFill>
                <a:latin typeface="Calibri"/>
                <a:cs typeface="Calibri"/>
              </a:rPr>
              <a:t>επικεφαλής</a:t>
            </a:r>
            <a:r>
              <a:rPr sz="1600" spc="-45" dirty="0">
                <a:solidFill>
                  <a:srgbClr val="17375E"/>
                </a:solidFill>
                <a:latin typeface="Calibri"/>
                <a:cs typeface="Calibri"/>
              </a:rPr>
              <a:t> </a:t>
            </a:r>
            <a:r>
              <a:rPr sz="1600" dirty="0">
                <a:solidFill>
                  <a:srgbClr val="17375E"/>
                </a:solidFill>
                <a:latin typeface="Calibri"/>
                <a:cs typeface="Calibri"/>
              </a:rPr>
              <a:t>του</a:t>
            </a:r>
            <a:r>
              <a:rPr sz="1600" spc="-45" dirty="0">
                <a:solidFill>
                  <a:srgbClr val="17375E"/>
                </a:solidFill>
                <a:latin typeface="Calibri"/>
                <a:cs typeface="Calibri"/>
              </a:rPr>
              <a:t> </a:t>
            </a:r>
            <a:r>
              <a:rPr sz="1600" dirty="0">
                <a:solidFill>
                  <a:srgbClr val="17375E"/>
                </a:solidFill>
                <a:latin typeface="Calibri"/>
                <a:cs typeface="Calibri"/>
              </a:rPr>
              <a:t>οίκου</a:t>
            </a:r>
            <a:r>
              <a:rPr sz="1600" spc="-40" dirty="0">
                <a:solidFill>
                  <a:srgbClr val="17375E"/>
                </a:solidFill>
                <a:latin typeface="Calibri"/>
                <a:cs typeface="Calibri"/>
              </a:rPr>
              <a:t> </a:t>
            </a:r>
            <a:r>
              <a:rPr sz="1600" dirty="0">
                <a:solidFill>
                  <a:srgbClr val="17375E"/>
                </a:solidFill>
                <a:latin typeface="Calibri"/>
                <a:cs typeface="Calibri"/>
              </a:rPr>
              <a:t>και</a:t>
            </a:r>
            <a:r>
              <a:rPr sz="1600" spc="-35" dirty="0">
                <a:solidFill>
                  <a:srgbClr val="17375E"/>
                </a:solidFill>
                <a:latin typeface="Calibri"/>
                <a:cs typeface="Calibri"/>
              </a:rPr>
              <a:t> </a:t>
            </a:r>
            <a:r>
              <a:rPr sz="1600" dirty="0">
                <a:solidFill>
                  <a:srgbClr val="17375E"/>
                </a:solidFill>
                <a:latin typeface="Calibri"/>
                <a:cs typeface="Calibri"/>
              </a:rPr>
              <a:t>οι</a:t>
            </a:r>
            <a:r>
              <a:rPr sz="1600" spc="-30" dirty="0">
                <a:solidFill>
                  <a:srgbClr val="17375E"/>
                </a:solidFill>
                <a:latin typeface="Calibri"/>
                <a:cs typeface="Calibri"/>
              </a:rPr>
              <a:t> </a:t>
            </a:r>
            <a:r>
              <a:rPr sz="1600" dirty="0">
                <a:solidFill>
                  <a:srgbClr val="17375E"/>
                </a:solidFill>
                <a:latin typeface="Calibri"/>
                <a:cs typeface="Calibri"/>
              </a:rPr>
              <a:t>οποίοι</a:t>
            </a:r>
            <a:r>
              <a:rPr sz="1600" spc="-35" dirty="0">
                <a:solidFill>
                  <a:srgbClr val="17375E"/>
                </a:solidFill>
                <a:latin typeface="Calibri"/>
                <a:cs typeface="Calibri"/>
              </a:rPr>
              <a:t> </a:t>
            </a:r>
            <a:r>
              <a:rPr sz="1600" spc="-10" dirty="0">
                <a:solidFill>
                  <a:srgbClr val="17375E"/>
                </a:solidFill>
                <a:latin typeface="Calibri"/>
                <a:cs typeface="Calibri"/>
              </a:rPr>
              <a:t>απασχολούνται </a:t>
            </a:r>
            <a:r>
              <a:rPr sz="1600" dirty="0">
                <a:solidFill>
                  <a:srgbClr val="17375E"/>
                </a:solidFill>
                <a:latin typeface="Calibri"/>
                <a:cs typeface="Calibri"/>
              </a:rPr>
              <a:t>σε</a:t>
            </a:r>
            <a:r>
              <a:rPr sz="1600" spc="-45" dirty="0">
                <a:solidFill>
                  <a:srgbClr val="17375E"/>
                </a:solidFill>
                <a:latin typeface="Calibri"/>
                <a:cs typeface="Calibri"/>
              </a:rPr>
              <a:t> </a:t>
            </a:r>
            <a:r>
              <a:rPr sz="1600" dirty="0">
                <a:solidFill>
                  <a:srgbClr val="17375E"/>
                </a:solidFill>
                <a:latin typeface="Calibri"/>
                <a:cs typeface="Calibri"/>
              </a:rPr>
              <a:t>όλες</a:t>
            </a:r>
            <a:r>
              <a:rPr sz="1600" spc="-20" dirty="0">
                <a:solidFill>
                  <a:srgbClr val="17375E"/>
                </a:solidFill>
                <a:latin typeface="Calibri"/>
                <a:cs typeface="Calibri"/>
              </a:rPr>
              <a:t> </a:t>
            </a:r>
            <a:r>
              <a:rPr sz="1600" dirty="0">
                <a:solidFill>
                  <a:srgbClr val="17375E"/>
                </a:solidFill>
                <a:latin typeface="Calibri"/>
                <a:cs typeface="Calibri"/>
              </a:rPr>
              <a:t>τις</a:t>
            </a:r>
            <a:r>
              <a:rPr sz="1600" spc="-45" dirty="0">
                <a:solidFill>
                  <a:srgbClr val="17375E"/>
                </a:solidFill>
                <a:latin typeface="Calibri"/>
                <a:cs typeface="Calibri"/>
              </a:rPr>
              <a:t> </a:t>
            </a:r>
            <a:r>
              <a:rPr sz="1600" spc="-10" dirty="0">
                <a:solidFill>
                  <a:srgbClr val="17375E"/>
                </a:solidFill>
                <a:latin typeface="Calibri"/>
                <a:cs typeface="Calibri"/>
              </a:rPr>
              <a:t>οικονομικές δραστηριότητες</a:t>
            </a:r>
            <a:r>
              <a:rPr sz="1600" spc="20" dirty="0">
                <a:solidFill>
                  <a:srgbClr val="17375E"/>
                </a:solidFill>
                <a:latin typeface="Calibri"/>
                <a:cs typeface="Calibri"/>
              </a:rPr>
              <a:t> </a:t>
            </a:r>
            <a:r>
              <a:rPr sz="1600" dirty="0">
                <a:solidFill>
                  <a:srgbClr val="17375E"/>
                </a:solidFill>
                <a:latin typeface="Calibri"/>
                <a:cs typeface="Calibri"/>
              </a:rPr>
              <a:t>του.</a:t>
            </a:r>
            <a:r>
              <a:rPr sz="1600" spc="-35" dirty="0">
                <a:solidFill>
                  <a:srgbClr val="17375E"/>
                </a:solidFill>
                <a:latin typeface="Calibri"/>
                <a:cs typeface="Calibri"/>
              </a:rPr>
              <a:t> </a:t>
            </a:r>
            <a:r>
              <a:rPr sz="1600" dirty="0">
                <a:solidFill>
                  <a:srgbClr val="17375E"/>
                </a:solidFill>
                <a:latin typeface="Calibri"/>
                <a:cs typeface="Calibri"/>
              </a:rPr>
              <a:t>Όμως</a:t>
            </a:r>
            <a:r>
              <a:rPr sz="1600" spc="-30" dirty="0">
                <a:solidFill>
                  <a:srgbClr val="17375E"/>
                </a:solidFill>
                <a:latin typeface="Calibri"/>
                <a:cs typeface="Calibri"/>
              </a:rPr>
              <a:t> </a:t>
            </a:r>
            <a:r>
              <a:rPr sz="1600" dirty="0">
                <a:solidFill>
                  <a:srgbClr val="17375E"/>
                </a:solidFill>
                <a:latin typeface="Calibri"/>
                <a:cs typeface="Calibri"/>
              </a:rPr>
              <a:t>ο</a:t>
            </a:r>
            <a:r>
              <a:rPr sz="1600" spc="-30" dirty="0">
                <a:solidFill>
                  <a:srgbClr val="17375E"/>
                </a:solidFill>
                <a:latin typeface="Calibri"/>
                <a:cs typeface="Calibri"/>
              </a:rPr>
              <a:t> </a:t>
            </a:r>
            <a:r>
              <a:rPr sz="1600" dirty="0">
                <a:solidFill>
                  <a:srgbClr val="17375E"/>
                </a:solidFill>
                <a:latin typeface="Calibri"/>
                <a:cs typeface="Calibri"/>
              </a:rPr>
              <a:t>οίκος</a:t>
            </a:r>
            <a:r>
              <a:rPr sz="1600" spc="-15" dirty="0">
                <a:solidFill>
                  <a:srgbClr val="17375E"/>
                </a:solidFill>
                <a:latin typeface="Calibri"/>
                <a:cs typeface="Calibri"/>
              </a:rPr>
              <a:t> </a:t>
            </a:r>
            <a:r>
              <a:rPr sz="1600" dirty="0">
                <a:solidFill>
                  <a:srgbClr val="17375E"/>
                </a:solidFill>
                <a:latin typeface="Calibri"/>
                <a:cs typeface="Calibri"/>
              </a:rPr>
              <a:t>δεν</a:t>
            </a:r>
            <a:r>
              <a:rPr sz="1600" spc="-45" dirty="0">
                <a:solidFill>
                  <a:srgbClr val="17375E"/>
                </a:solidFill>
                <a:latin typeface="Calibri"/>
                <a:cs typeface="Calibri"/>
              </a:rPr>
              <a:t> </a:t>
            </a:r>
            <a:r>
              <a:rPr sz="1600" spc="-10" dirty="0">
                <a:solidFill>
                  <a:srgbClr val="17375E"/>
                </a:solidFill>
                <a:latin typeface="Calibri"/>
                <a:cs typeface="Calibri"/>
              </a:rPr>
              <a:t>περιορίζεται</a:t>
            </a:r>
            <a:r>
              <a:rPr sz="1600" spc="-40" dirty="0">
                <a:solidFill>
                  <a:srgbClr val="17375E"/>
                </a:solidFill>
                <a:latin typeface="Calibri"/>
                <a:cs typeface="Calibri"/>
              </a:rPr>
              <a:t> </a:t>
            </a:r>
            <a:r>
              <a:rPr sz="1600" dirty="0">
                <a:solidFill>
                  <a:srgbClr val="17375E"/>
                </a:solidFill>
                <a:latin typeface="Calibri"/>
                <a:cs typeface="Calibri"/>
              </a:rPr>
              <a:t>μόνο</a:t>
            </a:r>
            <a:r>
              <a:rPr sz="1600" spc="-20" dirty="0">
                <a:solidFill>
                  <a:srgbClr val="17375E"/>
                </a:solidFill>
                <a:latin typeface="Calibri"/>
                <a:cs typeface="Calibri"/>
              </a:rPr>
              <a:t> </a:t>
            </a:r>
            <a:r>
              <a:rPr sz="1600" dirty="0">
                <a:solidFill>
                  <a:srgbClr val="17375E"/>
                </a:solidFill>
                <a:latin typeface="Calibri"/>
                <a:cs typeface="Calibri"/>
              </a:rPr>
              <a:t>στα</a:t>
            </a:r>
            <a:r>
              <a:rPr sz="1600" spc="-30" dirty="0">
                <a:solidFill>
                  <a:srgbClr val="17375E"/>
                </a:solidFill>
                <a:latin typeface="Calibri"/>
                <a:cs typeface="Calibri"/>
              </a:rPr>
              <a:t> </a:t>
            </a:r>
            <a:r>
              <a:rPr sz="1600" spc="-10" dirty="0">
                <a:solidFill>
                  <a:srgbClr val="17375E"/>
                </a:solidFill>
                <a:latin typeface="Calibri"/>
                <a:cs typeface="Calibri"/>
              </a:rPr>
              <a:t>άτομα </a:t>
            </a:r>
            <a:r>
              <a:rPr sz="1600" dirty="0">
                <a:solidFill>
                  <a:srgbClr val="17375E"/>
                </a:solidFill>
                <a:latin typeface="Calibri"/>
                <a:cs typeface="Calibri"/>
              </a:rPr>
              <a:t>αλλά</a:t>
            </a:r>
            <a:r>
              <a:rPr sz="1600" spc="-25" dirty="0">
                <a:solidFill>
                  <a:srgbClr val="17375E"/>
                </a:solidFill>
                <a:latin typeface="Calibri"/>
                <a:cs typeface="Calibri"/>
              </a:rPr>
              <a:t> </a:t>
            </a:r>
            <a:r>
              <a:rPr sz="1600" spc="-10" dirty="0">
                <a:solidFill>
                  <a:srgbClr val="17375E"/>
                </a:solidFill>
                <a:latin typeface="Calibri"/>
                <a:cs typeface="Calibri"/>
              </a:rPr>
              <a:t>περιλαμβάνει</a:t>
            </a:r>
            <a:r>
              <a:rPr sz="1600" spc="-60" dirty="0">
                <a:solidFill>
                  <a:srgbClr val="17375E"/>
                </a:solidFill>
                <a:latin typeface="Calibri"/>
                <a:cs typeface="Calibri"/>
              </a:rPr>
              <a:t> </a:t>
            </a:r>
            <a:r>
              <a:rPr sz="1600" dirty="0">
                <a:solidFill>
                  <a:srgbClr val="17375E"/>
                </a:solidFill>
                <a:latin typeface="Calibri"/>
                <a:cs typeface="Calibri"/>
              </a:rPr>
              <a:t>και</a:t>
            </a:r>
            <a:r>
              <a:rPr sz="1600" spc="-25" dirty="0">
                <a:solidFill>
                  <a:srgbClr val="17375E"/>
                </a:solidFill>
                <a:latin typeface="Calibri"/>
                <a:cs typeface="Calibri"/>
              </a:rPr>
              <a:t> </a:t>
            </a:r>
            <a:r>
              <a:rPr sz="1600" dirty="0">
                <a:solidFill>
                  <a:srgbClr val="17375E"/>
                </a:solidFill>
                <a:latin typeface="Calibri"/>
                <a:cs typeface="Calibri"/>
              </a:rPr>
              <a:t>όλα</a:t>
            </a:r>
            <a:r>
              <a:rPr sz="1600" spc="-25" dirty="0">
                <a:solidFill>
                  <a:srgbClr val="17375E"/>
                </a:solidFill>
                <a:latin typeface="Calibri"/>
                <a:cs typeface="Calibri"/>
              </a:rPr>
              <a:t> </a:t>
            </a:r>
            <a:r>
              <a:rPr sz="1600" dirty="0">
                <a:solidFill>
                  <a:srgbClr val="17375E"/>
                </a:solidFill>
                <a:latin typeface="Calibri"/>
                <a:cs typeface="Calibri"/>
              </a:rPr>
              <a:t>τα</a:t>
            </a:r>
            <a:r>
              <a:rPr sz="1600" spc="-25" dirty="0">
                <a:solidFill>
                  <a:srgbClr val="17375E"/>
                </a:solidFill>
                <a:latin typeface="Calibri"/>
                <a:cs typeface="Calibri"/>
              </a:rPr>
              <a:t> </a:t>
            </a:r>
            <a:r>
              <a:rPr sz="1600" spc="-10" dirty="0">
                <a:solidFill>
                  <a:srgbClr val="17375E"/>
                </a:solidFill>
                <a:latin typeface="Calibri"/>
                <a:cs typeface="Calibri"/>
              </a:rPr>
              <a:t>περιουσιακά</a:t>
            </a:r>
            <a:r>
              <a:rPr sz="1600" spc="-35" dirty="0">
                <a:solidFill>
                  <a:srgbClr val="17375E"/>
                </a:solidFill>
                <a:latin typeface="Calibri"/>
                <a:cs typeface="Calibri"/>
              </a:rPr>
              <a:t> </a:t>
            </a:r>
            <a:r>
              <a:rPr sz="1600" dirty="0">
                <a:solidFill>
                  <a:srgbClr val="17375E"/>
                </a:solidFill>
                <a:latin typeface="Calibri"/>
                <a:cs typeface="Calibri"/>
              </a:rPr>
              <a:t>στοιχεία</a:t>
            </a:r>
            <a:r>
              <a:rPr sz="1600" spc="-35" dirty="0">
                <a:solidFill>
                  <a:srgbClr val="17375E"/>
                </a:solidFill>
                <a:latin typeface="Calibri"/>
                <a:cs typeface="Calibri"/>
              </a:rPr>
              <a:t> </a:t>
            </a:r>
            <a:r>
              <a:rPr sz="1600" dirty="0">
                <a:solidFill>
                  <a:srgbClr val="17375E"/>
                </a:solidFill>
                <a:latin typeface="Calibri"/>
                <a:cs typeface="Calibri"/>
              </a:rPr>
              <a:t>που</a:t>
            </a:r>
            <a:r>
              <a:rPr sz="1600" spc="-40" dirty="0">
                <a:solidFill>
                  <a:srgbClr val="17375E"/>
                </a:solidFill>
                <a:latin typeface="Calibri"/>
                <a:cs typeface="Calibri"/>
              </a:rPr>
              <a:t> </a:t>
            </a:r>
            <a:r>
              <a:rPr sz="1600" dirty="0">
                <a:solidFill>
                  <a:srgbClr val="17375E"/>
                </a:solidFill>
                <a:latin typeface="Calibri"/>
                <a:cs typeface="Calibri"/>
              </a:rPr>
              <a:t>είναι</a:t>
            </a:r>
            <a:r>
              <a:rPr sz="1600" spc="-40" dirty="0">
                <a:solidFill>
                  <a:srgbClr val="17375E"/>
                </a:solidFill>
                <a:latin typeface="Calibri"/>
                <a:cs typeface="Calibri"/>
              </a:rPr>
              <a:t> </a:t>
            </a:r>
            <a:r>
              <a:rPr sz="1600" spc="-10" dirty="0">
                <a:solidFill>
                  <a:srgbClr val="17375E"/>
                </a:solidFill>
                <a:latin typeface="Calibri"/>
                <a:cs typeface="Calibri"/>
              </a:rPr>
              <a:t>αδιαχώριστα</a:t>
            </a:r>
            <a:r>
              <a:rPr sz="1600" spc="-15" dirty="0">
                <a:solidFill>
                  <a:srgbClr val="17375E"/>
                </a:solidFill>
                <a:latin typeface="Calibri"/>
                <a:cs typeface="Calibri"/>
              </a:rPr>
              <a:t> </a:t>
            </a:r>
            <a:r>
              <a:rPr sz="1600" dirty="0">
                <a:solidFill>
                  <a:srgbClr val="17375E"/>
                </a:solidFill>
                <a:latin typeface="Calibri"/>
                <a:cs typeface="Calibri"/>
              </a:rPr>
              <a:t>από</a:t>
            </a:r>
            <a:r>
              <a:rPr sz="1600" spc="-20" dirty="0">
                <a:solidFill>
                  <a:srgbClr val="17375E"/>
                </a:solidFill>
                <a:latin typeface="Calibri"/>
                <a:cs typeface="Calibri"/>
              </a:rPr>
              <a:t> </a:t>
            </a:r>
            <a:r>
              <a:rPr sz="1600" dirty="0">
                <a:solidFill>
                  <a:srgbClr val="17375E"/>
                </a:solidFill>
                <a:latin typeface="Calibri"/>
                <a:cs typeface="Calibri"/>
              </a:rPr>
              <a:t>τον</a:t>
            </a:r>
            <a:r>
              <a:rPr sz="1600" spc="-40" dirty="0">
                <a:solidFill>
                  <a:srgbClr val="17375E"/>
                </a:solidFill>
                <a:latin typeface="Calibri"/>
                <a:cs typeface="Calibri"/>
              </a:rPr>
              <a:t> </a:t>
            </a:r>
            <a:r>
              <a:rPr sz="1600" spc="-10" dirty="0">
                <a:solidFill>
                  <a:srgbClr val="17375E"/>
                </a:solidFill>
                <a:latin typeface="Calibri"/>
                <a:cs typeface="Calibri"/>
              </a:rPr>
              <a:t>ανθρώπινο </a:t>
            </a:r>
            <a:r>
              <a:rPr sz="1600" dirty="0">
                <a:solidFill>
                  <a:srgbClr val="17375E"/>
                </a:solidFill>
                <a:latin typeface="Calibri"/>
                <a:cs typeface="Calibri"/>
              </a:rPr>
              <a:t>δυναμικό</a:t>
            </a:r>
            <a:r>
              <a:rPr sz="1600" spc="-45" dirty="0">
                <a:solidFill>
                  <a:srgbClr val="17375E"/>
                </a:solidFill>
                <a:latin typeface="Calibri"/>
                <a:cs typeface="Calibri"/>
              </a:rPr>
              <a:t> </a:t>
            </a:r>
            <a:r>
              <a:rPr sz="1600" dirty="0">
                <a:solidFill>
                  <a:srgbClr val="17375E"/>
                </a:solidFill>
                <a:latin typeface="Calibri"/>
                <a:cs typeface="Calibri"/>
              </a:rPr>
              <a:t>του</a:t>
            </a:r>
            <a:r>
              <a:rPr sz="1600" spc="-40" dirty="0">
                <a:solidFill>
                  <a:srgbClr val="17375E"/>
                </a:solidFill>
                <a:latin typeface="Calibri"/>
                <a:cs typeface="Calibri"/>
              </a:rPr>
              <a:t> </a:t>
            </a:r>
            <a:r>
              <a:rPr sz="1600" spc="-10" dirty="0">
                <a:solidFill>
                  <a:srgbClr val="17375E"/>
                </a:solidFill>
                <a:latin typeface="Calibri"/>
                <a:cs typeface="Calibri"/>
              </a:rPr>
              <a:t>οίκου,</a:t>
            </a:r>
            <a:r>
              <a:rPr sz="1600" spc="-50" dirty="0">
                <a:solidFill>
                  <a:srgbClr val="17375E"/>
                </a:solidFill>
                <a:latin typeface="Calibri"/>
                <a:cs typeface="Calibri"/>
              </a:rPr>
              <a:t> </a:t>
            </a:r>
            <a:r>
              <a:rPr sz="1600" dirty="0">
                <a:solidFill>
                  <a:srgbClr val="17375E"/>
                </a:solidFill>
                <a:latin typeface="Calibri"/>
                <a:cs typeface="Calibri"/>
              </a:rPr>
              <a:t>όπως</a:t>
            </a:r>
            <a:r>
              <a:rPr sz="1600" spc="-35" dirty="0">
                <a:solidFill>
                  <a:srgbClr val="17375E"/>
                </a:solidFill>
                <a:latin typeface="Calibri"/>
                <a:cs typeface="Calibri"/>
              </a:rPr>
              <a:t> </a:t>
            </a:r>
            <a:r>
              <a:rPr sz="1600" dirty="0">
                <a:solidFill>
                  <a:srgbClr val="17375E"/>
                </a:solidFill>
                <a:latin typeface="Calibri"/>
                <a:cs typeface="Calibri"/>
              </a:rPr>
              <a:t>για</a:t>
            </a:r>
            <a:r>
              <a:rPr sz="1600" spc="-45" dirty="0">
                <a:solidFill>
                  <a:srgbClr val="17375E"/>
                </a:solidFill>
                <a:latin typeface="Calibri"/>
                <a:cs typeface="Calibri"/>
              </a:rPr>
              <a:t> </a:t>
            </a:r>
            <a:r>
              <a:rPr sz="1600" spc="-10" dirty="0">
                <a:solidFill>
                  <a:srgbClr val="17375E"/>
                </a:solidFill>
                <a:latin typeface="Calibri"/>
                <a:cs typeface="Calibri"/>
              </a:rPr>
              <a:t>παράδειγμα</a:t>
            </a:r>
            <a:r>
              <a:rPr sz="1600" spc="-30" dirty="0">
                <a:solidFill>
                  <a:srgbClr val="17375E"/>
                </a:solidFill>
                <a:latin typeface="Calibri"/>
                <a:cs typeface="Calibri"/>
              </a:rPr>
              <a:t> </a:t>
            </a:r>
            <a:r>
              <a:rPr sz="1600" dirty="0">
                <a:solidFill>
                  <a:srgbClr val="17375E"/>
                </a:solidFill>
                <a:latin typeface="Calibri"/>
                <a:cs typeface="Calibri"/>
              </a:rPr>
              <a:t>τη</a:t>
            </a:r>
            <a:r>
              <a:rPr sz="1600" spc="-35" dirty="0">
                <a:solidFill>
                  <a:srgbClr val="17375E"/>
                </a:solidFill>
                <a:latin typeface="Calibri"/>
                <a:cs typeface="Calibri"/>
              </a:rPr>
              <a:t> </a:t>
            </a:r>
            <a:r>
              <a:rPr sz="1600" dirty="0">
                <a:solidFill>
                  <a:srgbClr val="17375E"/>
                </a:solidFill>
                <a:latin typeface="Calibri"/>
                <a:cs typeface="Calibri"/>
              </a:rPr>
              <a:t>γη,</a:t>
            </a:r>
            <a:r>
              <a:rPr sz="1600" spc="-40" dirty="0">
                <a:solidFill>
                  <a:srgbClr val="17375E"/>
                </a:solidFill>
                <a:latin typeface="Calibri"/>
                <a:cs typeface="Calibri"/>
              </a:rPr>
              <a:t> </a:t>
            </a:r>
            <a:r>
              <a:rPr sz="1600" dirty="0">
                <a:solidFill>
                  <a:srgbClr val="17375E"/>
                </a:solidFill>
                <a:latin typeface="Calibri"/>
                <a:cs typeface="Calibri"/>
              </a:rPr>
              <a:t>τα</a:t>
            </a:r>
            <a:r>
              <a:rPr sz="1600" spc="-35" dirty="0">
                <a:solidFill>
                  <a:srgbClr val="17375E"/>
                </a:solidFill>
                <a:latin typeface="Calibri"/>
                <a:cs typeface="Calibri"/>
              </a:rPr>
              <a:t> </a:t>
            </a:r>
            <a:r>
              <a:rPr sz="1600" dirty="0">
                <a:solidFill>
                  <a:srgbClr val="17375E"/>
                </a:solidFill>
                <a:latin typeface="Calibri"/>
                <a:cs typeface="Calibri"/>
              </a:rPr>
              <a:t>κτίρια,</a:t>
            </a:r>
            <a:r>
              <a:rPr sz="1600" spc="-40" dirty="0">
                <a:solidFill>
                  <a:srgbClr val="17375E"/>
                </a:solidFill>
                <a:latin typeface="Calibri"/>
                <a:cs typeface="Calibri"/>
              </a:rPr>
              <a:t> </a:t>
            </a:r>
            <a:r>
              <a:rPr sz="1600" dirty="0">
                <a:solidFill>
                  <a:srgbClr val="17375E"/>
                </a:solidFill>
                <a:latin typeface="Calibri"/>
                <a:cs typeface="Calibri"/>
              </a:rPr>
              <a:t>τα</a:t>
            </a:r>
            <a:r>
              <a:rPr sz="1600" spc="-50" dirty="0">
                <a:solidFill>
                  <a:srgbClr val="17375E"/>
                </a:solidFill>
                <a:latin typeface="Calibri"/>
                <a:cs typeface="Calibri"/>
              </a:rPr>
              <a:t> </a:t>
            </a:r>
            <a:r>
              <a:rPr sz="1600" dirty="0">
                <a:solidFill>
                  <a:srgbClr val="17375E"/>
                </a:solidFill>
                <a:latin typeface="Calibri"/>
                <a:cs typeface="Calibri"/>
              </a:rPr>
              <a:t>ζώα,</a:t>
            </a:r>
            <a:r>
              <a:rPr sz="1600" spc="-20" dirty="0">
                <a:solidFill>
                  <a:srgbClr val="17375E"/>
                </a:solidFill>
                <a:latin typeface="Calibri"/>
                <a:cs typeface="Calibri"/>
              </a:rPr>
              <a:t> </a:t>
            </a:r>
            <a:r>
              <a:rPr sz="1600" dirty="0">
                <a:solidFill>
                  <a:srgbClr val="17375E"/>
                </a:solidFill>
                <a:latin typeface="Calibri"/>
                <a:cs typeface="Calibri"/>
              </a:rPr>
              <a:t>την</a:t>
            </a:r>
            <a:r>
              <a:rPr sz="1600" spc="-35" dirty="0">
                <a:solidFill>
                  <a:srgbClr val="17375E"/>
                </a:solidFill>
                <a:latin typeface="Calibri"/>
                <a:cs typeface="Calibri"/>
              </a:rPr>
              <a:t> </a:t>
            </a:r>
            <a:r>
              <a:rPr sz="1600" spc="-10" dirty="0">
                <a:solidFill>
                  <a:srgbClr val="17375E"/>
                </a:solidFill>
                <a:latin typeface="Calibri"/>
                <a:cs typeface="Calibri"/>
              </a:rPr>
              <a:t>παραγωγή,</a:t>
            </a:r>
            <a:r>
              <a:rPr sz="1600" spc="-35" dirty="0">
                <a:solidFill>
                  <a:srgbClr val="17375E"/>
                </a:solidFill>
                <a:latin typeface="Calibri"/>
                <a:cs typeface="Calibri"/>
              </a:rPr>
              <a:t> </a:t>
            </a:r>
            <a:r>
              <a:rPr sz="1600" spc="-25" dirty="0">
                <a:solidFill>
                  <a:srgbClr val="17375E"/>
                </a:solidFill>
                <a:latin typeface="Calibri"/>
                <a:cs typeface="Calibri"/>
              </a:rPr>
              <a:t>τον</a:t>
            </a:r>
            <a:endParaRPr sz="1600">
              <a:latin typeface="Calibri"/>
              <a:cs typeface="Calibri"/>
            </a:endParaRPr>
          </a:p>
          <a:p>
            <a:pPr marL="12700">
              <a:lnSpc>
                <a:spcPct val="100000"/>
              </a:lnSpc>
              <a:spcBef>
                <a:spcPts val="960"/>
              </a:spcBef>
            </a:pPr>
            <a:r>
              <a:rPr sz="1600" dirty="0">
                <a:solidFill>
                  <a:srgbClr val="17375E"/>
                </a:solidFill>
                <a:latin typeface="Calibri"/>
                <a:cs typeface="Calibri"/>
              </a:rPr>
              <a:t>εξοπλισμό</a:t>
            </a:r>
            <a:r>
              <a:rPr sz="1600" spc="-60" dirty="0">
                <a:solidFill>
                  <a:srgbClr val="17375E"/>
                </a:solidFill>
                <a:latin typeface="Calibri"/>
                <a:cs typeface="Calibri"/>
              </a:rPr>
              <a:t> </a:t>
            </a:r>
            <a:r>
              <a:rPr sz="1600" dirty="0">
                <a:solidFill>
                  <a:srgbClr val="17375E"/>
                </a:solidFill>
                <a:latin typeface="Calibri"/>
                <a:cs typeface="Calibri"/>
              </a:rPr>
              <a:t>και</a:t>
            </a:r>
            <a:r>
              <a:rPr sz="1600" spc="-20" dirty="0">
                <a:solidFill>
                  <a:srgbClr val="17375E"/>
                </a:solidFill>
                <a:latin typeface="Calibri"/>
                <a:cs typeface="Calibri"/>
              </a:rPr>
              <a:t> </a:t>
            </a:r>
            <a:r>
              <a:rPr sz="1600" dirty="0">
                <a:solidFill>
                  <a:srgbClr val="17375E"/>
                </a:solidFill>
                <a:latin typeface="Calibri"/>
                <a:cs typeface="Calibri"/>
              </a:rPr>
              <a:t>ό,τι</a:t>
            </a:r>
            <a:r>
              <a:rPr sz="1600" spc="-25" dirty="0">
                <a:solidFill>
                  <a:srgbClr val="17375E"/>
                </a:solidFill>
                <a:latin typeface="Calibri"/>
                <a:cs typeface="Calibri"/>
              </a:rPr>
              <a:t> </a:t>
            </a:r>
            <a:r>
              <a:rPr sz="1600" dirty="0">
                <a:solidFill>
                  <a:srgbClr val="17375E"/>
                </a:solidFill>
                <a:latin typeface="Calibri"/>
                <a:cs typeface="Calibri"/>
              </a:rPr>
              <a:t>άλλο</a:t>
            </a:r>
            <a:r>
              <a:rPr sz="1600" spc="-35" dirty="0">
                <a:solidFill>
                  <a:srgbClr val="17375E"/>
                </a:solidFill>
                <a:latin typeface="Calibri"/>
                <a:cs typeface="Calibri"/>
              </a:rPr>
              <a:t> </a:t>
            </a:r>
            <a:r>
              <a:rPr sz="1600" spc="-10" dirty="0">
                <a:solidFill>
                  <a:srgbClr val="17375E"/>
                </a:solidFill>
                <a:latin typeface="Calibri"/>
                <a:cs typeface="Calibri"/>
              </a:rPr>
              <a:t>διαχειρίζεται</a:t>
            </a:r>
            <a:r>
              <a:rPr sz="1600" spc="-50" dirty="0">
                <a:solidFill>
                  <a:srgbClr val="17375E"/>
                </a:solidFill>
                <a:latin typeface="Calibri"/>
                <a:cs typeface="Calibri"/>
              </a:rPr>
              <a:t> </a:t>
            </a:r>
            <a:r>
              <a:rPr sz="1600" dirty="0">
                <a:solidFill>
                  <a:srgbClr val="17375E"/>
                </a:solidFill>
                <a:latin typeface="Calibri"/>
                <a:cs typeface="Calibri"/>
              </a:rPr>
              <a:t>ο</a:t>
            </a:r>
            <a:r>
              <a:rPr sz="1600" spc="-35" dirty="0">
                <a:solidFill>
                  <a:srgbClr val="17375E"/>
                </a:solidFill>
                <a:latin typeface="Calibri"/>
                <a:cs typeface="Calibri"/>
              </a:rPr>
              <a:t> </a:t>
            </a:r>
            <a:r>
              <a:rPr sz="1600" spc="-10" dirty="0">
                <a:solidFill>
                  <a:srgbClr val="17375E"/>
                </a:solidFill>
                <a:latin typeface="Calibri"/>
                <a:cs typeface="Calibri"/>
              </a:rPr>
              <a:t>οίκος.</a:t>
            </a:r>
            <a:endParaRPr sz="1600">
              <a:latin typeface="Calibri"/>
              <a:cs typeface="Calibri"/>
            </a:endParaRPr>
          </a:p>
          <a:p>
            <a:pPr marL="12700">
              <a:lnSpc>
                <a:spcPct val="100000"/>
              </a:lnSpc>
              <a:spcBef>
                <a:spcPts val="960"/>
              </a:spcBef>
            </a:pPr>
            <a:r>
              <a:rPr sz="1600" spc="-10" dirty="0">
                <a:latin typeface="Calibri"/>
                <a:cs typeface="Calibri"/>
              </a:rPr>
              <a:t>Σχετικά</a:t>
            </a:r>
            <a:r>
              <a:rPr sz="1600" spc="-45" dirty="0">
                <a:latin typeface="Calibri"/>
                <a:cs typeface="Calibri"/>
              </a:rPr>
              <a:t> </a:t>
            </a:r>
            <a:r>
              <a:rPr sz="1600" dirty="0">
                <a:latin typeface="Calibri"/>
                <a:cs typeface="Calibri"/>
              </a:rPr>
              <a:t>με</a:t>
            </a:r>
            <a:r>
              <a:rPr sz="1600" spc="-50" dirty="0">
                <a:latin typeface="Calibri"/>
                <a:cs typeface="Calibri"/>
              </a:rPr>
              <a:t> </a:t>
            </a:r>
            <a:r>
              <a:rPr sz="1600" dirty="0">
                <a:latin typeface="Calibri"/>
                <a:cs typeface="Calibri"/>
              </a:rPr>
              <a:t>τη</a:t>
            </a:r>
            <a:r>
              <a:rPr sz="1600" spc="-30" dirty="0">
                <a:latin typeface="Calibri"/>
                <a:cs typeface="Calibri"/>
              </a:rPr>
              <a:t> </a:t>
            </a:r>
            <a:r>
              <a:rPr sz="1600" spc="-10" dirty="0">
                <a:latin typeface="Calibri"/>
                <a:cs typeface="Calibri"/>
              </a:rPr>
              <a:t>λειτουργία</a:t>
            </a:r>
            <a:r>
              <a:rPr sz="1600" spc="-45" dirty="0">
                <a:latin typeface="Calibri"/>
                <a:cs typeface="Calibri"/>
              </a:rPr>
              <a:t> </a:t>
            </a:r>
            <a:r>
              <a:rPr sz="1600" dirty="0">
                <a:latin typeface="Calibri"/>
                <a:cs typeface="Calibri"/>
              </a:rPr>
              <a:t>του</a:t>
            </a:r>
            <a:r>
              <a:rPr sz="1600" spc="-40" dirty="0">
                <a:latin typeface="Calibri"/>
                <a:cs typeface="Calibri"/>
              </a:rPr>
              <a:t> </a:t>
            </a:r>
            <a:r>
              <a:rPr sz="1600" dirty="0">
                <a:latin typeface="Calibri"/>
                <a:cs typeface="Calibri"/>
              </a:rPr>
              <a:t>ο</a:t>
            </a:r>
            <a:r>
              <a:rPr sz="1600" spc="-35" dirty="0">
                <a:latin typeface="Calibri"/>
                <a:cs typeface="Calibri"/>
              </a:rPr>
              <a:t> </a:t>
            </a:r>
            <a:r>
              <a:rPr sz="1600" spc="-10" dirty="0">
                <a:latin typeface="Calibri"/>
                <a:cs typeface="Calibri"/>
              </a:rPr>
              <a:t>οίκος</a:t>
            </a:r>
            <a:r>
              <a:rPr sz="1600" spc="-35" dirty="0">
                <a:latin typeface="Calibri"/>
                <a:cs typeface="Calibri"/>
              </a:rPr>
              <a:t> </a:t>
            </a:r>
            <a:r>
              <a:rPr sz="1600" dirty="0">
                <a:latin typeface="Calibri"/>
                <a:cs typeface="Calibri"/>
              </a:rPr>
              <a:t>αποτελεί</a:t>
            </a:r>
            <a:r>
              <a:rPr sz="1600" spc="-35" dirty="0">
                <a:latin typeface="Calibri"/>
                <a:cs typeface="Calibri"/>
              </a:rPr>
              <a:t> </a:t>
            </a:r>
            <a:r>
              <a:rPr sz="1600" dirty="0">
                <a:latin typeface="Calibri"/>
                <a:cs typeface="Calibri"/>
              </a:rPr>
              <a:t>την</a:t>
            </a:r>
            <a:r>
              <a:rPr sz="1600" spc="-35" dirty="0">
                <a:latin typeface="Calibri"/>
                <a:cs typeface="Calibri"/>
              </a:rPr>
              <a:t> </a:t>
            </a:r>
            <a:r>
              <a:rPr sz="1600" dirty="0">
                <a:latin typeface="Calibri"/>
                <a:cs typeface="Calibri"/>
              </a:rPr>
              <a:t>βασική</a:t>
            </a:r>
            <a:r>
              <a:rPr sz="1600" spc="-45" dirty="0">
                <a:latin typeface="Calibri"/>
                <a:cs typeface="Calibri"/>
              </a:rPr>
              <a:t> </a:t>
            </a:r>
            <a:r>
              <a:rPr sz="1600" dirty="0">
                <a:latin typeface="Calibri"/>
                <a:cs typeface="Calibri"/>
              </a:rPr>
              <a:t>μονάδα</a:t>
            </a:r>
            <a:r>
              <a:rPr sz="1600" spc="-20" dirty="0">
                <a:latin typeface="Calibri"/>
                <a:cs typeface="Calibri"/>
              </a:rPr>
              <a:t> </a:t>
            </a:r>
            <a:r>
              <a:rPr sz="1600" dirty="0">
                <a:latin typeface="Calibri"/>
                <a:cs typeface="Calibri"/>
              </a:rPr>
              <a:t>της</a:t>
            </a:r>
            <a:r>
              <a:rPr sz="1600" spc="-30" dirty="0">
                <a:latin typeface="Calibri"/>
                <a:cs typeface="Calibri"/>
              </a:rPr>
              <a:t> </a:t>
            </a:r>
            <a:r>
              <a:rPr sz="1600" dirty="0">
                <a:latin typeface="Calibri"/>
                <a:cs typeface="Calibri"/>
              </a:rPr>
              <a:t>κλειστής</a:t>
            </a:r>
            <a:r>
              <a:rPr sz="1600" spc="-45" dirty="0">
                <a:latin typeface="Calibri"/>
                <a:cs typeface="Calibri"/>
              </a:rPr>
              <a:t> </a:t>
            </a:r>
            <a:r>
              <a:rPr sz="1600" spc="-10" dirty="0">
                <a:latin typeface="Calibri"/>
                <a:cs typeface="Calibri"/>
              </a:rPr>
              <a:t>ομηρικής</a:t>
            </a:r>
            <a:endParaRPr sz="1600">
              <a:latin typeface="Calibri"/>
              <a:cs typeface="Calibri"/>
            </a:endParaRPr>
          </a:p>
          <a:p>
            <a:pPr marL="12700">
              <a:lnSpc>
                <a:spcPct val="100000"/>
              </a:lnSpc>
              <a:spcBef>
                <a:spcPts val="960"/>
              </a:spcBef>
            </a:pPr>
            <a:r>
              <a:rPr sz="1600" spc="-10" dirty="0">
                <a:latin typeface="Calibri"/>
                <a:cs typeface="Calibri"/>
              </a:rPr>
              <a:t>οικονομίας</a:t>
            </a:r>
            <a:r>
              <a:rPr sz="1600" spc="-15" dirty="0">
                <a:latin typeface="Calibri"/>
                <a:cs typeface="Calibri"/>
              </a:rPr>
              <a:t> </a:t>
            </a:r>
            <a:r>
              <a:rPr sz="1600" dirty="0">
                <a:latin typeface="Calibri"/>
                <a:cs typeface="Calibri"/>
              </a:rPr>
              <a:t>που</a:t>
            </a:r>
            <a:r>
              <a:rPr sz="1600" spc="-25" dirty="0">
                <a:latin typeface="Calibri"/>
                <a:cs typeface="Calibri"/>
              </a:rPr>
              <a:t> </a:t>
            </a:r>
            <a:r>
              <a:rPr sz="1600" spc="-10" dirty="0">
                <a:latin typeface="Calibri"/>
                <a:cs typeface="Calibri"/>
              </a:rPr>
              <a:t>βασίζεται</a:t>
            </a:r>
            <a:r>
              <a:rPr sz="1600" spc="-20" dirty="0">
                <a:latin typeface="Calibri"/>
                <a:cs typeface="Calibri"/>
              </a:rPr>
              <a:t> </a:t>
            </a:r>
            <a:r>
              <a:rPr sz="1600" dirty="0">
                <a:latin typeface="Calibri"/>
                <a:cs typeface="Calibri"/>
              </a:rPr>
              <a:t>στην</a:t>
            </a:r>
            <a:r>
              <a:rPr sz="1600" spc="-20" dirty="0">
                <a:latin typeface="Calibri"/>
                <a:cs typeface="Calibri"/>
              </a:rPr>
              <a:t> </a:t>
            </a:r>
            <a:r>
              <a:rPr sz="1600" spc="-10" dirty="0">
                <a:latin typeface="Calibri"/>
                <a:cs typeface="Calibri"/>
              </a:rPr>
              <a:t>καλλιέργεια</a:t>
            </a:r>
            <a:r>
              <a:rPr sz="1600" spc="-40" dirty="0">
                <a:latin typeface="Calibri"/>
                <a:cs typeface="Calibri"/>
              </a:rPr>
              <a:t> </a:t>
            </a:r>
            <a:r>
              <a:rPr sz="1600" dirty="0">
                <a:latin typeface="Calibri"/>
                <a:cs typeface="Calibri"/>
              </a:rPr>
              <a:t>της</a:t>
            </a:r>
            <a:r>
              <a:rPr sz="1600" spc="-25" dirty="0">
                <a:latin typeface="Calibri"/>
                <a:cs typeface="Calibri"/>
              </a:rPr>
              <a:t> </a:t>
            </a:r>
            <a:r>
              <a:rPr sz="1600" dirty="0">
                <a:latin typeface="Calibri"/>
                <a:cs typeface="Calibri"/>
              </a:rPr>
              <a:t>γης.</a:t>
            </a:r>
            <a:r>
              <a:rPr sz="1600" spc="-25" dirty="0">
                <a:latin typeface="Calibri"/>
                <a:cs typeface="Calibri"/>
              </a:rPr>
              <a:t> </a:t>
            </a:r>
            <a:r>
              <a:rPr sz="1600" dirty="0">
                <a:latin typeface="Calibri"/>
                <a:cs typeface="Calibri"/>
              </a:rPr>
              <a:t>Καθώς</a:t>
            </a:r>
            <a:r>
              <a:rPr sz="1600" spc="-10" dirty="0">
                <a:latin typeface="Calibri"/>
                <a:cs typeface="Calibri"/>
              </a:rPr>
              <a:t> </a:t>
            </a:r>
            <a:r>
              <a:rPr sz="1600" dirty="0">
                <a:latin typeface="Calibri"/>
                <a:cs typeface="Calibri"/>
              </a:rPr>
              <a:t>δεν</a:t>
            </a:r>
            <a:r>
              <a:rPr sz="1600" spc="-45" dirty="0">
                <a:latin typeface="Calibri"/>
                <a:cs typeface="Calibri"/>
              </a:rPr>
              <a:t> </a:t>
            </a:r>
            <a:r>
              <a:rPr sz="1600" spc="-10" dirty="0">
                <a:latin typeface="Calibri"/>
                <a:cs typeface="Calibri"/>
              </a:rPr>
              <a:t>υπήρχαν</a:t>
            </a:r>
            <a:r>
              <a:rPr sz="1600" spc="-20" dirty="0">
                <a:latin typeface="Calibri"/>
                <a:cs typeface="Calibri"/>
              </a:rPr>
              <a:t> </a:t>
            </a:r>
            <a:r>
              <a:rPr sz="1600" dirty="0">
                <a:latin typeface="Calibri"/>
                <a:cs typeface="Calibri"/>
              </a:rPr>
              <a:t>περιθώρια</a:t>
            </a:r>
            <a:r>
              <a:rPr sz="1600" spc="-10" dirty="0">
                <a:latin typeface="Calibri"/>
                <a:cs typeface="Calibri"/>
              </a:rPr>
              <a:t> εργασιακής</a:t>
            </a:r>
            <a:endParaRPr sz="1600">
              <a:latin typeface="Calibri"/>
              <a:cs typeface="Calibri"/>
            </a:endParaRPr>
          </a:p>
          <a:p>
            <a:pPr marL="12700" marR="295910">
              <a:lnSpc>
                <a:spcPct val="150000"/>
              </a:lnSpc>
            </a:pPr>
            <a:r>
              <a:rPr sz="1600" dirty="0">
                <a:latin typeface="Calibri"/>
                <a:cs typeface="Calibri"/>
              </a:rPr>
              <a:t>ειδίκευσης</a:t>
            </a:r>
            <a:r>
              <a:rPr sz="1600" spc="-60" dirty="0">
                <a:latin typeface="Calibri"/>
                <a:cs typeface="Calibri"/>
              </a:rPr>
              <a:t> </a:t>
            </a:r>
            <a:r>
              <a:rPr sz="1600" dirty="0">
                <a:latin typeface="Calibri"/>
                <a:cs typeface="Calibri"/>
              </a:rPr>
              <a:t>σε</a:t>
            </a:r>
            <a:r>
              <a:rPr sz="1600" spc="-50" dirty="0">
                <a:latin typeface="Calibri"/>
                <a:cs typeface="Calibri"/>
              </a:rPr>
              <a:t> </a:t>
            </a:r>
            <a:r>
              <a:rPr sz="1600" dirty="0">
                <a:latin typeface="Calibri"/>
                <a:cs typeface="Calibri"/>
              </a:rPr>
              <a:t>μεγάλη</a:t>
            </a:r>
            <a:r>
              <a:rPr sz="1600" spc="-35" dirty="0">
                <a:latin typeface="Calibri"/>
                <a:cs typeface="Calibri"/>
              </a:rPr>
              <a:t> </a:t>
            </a:r>
            <a:r>
              <a:rPr sz="1600" spc="-10" dirty="0">
                <a:latin typeface="Calibri"/>
                <a:cs typeface="Calibri"/>
              </a:rPr>
              <a:t>κλίμακα</a:t>
            </a:r>
            <a:r>
              <a:rPr sz="1600" spc="-35" dirty="0">
                <a:latin typeface="Calibri"/>
                <a:cs typeface="Calibri"/>
              </a:rPr>
              <a:t> </a:t>
            </a:r>
            <a:r>
              <a:rPr sz="1600" dirty="0">
                <a:latin typeface="Calibri"/>
                <a:cs typeface="Calibri"/>
              </a:rPr>
              <a:t>δεν</a:t>
            </a:r>
            <a:r>
              <a:rPr sz="1600" spc="-55" dirty="0">
                <a:latin typeface="Calibri"/>
                <a:cs typeface="Calibri"/>
              </a:rPr>
              <a:t> </a:t>
            </a:r>
            <a:r>
              <a:rPr sz="1600" dirty="0">
                <a:latin typeface="Calibri"/>
                <a:cs typeface="Calibri"/>
              </a:rPr>
              <a:t>υπήρχε</a:t>
            </a:r>
            <a:r>
              <a:rPr sz="1600" spc="-55" dirty="0">
                <a:latin typeface="Calibri"/>
                <a:cs typeface="Calibri"/>
              </a:rPr>
              <a:t> </a:t>
            </a:r>
            <a:r>
              <a:rPr sz="1600" dirty="0">
                <a:latin typeface="Calibri"/>
                <a:cs typeface="Calibri"/>
              </a:rPr>
              <a:t>βιοτεχνική</a:t>
            </a:r>
            <a:r>
              <a:rPr sz="1600" spc="-45" dirty="0">
                <a:latin typeface="Calibri"/>
                <a:cs typeface="Calibri"/>
              </a:rPr>
              <a:t> </a:t>
            </a:r>
            <a:r>
              <a:rPr sz="1600" dirty="0">
                <a:latin typeface="Calibri"/>
                <a:cs typeface="Calibri"/>
              </a:rPr>
              <a:t>ανάπτυξη.</a:t>
            </a:r>
            <a:r>
              <a:rPr sz="1600" spc="-30" dirty="0">
                <a:latin typeface="Calibri"/>
                <a:cs typeface="Calibri"/>
              </a:rPr>
              <a:t> </a:t>
            </a:r>
            <a:r>
              <a:rPr sz="1600" dirty="0">
                <a:latin typeface="Calibri"/>
                <a:cs typeface="Calibri"/>
              </a:rPr>
              <a:t>Όλα</a:t>
            </a:r>
            <a:r>
              <a:rPr sz="1600" spc="-50" dirty="0">
                <a:latin typeface="Calibri"/>
                <a:cs typeface="Calibri"/>
              </a:rPr>
              <a:t> </a:t>
            </a:r>
            <a:r>
              <a:rPr sz="1600" dirty="0">
                <a:latin typeface="Calibri"/>
                <a:cs typeface="Calibri"/>
              </a:rPr>
              <a:t>τα</a:t>
            </a:r>
            <a:r>
              <a:rPr sz="1600" spc="-35" dirty="0">
                <a:latin typeface="Calibri"/>
                <a:cs typeface="Calibri"/>
              </a:rPr>
              <a:t> </a:t>
            </a:r>
            <a:r>
              <a:rPr sz="1600" spc="-10" dirty="0">
                <a:latin typeface="Calibri"/>
                <a:cs typeface="Calibri"/>
              </a:rPr>
              <a:t>παραγόμενα</a:t>
            </a:r>
            <a:r>
              <a:rPr sz="1600" spc="-35" dirty="0">
                <a:latin typeface="Calibri"/>
                <a:cs typeface="Calibri"/>
              </a:rPr>
              <a:t> </a:t>
            </a:r>
            <a:r>
              <a:rPr sz="1600" spc="-10" dirty="0">
                <a:latin typeface="Calibri"/>
                <a:cs typeface="Calibri"/>
              </a:rPr>
              <a:t>αγαθά, </a:t>
            </a:r>
            <a:r>
              <a:rPr sz="1600" dirty="0">
                <a:latin typeface="Calibri"/>
                <a:cs typeface="Calibri"/>
              </a:rPr>
              <a:t>κυρίως</a:t>
            </a:r>
            <a:r>
              <a:rPr sz="1600" spc="-60" dirty="0">
                <a:latin typeface="Calibri"/>
                <a:cs typeface="Calibri"/>
              </a:rPr>
              <a:t> </a:t>
            </a:r>
            <a:r>
              <a:rPr sz="1600" spc="-10" dirty="0">
                <a:latin typeface="Calibri"/>
                <a:cs typeface="Calibri"/>
              </a:rPr>
              <a:t>γεωργικά</a:t>
            </a:r>
            <a:r>
              <a:rPr sz="1600" spc="-60" dirty="0">
                <a:latin typeface="Calibri"/>
                <a:cs typeface="Calibri"/>
              </a:rPr>
              <a:t> </a:t>
            </a:r>
            <a:r>
              <a:rPr sz="1600" dirty="0">
                <a:latin typeface="Calibri"/>
                <a:cs typeface="Calibri"/>
              </a:rPr>
              <a:t>και</a:t>
            </a:r>
            <a:r>
              <a:rPr sz="1600" spc="-45" dirty="0">
                <a:latin typeface="Calibri"/>
                <a:cs typeface="Calibri"/>
              </a:rPr>
              <a:t> </a:t>
            </a:r>
            <a:r>
              <a:rPr sz="1600" spc="-10" dirty="0">
                <a:latin typeface="Calibri"/>
                <a:cs typeface="Calibri"/>
              </a:rPr>
              <a:t>κτηνοτροφικά,</a:t>
            </a:r>
            <a:r>
              <a:rPr sz="1600" spc="-30" dirty="0">
                <a:latin typeface="Calibri"/>
                <a:cs typeface="Calibri"/>
              </a:rPr>
              <a:t> </a:t>
            </a:r>
            <a:r>
              <a:rPr sz="1600" spc="-10" dirty="0">
                <a:latin typeface="Calibri"/>
                <a:cs typeface="Calibri"/>
              </a:rPr>
              <a:t>καταναλώνονταν</a:t>
            </a:r>
            <a:r>
              <a:rPr sz="1600" spc="-20" dirty="0">
                <a:latin typeface="Calibri"/>
                <a:cs typeface="Calibri"/>
              </a:rPr>
              <a:t> </a:t>
            </a:r>
            <a:r>
              <a:rPr sz="1600" dirty="0">
                <a:latin typeface="Calibri"/>
                <a:cs typeface="Calibri"/>
              </a:rPr>
              <a:t>στο</a:t>
            </a:r>
            <a:r>
              <a:rPr sz="1600" spc="-50" dirty="0">
                <a:latin typeface="Calibri"/>
                <a:cs typeface="Calibri"/>
              </a:rPr>
              <a:t> </a:t>
            </a:r>
            <a:r>
              <a:rPr sz="1600" dirty="0">
                <a:latin typeface="Calibri"/>
                <a:cs typeface="Calibri"/>
              </a:rPr>
              <a:t>πλαίσιο</a:t>
            </a:r>
            <a:r>
              <a:rPr sz="1600" spc="-60" dirty="0">
                <a:latin typeface="Calibri"/>
                <a:cs typeface="Calibri"/>
              </a:rPr>
              <a:t> </a:t>
            </a:r>
            <a:r>
              <a:rPr sz="1600" dirty="0">
                <a:latin typeface="Calibri"/>
                <a:cs typeface="Calibri"/>
              </a:rPr>
              <a:t>του</a:t>
            </a:r>
            <a:r>
              <a:rPr sz="1600" spc="-50" dirty="0">
                <a:latin typeface="Calibri"/>
                <a:cs typeface="Calibri"/>
              </a:rPr>
              <a:t> </a:t>
            </a:r>
            <a:r>
              <a:rPr sz="1600" dirty="0">
                <a:latin typeface="Calibri"/>
                <a:cs typeface="Calibri"/>
              </a:rPr>
              <a:t>οίκου.</a:t>
            </a:r>
            <a:r>
              <a:rPr sz="1600" spc="290" dirty="0">
                <a:latin typeface="Calibri"/>
                <a:cs typeface="Calibri"/>
              </a:rPr>
              <a:t> </a:t>
            </a:r>
            <a:r>
              <a:rPr sz="1600" dirty="0">
                <a:latin typeface="Calibri"/>
                <a:cs typeface="Calibri"/>
              </a:rPr>
              <a:t>Οι</a:t>
            </a:r>
            <a:r>
              <a:rPr sz="1600" spc="-55" dirty="0">
                <a:latin typeface="Calibri"/>
                <a:cs typeface="Calibri"/>
              </a:rPr>
              <a:t> </a:t>
            </a:r>
            <a:r>
              <a:rPr sz="1600" spc="-10" dirty="0">
                <a:latin typeface="Calibri"/>
                <a:cs typeface="Calibri"/>
              </a:rPr>
              <a:t>ελλείψεις </a:t>
            </a:r>
            <a:r>
              <a:rPr sz="1600" dirty="0">
                <a:latin typeface="Calibri"/>
                <a:cs typeface="Calibri"/>
              </a:rPr>
              <a:t>αγαθών</a:t>
            </a:r>
            <a:r>
              <a:rPr sz="1600" spc="315" dirty="0">
                <a:latin typeface="Calibri"/>
                <a:cs typeface="Calibri"/>
              </a:rPr>
              <a:t> </a:t>
            </a:r>
            <a:r>
              <a:rPr sz="1600" spc="-10" dirty="0">
                <a:latin typeface="Calibri"/>
                <a:cs typeface="Calibri"/>
              </a:rPr>
              <a:t>αναπληρώνονταν</a:t>
            </a:r>
            <a:r>
              <a:rPr sz="1600" dirty="0">
                <a:latin typeface="Calibri"/>
                <a:cs typeface="Calibri"/>
              </a:rPr>
              <a:t> με</a:t>
            </a:r>
            <a:r>
              <a:rPr sz="1600" spc="-40" dirty="0">
                <a:latin typeface="Calibri"/>
                <a:cs typeface="Calibri"/>
              </a:rPr>
              <a:t> </a:t>
            </a:r>
            <a:r>
              <a:rPr sz="1600" dirty="0">
                <a:latin typeface="Calibri"/>
                <a:cs typeface="Calibri"/>
              </a:rPr>
              <a:t>άλλους</a:t>
            </a:r>
            <a:r>
              <a:rPr sz="1600" spc="-15" dirty="0">
                <a:latin typeface="Calibri"/>
                <a:cs typeface="Calibri"/>
              </a:rPr>
              <a:t> </a:t>
            </a:r>
            <a:r>
              <a:rPr sz="1600" dirty="0">
                <a:latin typeface="Calibri"/>
                <a:cs typeface="Calibri"/>
              </a:rPr>
              <a:t>τρόπους</a:t>
            </a:r>
            <a:r>
              <a:rPr sz="1600" spc="-10" dirty="0">
                <a:latin typeface="Calibri"/>
                <a:cs typeface="Calibri"/>
              </a:rPr>
              <a:t> </a:t>
            </a:r>
            <a:r>
              <a:rPr sz="1600" dirty="0">
                <a:latin typeface="Calibri"/>
                <a:cs typeface="Calibri"/>
              </a:rPr>
              <a:t>όπως</a:t>
            </a:r>
            <a:r>
              <a:rPr sz="1600" spc="-20" dirty="0">
                <a:latin typeface="Calibri"/>
                <a:cs typeface="Calibri"/>
              </a:rPr>
              <a:t> </a:t>
            </a:r>
            <a:r>
              <a:rPr sz="1600" dirty="0">
                <a:latin typeface="Calibri"/>
                <a:cs typeface="Calibri"/>
              </a:rPr>
              <a:t>με</a:t>
            </a:r>
            <a:r>
              <a:rPr sz="1600" spc="-35" dirty="0">
                <a:latin typeface="Calibri"/>
                <a:cs typeface="Calibri"/>
              </a:rPr>
              <a:t> </a:t>
            </a:r>
            <a:r>
              <a:rPr sz="1600" dirty="0">
                <a:latin typeface="Calibri"/>
                <a:cs typeface="Calibri"/>
              </a:rPr>
              <a:t>περιορισμένο</a:t>
            </a:r>
            <a:r>
              <a:rPr sz="1600" spc="-50" dirty="0">
                <a:latin typeface="Calibri"/>
                <a:cs typeface="Calibri"/>
              </a:rPr>
              <a:t> </a:t>
            </a:r>
            <a:r>
              <a:rPr sz="1600" spc="-10" dirty="0">
                <a:latin typeface="Calibri"/>
                <a:cs typeface="Calibri"/>
              </a:rPr>
              <a:t>ανταλλακτικό</a:t>
            </a:r>
            <a:r>
              <a:rPr sz="1600" dirty="0">
                <a:latin typeface="Calibri"/>
                <a:cs typeface="Calibri"/>
              </a:rPr>
              <a:t> </a:t>
            </a:r>
            <a:r>
              <a:rPr sz="1600" spc="-10" dirty="0">
                <a:latin typeface="Calibri"/>
                <a:cs typeface="Calibri"/>
              </a:rPr>
              <a:t>εμπόριο</a:t>
            </a:r>
            <a:endParaRPr sz="1600">
              <a:latin typeface="Calibri"/>
              <a:cs typeface="Calibri"/>
            </a:endParaRPr>
          </a:p>
          <a:p>
            <a:pPr marL="12700">
              <a:lnSpc>
                <a:spcPct val="100000"/>
              </a:lnSpc>
              <a:spcBef>
                <a:spcPts val="960"/>
              </a:spcBef>
            </a:pPr>
            <a:r>
              <a:rPr sz="1600" dirty="0">
                <a:latin typeface="Calibri"/>
                <a:cs typeface="Calibri"/>
              </a:rPr>
              <a:t>μεταξύ</a:t>
            </a:r>
            <a:r>
              <a:rPr sz="1600" spc="-55" dirty="0">
                <a:latin typeface="Calibri"/>
                <a:cs typeface="Calibri"/>
              </a:rPr>
              <a:t> </a:t>
            </a:r>
            <a:r>
              <a:rPr sz="1600" dirty="0">
                <a:latin typeface="Calibri"/>
                <a:cs typeface="Calibri"/>
              </a:rPr>
              <a:t>των</a:t>
            </a:r>
            <a:r>
              <a:rPr sz="1600" spc="-45" dirty="0">
                <a:latin typeface="Calibri"/>
                <a:cs typeface="Calibri"/>
              </a:rPr>
              <a:t> </a:t>
            </a:r>
            <a:r>
              <a:rPr sz="1600" dirty="0">
                <a:latin typeface="Calibri"/>
                <a:cs typeface="Calibri"/>
              </a:rPr>
              <a:t>οίκων,</a:t>
            </a:r>
            <a:r>
              <a:rPr sz="1600" spc="-50" dirty="0">
                <a:latin typeface="Calibri"/>
                <a:cs typeface="Calibri"/>
              </a:rPr>
              <a:t> </a:t>
            </a:r>
            <a:r>
              <a:rPr sz="1600" dirty="0">
                <a:latin typeface="Calibri"/>
                <a:cs typeface="Calibri"/>
              </a:rPr>
              <a:t>με</a:t>
            </a:r>
            <a:r>
              <a:rPr sz="1600" spc="-70" dirty="0">
                <a:latin typeface="Calibri"/>
                <a:cs typeface="Calibri"/>
              </a:rPr>
              <a:t> </a:t>
            </a:r>
            <a:r>
              <a:rPr sz="1600" dirty="0">
                <a:latin typeface="Calibri"/>
                <a:cs typeface="Calibri"/>
              </a:rPr>
              <a:t>ανταλλαγή</a:t>
            </a:r>
            <a:r>
              <a:rPr sz="1600" spc="-35" dirty="0">
                <a:latin typeface="Calibri"/>
                <a:cs typeface="Calibri"/>
              </a:rPr>
              <a:t> </a:t>
            </a:r>
            <a:r>
              <a:rPr sz="1600" dirty="0">
                <a:latin typeface="Calibri"/>
                <a:cs typeface="Calibri"/>
              </a:rPr>
              <a:t>δώρων,</a:t>
            </a:r>
            <a:r>
              <a:rPr sz="1600" spc="-65" dirty="0">
                <a:latin typeface="Calibri"/>
                <a:cs typeface="Calibri"/>
              </a:rPr>
              <a:t> </a:t>
            </a:r>
            <a:r>
              <a:rPr sz="1600" dirty="0">
                <a:latin typeface="Calibri"/>
                <a:cs typeface="Calibri"/>
              </a:rPr>
              <a:t>με</a:t>
            </a:r>
            <a:r>
              <a:rPr sz="1600" spc="-55" dirty="0">
                <a:latin typeface="Calibri"/>
                <a:cs typeface="Calibri"/>
              </a:rPr>
              <a:t> </a:t>
            </a:r>
            <a:r>
              <a:rPr sz="1600" dirty="0">
                <a:latin typeface="Calibri"/>
                <a:cs typeface="Calibri"/>
              </a:rPr>
              <a:t>τον</a:t>
            </a:r>
            <a:r>
              <a:rPr sz="1600" spc="-55" dirty="0">
                <a:latin typeface="Calibri"/>
                <a:cs typeface="Calibri"/>
              </a:rPr>
              <a:t> </a:t>
            </a:r>
            <a:r>
              <a:rPr sz="1600" dirty="0">
                <a:latin typeface="Calibri"/>
                <a:cs typeface="Calibri"/>
              </a:rPr>
              <a:t>πόλεμο</a:t>
            </a:r>
            <a:r>
              <a:rPr sz="1600" spc="-50" dirty="0">
                <a:latin typeface="Calibri"/>
                <a:cs typeface="Calibri"/>
              </a:rPr>
              <a:t> </a:t>
            </a:r>
            <a:r>
              <a:rPr sz="1600" dirty="0">
                <a:latin typeface="Calibri"/>
                <a:cs typeface="Calibri"/>
              </a:rPr>
              <a:t>και</a:t>
            </a:r>
            <a:r>
              <a:rPr sz="1600" spc="-50" dirty="0">
                <a:latin typeface="Calibri"/>
                <a:cs typeface="Calibri"/>
              </a:rPr>
              <a:t> </a:t>
            </a:r>
            <a:r>
              <a:rPr sz="1600" dirty="0">
                <a:latin typeface="Calibri"/>
                <a:cs typeface="Calibri"/>
              </a:rPr>
              <a:t>την</a:t>
            </a:r>
            <a:r>
              <a:rPr sz="1600" spc="-45" dirty="0">
                <a:latin typeface="Calibri"/>
                <a:cs typeface="Calibri"/>
              </a:rPr>
              <a:t> </a:t>
            </a:r>
            <a:r>
              <a:rPr sz="1600" dirty="0">
                <a:latin typeface="Calibri"/>
                <a:cs typeface="Calibri"/>
              </a:rPr>
              <a:t>πειρατεία.</a:t>
            </a:r>
            <a:r>
              <a:rPr sz="1600" spc="-40" dirty="0">
                <a:latin typeface="Calibri"/>
                <a:cs typeface="Calibri"/>
              </a:rPr>
              <a:t> </a:t>
            </a:r>
            <a:r>
              <a:rPr sz="1600" dirty="0">
                <a:latin typeface="Calibri"/>
                <a:cs typeface="Calibri"/>
              </a:rPr>
              <a:t>Μέτρο</a:t>
            </a:r>
            <a:r>
              <a:rPr sz="1600" spc="-60" dirty="0">
                <a:latin typeface="Calibri"/>
                <a:cs typeface="Calibri"/>
              </a:rPr>
              <a:t> </a:t>
            </a:r>
            <a:r>
              <a:rPr sz="1600" dirty="0">
                <a:latin typeface="Calibri"/>
                <a:cs typeface="Calibri"/>
              </a:rPr>
              <a:t>αναφοράς</a:t>
            </a:r>
            <a:r>
              <a:rPr sz="1600" spc="-25" dirty="0">
                <a:latin typeface="Calibri"/>
                <a:cs typeface="Calibri"/>
              </a:rPr>
              <a:t> για</a:t>
            </a:r>
            <a:endParaRPr sz="1600">
              <a:latin typeface="Calibri"/>
              <a:cs typeface="Calibri"/>
            </a:endParaRPr>
          </a:p>
          <a:p>
            <a:pPr marL="12700" marR="89535">
              <a:lnSpc>
                <a:spcPct val="150000"/>
              </a:lnSpc>
              <a:spcBef>
                <a:spcPts val="5"/>
              </a:spcBef>
            </a:pPr>
            <a:r>
              <a:rPr sz="1600" dirty="0">
                <a:latin typeface="Calibri"/>
                <a:cs typeface="Calibri"/>
              </a:rPr>
              <a:t>την</a:t>
            </a:r>
            <a:r>
              <a:rPr sz="1600" spc="-35" dirty="0">
                <a:latin typeface="Calibri"/>
                <a:cs typeface="Calibri"/>
              </a:rPr>
              <a:t> </a:t>
            </a:r>
            <a:r>
              <a:rPr sz="1600" spc="-10" dirty="0">
                <a:latin typeface="Calibri"/>
                <a:cs typeface="Calibri"/>
              </a:rPr>
              <a:t>αξιολόγηση</a:t>
            </a:r>
            <a:r>
              <a:rPr sz="1600" spc="-15" dirty="0">
                <a:latin typeface="Calibri"/>
                <a:cs typeface="Calibri"/>
              </a:rPr>
              <a:t> </a:t>
            </a:r>
            <a:r>
              <a:rPr sz="1600" dirty="0">
                <a:latin typeface="Calibri"/>
                <a:cs typeface="Calibri"/>
              </a:rPr>
              <a:t>των</a:t>
            </a:r>
            <a:r>
              <a:rPr sz="1600" spc="-50" dirty="0">
                <a:latin typeface="Calibri"/>
                <a:cs typeface="Calibri"/>
              </a:rPr>
              <a:t> </a:t>
            </a:r>
            <a:r>
              <a:rPr sz="1600" spc="-10" dirty="0">
                <a:latin typeface="Calibri"/>
                <a:cs typeface="Calibri"/>
              </a:rPr>
              <a:t>ανταλλασσόμενων</a:t>
            </a:r>
            <a:r>
              <a:rPr sz="1600" spc="-35" dirty="0">
                <a:latin typeface="Calibri"/>
                <a:cs typeface="Calibri"/>
              </a:rPr>
              <a:t> </a:t>
            </a:r>
            <a:r>
              <a:rPr sz="1600" dirty="0">
                <a:latin typeface="Calibri"/>
                <a:cs typeface="Calibri"/>
              </a:rPr>
              <a:t>αγαθών</a:t>
            </a:r>
            <a:r>
              <a:rPr sz="1600" spc="-25" dirty="0">
                <a:latin typeface="Calibri"/>
                <a:cs typeface="Calibri"/>
              </a:rPr>
              <a:t> </a:t>
            </a:r>
            <a:r>
              <a:rPr sz="1600" dirty="0">
                <a:latin typeface="Calibri"/>
                <a:cs typeface="Calibri"/>
              </a:rPr>
              <a:t>ήταν</a:t>
            </a:r>
            <a:r>
              <a:rPr sz="1600" spc="-25" dirty="0">
                <a:latin typeface="Calibri"/>
                <a:cs typeface="Calibri"/>
              </a:rPr>
              <a:t> </a:t>
            </a:r>
            <a:r>
              <a:rPr sz="1600" dirty="0">
                <a:latin typeface="Calibri"/>
                <a:cs typeface="Calibri"/>
              </a:rPr>
              <a:t>το</a:t>
            </a:r>
            <a:r>
              <a:rPr sz="1600" spc="-35" dirty="0">
                <a:latin typeface="Calibri"/>
                <a:cs typeface="Calibri"/>
              </a:rPr>
              <a:t> </a:t>
            </a:r>
            <a:r>
              <a:rPr sz="1600" dirty="0">
                <a:latin typeface="Calibri"/>
                <a:cs typeface="Calibri"/>
              </a:rPr>
              <a:t>βόδι</a:t>
            </a:r>
            <a:r>
              <a:rPr sz="1600" spc="-45" dirty="0">
                <a:latin typeface="Calibri"/>
                <a:cs typeface="Calibri"/>
              </a:rPr>
              <a:t> </a:t>
            </a:r>
            <a:r>
              <a:rPr sz="1600" dirty="0">
                <a:latin typeface="Calibri"/>
                <a:cs typeface="Calibri"/>
              </a:rPr>
              <a:t>ή</a:t>
            </a:r>
            <a:r>
              <a:rPr sz="1600" spc="-40" dirty="0">
                <a:latin typeface="Calibri"/>
                <a:cs typeface="Calibri"/>
              </a:rPr>
              <a:t> </a:t>
            </a:r>
            <a:r>
              <a:rPr sz="1600" dirty="0">
                <a:latin typeface="Calibri"/>
                <a:cs typeface="Calibri"/>
              </a:rPr>
              <a:t>τα</a:t>
            </a:r>
            <a:r>
              <a:rPr sz="1600" spc="-30" dirty="0">
                <a:latin typeface="Calibri"/>
                <a:cs typeface="Calibri"/>
              </a:rPr>
              <a:t> </a:t>
            </a:r>
            <a:r>
              <a:rPr sz="1600" dirty="0">
                <a:latin typeface="Calibri"/>
                <a:cs typeface="Calibri"/>
              </a:rPr>
              <a:t>δέρματα</a:t>
            </a:r>
            <a:r>
              <a:rPr sz="1600" spc="-30" dirty="0">
                <a:latin typeface="Calibri"/>
                <a:cs typeface="Calibri"/>
              </a:rPr>
              <a:t> </a:t>
            </a:r>
            <a:r>
              <a:rPr sz="1600" spc="-10" dirty="0">
                <a:latin typeface="Calibri"/>
                <a:cs typeface="Calibri"/>
              </a:rPr>
              <a:t>ζώων,</a:t>
            </a:r>
            <a:r>
              <a:rPr sz="1600" spc="-40" dirty="0">
                <a:latin typeface="Calibri"/>
                <a:cs typeface="Calibri"/>
              </a:rPr>
              <a:t> </a:t>
            </a:r>
            <a:r>
              <a:rPr sz="1600" dirty="0">
                <a:latin typeface="Calibri"/>
                <a:cs typeface="Calibri"/>
              </a:rPr>
              <a:t>τα</a:t>
            </a:r>
            <a:r>
              <a:rPr sz="1600" spc="-40" dirty="0">
                <a:latin typeface="Calibri"/>
                <a:cs typeface="Calibri"/>
              </a:rPr>
              <a:t> </a:t>
            </a:r>
            <a:r>
              <a:rPr sz="1600" dirty="0">
                <a:latin typeface="Calibri"/>
                <a:cs typeface="Calibri"/>
              </a:rPr>
              <a:t>μέταλλα</a:t>
            </a:r>
            <a:r>
              <a:rPr sz="1600" spc="-30" dirty="0">
                <a:latin typeface="Calibri"/>
                <a:cs typeface="Calibri"/>
              </a:rPr>
              <a:t> </a:t>
            </a:r>
            <a:r>
              <a:rPr sz="1600" spc="-25" dirty="0">
                <a:latin typeface="Calibri"/>
                <a:cs typeface="Calibri"/>
              </a:rPr>
              <a:t>κι </a:t>
            </a:r>
            <a:r>
              <a:rPr sz="1600" dirty="0">
                <a:latin typeface="Calibri"/>
                <a:cs typeface="Calibri"/>
              </a:rPr>
              <a:t>ακόμα</a:t>
            </a:r>
            <a:r>
              <a:rPr sz="1600" spc="-35" dirty="0">
                <a:latin typeface="Calibri"/>
                <a:cs typeface="Calibri"/>
              </a:rPr>
              <a:t> </a:t>
            </a:r>
            <a:r>
              <a:rPr sz="1600" dirty="0">
                <a:latin typeface="Calibri"/>
                <a:cs typeface="Calibri"/>
              </a:rPr>
              <a:t>οι</a:t>
            </a:r>
            <a:r>
              <a:rPr sz="1600" spc="-45" dirty="0">
                <a:latin typeface="Calibri"/>
                <a:cs typeface="Calibri"/>
              </a:rPr>
              <a:t> </a:t>
            </a:r>
            <a:r>
              <a:rPr sz="1600" dirty="0">
                <a:latin typeface="Calibri"/>
                <a:cs typeface="Calibri"/>
              </a:rPr>
              <a:t>δούλοι.</a:t>
            </a:r>
            <a:r>
              <a:rPr sz="1600" spc="254" dirty="0">
                <a:latin typeface="Calibri"/>
                <a:cs typeface="Calibri"/>
              </a:rPr>
              <a:t> </a:t>
            </a:r>
            <a:r>
              <a:rPr sz="1600" dirty="0">
                <a:latin typeface="Calibri"/>
                <a:cs typeface="Calibri"/>
              </a:rPr>
              <a:t>Την</a:t>
            </a:r>
            <a:r>
              <a:rPr sz="1600" spc="-55" dirty="0">
                <a:latin typeface="Calibri"/>
                <a:cs typeface="Calibri"/>
              </a:rPr>
              <a:t> </a:t>
            </a:r>
            <a:r>
              <a:rPr sz="1600" dirty="0">
                <a:latin typeface="Calibri"/>
                <a:cs typeface="Calibri"/>
              </a:rPr>
              <a:t>εποχή</a:t>
            </a:r>
            <a:r>
              <a:rPr sz="1600" spc="-45" dirty="0">
                <a:latin typeface="Calibri"/>
                <a:cs typeface="Calibri"/>
              </a:rPr>
              <a:t> </a:t>
            </a:r>
            <a:r>
              <a:rPr sz="1600" dirty="0">
                <a:latin typeface="Calibri"/>
                <a:cs typeface="Calibri"/>
              </a:rPr>
              <a:t>αυτή</a:t>
            </a:r>
            <a:r>
              <a:rPr sz="1600" spc="-40" dirty="0">
                <a:latin typeface="Calibri"/>
                <a:cs typeface="Calibri"/>
              </a:rPr>
              <a:t> </a:t>
            </a:r>
            <a:r>
              <a:rPr sz="1600" dirty="0">
                <a:latin typeface="Calibri"/>
                <a:cs typeface="Calibri"/>
              </a:rPr>
              <a:t>το</a:t>
            </a:r>
            <a:r>
              <a:rPr sz="1600" spc="-50" dirty="0">
                <a:latin typeface="Calibri"/>
                <a:cs typeface="Calibri"/>
              </a:rPr>
              <a:t> </a:t>
            </a:r>
            <a:r>
              <a:rPr sz="1600" spc="-10" dirty="0">
                <a:latin typeface="Calibri"/>
                <a:cs typeface="Calibri"/>
              </a:rPr>
              <a:t>εξωτερικό</a:t>
            </a:r>
            <a:r>
              <a:rPr sz="1600" spc="-75" dirty="0">
                <a:latin typeface="Calibri"/>
                <a:cs typeface="Calibri"/>
              </a:rPr>
              <a:t> </a:t>
            </a:r>
            <a:r>
              <a:rPr sz="1600" dirty="0">
                <a:latin typeface="Calibri"/>
                <a:cs typeface="Calibri"/>
              </a:rPr>
              <a:t>εμπόριο,</a:t>
            </a:r>
            <a:r>
              <a:rPr sz="1600" spc="-50" dirty="0">
                <a:latin typeface="Calibri"/>
                <a:cs typeface="Calibri"/>
              </a:rPr>
              <a:t> </a:t>
            </a:r>
            <a:r>
              <a:rPr sz="1600" dirty="0">
                <a:latin typeface="Calibri"/>
                <a:cs typeface="Calibri"/>
              </a:rPr>
              <a:t>κυρίως</a:t>
            </a:r>
            <a:r>
              <a:rPr sz="1600" spc="-60" dirty="0">
                <a:latin typeface="Calibri"/>
                <a:cs typeface="Calibri"/>
              </a:rPr>
              <a:t> </a:t>
            </a:r>
            <a:r>
              <a:rPr sz="1600" dirty="0">
                <a:latin typeface="Calibri"/>
                <a:cs typeface="Calibri"/>
              </a:rPr>
              <a:t>για</a:t>
            </a:r>
            <a:r>
              <a:rPr sz="1600" spc="-55" dirty="0">
                <a:latin typeface="Calibri"/>
                <a:cs typeface="Calibri"/>
              </a:rPr>
              <a:t> </a:t>
            </a:r>
            <a:r>
              <a:rPr sz="1600" dirty="0">
                <a:latin typeface="Calibri"/>
                <a:cs typeface="Calibri"/>
              </a:rPr>
              <a:t>την</a:t>
            </a:r>
            <a:r>
              <a:rPr sz="1600" spc="-55" dirty="0">
                <a:latin typeface="Calibri"/>
                <a:cs typeface="Calibri"/>
              </a:rPr>
              <a:t> </a:t>
            </a:r>
            <a:r>
              <a:rPr sz="1600" dirty="0">
                <a:latin typeface="Calibri"/>
                <a:cs typeface="Calibri"/>
              </a:rPr>
              <a:t>προμήθεια</a:t>
            </a:r>
            <a:r>
              <a:rPr sz="1600" spc="-40" dirty="0">
                <a:latin typeface="Calibri"/>
                <a:cs typeface="Calibri"/>
              </a:rPr>
              <a:t> </a:t>
            </a:r>
            <a:r>
              <a:rPr sz="1600" spc="-10" dirty="0">
                <a:latin typeface="Calibri"/>
                <a:cs typeface="Calibri"/>
              </a:rPr>
              <a:t>μετάλλων </a:t>
            </a:r>
            <a:r>
              <a:rPr sz="1600" dirty="0">
                <a:latin typeface="Calibri"/>
                <a:cs typeface="Calibri"/>
              </a:rPr>
              <a:t>και</a:t>
            </a:r>
            <a:r>
              <a:rPr sz="1600" spc="-35" dirty="0">
                <a:latin typeface="Calibri"/>
                <a:cs typeface="Calibri"/>
              </a:rPr>
              <a:t> </a:t>
            </a:r>
            <a:r>
              <a:rPr sz="1600" spc="-10" dirty="0">
                <a:latin typeface="Calibri"/>
                <a:cs typeface="Calibri"/>
              </a:rPr>
              <a:t>δούλων,</a:t>
            </a:r>
            <a:r>
              <a:rPr sz="1600" spc="-50" dirty="0">
                <a:latin typeface="Calibri"/>
                <a:cs typeface="Calibri"/>
              </a:rPr>
              <a:t> </a:t>
            </a:r>
            <a:r>
              <a:rPr sz="1600" spc="-10" dirty="0">
                <a:latin typeface="Calibri"/>
                <a:cs typeface="Calibri"/>
              </a:rPr>
              <a:t>διεξαγόταν</a:t>
            </a:r>
            <a:r>
              <a:rPr sz="1600" spc="-25" dirty="0">
                <a:latin typeface="Calibri"/>
                <a:cs typeface="Calibri"/>
              </a:rPr>
              <a:t> </a:t>
            </a:r>
            <a:r>
              <a:rPr sz="1600" dirty="0">
                <a:latin typeface="Calibri"/>
                <a:cs typeface="Calibri"/>
              </a:rPr>
              <a:t>από</a:t>
            </a:r>
            <a:r>
              <a:rPr sz="1600" spc="-30" dirty="0">
                <a:latin typeface="Calibri"/>
                <a:cs typeface="Calibri"/>
              </a:rPr>
              <a:t> </a:t>
            </a:r>
            <a:r>
              <a:rPr sz="1600" dirty="0">
                <a:latin typeface="Calibri"/>
                <a:cs typeface="Calibri"/>
              </a:rPr>
              <a:t>τους</a:t>
            </a:r>
            <a:r>
              <a:rPr sz="1600" spc="-35" dirty="0">
                <a:latin typeface="Calibri"/>
                <a:cs typeface="Calibri"/>
              </a:rPr>
              <a:t> </a:t>
            </a:r>
            <a:r>
              <a:rPr sz="1600" spc="-10" dirty="0">
                <a:latin typeface="Calibri"/>
                <a:cs typeface="Calibri"/>
              </a:rPr>
              <a:t>Φοίνικες.</a:t>
            </a:r>
            <a:endParaRPr sz="1600">
              <a:latin typeface="Calibri"/>
              <a:cs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67233" rIns="0" bIns="0" rtlCol="0">
            <a:spAutoFit/>
          </a:bodyPr>
          <a:lstStyle/>
          <a:p>
            <a:pPr marL="2284095">
              <a:lnSpc>
                <a:spcPct val="100000"/>
              </a:lnSpc>
              <a:spcBef>
                <a:spcPts val="105"/>
              </a:spcBef>
            </a:pPr>
            <a:r>
              <a:rPr dirty="0"/>
              <a:t>6</a:t>
            </a:r>
            <a:r>
              <a:rPr sz="4350" baseline="24904" dirty="0"/>
              <a:t>ο</a:t>
            </a:r>
            <a:r>
              <a:rPr sz="4350" spc="517" baseline="24904" dirty="0"/>
              <a:t> </a:t>
            </a:r>
            <a:r>
              <a:rPr sz="4400" spc="-20" dirty="0"/>
              <a:t>βήμα</a:t>
            </a:r>
            <a:endParaRPr sz="4400"/>
          </a:p>
        </p:txBody>
      </p:sp>
      <p:pic>
        <p:nvPicPr>
          <p:cNvPr id="3" name="object 3"/>
          <p:cNvPicPr/>
          <p:nvPr/>
        </p:nvPicPr>
        <p:blipFill>
          <a:blip r:embed="rId2" cstate="print"/>
          <a:stretch>
            <a:fillRect/>
          </a:stretch>
        </p:blipFill>
        <p:spPr>
          <a:xfrm>
            <a:off x="5017008" y="1517903"/>
            <a:ext cx="3794760" cy="899160"/>
          </a:xfrm>
          <a:prstGeom prst="rect">
            <a:avLst/>
          </a:prstGeom>
        </p:spPr>
      </p:pic>
      <p:grpSp>
        <p:nvGrpSpPr>
          <p:cNvPr id="4" name="object 4"/>
          <p:cNvGrpSpPr/>
          <p:nvPr/>
        </p:nvGrpSpPr>
        <p:grpSpPr>
          <a:xfrm>
            <a:off x="790955" y="2904744"/>
            <a:ext cx="7538084" cy="871855"/>
            <a:chOff x="790955" y="2904744"/>
            <a:chExt cx="7538084" cy="871855"/>
          </a:xfrm>
        </p:grpSpPr>
        <p:pic>
          <p:nvPicPr>
            <p:cNvPr id="5" name="object 5"/>
            <p:cNvPicPr/>
            <p:nvPr/>
          </p:nvPicPr>
          <p:blipFill>
            <a:blip r:embed="rId3" cstate="print"/>
            <a:stretch>
              <a:fillRect/>
            </a:stretch>
          </p:blipFill>
          <p:spPr>
            <a:xfrm>
              <a:off x="3396995" y="2904744"/>
              <a:ext cx="4261104" cy="566927"/>
            </a:xfrm>
            <a:prstGeom prst="rect">
              <a:avLst/>
            </a:prstGeom>
          </p:spPr>
        </p:pic>
        <p:pic>
          <p:nvPicPr>
            <p:cNvPr id="6" name="object 6"/>
            <p:cNvPicPr/>
            <p:nvPr/>
          </p:nvPicPr>
          <p:blipFill>
            <a:blip r:embed="rId4" cstate="print"/>
            <a:stretch>
              <a:fillRect/>
            </a:stretch>
          </p:blipFill>
          <p:spPr>
            <a:xfrm>
              <a:off x="7697724" y="2904744"/>
              <a:ext cx="630935" cy="566927"/>
            </a:xfrm>
            <a:prstGeom prst="rect">
              <a:avLst/>
            </a:prstGeom>
          </p:spPr>
        </p:pic>
        <p:pic>
          <p:nvPicPr>
            <p:cNvPr id="7" name="object 7"/>
            <p:cNvPicPr/>
            <p:nvPr/>
          </p:nvPicPr>
          <p:blipFill>
            <a:blip r:embed="rId5" cstate="print"/>
            <a:stretch>
              <a:fillRect/>
            </a:stretch>
          </p:blipFill>
          <p:spPr>
            <a:xfrm>
              <a:off x="790955" y="3209544"/>
              <a:ext cx="2578608" cy="566927"/>
            </a:xfrm>
            <a:prstGeom prst="rect">
              <a:avLst/>
            </a:prstGeom>
          </p:spPr>
        </p:pic>
      </p:grpSp>
      <p:sp>
        <p:nvSpPr>
          <p:cNvPr id="8" name="object 8"/>
          <p:cNvSpPr txBox="1">
            <a:spLocks noGrp="1"/>
          </p:cNvSpPr>
          <p:nvPr>
            <p:ph type="body" idx="1"/>
          </p:nvPr>
        </p:nvSpPr>
        <p:spPr>
          <a:prstGeom prst="rect">
            <a:avLst/>
          </a:prstGeom>
        </p:spPr>
        <p:txBody>
          <a:bodyPr vert="horz" wrap="square" lIns="0" tIns="78561" rIns="0" bIns="0" rtlCol="0">
            <a:spAutoFit/>
          </a:bodyPr>
          <a:lstStyle/>
          <a:p>
            <a:pPr marL="471805" indent="-342265">
              <a:lnSpc>
                <a:spcPct val="100000"/>
              </a:lnSpc>
              <a:spcBef>
                <a:spcPts val="105"/>
              </a:spcBef>
              <a:buFont typeface="Arial"/>
              <a:buChar char="•"/>
              <a:tabLst>
                <a:tab pos="471805" algn="l"/>
              </a:tabLst>
            </a:pPr>
            <a:r>
              <a:rPr dirty="0">
                <a:solidFill>
                  <a:srgbClr val="4F6128"/>
                </a:solidFill>
              </a:rPr>
              <a:t>Προσέχω</a:t>
            </a:r>
            <a:r>
              <a:rPr spc="-85" dirty="0">
                <a:solidFill>
                  <a:srgbClr val="4F6128"/>
                </a:solidFill>
              </a:rPr>
              <a:t> </a:t>
            </a:r>
            <a:r>
              <a:rPr b="0" dirty="0">
                <a:latin typeface="Calibri"/>
                <a:cs typeface="Calibri"/>
              </a:rPr>
              <a:t>να</a:t>
            </a:r>
            <a:r>
              <a:rPr b="0" spc="-80" dirty="0">
                <a:latin typeface="Calibri"/>
                <a:cs typeface="Calibri"/>
              </a:rPr>
              <a:t> </a:t>
            </a:r>
            <a:r>
              <a:rPr b="0" dirty="0">
                <a:latin typeface="Calibri"/>
                <a:cs typeface="Calibri"/>
              </a:rPr>
              <a:t>έχω</a:t>
            </a:r>
            <a:r>
              <a:rPr b="0" spc="-85" dirty="0">
                <a:latin typeface="Calibri"/>
                <a:cs typeface="Calibri"/>
              </a:rPr>
              <a:t> </a:t>
            </a:r>
            <a:r>
              <a:rPr b="0" dirty="0">
                <a:latin typeface="Calibri"/>
                <a:cs typeface="Calibri"/>
              </a:rPr>
              <a:t>καλύψει</a:t>
            </a:r>
            <a:r>
              <a:rPr b="0" spc="-70" dirty="0">
                <a:latin typeface="Calibri"/>
                <a:cs typeface="Calibri"/>
              </a:rPr>
              <a:t> </a:t>
            </a:r>
            <a:r>
              <a:rPr dirty="0"/>
              <a:t>όλα</a:t>
            </a:r>
            <a:r>
              <a:rPr spc="-65" dirty="0"/>
              <a:t> </a:t>
            </a:r>
            <a:r>
              <a:rPr dirty="0"/>
              <a:t>τα</a:t>
            </a:r>
            <a:r>
              <a:rPr spc="-70" dirty="0"/>
              <a:t> </a:t>
            </a:r>
            <a:r>
              <a:rPr spc="-10" dirty="0"/>
              <a:t>ερωτήματα</a:t>
            </a:r>
          </a:p>
          <a:p>
            <a:pPr marL="472440">
              <a:lnSpc>
                <a:spcPct val="100000"/>
              </a:lnSpc>
              <a:spcBef>
                <a:spcPts val="5"/>
              </a:spcBef>
            </a:pPr>
            <a:r>
              <a:rPr b="0" dirty="0">
                <a:latin typeface="Calibri"/>
                <a:cs typeface="Calibri"/>
              </a:rPr>
              <a:t>που</a:t>
            </a:r>
            <a:r>
              <a:rPr b="0" spc="-85" dirty="0">
                <a:latin typeface="Calibri"/>
                <a:cs typeface="Calibri"/>
              </a:rPr>
              <a:t> </a:t>
            </a:r>
            <a:r>
              <a:rPr b="0" spc="-10" dirty="0">
                <a:latin typeface="Calibri"/>
                <a:cs typeface="Calibri"/>
              </a:rPr>
              <a:t>τέθηκαν</a:t>
            </a:r>
            <a:r>
              <a:rPr b="0" spc="-85" dirty="0">
                <a:latin typeface="Calibri"/>
                <a:cs typeface="Calibri"/>
              </a:rPr>
              <a:t> </a:t>
            </a:r>
            <a:r>
              <a:rPr b="0" dirty="0">
                <a:latin typeface="Calibri"/>
                <a:cs typeface="Calibri"/>
              </a:rPr>
              <a:t>στην</a:t>
            </a:r>
            <a:r>
              <a:rPr b="0" spc="-75" dirty="0">
                <a:latin typeface="Calibri"/>
                <a:cs typeface="Calibri"/>
              </a:rPr>
              <a:t> </a:t>
            </a:r>
            <a:r>
              <a:rPr b="0" spc="-10" dirty="0">
                <a:latin typeface="Calibri"/>
                <a:cs typeface="Calibri"/>
              </a:rPr>
              <a:t>εκφώνηση.</a:t>
            </a:r>
          </a:p>
          <a:p>
            <a:pPr marL="530225">
              <a:lnSpc>
                <a:spcPct val="100000"/>
              </a:lnSpc>
              <a:spcBef>
                <a:spcPts val="550"/>
              </a:spcBef>
            </a:pPr>
            <a:r>
              <a:rPr sz="2000" b="0" i="1" dirty="0">
                <a:solidFill>
                  <a:srgbClr val="622422"/>
                </a:solidFill>
                <a:latin typeface="Calibri"/>
                <a:cs typeface="Calibri"/>
              </a:rPr>
              <a:t>Με</a:t>
            </a:r>
            <a:r>
              <a:rPr sz="2000" b="0" i="1" spc="-30" dirty="0">
                <a:solidFill>
                  <a:srgbClr val="622422"/>
                </a:solidFill>
                <a:latin typeface="Calibri"/>
                <a:cs typeface="Calibri"/>
              </a:rPr>
              <a:t> </a:t>
            </a:r>
            <a:r>
              <a:rPr sz="2000" b="0" i="1" dirty="0">
                <a:solidFill>
                  <a:srgbClr val="622422"/>
                </a:solidFill>
                <a:latin typeface="Calibri"/>
                <a:cs typeface="Calibri"/>
              </a:rPr>
              <a:t>βάση</a:t>
            </a:r>
            <a:r>
              <a:rPr sz="2000" b="0" i="1" spc="-45" dirty="0">
                <a:solidFill>
                  <a:srgbClr val="622422"/>
                </a:solidFill>
                <a:latin typeface="Calibri"/>
                <a:cs typeface="Calibri"/>
              </a:rPr>
              <a:t> </a:t>
            </a:r>
            <a:r>
              <a:rPr sz="2000" b="0" i="1" dirty="0">
                <a:solidFill>
                  <a:srgbClr val="622422"/>
                </a:solidFill>
                <a:latin typeface="Calibri"/>
                <a:cs typeface="Calibri"/>
              </a:rPr>
              <a:t>το</a:t>
            </a:r>
            <a:r>
              <a:rPr sz="2000" b="0" i="1" spc="-40" dirty="0">
                <a:solidFill>
                  <a:srgbClr val="622422"/>
                </a:solidFill>
                <a:latin typeface="Calibri"/>
                <a:cs typeface="Calibri"/>
              </a:rPr>
              <a:t> </a:t>
            </a:r>
            <a:r>
              <a:rPr sz="2000" b="0" i="1" dirty="0">
                <a:solidFill>
                  <a:srgbClr val="622422"/>
                </a:solidFill>
                <a:latin typeface="Calibri"/>
                <a:cs typeface="Calibri"/>
              </a:rPr>
              <a:t>ιστορικό</a:t>
            </a:r>
            <a:r>
              <a:rPr sz="2000" b="0" i="1" spc="-65" dirty="0">
                <a:solidFill>
                  <a:srgbClr val="622422"/>
                </a:solidFill>
                <a:latin typeface="Calibri"/>
                <a:cs typeface="Calibri"/>
              </a:rPr>
              <a:t> </a:t>
            </a:r>
            <a:r>
              <a:rPr sz="2000" b="0" i="1" dirty="0">
                <a:solidFill>
                  <a:srgbClr val="622422"/>
                </a:solidFill>
                <a:latin typeface="Calibri"/>
                <a:cs typeface="Calibri"/>
              </a:rPr>
              <a:t>παράθεμα</a:t>
            </a:r>
            <a:r>
              <a:rPr sz="2000" b="0" i="1" spc="-65" dirty="0">
                <a:solidFill>
                  <a:srgbClr val="622422"/>
                </a:solidFill>
                <a:latin typeface="Calibri"/>
                <a:cs typeface="Calibri"/>
              </a:rPr>
              <a:t> </a:t>
            </a:r>
            <a:r>
              <a:rPr sz="2000" b="0" i="1" dirty="0">
                <a:solidFill>
                  <a:srgbClr val="622422"/>
                </a:solidFill>
                <a:latin typeface="Calibri"/>
                <a:cs typeface="Calibri"/>
              </a:rPr>
              <a:t>και</a:t>
            </a:r>
            <a:r>
              <a:rPr sz="2000" b="0" i="1" spc="-35" dirty="0">
                <a:solidFill>
                  <a:srgbClr val="622422"/>
                </a:solidFill>
                <a:latin typeface="Calibri"/>
                <a:cs typeface="Calibri"/>
              </a:rPr>
              <a:t> </a:t>
            </a:r>
            <a:r>
              <a:rPr sz="2000" b="0" i="1" dirty="0">
                <a:solidFill>
                  <a:srgbClr val="622422"/>
                </a:solidFill>
                <a:latin typeface="Calibri"/>
                <a:cs typeface="Calibri"/>
              </a:rPr>
              <a:t>αξιοποιώντας</a:t>
            </a:r>
            <a:r>
              <a:rPr sz="2000" b="0" i="1" spc="-55" dirty="0">
                <a:solidFill>
                  <a:srgbClr val="622422"/>
                </a:solidFill>
                <a:latin typeface="Calibri"/>
                <a:cs typeface="Calibri"/>
              </a:rPr>
              <a:t> </a:t>
            </a:r>
            <a:r>
              <a:rPr sz="2000" b="0" i="1" dirty="0">
                <a:solidFill>
                  <a:srgbClr val="622422"/>
                </a:solidFill>
                <a:latin typeface="Calibri"/>
                <a:cs typeface="Calibri"/>
              </a:rPr>
              <a:t>τις</a:t>
            </a:r>
            <a:r>
              <a:rPr sz="2000" b="0" i="1" spc="-45" dirty="0">
                <a:solidFill>
                  <a:srgbClr val="622422"/>
                </a:solidFill>
                <a:latin typeface="Calibri"/>
                <a:cs typeface="Calibri"/>
              </a:rPr>
              <a:t> </a:t>
            </a:r>
            <a:r>
              <a:rPr sz="2000" b="0" i="1" dirty="0">
                <a:solidFill>
                  <a:srgbClr val="622422"/>
                </a:solidFill>
                <a:latin typeface="Calibri"/>
                <a:cs typeface="Calibri"/>
              </a:rPr>
              <a:t>ιστορικές</a:t>
            </a:r>
            <a:r>
              <a:rPr sz="2000" b="0" i="1" spc="-55" dirty="0">
                <a:solidFill>
                  <a:srgbClr val="622422"/>
                </a:solidFill>
                <a:latin typeface="Calibri"/>
                <a:cs typeface="Calibri"/>
              </a:rPr>
              <a:t> </a:t>
            </a:r>
            <a:r>
              <a:rPr sz="2000" b="0" i="1" spc="-25" dirty="0">
                <a:solidFill>
                  <a:srgbClr val="622422"/>
                </a:solidFill>
                <a:latin typeface="Calibri"/>
                <a:cs typeface="Calibri"/>
              </a:rPr>
              <a:t>σας</a:t>
            </a:r>
            <a:endParaRPr sz="2000">
              <a:latin typeface="Calibri"/>
              <a:cs typeface="Calibri"/>
            </a:endParaRPr>
          </a:p>
          <a:p>
            <a:pPr marL="530225" marR="351790">
              <a:lnSpc>
                <a:spcPct val="100000"/>
              </a:lnSpc>
            </a:pPr>
            <a:r>
              <a:rPr sz="2000" b="0" i="1" dirty="0">
                <a:solidFill>
                  <a:srgbClr val="622422"/>
                </a:solidFill>
                <a:latin typeface="Calibri"/>
                <a:cs typeface="Calibri"/>
              </a:rPr>
              <a:t>γνώσεις</a:t>
            </a:r>
            <a:r>
              <a:rPr sz="2000" b="0" i="1" spc="-45" dirty="0">
                <a:solidFill>
                  <a:srgbClr val="622422"/>
                </a:solidFill>
                <a:latin typeface="Calibri"/>
                <a:cs typeface="Calibri"/>
              </a:rPr>
              <a:t> </a:t>
            </a:r>
            <a:r>
              <a:rPr sz="2000" b="0" i="1" dirty="0">
                <a:solidFill>
                  <a:srgbClr val="622422"/>
                </a:solidFill>
                <a:latin typeface="Calibri"/>
                <a:cs typeface="Calibri"/>
              </a:rPr>
              <a:t>να</a:t>
            </a:r>
            <a:r>
              <a:rPr sz="2000" b="0" i="1" spc="-55" dirty="0">
                <a:solidFill>
                  <a:srgbClr val="622422"/>
                </a:solidFill>
                <a:latin typeface="Calibri"/>
                <a:cs typeface="Calibri"/>
              </a:rPr>
              <a:t> </a:t>
            </a:r>
            <a:r>
              <a:rPr sz="2000" b="0" i="1" dirty="0">
                <a:solidFill>
                  <a:srgbClr val="622422"/>
                </a:solidFill>
                <a:latin typeface="Calibri"/>
                <a:cs typeface="Calibri"/>
              </a:rPr>
              <a:t>αναφερθείτε</a:t>
            </a:r>
            <a:r>
              <a:rPr sz="2000" b="0" i="1" spc="-75" dirty="0">
                <a:solidFill>
                  <a:srgbClr val="622422"/>
                </a:solidFill>
                <a:latin typeface="Calibri"/>
                <a:cs typeface="Calibri"/>
              </a:rPr>
              <a:t> </a:t>
            </a:r>
            <a:r>
              <a:rPr sz="2000" i="1" dirty="0">
                <a:solidFill>
                  <a:srgbClr val="622422"/>
                </a:solidFill>
                <a:latin typeface="Calibri"/>
                <a:cs typeface="Calibri"/>
              </a:rPr>
              <a:t>στην</a:t>
            </a:r>
            <a:r>
              <a:rPr sz="2000" i="1" spc="-45" dirty="0">
                <a:solidFill>
                  <a:srgbClr val="622422"/>
                </a:solidFill>
                <a:latin typeface="Calibri"/>
                <a:cs typeface="Calibri"/>
              </a:rPr>
              <a:t> </a:t>
            </a:r>
            <a:r>
              <a:rPr sz="2000" i="1" dirty="0">
                <a:solidFill>
                  <a:srgbClr val="622422"/>
                </a:solidFill>
                <a:latin typeface="Calibri"/>
                <a:cs typeface="Calibri"/>
              </a:rPr>
              <a:t>οικονομία</a:t>
            </a:r>
            <a:r>
              <a:rPr sz="2000" i="1" spc="-60" dirty="0">
                <a:solidFill>
                  <a:srgbClr val="622422"/>
                </a:solidFill>
                <a:latin typeface="Calibri"/>
                <a:cs typeface="Calibri"/>
              </a:rPr>
              <a:t> </a:t>
            </a:r>
            <a:r>
              <a:rPr sz="2000" i="1" dirty="0">
                <a:solidFill>
                  <a:srgbClr val="622422"/>
                </a:solidFill>
                <a:latin typeface="Calibri"/>
                <a:cs typeface="Calibri"/>
              </a:rPr>
              <a:t>της</a:t>
            </a:r>
            <a:r>
              <a:rPr sz="2000" i="1" spc="-50" dirty="0">
                <a:solidFill>
                  <a:srgbClr val="622422"/>
                </a:solidFill>
                <a:latin typeface="Calibri"/>
                <a:cs typeface="Calibri"/>
              </a:rPr>
              <a:t> </a:t>
            </a:r>
            <a:r>
              <a:rPr sz="2000" i="1" dirty="0">
                <a:solidFill>
                  <a:srgbClr val="622422"/>
                </a:solidFill>
                <a:latin typeface="Calibri"/>
                <a:cs typeface="Calibri"/>
              </a:rPr>
              <a:t>ομηρικής</a:t>
            </a:r>
            <a:r>
              <a:rPr sz="2000" i="1" spc="-30" dirty="0">
                <a:solidFill>
                  <a:srgbClr val="622422"/>
                </a:solidFill>
                <a:latin typeface="Calibri"/>
                <a:cs typeface="Calibri"/>
              </a:rPr>
              <a:t> </a:t>
            </a:r>
            <a:r>
              <a:rPr sz="2000" i="1" dirty="0">
                <a:solidFill>
                  <a:srgbClr val="622422"/>
                </a:solidFill>
                <a:latin typeface="Calibri"/>
                <a:cs typeface="Calibri"/>
              </a:rPr>
              <a:t>εποχής</a:t>
            </a:r>
            <a:r>
              <a:rPr sz="2000" i="1" spc="-45" dirty="0">
                <a:solidFill>
                  <a:srgbClr val="622422"/>
                </a:solidFill>
                <a:latin typeface="Calibri"/>
                <a:cs typeface="Calibri"/>
              </a:rPr>
              <a:t> </a:t>
            </a:r>
            <a:r>
              <a:rPr sz="2000" b="0" i="1" dirty="0">
                <a:solidFill>
                  <a:srgbClr val="622422"/>
                </a:solidFill>
                <a:latin typeface="Calibri"/>
                <a:cs typeface="Calibri"/>
              </a:rPr>
              <a:t>και</a:t>
            </a:r>
            <a:r>
              <a:rPr sz="2000" b="0" i="1" spc="-50" dirty="0">
                <a:solidFill>
                  <a:srgbClr val="622422"/>
                </a:solidFill>
                <a:latin typeface="Calibri"/>
                <a:cs typeface="Calibri"/>
              </a:rPr>
              <a:t> </a:t>
            </a:r>
            <a:r>
              <a:rPr sz="2000" i="1" spc="-25" dirty="0">
                <a:solidFill>
                  <a:srgbClr val="622422"/>
                </a:solidFill>
                <a:latin typeface="Calibri"/>
                <a:cs typeface="Calibri"/>
              </a:rPr>
              <a:t>τη </a:t>
            </a:r>
            <a:r>
              <a:rPr sz="2000" i="1" spc="-10" dirty="0">
                <a:solidFill>
                  <a:srgbClr val="622422"/>
                </a:solidFill>
                <a:latin typeface="Calibri"/>
                <a:cs typeface="Calibri"/>
              </a:rPr>
              <a:t>λειτουργία</a:t>
            </a:r>
            <a:r>
              <a:rPr sz="2000" i="1" spc="-20" dirty="0">
                <a:solidFill>
                  <a:srgbClr val="622422"/>
                </a:solidFill>
                <a:latin typeface="Calibri"/>
                <a:cs typeface="Calibri"/>
              </a:rPr>
              <a:t> </a:t>
            </a:r>
            <a:r>
              <a:rPr sz="2000" i="1" dirty="0">
                <a:solidFill>
                  <a:srgbClr val="622422"/>
                </a:solidFill>
                <a:latin typeface="Calibri"/>
                <a:cs typeface="Calibri"/>
              </a:rPr>
              <a:t>του</a:t>
            </a:r>
            <a:r>
              <a:rPr sz="2000" i="1" spc="-30" dirty="0">
                <a:solidFill>
                  <a:srgbClr val="622422"/>
                </a:solidFill>
                <a:latin typeface="Calibri"/>
                <a:cs typeface="Calibri"/>
              </a:rPr>
              <a:t> </a:t>
            </a:r>
            <a:r>
              <a:rPr sz="2000" i="1" spc="-10" dirty="0">
                <a:solidFill>
                  <a:srgbClr val="622422"/>
                </a:solidFill>
                <a:latin typeface="Calibri"/>
                <a:cs typeface="Calibri"/>
              </a:rPr>
              <a:t>οίκου</a:t>
            </a:r>
            <a:r>
              <a:rPr sz="2000" b="0" i="1" spc="-10" dirty="0">
                <a:solidFill>
                  <a:srgbClr val="622422"/>
                </a:solidFill>
                <a:latin typeface="Calibri"/>
                <a:cs typeface="Calibri"/>
              </a:rPr>
              <a:t>.</a:t>
            </a:r>
            <a:endParaRPr sz="2000">
              <a:latin typeface="Calibri"/>
              <a:cs typeface="Calibri"/>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12</a:t>
            </a:fld>
            <a:endParaRPr spc="-25"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13</a:t>
            </a:fld>
            <a:endParaRPr spc="-25" dirty="0"/>
          </a:p>
        </p:txBody>
      </p:sp>
      <p:sp>
        <p:nvSpPr>
          <p:cNvPr id="2" name="object 2"/>
          <p:cNvSpPr txBox="1"/>
          <p:nvPr/>
        </p:nvSpPr>
        <p:spPr>
          <a:xfrm>
            <a:off x="801116" y="3235807"/>
            <a:ext cx="4860925" cy="1807845"/>
          </a:xfrm>
          <a:prstGeom prst="rect">
            <a:avLst/>
          </a:prstGeom>
        </p:spPr>
        <p:txBody>
          <a:bodyPr vert="horz" wrap="square" lIns="0" tIns="12700" rIns="0" bIns="0" rtlCol="0">
            <a:spAutoFit/>
          </a:bodyPr>
          <a:lstStyle/>
          <a:p>
            <a:pPr marL="12700" marR="469900">
              <a:lnSpc>
                <a:spcPct val="120000"/>
              </a:lnSpc>
              <a:spcBef>
                <a:spcPts val="100"/>
              </a:spcBef>
            </a:pPr>
            <a:r>
              <a:rPr sz="2000" dirty="0">
                <a:solidFill>
                  <a:srgbClr val="888888"/>
                </a:solidFill>
                <a:latin typeface="Calibri"/>
                <a:cs typeface="Calibri"/>
              </a:rPr>
              <a:t>ΙΣΤΟΡΙΑ</a:t>
            </a:r>
            <a:r>
              <a:rPr sz="2000" spc="-100" dirty="0">
                <a:solidFill>
                  <a:srgbClr val="888888"/>
                </a:solidFill>
                <a:latin typeface="Calibri"/>
                <a:cs typeface="Calibri"/>
              </a:rPr>
              <a:t> </a:t>
            </a:r>
            <a:r>
              <a:rPr sz="2000" spc="-10" dirty="0">
                <a:solidFill>
                  <a:srgbClr val="888888"/>
                </a:solidFill>
                <a:latin typeface="Calibri"/>
                <a:cs typeface="Calibri"/>
              </a:rPr>
              <a:t>ΤΟΥ</a:t>
            </a:r>
            <a:r>
              <a:rPr sz="2000" spc="-75" dirty="0">
                <a:solidFill>
                  <a:srgbClr val="888888"/>
                </a:solidFill>
                <a:latin typeface="Calibri"/>
                <a:cs typeface="Calibri"/>
              </a:rPr>
              <a:t> </a:t>
            </a:r>
            <a:r>
              <a:rPr sz="2000" spc="-10" dirty="0">
                <a:solidFill>
                  <a:srgbClr val="888888"/>
                </a:solidFill>
                <a:latin typeface="Calibri"/>
                <a:cs typeface="Calibri"/>
              </a:rPr>
              <a:t>ΑΡΧΑΙΟΥ</a:t>
            </a:r>
            <a:r>
              <a:rPr sz="2000" spc="-75" dirty="0">
                <a:solidFill>
                  <a:srgbClr val="888888"/>
                </a:solidFill>
                <a:latin typeface="Calibri"/>
                <a:cs typeface="Calibri"/>
              </a:rPr>
              <a:t> </a:t>
            </a:r>
            <a:r>
              <a:rPr sz="2000" spc="-20" dirty="0">
                <a:solidFill>
                  <a:srgbClr val="888888"/>
                </a:solidFill>
                <a:latin typeface="Calibri"/>
                <a:cs typeface="Calibri"/>
              </a:rPr>
              <a:t>ΚΟΣΜΟΥ</a:t>
            </a:r>
            <a:r>
              <a:rPr sz="2000" spc="-90" dirty="0">
                <a:solidFill>
                  <a:srgbClr val="888888"/>
                </a:solidFill>
                <a:latin typeface="Calibri"/>
                <a:cs typeface="Calibri"/>
              </a:rPr>
              <a:t> </a:t>
            </a:r>
            <a:r>
              <a:rPr sz="2000" dirty="0">
                <a:solidFill>
                  <a:srgbClr val="888888"/>
                </a:solidFill>
                <a:latin typeface="Calibri"/>
                <a:cs typeface="Calibri"/>
              </a:rPr>
              <a:t>Α’</a:t>
            </a:r>
            <a:r>
              <a:rPr sz="2000" spc="-60" dirty="0">
                <a:solidFill>
                  <a:srgbClr val="888888"/>
                </a:solidFill>
                <a:latin typeface="Calibri"/>
                <a:cs typeface="Calibri"/>
              </a:rPr>
              <a:t> </a:t>
            </a:r>
            <a:r>
              <a:rPr sz="2000" spc="-10" dirty="0">
                <a:solidFill>
                  <a:srgbClr val="888888"/>
                </a:solidFill>
                <a:latin typeface="Calibri"/>
                <a:cs typeface="Calibri"/>
              </a:rPr>
              <a:t>ΛΥΚΕΙΟΥ </a:t>
            </a:r>
            <a:r>
              <a:rPr sz="2000" dirty="0">
                <a:solidFill>
                  <a:srgbClr val="888888"/>
                </a:solidFill>
                <a:latin typeface="Calibri"/>
                <a:cs typeface="Calibri"/>
              </a:rPr>
              <a:t>ΕΦΑΡΜΟΓΗ</a:t>
            </a:r>
            <a:r>
              <a:rPr sz="2000" spc="-75" dirty="0">
                <a:solidFill>
                  <a:srgbClr val="888888"/>
                </a:solidFill>
                <a:latin typeface="Calibri"/>
                <a:cs typeface="Calibri"/>
              </a:rPr>
              <a:t> </a:t>
            </a:r>
            <a:r>
              <a:rPr sz="2000" dirty="0">
                <a:solidFill>
                  <a:srgbClr val="888888"/>
                </a:solidFill>
                <a:latin typeface="Calibri"/>
                <a:cs typeface="Calibri"/>
              </a:rPr>
              <a:t>ΣΤΟ</a:t>
            </a:r>
            <a:r>
              <a:rPr sz="2000" spc="-55" dirty="0">
                <a:solidFill>
                  <a:srgbClr val="888888"/>
                </a:solidFill>
                <a:latin typeface="Calibri"/>
                <a:cs typeface="Calibri"/>
              </a:rPr>
              <a:t> </a:t>
            </a:r>
            <a:r>
              <a:rPr sz="2000" dirty="0">
                <a:solidFill>
                  <a:srgbClr val="888888"/>
                </a:solidFill>
                <a:latin typeface="Calibri"/>
                <a:cs typeface="Calibri"/>
              </a:rPr>
              <a:t>ΚΕΦΑΛΑΙΟ</a:t>
            </a:r>
            <a:r>
              <a:rPr sz="2000" spc="-70" dirty="0">
                <a:solidFill>
                  <a:srgbClr val="888888"/>
                </a:solidFill>
                <a:latin typeface="Calibri"/>
                <a:cs typeface="Calibri"/>
              </a:rPr>
              <a:t> </a:t>
            </a:r>
            <a:r>
              <a:rPr sz="2000" spc="-50" dirty="0">
                <a:solidFill>
                  <a:srgbClr val="888888"/>
                </a:solidFill>
                <a:latin typeface="Calibri"/>
                <a:cs typeface="Calibri"/>
              </a:rPr>
              <a:t>2</a:t>
            </a:r>
            <a:endParaRPr sz="2000">
              <a:latin typeface="Calibri"/>
              <a:cs typeface="Calibri"/>
            </a:endParaRPr>
          </a:p>
          <a:p>
            <a:pPr marL="12700">
              <a:lnSpc>
                <a:spcPct val="100000"/>
              </a:lnSpc>
              <a:spcBef>
                <a:spcPts val="480"/>
              </a:spcBef>
            </a:pPr>
            <a:r>
              <a:rPr sz="2000" dirty="0">
                <a:solidFill>
                  <a:srgbClr val="888888"/>
                </a:solidFill>
                <a:latin typeface="Calibri"/>
                <a:cs typeface="Calibri"/>
              </a:rPr>
              <a:t>2.1</a:t>
            </a:r>
            <a:r>
              <a:rPr sz="2000" spc="-35" dirty="0">
                <a:solidFill>
                  <a:srgbClr val="888888"/>
                </a:solidFill>
                <a:latin typeface="Calibri"/>
                <a:cs typeface="Calibri"/>
              </a:rPr>
              <a:t> </a:t>
            </a:r>
            <a:r>
              <a:rPr sz="2000" dirty="0">
                <a:solidFill>
                  <a:srgbClr val="888888"/>
                </a:solidFill>
                <a:latin typeface="Calibri"/>
                <a:cs typeface="Calibri"/>
              </a:rPr>
              <a:t>Ομηρική</a:t>
            </a:r>
            <a:r>
              <a:rPr sz="2000" spc="-50" dirty="0">
                <a:solidFill>
                  <a:srgbClr val="888888"/>
                </a:solidFill>
                <a:latin typeface="Calibri"/>
                <a:cs typeface="Calibri"/>
              </a:rPr>
              <a:t> </a:t>
            </a:r>
            <a:r>
              <a:rPr sz="2000" dirty="0">
                <a:solidFill>
                  <a:srgbClr val="888888"/>
                </a:solidFill>
                <a:latin typeface="Calibri"/>
                <a:cs typeface="Calibri"/>
              </a:rPr>
              <a:t>εποχή</a:t>
            </a:r>
            <a:r>
              <a:rPr sz="2000" spc="-30" dirty="0">
                <a:solidFill>
                  <a:srgbClr val="888888"/>
                </a:solidFill>
                <a:latin typeface="Calibri"/>
                <a:cs typeface="Calibri"/>
              </a:rPr>
              <a:t> </a:t>
            </a:r>
            <a:r>
              <a:rPr sz="2000" dirty="0">
                <a:solidFill>
                  <a:srgbClr val="888888"/>
                </a:solidFill>
                <a:latin typeface="Calibri"/>
                <a:cs typeface="Calibri"/>
              </a:rPr>
              <a:t>(1100-750</a:t>
            </a:r>
            <a:r>
              <a:rPr sz="2000" spc="-60" dirty="0">
                <a:solidFill>
                  <a:srgbClr val="888888"/>
                </a:solidFill>
                <a:latin typeface="Calibri"/>
                <a:cs typeface="Calibri"/>
              </a:rPr>
              <a:t> </a:t>
            </a:r>
            <a:r>
              <a:rPr sz="2000" spc="-10" dirty="0">
                <a:solidFill>
                  <a:srgbClr val="888888"/>
                </a:solidFill>
                <a:latin typeface="Calibri"/>
                <a:cs typeface="Calibri"/>
              </a:rPr>
              <a:t>π.Χ.)</a:t>
            </a:r>
            <a:endParaRPr sz="2000">
              <a:latin typeface="Calibri"/>
              <a:cs typeface="Calibri"/>
            </a:endParaRPr>
          </a:p>
          <a:p>
            <a:pPr marL="12700">
              <a:lnSpc>
                <a:spcPct val="100000"/>
              </a:lnSpc>
              <a:spcBef>
                <a:spcPts val="595"/>
              </a:spcBef>
            </a:pPr>
            <a:r>
              <a:rPr sz="4000" b="1" dirty="0">
                <a:latin typeface="Calibri"/>
                <a:cs typeface="Calibri"/>
              </a:rPr>
              <a:t>ΔΕΥΤΕΡΟ</a:t>
            </a:r>
            <a:r>
              <a:rPr sz="4000" b="1" spc="-100" dirty="0">
                <a:latin typeface="Calibri"/>
                <a:cs typeface="Calibri"/>
              </a:rPr>
              <a:t> </a:t>
            </a:r>
            <a:r>
              <a:rPr sz="4000" b="1" spc="-25" dirty="0">
                <a:latin typeface="Calibri"/>
                <a:cs typeface="Calibri"/>
              </a:rPr>
              <a:t>ΠΑΡΑΔΕΙΓΜΑ</a:t>
            </a:r>
            <a:endParaRPr sz="4000">
              <a:latin typeface="Calibri"/>
              <a:cs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228344" y="496823"/>
            <a:ext cx="6144895" cy="1176655"/>
            <a:chOff x="1228344" y="496823"/>
            <a:chExt cx="6144895" cy="1176655"/>
          </a:xfrm>
        </p:grpSpPr>
        <p:pic>
          <p:nvPicPr>
            <p:cNvPr id="3" name="object 3"/>
            <p:cNvPicPr/>
            <p:nvPr/>
          </p:nvPicPr>
          <p:blipFill>
            <a:blip r:embed="rId2" cstate="print"/>
            <a:stretch>
              <a:fillRect/>
            </a:stretch>
          </p:blipFill>
          <p:spPr>
            <a:xfrm>
              <a:off x="2511552" y="496823"/>
              <a:ext cx="2708148" cy="566927"/>
            </a:xfrm>
            <a:prstGeom prst="rect">
              <a:avLst/>
            </a:prstGeom>
          </p:spPr>
        </p:pic>
        <p:pic>
          <p:nvPicPr>
            <p:cNvPr id="4" name="object 4"/>
            <p:cNvPicPr/>
            <p:nvPr/>
          </p:nvPicPr>
          <p:blipFill>
            <a:blip r:embed="rId3" cstate="print"/>
            <a:stretch>
              <a:fillRect/>
            </a:stretch>
          </p:blipFill>
          <p:spPr>
            <a:xfrm>
              <a:off x="1228344" y="801623"/>
              <a:ext cx="2747772" cy="566927"/>
            </a:xfrm>
            <a:prstGeom prst="rect">
              <a:avLst/>
            </a:prstGeom>
          </p:spPr>
        </p:pic>
        <p:pic>
          <p:nvPicPr>
            <p:cNvPr id="5" name="object 5"/>
            <p:cNvPicPr/>
            <p:nvPr/>
          </p:nvPicPr>
          <p:blipFill>
            <a:blip r:embed="rId4" cstate="print"/>
            <a:stretch>
              <a:fillRect/>
            </a:stretch>
          </p:blipFill>
          <p:spPr>
            <a:xfrm>
              <a:off x="5068823" y="801623"/>
              <a:ext cx="2304287" cy="566927"/>
            </a:xfrm>
            <a:prstGeom prst="rect">
              <a:avLst/>
            </a:prstGeom>
          </p:spPr>
        </p:pic>
        <p:pic>
          <p:nvPicPr>
            <p:cNvPr id="6" name="object 6"/>
            <p:cNvPicPr/>
            <p:nvPr/>
          </p:nvPicPr>
          <p:blipFill>
            <a:blip r:embed="rId5" cstate="print"/>
            <a:stretch>
              <a:fillRect/>
            </a:stretch>
          </p:blipFill>
          <p:spPr>
            <a:xfrm>
              <a:off x="1228344" y="1106423"/>
              <a:ext cx="2801111" cy="566927"/>
            </a:xfrm>
            <a:prstGeom prst="rect">
              <a:avLst/>
            </a:prstGeom>
          </p:spPr>
        </p:pic>
      </p:grpSp>
      <p:sp>
        <p:nvSpPr>
          <p:cNvPr id="7" name="object 7"/>
          <p:cNvSpPr txBox="1">
            <a:spLocks noGrp="1"/>
          </p:cNvSpPr>
          <p:nvPr>
            <p:ph type="title"/>
          </p:nvPr>
        </p:nvSpPr>
        <p:spPr>
          <a:xfrm>
            <a:off x="1374394" y="549909"/>
            <a:ext cx="5810885" cy="940435"/>
          </a:xfrm>
          <a:prstGeom prst="rect">
            <a:avLst/>
          </a:prstGeom>
        </p:spPr>
        <p:txBody>
          <a:bodyPr vert="horz" wrap="square" lIns="0" tIns="13335" rIns="0" bIns="0" rtlCol="0">
            <a:spAutoFit/>
          </a:bodyPr>
          <a:lstStyle/>
          <a:p>
            <a:pPr marL="12700" marR="5080" algn="just">
              <a:lnSpc>
                <a:spcPct val="100000"/>
              </a:lnSpc>
              <a:spcBef>
                <a:spcPts val="105"/>
              </a:spcBef>
            </a:pPr>
            <a:r>
              <a:rPr sz="2000" dirty="0"/>
              <a:t>Με</a:t>
            </a:r>
            <a:r>
              <a:rPr sz="2000" spc="-40" dirty="0"/>
              <a:t> </a:t>
            </a:r>
            <a:r>
              <a:rPr sz="2000" dirty="0"/>
              <a:t>βάση</a:t>
            </a:r>
            <a:r>
              <a:rPr sz="2000" spc="-45" dirty="0"/>
              <a:t> </a:t>
            </a:r>
            <a:r>
              <a:rPr sz="2000" dirty="0"/>
              <a:t>το</a:t>
            </a:r>
            <a:r>
              <a:rPr sz="2000" spc="-55" dirty="0"/>
              <a:t> </a:t>
            </a:r>
            <a:r>
              <a:rPr sz="2000" b="1" spc="-20" dirty="0">
                <a:solidFill>
                  <a:srgbClr val="FF0000"/>
                </a:solidFill>
                <a:latin typeface="Calibri"/>
                <a:cs typeface="Calibri"/>
              </a:rPr>
              <a:t>παρακάτω</a:t>
            </a:r>
            <a:r>
              <a:rPr sz="2000" b="1" spc="-40" dirty="0">
                <a:solidFill>
                  <a:srgbClr val="FF0000"/>
                </a:solidFill>
                <a:latin typeface="Calibri"/>
                <a:cs typeface="Calibri"/>
              </a:rPr>
              <a:t> </a:t>
            </a:r>
            <a:r>
              <a:rPr sz="2000" b="1" dirty="0">
                <a:solidFill>
                  <a:srgbClr val="FF0000"/>
                </a:solidFill>
                <a:latin typeface="Calibri"/>
                <a:cs typeface="Calibri"/>
              </a:rPr>
              <a:t>παράθεμα</a:t>
            </a:r>
            <a:r>
              <a:rPr sz="2000" b="1" spc="-35" dirty="0">
                <a:solidFill>
                  <a:srgbClr val="FF0000"/>
                </a:solidFill>
                <a:latin typeface="Calibri"/>
                <a:cs typeface="Calibri"/>
              </a:rPr>
              <a:t> </a:t>
            </a:r>
            <a:r>
              <a:rPr sz="2000" dirty="0"/>
              <a:t>και</a:t>
            </a:r>
            <a:r>
              <a:rPr sz="2000" spc="-30" dirty="0"/>
              <a:t> </a:t>
            </a:r>
            <a:r>
              <a:rPr sz="2000" spc="-10" dirty="0"/>
              <a:t>αξιοποιώντας</a:t>
            </a:r>
            <a:r>
              <a:rPr sz="2000" spc="-60" dirty="0"/>
              <a:t> </a:t>
            </a:r>
            <a:r>
              <a:rPr sz="2000" spc="-25" dirty="0"/>
              <a:t>τις </a:t>
            </a:r>
            <a:r>
              <a:rPr sz="2000" b="1" dirty="0">
                <a:solidFill>
                  <a:srgbClr val="00AF50"/>
                </a:solidFill>
                <a:latin typeface="Calibri"/>
                <a:cs typeface="Calibri"/>
              </a:rPr>
              <a:t>ιστορικές</a:t>
            </a:r>
            <a:r>
              <a:rPr sz="2000" b="1" spc="-70" dirty="0">
                <a:solidFill>
                  <a:srgbClr val="00AF50"/>
                </a:solidFill>
                <a:latin typeface="Calibri"/>
                <a:cs typeface="Calibri"/>
              </a:rPr>
              <a:t> </a:t>
            </a:r>
            <a:r>
              <a:rPr sz="2000" b="1" dirty="0">
                <a:solidFill>
                  <a:srgbClr val="00AF50"/>
                </a:solidFill>
                <a:latin typeface="Calibri"/>
                <a:cs typeface="Calibri"/>
              </a:rPr>
              <a:t>σας</a:t>
            </a:r>
            <a:r>
              <a:rPr sz="2000" b="1" spc="-25" dirty="0">
                <a:solidFill>
                  <a:srgbClr val="00AF50"/>
                </a:solidFill>
                <a:latin typeface="Calibri"/>
                <a:cs typeface="Calibri"/>
              </a:rPr>
              <a:t> </a:t>
            </a:r>
            <a:r>
              <a:rPr sz="2000" b="1" dirty="0">
                <a:solidFill>
                  <a:srgbClr val="00AF50"/>
                </a:solidFill>
                <a:latin typeface="Calibri"/>
                <a:cs typeface="Calibri"/>
              </a:rPr>
              <a:t>γνώσεις</a:t>
            </a:r>
            <a:r>
              <a:rPr sz="2000" b="1" spc="-55" dirty="0">
                <a:solidFill>
                  <a:srgbClr val="00AF50"/>
                </a:solidFill>
                <a:latin typeface="Calibri"/>
                <a:cs typeface="Calibri"/>
              </a:rPr>
              <a:t> </a:t>
            </a:r>
            <a:r>
              <a:rPr sz="2000" dirty="0"/>
              <a:t>να</a:t>
            </a:r>
            <a:r>
              <a:rPr sz="2000" spc="-25" dirty="0"/>
              <a:t> </a:t>
            </a:r>
            <a:r>
              <a:rPr sz="2000" dirty="0"/>
              <a:t>εξηγήσετε</a:t>
            </a:r>
            <a:r>
              <a:rPr sz="2000" spc="-55" dirty="0"/>
              <a:t> </a:t>
            </a:r>
            <a:r>
              <a:rPr sz="2000" b="1" dirty="0">
                <a:solidFill>
                  <a:srgbClr val="006FC0"/>
                </a:solidFill>
                <a:latin typeface="Calibri"/>
                <a:cs typeface="Calibri"/>
              </a:rPr>
              <a:t>το</a:t>
            </a:r>
            <a:r>
              <a:rPr sz="2000" b="1" spc="-45" dirty="0">
                <a:solidFill>
                  <a:srgbClr val="006FC0"/>
                </a:solidFill>
                <a:latin typeface="Calibri"/>
                <a:cs typeface="Calibri"/>
              </a:rPr>
              <a:t> </a:t>
            </a:r>
            <a:r>
              <a:rPr sz="2000" b="1" dirty="0">
                <a:solidFill>
                  <a:srgbClr val="006FC0"/>
                </a:solidFill>
                <a:latin typeface="Calibri"/>
                <a:cs typeface="Calibri"/>
              </a:rPr>
              <a:t>ρόλο</a:t>
            </a:r>
            <a:r>
              <a:rPr sz="2000" b="1" spc="-40" dirty="0">
                <a:solidFill>
                  <a:srgbClr val="006FC0"/>
                </a:solidFill>
                <a:latin typeface="Calibri"/>
                <a:cs typeface="Calibri"/>
              </a:rPr>
              <a:t> </a:t>
            </a:r>
            <a:r>
              <a:rPr sz="2000" b="1" dirty="0">
                <a:solidFill>
                  <a:srgbClr val="006FC0"/>
                </a:solidFill>
                <a:latin typeface="Calibri"/>
                <a:cs typeface="Calibri"/>
              </a:rPr>
              <a:t>του</a:t>
            </a:r>
            <a:r>
              <a:rPr sz="2000" b="1" spc="-40" dirty="0">
                <a:solidFill>
                  <a:srgbClr val="006FC0"/>
                </a:solidFill>
                <a:latin typeface="Calibri"/>
                <a:cs typeface="Calibri"/>
              </a:rPr>
              <a:t> </a:t>
            </a:r>
            <a:r>
              <a:rPr sz="2000" b="1" spc="-10" dirty="0">
                <a:solidFill>
                  <a:srgbClr val="006FC0"/>
                </a:solidFill>
                <a:latin typeface="Calibri"/>
                <a:cs typeface="Calibri"/>
              </a:rPr>
              <a:t>οίκου </a:t>
            </a:r>
            <a:r>
              <a:rPr sz="2000" b="1" dirty="0">
                <a:solidFill>
                  <a:srgbClr val="006FC0"/>
                </a:solidFill>
                <a:latin typeface="Calibri"/>
                <a:cs typeface="Calibri"/>
              </a:rPr>
              <a:t>στην</a:t>
            </a:r>
            <a:r>
              <a:rPr sz="2000" b="1" spc="-30" dirty="0">
                <a:solidFill>
                  <a:srgbClr val="006FC0"/>
                </a:solidFill>
                <a:latin typeface="Calibri"/>
                <a:cs typeface="Calibri"/>
              </a:rPr>
              <a:t> </a:t>
            </a:r>
            <a:r>
              <a:rPr sz="2000" b="1" dirty="0">
                <a:solidFill>
                  <a:srgbClr val="006FC0"/>
                </a:solidFill>
                <a:latin typeface="Calibri"/>
                <a:cs typeface="Calibri"/>
              </a:rPr>
              <a:t>ομηρική</a:t>
            </a:r>
            <a:r>
              <a:rPr sz="2000" b="1" spc="-30" dirty="0">
                <a:solidFill>
                  <a:srgbClr val="006FC0"/>
                </a:solidFill>
                <a:latin typeface="Calibri"/>
                <a:cs typeface="Calibri"/>
              </a:rPr>
              <a:t> </a:t>
            </a:r>
            <a:r>
              <a:rPr sz="2000" b="1" spc="-10" dirty="0">
                <a:solidFill>
                  <a:srgbClr val="006FC0"/>
                </a:solidFill>
                <a:latin typeface="Calibri"/>
                <a:cs typeface="Calibri"/>
              </a:rPr>
              <a:t>κοινωνία</a:t>
            </a:r>
            <a:r>
              <a:rPr sz="2000" spc="-10" dirty="0"/>
              <a:t>.</a:t>
            </a:r>
            <a:endParaRPr sz="2000">
              <a:latin typeface="Calibri"/>
              <a:cs typeface="Calibri"/>
            </a:endParaRPr>
          </a:p>
        </p:txBody>
      </p:sp>
      <p:sp>
        <p:nvSpPr>
          <p:cNvPr id="8" name="object 8"/>
          <p:cNvSpPr/>
          <p:nvPr/>
        </p:nvSpPr>
        <p:spPr>
          <a:xfrm>
            <a:off x="781812" y="1905000"/>
            <a:ext cx="7600315" cy="4247515"/>
          </a:xfrm>
          <a:custGeom>
            <a:avLst/>
            <a:gdLst/>
            <a:ahLst/>
            <a:cxnLst/>
            <a:rect l="l" t="t" r="r" b="b"/>
            <a:pathLst>
              <a:path w="7600315" h="4247515">
                <a:moveTo>
                  <a:pt x="0" y="4247388"/>
                </a:moveTo>
                <a:lnTo>
                  <a:pt x="7600188" y="4247388"/>
                </a:lnTo>
                <a:lnTo>
                  <a:pt x="7600188" y="0"/>
                </a:lnTo>
                <a:lnTo>
                  <a:pt x="0" y="0"/>
                </a:lnTo>
                <a:lnTo>
                  <a:pt x="0" y="4247388"/>
                </a:lnTo>
                <a:close/>
              </a:path>
            </a:pathLst>
          </a:custGeom>
          <a:ln w="6096">
            <a:solidFill>
              <a:srgbClr val="000000"/>
            </a:solidFill>
          </a:ln>
        </p:spPr>
        <p:txBody>
          <a:bodyPr wrap="square" lIns="0" tIns="0" rIns="0" bIns="0" rtlCol="0"/>
          <a:lstStyle/>
          <a:p>
            <a:endParaRPr/>
          </a:p>
        </p:txBody>
      </p:sp>
      <p:sp>
        <p:nvSpPr>
          <p:cNvPr id="9" name="object 9"/>
          <p:cNvSpPr txBox="1"/>
          <p:nvPr/>
        </p:nvSpPr>
        <p:spPr>
          <a:xfrm>
            <a:off x="859942" y="1922729"/>
            <a:ext cx="7444740" cy="4141470"/>
          </a:xfrm>
          <a:prstGeom prst="rect">
            <a:avLst/>
          </a:prstGeom>
        </p:spPr>
        <p:txBody>
          <a:bodyPr vert="horz" wrap="square" lIns="0" tIns="12700" rIns="0" bIns="0" rtlCol="0">
            <a:spAutoFit/>
          </a:bodyPr>
          <a:lstStyle/>
          <a:p>
            <a:pPr marL="12700" marR="5080" algn="just">
              <a:lnSpc>
                <a:spcPct val="100000"/>
              </a:lnSpc>
              <a:spcBef>
                <a:spcPts val="100"/>
              </a:spcBef>
            </a:pPr>
            <a:r>
              <a:rPr sz="1800" dirty="0">
                <a:latin typeface="Calibri"/>
                <a:cs typeface="Calibri"/>
              </a:rPr>
              <a:t>Βασική</a:t>
            </a:r>
            <a:r>
              <a:rPr sz="1800" spc="385" dirty="0">
                <a:latin typeface="Calibri"/>
                <a:cs typeface="Calibri"/>
              </a:rPr>
              <a:t> </a:t>
            </a:r>
            <a:r>
              <a:rPr sz="1800" dirty="0">
                <a:latin typeface="Calibri"/>
                <a:cs typeface="Calibri"/>
              </a:rPr>
              <a:t>κοινωνική</a:t>
            </a:r>
            <a:r>
              <a:rPr sz="1800" spc="395" dirty="0">
                <a:latin typeface="Calibri"/>
                <a:cs typeface="Calibri"/>
              </a:rPr>
              <a:t> </a:t>
            </a:r>
            <a:r>
              <a:rPr sz="1800" dirty="0">
                <a:latin typeface="Calibri"/>
                <a:cs typeface="Calibri"/>
              </a:rPr>
              <a:t>μονάδα</a:t>
            </a:r>
            <a:r>
              <a:rPr sz="1800" spc="385" dirty="0">
                <a:latin typeface="Calibri"/>
                <a:cs typeface="Calibri"/>
              </a:rPr>
              <a:t> </a:t>
            </a:r>
            <a:r>
              <a:rPr sz="1800" dirty="0">
                <a:latin typeface="Calibri"/>
                <a:cs typeface="Calibri"/>
              </a:rPr>
              <a:t>του</a:t>
            </a:r>
            <a:r>
              <a:rPr sz="1800" spc="390" dirty="0">
                <a:latin typeface="Calibri"/>
                <a:cs typeface="Calibri"/>
              </a:rPr>
              <a:t> </a:t>
            </a:r>
            <a:r>
              <a:rPr sz="1800" dirty="0">
                <a:latin typeface="Calibri"/>
                <a:cs typeface="Calibri"/>
              </a:rPr>
              <a:t>οίκου</a:t>
            </a:r>
            <a:r>
              <a:rPr sz="1800" spc="395" dirty="0">
                <a:latin typeface="Calibri"/>
                <a:cs typeface="Calibri"/>
              </a:rPr>
              <a:t> </a:t>
            </a:r>
            <a:r>
              <a:rPr sz="1800" dirty="0">
                <a:latin typeface="Calibri"/>
                <a:cs typeface="Calibri"/>
              </a:rPr>
              <a:t>αποτελούσε</a:t>
            </a:r>
            <a:r>
              <a:rPr sz="1800" spc="395" dirty="0">
                <a:latin typeface="Calibri"/>
                <a:cs typeface="Calibri"/>
              </a:rPr>
              <a:t> </a:t>
            </a:r>
            <a:r>
              <a:rPr sz="1800" dirty="0">
                <a:latin typeface="Calibri"/>
                <a:cs typeface="Calibri"/>
              </a:rPr>
              <a:t>η</a:t>
            </a:r>
            <a:r>
              <a:rPr sz="1800" spc="390" dirty="0">
                <a:latin typeface="Calibri"/>
                <a:cs typeface="Calibri"/>
              </a:rPr>
              <a:t> </a:t>
            </a:r>
            <a:r>
              <a:rPr sz="1800" dirty="0">
                <a:latin typeface="Calibri"/>
                <a:cs typeface="Calibri"/>
              </a:rPr>
              <a:t>στενότερη</a:t>
            </a:r>
            <a:r>
              <a:rPr sz="1800" spc="400" dirty="0">
                <a:latin typeface="Calibri"/>
                <a:cs typeface="Calibri"/>
              </a:rPr>
              <a:t> </a:t>
            </a:r>
            <a:r>
              <a:rPr sz="1800" dirty="0">
                <a:latin typeface="Calibri"/>
                <a:cs typeface="Calibri"/>
              </a:rPr>
              <a:t>ή</a:t>
            </a:r>
            <a:r>
              <a:rPr sz="1800" spc="390" dirty="0">
                <a:latin typeface="Calibri"/>
                <a:cs typeface="Calibri"/>
              </a:rPr>
              <a:t> </a:t>
            </a:r>
            <a:r>
              <a:rPr sz="1800" spc="-10" dirty="0">
                <a:latin typeface="Calibri"/>
                <a:cs typeface="Calibri"/>
              </a:rPr>
              <a:t>ευρύτερη </a:t>
            </a:r>
            <a:r>
              <a:rPr sz="1800" dirty="0">
                <a:latin typeface="Calibri"/>
                <a:cs typeface="Calibri"/>
              </a:rPr>
              <a:t>οικογένεια,</a:t>
            </a:r>
            <a:r>
              <a:rPr sz="1800" spc="475" dirty="0">
                <a:latin typeface="Calibri"/>
                <a:cs typeface="Calibri"/>
              </a:rPr>
              <a:t> </a:t>
            </a:r>
            <a:r>
              <a:rPr sz="1800" dirty="0">
                <a:latin typeface="Calibri"/>
                <a:cs typeface="Calibri"/>
              </a:rPr>
              <a:t>που</a:t>
            </a:r>
            <a:r>
              <a:rPr sz="1800" spc="484" dirty="0">
                <a:latin typeface="Calibri"/>
                <a:cs typeface="Calibri"/>
              </a:rPr>
              <a:t> </a:t>
            </a:r>
            <a:r>
              <a:rPr sz="1800" dirty="0">
                <a:latin typeface="Calibri"/>
                <a:cs typeface="Calibri"/>
              </a:rPr>
              <a:t>βρισκόταν</a:t>
            </a:r>
            <a:r>
              <a:rPr sz="1800" spc="470" dirty="0">
                <a:latin typeface="Calibri"/>
                <a:cs typeface="Calibri"/>
              </a:rPr>
              <a:t> </a:t>
            </a:r>
            <a:r>
              <a:rPr sz="1800" dirty="0">
                <a:latin typeface="Calibri"/>
                <a:cs typeface="Calibri"/>
              </a:rPr>
              <a:t>υπό</a:t>
            </a:r>
            <a:r>
              <a:rPr sz="1800" spc="480" dirty="0">
                <a:latin typeface="Calibri"/>
                <a:cs typeface="Calibri"/>
              </a:rPr>
              <a:t> </a:t>
            </a:r>
            <a:r>
              <a:rPr sz="1800" dirty="0">
                <a:latin typeface="Calibri"/>
                <a:cs typeface="Calibri"/>
              </a:rPr>
              <a:t>την</a:t>
            </a:r>
            <a:r>
              <a:rPr sz="1800" spc="475" dirty="0">
                <a:latin typeface="Calibri"/>
                <a:cs typeface="Calibri"/>
              </a:rPr>
              <a:t> </a:t>
            </a:r>
            <a:r>
              <a:rPr sz="1800" dirty="0">
                <a:latin typeface="Calibri"/>
                <a:cs typeface="Calibri"/>
              </a:rPr>
              <a:t>εξουσία</a:t>
            </a:r>
            <a:r>
              <a:rPr sz="1800" spc="490" dirty="0">
                <a:latin typeface="Calibri"/>
                <a:cs typeface="Calibri"/>
              </a:rPr>
              <a:t> </a:t>
            </a:r>
            <a:r>
              <a:rPr sz="1800" dirty="0">
                <a:latin typeface="Calibri"/>
                <a:cs typeface="Calibri"/>
              </a:rPr>
              <a:t>ενός</a:t>
            </a:r>
            <a:r>
              <a:rPr sz="1800" spc="484" dirty="0">
                <a:latin typeface="Calibri"/>
                <a:cs typeface="Calibri"/>
              </a:rPr>
              <a:t> </a:t>
            </a:r>
            <a:r>
              <a:rPr sz="1800" dirty="0">
                <a:latin typeface="Calibri"/>
                <a:cs typeface="Calibri"/>
              </a:rPr>
              <a:t>πατριάρχη</a:t>
            </a:r>
            <a:r>
              <a:rPr sz="1800" spc="475" dirty="0">
                <a:latin typeface="Calibri"/>
                <a:cs typeface="Calibri"/>
              </a:rPr>
              <a:t> </a:t>
            </a:r>
            <a:r>
              <a:rPr sz="1800" dirty="0">
                <a:latin typeface="Calibri"/>
                <a:cs typeface="Calibri"/>
              </a:rPr>
              <a:t>βασιλιά,</a:t>
            </a:r>
            <a:r>
              <a:rPr sz="1800" spc="480" dirty="0">
                <a:latin typeface="Calibri"/>
                <a:cs typeface="Calibri"/>
              </a:rPr>
              <a:t> </a:t>
            </a:r>
            <a:r>
              <a:rPr sz="1800" spc="-25" dirty="0">
                <a:latin typeface="Calibri"/>
                <a:cs typeface="Calibri"/>
              </a:rPr>
              <a:t>και </a:t>
            </a:r>
            <a:r>
              <a:rPr sz="1800" dirty="0">
                <a:latin typeface="Calibri"/>
                <a:cs typeface="Calibri"/>
              </a:rPr>
              <a:t>περιελάμβανε</a:t>
            </a:r>
            <a:r>
              <a:rPr sz="1800" spc="490" dirty="0">
                <a:latin typeface="Calibri"/>
                <a:cs typeface="Calibri"/>
              </a:rPr>
              <a:t> </a:t>
            </a:r>
            <a:r>
              <a:rPr sz="1800" dirty="0">
                <a:latin typeface="Calibri"/>
                <a:cs typeface="Calibri"/>
              </a:rPr>
              <a:t>τις</a:t>
            </a:r>
            <a:r>
              <a:rPr sz="1800" spc="490" dirty="0">
                <a:latin typeface="Calibri"/>
                <a:cs typeface="Calibri"/>
              </a:rPr>
              <a:t> </a:t>
            </a:r>
            <a:r>
              <a:rPr sz="1800" dirty="0">
                <a:latin typeface="Calibri"/>
                <a:cs typeface="Calibri"/>
              </a:rPr>
              <a:t>εκτάσεις</a:t>
            </a:r>
            <a:r>
              <a:rPr sz="1800" spc="484" dirty="0">
                <a:latin typeface="Calibri"/>
                <a:cs typeface="Calibri"/>
              </a:rPr>
              <a:t> </a:t>
            </a:r>
            <a:r>
              <a:rPr sz="1800" dirty="0">
                <a:latin typeface="Calibri"/>
                <a:cs typeface="Calibri"/>
              </a:rPr>
              <a:t>γης,</a:t>
            </a:r>
            <a:r>
              <a:rPr sz="1800" spc="484" dirty="0">
                <a:latin typeface="Calibri"/>
                <a:cs typeface="Calibri"/>
              </a:rPr>
              <a:t> </a:t>
            </a:r>
            <a:r>
              <a:rPr sz="1800" dirty="0">
                <a:latin typeface="Calibri"/>
                <a:cs typeface="Calibri"/>
              </a:rPr>
              <a:t>τα</a:t>
            </a:r>
            <a:r>
              <a:rPr sz="1800" spc="490" dirty="0">
                <a:latin typeface="Calibri"/>
                <a:cs typeface="Calibri"/>
              </a:rPr>
              <a:t> </a:t>
            </a:r>
            <a:r>
              <a:rPr sz="1800" dirty="0">
                <a:latin typeface="Calibri"/>
                <a:cs typeface="Calibri"/>
              </a:rPr>
              <a:t>ζώα,</a:t>
            </a:r>
            <a:r>
              <a:rPr sz="1800" spc="484" dirty="0">
                <a:latin typeface="Calibri"/>
                <a:cs typeface="Calibri"/>
              </a:rPr>
              <a:t> </a:t>
            </a:r>
            <a:r>
              <a:rPr sz="1800" dirty="0">
                <a:latin typeface="Calibri"/>
                <a:cs typeface="Calibri"/>
              </a:rPr>
              <a:t>το</a:t>
            </a:r>
            <a:r>
              <a:rPr sz="1800" spc="484" dirty="0">
                <a:latin typeface="Calibri"/>
                <a:cs typeface="Calibri"/>
              </a:rPr>
              <a:t> </a:t>
            </a:r>
            <a:r>
              <a:rPr sz="1800" dirty="0">
                <a:latin typeface="Calibri"/>
                <a:cs typeface="Calibri"/>
              </a:rPr>
              <a:t>υπηρετικό</a:t>
            </a:r>
            <a:r>
              <a:rPr sz="1800" spc="490" dirty="0">
                <a:latin typeface="Calibri"/>
                <a:cs typeface="Calibri"/>
              </a:rPr>
              <a:t> </a:t>
            </a:r>
            <a:r>
              <a:rPr sz="1800" dirty="0">
                <a:latin typeface="Calibri"/>
                <a:cs typeface="Calibri"/>
              </a:rPr>
              <a:t>προσωπικό,</a:t>
            </a:r>
            <a:r>
              <a:rPr sz="1800" spc="490" dirty="0">
                <a:latin typeface="Calibri"/>
                <a:cs typeface="Calibri"/>
              </a:rPr>
              <a:t> </a:t>
            </a:r>
            <a:r>
              <a:rPr sz="1800" dirty="0">
                <a:latin typeface="Calibri"/>
                <a:cs typeface="Calibri"/>
              </a:rPr>
              <a:t>και</a:t>
            </a:r>
            <a:r>
              <a:rPr sz="1800" spc="40" dirty="0">
                <a:latin typeface="Calibri"/>
                <a:cs typeface="Calibri"/>
              </a:rPr>
              <a:t>  </a:t>
            </a:r>
            <a:r>
              <a:rPr sz="1800" spc="-25" dirty="0">
                <a:latin typeface="Calibri"/>
                <a:cs typeface="Calibri"/>
              </a:rPr>
              <a:t>τα </a:t>
            </a:r>
            <a:r>
              <a:rPr sz="1800" dirty="0">
                <a:latin typeface="Calibri"/>
                <a:cs typeface="Calibri"/>
              </a:rPr>
              <a:t>υπόλοιπα</a:t>
            </a:r>
            <a:r>
              <a:rPr sz="1800" spc="440" dirty="0">
                <a:latin typeface="Calibri"/>
                <a:cs typeface="Calibri"/>
              </a:rPr>
              <a:t> </a:t>
            </a:r>
            <a:r>
              <a:rPr sz="1800" dirty="0">
                <a:latin typeface="Calibri"/>
                <a:cs typeface="Calibri"/>
              </a:rPr>
              <a:t>υλικά</a:t>
            </a:r>
            <a:r>
              <a:rPr sz="1800" spc="445" dirty="0">
                <a:latin typeface="Calibri"/>
                <a:cs typeface="Calibri"/>
              </a:rPr>
              <a:t> </a:t>
            </a:r>
            <a:r>
              <a:rPr sz="1800" dirty="0">
                <a:latin typeface="Calibri"/>
                <a:cs typeface="Calibri"/>
              </a:rPr>
              <a:t>αγαθά.</a:t>
            </a:r>
            <a:r>
              <a:rPr sz="1800" spc="450" dirty="0">
                <a:latin typeface="Calibri"/>
                <a:cs typeface="Calibri"/>
              </a:rPr>
              <a:t> </a:t>
            </a:r>
            <a:r>
              <a:rPr sz="1800" dirty="0">
                <a:latin typeface="Calibri"/>
                <a:cs typeface="Calibri"/>
              </a:rPr>
              <a:t>Παράδειγμα</a:t>
            </a:r>
            <a:r>
              <a:rPr sz="1800" spc="440" dirty="0">
                <a:latin typeface="Calibri"/>
                <a:cs typeface="Calibri"/>
              </a:rPr>
              <a:t> </a:t>
            </a:r>
            <a:r>
              <a:rPr sz="1800" dirty="0">
                <a:latin typeface="Calibri"/>
                <a:cs typeface="Calibri"/>
              </a:rPr>
              <a:t>ο</a:t>
            </a:r>
            <a:r>
              <a:rPr sz="1800" spc="440" dirty="0">
                <a:latin typeface="Calibri"/>
                <a:cs typeface="Calibri"/>
              </a:rPr>
              <a:t> </a:t>
            </a:r>
            <a:r>
              <a:rPr sz="1800" dirty="0">
                <a:latin typeface="Calibri"/>
                <a:cs typeface="Calibri"/>
              </a:rPr>
              <a:t>οίκος</a:t>
            </a:r>
            <a:r>
              <a:rPr sz="1800" spc="440" dirty="0">
                <a:latin typeface="Calibri"/>
                <a:cs typeface="Calibri"/>
              </a:rPr>
              <a:t> </a:t>
            </a:r>
            <a:r>
              <a:rPr sz="1800" dirty="0">
                <a:latin typeface="Calibri"/>
                <a:cs typeface="Calibri"/>
              </a:rPr>
              <a:t>του</a:t>
            </a:r>
            <a:r>
              <a:rPr sz="1800" spc="425" dirty="0">
                <a:latin typeface="Calibri"/>
                <a:cs typeface="Calibri"/>
              </a:rPr>
              <a:t> </a:t>
            </a:r>
            <a:r>
              <a:rPr sz="1800" dirty="0">
                <a:latin typeface="Calibri"/>
                <a:cs typeface="Calibri"/>
              </a:rPr>
              <a:t>Οδυσσέα</a:t>
            </a:r>
            <a:r>
              <a:rPr sz="1800" spc="455" dirty="0">
                <a:latin typeface="Calibri"/>
                <a:cs typeface="Calibri"/>
              </a:rPr>
              <a:t> </a:t>
            </a:r>
            <a:r>
              <a:rPr sz="1800" dirty="0">
                <a:latin typeface="Calibri"/>
                <a:cs typeface="Calibri"/>
              </a:rPr>
              <a:t>στην</a:t>
            </a:r>
            <a:r>
              <a:rPr sz="1800" spc="425" dirty="0">
                <a:latin typeface="Calibri"/>
                <a:cs typeface="Calibri"/>
              </a:rPr>
              <a:t> </a:t>
            </a:r>
            <a:r>
              <a:rPr sz="1800" dirty="0">
                <a:latin typeface="Calibri"/>
                <a:cs typeface="Calibri"/>
              </a:rPr>
              <a:t>Ιθάκη.</a:t>
            </a:r>
            <a:r>
              <a:rPr sz="1800" spc="425" dirty="0">
                <a:latin typeface="Calibri"/>
                <a:cs typeface="Calibri"/>
              </a:rPr>
              <a:t> </a:t>
            </a:r>
            <a:r>
              <a:rPr sz="1800" spc="-50" dirty="0">
                <a:latin typeface="Calibri"/>
                <a:cs typeface="Calibri"/>
              </a:rPr>
              <a:t>Ο </a:t>
            </a:r>
            <a:r>
              <a:rPr sz="1800" dirty="0">
                <a:latin typeface="Calibri"/>
                <a:cs typeface="Calibri"/>
              </a:rPr>
              <a:t>θεσμός</a:t>
            </a:r>
            <a:r>
              <a:rPr sz="1800" spc="170" dirty="0">
                <a:latin typeface="Calibri"/>
                <a:cs typeface="Calibri"/>
              </a:rPr>
              <a:t> </a:t>
            </a:r>
            <a:r>
              <a:rPr sz="1800" dirty="0">
                <a:latin typeface="Calibri"/>
                <a:cs typeface="Calibri"/>
              </a:rPr>
              <a:t>του</a:t>
            </a:r>
            <a:r>
              <a:rPr sz="1800" spc="170" dirty="0">
                <a:latin typeface="Calibri"/>
                <a:cs typeface="Calibri"/>
              </a:rPr>
              <a:t> </a:t>
            </a:r>
            <a:r>
              <a:rPr sz="1800" dirty="0">
                <a:latin typeface="Calibri"/>
                <a:cs typeface="Calibri"/>
              </a:rPr>
              <a:t>οίκου</a:t>
            </a:r>
            <a:r>
              <a:rPr sz="1800" spc="165" dirty="0">
                <a:latin typeface="Calibri"/>
                <a:cs typeface="Calibri"/>
              </a:rPr>
              <a:t> </a:t>
            </a:r>
            <a:r>
              <a:rPr sz="1800" dirty="0">
                <a:latin typeface="Calibri"/>
                <a:cs typeface="Calibri"/>
              </a:rPr>
              <a:t>αντιπροσώπευε</a:t>
            </a:r>
            <a:r>
              <a:rPr sz="1800" spc="185" dirty="0">
                <a:latin typeface="Calibri"/>
                <a:cs typeface="Calibri"/>
              </a:rPr>
              <a:t> </a:t>
            </a:r>
            <a:r>
              <a:rPr sz="1800" dirty="0">
                <a:latin typeface="Calibri"/>
                <a:cs typeface="Calibri"/>
              </a:rPr>
              <a:t>έναν</a:t>
            </a:r>
            <a:r>
              <a:rPr sz="1800" spc="180" dirty="0">
                <a:latin typeface="Calibri"/>
                <a:cs typeface="Calibri"/>
              </a:rPr>
              <a:t> </a:t>
            </a:r>
            <a:r>
              <a:rPr sz="1800" dirty="0">
                <a:latin typeface="Calibri"/>
                <a:cs typeface="Calibri"/>
              </a:rPr>
              <a:t>τύπο</a:t>
            </a:r>
            <a:r>
              <a:rPr sz="1800" spc="180" dirty="0">
                <a:latin typeface="Calibri"/>
                <a:cs typeface="Calibri"/>
              </a:rPr>
              <a:t> </a:t>
            </a:r>
            <a:r>
              <a:rPr sz="1800" dirty="0">
                <a:latin typeface="Calibri"/>
                <a:cs typeface="Calibri"/>
              </a:rPr>
              <a:t>κοινωνίας</a:t>
            </a:r>
            <a:r>
              <a:rPr sz="1800" spc="180" dirty="0">
                <a:latin typeface="Calibri"/>
                <a:cs typeface="Calibri"/>
              </a:rPr>
              <a:t> </a:t>
            </a:r>
            <a:r>
              <a:rPr sz="1800" dirty="0">
                <a:latin typeface="Calibri"/>
                <a:cs typeface="Calibri"/>
              </a:rPr>
              <a:t>τοπικό,</a:t>
            </a:r>
            <a:r>
              <a:rPr sz="1800" spc="160" dirty="0">
                <a:latin typeface="Calibri"/>
                <a:cs typeface="Calibri"/>
              </a:rPr>
              <a:t> </a:t>
            </a:r>
            <a:r>
              <a:rPr sz="1800" dirty="0">
                <a:latin typeface="Calibri"/>
                <a:cs typeface="Calibri"/>
              </a:rPr>
              <a:t>όπου</a:t>
            </a:r>
            <a:r>
              <a:rPr sz="1800" spc="180" dirty="0">
                <a:latin typeface="Calibri"/>
                <a:cs typeface="Calibri"/>
              </a:rPr>
              <a:t> </a:t>
            </a:r>
            <a:r>
              <a:rPr sz="1800" spc="-10" dirty="0">
                <a:latin typeface="Calibri"/>
                <a:cs typeface="Calibri"/>
              </a:rPr>
              <a:t>ίσχυαν </a:t>
            </a:r>
            <a:r>
              <a:rPr sz="1800" dirty="0">
                <a:latin typeface="Calibri"/>
                <a:cs typeface="Calibri"/>
              </a:rPr>
              <a:t>εθιμικοί</a:t>
            </a:r>
            <a:r>
              <a:rPr sz="1800" spc="95" dirty="0">
                <a:latin typeface="Calibri"/>
                <a:cs typeface="Calibri"/>
              </a:rPr>
              <a:t> </a:t>
            </a:r>
            <a:r>
              <a:rPr sz="1800" dirty="0">
                <a:latin typeface="Calibri"/>
                <a:cs typeface="Calibri"/>
              </a:rPr>
              <a:t>κανόνες</a:t>
            </a:r>
            <a:r>
              <a:rPr sz="1800" spc="100" dirty="0">
                <a:latin typeface="Calibri"/>
                <a:cs typeface="Calibri"/>
              </a:rPr>
              <a:t> </a:t>
            </a:r>
            <a:r>
              <a:rPr sz="1800" dirty="0">
                <a:latin typeface="Calibri"/>
                <a:cs typeface="Calibri"/>
              </a:rPr>
              <a:t>δικαίου,</a:t>
            </a:r>
            <a:r>
              <a:rPr sz="1800" spc="85" dirty="0">
                <a:latin typeface="Calibri"/>
                <a:cs typeface="Calibri"/>
              </a:rPr>
              <a:t> </a:t>
            </a:r>
            <a:r>
              <a:rPr sz="1800" dirty="0">
                <a:latin typeface="Calibri"/>
                <a:cs typeface="Calibri"/>
              </a:rPr>
              <a:t>με</a:t>
            </a:r>
            <a:r>
              <a:rPr sz="1800" spc="100" dirty="0">
                <a:latin typeface="Calibri"/>
                <a:cs typeface="Calibri"/>
              </a:rPr>
              <a:t> </a:t>
            </a:r>
            <a:r>
              <a:rPr sz="1800" dirty="0">
                <a:latin typeface="Calibri"/>
                <a:cs typeface="Calibri"/>
              </a:rPr>
              <a:t>συχνές</a:t>
            </a:r>
            <a:r>
              <a:rPr sz="1800" spc="95" dirty="0">
                <a:latin typeface="Calibri"/>
                <a:cs typeface="Calibri"/>
              </a:rPr>
              <a:t> </a:t>
            </a:r>
            <a:r>
              <a:rPr sz="1800" dirty="0">
                <a:latin typeface="Calibri"/>
                <a:cs typeface="Calibri"/>
              </a:rPr>
              <a:t>συγκρούσεις</a:t>
            </a:r>
            <a:r>
              <a:rPr sz="1800" spc="110" dirty="0">
                <a:latin typeface="Calibri"/>
                <a:cs typeface="Calibri"/>
              </a:rPr>
              <a:t> </a:t>
            </a:r>
            <a:r>
              <a:rPr sz="1800" dirty="0">
                <a:latin typeface="Calibri"/>
                <a:cs typeface="Calibri"/>
              </a:rPr>
              <a:t>ανάμεσα</a:t>
            </a:r>
            <a:r>
              <a:rPr sz="1800" spc="105" dirty="0">
                <a:latin typeface="Calibri"/>
                <a:cs typeface="Calibri"/>
              </a:rPr>
              <a:t> </a:t>
            </a:r>
            <a:r>
              <a:rPr sz="1800" dirty="0">
                <a:latin typeface="Calibri"/>
                <a:cs typeface="Calibri"/>
              </a:rPr>
              <a:t>σε</a:t>
            </a:r>
            <a:r>
              <a:rPr sz="1800" spc="100" dirty="0">
                <a:latin typeface="Calibri"/>
                <a:cs typeface="Calibri"/>
              </a:rPr>
              <a:t> </a:t>
            </a:r>
            <a:r>
              <a:rPr sz="1800" spc="-10" dirty="0">
                <a:latin typeface="Calibri"/>
                <a:cs typeface="Calibri"/>
              </a:rPr>
              <a:t>μεμονωμένους </a:t>
            </a:r>
            <a:r>
              <a:rPr sz="1800" dirty="0">
                <a:latin typeface="Calibri"/>
                <a:cs typeface="Calibri"/>
              </a:rPr>
              <a:t>ανθρώπους</a:t>
            </a:r>
            <a:r>
              <a:rPr sz="1800" spc="-45" dirty="0">
                <a:latin typeface="Calibri"/>
                <a:cs typeface="Calibri"/>
              </a:rPr>
              <a:t> </a:t>
            </a:r>
            <a:r>
              <a:rPr sz="1800" dirty="0">
                <a:latin typeface="Calibri"/>
                <a:cs typeface="Calibri"/>
              </a:rPr>
              <a:t>και</a:t>
            </a:r>
            <a:r>
              <a:rPr sz="1800" spc="-30" dirty="0">
                <a:latin typeface="Calibri"/>
                <a:cs typeface="Calibri"/>
              </a:rPr>
              <a:t> </a:t>
            </a:r>
            <a:r>
              <a:rPr sz="1800" dirty="0">
                <a:latin typeface="Calibri"/>
                <a:cs typeface="Calibri"/>
              </a:rPr>
              <a:t>αντίπαλες</a:t>
            </a:r>
            <a:r>
              <a:rPr sz="1800" spc="-45" dirty="0">
                <a:latin typeface="Calibri"/>
                <a:cs typeface="Calibri"/>
              </a:rPr>
              <a:t> </a:t>
            </a:r>
            <a:r>
              <a:rPr sz="1800" dirty="0">
                <a:latin typeface="Calibri"/>
                <a:cs typeface="Calibri"/>
              </a:rPr>
              <a:t>ομάδες,</a:t>
            </a:r>
            <a:r>
              <a:rPr sz="1800" spc="-45" dirty="0">
                <a:latin typeface="Calibri"/>
                <a:cs typeface="Calibri"/>
              </a:rPr>
              <a:t> </a:t>
            </a:r>
            <a:r>
              <a:rPr sz="1800" dirty="0">
                <a:latin typeface="Calibri"/>
                <a:cs typeface="Calibri"/>
              </a:rPr>
              <a:t>και</a:t>
            </a:r>
            <a:r>
              <a:rPr sz="1800" spc="-35" dirty="0">
                <a:latin typeface="Calibri"/>
                <a:cs typeface="Calibri"/>
              </a:rPr>
              <a:t> </a:t>
            </a:r>
            <a:r>
              <a:rPr sz="1800" dirty="0">
                <a:latin typeface="Calibri"/>
                <a:cs typeface="Calibri"/>
              </a:rPr>
              <a:t>με</a:t>
            </a:r>
            <a:r>
              <a:rPr sz="1800" spc="-40" dirty="0">
                <a:latin typeface="Calibri"/>
                <a:cs typeface="Calibri"/>
              </a:rPr>
              <a:t> </a:t>
            </a:r>
            <a:r>
              <a:rPr sz="1800" dirty="0">
                <a:latin typeface="Calibri"/>
                <a:cs typeface="Calibri"/>
              </a:rPr>
              <a:t>ριζική</a:t>
            </a:r>
            <a:r>
              <a:rPr sz="1800" spc="-40" dirty="0">
                <a:latin typeface="Calibri"/>
                <a:cs typeface="Calibri"/>
              </a:rPr>
              <a:t> </a:t>
            </a:r>
            <a:r>
              <a:rPr sz="1800" dirty="0">
                <a:latin typeface="Calibri"/>
                <a:cs typeface="Calibri"/>
              </a:rPr>
              <a:t>διαφοροποίηση</a:t>
            </a:r>
            <a:r>
              <a:rPr sz="1800" spc="-40" dirty="0">
                <a:latin typeface="Calibri"/>
                <a:cs typeface="Calibri"/>
              </a:rPr>
              <a:t> </a:t>
            </a:r>
            <a:r>
              <a:rPr sz="1800" dirty="0">
                <a:latin typeface="Calibri"/>
                <a:cs typeface="Calibri"/>
              </a:rPr>
              <a:t>ανάμεσα</a:t>
            </a:r>
            <a:r>
              <a:rPr sz="1800" spc="-35" dirty="0">
                <a:latin typeface="Calibri"/>
                <a:cs typeface="Calibri"/>
              </a:rPr>
              <a:t> </a:t>
            </a:r>
            <a:r>
              <a:rPr sz="1800" spc="-20" dirty="0">
                <a:latin typeface="Calibri"/>
                <a:cs typeface="Calibri"/>
              </a:rPr>
              <a:t>στην </a:t>
            </a:r>
            <a:r>
              <a:rPr sz="1800" dirty="0">
                <a:latin typeface="Calibri"/>
                <a:cs typeface="Calibri"/>
              </a:rPr>
              <a:t>ανώτερη</a:t>
            </a:r>
            <a:r>
              <a:rPr sz="1800" spc="-30" dirty="0">
                <a:latin typeface="Calibri"/>
                <a:cs typeface="Calibri"/>
              </a:rPr>
              <a:t> </a:t>
            </a:r>
            <a:r>
              <a:rPr sz="1800" dirty="0">
                <a:latin typeface="Calibri"/>
                <a:cs typeface="Calibri"/>
              </a:rPr>
              <a:t>τάξη</a:t>
            </a:r>
            <a:r>
              <a:rPr sz="1800" spc="-35" dirty="0">
                <a:latin typeface="Calibri"/>
                <a:cs typeface="Calibri"/>
              </a:rPr>
              <a:t> </a:t>
            </a:r>
            <a:r>
              <a:rPr sz="1800" dirty="0">
                <a:latin typeface="Calibri"/>
                <a:cs typeface="Calibri"/>
              </a:rPr>
              <a:t>των</a:t>
            </a:r>
            <a:r>
              <a:rPr sz="1800" spc="-30" dirty="0">
                <a:latin typeface="Calibri"/>
                <a:cs typeface="Calibri"/>
              </a:rPr>
              <a:t> </a:t>
            </a:r>
            <a:r>
              <a:rPr sz="1800" dirty="0">
                <a:latin typeface="Calibri"/>
                <a:cs typeface="Calibri"/>
              </a:rPr>
              <a:t>ευγενών</a:t>
            </a:r>
            <a:r>
              <a:rPr sz="1800" spc="-35" dirty="0">
                <a:latin typeface="Calibri"/>
                <a:cs typeface="Calibri"/>
              </a:rPr>
              <a:t> </a:t>
            </a:r>
            <a:r>
              <a:rPr sz="1800" dirty="0">
                <a:latin typeface="Calibri"/>
                <a:cs typeface="Calibri"/>
              </a:rPr>
              <a:t>και</a:t>
            </a:r>
            <a:r>
              <a:rPr sz="1800" spc="-25" dirty="0">
                <a:latin typeface="Calibri"/>
                <a:cs typeface="Calibri"/>
              </a:rPr>
              <a:t> </a:t>
            </a:r>
            <a:r>
              <a:rPr sz="1800" dirty="0">
                <a:latin typeface="Calibri"/>
                <a:cs typeface="Calibri"/>
              </a:rPr>
              <a:t>στον</a:t>
            </a:r>
            <a:r>
              <a:rPr sz="1800" spc="-30" dirty="0">
                <a:latin typeface="Calibri"/>
                <a:cs typeface="Calibri"/>
              </a:rPr>
              <a:t> </a:t>
            </a:r>
            <a:r>
              <a:rPr sz="1800" dirty="0">
                <a:latin typeface="Calibri"/>
                <a:cs typeface="Calibri"/>
              </a:rPr>
              <a:t>λαό.</a:t>
            </a:r>
            <a:r>
              <a:rPr sz="1800" spc="-40" dirty="0">
                <a:latin typeface="Calibri"/>
                <a:cs typeface="Calibri"/>
              </a:rPr>
              <a:t> </a:t>
            </a:r>
            <a:r>
              <a:rPr sz="1800" dirty="0">
                <a:latin typeface="Calibri"/>
                <a:cs typeface="Calibri"/>
              </a:rPr>
              <a:t>Η</a:t>
            </a:r>
            <a:r>
              <a:rPr sz="1800" spc="-35" dirty="0">
                <a:latin typeface="Calibri"/>
                <a:cs typeface="Calibri"/>
              </a:rPr>
              <a:t> </a:t>
            </a:r>
            <a:r>
              <a:rPr sz="1800" dirty="0">
                <a:latin typeface="Calibri"/>
                <a:cs typeface="Calibri"/>
              </a:rPr>
              <a:t>αλληλεγγύη</a:t>
            </a:r>
            <a:r>
              <a:rPr sz="1800" spc="-25" dirty="0">
                <a:latin typeface="Calibri"/>
                <a:cs typeface="Calibri"/>
              </a:rPr>
              <a:t> </a:t>
            </a:r>
            <a:r>
              <a:rPr sz="1800" dirty="0">
                <a:latin typeface="Calibri"/>
                <a:cs typeface="Calibri"/>
              </a:rPr>
              <a:t>ανάμεσα</a:t>
            </a:r>
            <a:r>
              <a:rPr sz="1800" spc="-35" dirty="0">
                <a:latin typeface="Calibri"/>
                <a:cs typeface="Calibri"/>
              </a:rPr>
              <a:t> </a:t>
            </a:r>
            <a:r>
              <a:rPr sz="1800" dirty="0">
                <a:latin typeface="Calibri"/>
                <a:cs typeface="Calibri"/>
              </a:rPr>
              <a:t>στα</a:t>
            </a:r>
            <a:r>
              <a:rPr sz="1800" spc="-40" dirty="0">
                <a:latin typeface="Calibri"/>
                <a:cs typeface="Calibri"/>
              </a:rPr>
              <a:t> </a:t>
            </a:r>
            <a:r>
              <a:rPr sz="1800" dirty="0">
                <a:latin typeface="Calibri"/>
                <a:cs typeface="Calibri"/>
              </a:rPr>
              <a:t>μέλη</a:t>
            </a:r>
            <a:r>
              <a:rPr sz="1800" spc="-25" dirty="0">
                <a:latin typeface="Calibri"/>
                <a:cs typeface="Calibri"/>
              </a:rPr>
              <a:t> του </a:t>
            </a:r>
            <a:r>
              <a:rPr sz="1800" dirty="0">
                <a:latin typeface="Calibri"/>
                <a:cs typeface="Calibri"/>
              </a:rPr>
              <a:t>οίκου</a:t>
            </a:r>
            <a:r>
              <a:rPr sz="1800" spc="330" dirty="0">
                <a:latin typeface="Calibri"/>
                <a:cs typeface="Calibri"/>
              </a:rPr>
              <a:t>  </a:t>
            </a:r>
            <a:r>
              <a:rPr sz="1800" dirty="0">
                <a:latin typeface="Calibri"/>
                <a:cs typeface="Calibri"/>
              </a:rPr>
              <a:t>στηριζόταν</a:t>
            </a:r>
            <a:r>
              <a:rPr sz="1800" spc="335" dirty="0">
                <a:latin typeface="Calibri"/>
                <a:cs typeface="Calibri"/>
              </a:rPr>
              <a:t>  </a:t>
            </a:r>
            <a:r>
              <a:rPr sz="1800" dirty="0">
                <a:latin typeface="Calibri"/>
                <a:cs typeface="Calibri"/>
              </a:rPr>
              <a:t>στους</a:t>
            </a:r>
            <a:r>
              <a:rPr sz="1800" spc="340" dirty="0">
                <a:latin typeface="Calibri"/>
                <a:cs typeface="Calibri"/>
              </a:rPr>
              <a:t>  </a:t>
            </a:r>
            <a:r>
              <a:rPr sz="1800" dirty="0">
                <a:latin typeface="Calibri"/>
                <a:cs typeface="Calibri"/>
              </a:rPr>
              <a:t>συγγενικούς</a:t>
            </a:r>
            <a:r>
              <a:rPr sz="1800" spc="335" dirty="0">
                <a:latin typeface="Calibri"/>
                <a:cs typeface="Calibri"/>
              </a:rPr>
              <a:t>  </a:t>
            </a:r>
            <a:r>
              <a:rPr sz="1800" dirty="0">
                <a:latin typeface="Calibri"/>
                <a:cs typeface="Calibri"/>
              </a:rPr>
              <a:t>κυρίως</a:t>
            </a:r>
            <a:r>
              <a:rPr sz="1800" spc="340" dirty="0">
                <a:latin typeface="Calibri"/>
                <a:cs typeface="Calibri"/>
              </a:rPr>
              <a:t>  </a:t>
            </a:r>
            <a:r>
              <a:rPr sz="1800" dirty="0">
                <a:latin typeface="Calibri"/>
                <a:cs typeface="Calibri"/>
              </a:rPr>
              <a:t>δεσμούς.</a:t>
            </a:r>
            <a:r>
              <a:rPr sz="1800" spc="330" dirty="0">
                <a:latin typeface="Calibri"/>
                <a:cs typeface="Calibri"/>
              </a:rPr>
              <a:t>  </a:t>
            </a:r>
            <a:r>
              <a:rPr sz="1800" dirty="0">
                <a:latin typeface="Calibri"/>
                <a:cs typeface="Calibri"/>
              </a:rPr>
              <a:t>Σε</a:t>
            </a:r>
            <a:r>
              <a:rPr sz="1800" spc="330" dirty="0">
                <a:latin typeface="Calibri"/>
                <a:cs typeface="Calibri"/>
              </a:rPr>
              <a:t>  </a:t>
            </a:r>
            <a:r>
              <a:rPr sz="1800" spc="-10" dirty="0">
                <a:latin typeface="Calibri"/>
                <a:cs typeface="Calibri"/>
              </a:rPr>
              <a:t>εξαιρετικές </a:t>
            </a:r>
            <a:r>
              <a:rPr sz="1800" dirty="0">
                <a:latin typeface="Calibri"/>
                <a:cs typeface="Calibri"/>
              </a:rPr>
              <a:t>περιπτώσεις</a:t>
            </a:r>
            <a:r>
              <a:rPr sz="1800" spc="150" dirty="0">
                <a:latin typeface="Calibri"/>
                <a:cs typeface="Calibri"/>
              </a:rPr>
              <a:t>  </a:t>
            </a:r>
            <a:r>
              <a:rPr sz="1800" dirty="0">
                <a:latin typeface="Calibri"/>
                <a:cs typeface="Calibri"/>
              </a:rPr>
              <a:t>μπορούσε</a:t>
            </a:r>
            <a:r>
              <a:rPr sz="1800" spc="150" dirty="0">
                <a:latin typeface="Calibri"/>
                <a:cs typeface="Calibri"/>
              </a:rPr>
              <a:t>  </a:t>
            </a:r>
            <a:r>
              <a:rPr sz="1800" dirty="0">
                <a:latin typeface="Calibri"/>
                <a:cs typeface="Calibri"/>
              </a:rPr>
              <a:t>να</a:t>
            </a:r>
            <a:r>
              <a:rPr sz="1800" spc="155" dirty="0">
                <a:latin typeface="Calibri"/>
                <a:cs typeface="Calibri"/>
              </a:rPr>
              <a:t>  </a:t>
            </a:r>
            <a:r>
              <a:rPr sz="1800" dirty="0">
                <a:latin typeface="Calibri"/>
                <a:cs typeface="Calibri"/>
              </a:rPr>
              <a:t>επεκταθεί</a:t>
            </a:r>
            <a:r>
              <a:rPr sz="1800" spc="150" dirty="0">
                <a:latin typeface="Calibri"/>
                <a:cs typeface="Calibri"/>
              </a:rPr>
              <a:t>  </a:t>
            </a:r>
            <a:r>
              <a:rPr sz="1800" dirty="0">
                <a:latin typeface="Calibri"/>
                <a:cs typeface="Calibri"/>
              </a:rPr>
              <a:t>και</a:t>
            </a:r>
            <a:r>
              <a:rPr sz="1800" spc="150" dirty="0">
                <a:latin typeface="Calibri"/>
                <a:cs typeface="Calibri"/>
              </a:rPr>
              <a:t>  </a:t>
            </a:r>
            <a:r>
              <a:rPr sz="1800" dirty="0">
                <a:latin typeface="Calibri"/>
                <a:cs typeface="Calibri"/>
              </a:rPr>
              <a:t>σε</a:t>
            </a:r>
            <a:r>
              <a:rPr sz="1800" spc="150" dirty="0">
                <a:latin typeface="Calibri"/>
                <a:cs typeface="Calibri"/>
              </a:rPr>
              <a:t>  </a:t>
            </a:r>
            <a:r>
              <a:rPr sz="1800" dirty="0">
                <a:latin typeface="Calibri"/>
                <a:cs typeface="Calibri"/>
              </a:rPr>
              <a:t>άλλα</a:t>
            </a:r>
            <a:r>
              <a:rPr sz="1800" spc="155" dirty="0">
                <a:latin typeface="Calibri"/>
                <a:cs typeface="Calibri"/>
              </a:rPr>
              <a:t>  </a:t>
            </a:r>
            <a:r>
              <a:rPr sz="1800" dirty="0">
                <a:latin typeface="Calibri"/>
                <a:cs typeface="Calibri"/>
              </a:rPr>
              <a:t>μέλη,</a:t>
            </a:r>
            <a:r>
              <a:rPr sz="1800" spc="155" dirty="0">
                <a:latin typeface="Calibri"/>
                <a:cs typeface="Calibri"/>
              </a:rPr>
              <a:t>  </a:t>
            </a:r>
            <a:r>
              <a:rPr sz="1800" dirty="0">
                <a:latin typeface="Calibri"/>
                <a:cs typeface="Calibri"/>
              </a:rPr>
              <a:t>που</a:t>
            </a:r>
            <a:r>
              <a:rPr sz="1800" spc="145" dirty="0">
                <a:latin typeface="Calibri"/>
                <a:cs typeface="Calibri"/>
              </a:rPr>
              <a:t>  </a:t>
            </a:r>
            <a:r>
              <a:rPr sz="1800" dirty="0">
                <a:latin typeface="Calibri"/>
                <a:cs typeface="Calibri"/>
              </a:rPr>
              <a:t>δεν</a:t>
            </a:r>
            <a:r>
              <a:rPr sz="1800" spc="145" dirty="0">
                <a:latin typeface="Calibri"/>
                <a:cs typeface="Calibri"/>
              </a:rPr>
              <a:t>  </a:t>
            </a:r>
            <a:r>
              <a:rPr sz="1800" spc="-20" dirty="0">
                <a:latin typeface="Calibri"/>
                <a:cs typeface="Calibri"/>
              </a:rPr>
              <a:t>ήταν </a:t>
            </a:r>
            <a:r>
              <a:rPr sz="1800" dirty="0">
                <a:latin typeface="Calibri"/>
                <a:cs typeface="Calibri"/>
              </a:rPr>
              <a:t>συγγενείς,</a:t>
            </a:r>
            <a:r>
              <a:rPr sz="1800" spc="-40" dirty="0">
                <a:latin typeface="Calibri"/>
                <a:cs typeface="Calibri"/>
              </a:rPr>
              <a:t> </a:t>
            </a:r>
            <a:r>
              <a:rPr sz="1800" dirty="0">
                <a:latin typeface="Calibri"/>
                <a:cs typeface="Calibri"/>
              </a:rPr>
              <a:t>αλλά</a:t>
            </a:r>
            <a:r>
              <a:rPr sz="1800" spc="-30" dirty="0">
                <a:latin typeface="Calibri"/>
                <a:cs typeface="Calibri"/>
              </a:rPr>
              <a:t> </a:t>
            </a:r>
            <a:r>
              <a:rPr sz="1800" dirty="0">
                <a:latin typeface="Calibri"/>
                <a:cs typeface="Calibri"/>
              </a:rPr>
              <a:t>«ξένοι»</a:t>
            </a:r>
            <a:r>
              <a:rPr sz="1800" spc="-35" dirty="0">
                <a:latin typeface="Calibri"/>
                <a:cs typeface="Calibri"/>
              </a:rPr>
              <a:t> </a:t>
            </a:r>
            <a:r>
              <a:rPr sz="1800" dirty="0">
                <a:latin typeface="Calibri"/>
                <a:cs typeface="Calibri"/>
              </a:rPr>
              <a:t>που</a:t>
            </a:r>
            <a:r>
              <a:rPr sz="1800" spc="-40" dirty="0">
                <a:latin typeface="Calibri"/>
                <a:cs typeface="Calibri"/>
              </a:rPr>
              <a:t> </a:t>
            </a:r>
            <a:r>
              <a:rPr sz="1800" dirty="0">
                <a:latin typeface="Calibri"/>
                <a:cs typeface="Calibri"/>
              </a:rPr>
              <a:t>γίνονταν</a:t>
            </a:r>
            <a:r>
              <a:rPr sz="1800" spc="-35" dirty="0">
                <a:latin typeface="Calibri"/>
                <a:cs typeface="Calibri"/>
              </a:rPr>
              <a:t> </a:t>
            </a:r>
            <a:r>
              <a:rPr sz="1800" dirty="0">
                <a:latin typeface="Calibri"/>
                <a:cs typeface="Calibri"/>
              </a:rPr>
              <a:t>φίλοι.</a:t>
            </a:r>
            <a:r>
              <a:rPr sz="1800" spc="-40" dirty="0">
                <a:latin typeface="Calibri"/>
                <a:cs typeface="Calibri"/>
              </a:rPr>
              <a:t> </a:t>
            </a:r>
            <a:r>
              <a:rPr sz="1800" dirty="0">
                <a:latin typeface="Calibri"/>
                <a:cs typeface="Calibri"/>
              </a:rPr>
              <a:t>Αυτοί</a:t>
            </a:r>
            <a:r>
              <a:rPr sz="1800" spc="-30" dirty="0">
                <a:latin typeface="Calibri"/>
                <a:cs typeface="Calibri"/>
              </a:rPr>
              <a:t> </a:t>
            </a:r>
            <a:r>
              <a:rPr sz="1800" dirty="0">
                <a:latin typeface="Calibri"/>
                <a:cs typeface="Calibri"/>
              </a:rPr>
              <a:t>αναζητούσαν</a:t>
            </a:r>
            <a:r>
              <a:rPr sz="1800" spc="-30" dirty="0">
                <a:latin typeface="Calibri"/>
                <a:cs typeface="Calibri"/>
              </a:rPr>
              <a:t> </a:t>
            </a:r>
            <a:r>
              <a:rPr sz="1800" dirty="0">
                <a:latin typeface="Calibri"/>
                <a:cs typeface="Calibri"/>
              </a:rPr>
              <a:t>την</a:t>
            </a:r>
            <a:r>
              <a:rPr sz="1800" spc="-45" dirty="0">
                <a:latin typeface="Calibri"/>
                <a:cs typeface="Calibri"/>
              </a:rPr>
              <a:t> </a:t>
            </a:r>
            <a:r>
              <a:rPr sz="1800" spc="-10" dirty="0">
                <a:latin typeface="Calibri"/>
                <a:cs typeface="Calibri"/>
              </a:rPr>
              <a:t>ασφάλεια </a:t>
            </a:r>
            <a:r>
              <a:rPr sz="1800" dirty="0">
                <a:latin typeface="Calibri"/>
                <a:cs typeface="Calibri"/>
              </a:rPr>
              <a:t>και</a:t>
            </a:r>
            <a:r>
              <a:rPr sz="1800" spc="60" dirty="0">
                <a:latin typeface="Calibri"/>
                <a:cs typeface="Calibri"/>
              </a:rPr>
              <a:t> </a:t>
            </a:r>
            <a:r>
              <a:rPr sz="1800" dirty="0">
                <a:latin typeface="Calibri"/>
                <a:cs typeface="Calibri"/>
              </a:rPr>
              <a:t>τις</a:t>
            </a:r>
            <a:r>
              <a:rPr sz="1800" spc="70" dirty="0">
                <a:latin typeface="Calibri"/>
                <a:cs typeface="Calibri"/>
              </a:rPr>
              <a:t> </a:t>
            </a:r>
            <a:r>
              <a:rPr sz="1800" dirty="0">
                <a:latin typeface="Calibri"/>
                <a:cs typeface="Calibri"/>
              </a:rPr>
              <a:t>ανέσεις</a:t>
            </a:r>
            <a:r>
              <a:rPr sz="1800" spc="65" dirty="0">
                <a:latin typeface="Calibri"/>
                <a:cs typeface="Calibri"/>
              </a:rPr>
              <a:t> </a:t>
            </a:r>
            <a:r>
              <a:rPr sz="1800" dirty="0">
                <a:latin typeface="Calibri"/>
                <a:cs typeface="Calibri"/>
              </a:rPr>
              <a:t>του</a:t>
            </a:r>
            <a:r>
              <a:rPr sz="1800" spc="50" dirty="0">
                <a:latin typeface="Calibri"/>
                <a:cs typeface="Calibri"/>
              </a:rPr>
              <a:t> </a:t>
            </a:r>
            <a:r>
              <a:rPr sz="1800" dirty="0">
                <a:latin typeface="Calibri"/>
                <a:cs typeface="Calibri"/>
              </a:rPr>
              <a:t>οργανωμένου</a:t>
            </a:r>
            <a:r>
              <a:rPr sz="1800" spc="65" dirty="0">
                <a:latin typeface="Calibri"/>
                <a:cs typeface="Calibri"/>
              </a:rPr>
              <a:t> </a:t>
            </a:r>
            <a:r>
              <a:rPr sz="1800" dirty="0">
                <a:latin typeface="Calibri"/>
                <a:cs typeface="Calibri"/>
              </a:rPr>
              <a:t>σπιτικού,</a:t>
            </a:r>
            <a:r>
              <a:rPr sz="1800" spc="60" dirty="0">
                <a:latin typeface="Calibri"/>
                <a:cs typeface="Calibri"/>
              </a:rPr>
              <a:t> </a:t>
            </a:r>
            <a:r>
              <a:rPr sz="1800" dirty="0">
                <a:latin typeface="Calibri"/>
                <a:cs typeface="Calibri"/>
              </a:rPr>
              <a:t>προσφέροντας</a:t>
            </a:r>
            <a:r>
              <a:rPr sz="1800" spc="70" dirty="0">
                <a:latin typeface="Calibri"/>
                <a:cs typeface="Calibri"/>
              </a:rPr>
              <a:t> </a:t>
            </a:r>
            <a:r>
              <a:rPr sz="1800" dirty="0">
                <a:latin typeface="Calibri"/>
                <a:cs typeface="Calibri"/>
              </a:rPr>
              <a:t>ως</a:t>
            </a:r>
            <a:r>
              <a:rPr sz="1800" spc="60" dirty="0">
                <a:latin typeface="Calibri"/>
                <a:cs typeface="Calibri"/>
              </a:rPr>
              <a:t> </a:t>
            </a:r>
            <a:r>
              <a:rPr sz="1800" dirty="0">
                <a:latin typeface="Calibri"/>
                <a:cs typeface="Calibri"/>
              </a:rPr>
              <a:t>αντάλλαγμα</a:t>
            </a:r>
            <a:r>
              <a:rPr sz="1800" spc="70" dirty="0">
                <a:latin typeface="Calibri"/>
                <a:cs typeface="Calibri"/>
              </a:rPr>
              <a:t> </a:t>
            </a:r>
            <a:r>
              <a:rPr sz="1800" spc="-25" dirty="0">
                <a:latin typeface="Calibri"/>
                <a:cs typeface="Calibri"/>
              </a:rPr>
              <a:t>τις </a:t>
            </a:r>
            <a:r>
              <a:rPr sz="1800" dirty="0">
                <a:latin typeface="Calibri"/>
                <a:cs typeface="Calibri"/>
              </a:rPr>
              <a:t>υπηρεσίες</a:t>
            </a:r>
            <a:r>
              <a:rPr sz="1800" spc="75" dirty="0">
                <a:latin typeface="Calibri"/>
                <a:cs typeface="Calibri"/>
              </a:rPr>
              <a:t> </a:t>
            </a:r>
            <a:r>
              <a:rPr sz="1800" dirty="0">
                <a:latin typeface="Calibri"/>
                <a:cs typeface="Calibri"/>
              </a:rPr>
              <a:t>τους</a:t>
            </a:r>
            <a:r>
              <a:rPr sz="1800" spc="95" dirty="0">
                <a:latin typeface="Calibri"/>
                <a:cs typeface="Calibri"/>
              </a:rPr>
              <a:t> </a:t>
            </a:r>
            <a:r>
              <a:rPr sz="1800" dirty="0">
                <a:latin typeface="Calibri"/>
                <a:cs typeface="Calibri"/>
              </a:rPr>
              <a:t>στον</a:t>
            </a:r>
            <a:r>
              <a:rPr sz="1800" spc="70" dirty="0">
                <a:latin typeface="Calibri"/>
                <a:cs typeface="Calibri"/>
              </a:rPr>
              <a:t> </a:t>
            </a:r>
            <a:r>
              <a:rPr sz="1800" dirty="0">
                <a:latin typeface="Calibri"/>
                <a:cs typeface="Calibri"/>
              </a:rPr>
              <a:t>κύριό</a:t>
            </a:r>
            <a:r>
              <a:rPr sz="1800" spc="90" dirty="0">
                <a:latin typeface="Calibri"/>
                <a:cs typeface="Calibri"/>
              </a:rPr>
              <a:t> </a:t>
            </a:r>
            <a:r>
              <a:rPr sz="1800" dirty="0">
                <a:latin typeface="Calibri"/>
                <a:cs typeface="Calibri"/>
              </a:rPr>
              <a:t>τους</a:t>
            </a:r>
            <a:r>
              <a:rPr sz="1800" spc="80" dirty="0">
                <a:latin typeface="Calibri"/>
                <a:cs typeface="Calibri"/>
              </a:rPr>
              <a:t> </a:t>
            </a:r>
            <a:r>
              <a:rPr sz="1800" dirty="0">
                <a:latin typeface="Calibri"/>
                <a:cs typeface="Calibri"/>
              </a:rPr>
              <a:t>ως</a:t>
            </a:r>
            <a:r>
              <a:rPr sz="1800" spc="85" dirty="0">
                <a:latin typeface="Calibri"/>
                <a:cs typeface="Calibri"/>
              </a:rPr>
              <a:t> </a:t>
            </a:r>
            <a:r>
              <a:rPr sz="1800" dirty="0">
                <a:latin typeface="Calibri"/>
                <a:cs typeface="Calibri"/>
              </a:rPr>
              <a:t>έμπιστοι</a:t>
            </a:r>
            <a:r>
              <a:rPr sz="1800" spc="90" dirty="0">
                <a:latin typeface="Calibri"/>
                <a:cs typeface="Calibri"/>
              </a:rPr>
              <a:t> </a:t>
            </a:r>
            <a:r>
              <a:rPr sz="1800" dirty="0">
                <a:latin typeface="Calibri"/>
                <a:cs typeface="Calibri"/>
              </a:rPr>
              <a:t>ακόλουθοί</a:t>
            </a:r>
            <a:r>
              <a:rPr sz="1800" spc="90" dirty="0">
                <a:latin typeface="Calibri"/>
                <a:cs typeface="Calibri"/>
              </a:rPr>
              <a:t> </a:t>
            </a:r>
            <a:r>
              <a:rPr sz="1800" dirty="0">
                <a:latin typeface="Calibri"/>
                <a:cs typeface="Calibri"/>
              </a:rPr>
              <a:t>του</a:t>
            </a:r>
            <a:r>
              <a:rPr sz="1800" spc="80" dirty="0">
                <a:latin typeface="Calibri"/>
                <a:cs typeface="Calibri"/>
              </a:rPr>
              <a:t> </a:t>
            </a:r>
            <a:r>
              <a:rPr sz="1800" dirty="0">
                <a:latin typeface="Calibri"/>
                <a:cs typeface="Calibri"/>
              </a:rPr>
              <a:t>στη</a:t>
            </a:r>
            <a:r>
              <a:rPr sz="1800" spc="85" dirty="0">
                <a:latin typeface="Calibri"/>
                <a:cs typeface="Calibri"/>
              </a:rPr>
              <a:t> </a:t>
            </a:r>
            <a:r>
              <a:rPr sz="1800" dirty="0">
                <a:latin typeface="Calibri"/>
                <a:cs typeface="Calibri"/>
              </a:rPr>
              <a:t>διάρκεια</a:t>
            </a:r>
            <a:r>
              <a:rPr sz="1800" spc="90" dirty="0">
                <a:latin typeface="Calibri"/>
                <a:cs typeface="Calibri"/>
              </a:rPr>
              <a:t> </a:t>
            </a:r>
            <a:r>
              <a:rPr sz="1800" spc="-25" dirty="0">
                <a:latin typeface="Calibri"/>
                <a:cs typeface="Calibri"/>
              </a:rPr>
              <a:t>της </a:t>
            </a:r>
            <a:r>
              <a:rPr sz="1800" dirty="0">
                <a:latin typeface="Calibri"/>
                <a:cs typeface="Calibri"/>
              </a:rPr>
              <a:t>ειρήνης</a:t>
            </a:r>
            <a:r>
              <a:rPr sz="1800" spc="-35" dirty="0">
                <a:latin typeface="Calibri"/>
                <a:cs typeface="Calibri"/>
              </a:rPr>
              <a:t> </a:t>
            </a:r>
            <a:r>
              <a:rPr sz="1800" dirty="0">
                <a:latin typeface="Calibri"/>
                <a:cs typeface="Calibri"/>
              </a:rPr>
              <a:t>ή</a:t>
            </a:r>
            <a:r>
              <a:rPr sz="1800" spc="-30" dirty="0">
                <a:latin typeface="Calibri"/>
                <a:cs typeface="Calibri"/>
              </a:rPr>
              <a:t> </a:t>
            </a:r>
            <a:r>
              <a:rPr sz="1800" dirty="0">
                <a:latin typeface="Calibri"/>
                <a:cs typeface="Calibri"/>
              </a:rPr>
              <a:t>του</a:t>
            </a:r>
            <a:r>
              <a:rPr sz="1800" spc="-25" dirty="0">
                <a:latin typeface="Calibri"/>
                <a:cs typeface="Calibri"/>
              </a:rPr>
              <a:t> </a:t>
            </a:r>
            <a:r>
              <a:rPr sz="1800" spc="-10" dirty="0">
                <a:latin typeface="Calibri"/>
                <a:cs typeface="Calibri"/>
              </a:rPr>
              <a:t>πολέμου.</a:t>
            </a:r>
            <a:endParaRPr sz="1800">
              <a:latin typeface="Calibri"/>
              <a:cs typeface="Calibri"/>
            </a:endParaRPr>
          </a:p>
          <a:p>
            <a:pPr marL="2964815" algn="just">
              <a:lnSpc>
                <a:spcPct val="100000"/>
              </a:lnSpc>
              <a:spcBef>
                <a:spcPts val="10"/>
              </a:spcBef>
            </a:pPr>
            <a:r>
              <a:rPr sz="1800" dirty="0">
                <a:latin typeface="Calibri"/>
                <a:cs typeface="Calibri"/>
              </a:rPr>
              <a:t>Οίκος</a:t>
            </a:r>
            <a:r>
              <a:rPr sz="1800" spc="-25" dirty="0">
                <a:latin typeface="Calibri"/>
                <a:cs typeface="Calibri"/>
              </a:rPr>
              <a:t> </a:t>
            </a:r>
            <a:r>
              <a:rPr sz="1800" dirty="0">
                <a:latin typeface="Calibri"/>
                <a:cs typeface="Calibri"/>
              </a:rPr>
              <a:t>και</a:t>
            </a:r>
            <a:r>
              <a:rPr sz="1800" spc="-5" dirty="0">
                <a:latin typeface="Calibri"/>
                <a:cs typeface="Calibri"/>
              </a:rPr>
              <a:t> </a:t>
            </a:r>
            <a:r>
              <a:rPr sz="1800" dirty="0">
                <a:latin typeface="Calibri"/>
                <a:cs typeface="Calibri"/>
              </a:rPr>
              <a:t>πόλις,</a:t>
            </a:r>
            <a:r>
              <a:rPr sz="1800" spc="-10" dirty="0">
                <a:latin typeface="Calibri"/>
                <a:cs typeface="Calibri"/>
              </a:rPr>
              <a:t> </a:t>
            </a:r>
            <a:r>
              <a:rPr sz="1800" spc="-25" dirty="0">
                <a:latin typeface="Calibri"/>
                <a:cs typeface="Calibri"/>
                <a:hlinkClick r:id="rId6"/>
              </a:rPr>
              <a:t>http://www.greek-</a:t>
            </a:r>
            <a:r>
              <a:rPr sz="1800" spc="-10" dirty="0">
                <a:latin typeface="Calibri"/>
                <a:cs typeface="Calibri"/>
                <a:hlinkClick r:id="rId6"/>
              </a:rPr>
              <a:t>language.gr/</a:t>
            </a:r>
            <a:endParaRPr sz="1800">
              <a:latin typeface="Calibri"/>
              <a:cs typeface="Calibri"/>
            </a:endParaRPr>
          </a:p>
        </p:txBody>
      </p:sp>
      <p:sp>
        <p:nvSpPr>
          <p:cNvPr id="10" name="object 10"/>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11" name="object 11"/>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14</a:t>
            </a:fld>
            <a:endParaRPr spc="-25"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43509" y="2793619"/>
            <a:ext cx="1903095" cy="696595"/>
          </a:xfrm>
          <a:prstGeom prst="rect">
            <a:avLst/>
          </a:prstGeom>
        </p:spPr>
        <p:txBody>
          <a:bodyPr vert="horz" wrap="square" lIns="0" tIns="13335" rIns="0" bIns="0" rtlCol="0">
            <a:spAutoFit/>
          </a:bodyPr>
          <a:lstStyle/>
          <a:p>
            <a:pPr marL="38100">
              <a:lnSpc>
                <a:spcPct val="100000"/>
              </a:lnSpc>
              <a:spcBef>
                <a:spcPts val="105"/>
              </a:spcBef>
            </a:pPr>
            <a:r>
              <a:rPr sz="4400" dirty="0">
                <a:latin typeface="Calibri"/>
                <a:cs typeface="Calibri"/>
              </a:rPr>
              <a:t>1</a:t>
            </a:r>
            <a:r>
              <a:rPr sz="4350" baseline="24904" dirty="0">
                <a:latin typeface="Calibri"/>
                <a:cs typeface="Calibri"/>
              </a:rPr>
              <a:t>ο</a:t>
            </a:r>
            <a:r>
              <a:rPr sz="4350" spc="525" baseline="24904" dirty="0">
                <a:latin typeface="Calibri"/>
                <a:cs typeface="Calibri"/>
              </a:rPr>
              <a:t> </a:t>
            </a:r>
            <a:r>
              <a:rPr sz="4400" spc="-20" dirty="0">
                <a:latin typeface="Calibri"/>
                <a:cs typeface="Calibri"/>
              </a:rPr>
              <a:t>βήμα</a:t>
            </a:r>
            <a:endParaRPr sz="4400">
              <a:latin typeface="Calibri"/>
              <a:cs typeface="Calibri"/>
            </a:endParaRPr>
          </a:p>
        </p:txBody>
      </p:sp>
      <p:grpSp>
        <p:nvGrpSpPr>
          <p:cNvPr id="3" name="object 3"/>
          <p:cNvGrpSpPr/>
          <p:nvPr/>
        </p:nvGrpSpPr>
        <p:grpSpPr>
          <a:xfrm>
            <a:off x="3537203" y="1609344"/>
            <a:ext cx="1043940" cy="680085"/>
            <a:chOff x="3537203" y="1609344"/>
            <a:chExt cx="1043940" cy="680085"/>
          </a:xfrm>
        </p:grpSpPr>
        <p:pic>
          <p:nvPicPr>
            <p:cNvPr id="4" name="object 4"/>
            <p:cNvPicPr/>
            <p:nvPr/>
          </p:nvPicPr>
          <p:blipFill>
            <a:blip r:embed="rId2" cstate="print"/>
            <a:stretch>
              <a:fillRect/>
            </a:stretch>
          </p:blipFill>
          <p:spPr>
            <a:xfrm>
              <a:off x="3537203" y="1609344"/>
              <a:ext cx="1043939" cy="679703"/>
            </a:xfrm>
            <a:prstGeom prst="rect">
              <a:avLst/>
            </a:prstGeom>
          </p:spPr>
        </p:pic>
        <p:pic>
          <p:nvPicPr>
            <p:cNvPr id="5" name="object 5"/>
            <p:cNvPicPr/>
            <p:nvPr/>
          </p:nvPicPr>
          <p:blipFill>
            <a:blip r:embed="rId3" cstate="print"/>
            <a:stretch>
              <a:fillRect/>
            </a:stretch>
          </p:blipFill>
          <p:spPr>
            <a:xfrm>
              <a:off x="3720083" y="2020824"/>
              <a:ext cx="678179" cy="59436"/>
            </a:xfrm>
            <a:prstGeom prst="rect">
              <a:avLst/>
            </a:prstGeom>
          </p:spPr>
        </p:pic>
      </p:grpSp>
      <p:grpSp>
        <p:nvGrpSpPr>
          <p:cNvPr id="6" name="object 6"/>
          <p:cNvGrpSpPr/>
          <p:nvPr/>
        </p:nvGrpSpPr>
        <p:grpSpPr>
          <a:xfrm>
            <a:off x="5657088" y="2231135"/>
            <a:ext cx="1018540" cy="680085"/>
            <a:chOff x="5657088" y="2231135"/>
            <a:chExt cx="1018540" cy="680085"/>
          </a:xfrm>
        </p:grpSpPr>
        <p:pic>
          <p:nvPicPr>
            <p:cNvPr id="7" name="object 7"/>
            <p:cNvPicPr/>
            <p:nvPr/>
          </p:nvPicPr>
          <p:blipFill>
            <a:blip r:embed="rId4" cstate="print"/>
            <a:stretch>
              <a:fillRect/>
            </a:stretch>
          </p:blipFill>
          <p:spPr>
            <a:xfrm>
              <a:off x="5657088" y="2231135"/>
              <a:ext cx="1018032" cy="679703"/>
            </a:xfrm>
            <a:prstGeom prst="rect">
              <a:avLst/>
            </a:prstGeom>
          </p:spPr>
        </p:pic>
        <p:pic>
          <p:nvPicPr>
            <p:cNvPr id="8" name="object 8"/>
            <p:cNvPicPr/>
            <p:nvPr/>
          </p:nvPicPr>
          <p:blipFill>
            <a:blip r:embed="rId5" cstate="print"/>
            <a:stretch>
              <a:fillRect/>
            </a:stretch>
          </p:blipFill>
          <p:spPr>
            <a:xfrm>
              <a:off x="5839968" y="2642615"/>
              <a:ext cx="652272" cy="59436"/>
            </a:xfrm>
            <a:prstGeom prst="rect">
              <a:avLst/>
            </a:prstGeom>
          </p:spPr>
        </p:pic>
      </p:grpSp>
      <p:sp>
        <p:nvSpPr>
          <p:cNvPr id="9" name="object 9"/>
          <p:cNvSpPr txBox="1"/>
          <p:nvPr/>
        </p:nvSpPr>
        <p:spPr>
          <a:xfrm>
            <a:off x="1983994" y="176529"/>
            <a:ext cx="6616700" cy="3061970"/>
          </a:xfrm>
          <a:prstGeom prst="rect">
            <a:avLst/>
          </a:prstGeom>
        </p:spPr>
        <p:txBody>
          <a:bodyPr vert="horz" wrap="square" lIns="0" tIns="12700" rIns="0" bIns="0" rtlCol="0">
            <a:spAutoFit/>
          </a:bodyPr>
          <a:lstStyle/>
          <a:p>
            <a:pPr marL="355600" marR="5080" indent="-342900">
              <a:lnSpc>
                <a:spcPct val="150000"/>
              </a:lnSpc>
              <a:spcBef>
                <a:spcPts val="100"/>
              </a:spcBef>
              <a:buFont typeface="Arial"/>
              <a:buChar char="•"/>
              <a:tabLst>
                <a:tab pos="355600" algn="l"/>
              </a:tabLst>
            </a:pPr>
            <a:r>
              <a:rPr sz="2700" b="1" spc="-10" dirty="0">
                <a:solidFill>
                  <a:srgbClr val="4F6128"/>
                </a:solidFill>
                <a:latin typeface="Calibri"/>
                <a:cs typeface="Calibri"/>
              </a:rPr>
              <a:t>Διαβάζω</a:t>
            </a:r>
            <a:r>
              <a:rPr sz="2700" b="1" spc="-85" dirty="0">
                <a:solidFill>
                  <a:srgbClr val="4F6128"/>
                </a:solidFill>
                <a:latin typeface="Calibri"/>
                <a:cs typeface="Calibri"/>
              </a:rPr>
              <a:t> </a:t>
            </a:r>
            <a:r>
              <a:rPr sz="2700" dirty="0">
                <a:latin typeface="Calibri"/>
                <a:cs typeface="Calibri"/>
              </a:rPr>
              <a:t>πολύ</a:t>
            </a:r>
            <a:r>
              <a:rPr sz="2700" spc="-100" dirty="0">
                <a:latin typeface="Calibri"/>
                <a:cs typeface="Calibri"/>
              </a:rPr>
              <a:t> </a:t>
            </a:r>
            <a:r>
              <a:rPr sz="2700" spc="-10" dirty="0">
                <a:latin typeface="Calibri"/>
                <a:cs typeface="Calibri"/>
              </a:rPr>
              <a:t>καλά</a:t>
            </a:r>
            <a:r>
              <a:rPr sz="2700" spc="-105" dirty="0">
                <a:latin typeface="Calibri"/>
                <a:cs typeface="Calibri"/>
              </a:rPr>
              <a:t> </a:t>
            </a:r>
            <a:r>
              <a:rPr sz="2700" dirty="0">
                <a:latin typeface="Calibri"/>
                <a:cs typeface="Calibri"/>
              </a:rPr>
              <a:t>την</a:t>
            </a:r>
            <a:r>
              <a:rPr sz="2700" spc="-95" dirty="0">
                <a:latin typeface="Calibri"/>
                <a:cs typeface="Calibri"/>
              </a:rPr>
              <a:t> </a:t>
            </a:r>
            <a:r>
              <a:rPr sz="2700" dirty="0">
                <a:latin typeface="Calibri"/>
                <a:cs typeface="Calibri"/>
              </a:rPr>
              <a:t>πηγή</a:t>
            </a:r>
            <a:r>
              <a:rPr sz="2700" spc="-105" dirty="0">
                <a:latin typeface="Calibri"/>
                <a:cs typeface="Calibri"/>
              </a:rPr>
              <a:t> </a:t>
            </a:r>
            <a:r>
              <a:rPr sz="2700" dirty="0">
                <a:latin typeface="Calibri"/>
                <a:cs typeface="Calibri"/>
              </a:rPr>
              <a:t>και</a:t>
            </a:r>
            <a:r>
              <a:rPr sz="2700" spc="-114" dirty="0">
                <a:latin typeface="Calibri"/>
                <a:cs typeface="Calibri"/>
              </a:rPr>
              <a:t> </a:t>
            </a:r>
            <a:r>
              <a:rPr sz="2700" spc="-10" dirty="0">
                <a:latin typeface="Calibri"/>
                <a:cs typeface="Calibri"/>
              </a:rPr>
              <a:t>προσπαθώ </a:t>
            </a:r>
            <a:r>
              <a:rPr sz="2700" dirty="0">
                <a:latin typeface="Calibri"/>
                <a:cs typeface="Calibri"/>
              </a:rPr>
              <a:t>να</a:t>
            </a:r>
            <a:r>
              <a:rPr sz="2700" spc="-75" dirty="0">
                <a:latin typeface="Calibri"/>
                <a:cs typeface="Calibri"/>
              </a:rPr>
              <a:t> </a:t>
            </a:r>
            <a:r>
              <a:rPr sz="2700" b="1" spc="-10" dirty="0">
                <a:solidFill>
                  <a:srgbClr val="4F6128"/>
                </a:solidFill>
                <a:latin typeface="Calibri"/>
                <a:cs typeface="Calibri"/>
              </a:rPr>
              <a:t>κατανοήσω</a:t>
            </a:r>
            <a:r>
              <a:rPr sz="2700" b="1" spc="-60" dirty="0">
                <a:solidFill>
                  <a:srgbClr val="4F6128"/>
                </a:solidFill>
                <a:latin typeface="Calibri"/>
                <a:cs typeface="Calibri"/>
              </a:rPr>
              <a:t> </a:t>
            </a:r>
            <a:r>
              <a:rPr sz="2700" dirty="0">
                <a:latin typeface="Calibri"/>
                <a:cs typeface="Calibri"/>
              </a:rPr>
              <a:t>το</a:t>
            </a:r>
            <a:r>
              <a:rPr sz="2700" spc="-60" dirty="0">
                <a:latin typeface="Calibri"/>
                <a:cs typeface="Calibri"/>
              </a:rPr>
              <a:t> </a:t>
            </a:r>
            <a:r>
              <a:rPr sz="2700" dirty="0">
                <a:latin typeface="Calibri"/>
                <a:cs typeface="Calibri"/>
              </a:rPr>
              <a:t>ιστορικό</a:t>
            </a:r>
            <a:r>
              <a:rPr sz="2700" spc="-80" dirty="0">
                <a:latin typeface="Calibri"/>
                <a:cs typeface="Calibri"/>
              </a:rPr>
              <a:t> </a:t>
            </a:r>
            <a:r>
              <a:rPr sz="2700" dirty="0">
                <a:latin typeface="Calibri"/>
                <a:cs typeface="Calibri"/>
              </a:rPr>
              <a:t>της</a:t>
            </a:r>
            <a:r>
              <a:rPr sz="2700" spc="-75" dirty="0">
                <a:latin typeface="Calibri"/>
                <a:cs typeface="Calibri"/>
              </a:rPr>
              <a:t> </a:t>
            </a:r>
            <a:r>
              <a:rPr sz="2700" spc="-10" dirty="0">
                <a:latin typeface="Calibri"/>
                <a:cs typeface="Calibri"/>
              </a:rPr>
              <a:t>περιεχόμενο</a:t>
            </a:r>
            <a:endParaRPr sz="2700">
              <a:latin typeface="Calibri"/>
              <a:cs typeface="Calibri"/>
            </a:endParaRPr>
          </a:p>
          <a:p>
            <a:pPr marL="755015" lvl="1" indent="-285115">
              <a:lnSpc>
                <a:spcPct val="100000"/>
              </a:lnSpc>
              <a:spcBef>
                <a:spcPts val="2085"/>
              </a:spcBef>
              <a:buFont typeface="Arial"/>
              <a:buChar char="–"/>
              <a:tabLst>
                <a:tab pos="755015" algn="l"/>
              </a:tabLst>
            </a:pPr>
            <a:r>
              <a:rPr sz="2400" dirty="0">
                <a:latin typeface="Calibri"/>
                <a:cs typeface="Calibri"/>
              </a:rPr>
              <a:t>Σε</a:t>
            </a:r>
            <a:r>
              <a:rPr sz="2400" spc="-40" dirty="0">
                <a:latin typeface="Calibri"/>
                <a:cs typeface="Calibri"/>
              </a:rPr>
              <a:t> </a:t>
            </a:r>
            <a:r>
              <a:rPr sz="2400" dirty="0">
                <a:latin typeface="Calibri"/>
                <a:cs typeface="Calibri"/>
              </a:rPr>
              <a:t>ποιο</a:t>
            </a:r>
            <a:r>
              <a:rPr sz="2400" spc="-30" dirty="0">
                <a:latin typeface="Calibri"/>
                <a:cs typeface="Calibri"/>
              </a:rPr>
              <a:t> </a:t>
            </a:r>
            <a:r>
              <a:rPr sz="2400" u="sng" dirty="0">
                <a:uFill>
                  <a:solidFill>
                    <a:srgbClr val="000000"/>
                  </a:solidFill>
                </a:uFill>
                <a:latin typeface="Calibri"/>
                <a:cs typeface="Calibri"/>
              </a:rPr>
              <a:t>θέμα</a:t>
            </a:r>
            <a:r>
              <a:rPr sz="2400" u="none" spc="-15" dirty="0">
                <a:latin typeface="Calibri"/>
                <a:cs typeface="Calibri"/>
              </a:rPr>
              <a:t> </a:t>
            </a:r>
            <a:r>
              <a:rPr sz="2400" u="none" spc="-10" dirty="0">
                <a:latin typeface="Calibri"/>
                <a:cs typeface="Calibri"/>
              </a:rPr>
              <a:t>αναφέρεται;</a:t>
            </a:r>
            <a:endParaRPr sz="2400">
              <a:latin typeface="Calibri"/>
              <a:cs typeface="Calibri"/>
            </a:endParaRPr>
          </a:p>
          <a:p>
            <a:pPr marL="754380" marR="570865" lvl="1" indent="-285115">
              <a:lnSpc>
                <a:spcPct val="150000"/>
              </a:lnSpc>
              <a:spcBef>
                <a:spcPts val="580"/>
              </a:spcBef>
              <a:buFont typeface="Arial"/>
              <a:buChar char="–"/>
              <a:tabLst>
                <a:tab pos="756285" algn="l"/>
              </a:tabLst>
            </a:pPr>
            <a:r>
              <a:rPr sz="2400" spc="-20" dirty="0">
                <a:latin typeface="Calibri"/>
                <a:cs typeface="Calibri"/>
              </a:rPr>
              <a:t>Διαβάζω</a:t>
            </a:r>
            <a:r>
              <a:rPr sz="2400" spc="-45" dirty="0">
                <a:latin typeface="Calibri"/>
                <a:cs typeface="Calibri"/>
              </a:rPr>
              <a:t> </a:t>
            </a:r>
            <a:r>
              <a:rPr sz="2400" spc="-10" dirty="0">
                <a:latin typeface="Calibri"/>
                <a:cs typeface="Calibri"/>
              </a:rPr>
              <a:t>προσεχτικά</a:t>
            </a:r>
            <a:r>
              <a:rPr sz="2400" spc="-45" dirty="0">
                <a:latin typeface="Calibri"/>
                <a:cs typeface="Calibri"/>
              </a:rPr>
              <a:t> </a:t>
            </a:r>
            <a:r>
              <a:rPr sz="2400" dirty="0">
                <a:latin typeface="Calibri"/>
                <a:cs typeface="Calibri"/>
              </a:rPr>
              <a:t>τον</a:t>
            </a:r>
            <a:r>
              <a:rPr sz="2400" spc="-40" dirty="0">
                <a:latin typeface="Calibri"/>
                <a:cs typeface="Calibri"/>
              </a:rPr>
              <a:t> </a:t>
            </a:r>
            <a:r>
              <a:rPr sz="2400" u="sng" dirty="0">
                <a:uFill>
                  <a:solidFill>
                    <a:srgbClr val="000000"/>
                  </a:solidFill>
                </a:uFill>
                <a:latin typeface="Calibri"/>
                <a:cs typeface="Calibri"/>
              </a:rPr>
              <a:t>τίτλο</a:t>
            </a:r>
            <a:r>
              <a:rPr sz="2400" u="none" spc="-55" dirty="0">
                <a:latin typeface="Calibri"/>
                <a:cs typeface="Calibri"/>
              </a:rPr>
              <a:t> </a:t>
            </a:r>
            <a:r>
              <a:rPr sz="2400" u="none" dirty="0">
                <a:latin typeface="Wingdings"/>
                <a:cs typeface="Wingdings"/>
              </a:rPr>
              <a:t></a:t>
            </a:r>
            <a:r>
              <a:rPr sz="2400" u="none" spc="-114" dirty="0">
                <a:latin typeface="Times New Roman"/>
                <a:cs typeface="Times New Roman"/>
              </a:rPr>
              <a:t> </a:t>
            </a:r>
            <a:r>
              <a:rPr sz="2400" u="none" spc="-10" dirty="0">
                <a:latin typeface="Calibri"/>
                <a:cs typeface="Calibri"/>
              </a:rPr>
              <a:t>συνήθως 	</a:t>
            </a:r>
            <a:r>
              <a:rPr sz="2400" u="none" dirty="0">
                <a:latin typeface="Calibri"/>
                <a:cs typeface="Calibri"/>
              </a:rPr>
              <a:t>αντλώ</a:t>
            </a:r>
            <a:r>
              <a:rPr sz="2400" u="none" spc="-50" dirty="0">
                <a:latin typeface="Calibri"/>
                <a:cs typeface="Calibri"/>
              </a:rPr>
              <a:t> </a:t>
            </a:r>
            <a:r>
              <a:rPr sz="2400" u="none" dirty="0">
                <a:latin typeface="Calibri"/>
                <a:cs typeface="Calibri"/>
              </a:rPr>
              <a:t>από</a:t>
            </a:r>
            <a:r>
              <a:rPr sz="2400" u="none" spc="-45" dirty="0">
                <a:latin typeface="Calibri"/>
                <a:cs typeface="Calibri"/>
              </a:rPr>
              <a:t> </a:t>
            </a:r>
            <a:r>
              <a:rPr sz="2400" u="none" dirty="0">
                <a:latin typeface="Calibri"/>
                <a:cs typeface="Calibri"/>
              </a:rPr>
              <a:t>τον</a:t>
            </a:r>
            <a:r>
              <a:rPr sz="2400" u="none" spc="-40" dirty="0">
                <a:latin typeface="Calibri"/>
                <a:cs typeface="Calibri"/>
              </a:rPr>
              <a:t> </a:t>
            </a:r>
            <a:r>
              <a:rPr sz="2400" u="none" dirty="0">
                <a:latin typeface="Calibri"/>
                <a:cs typeface="Calibri"/>
              </a:rPr>
              <a:t>τίτλο</a:t>
            </a:r>
            <a:r>
              <a:rPr sz="2400" u="none" spc="-50" dirty="0">
                <a:latin typeface="Calibri"/>
                <a:cs typeface="Calibri"/>
              </a:rPr>
              <a:t> </a:t>
            </a:r>
            <a:r>
              <a:rPr sz="2400" u="none" dirty="0">
                <a:latin typeface="Calibri"/>
                <a:cs typeface="Calibri"/>
              </a:rPr>
              <a:t>το</a:t>
            </a:r>
            <a:r>
              <a:rPr sz="2400" u="none" spc="-50" dirty="0">
                <a:latin typeface="Calibri"/>
                <a:cs typeface="Calibri"/>
              </a:rPr>
              <a:t> </a:t>
            </a:r>
            <a:r>
              <a:rPr sz="2400" u="none" dirty="0">
                <a:latin typeface="Calibri"/>
                <a:cs typeface="Calibri"/>
              </a:rPr>
              <a:t>θέμα</a:t>
            </a:r>
            <a:r>
              <a:rPr sz="2400" u="none" spc="-45" dirty="0">
                <a:latin typeface="Calibri"/>
                <a:cs typeface="Calibri"/>
              </a:rPr>
              <a:t> </a:t>
            </a:r>
            <a:r>
              <a:rPr sz="2400" u="none" dirty="0">
                <a:latin typeface="Calibri"/>
                <a:cs typeface="Calibri"/>
              </a:rPr>
              <a:t>της</a:t>
            </a:r>
            <a:r>
              <a:rPr sz="2400" u="none" spc="-50" dirty="0">
                <a:latin typeface="Calibri"/>
                <a:cs typeface="Calibri"/>
              </a:rPr>
              <a:t> </a:t>
            </a:r>
            <a:r>
              <a:rPr sz="2400" u="none" spc="-10" dirty="0">
                <a:latin typeface="Calibri"/>
                <a:cs typeface="Calibri"/>
              </a:rPr>
              <a:t>πηγής.</a:t>
            </a:r>
            <a:endParaRPr sz="2400">
              <a:latin typeface="Calibri"/>
              <a:cs typeface="Calibri"/>
            </a:endParaRPr>
          </a:p>
        </p:txBody>
      </p:sp>
      <p:grpSp>
        <p:nvGrpSpPr>
          <p:cNvPr id="10" name="object 10"/>
          <p:cNvGrpSpPr/>
          <p:nvPr/>
        </p:nvGrpSpPr>
        <p:grpSpPr>
          <a:xfrm>
            <a:off x="7482840" y="3401567"/>
            <a:ext cx="1144905" cy="680085"/>
            <a:chOff x="7482840" y="3401567"/>
            <a:chExt cx="1144905" cy="680085"/>
          </a:xfrm>
        </p:grpSpPr>
        <p:pic>
          <p:nvPicPr>
            <p:cNvPr id="11" name="object 11"/>
            <p:cNvPicPr/>
            <p:nvPr/>
          </p:nvPicPr>
          <p:blipFill>
            <a:blip r:embed="rId6" cstate="print"/>
            <a:stretch>
              <a:fillRect/>
            </a:stretch>
          </p:blipFill>
          <p:spPr>
            <a:xfrm>
              <a:off x="7482840" y="3401567"/>
              <a:ext cx="1144524" cy="679703"/>
            </a:xfrm>
            <a:prstGeom prst="rect">
              <a:avLst/>
            </a:prstGeom>
          </p:spPr>
        </p:pic>
        <p:pic>
          <p:nvPicPr>
            <p:cNvPr id="12" name="object 12"/>
            <p:cNvPicPr/>
            <p:nvPr/>
          </p:nvPicPr>
          <p:blipFill>
            <a:blip r:embed="rId7" cstate="print"/>
            <a:stretch>
              <a:fillRect/>
            </a:stretch>
          </p:blipFill>
          <p:spPr>
            <a:xfrm>
              <a:off x="7665720" y="3813047"/>
              <a:ext cx="778764" cy="59436"/>
            </a:xfrm>
            <a:prstGeom prst="rect">
              <a:avLst/>
            </a:prstGeom>
          </p:spPr>
        </p:pic>
      </p:grpSp>
      <p:grpSp>
        <p:nvGrpSpPr>
          <p:cNvPr id="13" name="object 13"/>
          <p:cNvGrpSpPr/>
          <p:nvPr/>
        </p:nvGrpSpPr>
        <p:grpSpPr>
          <a:xfrm>
            <a:off x="2732532" y="4122527"/>
            <a:ext cx="957580" cy="299085"/>
            <a:chOff x="2732532" y="4122527"/>
            <a:chExt cx="957580" cy="299085"/>
          </a:xfrm>
        </p:grpSpPr>
        <p:pic>
          <p:nvPicPr>
            <p:cNvPr id="14" name="object 14"/>
            <p:cNvPicPr/>
            <p:nvPr/>
          </p:nvPicPr>
          <p:blipFill>
            <a:blip r:embed="rId8" cstate="print"/>
            <a:stretch>
              <a:fillRect/>
            </a:stretch>
          </p:blipFill>
          <p:spPr>
            <a:xfrm>
              <a:off x="2759021" y="4122527"/>
              <a:ext cx="923127" cy="239332"/>
            </a:xfrm>
            <a:prstGeom prst="rect">
              <a:avLst/>
            </a:prstGeom>
          </p:spPr>
        </p:pic>
        <p:pic>
          <p:nvPicPr>
            <p:cNvPr id="15" name="object 15"/>
            <p:cNvPicPr/>
            <p:nvPr/>
          </p:nvPicPr>
          <p:blipFill>
            <a:blip r:embed="rId9" cstate="print"/>
            <a:stretch>
              <a:fillRect/>
            </a:stretch>
          </p:blipFill>
          <p:spPr>
            <a:xfrm>
              <a:off x="2732532" y="4361688"/>
              <a:ext cx="957071" cy="59436"/>
            </a:xfrm>
            <a:prstGeom prst="rect">
              <a:avLst/>
            </a:prstGeom>
          </p:spPr>
        </p:pic>
      </p:grpSp>
      <p:sp>
        <p:nvSpPr>
          <p:cNvPr id="16" name="object 16"/>
          <p:cNvSpPr txBox="1"/>
          <p:nvPr/>
        </p:nvSpPr>
        <p:spPr>
          <a:xfrm>
            <a:off x="2441194" y="3285190"/>
            <a:ext cx="5986145" cy="1123950"/>
          </a:xfrm>
          <a:prstGeom prst="rect">
            <a:avLst/>
          </a:prstGeom>
        </p:spPr>
        <p:txBody>
          <a:bodyPr vert="horz" wrap="square" lIns="0" tIns="196215" rIns="0" bIns="0" rtlCol="0">
            <a:spAutoFit/>
          </a:bodyPr>
          <a:lstStyle/>
          <a:p>
            <a:pPr marL="12700">
              <a:lnSpc>
                <a:spcPct val="100000"/>
              </a:lnSpc>
              <a:spcBef>
                <a:spcPts val="1545"/>
              </a:spcBef>
            </a:pPr>
            <a:r>
              <a:rPr sz="2400" dirty="0">
                <a:latin typeface="Arial"/>
                <a:cs typeface="Arial"/>
              </a:rPr>
              <a:t>–</a:t>
            </a:r>
            <a:r>
              <a:rPr sz="2400" spc="190" dirty="0">
                <a:latin typeface="Arial"/>
                <a:cs typeface="Arial"/>
              </a:rPr>
              <a:t> </a:t>
            </a:r>
            <a:r>
              <a:rPr sz="2400" dirty="0">
                <a:latin typeface="Calibri"/>
                <a:cs typeface="Calibri"/>
              </a:rPr>
              <a:t>Αν</a:t>
            </a:r>
            <a:r>
              <a:rPr sz="2400" spc="-50" dirty="0">
                <a:latin typeface="Calibri"/>
                <a:cs typeface="Calibri"/>
              </a:rPr>
              <a:t> </a:t>
            </a:r>
            <a:r>
              <a:rPr sz="2400" dirty="0">
                <a:latin typeface="Calibri"/>
                <a:cs typeface="Calibri"/>
              </a:rPr>
              <a:t>δεν</a:t>
            </a:r>
            <a:r>
              <a:rPr sz="2400" spc="-50" dirty="0">
                <a:latin typeface="Calibri"/>
                <a:cs typeface="Calibri"/>
              </a:rPr>
              <a:t> </a:t>
            </a:r>
            <a:r>
              <a:rPr sz="2400" dirty="0">
                <a:latin typeface="Calibri"/>
                <a:cs typeface="Calibri"/>
              </a:rPr>
              <a:t>υπάρχει</a:t>
            </a:r>
            <a:r>
              <a:rPr sz="2400" spc="-35" dirty="0">
                <a:latin typeface="Calibri"/>
                <a:cs typeface="Calibri"/>
              </a:rPr>
              <a:t> </a:t>
            </a:r>
            <a:r>
              <a:rPr sz="2400" dirty="0">
                <a:latin typeface="Calibri"/>
                <a:cs typeface="Calibri"/>
              </a:rPr>
              <a:t>τίτλος</a:t>
            </a:r>
            <a:r>
              <a:rPr sz="2400" spc="-45" dirty="0">
                <a:latin typeface="Calibri"/>
                <a:cs typeface="Calibri"/>
              </a:rPr>
              <a:t> </a:t>
            </a:r>
            <a:r>
              <a:rPr sz="2400" spc="-10" dirty="0">
                <a:latin typeface="Calibri"/>
                <a:cs typeface="Calibri"/>
              </a:rPr>
              <a:t>συγκεντρώνω</a:t>
            </a:r>
            <a:r>
              <a:rPr sz="2400" spc="-25" dirty="0">
                <a:latin typeface="Calibri"/>
                <a:cs typeface="Calibri"/>
              </a:rPr>
              <a:t> </a:t>
            </a:r>
            <a:r>
              <a:rPr sz="2400" dirty="0">
                <a:latin typeface="Calibri"/>
                <a:cs typeface="Calibri"/>
              </a:rPr>
              <a:t>τις</a:t>
            </a:r>
            <a:r>
              <a:rPr sz="2400" spc="-40" dirty="0">
                <a:latin typeface="Calibri"/>
                <a:cs typeface="Calibri"/>
              </a:rPr>
              <a:t> </a:t>
            </a:r>
            <a:r>
              <a:rPr sz="2400" u="sng" spc="-10" dirty="0">
                <a:uFill>
                  <a:solidFill>
                    <a:srgbClr val="000000"/>
                  </a:solidFill>
                </a:uFill>
                <a:latin typeface="Calibri"/>
                <a:cs typeface="Calibri"/>
              </a:rPr>
              <a:t>λέξεις</a:t>
            </a:r>
            <a:endParaRPr sz="2400">
              <a:latin typeface="Calibri"/>
              <a:cs typeface="Calibri"/>
            </a:endParaRPr>
          </a:p>
          <a:p>
            <a:pPr marL="299085">
              <a:lnSpc>
                <a:spcPct val="100000"/>
              </a:lnSpc>
              <a:spcBef>
                <a:spcPts val="1440"/>
              </a:spcBef>
            </a:pPr>
            <a:r>
              <a:rPr sz="2400" u="sng" dirty="0">
                <a:uFill>
                  <a:solidFill>
                    <a:srgbClr val="000000"/>
                  </a:solidFill>
                </a:uFill>
                <a:latin typeface="Calibri"/>
                <a:cs typeface="Calibri"/>
              </a:rPr>
              <a:t>κλειδιά</a:t>
            </a:r>
            <a:r>
              <a:rPr sz="2400" u="none" spc="-45" dirty="0">
                <a:latin typeface="Calibri"/>
                <a:cs typeface="Calibri"/>
              </a:rPr>
              <a:t> </a:t>
            </a:r>
            <a:r>
              <a:rPr sz="2400" u="none" dirty="0">
                <a:latin typeface="Calibri"/>
                <a:cs typeface="Calibri"/>
              </a:rPr>
              <a:t>για</a:t>
            </a:r>
            <a:r>
              <a:rPr sz="2400" u="none" spc="-50" dirty="0">
                <a:latin typeface="Calibri"/>
                <a:cs typeface="Calibri"/>
              </a:rPr>
              <a:t> </a:t>
            </a:r>
            <a:r>
              <a:rPr sz="2400" u="none" dirty="0">
                <a:latin typeface="Calibri"/>
                <a:cs typeface="Calibri"/>
              </a:rPr>
              <a:t>το</a:t>
            </a:r>
            <a:r>
              <a:rPr sz="2400" u="none" spc="-55" dirty="0">
                <a:latin typeface="Calibri"/>
                <a:cs typeface="Calibri"/>
              </a:rPr>
              <a:t> </a:t>
            </a:r>
            <a:r>
              <a:rPr sz="2400" u="none" dirty="0">
                <a:latin typeface="Calibri"/>
                <a:cs typeface="Calibri"/>
              </a:rPr>
              <a:t>περιεχόμενο</a:t>
            </a:r>
            <a:r>
              <a:rPr sz="2400" u="none" spc="-70" dirty="0">
                <a:latin typeface="Calibri"/>
                <a:cs typeface="Calibri"/>
              </a:rPr>
              <a:t> </a:t>
            </a:r>
            <a:r>
              <a:rPr sz="2400" u="none" dirty="0">
                <a:latin typeface="Calibri"/>
                <a:cs typeface="Calibri"/>
              </a:rPr>
              <a:t>της</a:t>
            </a:r>
            <a:r>
              <a:rPr sz="2400" u="none" spc="-45" dirty="0">
                <a:latin typeface="Calibri"/>
                <a:cs typeface="Calibri"/>
              </a:rPr>
              <a:t> </a:t>
            </a:r>
            <a:r>
              <a:rPr sz="2400" u="none" spc="-10" dirty="0">
                <a:latin typeface="Calibri"/>
                <a:cs typeface="Calibri"/>
              </a:rPr>
              <a:t>πηγής.</a:t>
            </a:r>
            <a:endParaRPr sz="2400">
              <a:latin typeface="Calibri"/>
              <a:cs typeface="Calibri"/>
            </a:endParaRPr>
          </a:p>
        </p:txBody>
      </p:sp>
      <p:grpSp>
        <p:nvGrpSpPr>
          <p:cNvPr id="17" name="object 17"/>
          <p:cNvGrpSpPr/>
          <p:nvPr/>
        </p:nvGrpSpPr>
        <p:grpSpPr>
          <a:xfrm>
            <a:off x="3537203" y="4572000"/>
            <a:ext cx="1280160" cy="680085"/>
            <a:chOff x="3537203" y="4572000"/>
            <a:chExt cx="1280160" cy="680085"/>
          </a:xfrm>
        </p:grpSpPr>
        <p:pic>
          <p:nvPicPr>
            <p:cNvPr id="18" name="object 18"/>
            <p:cNvPicPr/>
            <p:nvPr/>
          </p:nvPicPr>
          <p:blipFill>
            <a:blip r:embed="rId10" cstate="print"/>
            <a:stretch>
              <a:fillRect/>
            </a:stretch>
          </p:blipFill>
          <p:spPr>
            <a:xfrm>
              <a:off x="3537203" y="4572000"/>
              <a:ext cx="1280160" cy="679704"/>
            </a:xfrm>
            <a:prstGeom prst="rect">
              <a:avLst/>
            </a:prstGeom>
          </p:spPr>
        </p:pic>
        <p:pic>
          <p:nvPicPr>
            <p:cNvPr id="19" name="object 19"/>
            <p:cNvPicPr/>
            <p:nvPr/>
          </p:nvPicPr>
          <p:blipFill>
            <a:blip r:embed="rId11" cstate="print"/>
            <a:stretch>
              <a:fillRect/>
            </a:stretch>
          </p:blipFill>
          <p:spPr>
            <a:xfrm>
              <a:off x="3720083" y="4983480"/>
              <a:ext cx="914400" cy="59436"/>
            </a:xfrm>
            <a:prstGeom prst="rect">
              <a:avLst/>
            </a:prstGeom>
          </p:spPr>
        </p:pic>
      </p:grpSp>
      <p:grpSp>
        <p:nvGrpSpPr>
          <p:cNvPr id="20" name="object 20"/>
          <p:cNvGrpSpPr/>
          <p:nvPr/>
        </p:nvGrpSpPr>
        <p:grpSpPr>
          <a:xfrm>
            <a:off x="4956047" y="4572000"/>
            <a:ext cx="2943225" cy="680085"/>
            <a:chOff x="4956047" y="4572000"/>
            <a:chExt cx="2943225" cy="680085"/>
          </a:xfrm>
        </p:grpSpPr>
        <p:pic>
          <p:nvPicPr>
            <p:cNvPr id="21" name="object 21"/>
            <p:cNvPicPr/>
            <p:nvPr/>
          </p:nvPicPr>
          <p:blipFill>
            <a:blip r:embed="rId12" cstate="print"/>
            <a:stretch>
              <a:fillRect/>
            </a:stretch>
          </p:blipFill>
          <p:spPr>
            <a:xfrm>
              <a:off x="4956047" y="4572000"/>
              <a:ext cx="2942844" cy="679704"/>
            </a:xfrm>
            <a:prstGeom prst="rect">
              <a:avLst/>
            </a:prstGeom>
          </p:spPr>
        </p:pic>
        <p:pic>
          <p:nvPicPr>
            <p:cNvPr id="22" name="object 22"/>
            <p:cNvPicPr/>
            <p:nvPr/>
          </p:nvPicPr>
          <p:blipFill>
            <a:blip r:embed="rId13" cstate="print"/>
            <a:stretch>
              <a:fillRect/>
            </a:stretch>
          </p:blipFill>
          <p:spPr>
            <a:xfrm>
              <a:off x="5138927" y="4983480"/>
              <a:ext cx="2577083" cy="59436"/>
            </a:xfrm>
            <a:prstGeom prst="rect">
              <a:avLst/>
            </a:prstGeom>
          </p:spPr>
        </p:pic>
      </p:grpSp>
      <p:sp>
        <p:nvSpPr>
          <p:cNvPr id="23" name="object 23"/>
          <p:cNvSpPr txBox="1"/>
          <p:nvPr/>
        </p:nvSpPr>
        <p:spPr>
          <a:xfrm>
            <a:off x="2441194" y="4456176"/>
            <a:ext cx="5823585" cy="1123950"/>
          </a:xfrm>
          <a:prstGeom prst="rect">
            <a:avLst/>
          </a:prstGeom>
        </p:spPr>
        <p:txBody>
          <a:bodyPr vert="horz" wrap="square" lIns="0" tIns="12700" rIns="0" bIns="0" rtlCol="0">
            <a:spAutoFit/>
          </a:bodyPr>
          <a:lstStyle/>
          <a:p>
            <a:pPr marL="299085" marR="5080" indent="-287020">
              <a:lnSpc>
                <a:spcPct val="150100"/>
              </a:lnSpc>
              <a:spcBef>
                <a:spcPts val="100"/>
              </a:spcBef>
            </a:pPr>
            <a:r>
              <a:rPr sz="2400" dirty="0">
                <a:latin typeface="Arial"/>
                <a:cs typeface="Arial"/>
              </a:rPr>
              <a:t>–</a:t>
            </a:r>
            <a:r>
              <a:rPr sz="2400" spc="185" dirty="0">
                <a:latin typeface="Arial"/>
                <a:cs typeface="Arial"/>
              </a:rPr>
              <a:t> </a:t>
            </a:r>
            <a:r>
              <a:rPr sz="2400" dirty="0">
                <a:latin typeface="Calibri"/>
                <a:cs typeface="Calibri"/>
              </a:rPr>
              <a:t>Σε</a:t>
            </a:r>
            <a:r>
              <a:rPr sz="2400" spc="-55" dirty="0">
                <a:latin typeface="Calibri"/>
                <a:cs typeface="Calibri"/>
              </a:rPr>
              <a:t> </a:t>
            </a:r>
            <a:r>
              <a:rPr sz="2400" dirty="0">
                <a:latin typeface="Calibri"/>
                <a:cs typeface="Calibri"/>
              </a:rPr>
              <a:t>ποιο</a:t>
            </a:r>
            <a:r>
              <a:rPr sz="2400" spc="-40" dirty="0">
                <a:latin typeface="Calibri"/>
                <a:cs typeface="Calibri"/>
              </a:rPr>
              <a:t> </a:t>
            </a:r>
            <a:r>
              <a:rPr sz="2400" u="sng" dirty="0">
                <a:uFill>
                  <a:solidFill>
                    <a:srgbClr val="000000"/>
                  </a:solidFill>
                </a:uFill>
                <a:latin typeface="Calibri"/>
                <a:cs typeface="Calibri"/>
              </a:rPr>
              <a:t>σημείο</a:t>
            </a:r>
            <a:r>
              <a:rPr sz="2400" u="none" spc="-45" dirty="0">
                <a:latin typeface="Calibri"/>
                <a:cs typeface="Calibri"/>
              </a:rPr>
              <a:t> </a:t>
            </a:r>
            <a:r>
              <a:rPr sz="2400" u="none" dirty="0">
                <a:latin typeface="Calibri"/>
                <a:cs typeface="Calibri"/>
              </a:rPr>
              <a:t>της</a:t>
            </a:r>
            <a:r>
              <a:rPr sz="2400" u="none" spc="-40" dirty="0">
                <a:latin typeface="Calibri"/>
                <a:cs typeface="Calibri"/>
              </a:rPr>
              <a:t> </a:t>
            </a:r>
            <a:r>
              <a:rPr sz="2400" u="sng" dirty="0">
                <a:uFill>
                  <a:solidFill>
                    <a:srgbClr val="000000"/>
                  </a:solidFill>
                </a:uFill>
                <a:latin typeface="Calibri"/>
                <a:cs typeface="Calibri"/>
              </a:rPr>
              <a:t>ιστορικής</a:t>
            </a:r>
            <a:r>
              <a:rPr sz="2400" u="sng" spc="-30" dirty="0">
                <a:uFill>
                  <a:solidFill>
                    <a:srgbClr val="000000"/>
                  </a:solidFill>
                </a:uFill>
                <a:latin typeface="Calibri"/>
                <a:cs typeface="Calibri"/>
              </a:rPr>
              <a:t> </a:t>
            </a:r>
            <a:r>
              <a:rPr sz="2400" u="sng" dirty="0">
                <a:uFill>
                  <a:solidFill>
                    <a:srgbClr val="000000"/>
                  </a:solidFill>
                </a:uFill>
                <a:latin typeface="Calibri"/>
                <a:cs typeface="Calibri"/>
              </a:rPr>
              <a:t>αφήγησης</a:t>
            </a:r>
            <a:r>
              <a:rPr sz="2400" u="none" spc="-15" dirty="0">
                <a:latin typeface="Calibri"/>
                <a:cs typeface="Calibri"/>
              </a:rPr>
              <a:t> </a:t>
            </a:r>
            <a:r>
              <a:rPr sz="2400" u="none" spc="-25" dirty="0">
                <a:latin typeface="Calibri"/>
                <a:cs typeface="Calibri"/>
              </a:rPr>
              <a:t>που </a:t>
            </a:r>
            <a:r>
              <a:rPr sz="2400" u="none" dirty="0">
                <a:latin typeface="Calibri"/>
                <a:cs typeface="Calibri"/>
              </a:rPr>
              <a:t>έχω</a:t>
            </a:r>
            <a:r>
              <a:rPr sz="2400" u="none" spc="-65" dirty="0">
                <a:latin typeface="Calibri"/>
                <a:cs typeface="Calibri"/>
              </a:rPr>
              <a:t> </a:t>
            </a:r>
            <a:r>
              <a:rPr sz="2400" u="none" dirty="0">
                <a:latin typeface="Calibri"/>
                <a:cs typeface="Calibri"/>
              </a:rPr>
              <a:t>μελετήσει</a:t>
            </a:r>
            <a:r>
              <a:rPr sz="2400" u="none" spc="-60" dirty="0">
                <a:latin typeface="Calibri"/>
                <a:cs typeface="Calibri"/>
              </a:rPr>
              <a:t> </a:t>
            </a:r>
            <a:r>
              <a:rPr sz="2400" u="none" dirty="0">
                <a:latin typeface="Calibri"/>
                <a:cs typeface="Calibri"/>
              </a:rPr>
              <a:t>από</a:t>
            </a:r>
            <a:r>
              <a:rPr sz="2400" u="none" spc="-60" dirty="0">
                <a:latin typeface="Calibri"/>
                <a:cs typeface="Calibri"/>
              </a:rPr>
              <a:t> </a:t>
            </a:r>
            <a:r>
              <a:rPr sz="2400" u="none" dirty="0">
                <a:latin typeface="Calibri"/>
                <a:cs typeface="Calibri"/>
              </a:rPr>
              <a:t>το</a:t>
            </a:r>
            <a:r>
              <a:rPr sz="2400" u="none" spc="-65" dirty="0">
                <a:latin typeface="Calibri"/>
                <a:cs typeface="Calibri"/>
              </a:rPr>
              <a:t> </a:t>
            </a:r>
            <a:r>
              <a:rPr sz="2400" u="none" dirty="0">
                <a:latin typeface="Calibri"/>
                <a:cs typeface="Calibri"/>
              </a:rPr>
              <a:t>βιβλίο</a:t>
            </a:r>
            <a:r>
              <a:rPr sz="2400" u="none" spc="-55" dirty="0">
                <a:latin typeface="Calibri"/>
                <a:cs typeface="Calibri"/>
              </a:rPr>
              <a:t> </a:t>
            </a:r>
            <a:r>
              <a:rPr sz="2400" u="none" spc="-10" dirty="0">
                <a:latin typeface="Calibri"/>
                <a:cs typeface="Calibri"/>
              </a:rPr>
              <a:t>αναφέρεται;</a:t>
            </a:r>
            <a:endParaRPr sz="2400">
              <a:latin typeface="Calibri"/>
              <a:cs typeface="Calibri"/>
            </a:endParaRPr>
          </a:p>
        </p:txBody>
      </p:sp>
      <p:sp>
        <p:nvSpPr>
          <p:cNvPr id="24" name="object 24"/>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25" name="object 25"/>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15</a:t>
            </a:fld>
            <a:endParaRPr spc="-25"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228344" y="496823"/>
            <a:ext cx="6144895" cy="1176655"/>
            <a:chOff x="1228344" y="496823"/>
            <a:chExt cx="6144895" cy="1176655"/>
          </a:xfrm>
        </p:grpSpPr>
        <p:pic>
          <p:nvPicPr>
            <p:cNvPr id="3" name="object 3"/>
            <p:cNvPicPr/>
            <p:nvPr/>
          </p:nvPicPr>
          <p:blipFill>
            <a:blip r:embed="rId2" cstate="print"/>
            <a:stretch>
              <a:fillRect/>
            </a:stretch>
          </p:blipFill>
          <p:spPr>
            <a:xfrm>
              <a:off x="2511552" y="496823"/>
              <a:ext cx="2708148" cy="566927"/>
            </a:xfrm>
            <a:prstGeom prst="rect">
              <a:avLst/>
            </a:prstGeom>
          </p:spPr>
        </p:pic>
        <p:pic>
          <p:nvPicPr>
            <p:cNvPr id="4" name="object 4"/>
            <p:cNvPicPr/>
            <p:nvPr/>
          </p:nvPicPr>
          <p:blipFill>
            <a:blip r:embed="rId3" cstate="print"/>
            <a:stretch>
              <a:fillRect/>
            </a:stretch>
          </p:blipFill>
          <p:spPr>
            <a:xfrm>
              <a:off x="1228344" y="801623"/>
              <a:ext cx="2747772" cy="566927"/>
            </a:xfrm>
            <a:prstGeom prst="rect">
              <a:avLst/>
            </a:prstGeom>
          </p:spPr>
        </p:pic>
        <p:pic>
          <p:nvPicPr>
            <p:cNvPr id="5" name="object 5"/>
            <p:cNvPicPr/>
            <p:nvPr/>
          </p:nvPicPr>
          <p:blipFill>
            <a:blip r:embed="rId4" cstate="print"/>
            <a:stretch>
              <a:fillRect/>
            </a:stretch>
          </p:blipFill>
          <p:spPr>
            <a:xfrm>
              <a:off x="5068823" y="801623"/>
              <a:ext cx="2304287" cy="566927"/>
            </a:xfrm>
            <a:prstGeom prst="rect">
              <a:avLst/>
            </a:prstGeom>
          </p:spPr>
        </p:pic>
        <p:pic>
          <p:nvPicPr>
            <p:cNvPr id="6" name="object 6"/>
            <p:cNvPicPr/>
            <p:nvPr/>
          </p:nvPicPr>
          <p:blipFill>
            <a:blip r:embed="rId5" cstate="print"/>
            <a:stretch>
              <a:fillRect/>
            </a:stretch>
          </p:blipFill>
          <p:spPr>
            <a:xfrm>
              <a:off x="1228344" y="1106423"/>
              <a:ext cx="2801111" cy="566927"/>
            </a:xfrm>
            <a:prstGeom prst="rect">
              <a:avLst/>
            </a:prstGeom>
          </p:spPr>
        </p:pic>
      </p:grpSp>
      <p:sp>
        <p:nvSpPr>
          <p:cNvPr id="7" name="object 7"/>
          <p:cNvSpPr txBox="1">
            <a:spLocks noGrp="1"/>
          </p:cNvSpPr>
          <p:nvPr>
            <p:ph type="title"/>
          </p:nvPr>
        </p:nvSpPr>
        <p:spPr>
          <a:xfrm>
            <a:off x="1374394" y="549909"/>
            <a:ext cx="5810885" cy="940435"/>
          </a:xfrm>
          <a:prstGeom prst="rect">
            <a:avLst/>
          </a:prstGeom>
        </p:spPr>
        <p:txBody>
          <a:bodyPr vert="horz" wrap="square" lIns="0" tIns="13335" rIns="0" bIns="0" rtlCol="0">
            <a:spAutoFit/>
          </a:bodyPr>
          <a:lstStyle/>
          <a:p>
            <a:pPr marL="12700" marR="5080" algn="just">
              <a:lnSpc>
                <a:spcPct val="100000"/>
              </a:lnSpc>
              <a:spcBef>
                <a:spcPts val="105"/>
              </a:spcBef>
            </a:pPr>
            <a:r>
              <a:rPr sz="2000" dirty="0"/>
              <a:t>Με</a:t>
            </a:r>
            <a:r>
              <a:rPr sz="2000" spc="-40" dirty="0"/>
              <a:t> </a:t>
            </a:r>
            <a:r>
              <a:rPr sz="2000" dirty="0"/>
              <a:t>βάση</a:t>
            </a:r>
            <a:r>
              <a:rPr sz="2000" spc="-45" dirty="0"/>
              <a:t> </a:t>
            </a:r>
            <a:r>
              <a:rPr sz="2000" dirty="0"/>
              <a:t>το</a:t>
            </a:r>
            <a:r>
              <a:rPr sz="2000" spc="-55" dirty="0"/>
              <a:t> </a:t>
            </a:r>
            <a:r>
              <a:rPr sz="2000" b="1" spc="-20" dirty="0">
                <a:solidFill>
                  <a:srgbClr val="FF0000"/>
                </a:solidFill>
                <a:latin typeface="Calibri"/>
                <a:cs typeface="Calibri"/>
              </a:rPr>
              <a:t>παρακάτω</a:t>
            </a:r>
            <a:r>
              <a:rPr sz="2000" b="1" spc="-40" dirty="0">
                <a:solidFill>
                  <a:srgbClr val="FF0000"/>
                </a:solidFill>
                <a:latin typeface="Calibri"/>
                <a:cs typeface="Calibri"/>
              </a:rPr>
              <a:t> </a:t>
            </a:r>
            <a:r>
              <a:rPr sz="2000" b="1" dirty="0">
                <a:solidFill>
                  <a:srgbClr val="FF0000"/>
                </a:solidFill>
                <a:latin typeface="Calibri"/>
                <a:cs typeface="Calibri"/>
              </a:rPr>
              <a:t>παράθεμα</a:t>
            </a:r>
            <a:r>
              <a:rPr sz="2000" b="1" spc="-35" dirty="0">
                <a:solidFill>
                  <a:srgbClr val="FF0000"/>
                </a:solidFill>
                <a:latin typeface="Calibri"/>
                <a:cs typeface="Calibri"/>
              </a:rPr>
              <a:t> </a:t>
            </a:r>
            <a:r>
              <a:rPr sz="2000" dirty="0"/>
              <a:t>και</a:t>
            </a:r>
            <a:r>
              <a:rPr sz="2000" spc="-30" dirty="0"/>
              <a:t> </a:t>
            </a:r>
            <a:r>
              <a:rPr sz="2000" spc="-10" dirty="0"/>
              <a:t>αξιοποιώντας</a:t>
            </a:r>
            <a:r>
              <a:rPr sz="2000" spc="-60" dirty="0"/>
              <a:t> </a:t>
            </a:r>
            <a:r>
              <a:rPr sz="2000" spc="-25" dirty="0"/>
              <a:t>τις </a:t>
            </a:r>
            <a:r>
              <a:rPr sz="2000" b="1" dirty="0">
                <a:solidFill>
                  <a:srgbClr val="00AF50"/>
                </a:solidFill>
                <a:latin typeface="Calibri"/>
                <a:cs typeface="Calibri"/>
              </a:rPr>
              <a:t>ιστορικές</a:t>
            </a:r>
            <a:r>
              <a:rPr sz="2000" b="1" spc="-70" dirty="0">
                <a:solidFill>
                  <a:srgbClr val="00AF50"/>
                </a:solidFill>
                <a:latin typeface="Calibri"/>
                <a:cs typeface="Calibri"/>
              </a:rPr>
              <a:t> </a:t>
            </a:r>
            <a:r>
              <a:rPr sz="2000" b="1" dirty="0">
                <a:solidFill>
                  <a:srgbClr val="00AF50"/>
                </a:solidFill>
                <a:latin typeface="Calibri"/>
                <a:cs typeface="Calibri"/>
              </a:rPr>
              <a:t>σας</a:t>
            </a:r>
            <a:r>
              <a:rPr sz="2000" b="1" spc="-25" dirty="0">
                <a:solidFill>
                  <a:srgbClr val="00AF50"/>
                </a:solidFill>
                <a:latin typeface="Calibri"/>
                <a:cs typeface="Calibri"/>
              </a:rPr>
              <a:t> </a:t>
            </a:r>
            <a:r>
              <a:rPr sz="2000" b="1" dirty="0">
                <a:solidFill>
                  <a:srgbClr val="00AF50"/>
                </a:solidFill>
                <a:latin typeface="Calibri"/>
                <a:cs typeface="Calibri"/>
              </a:rPr>
              <a:t>γνώσεις</a:t>
            </a:r>
            <a:r>
              <a:rPr sz="2000" b="1" spc="-55" dirty="0">
                <a:solidFill>
                  <a:srgbClr val="00AF50"/>
                </a:solidFill>
                <a:latin typeface="Calibri"/>
                <a:cs typeface="Calibri"/>
              </a:rPr>
              <a:t> </a:t>
            </a:r>
            <a:r>
              <a:rPr sz="2000" dirty="0"/>
              <a:t>να</a:t>
            </a:r>
            <a:r>
              <a:rPr sz="2000" spc="-25" dirty="0"/>
              <a:t> </a:t>
            </a:r>
            <a:r>
              <a:rPr sz="2000" dirty="0"/>
              <a:t>εξηγήσετε</a:t>
            </a:r>
            <a:r>
              <a:rPr sz="2000" spc="-55" dirty="0"/>
              <a:t> </a:t>
            </a:r>
            <a:r>
              <a:rPr sz="2000" b="1" dirty="0">
                <a:solidFill>
                  <a:srgbClr val="006FC0"/>
                </a:solidFill>
                <a:latin typeface="Calibri"/>
                <a:cs typeface="Calibri"/>
              </a:rPr>
              <a:t>το</a:t>
            </a:r>
            <a:r>
              <a:rPr sz="2000" b="1" spc="-45" dirty="0">
                <a:solidFill>
                  <a:srgbClr val="006FC0"/>
                </a:solidFill>
                <a:latin typeface="Calibri"/>
                <a:cs typeface="Calibri"/>
              </a:rPr>
              <a:t> </a:t>
            </a:r>
            <a:r>
              <a:rPr sz="2000" b="1" dirty="0">
                <a:solidFill>
                  <a:srgbClr val="006FC0"/>
                </a:solidFill>
                <a:latin typeface="Calibri"/>
                <a:cs typeface="Calibri"/>
              </a:rPr>
              <a:t>ρόλο</a:t>
            </a:r>
            <a:r>
              <a:rPr sz="2000" b="1" spc="-40" dirty="0">
                <a:solidFill>
                  <a:srgbClr val="006FC0"/>
                </a:solidFill>
                <a:latin typeface="Calibri"/>
                <a:cs typeface="Calibri"/>
              </a:rPr>
              <a:t> </a:t>
            </a:r>
            <a:r>
              <a:rPr sz="2000" b="1" dirty="0">
                <a:solidFill>
                  <a:srgbClr val="006FC0"/>
                </a:solidFill>
                <a:latin typeface="Calibri"/>
                <a:cs typeface="Calibri"/>
              </a:rPr>
              <a:t>του</a:t>
            </a:r>
            <a:r>
              <a:rPr sz="2000" b="1" spc="-40" dirty="0">
                <a:solidFill>
                  <a:srgbClr val="006FC0"/>
                </a:solidFill>
                <a:latin typeface="Calibri"/>
                <a:cs typeface="Calibri"/>
              </a:rPr>
              <a:t> </a:t>
            </a:r>
            <a:r>
              <a:rPr sz="2000" b="1" spc="-10" dirty="0">
                <a:solidFill>
                  <a:srgbClr val="006FC0"/>
                </a:solidFill>
                <a:latin typeface="Calibri"/>
                <a:cs typeface="Calibri"/>
              </a:rPr>
              <a:t>οίκου </a:t>
            </a:r>
            <a:r>
              <a:rPr sz="2000" b="1" dirty="0">
                <a:solidFill>
                  <a:srgbClr val="006FC0"/>
                </a:solidFill>
                <a:latin typeface="Calibri"/>
                <a:cs typeface="Calibri"/>
              </a:rPr>
              <a:t>στην</a:t>
            </a:r>
            <a:r>
              <a:rPr sz="2000" b="1" spc="-30" dirty="0">
                <a:solidFill>
                  <a:srgbClr val="006FC0"/>
                </a:solidFill>
                <a:latin typeface="Calibri"/>
                <a:cs typeface="Calibri"/>
              </a:rPr>
              <a:t> </a:t>
            </a:r>
            <a:r>
              <a:rPr sz="2000" b="1" dirty="0">
                <a:solidFill>
                  <a:srgbClr val="006FC0"/>
                </a:solidFill>
                <a:latin typeface="Calibri"/>
                <a:cs typeface="Calibri"/>
              </a:rPr>
              <a:t>ομηρική</a:t>
            </a:r>
            <a:r>
              <a:rPr sz="2000" b="1" spc="-30" dirty="0">
                <a:solidFill>
                  <a:srgbClr val="006FC0"/>
                </a:solidFill>
                <a:latin typeface="Calibri"/>
                <a:cs typeface="Calibri"/>
              </a:rPr>
              <a:t> </a:t>
            </a:r>
            <a:r>
              <a:rPr sz="2000" b="1" spc="-10" dirty="0">
                <a:solidFill>
                  <a:srgbClr val="006FC0"/>
                </a:solidFill>
                <a:latin typeface="Calibri"/>
                <a:cs typeface="Calibri"/>
              </a:rPr>
              <a:t>κοινωνία</a:t>
            </a:r>
            <a:r>
              <a:rPr sz="2000" spc="-10" dirty="0"/>
              <a:t>.</a:t>
            </a:r>
            <a:endParaRPr sz="2000">
              <a:latin typeface="Calibri"/>
              <a:cs typeface="Calibri"/>
            </a:endParaRPr>
          </a:p>
        </p:txBody>
      </p:sp>
      <p:grpSp>
        <p:nvGrpSpPr>
          <p:cNvPr id="8" name="object 8"/>
          <p:cNvGrpSpPr/>
          <p:nvPr/>
        </p:nvGrpSpPr>
        <p:grpSpPr>
          <a:xfrm>
            <a:off x="557783" y="1645920"/>
            <a:ext cx="7896225" cy="4003675"/>
            <a:chOff x="557783" y="1645920"/>
            <a:chExt cx="7896225" cy="4003675"/>
          </a:xfrm>
        </p:grpSpPr>
        <p:sp>
          <p:nvSpPr>
            <p:cNvPr id="9" name="object 9"/>
            <p:cNvSpPr/>
            <p:nvPr/>
          </p:nvSpPr>
          <p:spPr>
            <a:xfrm>
              <a:off x="609599" y="1676400"/>
              <a:ext cx="7772400" cy="3970020"/>
            </a:xfrm>
            <a:custGeom>
              <a:avLst/>
              <a:gdLst/>
              <a:ahLst/>
              <a:cxnLst/>
              <a:rect l="l" t="t" r="r" b="b"/>
              <a:pathLst>
                <a:path w="7772400" h="3970020">
                  <a:moveTo>
                    <a:pt x="0" y="3970020"/>
                  </a:moveTo>
                  <a:lnTo>
                    <a:pt x="7772400" y="3970020"/>
                  </a:lnTo>
                  <a:lnTo>
                    <a:pt x="7772400" y="0"/>
                  </a:lnTo>
                  <a:lnTo>
                    <a:pt x="0" y="0"/>
                  </a:lnTo>
                  <a:lnTo>
                    <a:pt x="0" y="3970020"/>
                  </a:lnTo>
                  <a:close/>
                </a:path>
              </a:pathLst>
            </a:custGeom>
            <a:ln w="6096">
              <a:solidFill>
                <a:srgbClr val="000000"/>
              </a:solidFill>
            </a:ln>
          </p:spPr>
          <p:txBody>
            <a:bodyPr wrap="square" lIns="0" tIns="0" rIns="0" bIns="0" rtlCol="0"/>
            <a:lstStyle/>
            <a:p>
              <a:endParaRPr/>
            </a:p>
          </p:txBody>
        </p:sp>
        <p:pic>
          <p:nvPicPr>
            <p:cNvPr id="10" name="object 10"/>
            <p:cNvPicPr/>
            <p:nvPr/>
          </p:nvPicPr>
          <p:blipFill>
            <a:blip r:embed="rId6" cstate="print"/>
            <a:stretch>
              <a:fillRect/>
            </a:stretch>
          </p:blipFill>
          <p:spPr>
            <a:xfrm>
              <a:off x="3709416" y="1645920"/>
              <a:ext cx="848867" cy="513588"/>
            </a:xfrm>
            <a:prstGeom prst="rect">
              <a:avLst/>
            </a:prstGeom>
          </p:spPr>
        </p:pic>
        <p:pic>
          <p:nvPicPr>
            <p:cNvPr id="11" name="object 11"/>
            <p:cNvPicPr/>
            <p:nvPr/>
          </p:nvPicPr>
          <p:blipFill>
            <a:blip r:embed="rId7" cstate="print"/>
            <a:stretch>
              <a:fillRect/>
            </a:stretch>
          </p:blipFill>
          <p:spPr>
            <a:xfrm>
              <a:off x="4215383" y="2468880"/>
              <a:ext cx="816863" cy="513588"/>
            </a:xfrm>
            <a:prstGeom prst="rect">
              <a:avLst/>
            </a:prstGeom>
          </p:spPr>
        </p:pic>
        <p:pic>
          <p:nvPicPr>
            <p:cNvPr id="12" name="object 12"/>
            <p:cNvPicPr/>
            <p:nvPr/>
          </p:nvPicPr>
          <p:blipFill>
            <a:blip r:embed="rId8" cstate="print"/>
            <a:stretch>
              <a:fillRect/>
            </a:stretch>
          </p:blipFill>
          <p:spPr>
            <a:xfrm>
              <a:off x="7240524" y="2468880"/>
              <a:ext cx="461772" cy="513588"/>
            </a:xfrm>
            <a:prstGeom prst="rect">
              <a:avLst/>
            </a:prstGeom>
          </p:spPr>
        </p:pic>
        <p:pic>
          <p:nvPicPr>
            <p:cNvPr id="13" name="object 13"/>
            <p:cNvPicPr/>
            <p:nvPr/>
          </p:nvPicPr>
          <p:blipFill>
            <a:blip r:embed="rId9" cstate="print"/>
            <a:stretch>
              <a:fillRect/>
            </a:stretch>
          </p:blipFill>
          <p:spPr>
            <a:xfrm>
              <a:off x="7450836" y="2468880"/>
              <a:ext cx="1002792" cy="513588"/>
            </a:xfrm>
            <a:prstGeom prst="rect">
              <a:avLst/>
            </a:prstGeom>
          </p:spPr>
        </p:pic>
        <p:pic>
          <p:nvPicPr>
            <p:cNvPr id="14" name="object 14"/>
            <p:cNvPicPr/>
            <p:nvPr/>
          </p:nvPicPr>
          <p:blipFill>
            <a:blip r:embed="rId10" cstate="print"/>
            <a:stretch>
              <a:fillRect/>
            </a:stretch>
          </p:blipFill>
          <p:spPr>
            <a:xfrm>
              <a:off x="557783" y="2743200"/>
              <a:ext cx="644652" cy="513588"/>
            </a:xfrm>
            <a:prstGeom prst="rect">
              <a:avLst/>
            </a:prstGeom>
          </p:spPr>
        </p:pic>
        <p:pic>
          <p:nvPicPr>
            <p:cNvPr id="15" name="object 15"/>
            <p:cNvPicPr/>
            <p:nvPr/>
          </p:nvPicPr>
          <p:blipFill>
            <a:blip r:embed="rId11" cstate="print"/>
            <a:stretch>
              <a:fillRect/>
            </a:stretch>
          </p:blipFill>
          <p:spPr>
            <a:xfrm>
              <a:off x="987551" y="2743200"/>
              <a:ext cx="847344" cy="513588"/>
            </a:xfrm>
            <a:prstGeom prst="rect">
              <a:avLst/>
            </a:prstGeom>
          </p:spPr>
        </p:pic>
        <p:pic>
          <p:nvPicPr>
            <p:cNvPr id="16" name="object 16"/>
            <p:cNvPicPr/>
            <p:nvPr/>
          </p:nvPicPr>
          <p:blipFill>
            <a:blip r:embed="rId12" cstate="print"/>
            <a:stretch>
              <a:fillRect/>
            </a:stretch>
          </p:blipFill>
          <p:spPr>
            <a:xfrm>
              <a:off x="7607807" y="3566160"/>
              <a:ext cx="845820" cy="513588"/>
            </a:xfrm>
            <a:prstGeom prst="rect">
              <a:avLst/>
            </a:prstGeom>
          </p:spPr>
        </p:pic>
      </p:grpSp>
      <p:sp>
        <p:nvSpPr>
          <p:cNvPr id="17" name="object 17"/>
          <p:cNvSpPr txBox="1"/>
          <p:nvPr/>
        </p:nvSpPr>
        <p:spPr>
          <a:xfrm>
            <a:off x="688340" y="1694434"/>
            <a:ext cx="7615555" cy="4548505"/>
          </a:xfrm>
          <a:prstGeom prst="rect">
            <a:avLst/>
          </a:prstGeom>
        </p:spPr>
        <p:txBody>
          <a:bodyPr vert="horz" wrap="square" lIns="0" tIns="12700" rIns="0" bIns="0" rtlCol="0">
            <a:spAutoFit/>
          </a:bodyPr>
          <a:lstStyle/>
          <a:p>
            <a:pPr marL="12700" marR="5080" algn="just">
              <a:lnSpc>
                <a:spcPct val="100000"/>
              </a:lnSpc>
              <a:spcBef>
                <a:spcPts val="100"/>
              </a:spcBef>
            </a:pPr>
            <a:r>
              <a:rPr sz="1800" dirty="0">
                <a:latin typeface="Calibri"/>
                <a:cs typeface="Calibri"/>
              </a:rPr>
              <a:t>Βασική</a:t>
            </a:r>
            <a:r>
              <a:rPr sz="1800" spc="50" dirty="0">
                <a:latin typeface="Calibri"/>
                <a:cs typeface="Calibri"/>
              </a:rPr>
              <a:t>  </a:t>
            </a:r>
            <a:r>
              <a:rPr sz="1800" dirty="0">
                <a:latin typeface="Calibri"/>
                <a:cs typeface="Calibri"/>
              </a:rPr>
              <a:t>κοινωνική</a:t>
            </a:r>
            <a:r>
              <a:rPr sz="1800" spc="55" dirty="0">
                <a:latin typeface="Calibri"/>
                <a:cs typeface="Calibri"/>
              </a:rPr>
              <a:t>  </a:t>
            </a:r>
            <a:r>
              <a:rPr sz="1800" dirty="0">
                <a:latin typeface="Calibri"/>
                <a:cs typeface="Calibri"/>
              </a:rPr>
              <a:t>μονάδα</a:t>
            </a:r>
            <a:r>
              <a:rPr sz="1800" spc="60" dirty="0">
                <a:latin typeface="Calibri"/>
                <a:cs typeface="Calibri"/>
              </a:rPr>
              <a:t>  </a:t>
            </a:r>
            <a:r>
              <a:rPr sz="1800" dirty="0">
                <a:latin typeface="Calibri"/>
                <a:cs typeface="Calibri"/>
              </a:rPr>
              <a:t>του</a:t>
            </a:r>
            <a:r>
              <a:rPr sz="1800" spc="55" dirty="0">
                <a:latin typeface="Calibri"/>
                <a:cs typeface="Calibri"/>
              </a:rPr>
              <a:t>  </a:t>
            </a:r>
            <a:r>
              <a:rPr sz="1800" b="1" dirty="0">
                <a:solidFill>
                  <a:srgbClr val="E36C09"/>
                </a:solidFill>
                <a:latin typeface="Calibri"/>
                <a:cs typeface="Calibri"/>
              </a:rPr>
              <a:t>οίκου</a:t>
            </a:r>
            <a:r>
              <a:rPr sz="1800" b="1" spc="50" dirty="0">
                <a:solidFill>
                  <a:srgbClr val="E36C09"/>
                </a:solidFill>
                <a:latin typeface="Calibri"/>
                <a:cs typeface="Calibri"/>
              </a:rPr>
              <a:t>  </a:t>
            </a:r>
            <a:r>
              <a:rPr sz="1800" dirty="0">
                <a:latin typeface="Calibri"/>
                <a:cs typeface="Calibri"/>
              </a:rPr>
              <a:t>αποτελούσε</a:t>
            </a:r>
            <a:r>
              <a:rPr sz="1800" spc="60" dirty="0">
                <a:latin typeface="Calibri"/>
                <a:cs typeface="Calibri"/>
              </a:rPr>
              <a:t>  </a:t>
            </a:r>
            <a:r>
              <a:rPr sz="1800" dirty="0">
                <a:latin typeface="Calibri"/>
                <a:cs typeface="Calibri"/>
              </a:rPr>
              <a:t>η</a:t>
            </a:r>
            <a:r>
              <a:rPr sz="1800" spc="50" dirty="0">
                <a:latin typeface="Calibri"/>
                <a:cs typeface="Calibri"/>
              </a:rPr>
              <a:t>  </a:t>
            </a:r>
            <a:r>
              <a:rPr sz="1800" dirty="0">
                <a:latin typeface="Calibri"/>
                <a:cs typeface="Calibri"/>
              </a:rPr>
              <a:t>στενότερη</a:t>
            </a:r>
            <a:r>
              <a:rPr sz="1800" spc="60" dirty="0">
                <a:latin typeface="Calibri"/>
                <a:cs typeface="Calibri"/>
              </a:rPr>
              <a:t>  </a:t>
            </a:r>
            <a:r>
              <a:rPr sz="1800" dirty="0">
                <a:latin typeface="Calibri"/>
                <a:cs typeface="Calibri"/>
              </a:rPr>
              <a:t>ή</a:t>
            </a:r>
            <a:r>
              <a:rPr sz="1800" spc="60" dirty="0">
                <a:latin typeface="Calibri"/>
                <a:cs typeface="Calibri"/>
              </a:rPr>
              <a:t>  </a:t>
            </a:r>
            <a:r>
              <a:rPr sz="1800" spc="-10" dirty="0">
                <a:latin typeface="Calibri"/>
                <a:cs typeface="Calibri"/>
              </a:rPr>
              <a:t>ευρύτερη </a:t>
            </a:r>
            <a:r>
              <a:rPr sz="1800" dirty="0">
                <a:latin typeface="Calibri"/>
                <a:cs typeface="Calibri"/>
              </a:rPr>
              <a:t>οικογένεια,</a:t>
            </a:r>
            <a:r>
              <a:rPr sz="1800" spc="110" dirty="0">
                <a:latin typeface="Calibri"/>
                <a:cs typeface="Calibri"/>
              </a:rPr>
              <a:t>  </a:t>
            </a:r>
            <a:r>
              <a:rPr sz="1800" dirty="0">
                <a:latin typeface="Calibri"/>
                <a:cs typeface="Calibri"/>
              </a:rPr>
              <a:t>που</a:t>
            </a:r>
            <a:r>
              <a:rPr sz="1800" spc="114" dirty="0">
                <a:latin typeface="Calibri"/>
                <a:cs typeface="Calibri"/>
              </a:rPr>
              <a:t>  </a:t>
            </a:r>
            <a:r>
              <a:rPr sz="1800" dirty="0">
                <a:latin typeface="Calibri"/>
                <a:cs typeface="Calibri"/>
              </a:rPr>
              <a:t>βρισκόταν</a:t>
            </a:r>
            <a:r>
              <a:rPr sz="1800" spc="125" dirty="0">
                <a:latin typeface="Calibri"/>
                <a:cs typeface="Calibri"/>
              </a:rPr>
              <a:t>  </a:t>
            </a:r>
            <a:r>
              <a:rPr sz="1800" dirty="0">
                <a:latin typeface="Calibri"/>
                <a:cs typeface="Calibri"/>
              </a:rPr>
              <a:t>υπό</a:t>
            </a:r>
            <a:r>
              <a:rPr sz="1800" spc="114" dirty="0">
                <a:latin typeface="Calibri"/>
                <a:cs typeface="Calibri"/>
              </a:rPr>
              <a:t>  </a:t>
            </a:r>
            <a:r>
              <a:rPr sz="1800" dirty="0">
                <a:latin typeface="Calibri"/>
                <a:cs typeface="Calibri"/>
              </a:rPr>
              <a:t>την</a:t>
            </a:r>
            <a:r>
              <a:rPr sz="1800" spc="114" dirty="0">
                <a:latin typeface="Calibri"/>
                <a:cs typeface="Calibri"/>
              </a:rPr>
              <a:t>  </a:t>
            </a:r>
            <a:r>
              <a:rPr sz="1800" dirty="0">
                <a:latin typeface="Calibri"/>
                <a:cs typeface="Calibri"/>
              </a:rPr>
              <a:t>εξουσία</a:t>
            </a:r>
            <a:r>
              <a:rPr sz="1800" spc="125" dirty="0">
                <a:latin typeface="Calibri"/>
                <a:cs typeface="Calibri"/>
              </a:rPr>
              <a:t>  </a:t>
            </a:r>
            <a:r>
              <a:rPr sz="1800" dirty="0">
                <a:latin typeface="Calibri"/>
                <a:cs typeface="Calibri"/>
              </a:rPr>
              <a:t>ενός</a:t>
            </a:r>
            <a:r>
              <a:rPr sz="1800" spc="114" dirty="0">
                <a:latin typeface="Calibri"/>
                <a:cs typeface="Calibri"/>
              </a:rPr>
              <a:t>  </a:t>
            </a:r>
            <a:r>
              <a:rPr sz="1800" dirty="0">
                <a:latin typeface="Calibri"/>
                <a:cs typeface="Calibri"/>
              </a:rPr>
              <a:t>πατριάρχη</a:t>
            </a:r>
            <a:r>
              <a:rPr sz="1800" spc="114" dirty="0">
                <a:latin typeface="Calibri"/>
                <a:cs typeface="Calibri"/>
              </a:rPr>
              <a:t>  </a:t>
            </a:r>
            <a:r>
              <a:rPr sz="1800" dirty="0">
                <a:latin typeface="Calibri"/>
                <a:cs typeface="Calibri"/>
              </a:rPr>
              <a:t>βασιλιά,</a:t>
            </a:r>
            <a:r>
              <a:rPr sz="1800" spc="125" dirty="0">
                <a:latin typeface="Calibri"/>
                <a:cs typeface="Calibri"/>
              </a:rPr>
              <a:t>  </a:t>
            </a:r>
            <a:r>
              <a:rPr sz="1800" spc="-25" dirty="0">
                <a:latin typeface="Calibri"/>
                <a:cs typeface="Calibri"/>
              </a:rPr>
              <a:t>και </a:t>
            </a:r>
            <a:r>
              <a:rPr sz="1800" dirty="0">
                <a:latin typeface="Calibri"/>
                <a:cs typeface="Calibri"/>
              </a:rPr>
              <a:t>περιελάμβανε</a:t>
            </a:r>
            <a:r>
              <a:rPr sz="1800" spc="110" dirty="0">
                <a:latin typeface="Calibri"/>
                <a:cs typeface="Calibri"/>
              </a:rPr>
              <a:t>  </a:t>
            </a:r>
            <a:r>
              <a:rPr sz="1800" dirty="0">
                <a:latin typeface="Calibri"/>
                <a:cs typeface="Calibri"/>
              </a:rPr>
              <a:t>τις</a:t>
            </a:r>
            <a:r>
              <a:rPr sz="1800" spc="114" dirty="0">
                <a:latin typeface="Calibri"/>
                <a:cs typeface="Calibri"/>
              </a:rPr>
              <a:t>  </a:t>
            </a:r>
            <a:r>
              <a:rPr sz="1800" dirty="0">
                <a:latin typeface="Calibri"/>
                <a:cs typeface="Calibri"/>
              </a:rPr>
              <a:t>εκτάσεις</a:t>
            </a:r>
            <a:r>
              <a:rPr sz="1800" spc="110" dirty="0">
                <a:latin typeface="Calibri"/>
                <a:cs typeface="Calibri"/>
              </a:rPr>
              <a:t>  </a:t>
            </a:r>
            <a:r>
              <a:rPr sz="1800" dirty="0">
                <a:latin typeface="Calibri"/>
                <a:cs typeface="Calibri"/>
              </a:rPr>
              <a:t>γης,</a:t>
            </a:r>
            <a:r>
              <a:rPr sz="1800" spc="105" dirty="0">
                <a:latin typeface="Calibri"/>
                <a:cs typeface="Calibri"/>
              </a:rPr>
              <a:t>  </a:t>
            </a:r>
            <a:r>
              <a:rPr sz="1800" dirty="0">
                <a:latin typeface="Calibri"/>
                <a:cs typeface="Calibri"/>
              </a:rPr>
              <a:t>τα</a:t>
            </a:r>
            <a:r>
              <a:rPr sz="1800" spc="110" dirty="0">
                <a:latin typeface="Calibri"/>
                <a:cs typeface="Calibri"/>
              </a:rPr>
              <a:t>  </a:t>
            </a:r>
            <a:r>
              <a:rPr sz="1800" dirty="0">
                <a:latin typeface="Calibri"/>
                <a:cs typeface="Calibri"/>
              </a:rPr>
              <a:t>ζώα,</a:t>
            </a:r>
            <a:r>
              <a:rPr sz="1800" spc="105" dirty="0">
                <a:latin typeface="Calibri"/>
                <a:cs typeface="Calibri"/>
              </a:rPr>
              <a:t>  </a:t>
            </a:r>
            <a:r>
              <a:rPr sz="1800" dirty="0">
                <a:latin typeface="Calibri"/>
                <a:cs typeface="Calibri"/>
              </a:rPr>
              <a:t>το</a:t>
            </a:r>
            <a:r>
              <a:rPr sz="1800" spc="114" dirty="0">
                <a:latin typeface="Calibri"/>
                <a:cs typeface="Calibri"/>
              </a:rPr>
              <a:t>  </a:t>
            </a:r>
            <a:r>
              <a:rPr sz="1800" dirty="0">
                <a:latin typeface="Calibri"/>
                <a:cs typeface="Calibri"/>
              </a:rPr>
              <a:t>υπηρετικό</a:t>
            </a:r>
            <a:r>
              <a:rPr sz="1800" spc="110" dirty="0">
                <a:latin typeface="Calibri"/>
                <a:cs typeface="Calibri"/>
              </a:rPr>
              <a:t>  </a:t>
            </a:r>
            <a:r>
              <a:rPr sz="1800" dirty="0">
                <a:latin typeface="Calibri"/>
                <a:cs typeface="Calibri"/>
              </a:rPr>
              <a:t>προσωπικό,</a:t>
            </a:r>
            <a:r>
              <a:rPr sz="1800" spc="110" dirty="0">
                <a:latin typeface="Calibri"/>
                <a:cs typeface="Calibri"/>
              </a:rPr>
              <a:t>  </a:t>
            </a:r>
            <a:r>
              <a:rPr sz="1800" dirty="0">
                <a:latin typeface="Calibri"/>
                <a:cs typeface="Calibri"/>
              </a:rPr>
              <a:t>και</a:t>
            </a:r>
            <a:r>
              <a:rPr sz="1800" spc="110" dirty="0">
                <a:latin typeface="Calibri"/>
                <a:cs typeface="Calibri"/>
              </a:rPr>
              <a:t>  </a:t>
            </a:r>
            <a:r>
              <a:rPr sz="1800" spc="-25" dirty="0">
                <a:latin typeface="Calibri"/>
                <a:cs typeface="Calibri"/>
              </a:rPr>
              <a:t>τα </a:t>
            </a:r>
            <a:r>
              <a:rPr sz="1800" dirty="0">
                <a:latin typeface="Calibri"/>
                <a:cs typeface="Calibri"/>
              </a:rPr>
              <a:t>υπόλοιπα</a:t>
            </a:r>
            <a:r>
              <a:rPr sz="1800" spc="-15" dirty="0">
                <a:latin typeface="Calibri"/>
                <a:cs typeface="Calibri"/>
              </a:rPr>
              <a:t> </a:t>
            </a:r>
            <a:r>
              <a:rPr sz="1800" spc="-10" dirty="0">
                <a:latin typeface="Calibri"/>
                <a:cs typeface="Calibri"/>
              </a:rPr>
              <a:t>υλικά </a:t>
            </a:r>
            <a:r>
              <a:rPr sz="1800" dirty="0">
                <a:latin typeface="Calibri"/>
                <a:cs typeface="Calibri"/>
              </a:rPr>
              <a:t>αγαθά.</a:t>
            </a:r>
            <a:r>
              <a:rPr sz="1800" spc="-15" dirty="0">
                <a:latin typeface="Calibri"/>
                <a:cs typeface="Calibri"/>
              </a:rPr>
              <a:t> </a:t>
            </a:r>
            <a:r>
              <a:rPr sz="1800" dirty="0">
                <a:latin typeface="Calibri"/>
                <a:cs typeface="Calibri"/>
              </a:rPr>
              <a:t>Παράδειγμα</a:t>
            </a:r>
            <a:r>
              <a:rPr sz="1800" spc="-20" dirty="0">
                <a:latin typeface="Calibri"/>
                <a:cs typeface="Calibri"/>
              </a:rPr>
              <a:t> </a:t>
            </a:r>
            <a:r>
              <a:rPr sz="1800" dirty="0">
                <a:latin typeface="Calibri"/>
                <a:cs typeface="Calibri"/>
              </a:rPr>
              <a:t>ο</a:t>
            </a:r>
            <a:r>
              <a:rPr sz="1800" spc="-25" dirty="0">
                <a:latin typeface="Calibri"/>
                <a:cs typeface="Calibri"/>
              </a:rPr>
              <a:t> </a:t>
            </a:r>
            <a:r>
              <a:rPr sz="1800" b="1" dirty="0">
                <a:solidFill>
                  <a:srgbClr val="E36C09"/>
                </a:solidFill>
                <a:latin typeface="Calibri"/>
                <a:cs typeface="Calibri"/>
              </a:rPr>
              <a:t>οίκος</a:t>
            </a:r>
            <a:r>
              <a:rPr sz="1800" b="1" spc="-25" dirty="0">
                <a:solidFill>
                  <a:srgbClr val="E36C09"/>
                </a:solidFill>
                <a:latin typeface="Calibri"/>
                <a:cs typeface="Calibri"/>
              </a:rPr>
              <a:t> </a:t>
            </a:r>
            <a:r>
              <a:rPr sz="1800" dirty="0">
                <a:latin typeface="Calibri"/>
                <a:cs typeface="Calibri"/>
              </a:rPr>
              <a:t>του</a:t>
            </a:r>
            <a:r>
              <a:rPr sz="1800" spc="-10" dirty="0">
                <a:latin typeface="Calibri"/>
                <a:cs typeface="Calibri"/>
              </a:rPr>
              <a:t> </a:t>
            </a:r>
            <a:r>
              <a:rPr sz="1800" dirty="0">
                <a:latin typeface="Calibri"/>
                <a:cs typeface="Calibri"/>
              </a:rPr>
              <a:t>Οδυσσέα</a:t>
            </a:r>
            <a:r>
              <a:rPr sz="1800" spc="-30" dirty="0">
                <a:latin typeface="Calibri"/>
                <a:cs typeface="Calibri"/>
              </a:rPr>
              <a:t> </a:t>
            </a:r>
            <a:r>
              <a:rPr sz="1800" dirty="0">
                <a:latin typeface="Calibri"/>
                <a:cs typeface="Calibri"/>
              </a:rPr>
              <a:t>στην</a:t>
            </a:r>
            <a:r>
              <a:rPr sz="1800" spc="-20" dirty="0">
                <a:latin typeface="Calibri"/>
                <a:cs typeface="Calibri"/>
              </a:rPr>
              <a:t> </a:t>
            </a:r>
            <a:r>
              <a:rPr sz="1800" dirty="0">
                <a:latin typeface="Calibri"/>
                <a:cs typeface="Calibri"/>
              </a:rPr>
              <a:t>Ιθάκη.</a:t>
            </a:r>
            <a:r>
              <a:rPr sz="1800" spc="-25" dirty="0">
                <a:latin typeface="Calibri"/>
                <a:cs typeface="Calibri"/>
              </a:rPr>
              <a:t> </a:t>
            </a:r>
            <a:r>
              <a:rPr sz="1800" b="1" dirty="0">
                <a:solidFill>
                  <a:srgbClr val="E36C09"/>
                </a:solidFill>
                <a:latin typeface="Calibri"/>
                <a:cs typeface="Calibri"/>
              </a:rPr>
              <a:t>Ο</a:t>
            </a:r>
            <a:r>
              <a:rPr sz="1800" b="1" spc="-35" dirty="0">
                <a:solidFill>
                  <a:srgbClr val="E36C09"/>
                </a:solidFill>
                <a:latin typeface="Calibri"/>
                <a:cs typeface="Calibri"/>
              </a:rPr>
              <a:t> </a:t>
            </a:r>
            <a:r>
              <a:rPr sz="1800" b="1" spc="-10" dirty="0">
                <a:solidFill>
                  <a:srgbClr val="E36C09"/>
                </a:solidFill>
                <a:latin typeface="Calibri"/>
                <a:cs typeface="Calibri"/>
              </a:rPr>
              <a:t>θεσμός </a:t>
            </a:r>
            <a:r>
              <a:rPr sz="1800" b="1" dirty="0">
                <a:solidFill>
                  <a:srgbClr val="E36C09"/>
                </a:solidFill>
                <a:latin typeface="Calibri"/>
                <a:cs typeface="Calibri"/>
              </a:rPr>
              <a:t>του</a:t>
            </a:r>
            <a:r>
              <a:rPr sz="1800" b="1" spc="250" dirty="0">
                <a:solidFill>
                  <a:srgbClr val="E36C09"/>
                </a:solidFill>
                <a:latin typeface="Calibri"/>
                <a:cs typeface="Calibri"/>
              </a:rPr>
              <a:t> </a:t>
            </a:r>
            <a:r>
              <a:rPr sz="1800" b="1" dirty="0">
                <a:solidFill>
                  <a:srgbClr val="E36C09"/>
                </a:solidFill>
                <a:latin typeface="Calibri"/>
                <a:cs typeface="Calibri"/>
              </a:rPr>
              <a:t>οίκου</a:t>
            </a:r>
            <a:r>
              <a:rPr sz="1800" b="1" spc="254" dirty="0">
                <a:solidFill>
                  <a:srgbClr val="E36C09"/>
                </a:solidFill>
                <a:latin typeface="Calibri"/>
                <a:cs typeface="Calibri"/>
              </a:rPr>
              <a:t> </a:t>
            </a:r>
            <a:r>
              <a:rPr sz="1800" dirty="0">
                <a:latin typeface="Calibri"/>
                <a:cs typeface="Calibri"/>
              </a:rPr>
              <a:t>αντιπροσώπευε</a:t>
            </a:r>
            <a:r>
              <a:rPr sz="1800" spc="265" dirty="0">
                <a:latin typeface="Calibri"/>
                <a:cs typeface="Calibri"/>
              </a:rPr>
              <a:t> </a:t>
            </a:r>
            <a:r>
              <a:rPr sz="1800" dirty="0">
                <a:latin typeface="Calibri"/>
                <a:cs typeface="Calibri"/>
              </a:rPr>
              <a:t>έναν</a:t>
            </a:r>
            <a:r>
              <a:rPr sz="1800" spc="250" dirty="0">
                <a:latin typeface="Calibri"/>
                <a:cs typeface="Calibri"/>
              </a:rPr>
              <a:t> </a:t>
            </a:r>
            <a:r>
              <a:rPr sz="1800" dirty="0">
                <a:latin typeface="Calibri"/>
                <a:cs typeface="Calibri"/>
              </a:rPr>
              <a:t>τύπο</a:t>
            </a:r>
            <a:r>
              <a:rPr sz="1800" spc="250" dirty="0">
                <a:latin typeface="Calibri"/>
                <a:cs typeface="Calibri"/>
              </a:rPr>
              <a:t> </a:t>
            </a:r>
            <a:r>
              <a:rPr sz="1800" dirty="0">
                <a:latin typeface="Calibri"/>
                <a:cs typeface="Calibri"/>
              </a:rPr>
              <a:t>κοινωνίας</a:t>
            </a:r>
            <a:r>
              <a:rPr sz="1800" spc="260" dirty="0">
                <a:latin typeface="Calibri"/>
                <a:cs typeface="Calibri"/>
              </a:rPr>
              <a:t> </a:t>
            </a:r>
            <a:r>
              <a:rPr sz="1800" dirty="0">
                <a:latin typeface="Calibri"/>
                <a:cs typeface="Calibri"/>
              </a:rPr>
              <a:t>τοπικό,</a:t>
            </a:r>
            <a:r>
              <a:rPr sz="1800" spc="240" dirty="0">
                <a:latin typeface="Calibri"/>
                <a:cs typeface="Calibri"/>
              </a:rPr>
              <a:t> </a:t>
            </a:r>
            <a:r>
              <a:rPr sz="1800" dirty="0">
                <a:latin typeface="Calibri"/>
                <a:cs typeface="Calibri"/>
              </a:rPr>
              <a:t>όπου</a:t>
            </a:r>
            <a:r>
              <a:rPr sz="1800" spc="254" dirty="0">
                <a:latin typeface="Calibri"/>
                <a:cs typeface="Calibri"/>
              </a:rPr>
              <a:t> </a:t>
            </a:r>
            <a:r>
              <a:rPr sz="1800" dirty="0">
                <a:latin typeface="Calibri"/>
                <a:cs typeface="Calibri"/>
              </a:rPr>
              <a:t>ίσχυαν</a:t>
            </a:r>
            <a:r>
              <a:rPr sz="1800" spc="260" dirty="0">
                <a:latin typeface="Calibri"/>
                <a:cs typeface="Calibri"/>
              </a:rPr>
              <a:t> </a:t>
            </a:r>
            <a:r>
              <a:rPr sz="1800" spc="-10" dirty="0">
                <a:latin typeface="Calibri"/>
                <a:cs typeface="Calibri"/>
              </a:rPr>
              <a:t>εθιμικοί κανόνες</a:t>
            </a:r>
            <a:r>
              <a:rPr sz="1800" spc="-25" dirty="0">
                <a:latin typeface="Calibri"/>
                <a:cs typeface="Calibri"/>
              </a:rPr>
              <a:t> </a:t>
            </a:r>
            <a:r>
              <a:rPr sz="1800" spc="-10" dirty="0">
                <a:latin typeface="Calibri"/>
                <a:cs typeface="Calibri"/>
              </a:rPr>
              <a:t>δικαίου,</a:t>
            </a:r>
            <a:r>
              <a:rPr sz="1800" spc="-30" dirty="0">
                <a:latin typeface="Calibri"/>
                <a:cs typeface="Calibri"/>
              </a:rPr>
              <a:t> </a:t>
            </a:r>
            <a:r>
              <a:rPr sz="1800" dirty="0">
                <a:latin typeface="Calibri"/>
                <a:cs typeface="Calibri"/>
              </a:rPr>
              <a:t>με</a:t>
            </a:r>
            <a:r>
              <a:rPr sz="1800" spc="-40" dirty="0">
                <a:latin typeface="Calibri"/>
                <a:cs typeface="Calibri"/>
              </a:rPr>
              <a:t> </a:t>
            </a:r>
            <a:r>
              <a:rPr sz="1800" dirty="0">
                <a:latin typeface="Calibri"/>
                <a:cs typeface="Calibri"/>
              </a:rPr>
              <a:t>συχνές</a:t>
            </a:r>
            <a:r>
              <a:rPr sz="1800" spc="-35" dirty="0">
                <a:latin typeface="Calibri"/>
                <a:cs typeface="Calibri"/>
              </a:rPr>
              <a:t> </a:t>
            </a:r>
            <a:r>
              <a:rPr sz="1800" dirty="0">
                <a:latin typeface="Calibri"/>
                <a:cs typeface="Calibri"/>
              </a:rPr>
              <a:t>συγκρούσεις</a:t>
            </a:r>
            <a:r>
              <a:rPr sz="1800" spc="-30" dirty="0">
                <a:latin typeface="Calibri"/>
                <a:cs typeface="Calibri"/>
              </a:rPr>
              <a:t> </a:t>
            </a:r>
            <a:r>
              <a:rPr sz="1800" dirty="0">
                <a:latin typeface="Calibri"/>
                <a:cs typeface="Calibri"/>
              </a:rPr>
              <a:t>ανάμεσα</a:t>
            </a:r>
            <a:r>
              <a:rPr sz="1800" spc="-35" dirty="0">
                <a:latin typeface="Calibri"/>
                <a:cs typeface="Calibri"/>
              </a:rPr>
              <a:t> </a:t>
            </a:r>
            <a:r>
              <a:rPr sz="1800" dirty="0">
                <a:latin typeface="Calibri"/>
                <a:cs typeface="Calibri"/>
              </a:rPr>
              <a:t>σε</a:t>
            </a:r>
            <a:r>
              <a:rPr sz="1800" spc="-35" dirty="0">
                <a:latin typeface="Calibri"/>
                <a:cs typeface="Calibri"/>
              </a:rPr>
              <a:t> </a:t>
            </a:r>
            <a:r>
              <a:rPr sz="1800" spc="-10" dirty="0">
                <a:latin typeface="Calibri"/>
                <a:cs typeface="Calibri"/>
              </a:rPr>
              <a:t>μεμονωμένους</a:t>
            </a:r>
            <a:r>
              <a:rPr sz="1800" spc="-30" dirty="0">
                <a:latin typeface="Calibri"/>
                <a:cs typeface="Calibri"/>
              </a:rPr>
              <a:t> </a:t>
            </a:r>
            <a:r>
              <a:rPr sz="1800" spc="-10" dirty="0">
                <a:latin typeface="Calibri"/>
                <a:cs typeface="Calibri"/>
              </a:rPr>
              <a:t>ανθρώπους </a:t>
            </a:r>
            <a:r>
              <a:rPr sz="1800" dirty="0">
                <a:latin typeface="Calibri"/>
                <a:cs typeface="Calibri"/>
              </a:rPr>
              <a:t>και</a:t>
            </a:r>
            <a:r>
              <a:rPr sz="1800" spc="340" dirty="0">
                <a:latin typeface="Calibri"/>
                <a:cs typeface="Calibri"/>
              </a:rPr>
              <a:t> </a:t>
            </a:r>
            <a:r>
              <a:rPr sz="1800" dirty="0">
                <a:latin typeface="Calibri"/>
                <a:cs typeface="Calibri"/>
              </a:rPr>
              <a:t>αντίπαλες</a:t>
            </a:r>
            <a:r>
              <a:rPr sz="1800" spc="355" dirty="0">
                <a:latin typeface="Calibri"/>
                <a:cs typeface="Calibri"/>
              </a:rPr>
              <a:t> </a:t>
            </a:r>
            <a:r>
              <a:rPr sz="1800" dirty="0">
                <a:latin typeface="Calibri"/>
                <a:cs typeface="Calibri"/>
              </a:rPr>
              <a:t>ομάδες,</a:t>
            </a:r>
            <a:r>
              <a:rPr sz="1800" spc="340" dirty="0">
                <a:latin typeface="Calibri"/>
                <a:cs typeface="Calibri"/>
              </a:rPr>
              <a:t> </a:t>
            </a:r>
            <a:r>
              <a:rPr sz="1800" dirty="0">
                <a:latin typeface="Calibri"/>
                <a:cs typeface="Calibri"/>
              </a:rPr>
              <a:t>και</a:t>
            </a:r>
            <a:r>
              <a:rPr sz="1800" spc="345" dirty="0">
                <a:latin typeface="Calibri"/>
                <a:cs typeface="Calibri"/>
              </a:rPr>
              <a:t> </a:t>
            </a:r>
            <a:r>
              <a:rPr sz="1800" dirty="0">
                <a:latin typeface="Calibri"/>
                <a:cs typeface="Calibri"/>
              </a:rPr>
              <a:t>με</a:t>
            </a:r>
            <a:r>
              <a:rPr sz="1800" spc="350" dirty="0">
                <a:latin typeface="Calibri"/>
                <a:cs typeface="Calibri"/>
              </a:rPr>
              <a:t> </a:t>
            </a:r>
            <a:r>
              <a:rPr sz="1800" dirty="0">
                <a:latin typeface="Calibri"/>
                <a:cs typeface="Calibri"/>
              </a:rPr>
              <a:t>ριζική</a:t>
            </a:r>
            <a:r>
              <a:rPr sz="1800" spc="350" dirty="0">
                <a:latin typeface="Calibri"/>
                <a:cs typeface="Calibri"/>
              </a:rPr>
              <a:t> </a:t>
            </a:r>
            <a:r>
              <a:rPr sz="1800" dirty="0">
                <a:latin typeface="Calibri"/>
                <a:cs typeface="Calibri"/>
              </a:rPr>
              <a:t>διαφοροποίηση</a:t>
            </a:r>
            <a:r>
              <a:rPr sz="1800" spc="355" dirty="0">
                <a:latin typeface="Calibri"/>
                <a:cs typeface="Calibri"/>
              </a:rPr>
              <a:t> </a:t>
            </a:r>
            <a:r>
              <a:rPr sz="1800" dirty="0">
                <a:latin typeface="Calibri"/>
                <a:cs typeface="Calibri"/>
              </a:rPr>
              <a:t>ανάμεσα</a:t>
            </a:r>
            <a:r>
              <a:rPr sz="1800" spc="350" dirty="0">
                <a:latin typeface="Calibri"/>
                <a:cs typeface="Calibri"/>
              </a:rPr>
              <a:t> </a:t>
            </a:r>
            <a:r>
              <a:rPr sz="1800" dirty="0">
                <a:latin typeface="Calibri"/>
                <a:cs typeface="Calibri"/>
              </a:rPr>
              <a:t>στην</a:t>
            </a:r>
            <a:r>
              <a:rPr sz="1800" spc="340" dirty="0">
                <a:latin typeface="Calibri"/>
                <a:cs typeface="Calibri"/>
              </a:rPr>
              <a:t> </a:t>
            </a:r>
            <a:r>
              <a:rPr sz="1800" spc="-10" dirty="0">
                <a:latin typeface="Calibri"/>
                <a:cs typeface="Calibri"/>
              </a:rPr>
              <a:t>ανώτερη </a:t>
            </a:r>
            <a:r>
              <a:rPr sz="1800" dirty="0">
                <a:latin typeface="Calibri"/>
                <a:cs typeface="Calibri"/>
              </a:rPr>
              <a:t>τάξη</a:t>
            </a:r>
            <a:r>
              <a:rPr sz="1800" spc="270" dirty="0">
                <a:latin typeface="Calibri"/>
                <a:cs typeface="Calibri"/>
              </a:rPr>
              <a:t> </a:t>
            </a:r>
            <a:r>
              <a:rPr sz="1800" dirty="0">
                <a:latin typeface="Calibri"/>
                <a:cs typeface="Calibri"/>
              </a:rPr>
              <a:t>των</a:t>
            </a:r>
            <a:r>
              <a:rPr sz="1800" spc="275" dirty="0">
                <a:latin typeface="Calibri"/>
                <a:cs typeface="Calibri"/>
              </a:rPr>
              <a:t> </a:t>
            </a:r>
            <a:r>
              <a:rPr sz="1800" dirty="0">
                <a:latin typeface="Calibri"/>
                <a:cs typeface="Calibri"/>
              </a:rPr>
              <a:t>ευγενών</a:t>
            </a:r>
            <a:r>
              <a:rPr sz="1800" spc="270" dirty="0">
                <a:latin typeface="Calibri"/>
                <a:cs typeface="Calibri"/>
              </a:rPr>
              <a:t> </a:t>
            </a:r>
            <a:r>
              <a:rPr sz="1800" dirty="0">
                <a:latin typeface="Calibri"/>
                <a:cs typeface="Calibri"/>
              </a:rPr>
              <a:t>και</a:t>
            </a:r>
            <a:r>
              <a:rPr sz="1800" spc="270" dirty="0">
                <a:latin typeface="Calibri"/>
                <a:cs typeface="Calibri"/>
              </a:rPr>
              <a:t> </a:t>
            </a:r>
            <a:r>
              <a:rPr sz="1800" dirty="0">
                <a:latin typeface="Calibri"/>
                <a:cs typeface="Calibri"/>
              </a:rPr>
              <a:t>στον</a:t>
            </a:r>
            <a:r>
              <a:rPr sz="1800" spc="285" dirty="0">
                <a:latin typeface="Calibri"/>
                <a:cs typeface="Calibri"/>
              </a:rPr>
              <a:t> </a:t>
            </a:r>
            <a:r>
              <a:rPr sz="1800" dirty="0">
                <a:latin typeface="Calibri"/>
                <a:cs typeface="Calibri"/>
              </a:rPr>
              <a:t>λαό.</a:t>
            </a:r>
            <a:r>
              <a:rPr sz="1800" spc="275" dirty="0">
                <a:latin typeface="Calibri"/>
                <a:cs typeface="Calibri"/>
              </a:rPr>
              <a:t> </a:t>
            </a:r>
            <a:r>
              <a:rPr sz="1800" dirty="0">
                <a:latin typeface="Calibri"/>
                <a:cs typeface="Calibri"/>
              </a:rPr>
              <a:t>Η</a:t>
            </a:r>
            <a:r>
              <a:rPr sz="1800" spc="265" dirty="0">
                <a:latin typeface="Calibri"/>
                <a:cs typeface="Calibri"/>
              </a:rPr>
              <a:t> </a:t>
            </a:r>
            <a:r>
              <a:rPr sz="1800" dirty="0">
                <a:latin typeface="Calibri"/>
                <a:cs typeface="Calibri"/>
              </a:rPr>
              <a:t>αλληλεγγύη</a:t>
            </a:r>
            <a:r>
              <a:rPr sz="1800" spc="280" dirty="0">
                <a:latin typeface="Calibri"/>
                <a:cs typeface="Calibri"/>
              </a:rPr>
              <a:t> </a:t>
            </a:r>
            <a:r>
              <a:rPr sz="1800" dirty="0">
                <a:latin typeface="Calibri"/>
                <a:cs typeface="Calibri"/>
              </a:rPr>
              <a:t>ανάμεσα</a:t>
            </a:r>
            <a:r>
              <a:rPr sz="1800" spc="275" dirty="0">
                <a:latin typeface="Calibri"/>
                <a:cs typeface="Calibri"/>
              </a:rPr>
              <a:t> </a:t>
            </a:r>
            <a:r>
              <a:rPr sz="1800" dirty="0">
                <a:latin typeface="Calibri"/>
                <a:cs typeface="Calibri"/>
              </a:rPr>
              <a:t>στα</a:t>
            </a:r>
            <a:r>
              <a:rPr sz="1800" spc="280" dirty="0">
                <a:latin typeface="Calibri"/>
                <a:cs typeface="Calibri"/>
              </a:rPr>
              <a:t> </a:t>
            </a:r>
            <a:r>
              <a:rPr sz="1800" dirty="0">
                <a:latin typeface="Calibri"/>
                <a:cs typeface="Calibri"/>
              </a:rPr>
              <a:t>μέλη</a:t>
            </a:r>
            <a:r>
              <a:rPr sz="1800" spc="285" dirty="0">
                <a:latin typeface="Calibri"/>
                <a:cs typeface="Calibri"/>
              </a:rPr>
              <a:t> </a:t>
            </a:r>
            <a:r>
              <a:rPr sz="1800" dirty="0">
                <a:latin typeface="Calibri"/>
                <a:cs typeface="Calibri"/>
              </a:rPr>
              <a:t>του</a:t>
            </a:r>
            <a:r>
              <a:rPr sz="1800" spc="265" dirty="0">
                <a:latin typeface="Calibri"/>
                <a:cs typeface="Calibri"/>
              </a:rPr>
              <a:t> </a:t>
            </a:r>
            <a:r>
              <a:rPr sz="1800" b="1" spc="-10" dirty="0">
                <a:solidFill>
                  <a:srgbClr val="E36C09"/>
                </a:solidFill>
                <a:latin typeface="Calibri"/>
                <a:cs typeface="Calibri"/>
              </a:rPr>
              <a:t>οίκου </a:t>
            </a:r>
            <a:r>
              <a:rPr sz="1800" dirty="0">
                <a:latin typeface="Calibri"/>
                <a:cs typeface="Calibri"/>
              </a:rPr>
              <a:t>στηριζόταν</a:t>
            </a:r>
            <a:r>
              <a:rPr sz="1800" spc="65" dirty="0">
                <a:latin typeface="Calibri"/>
                <a:cs typeface="Calibri"/>
              </a:rPr>
              <a:t>  </a:t>
            </a:r>
            <a:r>
              <a:rPr sz="1800" dirty="0">
                <a:latin typeface="Calibri"/>
                <a:cs typeface="Calibri"/>
              </a:rPr>
              <a:t>στους</a:t>
            </a:r>
            <a:r>
              <a:rPr sz="1800" spc="60" dirty="0">
                <a:latin typeface="Calibri"/>
                <a:cs typeface="Calibri"/>
              </a:rPr>
              <a:t>  </a:t>
            </a:r>
            <a:r>
              <a:rPr sz="1800" dirty="0">
                <a:latin typeface="Calibri"/>
                <a:cs typeface="Calibri"/>
              </a:rPr>
              <a:t>συγγενικούς</a:t>
            </a:r>
            <a:r>
              <a:rPr sz="1800" spc="65" dirty="0">
                <a:latin typeface="Calibri"/>
                <a:cs typeface="Calibri"/>
              </a:rPr>
              <a:t>  </a:t>
            </a:r>
            <a:r>
              <a:rPr sz="1800" dirty="0">
                <a:latin typeface="Calibri"/>
                <a:cs typeface="Calibri"/>
              </a:rPr>
              <a:t>κυρίως</a:t>
            </a:r>
            <a:r>
              <a:rPr sz="1800" spc="55" dirty="0">
                <a:latin typeface="Calibri"/>
                <a:cs typeface="Calibri"/>
              </a:rPr>
              <a:t>  </a:t>
            </a:r>
            <a:r>
              <a:rPr sz="1800" dirty="0">
                <a:latin typeface="Calibri"/>
                <a:cs typeface="Calibri"/>
              </a:rPr>
              <a:t>δεσμούς.</a:t>
            </a:r>
            <a:r>
              <a:rPr sz="1800" spc="60" dirty="0">
                <a:latin typeface="Calibri"/>
                <a:cs typeface="Calibri"/>
              </a:rPr>
              <a:t>  </a:t>
            </a:r>
            <a:r>
              <a:rPr sz="1800" dirty="0">
                <a:latin typeface="Calibri"/>
                <a:cs typeface="Calibri"/>
              </a:rPr>
              <a:t>Σε</a:t>
            </a:r>
            <a:r>
              <a:rPr sz="1800" spc="60" dirty="0">
                <a:latin typeface="Calibri"/>
                <a:cs typeface="Calibri"/>
              </a:rPr>
              <a:t>  </a:t>
            </a:r>
            <a:r>
              <a:rPr sz="1800" dirty="0">
                <a:latin typeface="Calibri"/>
                <a:cs typeface="Calibri"/>
              </a:rPr>
              <a:t>εξαιρετικές</a:t>
            </a:r>
            <a:r>
              <a:rPr sz="1800" spc="60" dirty="0">
                <a:latin typeface="Calibri"/>
                <a:cs typeface="Calibri"/>
              </a:rPr>
              <a:t>  </a:t>
            </a:r>
            <a:r>
              <a:rPr sz="1800" spc="-10" dirty="0">
                <a:latin typeface="Calibri"/>
                <a:cs typeface="Calibri"/>
              </a:rPr>
              <a:t>περιπτώσεις </a:t>
            </a:r>
            <a:r>
              <a:rPr sz="1800" dirty="0">
                <a:latin typeface="Calibri"/>
                <a:cs typeface="Calibri"/>
              </a:rPr>
              <a:t>μπορούσε</a:t>
            </a:r>
            <a:r>
              <a:rPr sz="1800" spc="-25" dirty="0">
                <a:latin typeface="Calibri"/>
                <a:cs typeface="Calibri"/>
              </a:rPr>
              <a:t> </a:t>
            </a:r>
            <a:r>
              <a:rPr sz="1800" dirty="0">
                <a:latin typeface="Calibri"/>
                <a:cs typeface="Calibri"/>
              </a:rPr>
              <a:t>να</a:t>
            </a:r>
            <a:r>
              <a:rPr sz="1800" spc="-25" dirty="0">
                <a:latin typeface="Calibri"/>
                <a:cs typeface="Calibri"/>
              </a:rPr>
              <a:t> </a:t>
            </a:r>
            <a:r>
              <a:rPr sz="1800" dirty="0">
                <a:latin typeface="Calibri"/>
                <a:cs typeface="Calibri"/>
              </a:rPr>
              <a:t>επεκταθεί</a:t>
            </a:r>
            <a:r>
              <a:rPr sz="1800" spc="-30" dirty="0">
                <a:latin typeface="Calibri"/>
                <a:cs typeface="Calibri"/>
              </a:rPr>
              <a:t> </a:t>
            </a:r>
            <a:r>
              <a:rPr sz="1800" dirty="0">
                <a:latin typeface="Calibri"/>
                <a:cs typeface="Calibri"/>
              </a:rPr>
              <a:t>και</a:t>
            </a:r>
            <a:r>
              <a:rPr sz="1800" spc="-20" dirty="0">
                <a:latin typeface="Calibri"/>
                <a:cs typeface="Calibri"/>
              </a:rPr>
              <a:t> </a:t>
            </a:r>
            <a:r>
              <a:rPr sz="1800" dirty="0">
                <a:latin typeface="Calibri"/>
                <a:cs typeface="Calibri"/>
              </a:rPr>
              <a:t>σε</a:t>
            </a:r>
            <a:r>
              <a:rPr sz="1800" spc="-25" dirty="0">
                <a:latin typeface="Calibri"/>
                <a:cs typeface="Calibri"/>
              </a:rPr>
              <a:t> </a:t>
            </a:r>
            <a:r>
              <a:rPr sz="1800" dirty="0">
                <a:latin typeface="Calibri"/>
                <a:cs typeface="Calibri"/>
              </a:rPr>
              <a:t>άλλα</a:t>
            </a:r>
            <a:r>
              <a:rPr sz="1800" spc="-20" dirty="0">
                <a:latin typeface="Calibri"/>
                <a:cs typeface="Calibri"/>
              </a:rPr>
              <a:t> </a:t>
            </a:r>
            <a:r>
              <a:rPr sz="1800" dirty="0">
                <a:latin typeface="Calibri"/>
                <a:cs typeface="Calibri"/>
              </a:rPr>
              <a:t>μέλη,</a:t>
            </a:r>
            <a:r>
              <a:rPr sz="1800" spc="-25" dirty="0">
                <a:latin typeface="Calibri"/>
                <a:cs typeface="Calibri"/>
              </a:rPr>
              <a:t> </a:t>
            </a:r>
            <a:r>
              <a:rPr sz="1800" dirty="0">
                <a:latin typeface="Calibri"/>
                <a:cs typeface="Calibri"/>
              </a:rPr>
              <a:t>που</a:t>
            </a:r>
            <a:r>
              <a:rPr sz="1800" spc="-35" dirty="0">
                <a:latin typeface="Calibri"/>
                <a:cs typeface="Calibri"/>
              </a:rPr>
              <a:t> </a:t>
            </a:r>
            <a:r>
              <a:rPr sz="1800" dirty="0">
                <a:latin typeface="Calibri"/>
                <a:cs typeface="Calibri"/>
              </a:rPr>
              <a:t>δεν</a:t>
            </a:r>
            <a:r>
              <a:rPr sz="1800" spc="-25" dirty="0">
                <a:latin typeface="Calibri"/>
                <a:cs typeface="Calibri"/>
              </a:rPr>
              <a:t> </a:t>
            </a:r>
            <a:r>
              <a:rPr sz="1800" dirty="0">
                <a:latin typeface="Calibri"/>
                <a:cs typeface="Calibri"/>
              </a:rPr>
              <a:t>ήταν</a:t>
            </a:r>
            <a:r>
              <a:rPr sz="1800" spc="-30" dirty="0">
                <a:latin typeface="Calibri"/>
                <a:cs typeface="Calibri"/>
              </a:rPr>
              <a:t> </a:t>
            </a:r>
            <a:r>
              <a:rPr sz="1800" dirty="0">
                <a:latin typeface="Calibri"/>
                <a:cs typeface="Calibri"/>
              </a:rPr>
              <a:t>συγγενείς,</a:t>
            </a:r>
            <a:r>
              <a:rPr sz="1800" spc="-25" dirty="0">
                <a:latin typeface="Calibri"/>
                <a:cs typeface="Calibri"/>
              </a:rPr>
              <a:t> </a:t>
            </a:r>
            <a:r>
              <a:rPr sz="1800" dirty="0">
                <a:latin typeface="Calibri"/>
                <a:cs typeface="Calibri"/>
              </a:rPr>
              <a:t>αλλά</a:t>
            </a:r>
            <a:r>
              <a:rPr sz="1800" spc="-35" dirty="0">
                <a:latin typeface="Calibri"/>
                <a:cs typeface="Calibri"/>
              </a:rPr>
              <a:t> </a:t>
            </a:r>
            <a:r>
              <a:rPr sz="1800" spc="-10" dirty="0">
                <a:latin typeface="Calibri"/>
                <a:cs typeface="Calibri"/>
              </a:rPr>
              <a:t>«ξένοι» </a:t>
            </a:r>
            <a:r>
              <a:rPr sz="1800" dirty="0">
                <a:latin typeface="Calibri"/>
                <a:cs typeface="Calibri"/>
              </a:rPr>
              <a:t>που</a:t>
            </a:r>
            <a:r>
              <a:rPr sz="1800" spc="40" dirty="0">
                <a:latin typeface="Calibri"/>
                <a:cs typeface="Calibri"/>
              </a:rPr>
              <a:t>  </a:t>
            </a:r>
            <a:r>
              <a:rPr sz="1800" dirty="0">
                <a:latin typeface="Calibri"/>
                <a:cs typeface="Calibri"/>
              </a:rPr>
              <a:t>γίνονταν</a:t>
            </a:r>
            <a:r>
              <a:rPr sz="1800" spc="55" dirty="0">
                <a:latin typeface="Calibri"/>
                <a:cs typeface="Calibri"/>
              </a:rPr>
              <a:t>  </a:t>
            </a:r>
            <a:r>
              <a:rPr sz="1800" dirty="0">
                <a:latin typeface="Calibri"/>
                <a:cs typeface="Calibri"/>
              </a:rPr>
              <a:t>φίλοι.</a:t>
            </a:r>
            <a:r>
              <a:rPr sz="1800" spc="45" dirty="0">
                <a:latin typeface="Calibri"/>
                <a:cs typeface="Calibri"/>
              </a:rPr>
              <a:t>  </a:t>
            </a:r>
            <a:r>
              <a:rPr sz="1800" dirty="0">
                <a:latin typeface="Calibri"/>
                <a:cs typeface="Calibri"/>
              </a:rPr>
              <a:t>Αυτοί</a:t>
            </a:r>
            <a:r>
              <a:rPr sz="1800" spc="50" dirty="0">
                <a:latin typeface="Calibri"/>
                <a:cs typeface="Calibri"/>
              </a:rPr>
              <a:t>  </a:t>
            </a:r>
            <a:r>
              <a:rPr sz="1800" dirty="0">
                <a:latin typeface="Calibri"/>
                <a:cs typeface="Calibri"/>
              </a:rPr>
              <a:t>αναζητούσαν</a:t>
            </a:r>
            <a:r>
              <a:rPr sz="1800" spc="55" dirty="0">
                <a:latin typeface="Calibri"/>
                <a:cs typeface="Calibri"/>
              </a:rPr>
              <a:t>  </a:t>
            </a:r>
            <a:r>
              <a:rPr sz="1800" dirty="0">
                <a:latin typeface="Calibri"/>
                <a:cs typeface="Calibri"/>
              </a:rPr>
              <a:t>την</a:t>
            </a:r>
            <a:r>
              <a:rPr sz="1800" spc="40" dirty="0">
                <a:latin typeface="Calibri"/>
                <a:cs typeface="Calibri"/>
              </a:rPr>
              <a:t>  </a:t>
            </a:r>
            <a:r>
              <a:rPr sz="1800" dirty="0">
                <a:latin typeface="Calibri"/>
                <a:cs typeface="Calibri"/>
              </a:rPr>
              <a:t>ασφάλεια</a:t>
            </a:r>
            <a:r>
              <a:rPr sz="1800" spc="50" dirty="0">
                <a:latin typeface="Calibri"/>
                <a:cs typeface="Calibri"/>
              </a:rPr>
              <a:t>  </a:t>
            </a:r>
            <a:r>
              <a:rPr sz="1800" dirty="0">
                <a:latin typeface="Calibri"/>
                <a:cs typeface="Calibri"/>
              </a:rPr>
              <a:t>και</a:t>
            </a:r>
            <a:r>
              <a:rPr sz="1800" spc="45" dirty="0">
                <a:latin typeface="Calibri"/>
                <a:cs typeface="Calibri"/>
              </a:rPr>
              <a:t>  </a:t>
            </a:r>
            <a:r>
              <a:rPr sz="1800" dirty="0">
                <a:latin typeface="Calibri"/>
                <a:cs typeface="Calibri"/>
              </a:rPr>
              <a:t>τις</a:t>
            </a:r>
            <a:r>
              <a:rPr sz="1800" spc="55" dirty="0">
                <a:latin typeface="Calibri"/>
                <a:cs typeface="Calibri"/>
              </a:rPr>
              <a:t>  </a:t>
            </a:r>
            <a:r>
              <a:rPr sz="1800" dirty="0">
                <a:latin typeface="Calibri"/>
                <a:cs typeface="Calibri"/>
              </a:rPr>
              <a:t>ανέσεις</a:t>
            </a:r>
            <a:r>
              <a:rPr sz="1800" spc="45" dirty="0">
                <a:latin typeface="Calibri"/>
                <a:cs typeface="Calibri"/>
              </a:rPr>
              <a:t>  </a:t>
            </a:r>
            <a:r>
              <a:rPr sz="1800" spc="-25" dirty="0">
                <a:latin typeface="Calibri"/>
                <a:cs typeface="Calibri"/>
              </a:rPr>
              <a:t>του </a:t>
            </a:r>
            <a:r>
              <a:rPr sz="1800" dirty="0">
                <a:latin typeface="Calibri"/>
                <a:cs typeface="Calibri"/>
              </a:rPr>
              <a:t>οργανωμένου</a:t>
            </a:r>
            <a:r>
              <a:rPr sz="1800" spc="50" dirty="0">
                <a:latin typeface="Calibri"/>
                <a:cs typeface="Calibri"/>
              </a:rPr>
              <a:t> </a:t>
            </a:r>
            <a:r>
              <a:rPr sz="1800" dirty="0">
                <a:latin typeface="Calibri"/>
                <a:cs typeface="Calibri"/>
              </a:rPr>
              <a:t>σπιτικού,</a:t>
            </a:r>
            <a:r>
              <a:rPr sz="1800" spc="45" dirty="0">
                <a:latin typeface="Calibri"/>
                <a:cs typeface="Calibri"/>
              </a:rPr>
              <a:t> </a:t>
            </a:r>
            <a:r>
              <a:rPr sz="1800" dirty="0">
                <a:latin typeface="Calibri"/>
                <a:cs typeface="Calibri"/>
              </a:rPr>
              <a:t>προσφέροντας</a:t>
            </a:r>
            <a:r>
              <a:rPr sz="1800" spc="50" dirty="0">
                <a:latin typeface="Calibri"/>
                <a:cs typeface="Calibri"/>
              </a:rPr>
              <a:t> </a:t>
            </a:r>
            <a:r>
              <a:rPr sz="1800" dirty="0">
                <a:latin typeface="Calibri"/>
                <a:cs typeface="Calibri"/>
              </a:rPr>
              <a:t>ως</a:t>
            </a:r>
            <a:r>
              <a:rPr sz="1800" spc="55" dirty="0">
                <a:latin typeface="Calibri"/>
                <a:cs typeface="Calibri"/>
              </a:rPr>
              <a:t> </a:t>
            </a:r>
            <a:r>
              <a:rPr sz="1800" dirty="0">
                <a:latin typeface="Calibri"/>
                <a:cs typeface="Calibri"/>
              </a:rPr>
              <a:t>αντάλλαγμα</a:t>
            </a:r>
            <a:r>
              <a:rPr sz="1800" spc="60" dirty="0">
                <a:latin typeface="Calibri"/>
                <a:cs typeface="Calibri"/>
              </a:rPr>
              <a:t> </a:t>
            </a:r>
            <a:r>
              <a:rPr sz="1800" dirty="0">
                <a:latin typeface="Calibri"/>
                <a:cs typeface="Calibri"/>
              </a:rPr>
              <a:t>τις</a:t>
            </a:r>
            <a:r>
              <a:rPr sz="1800" spc="45" dirty="0">
                <a:latin typeface="Calibri"/>
                <a:cs typeface="Calibri"/>
              </a:rPr>
              <a:t> </a:t>
            </a:r>
            <a:r>
              <a:rPr sz="1800" dirty="0">
                <a:latin typeface="Calibri"/>
                <a:cs typeface="Calibri"/>
              </a:rPr>
              <a:t>υπηρεσίες</a:t>
            </a:r>
            <a:r>
              <a:rPr sz="1800" spc="60" dirty="0">
                <a:latin typeface="Calibri"/>
                <a:cs typeface="Calibri"/>
              </a:rPr>
              <a:t> </a:t>
            </a:r>
            <a:r>
              <a:rPr sz="1800" dirty="0">
                <a:latin typeface="Calibri"/>
                <a:cs typeface="Calibri"/>
              </a:rPr>
              <a:t>τους</a:t>
            </a:r>
            <a:r>
              <a:rPr sz="1800" spc="40" dirty="0">
                <a:latin typeface="Calibri"/>
                <a:cs typeface="Calibri"/>
              </a:rPr>
              <a:t> </a:t>
            </a:r>
            <a:r>
              <a:rPr sz="1800" spc="-20" dirty="0">
                <a:latin typeface="Calibri"/>
                <a:cs typeface="Calibri"/>
              </a:rPr>
              <a:t>στον </a:t>
            </a:r>
            <a:r>
              <a:rPr sz="1800" dirty="0">
                <a:latin typeface="Calibri"/>
                <a:cs typeface="Calibri"/>
              </a:rPr>
              <a:t>κύριό</a:t>
            </a:r>
            <a:r>
              <a:rPr sz="1800" spc="-30" dirty="0">
                <a:latin typeface="Calibri"/>
                <a:cs typeface="Calibri"/>
              </a:rPr>
              <a:t> </a:t>
            </a:r>
            <a:r>
              <a:rPr sz="1800" dirty="0">
                <a:latin typeface="Calibri"/>
                <a:cs typeface="Calibri"/>
              </a:rPr>
              <a:t>τους</a:t>
            </a:r>
            <a:r>
              <a:rPr sz="1800" spc="-20" dirty="0">
                <a:latin typeface="Calibri"/>
                <a:cs typeface="Calibri"/>
              </a:rPr>
              <a:t> </a:t>
            </a:r>
            <a:r>
              <a:rPr sz="1800" dirty="0">
                <a:latin typeface="Calibri"/>
                <a:cs typeface="Calibri"/>
              </a:rPr>
              <a:t>ως</a:t>
            </a:r>
            <a:r>
              <a:rPr sz="1800" spc="-35" dirty="0">
                <a:latin typeface="Calibri"/>
                <a:cs typeface="Calibri"/>
              </a:rPr>
              <a:t> </a:t>
            </a:r>
            <a:r>
              <a:rPr sz="1800" dirty="0">
                <a:latin typeface="Calibri"/>
                <a:cs typeface="Calibri"/>
              </a:rPr>
              <a:t>έμπιστοι</a:t>
            </a:r>
            <a:r>
              <a:rPr sz="1800" spc="-5" dirty="0">
                <a:latin typeface="Calibri"/>
                <a:cs typeface="Calibri"/>
              </a:rPr>
              <a:t> </a:t>
            </a:r>
            <a:r>
              <a:rPr sz="1800" spc="-10" dirty="0">
                <a:latin typeface="Calibri"/>
                <a:cs typeface="Calibri"/>
              </a:rPr>
              <a:t>ακόλουθοί</a:t>
            </a:r>
            <a:r>
              <a:rPr sz="1800" spc="-20" dirty="0">
                <a:latin typeface="Calibri"/>
                <a:cs typeface="Calibri"/>
              </a:rPr>
              <a:t> </a:t>
            </a:r>
            <a:r>
              <a:rPr sz="1800" dirty="0">
                <a:latin typeface="Calibri"/>
                <a:cs typeface="Calibri"/>
              </a:rPr>
              <a:t>του</a:t>
            </a:r>
            <a:r>
              <a:rPr sz="1800" spc="-30" dirty="0">
                <a:latin typeface="Calibri"/>
                <a:cs typeface="Calibri"/>
              </a:rPr>
              <a:t> </a:t>
            </a:r>
            <a:r>
              <a:rPr sz="1800" dirty="0">
                <a:latin typeface="Calibri"/>
                <a:cs typeface="Calibri"/>
              </a:rPr>
              <a:t>στη</a:t>
            </a:r>
            <a:r>
              <a:rPr sz="1800" spc="-30" dirty="0">
                <a:latin typeface="Calibri"/>
                <a:cs typeface="Calibri"/>
              </a:rPr>
              <a:t> </a:t>
            </a:r>
            <a:r>
              <a:rPr sz="1800" dirty="0">
                <a:latin typeface="Calibri"/>
                <a:cs typeface="Calibri"/>
              </a:rPr>
              <a:t>διάρκεια</a:t>
            </a:r>
            <a:r>
              <a:rPr sz="1800" spc="-20" dirty="0">
                <a:latin typeface="Calibri"/>
                <a:cs typeface="Calibri"/>
              </a:rPr>
              <a:t> </a:t>
            </a:r>
            <a:r>
              <a:rPr sz="1800" dirty="0">
                <a:latin typeface="Calibri"/>
                <a:cs typeface="Calibri"/>
              </a:rPr>
              <a:t>της</a:t>
            </a:r>
            <a:r>
              <a:rPr sz="1800" spc="-45" dirty="0">
                <a:latin typeface="Calibri"/>
                <a:cs typeface="Calibri"/>
              </a:rPr>
              <a:t> </a:t>
            </a:r>
            <a:r>
              <a:rPr sz="1800" dirty="0">
                <a:latin typeface="Calibri"/>
                <a:cs typeface="Calibri"/>
              </a:rPr>
              <a:t>ειρήνης</a:t>
            </a:r>
            <a:r>
              <a:rPr sz="1800" spc="-35" dirty="0">
                <a:latin typeface="Calibri"/>
                <a:cs typeface="Calibri"/>
              </a:rPr>
              <a:t> </a:t>
            </a:r>
            <a:r>
              <a:rPr sz="1800" dirty="0">
                <a:latin typeface="Calibri"/>
                <a:cs typeface="Calibri"/>
              </a:rPr>
              <a:t>ή</a:t>
            </a:r>
            <a:r>
              <a:rPr sz="1800" spc="-30" dirty="0">
                <a:latin typeface="Calibri"/>
                <a:cs typeface="Calibri"/>
              </a:rPr>
              <a:t> </a:t>
            </a:r>
            <a:r>
              <a:rPr sz="1800" dirty="0">
                <a:latin typeface="Calibri"/>
                <a:cs typeface="Calibri"/>
              </a:rPr>
              <a:t>του</a:t>
            </a:r>
            <a:r>
              <a:rPr sz="1800" spc="-30" dirty="0">
                <a:latin typeface="Calibri"/>
                <a:cs typeface="Calibri"/>
              </a:rPr>
              <a:t> </a:t>
            </a:r>
            <a:r>
              <a:rPr sz="1800" spc="-10" dirty="0">
                <a:latin typeface="Calibri"/>
                <a:cs typeface="Calibri"/>
              </a:rPr>
              <a:t>πολέμου.</a:t>
            </a:r>
            <a:endParaRPr sz="1800">
              <a:latin typeface="Calibri"/>
              <a:cs typeface="Calibri"/>
            </a:endParaRPr>
          </a:p>
          <a:p>
            <a:pPr marL="3135630" algn="just">
              <a:lnSpc>
                <a:spcPct val="100000"/>
              </a:lnSpc>
              <a:spcBef>
                <a:spcPts val="5"/>
              </a:spcBef>
            </a:pPr>
            <a:r>
              <a:rPr sz="1800" dirty="0">
                <a:latin typeface="Calibri"/>
                <a:cs typeface="Calibri"/>
              </a:rPr>
              <a:t>Οίκος</a:t>
            </a:r>
            <a:r>
              <a:rPr sz="1800" spc="-30" dirty="0">
                <a:latin typeface="Calibri"/>
                <a:cs typeface="Calibri"/>
              </a:rPr>
              <a:t> </a:t>
            </a:r>
            <a:r>
              <a:rPr sz="1800" dirty="0">
                <a:latin typeface="Calibri"/>
                <a:cs typeface="Calibri"/>
              </a:rPr>
              <a:t>και</a:t>
            </a:r>
            <a:r>
              <a:rPr sz="1800" spc="-5" dirty="0">
                <a:latin typeface="Calibri"/>
                <a:cs typeface="Calibri"/>
              </a:rPr>
              <a:t> </a:t>
            </a:r>
            <a:r>
              <a:rPr sz="1800" dirty="0">
                <a:latin typeface="Calibri"/>
                <a:cs typeface="Calibri"/>
              </a:rPr>
              <a:t>πόλις,</a:t>
            </a:r>
            <a:r>
              <a:rPr sz="1800" spc="-10" dirty="0">
                <a:latin typeface="Calibri"/>
                <a:cs typeface="Calibri"/>
              </a:rPr>
              <a:t> </a:t>
            </a:r>
            <a:r>
              <a:rPr sz="1800" spc="-25" dirty="0">
                <a:latin typeface="Calibri"/>
                <a:cs typeface="Calibri"/>
                <a:hlinkClick r:id="rId13"/>
              </a:rPr>
              <a:t>http://www.greek-</a:t>
            </a:r>
            <a:r>
              <a:rPr sz="1800" spc="-10" dirty="0">
                <a:latin typeface="Calibri"/>
                <a:cs typeface="Calibri"/>
                <a:hlinkClick r:id="rId13"/>
              </a:rPr>
              <a:t>language.gr/</a:t>
            </a:r>
            <a:endParaRPr sz="1800">
              <a:latin typeface="Calibri"/>
              <a:cs typeface="Calibri"/>
            </a:endParaRPr>
          </a:p>
          <a:p>
            <a:pPr>
              <a:lnSpc>
                <a:spcPct val="100000"/>
              </a:lnSpc>
              <a:spcBef>
                <a:spcPts val="1005"/>
              </a:spcBef>
            </a:pPr>
            <a:endParaRPr sz="1800">
              <a:latin typeface="Calibri"/>
              <a:cs typeface="Calibri"/>
            </a:endParaRPr>
          </a:p>
          <a:p>
            <a:pPr marL="83185" algn="just">
              <a:lnSpc>
                <a:spcPct val="100000"/>
              </a:lnSpc>
              <a:spcBef>
                <a:spcPts val="5"/>
              </a:spcBef>
            </a:pPr>
            <a:r>
              <a:rPr sz="1800" dirty="0">
                <a:solidFill>
                  <a:srgbClr val="17375E"/>
                </a:solidFill>
                <a:latin typeface="Calibri"/>
                <a:cs typeface="Calibri"/>
              </a:rPr>
              <a:t>Αναφέρεται</a:t>
            </a:r>
            <a:r>
              <a:rPr sz="1800" spc="-15" dirty="0">
                <a:solidFill>
                  <a:srgbClr val="17375E"/>
                </a:solidFill>
                <a:latin typeface="Calibri"/>
                <a:cs typeface="Calibri"/>
              </a:rPr>
              <a:t> </a:t>
            </a:r>
            <a:r>
              <a:rPr sz="1800" dirty="0">
                <a:solidFill>
                  <a:srgbClr val="17375E"/>
                </a:solidFill>
                <a:latin typeface="Calibri"/>
                <a:cs typeface="Calibri"/>
              </a:rPr>
              <a:t>στη</a:t>
            </a:r>
            <a:r>
              <a:rPr sz="1800" spc="-50" dirty="0">
                <a:solidFill>
                  <a:srgbClr val="17375E"/>
                </a:solidFill>
                <a:latin typeface="Calibri"/>
                <a:cs typeface="Calibri"/>
              </a:rPr>
              <a:t> </a:t>
            </a:r>
            <a:r>
              <a:rPr sz="1800" dirty="0">
                <a:solidFill>
                  <a:srgbClr val="17375E"/>
                </a:solidFill>
                <a:latin typeface="Calibri"/>
                <a:cs typeface="Calibri"/>
              </a:rPr>
              <a:t>σελίδα</a:t>
            </a:r>
            <a:r>
              <a:rPr sz="1800" spc="-20" dirty="0">
                <a:solidFill>
                  <a:srgbClr val="17375E"/>
                </a:solidFill>
                <a:latin typeface="Calibri"/>
                <a:cs typeface="Calibri"/>
              </a:rPr>
              <a:t> </a:t>
            </a:r>
            <a:r>
              <a:rPr sz="1800" dirty="0">
                <a:solidFill>
                  <a:srgbClr val="17375E"/>
                </a:solidFill>
                <a:latin typeface="Calibri"/>
                <a:cs typeface="Calibri"/>
              </a:rPr>
              <a:t>80</a:t>
            </a:r>
            <a:r>
              <a:rPr sz="1800" spc="-45" dirty="0">
                <a:solidFill>
                  <a:srgbClr val="17375E"/>
                </a:solidFill>
                <a:latin typeface="Calibri"/>
                <a:cs typeface="Calibri"/>
              </a:rPr>
              <a:t> </a:t>
            </a:r>
            <a:r>
              <a:rPr sz="1800" dirty="0">
                <a:solidFill>
                  <a:srgbClr val="17375E"/>
                </a:solidFill>
                <a:latin typeface="Calibri"/>
                <a:cs typeface="Calibri"/>
              </a:rPr>
              <a:t>του</a:t>
            </a:r>
            <a:r>
              <a:rPr sz="1800" spc="-45" dirty="0">
                <a:solidFill>
                  <a:srgbClr val="17375E"/>
                </a:solidFill>
                <a:latin typeface="Calibri"/>
                <a:cs typeface="Calibri"/>
              </a:rPr>
              <a:t> </a:t>
            </a:r>
            <a:r>
              <a:rPr sz="1800" dirty="0">
                <a:solidFill>
                  <a:srgbClr val="17375E"/>
                </a:solidFill>
                <a:latin typeface="Calibri"/>
                <a:cs typeface="Calibri"/>
              </a:rPr>
              <a:t>βιβλίου</a:t>
            </a:r>
            <a:r>
              <a:rPr sz="1800" spc="-20" dirty="0">
                <a:solidFill>
                  <a:srgbClr val="17375E"/>
                </a:solidFill>
                <a:latin typeface="Calibri"/>
                <a:cs typeface="Calibri"/>
              </a:rPr>
              <a:t> </a:t>
            </a:r>
            <a:r>
              <a:rPr sz="1800" dirty="0">
                <a:solidFill>
                  <a:srgbClr val="17375E"/>
                </a:solidFill>
                <a:latin typeface="Calibri"/>
                <a:cs typeface="Calibri"/>
              </a:rPr>
              <a:t>στην</a:t>
            </a:r>
            <a:r>
              <a:rPr sz="1800" spc="-45" dirty="0">
                <a:solidFill>
                  <a:srgbClr val="17375E"/>
                </a:solidFill>
                <a:latin typeface="Calibri"/>
                <a:cs typeface="Calibri"/>
              </a:rPr>
              <a:t> </a:t>
            </a:r>
            <a:r>
              <a:rPr sz="1800" spc="-10" dirty="0">
                <a:solidFill>
                  <a:srgbClr val="17375E"/>
                </a:solidFill>
                <a:latin typeface="Calibri"/>
                <a:cs typeface="Calibri"/>
              </a:rPr>
              <a:t>παράγραφο</a:t>
            </a:r>
            <a:r>
              <a:rPr sz="1800" spc="-25" dirty="0">
                <a:solidFill>
                  <a:srgbClr val="17375E"/>
                </a:solidFill>
                <a:latin typeface="Calibri"/>
                <a:cs typeface="Calibri"/>
              </a:rPr>
              <a:t> </a:t>
            </a:r>
            <a:r>
              <a:rPr sz="1800" dirty="0">
                <a:solidFill>
                  <a:srgbClr val="17375E"/>
                </a:solidFill>
                <a:latin typeface="Calibri"/>
                <a:cs typeface="Calibri"/>
              </a:rPr>
              <a:t>α)</a:t>
            </a:r>
            <a:r>
              <a:rPr sz="1800" spc="-45" dirty="0">
                <a:solidFill>
                  <a:srgbClr val="17375E"/>
                </a:solidFill>
                <a:latin typeface="Calibri"/>
                <a:cs typeface="Calibri"/>
              </a:rPr>
              <a:t> </a:t>
            </a:r>
            <a:r>
              <a:rPr sz="1800" dirty="0">
                <a:solidFill>
                  <a:srgbClr val="17375E"/>
                </a:solidFill>
                <a:latin typeface="Calibri"/>
                <a:cs typeface="Calibri"/>
              </a:rPr>
              <a:t>Η</a:t>
            </a:r>
            <a:r>
              <a:rPr sz="1800" spc="-45" dirty="0">
                <a:solidFill>
                  <a:srgbClr val="17375E"/>
                </a:solidFill>
                <a:latin typeface="Calibri"/>
                <a:cs typeface="Calibri"/>
              </a:rPr>
              <a:t> </a:t>
            </a:r>
            <a:r>
              <a:rPr sz="1800" spc="-10" dirty="0">
                <a:solidFill>
                  <a:srgbClr val="17375E"/>
                </a:solidFill>
                <a:latin typeface="Calibri"/>
                <a:cs typeface="Calibri"/>
              </a:rPr>
              <a:t>οικονομία</a:t>
            </a:r>
            <a:endParaRPr sz="1800">
              <a:latin typeface="Calibri"/>
              <a:cs typeface="Calibri"/>
            </a:endParaRPr>
          </a:p>
        </p:txBody>
      </p:sp>
      <p:sp>
        <p:nvSpPr>
          <p:cNvPr id="18" name="object 18"/>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19" name="object 19"/>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16</a:t>
            </a:fld>
            <a:endParaRPr spc="-25"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67309" y="2793619"/>
            <a:ext cx="1903095" cy="696595"/>
          </a:xfrm>
          <a:prstGeom prst="rect">
            <a:avLst/>
          </a:prstGeom>
        </p:spPr>
        <p:txBody>
          <a:bodyPr vert="horz" wrap="square" lIns="0" tIns="13335" rIns="0" bIns="0" rtlCol="0">
            <a:spAutoFit/>
          </a:bodyPr>
          <a:lstStyle/>
          <a:p>
            <a:pPr marL="38100">
              <a:lnSpc>
                <a:spcPct val="100000"/>
              </a:lnSpc>
              <a:spcBef>
                <a:spcPts val="105"/>
              </a:spcBef>
            </a:pPr>
            <a:r>
              <a:rPr sz="4400" dirty="0">
                <a:latin typeface="Calibri"/>
                <a:cs typeface="Calibri"/>
              </a:rPr>
              <a:t>2</a:t>
            </a:r>
            <a:r>
              <a:rPr sz="4350" baseline="24904" dirty="0">
                <a:latin typeface="Calibri"/>
                <a:cs typeface="Calibri"/>
              </a:rPr>
              <a:t>ο</a:t>
            </a:r>
            <a:r>
              <a:rPr sz="4350" spc="525" baseline="24904" dirty="0">
                <a:latin typeface="Calibri"/>
                <a:cs typeface="Calibri"/>
              </a:rPr>
              <a:t> </a:t>
            </a:r>
            <a:r>
              <a:rPr sz="4400" spc="-20" dirty="0">
                <a:latin typeface="Calibri"/>
                <a:cs typeface="Calibri"/>
              </a:rPr>
              <a:t>βήμα</a:t>
            </a:r>
            <a:endParaRPr sz="4400">
              <a:latin typeface="Calibri"/>
              <a:cs typeface="Calibri"/>
            </a:endParaRPr>
          </a:p>
        </p:txBody>
      </p:sp>
      <p:grpSp>
        <p:nvGrpSpPr>
          <p:cNvPr id="3" name="object 3"/>
          <p:cNvGrpSpPr/>
          <p:nvPr/>
        </p:nvGrpSpPr>
        <p:grpSpPr>
          <a:xfrm>
            <a:off x="2074058" y="2276855"/>
            <a:ext cx="2832100" cy="680085"/>
            <a:chOff x="2074058" y="2276855"/>
            <a:chExt cx="2832100" cy="680085"/>
          </a:xfrm>
        </p:grpSpPr>
        <p:pic>
          <p:nvPicPr>
            <p:cNvPr id="4" name="object 4"/>
            <p:cNvPicPr/>
            <p:nvPr/>
          </p:nvPicPr>
          <p:blipFill>
            <a:blip r:embed="rId2" cstate="print"/>
            <a:stretch>
              <a:fillRect/>
            </a:stretch>
          </p:blipFill>
          <p:spPr>
            <a:xfrm>
              <a:off x="2074058" y="2575969"/>
              <a:ext cx="189186" cy="47312"/>
            </a:xfrm>
            <a:prstGeom prst="rect">
              <a:avLst/>
            </a:prstGeom>
          </p:spPr>
        </p:pic>
        <p:pic>
          <p:nvPicPr>
            <p:cNvPr id="5" name="object 5"/>
            <p:cNvPicPr/>
            <p:nvPr/>
          </p:nvPicPr>
          <p:blipFill>
            <a:blip r:embed="rId3" cstate="print"/>
            <a:stretch>
              <a:fillRect/>
            </a:stretch>
          </p:blipFill>
          <p:spPr>
            <a:xfrm>
              <a:off x="2168651" y="2276855"/>
              <a:ext cx="2737104" cy="679703"/>
            </a:xfrm>
            <a:prstGeom prst="rect">
              <a:avLst/>
            </a:prstGeom>
          </p:spPr>
        </p:pic>
      </p:grpSp>
      <p:sp>
        <p:nvSpPr>
          <p:cNvPr id="6" name="object 6"/>
          <p:cNvSpPr txBox="1"/>
          <p:nvPr/>
        </p:nvSpPr>
        <p:spPr>
          <a:xfrm>
            <a:off x="1602994" y="172872"/>
            <a:ext cx="6776720" cy="2562860"/>
          </a:xfrm>
          <a:prstGeom prst="rect">
            <a:avLst/>
          </a:prstGeom>
        </p:spPr>
        <p:txBody>
          <a:bodyPr vert="horz" wrap="square" lIns="0" tIns="12700" rIns="0" bIns="0" rtlCol="0">
            <a:spAutoFit/>
          </a:bodyPr>
          <a:lstStyle/>
          <a:p>
            <a:pPr marL="355600" marR="18415" indent="-342900">
              <a:lnSpc>
                <a:spcPct val="150000"/>
              </a:lnSpc>
              <a:spcBef>
                <a:spcPts val="100"/>
              </a:spcBef>
              <a:buFont typeface="Arial"/>
              <a:buChar char="•"/>
              <a:tabLst>
                <a:tab pos="355600" algn="l"/>
              </a:tabLst>
            </a:pPr>
            <a:r>
              <a:rPr sz="2800" b="1" dirty="0">
                <a:solidFill>
                  <a:srgbClr val="4F6128"/>
                </a:solidFill>
                <a:latin typeface="Calibri"/>
                <a:cs typeface="Calibri"/>
              </a:rPr>
              <a:t>Διαβάζω</a:t>
            </a:r>
            <a:r>
              <a:rPr sz="2800" b="1" spc="-90" dirty="0">
                <a:solidFill>
                  <a:srgbClr val="4F6128"/>
                </a:solidFill>
                <a:latin typeface="Calibri"/>
                <a:cs typeface="Calibri"/>
              </a:rPr>
              <a:t> </a:t>
            </a:r>
            <a:r>
              <a:rPr sz="2800" dirty="0">
                <a:latin typeface="Calibri"/>
                <a:cs typeface="Calibri"/>
              </a:rPr>
              <a:t>από</a:t>
            </a:r>
            <a:r>
              <a:rPr sz="2800" spc="-70" dirty="0">
                <a:latin typeface="Calibri"/>
                <a:cs typeface="Calibri"/>
              </a:rPr>
              <a:t> </a:t>
            </a:r>
            <a:r>
              <a:rPr sz="2800" dirty="0">
                <a:latin typeface="Calibri"/>
                <a:cs typeface="Calibri"/>
              </a:rPr>
              <a:t>πού</a:t>
            </a:r>
            <a:r>
              <a:rPr sz="2800" spc="-80" dirty="0">
                <a:latin typeface="Calibri"/>
                <a:cs typeface="Calibri"/>
              </a:rPr>
              <a:t> </a:t>
            </a:r>
            <a:r>
              <a:rPr sz="2800" dirty="0">
                <a:latin typeface="Calibri"/>
                <a:cs typeface="Calibri"/>
              </a:rPr>
              <a:t>προέρχεται</a:t>
            </a:r>
            <a:r>
              <a:rPr sz="2800" spc="-85" dirty="0">
                <a:latin typeface="Calibri"/>
                <a:cs typeface="Calibri"/>
              </a:rPr>
              <a:t> </a:t>
            </a:r>
            <a:r>
              <a:rPr sz="2800" dirty="0">
                <a:latin typeface="Calibri"/>
                <a:cs typeface="Calibri"/>
              </a:rPr>
              <a:t>η</a:t>
            </a:r>
            <a:r>
              <a:rPr sz="2800" spc="-85" dirty="0">
                <a:latin typeface="Calibri"/>
                <a:cs typeface="Calibri"/>
              </a:rPr>
              <a:t> </a:t>
            </a:r>
            <a:r>
              <a:rPr sz="2800" dirty="0">
                <a:latin typeface="Calibri"/>
                <a:cs typeface="Calibri"/>
              </a:rPr>
              <a:t>πηγή</a:t>
            </a:r>
            <a:r>
              <a:rPr sz="2800" spc="-75" dirty="0">
                <a:latin typeface="Calibri"/>
                <a:cs typeface="Calibri"/>
              </a:rPr>
              <a:t> </a:t>
            </a:r>
            <a:r>
              <a:rPr sz="2800" dirty="0">
                <a:latin typeface="Calibri"/>
                <a:cs typeface="Calibri"/>
              </a:rPr>
              <a:t>και</a:t>
            </a:r>
            <a:r>
              <a:rPr sz="2800" spc="-85" dirty="0">
                <a:latin typeface="Calibri"/>
                <a:cs typeface="Calibri"/>
              </a:rPr>
              <a:t> </a:t>
            </a:r>
            <a:r>
              <a:rPr sz="2800" spc="-25" dirty="0">
                <a:latin typeface="Calibri"/>
                <a:cs typeface="Calibri"/>
              </a:rPr>
              <a:t>σε </a:t>
            </a:r>
            <a:r>
              <a:rPr sz="2800" dirty="0">
                <a:latin typeface="Calibri"/>
                <a:cs typeface="Calibri"/>
              </a:rPr>
              <a:t>ποιο</a:t>
            </a:r>
            <a:r>
              <a:rPr sz="2800" spc="-40" dirty="0">
                <a:latin typeface="Calibri"/>
                <a:cs typeface="Calibri"/>
              </a:rPr>
              <a:t> </a:t>
            </a:r>
            <a:r>
              <a:rPr sz="2800" b="1" dirty="0">
                <a:solidFill>
                  <a:srgbClr val="4F6128"/>
                </a:solidFill>
                <a:latin typeface="Calibri"/>
                <a:cs typeface="Calibri"/>
              </a:rPr>
              <a:t>είδος</a:t>
            </a:r>
            <a:r>
              <a:rPr sz="2800" b="1" spc="-55" dirty="0">
                <a:solidFill>
                  <a:srgbClr val="4F6128"/>
                </a:solidFill>
                <a:latin typeface="Calibri"/>
                <a:cs typeface="Calibri"/>
              </a:rPr>
              <a:t> </a:t>
            </a:r>
            <a:r>
              <a:rPr sz="2800" b="1" spc="-10" dirty="0">
                <a:solidFill>
                  <a:srgbClr val="4F6128"/>
                </a:solidFill>
                <a:latin typeface="Calibri"/>
                <a:cs typeface="Calibri"/>
              </a:rPr>
              <a:t>ανήκει</a:t>
            </a:r>
            <a:r>
              <a:rPr sz="2800" spc="-10" dirty="0">
                <a:latin typeface="Calibri"/>
                <a:cs typeface="Calibri"/>
              </a:rPr>
              <a:t>.</a:t>
            </a:r>
            <a:endParaRPr sz="2800">
              <a:latin typeface="Calibri"/>
              <a:cs typeface="Calibri"/>
            </a:endParaRPr>
          </a:p>
          <a:p>
            <a:pPr marL="755015" lvl="1" indent="-285115">
              <a:lnSpc>
                <a:spcPct val="100000"/>
              </a:lnSpc>
              <a:spcBef>
                <a:spcPts val="2115"/>
              </a:spcBef>
              <a:buFont typeface="Arial"/>
              <a:buChar char="–"/>
              <a:tabLst>
                <a:tab pos="755015" algn="l"/>
              </a:tabLst>
            </a:pPr>
            <a:r>
              <a:rPr sz="2400" dirty="0">
                <a:latin typeface="Calibri"/>
                <a:cs typeface="Calibri"/>
              </a:rPr>
              <a:t>ιστορικός,</a:t>
            </a:r>
            <a:r>
              <a:rPr sz="2400" spc="-130" dirty="0">
                <a:latin typeface="Calibri"/>
                <a:cs typeface="Calibri"/>
              </a:rPr>
              <a:t> </a:t>
            </a:r>
            <a:r>
              <a:rPr sz="2400" spc="-10" dirty="0">
                <a:latin typeface="Calibri"/>
                <a:cs typeface="Calibri"/>
              </a:rPr>
              <a:t>συγγραφέας</a:t>
            </a:r>
            <a:endParaRPr sz="2400">
              <a:latin typeface="Calibri"/>
              <a:cs typeface="Calibri"/>
            </a:endParaRPr>
          </a:p>
          <a:p>
            <a:pPr marL="755015" lvl="1" indent="-285115">
              <a:lnSpc>
                <a:spcPct val="100000"/>
              </a:lnSpc>
              <a:spcBef>
                <a:spcPts val="2020"/>
              </a:spcBef>
              <a:buFont typeface="Arial"/>
              <a:buChar char="–"/>
              <a:tabLst>
                <a:tab pos="755015" algn="l"/>
              </a:tabLst>
            </a:pPr>
            <a:r>
              <a:rPr sz="2400" b="1" dirty="0">
                <a:solidFill>
                  <a:srgbClr val="205868"/>
                </a:solidFill>
                <a:latin typeface="Calibri"/>
                <a:cs typeface="Calibri"/>
              </a:rPr>
              <a:t>πρωτογενής</a:t>
            </a:r>
            <a:r>
              <a:rPr sz="2400" b="1" spc="-130" dirty="0">
                <a:solidFill>
                  <a:srgbClr val="205868"/>
                </a:solidFill>
                <a:latin typeface="Calibri"/>
                <a:cs typeface="Calibri"/>
              </a:rPr>
              <a:t> </a:t>
            </a:r>
            <a:r>
              <a:rPr sz="2400" b="1" dirty="0">
                <a:solidFill>
                  <a:srgbClr val="205868"/>
                </a:solidFill>
                <a:latin typeface="Calibri"/>
                <a:cs typeface="Calibri"/>
              </a:rPr>
              <a:t>πηγή</a:t>
            </a:r>
            <a:r>
              <a:rPr sz="2400" b="1" spc="-120" dirty="0">
                <a:solidFill>
                  <a:srgbClr val="205868"/>
                </a:solidFill>
                <a:latin typeface="Calibri"/>
                <a:cs typeface="Calibri"/>
              </a:rPr>
              <a:t> </a:t>
            </a:r>
            <a:r>
              <a:rPr sz="2400" dirty="0">
                <a:latin typeface="Calibri"/>
                <a:cs typeface="Calibri"/>
              </a:rPr>
              <a:t>(γράμμα,</a:t>
            </a:r>
            <a:r>
              <a:rPr sz="2400" spc="-95" dirty="0">
                <a:latin typeface="Calibri"/>
                <a:cs typeface="Calibri"/>
              </a:rPr>
              <a:t> </a:t>
            </a:r>
            <a:r>
              <a:rPr sz="2400" spc="-10" dirty="0">
                <a:latin typeface="Calibri"/>
                <a:cs typeface="Calibri"/>
              </a:rPr>
              <a:t>συμβόλαιο,</a:t>
            </a:r>
            <a:r>
              <a:rPr sz="2400" spc="-80" dirty="0">
                <a:latin typeface="Calibri"/>
                <a:cs typeface="Calibri"/>
              </a:rPr>
              <a:t> </a:t>
            </a:r>
            <a:r>
              <a:rPr sz="2400" spc="-10" dirty="0">
                <a:latin typeface="Calibri"/>
                <a:cs typeface="Calibri"/>
              </a:rPr>
              <a:t>κείμενο</a:t>
            </a:r>
            <a:endParaRPr sz="2400">
              <a:latin typeface="Calibri"/>
              <a:cs typeface="Calibri"/>
            </a:endParaRPr>
          </a:p>
        </p:txBody>
      </p:sp>
      <p:sp>
        <p:nvSpPr>
          <p:cNvPr id="7" name="object 7"/>
          <p:cNvSpPr txBox="1"/>
          <p:nvPr/>
        </p:nvSpPr>
        <p:spPr>
          <a:xfrm>
            <a:off x="2346705" y="2710285"/>
            <a:ext cx="6266815" cy="2219960"/>
          </a:xfrm>
          <a:prstGeom prst="rect">
            <a:avLst/>
          </a:prstGeom>
        </p:spPr>
        <p:txBody>
          <a:bodyPr vert="horz" wrap="square" lIns="0" tIns="194945" rIns="0" bIns="0" rtlCol="0">
            <a:spAutoFit/>
          </a:bodyPr>
          <a:lstStyle/>
          <a:p>
            <a:pPr marL="12700" algn="just">
              <a:lnSpc>
                <a:spcPct val="100000"/>
              </a:lnSpc>
              <a:spcBef>
                <a:spcPts val="1535"/>
              </a:spcBef>
            </a:pPr>
            <a:r>
              <a:rPr sz="2400" dirty="0">
                <a:latin typeface="Calibri"/>
                <a:cs typeface="Calibri"/>
              </a:rPr>
              <a:t>συνθήκης,</a:t>
            </a:r>
            <a:r>
              <a:rPr sz="2400" spc="-70" dirty="0">
                <a:latin typeface="Calibri"/>
                <a:cs typeface="Calibri"/>
              </a:rPr>
              <a:t> </a:t>
            </a:r>
            <a:r>
              <a:rPr sz="2400" dirty="0">
                <a:latin typeface="Calibri"/>
                <a:cs typeface="Calibri"/>
              </a:rPr>
              <a:t>μαρτυρία,</a:t>
            </a:r>
            <a:r>
              <a:rPr sz="2400" spc="-50" dirty="0">
                <a:latin typeface="Calibri"/>
                <a:cs typeface="Calibri"/>
              </a:rPr>
              <a:t> </a:t>
            </a:r>
            <a:r>
              <a:rPr sz="2400" spc="-10" dirty="0">
                <a:latin typeface="Calibri"/>
                <a:cs typeface="Calibri"/>
              </a:rPr>
              <a:t>περιοδικά,</a:t>
            </a:r>
            <a:r>
              <a:rPr sz="2400" spc="-90" dirty="0">
                <a:latin typeface="Calibri"/>
                <a:cs typeface="Calibri"/>
              </a:rPr>
              <a:t> </a:t>
            </a:r>
            <a:r>
              <a:rPr sz="2400" spc="-10" dirty="0">
                <a:latin typeface="Calibri"/>
                <a:cs typeface="Calibri"/>
              </a:rPr>
              <a:t>εφημερίδες,</a:t>
            </a:r>
            <a:endParaRPr sz="2400">
              <a:latin typeface="Calibri"/>
              <a:cs typeface="Calibri"/>
            </a:endParaRPr>
          </a:p>
          <a:p>
            <a:pPr marL="12700" marR="5080" algn="just">
              <a:lnSpc>
                <a:spcPct val="150000"/>
              </a:lnSpc>
            </a:pPr>
            <a:r>
              <a:rPr sz="2400" spc="-10" dirty="0">
                <a:latin typeface="Calibri"/>
                <a:cs typeface="Calibri"/>
              </a:rPr>
              <a:t>αυτοβιογραφίες,</a:t>
            </a:r>
            <a:r>
              <a:rPr sz="2400" spc="15" dirty="0">
                <a:latin typeface="Calibri"/>
                <a:cs typeface="Calibri"/>
              </a:rPr>
              <a:t> </a:t>
            </a:r>
            <a:r>
              <a:rPr sz="2400" spc="-10" dirty="0">
                <a:latin typeface="Calibri"/>
                <a:cs typeface="Calibri"/>
              </a:rPr>
              <a:t>απομνημονεύματα,</a:t>
            </a:r>
            <a:r>
              <a:rPr sz="2400" spc="-5" dirty="0">
                <a:latin typeface="Calibri"/>
                <a:cs typeface="Calibri"/>
              </a:rPr>
              <a:t> </a:t>
            </a:r>
            <a:r>
              <a:rPr sz="2400" spc="-10" dirty="0">
                <a:latin typeface="Calibri"/>
                <a:cs typeface="Calibri"/>
              </a:rPr>
              <a:t>ημερολόγια, αρχειακό</a:t>
            </a:r>
            <a:r>
              <a:rPr sz="2400" spc="-100" dirty="0">
                <a:latin typeface="Calibri"/>
                <a:cs typeface="Calibri"/>
              </a:rPr>
              <a:t> </a:t>
            </a:r>
            <a:r>
              <a:rPr sz="2400" spc="-30" dirty="0">
                <a:latin typeface="Calibri"/>
                <a:cs typeface="Calibri"/>
              </a:rPr>
              <a:t>υλικό,</a:t>
            </a:r>
            <a:r>
              <a:rPr sz="2400" spc="-90" dirty="0">
                <a:latin typeface="Calibri"/>
                <a:cs typeface="Calibri"/>
              </a:rPr>
              <a:t> </a:t>
            </a:r>
            <a:r>
              <a:rPr sz="2400" dirty="0">
                <a:latin typeface="Calibri"/>
                <a:cs typeface="Calibri"/>
              </a:rPr>
              <a:t>επιστημονικά</a:t>
            </a:r>
            <a:r>
              <a:rPr sz="2400" spc="-95" dirty="0">
                <a:latin typeface="Calibri"/>
                <a:cs typeface="Calibri"/>
              </a:rPr>
              <a:t> </a:t>
            </a:r>
            <a:r>
              <a:rPr sz="2400" spc="-10" dirty="0">
                <a:latin typeface="Calibri"/>
                <a:cs typeface="Calibri"/>
              </a:rPr>
              <a:t>περιοδικά,</a:t>
            </a:r>
            <a:r>
              <a:rPr sz="2400" spc="-110" dirty="0">
                <a:latin typeface="Calibri"/>
                <a:cs typeface="Calibri"/>
              </a:rPr>
              <a:t> </a:t>
            </a:r>
            <a:r>
              <a:rPr sz="2400" spc="-10" dirty="0">
                <a:latin typeface="Calibri"/>
                <a:cs typeface="Calibri"/>
              </a:rPr>
              <a:t>έρευνες, </a:t>
            </a:r>
            <a:r>
              <a:rPr sz="2400" dirty="0">
                <a:latin typeface="Calibri"/>
                <a:cs typeface="Calibri"/>
              </a:rPr>
              <a:t>στατιστικές,</a:t>
            </a:r>
            <a:r>
              <a:rPr sz="2400" spc="-75" dirty="0">
                <a:latin typeface="Calibri"/>
                <a:cs typeface="Calibri"/>
              </a:rPr>
              <a:t> </a:t>
            </a:r>
            <a:r>
              <a:rPr sz="2400" spc="-10" dirty="0">
                <a:latin typeface="Calibri"/>
                <a:cs typeface="Calibri"/>
              </a:rPr>
              <a:t>φωτογραφίες,</a:t>
            </a:r>
            <a:r>
              <a:rPr sz="2400" spc="-50" dirty="0">
                <a:latin typeface="Calibri"/>
                <a:cs typeface="Calibri"/>
              </a:rPr>
              <a:t> </a:t>
            </a:r>
            <a:r>
              <a:rPr sz="2400" dirty="0">
                <a:latin typeface="Calibri"/>
                <a:cs typeface="Calibri"/>
              </a:rPr>
              <a:t>εικόνες,</a:t>
            </a:r>
            <a:r>
              <a:rPr sz="2400" spc="-100" dirty="0">
                <a:latin typeface="Calibri"/>
                <a:cs typeface="Calibri"/>
              </a:rPr>
              <a:t> </a:t>
            </a:r>
            <a:r>
              <a:rPr sz="2400" spc="-10" dirty="0">
                <a:latin typeface="Calibri"/>
                <a:cs typeface="Calibri"/>
              </a:rPr>
              <a:t>κ.α.)</a:t>
            </a:r>
            <a:endParaRPr sz="2400">
              <a:latin typeface="Calibri"/>
              <a:cs typeface="Calibri"/>
            </a:endParaRPr>
          </a:p>
        </p:txBody>
      </p:sp>
      <p:grpSp>
        <p:nvGrpSpPr>
          <p:cNvPr id="8" name="object 8"/>
          <p:cNvGrpSpPr/>
          <p:nvPr/>
        </p:nvGrpSpPr>
        <p:grpSpPr>
          <a:xfrm>
            <a:off x="2074058" y="5093208"/>
            <a:ext cx="3046730" cy="680085"/>
            <a:chOff x="2074058" y="5093208"/>
            <a:chExt cx="3046730" cy="680085"/>
          </a:xfrm>
        </p:grpSpPr>
        <p:pic>
          <p:nvPicPr>
            <p:cNvPr id="9" name="object 9"/>
            <p:cNvPicPr/>
            <p:nvPr/>
          </p:nvPicPr>
          <p:blipFill>
            <a:blip r:embed="rId2" cstate="print"/>
            <a:stretch>
              <a:fillRect/>
            </a:stretch>
          </p:blipFill>
          <p:spPr>
            <a:xfrm>
              <a:off x="2074058" y="5392321"/>
              <a:ext cx="189186" cy="47312"/>
            </a:xfrm>
            <a:prstGeom prst="rect">
              <a:avLst/>
            </a:prstGeom>
          </p:spPr>
        </p:pic>
        <p:pic>
          <p:nvPicPr>
            <p:cNvPr id="10" name="object 10"/>
            <p:cNvPicPr/>
            <p:nvPr/>
          </p:nvPicPr>
          <p:blipFill>
            <a:blip r:embed="rId4" cstate="print"/>
            <a:stretch>
              <a:fillRect/>
            </a:stretch>
          </p:blipFill>
          <p:spPr>
            <a:xfrm>
              <a:off x="2168651" y="5093208"/>
              <a:ext cx="2951988" cy="679704"/>
            </a:xfrm>
            <a:prstGeom prst="rect">
              <a:avLst/>
            </a:prstGeom>
          </p:spPr>
        </p:pic>
      </p:grpSp>
      <p:sp>
        <p:nvSpPr>
          <p:cNvPr id="11" name="object 11"/>
          <p:cNvSpPr txBox="1"/>
          <p:nvPr/>
        </p:nvSpPr>
        <p:spPr>
          <a:xfrm>
            <a:off x="2060194" y="4978196"/>
            <a:ext cx="6352540" cy="1122680"/>
          </a:xfrm>
          <a:prstGeom prst="rect">
            <a:avLst/>
          </a:prstGeom>
        </p:spPr>
        <p:txBody>
          <a:bodyPr vert="horz" wrap="square" lIns="0" tIns="12700" rIns="0" bIns="0" rtlCol="0">
            <a:spAutoFit/>
          </a:bodyPr>
          <a:lstStyle/>
          <a:p>
            <a:pPr marL="299085" marR="5080" indent="-287020">
              <a:lnSpc>
                <a:spcPct val="150000"/>
              </a:lnSpc>
              <a:spcBef>
                <a:spcPts val="100"/>
              </a:spcBef>
            </a:pPr>
            <a:r>
              <a:rPr sz="2400" dirty="0">
                <a:solidFill>
                  <a:srgbClr val="205868"/>
                </a:solidFill>
                <a:latin typeface="Arial"/>
                <a:cs typeface="Arial"/>
              </a:rPr>
              <a:t>–</a:t>
            </a:r>
            <a:r>
              <a:rPr sz="2400" spc="165" dirty="0">
                <a:solidFill>
                  <a:srgbClr val="205868"/>
                </a:solidFill>
                <a:latin typeface="Arial"/>
                <a:cs typeface="Arial"/>
              </a:rPr>
              <a:t> </a:t>
            </a:r>
            <a:r>
              <a:rPr sz="2400" b="1" dirty="0">
                <a:solidFill>
                  <a:srgbClr val="205868"/>
                </a:solidFill>
                <a:latin typeface="Calibri"/>
                <a:cs typeface="Calibri"/>
              </a:rPr>
              <a:t>δευτερογενής</a:t>
            </a:r>
            <a:r>
              <a:rPr sz="2400" b="1" spc="-80" dirty="0">
                <a:solidFill>
                  <a:srgbClr val="205868"/>
                </a:solidFill>
                <a:latin typeface="Calibri"/>
                <a:cs typeface="Calibri"/>
              </a:rPr>
              <a:t> </a:t>
            </a:r>
            <a:r>
              <a:rPr sz="2400" b="1" dirty="0">
                <a:solidFill>
                  <a:srgbClr val="205868"/>
                </a:solidFill>
                <a:latin typeface="Calibri"/>
                <a:cs typeface="Calibri"/>
              </a:rPr>
              <a:t>πηγή</a:t>
            </a:r>
            <a:r>
              <a:rPr sz="2400" b="1" spc="-70" dirty="0">
                <a:solidFill>
                  <a:srgbClr val="205868"/>
                </a:solidFill>
                <a:latin typeface="Calibri"/>
                <a:cs typeface="Calibri"/>
              </a:rPr>
              <a:t> </a:t>
            </a:r>
            <a:r>
              <a:rPr sz="2400" spc="-10" dirty="0">
                <a:latin typeface="Calibri"/>
                <a:cs typeface="Calibri"/>
              </a:rPr>
              <a:t>(ιστορικό</a:t>
            </a:r>
            <a:r>
              <a:rPr sz="2400" spc="-55" dirty="0">
                <a:latin typeface="Calibri"/>
                <a:cs typeface="Calibri"/>
              </a:rPr>
              <a:t> </a:t>
            </a:r>
            <a:r>
              <a:rPr sz="2400" spc="-10" dirty="0">
                <a:latin typeface="Calibri"/>
                <a:cs typeface="Calibri"/>
              </a:rPr>
              <a:t>εγχειρίδιο,</a:t>
            </a:r>
            <a:r>
              <a:rPr sz="2400" spc="-30" dirty="0">
                <a:latin typeface="Calibri"/>
                <a:cs typeface="Calibri"/>
              </a:rPr>
              <a:t> </a:t>
            </a:r>
            <a:r>
              <a:rPr sz="2400" spc="-10" dirty="0">
                <a:latin typeface="Calibri"/>
                <a:cs typeface="Calibri"/>
              </a:rPr>
              <a:t>άρθρο, εγκυκλοπαίδεια,</a:t>
            </a:r>
            <a:r>
              <a:rPr sz="2400" spc="-60" dirty="0">
                <a:latin typeface="Calibri"/>
                <a:cs typeface="Calibri"/>
              </a:rPr>
              <a:t> </a:t>
            </a:r>
            <a:r>
              <a:rPr sz="2400" spc="-10" dirty="0">
                <a:latin typeface="Calibri"/>
                <a:cs typeface="Calibri"/>
              </a:rPr>
              <a:t>εκπαιδευτικό</a:t>
            </a:r>
            <a:r>
              <a:rPr sz="2400" spc="-80" dirty="0">
                <a:latin typeface="Calibri"/>
                <a:cs typeface="Calibri"/>
              </a:rPr>
              <a:t> </a:t>
            </a:r>
            <a:r>
              <a:rPr sz="2400" spc="-10" dirty="0">
                <a:latin typeface="Calibri"/>
                <a:cs typeface="Calibri"/>
              </a:rPr>
              <a:t>εγχειρίδιο,</a:t>
            </a:r>
            <a:r>
              <a:rPr sz="2400" spc="-40" dirty="0">
                <a:latin typeface="Calibri"/>
                <a:cs typeface="Calibri"/>
              </a:rPr>
              <a:t> </a:t>
            </a:r>
            <a:r>
              <a:rPr sz="2400" spc="-10" dirty="0">
                <a:latin typeface="Calibri"/>
                <a:cs typeface="Calibri"/>
              </a:rPr>
              <a:t>κ.α.)</a:t>
            </a:r>
            <a:endParaRPr sz="2400">
              <a:latin typeface="Calibri"/>
              <a:cs typeface="Calibri"/>
            </a:endParaRPr>
          </a:p>
        </p:txBody>
      </p:sp>
      <p:sp>
        <p:nvSpPr>
          <p:cNvPr id="12" name="object 12"/>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13" name="object 13"/>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17</a:t>
            </a:fld>
            <a:endParaRPr spc="-25"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633983" y="377952"/>
            <a:ext cx="7778750" cy="4326890"/>
            <a:chOff x="633983" y="377952"/>
            <a:chExt cx="7778750" cy="4326890"/>
          </a:xfrm>
        </p:grpSpPr>
        <p:sp>
          <p:nvSpPr>
            <p:cNvPr id="3" name="object 3"/>
            <p:cNvSpPr/>
            <p:nvPr/>
          </p:nvSpPr>
          <p:spPr>
            <a:xfrm>
              <a:off x="637031" y="381000"/>
              <a:ext cx="7772400" cy="4247515"/>
            </a:xfrm>
            <a:custGeom>
              <a:avLst/>
              <a:gdLst/>
              <a:ahLst/>
              <a:cxnLst/>
              <a:rect l="l" t="t" r="r" b="b"/>
              <a:pathLst>
                <a:path w="7772400" h="4247515">
                  <a:moveTo>
                    <a:pt x="0" y="4247388"/>
                  </a:moveTo>
                  <a:lnTo>
                    <a:pt x="7772400" y="4247388"/>
                  </a:lnTo>
                  <a:lnTo>
                    <a:pt x="7772400" y="0"/>
                  </a:lnTo>
                  <a:lnTo>
                    <a:pt x="0" y="0"/>
                  </a:lnTo>
                  <a:lnTo>
                    <a:pt x="0" y="4247388"/>
                  </a:lnTo>
                  <a:close/>
                </a:path>
              </a:pathLst>
            </a:custGeom>
            <a:ln w="6096">
              <a:solidFill>
                <a:srgbClr val="000000"/>
              </a:solidFill>
            </a:ln>
          </p:spPr>
          <p:txBody>
            <a:bodyPr wrap="square" lIns="0" tIns="0" rIns="0" bIns="0" rtlCol="0"/>
            <a:lstStyle/>
            <a:p>
              <a:endParaRPr/>
            </a:p>
          </p:txBody>
        </p:sp>
        <p:pic>
          <p:nvPicPr>
            <p:cNvPr id="4" name="object 4"/>
            <p:cNvPicPr/>
            <p:nvPr/>
          </p:nvPicPr>
          <p:blipFill>
            <a:blip r:embed="rId2" cstate="print"/>
            <a:stretch>
              <a:fillRect/>
            </a:stretch>
          </p:blipFill>
          <p:spPr>
            <a:xfrm>
              <a:off x="3582923" y="4190999"/>
              <a:ext cx="3634739" cy="513588"/>
            </a:xfrm>
            <a:prstGeom prst="rect">
              <a:avLst/>
            </a:prstGeom>
          </p:spPr>
        </p:pic>
        <p:pic>
          <p:nvPicPr>
            <p:cNvPr id="5" name="object 5"/>
            <p:cNvPicPr/>
            <p:nvPr/>
          </p:nvPicPr>
          <p:blipFill>
            <a:blip r:embed="rId3" cstate="print"/>
            <a:stretch>
              <a:fillRect/>
            </a:stretch>
          </p:blipFill>
          <p:spPr>
            <a:xfrm>
              <a:off x="6909816" y="4190999"/>
              <a:ext cx="377951" cy="513588"/>
            </a:xfrm>
            <a:prstGeom prst="rect">
              <a:avLst/>
            </a:prstGeom>
          </p:spPr>
        </p:pic>
        <p:pic>
          <p:nvPicPr>
            <p:cNvPr id="6" name="object 6"/>
            <p:cNvPicPr/>
            <p:nvPr/>
          </p:nvPicPr>
          <p:blipFill>
            <a:blip r:embed="rId4" cstate="print"/>
            <a:stretch>
              <a:fillRect/>
            </a:stretch>
          </p:blipFill>
          <p:spPr>
            <a:xfrm>
              <a:off x="6979919" y="4190999"/>
              <a:ext cx="1412748" cy="513588"/>
            </a:xfrm>
            <a:prstGeom prst="rect">
              <a:avLst/>
            </a:prstGeom>
          </p:spPr>
        </p:pic>
      </p:grpSp>
      <p:sp>
        <p:nvSpPr>
          <p:cNvPr id="7" name="object 7"/>
          <p:cNvSpPr txBox="1"/>
          <p:nvPr/>
        </p:nvSpPr>
        <p:spPr>
          <a:xfrm>
            <a:off x="716381" y="398475"/>
            <a:ext cx="7615555" cy="5696585"/>
          </a:xfrm>
          <a:prstGeom prst="rect">
            <a:avLst/>
          </a:prstGeom>
        </p:spPr>
        <p:txBody>
          <a:bodyPr vert="horz" wrap="square" lIns="0" tIns="12700" rIns="0" bIns="0" rtlCol="0">
            <a:spAutoFit/>
          </a:bodyPr>
          <a:lstStyle/>
          <a:p>
            <a:pPr marL="12700" marR="5080" algn="just">
              <a:lnSpc>
                <a:spcPct val="100000"/>
              </a:lnSpc>
              <a:spcBef>
                <a:spcPts val="100"/>
              </a:spcBef>
            </a:pPr>
            <a:r>
              <a:rPr sz="1800" dirty="0">
                <a:latin typeface="Calibri"/>
                <a:cs typeface="Calibri"/>
              </a:rPr>
              <a:t>Βασική</a:t>
            </a:r>
            <a:r>
              <a:rPr sz="1800" spc="65" dirty="0">
                <a:latin typeface="Calibri"/>
                <a:cs typeface="Calibri"/>
              </a:rPr>
              <a:t>  </a:t>
            </a:r>
            <a:r>
              <a:rPr sz="1800" dirty="0">
                <a:latin typeface="Calibri"/>
                <a:cs typeface="Calibri"/>
              </a:rPr>
              <a:t>κοινωνική</a:t>
            </a:r>
            <a:r>
              <a:rPr sz="1800" spc="60" dirty="0">
                <a:latin typeface="Calibri"/>
                <a:cs typeface="Calibri"/>
              </a:rPr>
              <a:t>  </a:t>
            </a:r>
            <a:r>
              <a:rPr sz="1800" dirty="0">
                <a:latin typeface="Calibri"/>
                <a:cs typeface="Calibri"/>
              </a:rPr>
              <a:t>μονάδα</a:t>
            </a:r>
            <a:r>
              <a:rPr sz="1800" spc="70" dirty="0">
                <a:latin typeface="Calibri"/>
                <a:cs typeface="Calibri"/>
              </a:rPr>
              <a:t>  </a:t>
            </a:r>
            <a:r>
              <a:rPr sz="1800" dirty="0">
                <a:latin typeface="Calibri"/>
                <a:cs typeface="Calibri"/>
              </a:rPr>
              <a:t>του</a:t>
            </a:r>
            <a:r>
              <a:rPr sz="1800" spc="60" dirty="0">
                <a:latin typeface="Calibri"/>
                <a:cs typeface="Calibri"/>
              </a:rPr>
              <a:t>  </a:t>
            </a:r>
            <a:r>
              <a:rPr sz="1800" dirty="0">
                <a:latin typeface="Calibri"/>
                <a:cs typeface="Calibri"/>
              </a:rPr>
              <a:t>οίκου</a:t>
            </a:r>
            <a:r>
              <a:rPr sz="1800" spc="60" dirty="0">
                <a:latin typeface="Calibri"/>
                <a:cs typeface="Calibri"/>
              </a:rPr>
              <a:t>  </a:t>
            </a:r>
            <a:r>
              <a:rPr sz="1800" dirty="0">
                <a:latin typeface="Calibri"/>
                <a:cs typeface="Calibri"/>
              </a:rPr>
              <a:t>αποτελούσε</a:t>
            </a:r>
            <a:r>
              <a:rPr sz="1800" spc="70" dirty="0">
                <a:latin typeface="Calibri"/>
                <a:cs typeface="Calibri"/>
              </a:rPr>
              <a:t>  </a:t>
            </a:r>
            <a:r>
              <a:rPr sz="1800" dirty="0">
                <a:latin typeface="Calibri"/>
                <a:cs typeface="Calibri"/>
              </a:rPr>
              <a:t>η</a:t>
            </a:r>
            <a:r>
              <a:rPr sz="1800" spc="60" dirty="0">
                <a:latin typeface="Calibri"/>
                <a:cs typeface="Calibri"/>
              </a:rPr>
              <a:t>  </a:t>
            </a:r>
            <a:r>
              <a:rPr sz="1800" dirty="0">
                <a:latin typeface="Calibri"/>
                <a:cs typeface="Calibri"/>
              </a:rPr>
              <a:t>στενότερη</a:t>
            </a:r>
            <a:r>
              <a:rPr sz="1800" spc="65" dirty="0">
                <a:latin typeface="Calibri"/>
                <a:cs typeface="Calibri"/>
              </a:rPr>
              <a:t>  </a:t>
            </a:r>
            <a:r>
              <a:rPr sz="1800" dirty="0">
                <a:latin typeface="Calibri"/>
                <a:cs typeface="Calibri"/>
              </a:rPr>
              <a:t>ή</a:t>
            </a:r>
            <a:r>
              <a:rPr sz="1800" spc="70" dirty="0">
                <a:latin typeface="Calibri"/>
                <a:cs typeface="Calibri"/>
              </a:rPr>
              <a:t>  </a:t>
            </a:r>
            <a:r>
              <a:rPr sz="1800" spc="-10" dirty="0">
                <a:latin typeface="Calibri"/>
                <a:cs typeface="Calibri"/>
              </a:rPr>
              <a:t>ευρύτερη </a:t>
            </a:r>
            <a:r>
              <a:rPr sz="1800" dirty="0">
                <a:latin typeface="Calibri"/>
                <a:cs typeface="Calibri"/>
              </a:rPr>
              <a:t>οικογένεια,</a:t>
            </a:r>
            <a:r>
              <a:rPr sz="1800" spc="110" dirty="0">
                <a:latin typeface="Calibri"/>
                <a:cs typeface="Calibri"/>
              </a:rPr>
              <a:t>  </a:t>
            </a:r>
            <a:r>
              <a:rPr sz="1800" dirty="0">
                <a:latin typeface="Calibri"/>
                <a:cs typeface="Calibri"/>
              </a:rPr>
              <a:t>που</a:t>
            </a:r>
            <a:r>
              <a:rPr sz="1800" spc="110" dirty="0">
                <a:latin typeface="Calibri"/>
                <a:cs typeface="Calibri"/>
              </a:rPr>
              <a:t>  </a:t>
            </a:r>
            <a:r>
              <a:rPr sz="1800" dirty="0">
                <a:latin typeface="Calibri"/>
                <a:cs typeface="Calibri"/>
              </a:rPr>
              <a:t>βρισκόταν</a:t>
            </a:r>
            <a:r>
              <a:rPr sz="1800" spc="114" dirty="0">
                <a:latin typeface="Calibri"/>
                <a:cs typeface="Calibri"/>
              </a:rPr>
              <a:t>  </a:t>
            </a:r>
            <a:r>
              <a:rPr sz="1800" dirty="0">
                <a:latin typeface="Calibri"/>
                <a:cs typeface="Calibri"/>
              </a:rPr>
              <a:t>υπό</a:t>
            </a:r>
            <a:r>
              <a:rPr sz="1800" spc="105" dirty="0">
                <a:latin typeface="Calibri"/>
                <a:cs typeface="Calibri"/>
              </a:rPr>
              <a:t>  </a:t>
            </a:r>
            <a:r>
              <a:rPr sz="1800" dirty="0">
                <a:latin typeface="Calibri"/>
                <a:cs typeface="Calibri"/>
              </a:rPr>
              <a:t>την</a:t>
            </a:r>
            <a:r>
              <a:rPr sz="1800" spc="114" dirty="0">
                <a:latin typeface="Calibri"/>
                <a:cs typeface="Calibri"/>
              </a:rPr>
              <a:t>  </a:t>
            </a:r>
            <a:r>
              <a:rPr sz="1800" dirty="0">
                <a:latin typeface="Calibri"/>
                <a:cs typeface="Calibri"/>
              </a:rPr>
              <a:t>εξουσία</a:t>
            </a:r>
            <a:r>
              <a:rPr sz="1800" spc="120" dirty="0">
                <a:latin typeface="Calibri"/>
                <a:cs typeface="Calibri"/>
              </a:rPr>
              <a:t>  </a:t>
            </a:r>
            <a:r>
              <a:rPr sz="1800" dirty="0">
                <a:latin typeface="Calibri"/>
                <a:cs typeface="Calibri"/>
              </a:rPr>
              <a:t>ενός</a:t>
            </a:r>
            <a:r>
              <a:rPr sz="1800" spc="110" dirty="0">
                <a:latin typeface="Calibri"/>
                <a:cs typeface="Calibri"/>
              </a:rPr>
              <a:t>  </a:t>
            </a:r>
            <a:r>
              <a:rPr sz="1800" dirty="0">
                <a:latin typeface="Calibri"/>
                <a:cs typeface="Calibri"/>
              </a:rPr>
              <a:t>πατριάρχη</a:t>
            </a:r>
            <a:r>
              <a:rPr sz="1800" spc="114" dirty="0">
                <a:latin typeface="Calibri"/>
                <a:cs typeface="Calibri"/>
              </a:rPr>
              <a:t>  </a:t>
            </a:r>
            <a:r>
              <a:rPr sz="1800" dirty="0">
                <a:latin typeface="Calibri"/>
                <a:cs typeface="Calibri"/>
              </a:rPr>
              <a:t>βασιλιά,</a:t>
            </a:r>
            <a:r>
              <a:rPr sz="1800" spc="114" dirty="0">
                <a:latin typeface="Calibri"/>
                <a:cs typeface="Calibri"/>
              </a:rPr>
              <a:t>  </a:t>
            </a:r>
            <a:r>
              <a:rPr sz="1800" spc="-25" dirty="0">
                <a:latin typeface="Calibri"/>
                <a:cs typeface="Calibri"/>
              </a:rPr>
              <a:t>και </a:t>
            </a:r>
            <a:r>
              <a:rPr sz="1800" dirty="0">
                <a:latin typeface="Calibri"/>
                <a:cs typeface="Calibri"/>
              </a:rPr>
              <a:t>περιελάμβανε</a:t>
            </a:r>
            <a:r>
              <a:rPr sz="1800" spc="110" dirty="0">
                <a:latin typeface="Calibri"/>
                <a:cs typeface="Calibri"/>
              </a:rPr>
              <a:t>  </a:t>
            </a:r>
            <a:r>
              <a:rPr sz="1800" dirty="0">
                <a:latin typeface="Calibri"/>
                <a:cs typeface="Calibri"/>
              </a:rPr>
              <a:t>τις</a:t>
            </a:r>
            <a:r>
              <a:rPr sz="1800" spc="110" dirty="0">
                <a:latin typeface="Calibri"/>
                <a:cs typeface="Calibri"/>
              </a:rPr>
              <a:t>  </a:t>
            </a:r>
            <a:r>
              <a:rPr sz="1800" dirty="0">
                <a:latin typeface="Calibri"/>
                <a:cs typeface="Calibri"/>
              </a:rPr>
              <a:t>εκτάσεις</a:t>
            </a:r>
            <a:r>
              <a:rPr sz="1800" spc="110" dirty="0">
                <a:latin typeface="Calibri"/>
                <a:cs typeface="Calibri"/>
              </a:rPr>
              <a:t>  </a:t>
            </a:r>
            <a:r>
              <a:rPr sz="1800" dirty="0">
                <a:latin typeface="Calibri"/>
                <a:cs typeface="Calibri"/>
              </a:rPr>
              <a:t>γης,</a:t>
            </a:r>
            <a:r>
              <a:rPr sz="1800" spc="105" dirty="0">
                <a:latin typeface="Calibri"/>
                <a:cs typeface="Calibri"/>
              </a:rPr>
              <a:t>  </a:t>
            </a:r>
            <a:r>
              <a:rPr sz="1800" dirty="0">
                <a:latin typeface="Calibri"/>
                <a:cs typeface="Calibri"/>
              </a:rPr>
              <a:t>τα</a:t>
            </a:r>
            <a:r>
              <a:rPr sz="1800" spc="110" dirty="0">
                <a:latin typeface="Calibri"/>
                <a:cs typeface="Calibri"/>
              </a:rPr>
              <a:t>  </a:t>
            </a:r>
            <a:r>
              <a:rPr sz="1800" dirty="0">
                <a:latin typeface="Calibri"/>
                <a:cs typeface="Calibri"/>
              </a:rPr>
              <a:t>ζώα,</a:t>
            </a:r>
            <a:r>
              <a:rPr sz="1800" spc="105" dirty="0">
                <a:latin typeface="Calibri"/>
                <a:cs typeface="Calibri"/>
              </a:rPr>
              <a:t>  </a:t>
            </a:r>
            <a:r>
              <a:rPr sz="1800" dirty="0">
                <a:latin typeface="Calibri"/>
                <a:cs typeface="Calibri"/>
              </a:rPr>
              <a:t>το</a:t>
            </a:r>
            <a:r>
              <a:rPr sz="1800" spc="120" dirty="0">
                <a:latin typeface="Calibri"/>
                <a:cs typeface="Calibri"/>
              </a:rPr>
              <a:t>  </a:t>
            </a:r>
            <a:r>
              <a:rPr sz="1800" dirty="0">
                <a:latin typeface="Calibri"/>
                <a:cs typeface="Calibri"/>
              </a:rPr>
              <a:t>υπηρετικό</a:t>
            </a:r>
            <a:r>
              <a:rPr sz="1800" spc="110" dirty="0">
                <a:latin typeface="Calibri"/>
                <a:cs typeface="Calibri"/>
              </a:rPr>
              <a:t>  </a:t>
            </a:r>
            <a:r>
              <a:rPr sz="1800" dirty="0">
                <a:latin typeface="Calibri"/>
                <a:cs typeface="Calibri"/>
              </a:rPr>
              <a:t>προσωπικό,</a:t>
            </a:r>
            <a:r>
              <a:rPr sz="1800" spc="110" dirty="0">
                <a:latin typeface="Calibri"/>
                <a:cs typeface="Calibri"/>
              </a:rPr>
              <a:t>  </a:t>
            </a:r>
            <a:r>
              <a:rPr sz="1800" dirty="0">
                <a:latin typeface="Calibri"/>
                <a:cs typeface="Calibri"/>
              </a:rPr>
              <a:t>και</a:t>
            </a:r>
            <a:r>
              <a:rPr sz="1800" spc="110" dirty="0">
                <a:latin typeface="Calibri"/>
                <a:cs typeface="Calibri"/>
              </a:rPr>
              <a:t>  </a:t>
            </a:r>
            <a:r>
              <a:rPr sz="1800" spc="-25" dirty="0">
                <a:latin typeface="Calibri"/>
                <a:cs typeface="Calibri"/>
              </a:rPr>
              <a:t>τα </a:t>
            </a:r>
            <a:r>
              <a:rPr sz="1800" dirty="0">
                <a:latin typeface="Calibri"/>
                <a:cs typeface="Calibri"/>
              </a:rPr>
              <a:t>υπόλοιπα</a:t>
            </a:r>
            <a:r>
              <a:rPr sz="1800" spc="-5" dirty="0">
                <a:latin typeface="Calibri"/>
                <a:cs typeface="Calibri"/>
              </a:rPr>
              <a:t> </a:t>
            </a:r>
            <a:r>
              <a:rPr sz="1800" dirty="0">
                <a:latin typeface="Calibri"/>
                <a:cs typeface="Calibri"/>
              </a:rPr>
              <a:t>υλικά</a:t>
            </a:r>
            <a:r>
              <a:rPr sz="1800" spc="-5" dirty="0">
                <a:latin typeface="Calibri"/>
                <a:cs typeface="Calibri"/>
              </a:rPr>
              <a:t> </a:t>
            </a:r>
            <a:r>
              <a:rPr sz="1800" dirty="0">
                <a:latin typeface="Calibri"/>
                <a:cs typeface="Calibri"/>
              </a:rPr>
              <a:t>αγαθά.</a:t>
            </a:r>
            <a:r>
              <a:rPr sz="1800" spc="-5" dirty="0">
                <a:latin typeface="Calibri"/>
                <a:cs typeface="Calibri"/>
              </a:rPr>
              <a:t> </a:t>
            </a:r>
            <a:r>
              <a:rPr sz="1800" dirty="0">
                <a:latin typeface="Calibri"/>
                <a:cs typeface="Calibri"/>
              </a:rPr>
              <a:t>Παράδειγμα</a:t>
            </a:r>
            <a:r>
              <a:rPr sz="1800" spc="-10" dirty="0">
                <a:latin typeface="Calibri"/>
                <a:cs typeface="Calibri"/>
              </a:rPr>
              <a:t> </a:t>
            </a:r>
            <a:r>
              <a:rPr sz="1800" dirty="0">
                <a:latin typeface="Calibri"/>
                <a:cs typeface="Calibri"/>
              </a:rPr>
              <a:t>ο</a:t>
            </a:r>
            <a:r>
              <a:rPr sz="1800" spc="-15" dirty="0">
                <a:latin typeface="Calibri"/>
                <a:cs typeface="Calibri"/>
              </a:rPr>
              <a:t> </a:t>
            </a:r>
            <a:r>
              <a:rPr sz="1800" dirty="0">
                <a:latin typeface="Calibri"/>
                <a:cs typeface="Calibri"/>
              </a:rPr>
              <a:t>οίκος</a:t>
            </a:r>
            <a:r>
              <a:rPr sz="1800" spc="-5" dirty="0">
                <a:latin typeface="Calibri"/>
                <a:cs typeface="Calibri"/>
              </a:rPr>
              <a:t> </a:t>
            </a:r>
            <a:r>
              <a:rPr sz="1800" dirty="0">
                <a:latin typeface="Calibri"/>
                <a:cs typeface="Calibri"/>
              </a:rPr>
              <a:t>του</a:t>
            </a:r>
            <a:r>
              <a:rPr sz="1800" spc="10" dirty="0">
                <a:latin typeface="Calibri"/>
                <a:cs typeface="Calibri"/>
              </a:rPr>
              <a:t> </a:t>
            </a:r>
            <a:r>
              <a:rPr sz="1800" dirty="0">
                <a:latin typeface="Calibri"/>
                <a:cs typeface="Calibri"/>
              </a:rPr>
              <a:t>Οδυσσέα</a:t>
            </a:r>
            <a:r>
              <a:rPr sz="1800" spc="-15" dirty="0">
                <a:latin typeface="Calibri"/>
                <a:cs typeface="Calibri"/>
              </a:rPr>
              <a:t> </a:t>
            </a:r>
            <a:r>
              <a:rPr sz="1800" dirty="0">
                <a:latin typeface="Calibri"/>
                <a:cs typeface="Calibri"/>
              </a:rPr>
              <a:t>στην</a:t>
            </a:r>
            <a:r>
              <a:rPr sz="1800" spc="-10" dirty="0">
                <a:latin typeface="Calibri"/>
                <a:cs typeface="Calibri"/>
              </a:rPr>
              <a:t> </a:t>
            </a:r>
            <a:r>
              <a:rPr sz="1800" dirty="0">
                <a:latin typeface="Calibri"/>
                <a:cs typeface="Calibri"/>
              </a:rPr>
              <a:t>Ιθάκη.</a:t>
            </a:r>
            <a:r>
              <a:rPr sz="1800" spc="-10" dirty="0">
                <a:latin typeface="Calibri"/>
                <a:cs typeface="Calibri"/>
              </a:rPr>
              <a:t> </a:t>
            </a:r>
            <a:r>
              <a:rPr sz="1800" dirty="0">
                <a:latin typeface="Calibri"/>
                <a:cs typeface="Calibri"/>
              </a:rPr>
              <a:t>Ο</a:t>
            </a:r>
            <a:r>
              <a:rPr sz="1800" spc="-15" dirty="0">
                <a:latin typeface="Calibri"/>
                <a:cs typeface="Calibri"/>
              </a:rPr>
              <a:t> </a:t>
            </a:r>
            <a:r>
              <a:rPr sz="1800" spc="-10" dirty="0">
                <a:latin typeface="Calibri"/>
                <a:cs typeface="Calibri"/>
              </a:rPr>
              <a:t>θεσμός </a:t>
            </a:r>
            <a:r>
              <a:rPr sz="1800" dirty="0">
                <a:latin typeface="Calibri"/>
                <a:cs typeface="Calibri"/>
              </a:rPr>
              <a:t>του</a:t>
            </a:r>
            <a:r>
              <a:rPr sz="1800" spc="250" dirty="0">
                <a:latin typeface="Calibri"/>
                <a:cs typeface="Calibri"/>
              </a:rPr>
              <a:t> </a:t>
            </a:r>
            <a:r>
              <a:rPr sz="1800" dirty="0">
                <a:latin typeface="Calibri"/>
                <a:cs typeface="Calibri"/>
              </a:rPr>
              <a:t>οίκου</a:t>
            </a:r>
            <a:r>
              <a:rPr sz="1800" spc="260" dirty="0">
                <a:latin typeface="Calibri"/>
                <a:cs typeface="Calibri"/>
              </a:rPr>
              <a:t> </a:t>
            </a:r>
            <a:r>
              <a:rPr sz="1800" dirty="0">
                <a:latin typeface="Calibri"/>
                <a:cs typeface="Calibri"/>
              </a:rPr>
              <a:t>αντιπροσώπευε</a:t>
            </a:r>
            <a:r>
              <a:rPr sz="1800" spc="270" dirty="0">
                <a:latin typeface="Calibri"/>
                <a:cs typeface="Calibri"/>
              </a:rPr>
              <a:t> </a:t>
            </a:r>
            <a:r>
              <a:rPr sz="1800" dirty="0">
                <a:latin typeface="Calibri"/>
                <a:cs typeface="Calibri"/>
              </a:rPr>
              <a:t>έναν</a:t>
            </a:r>
            <a:r>
              <a:rPr sz="1800" spc="254" dirty="0">
                <a:latin typeface="Calibri"/>
                <a:cs typeface="Calibri"/>
              </a:rPr>
              <a:t> </a:t>
            </a:r>
            <a:r>
              <a:rPr sz="1800" dirty="0">
                <a:latin typeface="Calibri"/>
                <a:cs typeface="Calibri"/>
              </a:rPr>
              <a:t>τύπο</a:t>
            </a:r>
            <a:r>
              <a:rPr sz="1800" spc="265" dirty="0">
                <a:latin typeface="Calibri"/>
                <a:cs typeface="Calibri"/>
              </a:rPr>
              <a:t> </a:t>
            </a:r>
            <a:r>
              <a:rPr sz="1800" dirty="0">
                <a:latin typeface="Calibri"/>
                <a:cs typeface="Calibri"/>
              </a:rPr>
              <a:t>κοινωνίας</a:t>
            </a:r>
            <a:r>
              <a:rPr sz="1800" spc="265" dirty="0">
                <a:latin typeface="Calibri"/>
                <a:cs typeface="Calibri"/>
              </a:rPr>
              <a:t> </a:t>
            </a:r>
            <a:r>
              <a:rPr sz="1800" dirty="0">
                <a:latin typeface="Calibri"/>
                <a:cs typeface="Calibri"/>
              </a:rPr>
              <a:t>τοπικό,</a:t>
            </a:r>
            <a:r>
              <a:rPr sz="1800" spc="265" dirty="0">
                <a:latin typeface="Calibri"/>
                <a:cs typeface="Calibri"/>
              </a:rPr>
              <a:t> </a:t>
            </a:r>
            <a:r>
              <a:rPr sz="1800" dirty="0">
                <a:latin typeface="Calibri"/>
                <a:cs typeface="Calibri"/>
              </a:rPr>
              <a:t>όπου</a:t>
            </a:r>
            <a:r>
              <a:rPr sz="1800" spc="254" dirty="0">
                <a:latin typeface="Calibri"/>
                <a:cs typeface="Calibri"/>
              </a:rPr>
              <a:t> </a:t>
            </a:r>
            <a:r>
              <a:rPr sz="1800" dirty="0">
                <a:latin typeface="Calibri"/>
                <a:cs typeface="Calibri"/>
              </a:rPr>
              <a:t>ίσχυαν</a:t>
            </a:r>
            <a:r>
              <a:rPr sz="1800" spc="265" dirty="0">
                <a:latin typeface="Calibri"/>
                <a:cs typeface="Calibri"/>
              </a:rPr>
              <a:t> </a:t>
            </a:r>
            <a:r>
              <a:rPr sz="1800" spc="-10" dirty="0">
                <a:latin typeface="Calibri"/>
                <a:cs typeface="Calibri"/>
              </a:rPr>
              <a:t>εθιμικοί κανόνες</a:t>
            </a:r>
            <a:r>
              <a:rPr sz="1800" spc="-25" dirty="0">
                <a:latin typeface="Calibri"/>
                <a:cs typeface="Calibri"/>
              </a:rPr>
              <a:t> </a:t>
            </a:r>
            <a:r>
              <a:rPr sz="1800" spc="-10" dirty="0">
                <a:latin typeface="Calibri"/>
                <a:cs typeface="Calibri"/>
              </a:rPr>
              <a:t>δικαίου,</a:t>
            </a:r>
            <a:r>
              <a:rPr sz="1800" spc="-30" dirty="0">
                <a:latin typeface="Calibri"/>
                <a:cs typeface="Calibri"/>
              </a:rPr>
              <a:t> </a:t>
            </a:r>
            <a:r>
              <a:rPr sz="1800" dirty="0">
                <a:latin typeface="Calibri"/>
                <a:cs typeface="Calibri"/>
              </a:rPr>
              <a:t>με</a:t>
            </a:r>
            <a:r>
              <a:rPr sz="1800" spc="-35" dirty="0">
                <a:latin typeface="Calibri"/>
                <a:cs typeface="Calibri"/>
              </a:rPr>
              <a:t> </a:t>
            </a:r>
            <a:r>
              <a:rPr sz="1800" dirty="0">
                <a:latin typeface="Calibri"/>
                <a:cs typeface="Calibri"/>
              </a:rPr>
              <a:t>συχνές</a:t>
            </a:r>
            <a:r>
              <a:rPr sz="1800" spc="-40" dirty="0">
                <a:latin typeface="Calibri"/>
                <a:cs typeface="Calibri"/>
              </a:rPr>
              <a:t> </a:t>
            </a:r>
            <a:r>
              <a:rPr sz="1800" dirty="0">
                <a:latin typeface="Calibri"/>
                <a:cs typeface="Calibri"/>
              </a:rPr>
              <a:t>συγκρούσεις</a:t>
            </a:r>
            <a:r>
              <a:rPr sz="1800" spc="-25" dirty="0">
                <a:latin typeface="Calibri"/>
                <a:cs typeface="Calibri"/>
              </a:rPr>
              <a:t> </a:t>
            </a:r>
            <a:r>
              <a:rPr sz="1800" dirty="0">
                <a:latin typeface="Calibri"/>
                <a:cs typeface="Calibri"/>
              </a:rPr>
              <a:t>ανάμεσα</a:t>
            </a:r>
            <a:r>
              <a:rPr sz="1800" spc="-35" dirty="0">
                <a:latin typeface="Calibri"/>
                <a:cs typeface="Calibri"/>
              </a:rPr>
              <a:t> </a:t>
            </a:r>
            <a:r>
              <a:rPr sz="1800" dirty="0">
                <a:latin typeface="Calibri"/>
                <a:cs typeface="Calibri"/>
              </a:rPr>
              <a:t>σε</a:t>
            </a:r>
            <a:r>
              <a:rPr sz="1800" spc="-35" dirty="0">
                <a:latin typeface="Calibri"/>
                <a:cs typeface="Calibri"/>
              </a:rPr>
              <a:t> </a:t>
            </a:r>
            <a:r>
              <a:rPr sz="1800" spc="-10" dirty="0">
                <a:latin typeface="Calibri"/>
                <a:cs typeface="Calibri"/>
              </a:rPr>
              <a:t>μεμονωμένους</a:t>
            </a:r>
            <a:r>
              <a:rPr sz="1800" spc="-35" dirty="0">
                <a:latin typeface="Calibri"/>
                <a:cs typeface="Calibri"/>
              </a:rPr>
              <a:t> </a:t>
            </a:r>
            <a:r>
              <a:rPr sz="1800" spc="-10" dirty="0">
                <a:latin typeface="Calibri"/>
                <a:cs typeface="Calibri"/>
              </a:rPr>
              <a:t>ανθρώπους </a:t>
            </a:r>
            <a:r>
              <a:rPr sz="1800" dirty="0">
                <a:latin typeface="Calibri"/>
                <a:cs typeface="Calibri"/>
              </a:rPr>
              <a:t>και</a:t>
            </a:r>
            <a:r>
              <a:rPr sz="1800" spc="340" dirty="0">
                <a:latin typeface="Calibri"/>
                <a:cs typeface="Calibri"/>
              </a:rPr>
              <a:t> </a:t>
            </a:r>
            <a:r>
              <a:rPr sz="1800" dirty="0">
                <a:latin typeface="Calibri"/>
                <a:cs typeface="Calibri"/>
              </a:rPr>
              <a:t>αντίπαλες</a:t>
            </a:r>
            <a:r>
              <a:rPr sz="1800" spc="355" dirty="0">
                <a:latin typeface="Calibri"/>
                <a:cs typeface="Calibri"/>
              </a:rPr>
              <a:t> </a:t>
            </a:r>
            <a:r>
              <a:rPr sz="1800" dirty="0">
                <a:latin typeface="Calibri"/>
                <a:cs typeface="Calibri"/>
              </a:rPr>
              <a:t>ομάδες,</a:t>
            </a:r>
            <a:r>
              <a:rPr sz="1800" spc="345" dirty="0">
                <a:latin typeface="Calibri"/>
                <a:cs typeface="Calibri"/>
              </a:rPr>
              <a:t> </a:t>
            </a:r>
            <a:r>
              <a:rPr sz="1800" dirty="0">
                <a:latin typeface="Calibri"/>
                <a:cs typeface="Calibri"/>
              </a:rPr>
              <a:t>και</a:t>
            </a:r>
            <a:r>
              <a:rPr sz="1800" spc="340" dirty="0">
                <a:latin typeface="Calibri"/>
                <a:cs typeface="Calibri"/>
              </a:rPr>
              <a:t> </a:t>
            </a:r>
            <a:r>
              <a:rPr sz="1800" dirty="0">
                <a:latin typeface="Calibri"/>
                <a:cs typeface="Calibri"/>
              </a:rPr>
              <a:t>με</a:t>
            </a:r>
            <a:r>
              <a:rPr sz="1800" spc="355" dirty="0">
                <a:latin typeface="Calibri"/>
                <a:cs typeface="Calibri"/>
              </a:rPr>
              <a:t> </a:t>
            </a:r>
            <a:r>
              <a:rPr sz="1800" dirty="0">
                <a:latin typeface="Calibri"/>
                <a:cs typeface="Calibri"/>
              </a:rPr>
              <a:t>ριζική</a:t>
            </a:r>
            <a:r>
              <a:rPr sz="1800" spc="345" dirty="0">
                <a:latin typeface="Calibri"/>
                <a:cs typeface="Calibri"/>
              </a:rPr>
              <a:t> </a:t>
            </a:r>
            <a:r>
              <a:rPr sz="1800" dirty="0">
                <a:latin typeface="Calibri"/>
                <a:cs typeface="Calibri"/>
              </a:rPr>
              <a:t>διαφοροποίηση</a:t>
            </a:r>
            <a:r>
              <a:rPr sz="1800" spc="355" dirty="0">
                <a:latin typeface="Calibri"/>
                <a:cs typeface="Calibri"/>
              </a:rPr>
              <a:t> </a:t>
            </a:r>
            <a:r>
              <a:rPr sz="1800" dirty="0">
                <a:latin typeface="Calibri"/>
                <a:cs typeface="Calibri"/>
              </a:rPr>
              <a:t>ανάμεσα</a:t>
            </a:r>
            <a:r>
              <a:rPr sz="1800" spc="350" dirty="0">
                <a:latin typeface="Calibri"/>
                <a:cs typeface="Calibri"/>
              </a:rPr>
              <a:t> </a:t>
            </a:r>
            <a:r>
              <a:rPr sz="1800" dirty="0">
                <a:latin typeface="Calibri"/>
                <a:cs typeface="Calibri"/>
              </a:rPr>
              <a:t>στην</a:t>
            </a:r>
            <a:r>
              <a:rPr sz="1800" spc="340" dirty="0">
                <a:latin typeface="Calibri"/>
                <a:cs typeface="Calibri"/>
              </a:rPr>
              <a:t> </a:t>
            </a:r>
            <a:r>
              <a:rPr sz="1800" spc="-10" dirty="0">
                <a:latin typeface="Calibri"/>
                <a:cs typeface="Calibri"/>
              </a:rPr>
              <a:t>ανώτερη </a:t>
            </a:r>
            <a:r>
              <a:rPr sz="1800" dirty="0">
                <a:latin typeface="Calibri"/>
                <a:cs typeface="Calibri"/>
              </a:rPr>
              <a:t>τάξη</a:t>
            </a:r>
            <a:r>
              <a:rPr sz="1800" spc="280" dirty="0">
                <a:latin typeface="Calibri"/>
                <a:cs typeface="Calibri"/>
              </a:rPr>
              <a:t> </a:t>
            </a:r>
            <a:r>
              <a:rPr sz="1800" dirty="0">
                <a:latin typeface="Calibri"/>
                <a:cs typeface="Calibri"/>
              </a:rPr>
              <a:t>των</a:t>
            </a:r>
            <a:r>
              <a:rPr sz="1800" spc="285" dirty="0">
                <a:latin typeface="Calibri"/>
                <a:cs typeface="Calibri"/>
              </a:rPr>
              <a:t> </a:t>
            </a:r>
            <a:r>
              <a:rPr sz="1800" dirty="0">
                <a:latin typeface="Calibri"/>
                <a:cs typeface="Calibri"/>
              </a:rPr>
              <a:t>ευγενών</a:t>
            </a:r>
            <a:r>
              <a:rPr sz="1800" spc="280" dirty="0">
                <a:latin typeface="Calibri"/>
                <a:cs typeface="Calibri"/>
              </a:rPr>
              <a:t> </a:t>
            </a:r>
            <a:r>
              <a:rPr sz="1800" dirty="0">
                <a:latin typeface="Calibri"/>
                <a:cs typeface="Calibri"/>
              </a:rPr>
              <a:t>και</a:t>
            </a:r>
            <a:r>
              <a:rPr sz="1800" spc="285" dirty="0">
                <a:latin typeface="Calibri"/>
                <a:cs typeface="Calibri"/>
              </a:rPr>
              <a:t> </a:t>
            </a:r>
            <a:r>
              <a:rPr sz="1800" dirty="0">
                <a:latin typeface="Calibri"/>
                <a:cs typeface="Calibri"/>
              </a:rPr>
              <a:t>στον</a:t>
            </a:r>
            <a:r>
              <a:rPr sz="1800" spc="290" dirty="0">
                <a:latin typeface="Calibri"/>
                <a:cs typeface="Calibri"/>
              </a:rPr>
              <a:t> </a:t>
            </a:r>
            <a:r>
              <a:rPr sz="1800" dirty="0">
                <a:latin typeface="Calibri"/>
                <a:cs typeface="Calibri"/>
              </a:rPr>
              <a:t>λαό.</a:t>
            </a:r>
            <a:r>
              <a:rPr sz="1800" spc="270" dirty="0">
                <a:latin typeface="Calibri"/>
                <a:cs typeface="Calibri"/>
              </a:rPr>
              <a:t> </a:t>
            </a:r>
            <a:r>
              <a:rPr sz="1800" dirty="0">
                <a:latin typeface="Calibri"/>
                <a:cs typeface="Calibri"/>
              </a:rPr>
              <a:t>Η</a:t>
            </a:r>
            <a:r>
              <a:rPr sz="1800" spc="280" dirty="0">
                <a:latin typeface="Calibri"/>
                <a:cs typeface="Calibri"/>
              </a:rPr>
              <a:t> </a:t>
            </a:r>
            <a:r>
              <a:rPr sz="1800" dirty="0">
                <a:latin typeface="Calibri"/>
                <a:cs typeface="Calibri"/>
              </a:rPr>
              <a:t>αλληλεγγύη</a:t>
            </a:r>
            <a:r>
              <a:rPr sz="1800" spc="275" dirty="0">
                <a:latin typeface="Calibri"/>
                <a:cs typeface="Calibri"/>
              </a:rPr>
              <a:t> </a:t>
            </a:r>
            <a:r>
              <a:rPr sz="1800" dirty="0">
                <a:latin typeface="Calibri"/>
                <a:cs typeface="Calibri"/>
              </a:rPr>
              <a:t>ανάμεσα</a:t>
            </a:r>
            <a:r>
              <a:rPr sz="1800" spc="285" dirty="0">
                <a:latin typeface="Calibri"/>
                <a:cs typeface="Calibri"/>
              </a:rPr>
              <a:t> </a:t>
            </a:r>
            <a:r>
              <a:rPr sz="1800" dirty="0">
                <a:latin typeface="Calibri"/>
                <a:cs typeface="Calibri"/>
              </a:rPr>
              <a:t>στα</a:t>
            </a:r>
            <a:r>
              <a:rPr sz="1800" spc="280" dirty="0">
                <a:latin typeface="Calibri"/>
                <a:cs typeface="Calibri"/>
              </a:rPr>
              <a:t> </a:t>
            </a:r>
            <a:r>
              <a:rPr sz="1800" dirty="0">
                <a:latin typeface="Calibri"/>
                <a:cs typeface="Calibri"/>
              </a:rPr>
              <a:t>μέλη</a:t>
            </a:r>
            <a:r>
              <a:rPr sz="1800" spc="280" dirty="0">
                <a:latin typeface="Calibri"/>
                <a:cs typeface="Calibri"/>
              </a:rPr>
              <a:t> </a:t>
            </a:r>
            <a:r>
              <a:rPr sz="1800" dirty="0">
                <a:latin typeface="Calibri"/>
                <a:cs typeface="Calibri"/>
              </a:rPr>
              <a:t>του</a:t>
            </a:r>
            <a:r>
              <a:rPr sz="1800" spc="275" dirty="0">
                <a:latin typeface="Calibri"/>
                <a:cs typeface="Calibri"/>
              </a:rPr>
              <a:t> </a:t>
            </a:r>
            <a:r>
              <a:rPr sz="1800" spc="-10" dirty="0">
                <a:latin typeface="Calibri"/>
                <a:cs typeface="Calibri"/>
              </a:rPr>
              <a:t>οίκου </a:t>
            </a:r>
            <a:r>
              <a:rPr sz="1800" dirty="0">
                <a:latin typeface="Calibri"/>
                <a:cs typeface="Calibri"/>
              </a:rPr>
              <a:t>στηριζόταν</a:t>
            </a:r>
            <a:r>
              <a:rPr sz="1800" spc="65" dirty="0">
                <a:latin typeface="Calibri"/>
                <a:cs typeface="Calibri"/>
              </a:rPr>
              <a:t>  </a:t>
            </a:r>
            <a:r>
              <a:rPr sz="1800" dirty="0">
                <a:latin typeface="Calibri"/>
                <a:cs typeface="Calibri"/>
              </a:rPr>
              <a:t>στους</a:t>
            </a:r>
            <a:r>
              <a:rPr sz="1800" spc="55" dirty="0">
                <a:latin typeface="Calibri"/>
                <a:cs typeface="Calibri"/>
              </a:rPr>
              <a:t>  </a:t>
            </a:r>
            <a:r>
              <a:rPr sz="1800" dirty="0">
                <a:latin typeface="Calibri"/>
                <a:cs typeface="Calibri"/>
              </a:rPr>
              <a:t>συγγενικούς</a:t>
            </a:r>
            <a:r>
              <a:rPr sz="1800" spc="65" dirty="0">
                <a:latin typeface="Calibri"/>
                <a:cs typeface="Calibri"/>
              </a:rPr>
              <a:t>  </a:t>
            </a:r>
            <a:r>
              <a:rPr sz="1800" dirty="0">
                <a:latin typeface="Calibri"/>
                <a:cs typeface="Calibri"/>
              </a:rPr>
              <a:t>κυρίως</a:t>
            </a:r>
            <a:r>
              <a:rPr sz="1800" spc="60" dirty="0">
                <a:latin typeface="Calibri"/>
                <a:cs typeface="Calibri"/>
              </a:rPr>
              <a:t>  </a:t>
            </a:r>
            <a:r>
              <a:rPr sz="1800" dirty="0">
                <a:latin typeface="Calibri"/>
                <a:cs typeface="Calibri"/>
              </a:rPr>
              <a:t>δεσμούς.</a:t>
            </a:r>
            <a:r>
              <a:rPr sz="1800" spc="60" dirty="0">
                <a:latin typeface="Calibri"/>
                <a:cs typeface="Calibri"/>
              </a:rPr>
              <a:t>  </a:t>
            </a:r>
            <a:r>
              <a:rPr sz="1800" dirty="0">
                <a:latin typeface="Calibri"/>
                <a:cs typeface="Calibri"/>
              </a:rPr>
              <a:t>Σε</a:t>
            </a:r>
            <a:r>
              <a:rPr sz="1800" spc="60" dirty="0">
                <a:latin typeface="Calibri"/>
                <a:cs typeface="Calibri"/>
              </a:rPr>
              <a:t>  </a:t>
            </a:r>
            <a:r>
              <a:rPr sz="1800" dirty="0">
                <a:latin typeface="Calibri"/>
                <a:cs typeface="Calibri"/>
              </a:rPr>
              <a:t>εξαιρετικές</a:t>
            </a:r>
            <a:r>
              <a:rPr sz="1800" spc="65" dirty="0">
                <a:latin typeface="Calibri"/>
                <a:cs typeface="Calibri"/>
              </a:rPr>
              <a:t>  </a:t>
            </a:r>
            <a:r>
              <a:rPr sz="1800" spc="-10" dirty="0">
                <a:latin typeface="Calibri"/>
                <a:cs typeface="Calibri"/>
              </a:rPr>
              <a:t>περιπτώσεις </a:t>
            </a:r>
            <a:r>
              <a:rPr sz="1800" dirty="0">
                <a:latin typeface="Calibri"/>
                <a:cs typeface="Calibri"/>
              </a:rPr>
              <a:t>μπορούσε</a:t>
            </a:r>
            <a:r>
              <a:rPr sz="1800" spc="-25" dirty="0">
                <a:latin typeface="Calibri"/>
                <a:cs typeface="Calibri"/>
              </a:rPr>
              <a:t> </a:t>
            </a:r>
            <a:r>
              <a:rPr sz="1800" dirty="0">
                <a:latin typeface="Calibri"/>
                <a:cs typeface="Calibri"/>
              </a:rPr>
              <a:t>να</a:t>
            </a:r>
            <a:r>
              <a:rPr sz="1800" spc="-25" dirty="0">
                <a:latin typeface="Calibri"/>
                <a:cs typeface="Calibri"/>
              </a:rPr>
              <a:t> </a:t>
            </a:r>
            <a:r>
              <a:rPr sz="1800" dirty="0">
                <a:latin typeface="Calibri"/>
                <a:cs typeface="Calibri"/>
              </a:rPr>
              <a:t>επεκταθεί</a:t>
            </a:r>
            <a:r>
              <a:rPr sz="1800" spc="-25" dirty="0">
                <a:latin typeface="Calibri"/>
                <a:cs typeface="Calibri"/>
              </a:rPr>
              <a:t> </a:t>
            </a:r>
            <a:r>
              <a:rPr sz="1800" dirty="0">
                <a:latin typeface="Calibri"/>
                <a:cs typeface="Calibri"/>
              </a:rPr>
              <a:t>και</a:t>
            </a:r>
            <a:r>
              <a:rPr sz="1800" spc="-25" dirty="0">
                <a:latin typeface="Calibri"/>
                <a:cs typeface="Calibri"/>
              </a:rPr>
              <a:t> </a:t>
            </a:r>
            <a:r>
              <a:rPr sz="1800" dirty="0">
                <a:latin typeface="Calibri"/>
                <a:cs typeface="Calibri"/>
              </a:rPr>
              <a:t>σε</a:t>
            </a:r>
            <a:r>
              <a:rPr sz="1800" spc="-25" dirty="0">
                <a:latin typeface="Calibri"/>
                <a:cs typeface="Calibri"/>
              </a:rPr>
              <a:t> </a:t>
            </a:r>
            <a:r>
              <a:rPr sz="1800" dirty="0">
                <a:latin typeface="Calibri"/>
                <a:cs typeface="Calibri"/>
              </a:rPr>
              <a:t>άλλα</a:t>
            </a:r>
            <a:r>
              <a:rPr sz="1800" spc="-20" dirty="0">
                <a:latin typeface="Calibri"/>
                <a:cs typeface="Calibri"/>
              </a:rPr>
              <a:t> </a:t>
            </a:r>
            <a:r>
              <a:rPr sz="1800" dirty="0">
                <a:latin typeface="Calibri"/>
                <a:cs typeface="Calibri"/>
              </a:rPr>
              <a:t>μέλη,</a:t>
            </a:r>
            <a:r>
              <a:rPr sz="1800" spc="-25" dirty="0">
                <a:latin typeface="Calibri"/>
                <a:cs typeface="Calibri"/>
              </a:rPr>
              <a:t> </a:t>
            </a:r>
            <a:r>
              <a:rPr sz="1800" dirty="0">
                <a:latin typeface="Calibri"/>
                <a:cs typeface="Calibri"/>
              </a:rPr>
              <a:t>που</a:t>
            </a:r>
            <a:r>
              <a:rPr sz="1800" spc="-30" dirty="0">
                <a:latin typeface="Calibri"/>
                <a:cs typeface="Calibri"/>
              </a:rPr>
              <a:t> </a:t>
            </a:r>
            <a:r>
              <a:rPr sz="1800" dirty="0">
                <a:latin typeface="Calibri"/>
                <a:cs typeface="Calibri"/>
              </a:rPr>
              <a:t>δεν</a:t>
            </a:r>
            <a:r>
              <a:rPr sz="1800" spc="-30" dirty="0">
                <a:latin typeface="Calibri"/>
                <a:cs typeface="Calibri"/>
              </a:rPr>
              <a:t> </a:t>
            </a:r>
            <a:r>
              <a:rPr sz="1800" dirty="0">
                <a:latin typeface="Calibri"/>
                <a:cs typeface="Calibri"/>
              </a:rPr>
              <a:t>ήταν</a:t>
            </a:r>
            <a:r>
              <a:rPr sz="1800" spc="-30" dirty="0">
                <a:latin typeface="Calibri"/>
                <a:cs typeface="Calibri"/>
              </a:rPr>
              <a:t> </a:t>
            </a:r>
            <a:r>
              <a:rPr sz="1800" dirty="0">
                <a:latin typeface="Calibri"/>
                <a:cs typeface="Calibri"/>
              </a:rPr>
              <a:t>συγγενείς,</a:t>
            </a:r>
            <a:r>
              <a:rPr sz="1800" spc="-20" dirty="0">
                <a:latin typeface="Calibri"/>
                <a:cs typeface="Calibri"/>
              </a:rPr>
              <a:t> </a:t>
            </a:r>
            <a:r>
              <a:rPr sz="1800" dirty="0">
                <a:latin typeface="Calibri"/>
                <a:cs typeface="Calibri"/>
              </a:rPr>
              <a:t>αλλά</a:t>
            </a:r>
            <a:r>
              <a:rPr sz="1800" spc="-35" dirty="0">
                <a:latin typeface="Calibri"/>
                <a:cs typeface="Calibri"/>
              </a:rPr>
              <a:t> </a:t>
            </a:r>
            <a:r>
              <a:rPr sz="1800" spc="-10" dirty="0">
                <a:latin typeface="Calibri"/>
                <a:cs typeface="Calibri"/>
              </a:rPr>
              <a:t>«ξένοι» </a:t>
            </a:r>
            <a:r>
              <a:rPr sz="1800" dirty="0">
                <a:latin typeface="Calibri"/>
                <a:cs typeface="Calibri"/>
              </a:rPr>
              <a:t>που</a:t>
            </a:r>
            <a:r>
              <a:rPr sz="1800" spc="40" dirty="0">
                <a:latin typeface="Calibri"/>
                <a:cs typeface="Calibri"/>
              </a:rPr>
              <a:t>  </a:t>
            </a:r>
            <a:r>
              <a:rPr sz="1800" dirty="0">
                <a:latin typeface="Calibri"/>
                <a:cs typeface="Calibri"/>
              </a:rPr>
              <a:t>γίνονταν</a:t>
            </a:r>
            <a:r>
              <a:rPr sz="1800" spc="55" dirty="0">
                <a:latin typeface="Calibri"/>
                <a:cs typeface="Calibri"/>
              </a:rPr>
              <a:t>  </a:t>
            </a:r>
            <a:r>
              <a:rPr sz="1800" dirty="0">
                <a:latin typeface="Calibri"/>
                <a:cs typeface="Calibri"/>
              </a:rPr>
              <a:t>φίλοι.</a:t>
            </a:r>
            <a:r>
              <a:rPr sz="1800" spc="50" dirty="0">
                <a:latin typeface="Calibri"/>
                <a:cs typeface="Calibri"/>
              </a:rPr>
              <a:t>  </a:t>
            </a:r>
            <a:r>
              <a:rPr sz="1800" dirty="0">
                <a:latin typeface="Calibri"/>
                <a:cs typeface="Calibri"/>
              </a:rPr>
              <a:t>Αυτοί</a:t>
            </a:r>
            <a:r>
              <a:rPr sz="1800" spc="50" dirty="0">
                <a:latin typeface="Calibri"/>
                <a:cs typeface="Calibri"/>
              </a:rPr>
              <a:t>  </a:t>
            </a:r>
            <a:r>
              <a:rPr sz="1800" dirty="0">
                <a:latin typeface="Calibri"/>
                <a:cs typeface="Calibri"/>
              </a:rPr>
              <a:t>αναζητούσαν</a:t>
            </a:r>
            <a:r>
              <a:rPr sz="1800" spc="50" dirty="0">
                <a:latin typeface="Calibri"/>
                <a:cs typeface="Calibri"/>
              </a:rPr>
              <a:t>  </a:t>
            </a:r>
            <a:r>
              <a:rPr sz="1800" dirty="0">
                <a:latin typeface="Calibri"/>
                <a:cs typeface="Calibri"/>
              </a:rPr>
              <a:t>την</a:t>
            </a:r>
            <a:r>
              <a:rPr sz="1800" spc="40" dirty="0">
                <a:latin typeface="Calibri"/>
                <a:cs typeface="Calibri"/>
              </a:rPr>
              <a:t>  </a:t>
            </a:r>
            <a:r>
              <a:rPr sz="1800" dirty="0">
                <a:latin typeface="Calibri"/>
                <a:cs typeface="Calibri"/>
              </a:rPr>
              <a:t>ασφάλεια</a:t>
            </a:r>
            <a:r>
              <a:rPr sz="1800" spc="50" dirty="0">
                <a:latin typeface="Calibri"/>
                <a:cs typeface="Calibri"/>
              </a:rPr>
              <a:t>  </a:t>
            </a:r>
            <a:r>
              <a:rPr sz="1800" dirty="0">
                <a:latin typeface="Calibri"/>
                <a:cs typeface="Calibri"/>
              </a:rPr>
              <a:t>και</a:t>
            </a:r>
            <a:r>
              <a:rPr sz="1800" spc="45" dirty="0">
                <a:latin typeface="Calibri"/>
                <a:cs typeface="Calibri"/>
              </a:rPr>
              <a:t>  </a:t>
            </a:r>
            <a:r>
              <a:rPr sz="1800" dirty="0">
                <a:latin typeface="Calibri"/>
                <a:cs typeface="Calibri"/>
              </a:rPr>
              <a:t>τις</a:t>
            </a:r>
            <a:r>
              <a:rPr sz="1800" spc="55" dirty="0">
                <a:latin typeface="Calibri"/>
                <a:cs typeface="Calibri"/>
              </a:rPr>
              <a:t>  </a:t>
            </a:r>
            <a:r>
              <a:rPr sz="1800" dirty="0">
                <a:latin typeface="Calibri"/>
                <a:cs typeface="Calibri"/>
              </a:rPr>
              <a:t>ανέσεις</a:t>
            </a:r>
            <a:r>
              <a:rPr sz="1800" spc="45" dirty="0">
                <a:latin typeface="Calibri"/>
                <a:cs typeface="Calibri"/>
              </a:rPr>
              <a:t>  </a:t>
            </a:r>
            <a:r>
              <a:rPr sz="1800" spc="-25" dirty="0">
                <a:latin typeface="Calibri"/>
                <a:cs typeface="Calibri"/>
              </a:rPr>
              <a:t>του </a:t>
            </a:r>
            <a:r>
              <a:rPr sz="1800" dirty="0">
                <a:latin typeface="Calibri"/>
                <a:cs typeface="Calibri"/>
              </a:rPr>
              <a:t>οργανωμένου</a:t>
            </a:r>
            <a:r>
              <a:rPr sz="1800" spc="60" dirty="0">
                <a:latin typeface="Calibri"/>
                <a:cs typeface="Calibri"/>
              </a:rPr>
              <a:t> </a:t>
            </a:r>
            <a:r>
              <a:rPr sz="1800" dirty="0">
                <a:latin typeface="Calibri"/>
                <a:cs typeface="Calibri"/>
              </a:rPr>
              <a:t>σπιτικού,</a:t>
            </a:r>
            <a:r>
              <a:rPr sz="1800" spc="75" dirty="0">
                <a:latin typeface="Calibri"/>
                <a:cs typeface="Calibri"/>
              </a:rPr>
              <a:t> </a:t>
            </a:r>
            <a:r>
              <a:rPr sz="1800" dirty="0">
                <a:latin typeface="Calibri"/>
                <a:cs typeface="Calibri"/>
              </a:rPr>
              <a:t>προσφέροντας</a:t>
            </a:r>
            <a:r>
              <a:rPr sz="1800" spc="70" dirty="0">
                <a:latin typeface="Calibri"/>
                <a:cs typeface="Calibri"/>
              </a:rPr>
              <a:t> </a:t>
            </a:r>
            <a:r>
              <a:rPr sz="1800" dirty="0">
                <a:latin typeface="Calibri"/>
                <a:cs typeface="Calibri"/>
              </a:rPr>
              <a:t>ως</a:t>
            </a:r>
            <a:r>
              <a:rPr sz="1800" spc="75" dirty="0">
                <a:latin typeface="Calibri"/>
                <a:cs typeface="Calibri"/>
              </a:rPr>
              <a:t> </a:t>
            </a:r>
            <a:r>
              <a:rPr sz="1800" dirty="0">
                <a:latin typeface="Calibri"/>
                <a:cs typeface="Calibri"/>
              </a:rPr>
              <a:t>αντάλλαγμα</a:t>
            </a:r>
            <a:r>
              <a:rPr sz="1800" spc="70" dirty="0">
                <a:latin typeface="Calibri"/>
                <a:cs typeface="Calibri"/>
              </a:rPr>
              <a:t> </a:t>
            </a:r>
            <a:r>
              <a:rPr sz="1800" dirty="0">
                <a:latin typeface="Calibri"/>
                <a:cs typeface="Calibri"/>
              </a:rPr>
              <a:t>τις</a:t>
            </a:r>
            <a:r>
              <a:rPr sz="1800" spc="60" dirty="0">
                <a:latin typeface="Calibri"/>
                <a:cs typeface="Calibri"/>
              </a:rPr>
              <a:t> </a:t>
            </a:r>
            <a:r>
              <a:rPr sz="1800" dirty="0">
                <a:latin typeface="Calibri"/>
                <a:cs typeface="Calibri"/>
              </a:rPr>
              <a:t>υπηρεσίες</a:t>
            </a:r>
            <a:r>
              <a:rPr sz="1800" spc="80" dirty="0">
                <a:latin typeface="Calibri"/>
                <a:cs typeface="Calibri"/>
              </a:rPr>
              <a:t> </a:t>
            </a:r>
            <a:r>
              <a:rPr sz="1800" dirty="0">
                <a:latin typeface="Calibri"/>
                <a:cs typeface="Calibri"/>
              </a:rPr>
              <a:t>τους</a:t>
            </a:r>
            <a:r>
              <a:rPr sz="1800" spc="65" dirty="0">
                <a:latin typeface="Calibri"/>
                <a:cs typeface="Calibri"/>
              </a:rPr>
              <a:t> </a:t>
            </a:r>
            <a:r>
              <a:rPr sz="1800" spc="-20" dirty="0">
                <a:latin typeface="Calibri"/>
                <a:cs typeface="Calibri"/>
              </a:rPr>
              <a:t>στον </a:t>
            </a:r>
            <a:r>
              <a:rPr sz="1800" dirty="0">
                <a:latin typeface="Calibri"/>
                <a:cs typeface="Calibri"/>
              </a:rPr>
              <a:t>κύριό</a:t>
            </a:r>
            <a:r>
              <a:rPr sz="1800" spc="-35" dirty="0">
                <a:latin typeface="Calibri"/>
                <a:cs typeface="Calibri"/>
              </a:rPr>
              <a:t> </a:t>
            </a:r>
            <a:r>
              <a:rPr sz="1800" dirty="0">
                <a:latin typeface="Calibri"/>
                <a:cs typeface="Calibri"/>
              </a:rPr>
              <a:t>τους</a:t>
            </a:r>
            <a:r>
              <a:rPr sz="1800" spc="-30" dirty="0">
                <a:latin typeface="Calibri"/>
                <a:cs typeface="Calibri"/>
              </a:rPr>
              <a:t> </a:t>
            </a:r>
            <a:r>
              <a:rPr sz="1800" dirty="0">
                <a:latin typeface="Calibri"/>
                <a:cs typeface="Calibri"/>
              </a:rPr>
              <a:t>ως</a:t>
            </a:r>
            <a:r>
              <a:rPr sz="1800" spc="-45" dirty="0">
                <a:latin typeface="Calibri"/>
                <a:cs typeface="Calibri"/>
              </a:rPr>
              <a:t> </a:t>
            </a:r>
            <a:r>
              <a:rPr sz="1800" dirty="0">
                <a:latin typeface="Calibri"/>
                <a:cs typeface="Calibri"/>
              </a:rPr>
              <a:t>έμπιστοι</a:t>
            </a:r>
            <a:r>
              <a:rPr sz="1800" spc="-10" dirty="0">
                <a:latin typeface="Calibri"/>
                <a:cs typeface="Calibri"/>
              </a:rPr>
              <a:t> ακόλουθοί</a:t>
            </a:r>
            <a:r>
              <a:rPr sz="1800" spc="-20" dirty="0">
                <a:latin typeface="Calibri"/>
                <a:cs typeface="Calibri"/>
              </a:rPr>
              <a:t> </a:t>
            </a:r>
            <a:r>
              <a:rPr sz="1800" dirty="0">
                <a:latin typeface="Calibri"/>
                <a:cs typeface="Calibri"/>
              </a:rPr>
              <a:t>του</a:t>
            </a:r>
            <a:r>
              <a:rPr sz="1800" spc="-40" dirty="0">
                <a:latin typeface="Calibri"/>
                <a:cs typeface="Calibri"/>
              </a:rPr>
              <a:t> </a:t>
            </a:r>
            <a:r>
              <a:rPr sz="1800" dirty="0">
                <a:latin typeface="Calibri"/>
                <a:cs typeface="Calibri"/>
              </a:rPr>
              <a:t>στη</a:t>
            </a:r>
            <a:r>
              <a:rPr sz="1800" spc="-35" dirty="0">
                <a:latin typeface="Calibri"/>
                <a:cs typeface="Calibri"/>
              </a:rPr>
              <a:t> </a:t>
            </a:r>
            <a:r>
              <a:rPr sz="1800" dirty="0">
                <a:latin typeface="Calibri"/>
                <a:cs typeface="Calibri"/>
              </a:rPr>
              <a:t>διάρκεια</a:t>
            </a:r>
            <a:r>
              <a:rPr sz="1800" spc="-25" dirty="0">
                <a:latin typeface="Calibri"/>
                <a:cs typeface="Calibri"/>
              </a:rPr>
              <a:t> </a:t>
            </a:r>
            <a:r>
              <a:rPr sz="1800" dirty="0">
                <a:latin typeface="Calibri"/>
                <a:cs typeface="Calibri"/>
              </a:rPr>
              <a:t>της</a:t>
            </a:r>
            <a:r>
              <a:rPr sz="1800" spc="-45" dirty="0">
                <a:latin typeface="Calibri"/>
                <a:cs typeface="Calibri"/>
              </a:rPr>
              <a:t> </a:t>
            </a:r>
            <a:r>
              <a:rPr sz="1800" dirty="0">
                <a:latin typeface="Calibri"/>
                <a:cs typeface="Calibri"/>
              </a:rPr>
              <a:t>ειρήνης</a:t>
            </a:r>
            <a:r>
              <a:rPr sz="1800" spc="-35" dirty="0">
                <a:latin typeface="Calibri"/>
                <a:cs typeface="Calibri"/>
              </a:rPr>
              <a:t> </a:t>
            </a:r>
            <a:r>
              <a:rPr sz="1800" dirty="0">
                <a:latin typeface="Calibri"/>
                <a:cs typeface="Calibri"/>
              </a:rPr>
              <a:t>ή</a:t>
            </a:r>
            <a:r>
              <a:rPr sz="1800" spc="-40" dirty="0">
                <a:latin typeface="Calibri"/>
                <a:cs typeface="Calibri"/>
              </a:rPr>
              <a:t> </a:t>
            </a:r>
            <a:r>
              <a:rPr sz="1800" dirty="0">
                <a:latin typeface="Calibri"/>
                <a:cs typeface="Calibri"/>
              </a:rPr>
              <a:t>του</a:t>
            </a:r>
            <a:r>
              <a:rPr sz="1800" spc="-35" dirty="0">
                <a:latin typeface="Calibri"/>
                <a:cs typeface="Calibri"/>
              </a:rPr>
              <a:t> </a:t>
            </a:r>
            <a:r>
              <a:rPr sz="1800" spc="-10" dirty="0">
                <a:latin typeface="Calibri"/>
                <a:cs typeface="Calibri"/>
              </a:rPr>
              <a:t>πολέμου.</a:t>
            </a:r>
            <a:endParaRPr sz="1800">
              <a:latin typeface="Calibri"/>
              <a:cs typeface="Calibri"/>
            </a:endParaRPr>
          </a:p>
          <a:p>
            <a:pPr marL="3010535">
              <a:lnSpc>
                <a:spcPct val="100000"/>
              </a:lnSpc>
              <a:spcBef>
                <a:spcPts val="2170"/>
              </a:spcBef>
            </a:pPr>
            <a:r>
              <a:rPr sz="1800" b="1" dirty="0">
                <a:solidFill>
                  <a:srgbClr val="622422"/>
                </a:solidFill>
                <a:latin typeface="Calibri"/>
                <a:cs typeface="Calibri"/>
              </a:rPr>
              <a:t>Οίκος</a:t>
            </a:r>
            <a:r>
              <a:rPr sz="1800" b="1" spc="-10" dirty="0">
                <a:solidFill>
                  <a:srgbClr val="622422"/>
                </a:solidFill>
                <a:latin typeface="Calibri"/>
                <a:cs typeface="Calibri"/>
              </a:rPr>
              <a:t> </a:t>
            </a:r>
            <a:r>
              <a:rPr sz="1800" b="1" dirty="0">
                <a:solidFill>
                  <a:srgbClr val="622422"/>
                </a:solidFill>
                <a:latin typeface="Calibri"/>
                <a:cs typeface="Calibri"/>
              </a:rPr>
              <a:t>και πόλις,</a:t>
            </a:r>
            <a:r>
              <a:rPr sz="1800" b="1" spc="-30" dirty="0">
                <a:solidFill>
                  <a:srgbClr val="622422"/>
                </a:solidFill>
                <a:latin typeface="Calibri"/>
                <a:cs typeface="Calibri"/>
              </a:rPr>
              <a:t> </a:t>
            </a:r>
            <a:r>
              <a:rPr sz="1800" b="1" spc="-20" dirty="0">
                <a:solidFill>
                  <a:srgbClr val="622422"/>
                </a:solidFill>
                <a:latin typeface="Calibri"/>
                <a:cs typeface="Calibri"/>
                <a:hlinkClick r:id="rId5"/>
              </a:rPr>
              <a:t>http://www.greek-</a:t>
            </a:r>
            <a:r>
              <a:rPr sz="1800" b="1" spc="-10" dirty="0">
                <a:solidFill>
                  <a:srgbClr val="622422"/>
                </a:solidFill>
                <a:latin typeface="Calibri"/>
                <a:cs typeface="Calibri"/>
                <a:hlinkClick r:id="rId5"/>
              </a:rPr>
              <a:t>language.gr</a:t>
            </a:r>
            <a:r>
              <a:rPr sz="1800" spc="-10" dirty="0">
                <a:latin typeface="Calibri"/>
                <a:cs typeface="Calibri"/>
                <a:hlinkClick r:id="rId5"/>
              </a:rPr>
              <a:t>/</a:t>
            </a:r>
            <a:endParaRPr sz="1800">
              <a:latin typeface="Calibri"/>
              <a:cs typeface="Calibri"/>
            </a:endParaRPr>
          </a:p>
          <a:p>
            <a:pPr>
              <a:lnSpc>
                <a:spcPct val="100000"/>
              </a:lnSpc>
              <a:spcBef>
                <a:spcPts val="1400"/>
              </a:spcBef>
            </a:pPr>
            <a:endParaRPr sz="1800">
              <a:latin typeface="Calibri"/>
              <a:cs typeface="Calibri"/>
            </a:endParaRPr>
          </a:p>
          <a:p>
            <a:pPr marL="62230">
              <a:lnSpc>
                <a:spcPct val="100000"/>
              </a:lnSpc>
            </a:pPr>
            <a:r>
              <a:rPr sz="1800" spc="-10" dirty="0">
                <a:solidFill>
                  <a:srgbClr val="17375E"/>
                </a:solidFill>
                <a:latin typeface="Calibri"/>
                <a:cs typeface="Calibri"/>
              </a:rPr>
              <a:t>Πρόκειται</a:t>
            </a:r>
            <a:r>
              <a:rPr sz="1800" spc="-30" dirty="0">
                <a:solidFill>
                  <a:srgbClr val="17375E"/>
                </a:solidFill>
                <a:latin typeface="Calibri"/>
                <a:cs typeface="Calibri"/>
              </a:rPr>
              <a:t> </a:t>
            </a:r>
            <a:r>
              <a:rPr sz="1800" dirty="0">
                <a:solidFill>
                  <a:srgbClr val="17375E"/>
                </a:solidFill>
                <a:latin typeface="Calibri"/>
                <a:cs typeface="Calibri"/>
              </a:rPr>
              <a:t>για</a:t>
            </a:r>
            <a:r>
              <a:rPr sz="1800" spc="-55" dirty="0">
                <a:solidFill>
                  <a:srgbClr val="17375E"/>
                </a:solidFill>
                <a:latin typeface="Calibri"/>
                <a:cs typeface="Calibri"/>
              </a:rPr>
              <a:t> </a:t>
            </a:r>
            <a:r>
              <a:rPr sz="1800" dirty="0">
                <a:solidFill>
                  <a:srgbClr val="17375E"/>
                </a:solidFill>
                <a:latin typeface="Calibri"/>
                <a:cs typeface="Calibri"/>
              </a:rPr>
              <a:t>ανακτημένο</a:t>
            </a:r>
            <a:r>
              <a:rPr sz="1800" spc="-40" dirty="0">
                <a:solidFill>
                  <a:srgbClr val="17375E"/>
                </a:solidFill>
                <a:latin typeface="Calibri"/>
                <a:cs typeface="Calibri"/>
              </a:rPr>
              <a:t> </a:t>
            </a:r>
            <a:r>
              <a:rPr sz="1800" spc="-10" dirty="0">
                <a:solidFill>
                  <a:srgbClr val="17375E"/>
                </a:solidFill>
                <a:latin typeface="Calibri"/>
                <a:cs typeface="Calibri"/>
              </a:rPr>
              <a:t>υλικό</a:t>
            </a:r>
            <a:r>
              <a:rPr sz="1800" spc="-45" dirty="0">
                <a:solidFill>
                  <a:srgbClr val="17375E"/>
                </a:solidFill>
                <a:latin typeface="Calibri"/>
                <a:cs typeface="Calibri"/>
              </a:rPr>
              <a:t> </a:t>
            </a:r>
            <a:r>
              <a:rPr sz="1800" dirty="0">
                <a:solidFill>
                  <a:srgbClr val="17375E"/>
                </a:solidFill>
                <a:latin typeface="Calibri"/>
                <a:cs typeface="Calibri"/>
              </a:rPr>
              <a:t>από</a:t>
            </a:r>
            <a:r>
              <a:rPr sz="1800" spc="-55" dirty="0">
                <a:solidFill>
                  <a:srgbClr val="17375E"/>
                </a:solidFill>
                <a:latin typeface="Calibri"/>
                <a:cs typeface="Calibri"/>
              </a:rPr>
              <a:t> </a:t>
            </a:r>
            <a:r>
              <a:rPr sz="1800" dirty="0">
                <a:solidFill>
                  <a:srgbClr val="17375E"/>
                </a:solidFill>
                <a:latin typeface="Calibri"/>
                <a:cs typeface="Calibri"/>
              </a:rPr>
              <a:t>το</a:t>
            </a:r>
            <a:r>
              <a:rPr sz="1800" spc="-60" dirty="0">
                <a:solidFill>
                  <a:srgbClr val="17375E"/>
                </a:solidFill>
                <a:latin typeface="Calibri"/>
                <a:cs typeface="Calibri"/>
              </a:rPr>
              <a:t> </a:t>
            </a:r>
            <a:r>
              <a:rPr sz="1800" dirty="0">
                <a:solidFill>
                  <a:srgbClr val="17375E"/>
                </a:solidFill>
                <a:latin typeface="Calibri"/>
                <a:cs typeface="Calibri"/>
              </a:rPr>
              <a:t>διαδίκτυο</a:t>
            </a:r>
            <a:r>
              <a:rPr sz="1800" spc="-55" dirty="0">
                <a:solidFill>
                  <a:srgbClr val="17375E"/>
                </a:solidFill>
                <a:latin typeface="Calibri"/>
                <a:cs typeface="Calibri"/>
              </a:rPr>
              <a:t> </a:t>
            </a:r>
            <a:r>
              <a:rPr sz="1800" dirty="0">
                <a:solidFill>
                  <a:srgbClr val="17375E"/>
                </a:solidFill>
                <a:latin typeface="Calibri"/>
                <a:cs typeface="Calibri"/>
              </a:rPr>
              <a:t>με</a:t>
            </a:r>
            <a:r>
              <a:rPr sz="1800" spc="-60" dirty="0">
                <a:solidFill>
                  <a:srgbClr val="17375E"/>
                </a:solidFill>
                <a:latin typeface="Calibri"/>
                <a:cs typeface="Calibri"/>
              </a:rPr>
              <a:t> </a:t>
            </a:r>
            <a:r>
              <a:rPr sz="1800" dirty="0">
                <a:solidFill>
                  <a:srgbClr val="17375E"/>
                </a:solidFill>
                <a:latin typeface="Calibri"/>
                <a:cs typeface="Calibri"/>
              </a:rPr>
              <a:t>ιστορικό</a:t>
            </a:r>
            <a:r>
              <a:rPr sz="1800" spc="-40" dirty="0">
                <a:solidFill>
                  <a:srgbClr val="17375E"/>
                </a:solidFill>
                <a:latin typeface="Calibri"/>
                <a:cs typeface="Calibri"/>
              </a:rPr>
              <a:t> </a:t>
            </a:r>
            <a:r>
              <a:rPr sz="1800" dirty="0">
                <a:solidFill>
                  <a:srgbClr val="17375E"/>
                </a:solidFill>
                <a:latin typeface="Calibri"/>
                <a:cs typeface="Calibri"/>
              </a:rPr>
              <a:t>περιεχόμενο</a:t>
            </a:r>
            <a:r>
              <a:rPr sz="1800" spc="-20" dirty="0">
                <a:solidFill>
                  <a:srgbClr val="17375E"/>
                </a:solidFill>
                <a:latin typeface="Calibri"/>
                <a:cs typeface="Calibri"/>
              </a:rPr>
              <a:t> </a:t>
            </a:r>
            <a:r>
              <a:rPr sz="1800" spc="-25" dirty="0">
                <a:solidFill>
                  <a:srgbClr val="17375E"/>
                </a:solidFill>
                <a:latin typeface="Calibri"/>
                <a:cs typeface="Calibri"/>
              </a:rPr>
              <a:t>που</a:t>
            </a:r>
            <a:endParaRPr sz="1800">
              <a:latin typeface="Calibri"/>
              <a:cs typeface="Calibri"/>
            </a:endParaRPr>
          </a:p>
          <a:p>
            <a:pPr marL="62230" marR="347345">
              <a:lnSpc>
                <a:spcPct val="100000"/>
              </a:lnSpc>
              <a:spcBef>
                <a:spcPts val="5"/>
              </a:spcBef>
            </a:pPr>
            <a:r>
              <a:rPr sz="1800" dirty="0">
                <a:solidFill>
                  <a:srgbClr val="17375E"/>
                </a:solidFill>
                <a:latin typeface="Calibri"/>
                <a:cs typeface="Calibri"/>
              </a:rPr>
              <a:t>αποτελεί</a:t>
            </a:r>
            <a:r>
              <a:rPr sz="1800" spc="-25" dirty="0">
                <a:solidFill>
                  <a:srgbClr val="17375E"/>
                </a:solidFill>
                <a:latin typeface="Calibri"/>
                <a:cs typeface="Calibri"/>
              </a:rPr>
              <a:t> </a:t>
            </a:r>
            <a:r>
              <a:rPr sz="1800" dirty="0">
                <a:solidFill>
                  <a:srgbClr val="17375E"/>
                </a:solidFill>
                <a:latin typeface="Calibri"/>
                <a:cs typeface="Calibri"/>
              </a:rPr>
              <a:t>μία</a:t>
            </a:r>
            <a:r>
              <a:rPr sz="1800" spc="-60" dirty="0">
                <a:solidFill>
                  <a:srgbClr val="17375E"/>
                </a:solidFill>
                <a:latin typeface="Calibri"/>
                <a:cs typeface="Calibri"/>
              </a:rPr>
              <a:t> </a:t>
            </a:r>
            <a:r>
              <a:rPr sz="1800" dirty="0">
                <a:solidFill>
                  <a:srgbClr val="17375E"/>
                </a:solidFill>
                <a:latin typeface="Calibri"/>
                <a:cs typeface="Calibri"/>
              </a:rPr>
              <a:t>ιστορική</a:t>
            </a:r>
            <a:r>
              <a:rPr sz="1800" spc="-55" dirty="0">
                <a:solidFill>
                  <a:srgbClr val="17375E"/>
                </a:solidFill>
                <a:latin typeface="Calibri"/>
                <a:cs typeface="Calibri"/>
              </a:rPr>
              <a:t> </a:t>
            </a:r>
            <a:r>
              <a:rPr sz="1800" spc="-10" dirty="0">
                <a:solidFill>
                  <a:srgbClr val="17375E"/>
                </a:solidFill>
                <a:latin typeface="Calibri"/>
                <a:cs typeface="Calibri"/>
              </a:rPr>
              <a:t>καταγραφή</a:t>
            </a:r>
            <a:r>
              <a:rPr sz="1800" spc="-55" dirty="0">
                <a:solidFill>
                  <a:srgbClr val="17375E"/>
                </a:solidFill>
                <a:latin typeface="Calibri"/>
                <a:cs typeface="Calibri"/>
              </a:rPr>
              <a:t> </a:t>
            </a:r>
            <a:r>
              <a:rPr sz="1800" dirty="0">
                <a:solidFill>
                  <a:srgbClr val="17375E"/>
                </a:solidFill>
                <a:latin typeface="Calibri"/>
                <a:cs typeface="Calibri"/>
              </a:rPr>
              <a:t>βασισμένη</a:t>
            </a:r>
            <a:r>
              <a:rPr sz="1800" spc="-45" dirty="0">
                <a:solidFill>
                  <a:srgbClr val="17375E"/>
                </a:solidFill>
                <a:latin typeface="Calibri"/>
                <a:cs typeface="Calibri"/>
              </a:rPr>
              <a:t> </a:t>
            </a:r>
            <a:r>
              <a:rPr sz="1800" dirty="0">
                <a:solidFill>
                  <a:srgbClr val="17375E"/>
                </a:solidFill>
                <a:latin typeface="Calibri"/>
                <a:cs typeface="Calibri"/>
              </a:rPr>
              <a:t>στην</a:t>
            </a:r>
            <a:r>
              <a:rPr sz="1800" spc="-65" dirty="0">
                <a:solidFill>
                  <a:srgbClr val="17375E"/>
                </a:solidFill>
                <a:latin typeface="Calibri"/>
                <a:cs typeface="Calibri"/>
              </a:rPr>
              <a:t> </a:t>
            </a:r>
            <a:r>
              <a:rPr sz="1800" spc="-10" dirty="0">
                <a:solidFill>
                  <a:srgbClr val="17375E"/>
                </a:solidFill>
                <a:latin typeface="Calibri"/>
                <a:cs typeface="Calibri"/>
              </a:rPr>
              <a:t>επεξεργασία</a:t>
            </a:r>
            <a:r>
              <a:rPr sz="1800" spc="-25" dirty="0">
                <a:solidFill>
                  <a:srgbClr val="17375E"/>
                </a:solidFill>
                <a:latin typeface="Calibri"/>
                <a:cs typeface="Calibri"/>
              </a:rPr>
              <a:t> </a:t>
            </a:r>
            <a:r>
              <a:rPr sz="1800" dirty="0">
                <a:solidFill>
                  <a:srgbClr val="17375E"/>
                </a:solidFill>
                <a:latin typeface="Calibri"/>
                <a:cs typeface="Calibri"/>
              </a:rPr>
              <a:t>και</a:t>
            </a:r>
            <a:r>
              <a:rPr sz="1800" spc="-60" dirty="0">
                <a:solidFill>
                  <a:srgbClr val="17375E"/>
                </a:solidFill>
                <a:latin typeface="Calibri"/>
                <a:cs typeface="Calibri"/>
              </a:rPr>
              <a:t> </a:t>
            </a:r>
            <a:r>
              <a:rPr sz="1800" spc="-10" dirty="0">
                <a:solidFill>
                  <a:srgbClr val="17375E"/>
                </a:solidFill>
                <a:latin typeface="Calibri"/>
                <a:cs typeface="Calibri"/>
              </a:rPr>
              <a:t>ανάλυση </a:t>
            </a:r>
            <a:r>
              <a:rPr sz="1800" dirty="0">
                <a:solidFill>
                  <a:srgbClr val="17375E"/>
                </a:solidFill>
                <a:latin typeface="Calibri"/>
                <a:cs typeface="Calibri"/>
              </a:rPr>
              <a:t>ιστορικών</a:t>
            </a:r>
            <a:r>
              <a:rPr sz="1800" spc="-75" dirty="0">
                <a:solidFill>
                  <a:srgbClr val="17375E"/>
                </a:solidFill>
                <a:latin typeface="Calibri"/>
                <a:cs typeface="Calibri"/>
              </a:rPr>
              <a:t> </a:t>
            </a:r>
            <a:r>
              <a:rPr sz="1800" dirty="0">
                <a:solidFill>
                  <a:srgbClr val="17375E"/>
                </a:solidFill>
                <a:latin typeface="Calibri"/>
                <a:cs typeface="Calibri"/>
              </a:rPr>
              <a:t>πηγών</a:t>
            </a:r>
            <a:r>
              <a:rPr sz="1800" spc="-95" dirty="0">
                <a:solidFill>
                  <a:srgbClr val="17375E"/>
                </a:solidFill>
                <a:latin typeface="Calibri"/>
                <a:cs typeface="Calibri"/>
              </a:rPr>
              <a:t> </a:t>
            </a:r>
            <a:r>
              <a:rPr sz="1800" dirty="0">
                <a:solidFill>
                  <a:srgbClr val="17375E"/>
                </a:solidFill>
                <a:latin typeface="Calibri"/>
                <a:cs typeface="Calibri"/>
              </a:rPr>
              <a:t>και</a:t>
            </a:r>
            <a:r>
              <a:rPr sz="1800" spc="-95" dirty="0">
                <a:solidFill>
                  <a:srgbClr val="17375E"/>
                </a:solidFill>
                <a:latin typeface="Calibri"/>
                <a:cs typeface="Calibri"/>
              </a:rPr>
              <a:t> </a:t>
            </a:r>
            <a:r>
              <a:rPr sz="1800" spc="-10" dirty="0">
                <a:solidFill>
                  <a:srgbClr val="17375E"/>
                </a:solidFill>
                <a:latin typeface="Calibri"/>
                <a:cs typeface="Calibri"/>
              </a:rPr>
              <a:t>πληροφοριών.</a:t>
            </a:r>
            <a:endParaRPr sz="1800">
              <a:latin typeface="Calibri"/>
              <a:cs typeface="Calibri"/>
            </a:endParaRPr>
          </a:p>
          <a:p>
            <a:pPr marL="62230">
              <a:lnSpc>
                <a:spcPct val="100000"/>
              </a:lnSpc>
            </a:pPr>
            <a:r>
              <a:rPr sz="1800" spc="-10" dirty="0">
                <a:solidFill>
                  <a:srgbClr val="17375E"/>
                </a:solidFill>
                <a:latin typeface="Calibri"/>
                <a:cs typeface="Calibri"/>
              </a:rPr>
              <a:t>Πρόκειται</a:t>
            </a:r>
            <a:r>
              <a:rPr sz="1800" spc="-25" dirty="0">
                <a:solidFill>
                  <a:srgbClr val="17375E"/>
                </a:solidFill>
                <a:latin typeface="Calibri"/>
                <a:cs typeface="Calibri"/>
              </a:rPr>
              <a:t> </a:t>
            </a:r>
            <a:r>
              <a:rPr sz="1800" dirty="0">
                <a:solidFill>
                  <a:srgbClr val="17375E"/>
                </a:solidFill>
                <a:latin typeface="Calibri"/>
                <a:cs typeface="Calibri"/>
              </a:rPr>
              <a:t>για</a:t>
            </a:r>
            <a:r>
              <a:rPr sz="1800" spc="-50" dirty="0">
                <a:solidFill>
                  <a:srgbClr val="17375E"/>
                </a:solidFill>
                <a:latin typeface="Calibri"/>
                <a:cs typeface="Calibri"/>
              </a:rPr>
              <a:t> </a:t>
            </a:r>
            <a:r>
              <a:rPr sz="1800" dirty="0">
                <a:solidFill>
                  <a:srgbClr val="17375E"/>
                </a:solidFill>
                <a:latin typeface="Calibri"/>
                <a:cs typeface="Calibri"/>
              </a:rPr>
              <a:t>δευτερογενή</a:t>
            </a:r>
            <a:r>
              <a:rPr sz="1800" spc="-35" dirty="0">
                <a:solidFill>
                  <a:srgbClr val="17375E"/>
                </a:solidFill>
                <a:latin typeface="Calibri"/>
                <a:cs typeface="Calibri"/>
              </a:rPr>
              <a:t> </a:t>
            </a:r>
            <a:r>
              <a:rPr sz="1800" dirty="0">
                <a:solidFill>
                  <a:srgbClr val="17375E"/>
                </a:solidFill>
                <a:latin typeface="Calibri"/>
                <a:cs typeface="Calibri"/>
              </a:rPr>
              <a:t>πηγή</a:t>
            </a:r>
            <a:r>
              <a:rPr sz="1800" spc="-70" dirty="0">
                <a:solidFill>
                  <a:srgbClr val="17375E"/>
                </a:solidFill>
                <a:latin typeface="Calibri"/>
                <a:cs typeface="Calibri"/>
              </a:rPr>
              <a:t> </a:t>
            </a:r>
            <a:r>
              <a:rPr sz="1800" dirty="0">
                <a:solidFill>
                  <a:srgbClr val="17375E"/>
                </a:solidFill>
                <a:latin typeface="Calibri"/>
                <a:cs typeface="Calibri"/>
              </a:rPr>
              <a:t>χωρίς</a:t>
            </a:r>
            <a:r>
              <a:rPr sz="1800" spc="-55" dirty="0">
                <a:solidFill>
                  <a:srgbClr val="17375E"/>
                </a:solidFill>
                <a:latin typeface="Calibri"/>
                <a:cs typeface="Calibri"/>
              </a:rPr>
              <a:t> </a:t>
            </a:r>
            <a:r>
              <a:rPr sz="1800" dirty="0">
                <a:solidFill>
                  <a:srgbClr val="17375E"/>
                </a:solidFill>
                <a:latin typeface="Calibri"/>
                <a:cs typeface="Calibri"/>
              </a:rPr>
              <a:t>αναφορά</a:t>
            </a:r>
            <a:r>
              <a:rPr sz="1800" spc="-35" dirty="0">
                <a:solidFill>
                  <a:srgbClr val="17375E"/>
                </a:solidFill>
                <a:latin typeface="Calibri"/>
                <a:cs typeface="Calibri"/>
              </a:rPr>
              <a:t> </a:t>
            </a:r>
            <a:r>
              <a:rPr sz="1800" dirty="0">
                <a:solidFill>
                  <a:srgbClr val="17375E"/>
                </a:solidFill>
                <a:latin typeface="Calibri"/>
                <a:cs typeface="Calibri"/>
              </a:rPr>
              <a:t>στον</a:t>
            </a:r>
            <a:r>
              <a:rPr sz="1800" spc="-55" dirty="0">
                <a:solidFill>
                  <a:srgbClr val="17375E"/>
                </a:solidFill>
                <a:latin typeface="Calibri"/>
                <a:cs typeface="Calibri"/>
              </a:rPr>
              <a:t> </a:t>
            </a:r>
            <a:r>
              <a:rPr sz="1800" spc="-10" dirty="0">
                <a:solidFill>
                  <a:srgbClr val="17375E"/>
                </a:solidFill>
                <a:latin typeface="Calibri"/>
                <a:cs typeface="Calibri"/>
              </a:rPr>
              <a:t>συγγραφέα.</a:t>
            </a:r>
            <a:endParaRPr sz="1800">
              <a:latin typeface="Calibri"/>
              <a:cs typeface="Calibri"/>
            </a:endParaRPr>
          </a:p>
        </p:txBody>
      </p:sp>
      <p:sp>
        <p:nvSpPr>
          <p:cNvPr id="8" name="object 8"/>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18</a:t>
            </a:fld>
            <a:endParaRPr spc="-25"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19</a:t>
            </a:fld>
            <a:endParaRPr spc="-25" dirty="0"/>
          </a:p>
        </p:txBody>
      </p:sp>
      <p:sp>
        <p:nvSpPr>
          <p:cNvPr id="2" name="object 2"/>
          <p:cNvSpPr txBox="1"/>
          <p:nvPr/>
        </p:nvSpPr>
        <p:spPr>
          <a:xfrm>
            <a:off x="267309" y="301497"/>
            <a:ext cx="1903095" cy="696595"/>
          </a:xfrm>
          <a:prstGeom prst="rect">
            <a:avLst/>
          </a:prstGeom>
        </p:spPr>
        <p:txBody>
          <a:bodyPr vert="horz" wrap="square" lIns="0" tIns="12700" rIns="0" bIns="0" rtlCol="0">
            <a:spAutoFit/>
          </a:bodyPr>
          <a:lstStyle/>
          <a:p>
            <a:pPr marL="38100">
              <a:lnSpc>
                <a:spcPct val="100000"/>
              </a:lnSpc>
              <a:spcBef>
                <a:spcPts val="100"/>
              </a:spcBef>
            </a:pPr>
            <a:r>
              <a:rPr sz="4400" dirty="0">
                <a:latin typeface="Calibri"/>
                <a:cs typeface="Calibri"/>
              </a:rPr>
              <a:t>3</a:t>
            </a:r>
            <a:r>
              <a:rPr sz="4350" baseline="24904" dirty="0">
                <a:latin typeface="Calibri"/>
                <a:cs typeface="Calibri"/>
              </a:rPr>
              <a:t>ο</a:t>
            </a:r>
            <a:r>
              <a:rPr sz="4350" spc="525" baseline="24904" dirty="0">
                <a:latin typeface="Calibri"/>
                <a:cs typeface="Calibri"/>
              </a:rPr>
              <a:t> </a:t>
            </a:r>
            <a:r>
              <a:rPr sz="4400" spc="-20" dirty="0">
                <a:latin typeface="Calibri"/>
                <a:cs typeface="Calibri"/>
              </a:rPr>
              <a:t>βήμα</a:t>
            </a:r>
            <a:endParaRPr sz="4400">
              <a:latin typeface="Calibri"/>
              <a:cs typeface="Calibri"/>
            </a:endParaRPr>
          </a:p>
        </p:txBody>
      </p:sp>
      <p:sp>
        <p:nvSpPr>
          <p:cNvPr id="3" name="object 3"/>
          <p:cNvSpPr txBox="1"/>
          <p:nvPr/>
        </p:nvSpPr>
        <p:spPr>
          <a:xfrm>
            <a:off x="2364994" y="235407"/>
            <a:ext cx="5538470" cy="1516380"/>
          </a:xfrm>
          <a:prstGeom prst="rect">
            <a:avLst/>
          </a:prstGeom>
        </p:spPr>
        <p:txBody>
          <a:bodyPr vert="horz" wrap="square" lIns="0" tIns="13335" rIns="0" bIns="0" rtlCol="0">
            <a:spAutoFit/>
          </a:bodyPr>
          <a:lstStyle/>
          <a:p>
            <a:pPr marL="355600" marR="878840" indent="-342900">
              <a:lnSpc>
                <a:spcPct val="100000"/>
              </a:lnSpc>
              <a:spcBef>
                <a:spcPts val="105"/>
              </a:spcBef>
              <a:buFont typeface="Arial"/>
              <a:buChar char="•"/>
              <a:tabLst>
                <a:tab pos="355600" algn="l"/>
              </a:tabLst>
            </a:pPr>
            <a:r>
              <a:rPr sz="3200" b="1" dirty="0">
                <a:solidFill>
                  <a:srgbClr val="4F6128"/>
                </a:solidFill>
                <a:latin typeface="Calibri"/>
                <a:cs typeface="Calibri"/>
              </a:rPr>
              <a:t>Αντλώ</a:t>
            </a:r>
            <a:r>
              <a:rPr sz="3200" b="1" spc="-70" dirty="0">
                <a:solidFill>
                  <a:srgbClr val="4F6128"/>
                </a:solidFill>
                <a:latin typeface="Calibri"/>
                <a:cs typeface="Calibri"/>
              </a:rPr>
              <a:t> </a:t>
            </a:r>
            <a:r>
              <a:rPr sz="3200" dirty="0">
                <a:latin typeface="Calibri"/>
                <a:cs typeface="Calibri"/>
              </a:rPr>
              <a:t>από</a:t>
            </a:r>
            <a:r>
              <a:rPr sz="3200" spc="-70" dirty="0">
                <a:latin typeface="Calibri"/>
                <a:cs typeface="Calibri"/>
              </a:rPr>
              <a:t> </a:t>
            </a:r>
            <a:r>
              <a:rPr sz="3200" dirty="0">
                <a:latin typeface="Calibri"/>
                <a:cs typeface="Calibri"/>
              </a:rPr>
              <a:t>την</a:t>
            </a:r>
            <a:r>
              <a:rPr sz="3200" spc="-70" dirty="0">
                <a:latin typeface="Calibri"/>
                <a:cs typeface="Calibri"/>
              </a:rPr>
              <a:t> </a:t>
            </a:r>
            <a:r>
              <a:rPr sz="3200" dirty="0">
                <a:latin typeface="Calibri"/>
                <a:cs typeface="Calibri"/>
              </a:rPr>
              <a:t>πηγή</a:t>
            </a:r>
            <a:r>
              <a:rPr sz="3200" spc="-70" dirty="0">
                <a:latin typeface="Calibri"/>
                <a:cs typeface="Calibri"/>
              </a:rPr>
              <a:t> </a:t>
            </a:r>
            <a:r>
              <a:rPr sz="3200" spc="-20" dirty="0">
                <a:latin typeface="Calibri"/>
                <a:cs typeface="Calibri"/>
              </a:rPr>
              <a:t>όσες </a:t>
            </a:r>
            <a:r>
              <a:rPr sz="3200" dirty="0">
                <a:latin typeface="Calibri"/>
                <a:cs typeface="Calibri"/>
              </a:rPr>
              <a:t>πληροφορίες</a:t>
            </a:r>
            <a:r>
              <a:rPr sz="3200" spc="-145" dirty="0">
                <a:latin typeface="Calibri"/>
                <a:cs typeface="Calibri"/>
              </a:rPr>
              <a:t> </a:t>
            </a:r>
            <a:r>
              <a:rPr sz="3200" spc="-10" dirty="0">
                <a:latin typeface="Calibri"/>
                <a:cs typeface="Calibri"/>
              </a:rPr>
              <a:t>μπορώ.</a:t>
            </a:r>
            <a:endParaRPr sz="3200">
              <a:latin typeface="Calibri"/>
              <a:cs typeface="Calibri"/>
            </a:endParaRPr>
          </a:p>
          <a:p>
            <a:pPr marL="469900">
              <a:lnSpc>
                <a:spcPct val="100000"/>
              </a:lnSpc>
              <a:spcBef>
                <a:spcPts val="690"/>
              </a:spcBef>
            </a:pPr>
            <a:r>
              <a:rPr sz="2800" dirty="0">
                <a:latin typeface="Arial"/>
                <a:cs typeface="Arial"/>
              </a:rPr>
              <a:t>–</a:t>
            </a:r>
            <a:r>
              <a:rPr sz="2800" spc="-114" dirty="0">
                <a:latin typeface="Arial"/>
                <a:cs typeface="Arial"/>
              </a:rPr>
              <a:t> </a:t>
            </a:r>
            <a:r>
              <a:rPr sz="2800" dirty="0">
                <a:latin typeface="Calibri"/>
                <a:cs typeface="Calibri"/>
              </a:rPr>
              <a:t>Τις</a:t>
            </a:r>
            <a:r>
              <a:rPr sz="2800" spc="-35" dirty="0">
                <a:latin typeface="Calibri"/>
                <a:cs typeface="Calibri"/>
              </a:rPr>
              <a:t> </a:t>
            </a:r>
            <a:r>
              <a:rPr sz="2800" spc="-25" dirty="0">
                <a:latin typeface="Calibri"/>
                <a:cs typeface="Calibri"/>
              </a:rPr>
              <a:t>καταγράφω</a:t>
            </a:r>
            <a:r>
              <a:rPr sz="2800" spc="-10" dirty="0">
                <a:latin typeface="Calibri"/>
                <a:cs typeface="Calibri"/>
              </a:rPr>
              <a:t> </a:t>
            </a:r>
            <a:r>
              <a:rPr sz="2800" dirty="0">
                <a:latin typeface="Calibri"/>
                <a:cs typeface="Calibri"/>
              </a:rPr>
              <a:t>σε</a:t>
            </a:r>
            <a:r>
              <a:rPr sz="2800" spc="-25" dirty="0">
                <a:latin typeface="Calibri"/>
                <a:cs typeface="Calibri"/>
              </a:rPr>
              <a:t> </a:t>
            </a:r>
            <a:r>
              <a:rPr sz="2800" spc="-10" dirty="0">
                <a:latin typeface="Calibri"/>
                <a:cs typeface="Calibri"/>
              </a:rPr>
              <a:t>πλαγιότιτλους</a:t>
            </a:r>
            <a:endParaRPr sz="2800">
              <a:latin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228344" y="801623"/>
            <a:ext cx="6556375" cy="871855"/>
            <a:chOff x="1228344" y="801623"/>
            <a:chExt cx="6556375" cy="871855"/>
          </a:xfrm>
        </p:grpSpPr>
        <p:pic>
          <p:nvPicPr>
            <p:cNvPr id="3" name="object 3"/>
            <p:cNvPicPr/>
            <p:nvPr/>
          </p:nvPicPr>
          <p:blipFill>
            <a:blip r:embed="rId2" cstate="print"/>
            <a:stretch>
              <a:fillRect/>
            </a:stretch>
          </p:blipFill>
          <p:spPr>
            <a:xfrm>
              <a:off x="5355335" y="801623"/>
              <a:ext cx="2429256" cy="566927"/>
            </a:xfrm>
            <a:prstGeom prst="rect">
              <a:avLst/>
            </a:prstGeom>
          </p:spPr>
        </p:pic>
        <p:pic>
          <p:nvPicPr>
            <p:cNvPr id="4" name="object 4"/>
            <p:cNvPicPr/>
            <p:nvPr/>
          </p:nvPicPr>
          <p:blipFill>
            <a:blip r:embed="rId3" cstate="print"/>
            <a:stretch>
              <a:fillRect/>
            </a:stretch>
          </p:blipFill>
          <p:spPr>
            <a:xfrm>
              <a:off x="1228344" y="1106423"/>
              <a:ext cx="2197608" cy="566927"/>
            </a:xfrm>
            <a:prstGeom prst="rect">
              <a:avLst/>
            </a:prstGeom>
          </p:spPr>
        </p:pic>
        <p:pic>
          <p:nvPicPr>
            <p:cNvPr id="5" name="object 5"/>
            <p:cNvPicPr/>
            <p:nvPr/>
          </p:nvPicPr>
          <p:blipFill>
            <a:blip r:embed="rId4" cstate="print"/>
            <a:stretch>
              <a:fillRect/>
            </a:stretch>
          </p:blipFill>
          <p:spPr>
            <a:xfrm>
              <a:off x="3467100" y="1106423"/>
              <a:ext cx="2883407" cy="566927"/>
            </a:xfrm>
            <a:prstGeom prst="rect">
              <a:avLst/>
            </a:prstGeom>
          </p:spPr>
        </p:pic>
      </p:grpSp>
      <p:sp>
        <p:nvSpPr>
          <p:cNvPr id="6" name="object 6"/>
          <p:cNvSpPr txBox="1">
            <a:spLocks noGrp="1"/>
          </p:cNvSpPr>
          <p:nvPr>
            <p:ph type="title"/>
          </p:nvPr>
        </p:nvSpPr>
        <p:spPr>
          <a:prstGeom prst="rect">
            <a:avLst/>
          </a:prstGeom>
        </p:spPr>
        <p:txBody>
          <a:bodyPr vert="horz" wrap="square" lIns="0" tIns="555243" rIns="0" bIns="0" rtlCol="0">
            <a:spAutoFit/>
          </a:bodyPr>
          <a:lstStyle/>
          <a:p>
            <a:pPr marL="12700" marR="5080">
              <a:lnSpc>
                <a:spcPct val="100000"/>
              </a:lnSpc>
              <a:spcBef>
                <a:spcPts val="105"/>
              </a:spcBef>
            </a:pPr>
            <a:r>
              <a:rPr sz="2000" dirty="0"/>
              <a:t>Με</a:t>
            </a:r>
            <a:r>
              <a:rPr sz="2000" spc="-50" dirty="0"/>
              <a:t> </a:t>
            </a:r>
            <a:r>
              <a:rPr sz="2000" dirty="0"/>
              <a:t>βάση</a:t>
            </a:r>
            <a:r>
              <a:rPr sz="2000" spc="-55" dirty="0"/>
              <a:t> </a:t>
            </a:r>
            <a:r>
              <a:rPr sz="2000" b="1" dirty="0">
                <a:solidFill>
                  <a:srgbClr val="FF0000"/>
                </a:solidFill>
                <a:latin typeface="Calibri"/>
                <a:cs typeface="Calibri"/>
              </a:rPr>
              <a:t>το</a:t>
            </a:r>
            <a:r>
              <a:rPr sz="2000" b="1" spc="-55" dirty="0">
                <a:solidFill>
                  <a:srgbClr val="FF0000"/>
                </a:solidFill>
                <a:latin typeface="Calibri"/>
                <a:cs typeface="Calibri"/>
              </a:rPr>
              <a:t> </a:t>
            </a:r>
            <a:r>
              <a:rPr sz="2000" b="1" dirty="0">
                <a:solidFill>
                  <a:srgbClr val="FF0000"/>
                </a:solidFill>
                <a:latin typeface="Calibri"/>
                <a:cs typeface="Calibri"/>
              </a:rPr>
              <a:t>ιστορικό</a:t>
            </a:r>
            <a:r>
              <a:rPr sz="2000" b="1" spc="-70" dirty="0">
                <a:solidFill>
                  <a:srgbClr val="FF0000"/>
                </a:solidFill>
                <a:latin typeface="Calibri"/>
                <a:cs typeface="Calibri"/>
              </a:rPr>
              <a:t> </a:t>
            </a:r>
            <a:r>
              <a:rPr sz="2000" b="1" dirty="0">
                <a:solidFill>
                  <a:srgbClr val="FF0000"/>
                </a:solidFill>
                <a:latin typeface="Calibri"/>
                <a:cs typeface="Calibri"/>
              </a:rPr>
              <a:t>παράθεμα</a:t>
            </a:r>
            <a:r>
              <a:rPr sz="2000" b="1" spc="-25" dirty="0">
                <a:solidFill>
                  <a:srgbClr val="FF0000"/>
                </a:solidFill>
                <a:latin typeface="Calibri"/>
                <a:cs typeface="Calibri"/>
              </a:rPr>
              <a:t> </a:t>
            </a:r>
            <a:r>
              <a:rPr sz="2000" dirty="0"/>
              <a:t>και</a:t>
            </a:r>
            <a:r>
              <a:rPr sz="2000" spc="-60" dirty="0"/>
              <a:t> </a:t>
            </a:r>
            <a:r>
              <a:rPr sz="2000" spc="-10" dirty="0"/>
              <a:t>αξιοποιώντας</a:t>
            </a:r>
            <a:r>
              <a:rPr sz="2000" spc="-60" dirty="0"/>
              <a:t> </a:t>
            </a:r>
            <a:r>
              <a:rPr sz="2000" spc="-25" dirty="0"/>
              <a:t>τις </a:t>
            </a:r>
            <a:r>
              <a:rPr sz="2000" b="1" dirty="0">
                <a:solidFill>
                  <a:srgbClr val="FF0000"/>
                </a:solidFill>
                <a:latin typeface="Calibri"/>
                <a:cs typeface="Calibri"/>
              </a:rPr>
              <a:t>ιστορικές</a:t>
            </a:r>
            <a:r>
              <a:rPr sz="2000" b="1" spc="-70" dirty="0">
                <a:solidFill>
                  <a:srgbClr val="FF0000"/>
                </a:solidFill>
                <a:latin typeface="Calibri"/>
                <a:cs typeface="Calibri"/>
              </a:rPr>
              <a:t> </a:t>
            </a:r>
            <a:r>
              <a:rPr sz="2000" b="1" dirty="0">
                <a:solidFill>
                  <a:srgbClr val="FF0000"/>
                </a:solidFill>
                <a:latin typeface="Calibri"/>
                <a:cs typeface="Calibri"/>
              </a:rPr>
              <a:t>σας</a:t>
            </a:r>
            <a:r>
              <a:rPr sz="2000" b="1" spc="-35" dirty="0">
                <a:solidFill>
                  <a:srgbClr val="FF0000"/>
                </a:solidFill>
                <a:latin typeface="Calibri"/>
                <a:cs typeface="Calibri"/>
              </a:rPr>
              <a:t> </a:t>
            </a:r>
            <a:r>
              <a:rPr sz="2000" b="1" dirty="0">
                <a:solidFill>
                  <a:srgbClr val="FF0000"/>
                </a:solidFill>
                <a:latin typeface="Calibri"/>
                <a:cs typeface="Calibri"/>
              </a:rPr>
              <a:t>γνώσεις</a:t>
            </a:r>
            <a:r>
              <a:rPr sz="2000" b="1" spc="-55" dirty="0">
                <a:solidFill>
                  <a:srgbClr val="FF0000"/>
                </a:solidFill>
                <a:latin typeface="Calibri"/>
                <a:cs typeface="Calibri"/>
              </a:rPr>
              <a:t> </a:t>
            </a:r>
            <a:r>
              <a:rPr sz="2000" dirty="0"/>
              <a:t>να</a:t>
            </a:r>
            <a:r>
              <a:rPr sz="2000" spc="-30" dirty="0"/>
              <a:t> </a:t>
            </a:r>
            <a:r>
              <a:rPr sz="2000" dirty="0"/>
              <a:t>αναφερθείτε</a:t>
            </a:r>
            <a:r>
              <a:rPr sz="2000" spc="-55" dirty="0"/>
              <a:t> </a:t>
            </a:r>
            <a:r>
              <a:rPr sz="2000" b="1" dirty="0">
                <a:solidFill>
                  <a:srgbClr val="00AF50"/>
                </a:solidFill>
                <a:latin typeface="Calibri"/>
                <a:cs typeface="Calibri"/>
              </a:rPr>
              <a:t>στην</a:t>
            </a:r>
            <a:r>
              <a:rPr sz="2000" b="1" spc="-50" dirty="0">
                <a:solidFill>
                  <a:srgbClr val="00AF50"/>
                </a:solidFill>
                <a:latin typeface="Calibri"/>
                <a:cs typeface="Calibri"/>
              </a:rPr>
              <a:t> </a:t>
            </a:r>
            <a:r>
              <a:rPr sz="2000" b="1" dirty="0">
                <a:solidFill>
                  <a:srgbClr val="00AF50"/>
                </a:solidFill>
                <a:latin typeface="Calibri"/>
                <a:cs typeface="Calibri"/>
              </a:rPr>
              <a:t>οικονομία</a:t>
            </a:r>
            <a:r>
              <a:rPr sz="2000" b="1" spc="-60" dirty="0">
                <a:solidFill>
                  <a:srgbClr val="00AF50"/>
                </a:solidFill>
                <a:latin typeface="Calibri"/>
                <a:cs typeface="Calibri"/>
              </a:rPr>
              <a:t> </a:t>
            </a:r>
            <a:r>
              <a:rPr sz="2000" b="1" spc="-25" dirty="0">
                <a:solidFill>
                  <a:srgbClr val="00AF50"/>
                </a:solidFill>
                <a:latin typeface="Calibri"/>
                <a:cs typeface="Calibri"/>
              </a:rPr>
              <a:t>της </a:t>
            </a:r>
            <a:r>
              <a:rPr sz="2000" b="1" dirty="0">
                <a:solidFill>
                  <a:srgbClr val="00AF50"/>
                </a:solidFill>
                <a:latin typeface="Calibri"/>
                <a:cs typeface="Calibri"/>
              </a:rPr>
              <a:t>ομηρικής</a:t>
            </a:r>
            <a:r>
              <a:rPr sz="2000" b="1" spc="-55" dirty="0">
                <a:solidFill>
                  <a:srgbClr val="00AF50"/>
                </a:solidFill>
                <a:latin typeface="Calibri"/>
                <a:cs typeface="Calibri"/>
              </a:rPr>
              <a:t> </a:t>
            </a:r>
            <a:r>
              <a:rPr sz="2000" b="1" dirty="0">
                <a:solidFill>
                  <a:srgbClr val="00AF50"/>
                </a:solidFill>
                <a:latin typeface="Calibri"/>
                <a:cs typeface="Calibri"/>
              </a:rPr>
              <a:t>εποχής</a:t>
            </a:r>
            <a:r>
              <a:rPr sz="2000" b="1" spc="-30" dirty="0">
                <a:solidFill>
                  <a:srgbClr val="00AF50"/>
                </a:solidFill>
                <a:latin typeface="Calibri"/>
                <a:cs typeface="Calibri"/>
              </a:rPr>
              <a:t> </a:t>
            </a:r>
            <a:r>
              <a:rPr sz="2000" dirty="0"/>
              <a:t>και</a:t>
            </a:r>
            <a:r>
              <a:rPr sz="2000" spc="-25" dirty="0"/>
              <a:t> </a:t>
            </a:r>
            <a:r>
              <a:rPr sz="2000" b="1" dirty="0">
                <a:solidFill>
                  <a:srgbClr val="548ED4"/>
                </a:solidFill>
                <a:latin typeface="Calibri"/>
                <a:cs typeface="Calibri"/>
              </a:rPr>
              <a:t>τη</a:t>
            </a:r>
            <a:r>
              <a:rPr sz="2000" b="1" spc="-45" dirty="0">
                <a:solidFill>
                  <a:srgbClr val="548ED4"/>
                </a:solidFill>
                <a:latin typeface="Calibri"/>
                <a:cs typeface="Calibri"/>
              </a:rPr>
              <a:t> </a:t>
            </a:r>
            <a:r>
              <a:rPr sz="2000" b="1" spc="-10" dirty="0">
                <a:solidFill>
                  <a:srgbClr val="548ED4"/>
                </a:solidFill>
                <a:latin typeface="Calibri"/>
                <a:cs typeface="Calibri"/>
              </a:rPr>
              <a:t>λειτουργία</a:t>
            </a:r>
            <a:r>
              <a:rPr sz="2000" b="1" spc="-35" dirty="0">
                <a:solidFill>
                  <a:srgbClr val="548ED4"/>
                </a:solidFill>
                <a:latin typeface="Calibri"/>
                <a:cs typeface="Calibri"/>
              </a:rPr>
              <a:t> </a:t>
            </a:r>
            <a:r>
              <a:rPr sz="2000" b="1" dirty="0">
                <a:solidFill>
                  <a:srgbClr val="548ED4"/>
                </a:solidFill>
                <a:latin typeface="Calibri"/>
                <a:cs typeface="Calibri"/>
              </a:rPr>
              <a:t>του</a:t>
            </a:r>
            <a:r>
              <a:rPr sz="2000" b="1" spc="-35" dirty="0">
                <a:solidFill>
                  <a:srgbClr val="548ED4"/>
                </a:solidFill>
                <a:latin typeface="Calibri"/>
                <a:cs typeface="Calibri"/>
              </a:rPr>
              <a:t> </a:t>
            </a:r>
            <a:r>
              <a:rPr sz="2000" b="1" spc="-10" dirty="0">
                <a:solidFill>
                  <a:srgbClr val="548ED4"/>
                </a:solidFill>
                <a:latin typeface="Calibri"/>
                <a:cs typeface="Calibri"/>
              </a:rPr>
              <a:t>οίκου</a:t>
            </a:r>
            <a:r>
              <a:rPr sz="2000" spc="-10" dirty="0"/>
              <a:t>.</a:t>
            </a:r>
            <a:endParaRPr sz="2000">
              <a:latin typeface="Calibri"/>
              <a:cs typeface="Calibri"/>
            </a:endParaRPr>
          </a:p>
        </p:txBody>
      </p:sp>
      <p:sp>
        <p:nvSpPr>
          <p:cNvPr id="7" name="object 7"/>
          <p:cNvSpPr/>
          <p:nvPr/>
        </p:nvSpPr>
        <p:spPr>
          <a:xfrm>
            <a:off x="152400" y="1676400"/>
            <a:ext cx="8763000" cy="4770120"/>
          </a:xfrm>
          <a:custGeom>
            <a:avLst/>
            <a:gdLst/>
            <a:ahLst/>
            <a:cxnLst/>
            <a:rect l="l" t="t" r="r" b="b"/>
            <a:pathLst>
              <a:path w="8763000" h="4770120">
                <a:moveTo>
                  <a:pt x="0" y="4770120"/>
                </a:moveTo>
                <a:lnTo>
                  <a:pt x="8763000" y="4770120"/>
                </a:lnTo>
                <a:lnTo>
                  <a:pt x="8763000" y="0"/>
                </a:lnTo>
                <a:lnTo>
                  <a:pt x="0" y="0"/>
                </a:lnTo>
                <a:lnTo>
                  <a:pt x="0" y="4770120"/>
                </a:lnTo>
                <a:close/>
              </a:path>
            </a:pathLst>
          </a:custGeom>
          <a:ln w="6096">
            <a:solidFill>
              <a:srgbClr val="000000"/>
            </a:solidFill>
          </a:ln>
        </p:spPr>
        <p:txBody>
          <a:bodyPr wrap="square" lIns="0" tIns="0" rIns="0" bIns="0" rtlCol="0"/>
          <a:lstStyle/>
          <a:p>
            <a:endParaRPr/>
          </a:p>
        </p:txBody>
      </p:sp>
      <p:sp>
        <p:nvSpPr>
          <p:cNvPr id="8" name="object 8"/>
          <p:cNvSpPr txBox="1"/>
          <p:nvPr/>
        </p:nvSpPr>
        <p:spPr>
          <a:xfrm>
            <a:off x="231140" y="1705101"/>
            <a:ext cx="8605520" cy="4658995"/>
          </a:xfrm>
          <a:prstGeom prst="rect">
            <a:avLst/>
          </a:prstGeom>
        </p:spPr>
        <p:txBody>
          <a:bodyPr vert="horz" wrap="square" lIns="0" tIns="12065" rIns="0" bIns="0" rtlCol="0">
            <a:spAutoFit/>
          </a:bodyPr>
          <a:lstStyle/>
          <a:p>
            <a:pPr marL="12700">
              <a:lnSpc>
                <a:spcPct val="100000"/>
              </a:lnSpc>
              <a:spcBef>
                <a:spcPts val="95"/>
              </a:spcBef>
            </a:pPr>
            <a:r>
              <a:rPr sz="1600" dirty="0">
                <a:latin typeface="Arial"/>
                <a:cs typeface="Arial"/>
              </a:rPr>
              <a:t>Ο</a:t>
            </a:r>
            <a:r>
              <a:rPr sz="1600" spc="-30" dirty="0">
                <a:latin typeface="Arial"/>
                <a:cs typeface="Arial"/>
              </a:rPr>
              <a:t> </a:t>
            </a:r>
            <a:r>
              <a:rPr sz="1600" dirty="0">
                <a:latin typeface="Arial"/>
                <a:cs typeface="Arial"/>
              </a:rPr>
              <a:t>ομηρικός</a:t>
            </a:r>
            <a:r>
              <a:rPr sz="1600" spc="-50" dirty="0">
                <a:latin typeface="Arial"/>
                <a:cs typeface="Arial"/>
              </a:rPr>
              <a:t> </a:t>
            </a:r>
            <a:r>
              <a:rPr sz="1600" spc="-10" dirty="0">
                <a:latin typeface="Arial"/>
                <a:cs typeface="Arial"/>
              </a:rPr>
              <a:t>«οίκος»</a:t>
            </a:r>
            <a:endParaRPr sz="1600">
              <a:latin typeface="Arial"/>
              <a:cs typeface="Arial"/>
            </a:endParaRPr>
          </a:p>
          <a:p>
            <a:pPr marL="12700" marR="13335">
              <a:lnSpc>
                <a:spcPct val="100000"/>
              </a:lnSpc>
            </a:pPr>
            <a:r>
              <a:rPr sz="1600" dirty="0">
                <a:latin typeface="Arial"/>
                <a:cs typeface="Arial"/>
              </a:rPr>
              <a:t>Τι</a:t>
            </a:r>
            <a:r>
              <a:rPr sz="1600" spc="-40" dirty="0">
                <a:latin typeface="Arial"/>
                <a:cs typeface="Arial"/>
              </a:rPr>
              <a:t> </a:t>
            </a:r>
            <a:r>
              <a:rPr sz="1600" dirty="0">
                <a:latin typeface="Arial"/>
                <a:cs typeface="Arial"/>
              </a:rPr>
              <a:t>είναι</a:t>
            </a:r>
            <a:r>
              <a:rPr sz="1600" spc="-45" dirty="0">
                <a:latin typeface="Arial"/>
                <a:cs typeface="Arial"/>
              </a:rPr>
              <a:t> </a:t>
            </a:r>
            <a:r>
              <a:rPr sz="1600" dirty="0">
                <a:latin typeface="Arial"/>
                <a:cs typeface="Arial"/>
              </a:rPr>
              <a:t>ο</a:t>
            </a:r>
            <a:r>
              <a:rPr sz="1600" spc="-40" dirty="0">
                <a:latin typeface="Arial"/>
                <a:cs typeface="Arial"/>
              </a:rPr>
              <a:t> </a:t>
            </a:r>
            <a:r>
              <a:rPr sz="1600" dirty="0">
                <a:latin typeface="Arial"/>
                <a:cs typeface="Arial"/>
              </a:rPr>
              <a:t>οίκος;</a:t>
            </a:r>
            <a:r>
              <a:rPr sz="1600" spc="-35" dirty="0">
                <a:latin typeface="Arial"/>
                <a:cs typeface="Arial"/>
              </a:rPr>
              <a:t> </a:t>
            </a:r>
            <a:r>
              <a:rPr sz="1600" dirty="0">
                <a:latin typeface="Arial"/>
                <a:cs typeface="Arial"/>
              </a:rPr>
              <a:t>Η</a:t>
            </a:r>
            <a:r>
              <a:rPr sz="1600" spc="-40" dirty="0">
                <a:latin typeface="Arial"/>
                <a:cs typeface="Arial"/>
              </a:rPr>
              <a:t> </a:t>
            </a:r>
            <a:r>
              <a:rPr sz="1600" dirty="0">
                <a:latin typeface="Arial"/>
                <a:cs typeface="Arial"/>
              </a:rPr>
              <a:t>λέξη</a:t>
            </a:r>
            <a:r>
              <a:rPr sz="1600" spc="-40" dirty="0">
                <a:latin typeface="Arial"/>
                <a:cs typeface="Arial"/>
              </a:rPr>
              <a:t> </a:t>
            </a:r>
            <a:r>
              <a:rPr sz="1600" dirty="0">
                <a:latin typeface="Arial"/>
                <a:cs typeface="Arial"/>
              </a:rPr>
              <a:t>αποδίδεται</a:t>
            </a:r>
            <a:r>
              <a:rPr sz="1600" spc="-40" dirty="0">
                <a:latin typeface="Arial"/>
                <a:cs typeface="Arial"/>
              </a:rPr>
              <a:t> </a:t>
            </a:r>
            <a:r>
              <a:rPr sz="1600" dirty="0">
                <a:latin typeface="Arial"/>
                <a:cs typeface="Arial"/>
              </a:rPr>
              <a:t>πολλές</a:t>
            </a:r>
            <a:r>
              <a:rPr sz="1600" spc="-30" dirty="0">
                <a:latin typeface="Arial"/>
                <a:cs typeface="Arial"/>
              </a:rPr>
              <a:t> </a:t>
            </a:r>
            <a:r>
              <a:rPr sz="1600" dirty="0">
                <a:latin typeface="Arial"/>
                <a:cs typeface="Arial"/>
              </a:rPr>
              <a:t>φορές</a:t>
            </a:r>
            <a:r>
              <a:rPr sz="1600" spc="-25" dirty="0">
                <a:latin typeface="Arial"/>
                <a:cs typeface="Arial"/>
              </a:rPr>
              <a:t> </a:t>
            </a:r>
            <a:r>
              <a:rPr sz="1600" dirty="0">
                <a:latin typeface="Arial"/>
                <a:cs typeface="Arial"/>
              </a:rPr>
              <a:t>με</a:t>
            </a:r>
            <a:r>
              <a:rPr sz="1600" spc="-35" dirty="0">
                <a:latin typeface="Arial"/>
                <a:cs typeface="Arial"/>
              </a:rPr>
              <a:t> </a:t>
            </a:r>
            <a:r>
              <a:rPr sz="1600" dirty="0">
                <a:latin typeface="Arial"/>
                <a:cs typeface="Arial"/>
              </a:rPr>
              <a:t>τον</a:t>
            </a:r>
            <a:r>
              <a:rPr sz="1600" spc="-25" dirty="0">
                <a:latin typeface="Arial"/>
                <a:cs typeface="Arial"/>
              </a:rPr>
              <a:t> </a:t>
            </a:r>
            <a:r>
              <a:rPr sz="1600" dirty="0">
                <a:latin typeface="Arial"/>
                <a:cs typeface="Arial"/>
              </a:rPr>
              <a:t>όρο</a:t>
            </a:r>
            <a:r>
              <a:rPr sz="1600" spc="-45" dirty="0">
                <a:latin typeface="Arial"/>
                <a:cs typeface="Arial"/>
              </a:rPr>
              <a:t> </a:t>
            </a:r>
            <a:r>
              <a:rPr sz="1600" dirty="0">
                <a:latin typeface="Arial"/>
                <a:cs typeface="Arial"/>
              </a:rPr>
              <a:t>«οικογένεια».</a:t>
            </a:r>
            <a:r>
              <a:rPr sz="1600" spc="-40" dirty="0">
                <a:latin typeface="Arial"/>
                <a:cs typeface="Arial"/>
              </a:rPr>
              <a:t> </a:t>
            </a:r>
            <a:r>
              <a:rPr sz="1600" dirty="0">
                <a:latin typeface="Arial"/>
                <a:cs typeface="Arial"/>
              </a:rPr>
              <a:t>Όμως</a:t>
            </a:r>
            <a:r>
              <a:rPr sz="1600" spc="-30" dirty="0">
                <a:latin typeface="Arial"/>
                <a:cs typeface="Arial"/>
              </a:rPr>
              <a:t> </a:t>
            </a:r>
            <a:r>
              <a:rPr sz="1600" dirty="0">
                <a:latin typeface="Arial"/>
                <a:cs typeface="Arial"/>
              </a:rPr>
              <a:t>η</a:t>
            </a:r>
            <a:r>
              <a:rPr sz="1600" spc="-35" dirty="0">
                <a:latin typeface="Arial"/>
                <a:cs typeface="Arial"/>
              </a:rPr>
              <a:t> </a:t>
            </a:r>
            <a:r>
              <a:rPr sz="1600" spc="-10" dirty="0">
                <a:latin typeface="Arial"/>
                <a:cs typeface="Arial"/>
              </a:rPr>
              <a:t>απόδοση </a:t>
            </a:r>
            <a:r>
              <a:rPr sz="1600" dirty="0">
                <a:latin typeface="Arial"/>
                <a:cs typeface="Arial"/>
              </a:rPr>
              <a:t>αυτή</a:t>
            </a:r>
            <a:r>
              <a:rPr sz="1600" spc="-35" dirty="0">
                <a:latin typeface="Arial"/>
                <a:cs typeface="Arial"/>
              </a:rPr>
              <a:t> </a:t>
            </a:r>
            <a:r>
              <a:rPr sz="1600" dirty="0">
                <a:latin typeface="Arial"/>
                <a:cs typeface="Arial"/>
              </a:rPr>
              <a:t>είναι</a:t>
            </a:r>
            <a:r>
              <a:rPr sz="1600" spc="-45" dirty="0">
                <a:latin typeface="Arial"/>
                <a:cs typeface="Arial"/>
              </a:rPr>
              <a:t> </a:t>
            </a:r>
            <a:r>
              <a:rPr sz="1600" spc="-10" dirty="0">
                <a:latin typeface="Arial"/>
                <a:cs typeface="Arial"/>
              </a:rPr>
              <a:t>πολύ</a:t>
            </a:r>
            <a:r>
              <a:rPr sz="1600" spc="-45" dirty="0">
                <a:latin typeface="Arial"/>
                <a:cs typeface="Arial"/>
              </a:rPr>
              <a:t> </a:t>
            </a:r>
            <a:r>
              <a:rPr sz="1600" dirty="0">
                <a:latin typeface="Arial"/>
                <a:cs typeface="Arial"/>
              </a:rPr>
              <a:t>στενή</a:t>
            </a:r>
            <a:r>
              <a:rPr sz="1600" spc="-30" dirty="0">
                <a:latin typeface="Arial"/>
                <a:cs typeface="Arial"/>
              </a:rPr>
              <a:t> </a:t>
            </a:r>
            <a:r>
              <a:rPr sz="1600" dirty="0">
                <a:latin typeface="Arial"/>
                <a:cs typeface="Arial"/>
              </a:rPr>
              <a:t>και</a:t>
            </a:r>
            <a:r>
              <a:rPr sz="1600" spc="-50" dirty="0">
                <a:latin typeface="Arial"/>
                <a:cs typeface="Arial"/>
              </a:rPr>
              <a:t> </a:t>
            </a:r>
            <a:r>
              <a:rPr sz="1600" dirty="0">
                <a:latin typeface="Arial"/>
                <a:cs typeface="Arial"/>
              </a:rPr>
              <a:t>θα</a:t>
            </a:r>
            <a:r>
              <a:rPr sz="1600" spc="-30" dirty="0">
                <a:latin typeface="Arial"/>
                <a:cs typeface="Arial"/>
              </a:rPr>
              <a:t> </a:t>
            </a:r>
            <a:r>
              <a:rPr sz="1600" dirty="0">
                <a:latin typeface="Arial"/>
                <a:cs typeface="Arial"/>
              </a:rPr>
              <a:t>μπορούσε</a:t>
            </a:r>
            <a:r>
              <a:rPr sz="1600" spc="-35" dirty="0">
                <a:latin typeface="Arial"/>
                <a:cs typeface="Arial"/>
              </a:rPr>
              <a:t> </a:t>
            </a:r>
            <a:r>
              <a:rPr sz="1600" dirty="0">
                <a:latin typeface="Arial"/>
                <a:cs typeface="Arial"/>
              </a:rPr>
              <a:t>να</a:t>
            </a:r>
            <a:r>
              <a:rPr sz="1600" spc="-45" dirty="0">
                <a:latin typeface="Arial"/>
                <a:cs typeface="Arial"/>
              </a:rPr>
              <a:t> </a:t>
            </a:r>
            <a:r>
              <a:rPr sz="1600" dirty="0">
                <a:latin typeface="Arial"/>
                <a:cs typeface="Arial"/>
              </a:rPr>
              <a:t>οδηγήσει</a:t>
            </a:r>
            <a:r>
              <a:rPr sz="1600" spc="-40" dirty="0">
                <a:latin typeface="Arial"/>
                <a:cs typeface="Arial"/>
              </a:rPr>
              <a:t> </a:t>
            </a:r>
            <a:r>
              <a:rPr sz="1600" dirty="0">
                <a:latin typeface="Arial"/>
                <a:cs typeface="Arial"/>
              </a:rPr>
              <a:t>σε</a:t>
            </a:r>
            <a:r>
              <a:rPr sz="1600" spc="-35" dirty="0">
                <a:latin typeface="Arial"/>
                <a:cs typeface="Arial"/>
              </a:rPr>
              <a:t> </a:t>
            </a:r>
            <a:r>
              <a:rPr sz="1600" dirty="0">
                <a:latin typeface="Arial"/>
                <a:cs typeface="Arial"/>
              </a:rPr>
              <a:t>εσφαλμένα</a:t>
            </a:r>
            <a:r>
              <a:rPr sz="1600" spc="-25" dirty="0">
                <a:latin typeface="Arial"/>
                <a:cs typeface="Arial"/>
              </a:rPr>
              <a:t> </a:t>
            </a:r>
            <a:r>
              <a:rPr sz="1600" spc="-10" dirty="0">
                <a:latin typeface="Arial"/>
                <a:cs typeface="Arial"/>
              </a:rPr>
              <a:t>συμπεράσματα.</a:t>
            </a:r>
            <a:r>
              <a:rPr sz="1600" spc="-20" dirty="0">
                <a:latin typeface="Arial"/>
                <a:cs typeface="Arial"/>
              </a:rPr>
              <a:t> </a:t>
            </a:r>
            <a:r>
              <a:rPr sz="1600" dirty="0">
                <a:latin typeface="Arial"/>
                <a:cs typeface="Arial"/>
              </a:rPr>
              <a:t>Ο</a:t>
            </a:r>
            <a:r>
              <a:rPr sz="1600" spc="-25" dirty="0">
                <a:latin typeface="Arial"/>
                <a:cs typeface="Arial"/>
              </a:rPr>
              <a:t> </a:t>
            </a:r>
            <a:r>
              <a:rPr sz="1600" spc="-10" dirty="0">
                <a:latin typeface="Arial"/>
                <a:cs typeface="Arial"/>
              </a:rPr>
              <a:t>οίκος, </a:t>
            </a:r>
            <a:r>
              <a:rPr sz="1600" dirty="0">
                <a:latin typeface="Arial"/>
                <a:cs typeface="Arial"/>
              </a:rPr>
              <a:t>ακόμη</a:t>
            </a:r>
            <a:r>
              <a:rPr sz="1600" spc="-45" dirty="0">
                <a:latin typeface="Arial"/>
                <a:cs typeface="Arial"/>
              </a:rPr>
              <a:t> </a:t>
            </a:r>
            <a:r>
              <a:rPr sz="1600" dirty="0">
                <a:latin typeface="Arial"/>
                <a:cs typeface="Arial"/>
              </a:rPr>
              <a:t>και</a:t>
            </a:r>
            <a:r>
              <a:rPr sz="1600" spc="-60" dirty="0">
                <a:latin typeface="Arial"/>
                <a:cs typeface="Arial"/>
              </a:rPr>
              <a:t> </a:t>
            </a:r>
            <a:r>
              <a:rPr sz="1600" dirty="0">
                <a:latin typeface="Arial"/>
                <a:cs typeface="Arial"/>
              </a:rPr>
              <a:t>από</a:t>
            </a:r>
            <a:r>
              <a:rPr sz="1600" spc="-40" dirty="0">
                <a:latin typeface="Arial"/>
                <a:cs typeface="Arial"/>
              </a:rPr>
              <a:t> </a:t>
            </a:r>
            <a:r>
              <a:rPr sz="1600" dirty="0">
                <a:latin typeface="Arial"/>
                <a:cs typeface="Arial"/>
              </a:rPr>
              <a:t>την</a:t>
            </a:r>
            <a:r>
              <a:rPr sz="1600" spc="-50" dirty="0">
                <a:latin typeface="Arial"/>
                <a:cs typeface="Arial"/>
              </a:rPr>
              <a:t> </a:t>
            </a:r>
            <a:r>
              <a:rPr sz="1600" dirty="0">
                <a:latin typeface="Arial"/>
                <a:cs typeface="Arial"/>
              </a:rPr>
              <a:t>άποψη</a:t>
            </a:r>
            <a:r>
              <a:rPr sz="1600" spc="-55" dirty="0">
                <a:latin typeface="Arial"/>
                <a:cs typeface="Arial"/>
              </a:rPr>
              <a:t> </a:t>
            </a:r>
            <a:r>
              <a:rPr sz="1600" dirty="0">
                <a:latin typeface="Arial"/>
                <a:cs typeface="Arial"/>
              </a:rPr>
              <a:t>του</a:t>
            </a:r>
            <a:r>
              <a:rPr sz="1600" spc="-40" dirty="0">
                <a:latin typeface="Arial"/>
                <a:cs typeface="Arial"/>
              </a:rPr>
              <a:t> </a:t>
            </a:r>
            <a:r>
              <a:rPr sz="1600" dirty="0">
                <a:latin typeface="Arial"/>
                <a:cs typeface="Arial"/>
              </a:rPr>
              <a:t>αριθμού</a:t>
            </a:r>
            <a:r>
              <a:rPr sz="1600" spc="-60" dirty="0">
                <a:latin typeface="Arial"/>
                <a:cs typeface="Arial"/>
              </a:rPr>
              <a:t> </a:t>
            </a:r>
            <a:r>
              <a:rPr sz="1600" dirty="0">
                <a:latin typeface="Arial"/>
                <a:cs typeface="Arial"/>
              </a:rPr>
              <a:t>των</a:t>
            </a:r>
            <a:r>
              <a:rPr sz="1600" spc="-35" dirty="0">
                <a:latin typeface="Arial"/>
                <a:cs typeface="Arial"/>
              </a:rPr>
              <a:t> </a:t>
            </a:r>
            <a:r>
              <a:rPr sz="1600" dirty="0">
                <a:latin typeface="Arial"/>
                <a:cs typeface="Arial"/>
              </a:rPr>
              <a:t>ανθρώπων,</a:t>
            </a:r>
            <a:r>
              <a:rPr sz="1600" spc="-40" dirty="0">
                <a:latin typeface="Arial"/>
                <a:cs typeface="Arial"/>
              </a:rPr>
              <a:t> </a:t>
            </a:r>
            <a:r>
              <a:rPr sz="1600" dirty="0">
                <a:latin typeface="Arial"/>
                <a:cs typeface="Arial"/>
              </a:rPr>
              <a:t>είναι</a:t>
            </a:r>
            <a:r>
              <a:rPr sz="1600" spc="-60" dirty="0">
                <a:latin typeface="Arial"/>
                <a:cs typeface="Arial"/>
              </a:rPr>
              <a:t> </a:t>
            </a:r>
            <a:r>
              <a:rPr sz="1600" dirty="0">
                <a:latin typeface="Arial"/>
                <a:cs typeface="Arial"/>
              </a:rPr>
              <a:t>κάτι</a:t>
            </a:r>
            <a:r>
              <a:rPr sz="1600" spc="-60" dirty="0">
                <a:latin typeface="Arial"/>
                <a:cs typeface="Arial"/>
              </a:rPr>
              <a:t> </a:t>
            </a:r>
            <a:r>
              <a:rPr sz="1600" dirty="0">
                <a:latin typeface="Arial"/>
                <a:cs typeface="Arial"/>
              </a:rPr>
              <a:t>πολύ</a:t>
            </a:r>
            <a:r>
              <a:rPr sz="1600" spc="-40" dirty="0">
                <a:latin typeface="Arial"/>
                <a:cs typeface="Arial"/>
              </a:rPr>
              <a:t> </a:t>
            </a:r>
            <a:r>
              <a:rPr sz="1600" spc="-10" dirty="0">
                <a:latin typeface="Arial"/>
                <a:cs typeface="Arial"/>
              </a:rPr>
              <a:t>περισσότερο</a:t>
            </a:r>
            <a:r>
              <a:rPr sz="1600" spc="-55" dirty="0">
                <a:latin typeface="Arial"/>
                <a:cs typeface="Arial"/>
              </a:rPr>
              <a:t> </a:t>
            </a:r>
            <a:r>
              <a:rPr sz="1600" spc="-25" dirty="0">
                <a:latin typeface="Arial"/>
                <a:cs typeface="Arial"/>
              </a:rPr>
              <a:t>από </a:t>
            </a:r>
            <a:r>
              <a:rPr sz="1600" spc="-10" dirty="0">
                <a:latin typeface="Arial"/>
                <a:cs typeface="Arial"/>
              </a:rPr>
              <a:t>οικογένεια</a:t>
            </a:r>
            <a:r>
              <a:rPr sz="1600" spc="-50" dirty="0">
                <a:latin typeface="Arial"/>
                <a:cs typeface="Arial"/>
              </a:rPr>
              <a:t> </a:t>
            </a:r>
            <a:r>
              <a:rPr sz="1600" dirty="0">
                <a:latin typeface="Arial"/>
                <a:cs typeface="Arial"/>
              </a:rPr>
              <a:t>με</a:t>
            </a:r>
            <a:r>
              <a:rPr sz="1600" spc="-30" dirty="0">
                <a:latin typeface="Arial"/>
                <a:cs typeface="Arial"/>
              </a:rPr>
              <a:t> </a:t>
            </a:r>
            <a:r>
              <a:rPr sz="1600" dirty="0">
                <a:latin typeface="Arial"/>
                <a:cs typeface="Arial"/>
              </a:rPr>
              <a:t>τη</a:t>
            </a:r>
            <a:r>
              <a:rPr sz="1600" spc="-45" dirty="0">
                <a:latin typeface="Arial"/>
                <a:cs typeface="Arial"/>
              </a:rPr>
              <a:t> </a:t>
            </a:r>
            <a:r>
              <a:rPr sz="1600" dirty="0">
                <a:latin typeface="Arial"/>
                <a:cs typeface="Arial"/>
              </a:rPr>
              <a:t>σημερινή</a:t>
            </a:r>
            <a:r>
              <a:rPr sz="1600" spc="-30" dirty="0">
                <a:latin typeface="Arial"/>
                <a:cs typeface="Arial"/>
              </a:rPr>
              <a:t> </a:t>
            </a:r>
            <a:r>
              <a:rPr sz="1600" dirty="0">
                <a:latin typeface="Arial"/>
                <a:cs typeface="Arial"/>
              </a:rPr>
              <a:t>σημασία</a:t>
            </a:r>
            <a:r>
              <a:rPr sz="1600" spc="-45" dirty="0">
                <a:latin typeface="Arial"/>
                <a:cs typeface="Arial"/>
              </a:rPr>
              <a:t> </a:t>
            </a:r>
            <a:r>
              <a:rPr sz="1600" dirty="0">
                <a:latin typeface="Arial"/>
                <a:cs typeface="Arial"/>
              </a:rPr>
              <a:t>της</a:t>
            </a:r>
            <a:r>
              <a:rPr sz="1600" spc="-35" dirty="0">
                <a:latin typeface="Arial"/>
                <a:cs typeface="Arial"/>
              </a:rPr>
              <a:t> </a:t>
            </a:r>
            <a:r>
              <a:rPr sz="1600" dirty="0">
                <a:latin typeface="Arial"/>
                <a:cs typeface="Arial"/>
              </a:rPr>
              <a:t>λέξης</a:t>
            </a:r>
            <a:r>
              <a:rPr sz="1600" spc="-30" dirty="0">
                <a:latin typeface="Arial"/>
                <a:cs typeface="Arial"/>
              </a:rPr>
              <a:t> </a:t>
            </a:r>
            <a:r>
              <a:rPr sz="1600" dirty="0">
                <a:latin typeface="Arial"/>
                <a:cs typeface="Arial"/>
              </a:rPr>
              <a:t>(δηλαδή,</a:t>
            </a:r>
            <a:r>
              <a:rPr sz="1600" spc="-30" dirty="0">
                <a:latin typeface="Arial"/>
                <a:cs typeface="Arial"/>
              </a:rPr>
              <a:t> </a:t>
            </a:r>
            <a:r>
              <a:rPr sz="1600" dirty="0">
                <a:latin typeface="Arial"/>
                <a:cs typeface="Arial"/>
              </a:rPr>
              <a:t>την</a:t>
            </a:r>
            <a:r>
              <a:rPr sz="1600" spc="-40" dirty="0">
                <a:latin typeface="Arial"/>
                <a:cs typeface="Arial"/>
              </a:rPr>
              <a:t> </a:t>
            </a:r>
            <a:r>
              <a:rPr sz="1600" dirty="0">
                <a:latin typeface="Arial"/>
                <a:cs typeface="Arial"/>
              </a:rPr>
              <a:t>ομάδα</a:t>
            </a:r>
            <a:r>
              <a:rPr sz="1600" spc="-30" dirty="0">
                <a:latin typeface="Arial"/>
                <a:cs typeface="Arial"/>
              </a:rPr>
              <a:t> </a:t>
            </a:r>
            <a:r>
              <a:rPr sz="1600" dirty="0">
                <a:latin typeface="Arial"/>
                <a:cs typeface="Arial"/>
              </a:rPr>
              <a:t>που</a:t>
            </a:r>
            <a:r>
              <a:rPr sz="1600" spc="-40" dirty="0">
                <a:latin typeface="Arial"/>
                <a:cs typeface="Arial"/>
              </a:rPr>
              <a:t> </a:t>
            </a:r>
            <a:r>
              <a:rPr sz="1600" spc="-10" dirty="0">
                <a:latin typeface="Arial"/>
                <a:cs typeface="Arial"/>
              </a:rPr>
              <a:t>αποτελείται</a:t>
            </a:r>
            <a:r>
              <a:rPr sz="1600" spc="-35" dirty="0">
                <a:latin typeface="Arial"/>
                <a:cs typeface="Arial"/>
              </a:rPr>
              <a:t> </a:t>
            </a:r>
            <a:r>
              <a:rPr sz="1600" dirty="0">
                <a:latin typeface="Arial"/>
                <a:cs typeface="Arial"/>
              </a:rPr>
              <a:t>από</a:t>
            </a:r>
            <a:r>
              <a:rPr sz="1600" spc="-40" dirty="0">
                <a:latin typeface="Arial"/>
                <a:cs typeface="Arial"/>
              </a:rPr>
              <a:t> </a:t>
            </a:r>
            <a:r>
              <a:rPr sz="1600" spc="-20" dirty="0">
                <a:latin typeface="Arial"/>
                <a:cs typeface="Arial"/>
              </a:rPr>
              <a:t>τους </a:t>
            </a:r>
            <a:r>
              <a:rPr sz="1600" dirty="0">
                <a:latin typeface="Arial"/>
                <a:cs typeface="Arial"/>
              </a:rPr>
              <a:t>γονείς</a:t>
            </a:r>
            <a:r>
              <a:rPr sz="1600" spc="-75" dirty="0">
                <a:latin typeface="Arial"/>
                <a:cs typeface="Arial"/>
              </a:rPr>
              <a:t> </a:t>
            </a:r>
            <a:r>
              <a:rPr sz="1600" dirty="0">
                <a:latin typeface="Arial"/>
                <a:cs typeface="Arial"/>
              </a:rPr>
              <a:t>και</a:t>
            </a:r>
            <a:r>
              <a:rPr sz="1600" spc="-40" dirty="0">
                <a:latin typeface="Arial"/>
                <a:cs typeface="Arial"/>
              </a:rPr>
              <a:t> </a:t>
            </a:r>
            <a:r>
              <a:rPr sz="1600" dirty="0">
                <a:latin typeface="Arial"/>
                <a:cs typeface="Arial"/>
              </a:rPr>
              <a:t>τα</a:t>
            </a:r>
            <a:r>
              <a:rPr sz="1600" spc="-35" dirty="0">
                <a:latin typeface="Arial"/>
                <a:cs typeface="Arial"/>
              </a:rPr>
              <a:t> </a:t>
            </a:r>
            <a:r>
              <a:rPr sz="1600" dirty="0">
                <a:latin typeface="Arial"/>
                <a:cs typeface="Arial"/>
              </a:rPr>
              <a:t>παιδιά,</a:t>
            </a:r>
            <a:r>
              <a:rPr sz="1600" spc="-60" dirty="0">
                <a:latin typeface="Arial"/>
                <a:cs typeface="Arial"/>
              </a:rPr>
              <a:t> </a:t>
            </a:r>
            <a:r>
              <a:rPr sz="1600" dirty="0">
                <a:latin typeface="Arial"/>
                <a:cs typeface="Arial"/>
              </a:rPr>
              <a:t>την</a:t>
            </a:r>
            <a:r>
              <a:rPr sz="1600" spc="-45" dirty="0">
                <a:latin typeface="Arial"/>
                <a:cs typeface="Arial"/>
              </a:rPr>
              <a:t> </a:t>
            </a:r>
            <a:r>
              <a:rPr sz="1600" dirty="0">
                <a:latin typeface="Arial"/>
                <a:cs typeface="Arial"/>
              </a:rPr>
              <a:t>«πυρηνική»</a:t>
            </a:r>
            <a:r>
              <a:rPr sz="1600" spc="-60" dirty="0">
                <a:latin typeface="Arial"/>
                <a:cs typeface="Arial"/>
              </a:rPr>
              <a:t> </a:t>
            </a:r>
            <a:r>
              <a:rPr sz="1600" spc="-10" dirty="0">
                <a:latin typeface="Arial"/>
                <a:cs typeface="Arial"/>
              </a:rPr>
              <a:t>οικογένεια)...</a:t>
            </a:r>
            <a:r>
              <a:rPr sz="1600" spc="-100" dirty="0">
                <a:latin typeface="Arial"/>
                <a:cs typeface="Arial"/>
              </a:rPr>
              <a:t> </a:t>
            </a:r>
            <a:r>
              <a:rPr sz="1600" dirty="0">
                <a:latin typeface="Arial"/>
                <a:cs typeface="Arial"/>
              </a:rPr>
              <a:t>Αλλά</a:t>
            </a:r>
            <a:r>
              <a:rPr sz="1600" spc="-50" dirty="0">
                <a:latin typeface="Arial"/>
                <a:cs typeface="Arial"/>
              </a:rPr>
              <a:t> </a:t>
            </a:r>
            <a:r>
              <a:rPr sz="1600" dirty="0">
                <a:latin typeface="Arial"/>
                <a:cs typeface="Arial"/>
              </a:rPr>
              <a:t>περιλαμβάνει</a:t>
            </a:r>
            <a:r>
              <a:rPr sz="1600" spc="-60" dirty="0">
                <a:latin typeface="Arial"/>
                <a:cs typeface="Arial"/>
              </a:rPr>
              <a:t> </a:t>
            </a:r>
            <a:r>
              <a:rPr sz="1600" dirty="0">
                <a:latin typeface="Arial"/>
                <a:cs typeface="Arial"/>
              </a:rPr>
              <a:t>επίσης</a:t>
            </a:r>
            <a:r>
              <a:rPr sz="1600" spc="-50" dirty="0">
                <a:latin typeface="Arial"/>
                <a:cs typeface="Arial"/>
              </a:rPr>
              <a:t> </a:t>
            </a:r>
            <a:r>
              <a:rPr sz="1600" dirty="0">
                <a:latin typeface="Arial"/>
                <a:cs typeface="Arial"/>
              </a:rPr>
              <a:t>όλα</a:t>
            </a:r>
            <a:r>
              <a:rPr sz="1600" spc="-35" dirty="0">
                <a:latin typeface="Arial"/>
                <a:cs typeface="Arial"/>
              </a:rPr>
              <a:t> </a:t>
            </a:r>
            <a:r>
              <a:rPr sz="1600" dirty="0">
                <a:latin typeface="Arial"/>
                <a:cs typeface="Arial"/>
              </a:rPr>
              <a:t>εκείνα</a:t>
            </a:r>
            <a:r>
              <a:rPr sz="1600" spc="-50" dirty="0">
                <a:latin typeface="Arial"/>
                <a:cs typeface="Arial"/>
              </a:rPr>
              <a:t> </a:t>
            </a:r>
            <a:r>
              <a:rPr sz="1600" spc="-25" dirty="0">
                <a:latin typeface="Arial"/>
                <a:cs typeface="Arial"/>
              </a:rPr>
              <a:t>τα </a:t>
            </a:r>
            <a:r>
              <a:rPr sz="1600" dirty="0">
                <a:latin typeface="Arial"/>
                <a:cs typeface="Arial"/>
              </a:rPr>
              <a:t>άτομα</a:t>
            </a:r>
            <a:r>
              <a:rPr sz="1600" spc="-30" dirty="0">
                <a:latin typeface="Arial"/>
                <a:cs typeface="Arial"/>
              </a:rPr>
              <a:t> </a:t>
            </a:r>
            <a:r>
              <a:rPr sz="1600" dirty="0">
                <a:latin typeface="Arial"/>
                <a:cs typeface="Arial"/>
              </a:rPr>
              <a:t>-</a:t>
            </a:r>
            <a:r>
              <a:rPr sz="1600" spc="-35" dirty="0">
                <a:latin typeface="Arial"/>
                <a:cs typeface="Arial"/>
              </a:rPr>
              <a:t> </a:t>
            </a:r>
            <a:r>
              <a:rPr sz="1600" dirty="0">
                <a:latin typeface="Arial"/>
                <a:cs typeface="Arial"/>
              </a:rPr>
              <a:t>είτε</a:t>
            </a:r>
            <a:r>
              <a:rPr sz="1600" spc="-40" dirty="0">
                <a:latin typeface="Arial"/>
                <a:cs typeface="Arial"/>
              </a:rPr>
              <a:t> </a:t>
            </a:r>
            <a:r>
              <a:rPr sz="1600" dirty="0">
                <a:latin typeface="Arial"/>
                <a:cs typeface="Arial"/>
              </a:rPr>
              <a:t>πρόκειται</a:t>
            </a:r>
            <a:r>
              <a:rPr sz="1600" spc="-50" dirty="0">
                <a:latin typeface="Arial"/>
                <a:cs typeface="Arial"/>
              </a:rPr>
              <a:t> </a:t>
            </a:r>
            <a:r>
              <a:rPr sz="1600" dirty="0">
                <a:latin typeface="Arial"/>
                <a:cs typeface="Arial"/>
              </a:rPr>
              <a:t>για</a:t>
            </a:r>
            <a:r>
              <a:rPr sz="1600" spc="-60" dirty="0">
                <a:latin typeface="Arial"/>
                <a:cs typeface="Arial"/>
              </a:rPr>
              <a:t> </a:t>
            </a:r>
            <a:r>
              <a:rPr sz="1600" dirty="0">
                <a:latin typeface="Arial"/>
                <a:cs typeface="Arial"/>
              </a:rPr>
              <a:t>ελεύθερους</a:t>
            </a:r>
            <a:r>
              <a:rPr sz="1600" spc="-25" dirty="0">
                <a:latin typeface="Arial"/>
                <a:cs typeface="Arial"/>
              </a:rPr>
              <a:t> </a:t>
            </a:r>
            <a:r>
              <a:rPr sz="1600" dirty="0">
                <a:latin typeface="Arial"/>
                <a:cs typeface="Arial"/>
              </a:rPr>
              <a:t>είτε</a:t>
            </a:r>
            <a:r>
              <a:rPr sz="1600" spc="-45" dirty="0">
                <a:latin typeface="Arial"/>
                <a:cs typeface="Arial"/>
              </a:rPr>
              <a:t> </a:t>
            </a:r>
            <a:r>
              <a:rPr sz="1600" dirty="0">
                <a:latin typeface="Arial"/>
                <a:cs typeface="Arial"/>
              </a:rPr>
              <a:t>για</a:t>
            </a:r>
            <a:r>
              <a:rPr sz="1600" spc="-50" dirty="0">
                <a:latin typeface="Arial"/>
                <a:cs typeface="Arial"/>
              </a:rPr>
              <a:t> </a:t>
            </a:r>
            <a:r>
              <a:rPr sz="1600" dirty="0">
                <a:latin typeface="Arial"/>
                <a:cs typeface="Arial"/>
              </a:rPr>
              <a:t>δούλους</a:t>
            </a:r>
            <a:r>
              <a:rPr sz="1600" spc="-25" dirty="0">
                <a:latin typeface="Arial"/>
                <a:cs typeface="Arial"/>
              </a:rPr>
              <a:t> </a:t>
            </a:r>
            <a:r>
              <a:rPr sz="1600" dirty="0">
                <a:latin typeface="Arial"/>
                <a:cs typeface="Arial"/>
              </a:rPr>
              <a:t>-</a:t>
            </a:r>
            <a:r>
              <a:rPr sz="1600" spc="-40" dirty="0">
                <a:latin typeface="Arial"/>
                <a:cs typeface="Arial"/>
              </a:rPr>
              <a:t> </a:t>
            </a:r>
            <a:r>
              <a:rPr sz="1600" dirty="0">
                <a:latin typeface="Arial"/>
                <a:cs typeface="Arial"/>
              </a:rPr>
              <a:t>τα</a:t>
            </a:r>
            <a:r>
              <a:rPr sz="1600" spc="-35" dirty="0">
                <a:latin typeface="Arial"/>
                <a:cs typeface="Arial"/>
              </a:rPr>
              <a:t> </a:t>
            </a:r>
            <a:r>
              <a:rPr sz="1600" dirty="0">
                <a:latin typeface="Arial"/>
                <a:cs typeface="Arial"/>
              </a:rPr>
              <a:t>οποία</a:t>
            </a:r>
            <a:r>
              <a:rPr sz="1600" spc="-45" dirty="0">
                <a:latin typeface="Arial"/>
                <a:cs typeface="Arial"/>
              </a:rPr>
              <a:t> </a:t>
            </a:r>
            <a:r>
              <a:rPr sz="1600" spc="-10" dirty="0">
                <a:latin typeface="Arial"/>
                <a:cs typeface="Arial"/>
              </a:rPr>
              <a:t>εξαρτώνται</a:t>
            </a:r>
            <a:r>
              <a:rPr sz="1600" spc="-40" dirty="0">
                <a:latin typeface="Arial"/>
                <a:cs typeface="Arial"/>
              </a:rPr>
              <a:t> </a:t>
            </a:r>
            <a:r>
              <a:rPr sz="1600" dirty="0">
                <a:latin typeface="Arial"/>
                <a:cs typeface="Arial"/>
              </a:rPr>
              <a:t>άμεσα</a:t>
            </a:r>
            <a:r>
              <a:rPr sz="1600" spc="-30" dirty="0">
                <a:latin typeface="Arial"/>
                <a:cs typeface="Arial"/>
              </a:rPr>
              <a:t> </a:t>
            </a:r>
            <a:r>
              <a:rPr sz="1600" dirty="0">
                <a:latin typeface="Arial"/>
                <a:cs typeface="Arial"/>
              </a:rPr>
              <a:t>από</a:t>
            </a:r>
            <a:r>
              <a:rPr sz="1600" spc="-45" dirty="0">
                <a:latin typeface="Arial"/>
                <a:cs typeface="Arial"/>
              </a:rPr>
              <a:t> </a:t>
            </a:r>
            <a:r>
              <a:rPr sz="1600" spc="-25" dirty="0">
                <a:latin typeface="Arial"/>
                <a:cs typeface="Arial"/>
              </a:rPr>
              <a:t>τον </a:t>
            </a:r>
            <a:r>
              <a:rPr sz="1600" dirty="0">
                <a:latin typeface="Arial"/>
                <a:cs typeface="Arial"/>
              </a:rPr>
              <a:t>επικεφαλής</a:t>
            </a:r>
            <a:r>
              <a:rPr sz="1600" spc="-70" dirty="0">
                <a:latin typeface="Arial"/>
                <a:cs typeface="Arial"/>
              </a:rPr>
              <a:t> </a:t>
            </a:r>
            <a:r>
              <a:rPr sz="1600" dirty="0">
                <a:latin typeface="Arial"/>
                <a:cs typeface="Arial"/>
              </a:rPr>
              <a:t>του</a:t>
            </a:r>
            <a:r>
              <a:rPr sz="1600" spc="-55" dirty="0">
                <a:latin typeface="Arial"/>
                <a:cs typeface="Arial"/>
              </a:rPr>
              <a:t> </a:t>
            </a:r>
            <a:r>
              <a:rPr sz="1600" dirty="0">
                <a:latin typeface="Arial"/>
                <a:cs typeface="Arial"/>
              </a:rPr>
              <a:t>οίκου</a:t>
            </a:r>
            <a:r>
              <a:rPr sz="1600" spc="-70" dirty="0">
                <a:latin typeface="Arial"/>
                <a:cs typeface="Arial"/>
              </a:rPr>
              <a:t> </a:t>
            </a:r>
            <a:r>
              <a:rPr sz="1600" dirty="0">
                <a:latin typeface="Arial"/>
                <a:cs typeface="Arial"/>
              </a:rPr>
              <a:t>(όλους</a:t>
            </a:r>
            <a:r>
              <a:rPr sz="1600" spc="-45" dirty="0">
                <a:latin typeface="Arial"/>
                <a:cs typeface="Arial"/>
              </a:rPr>
              <a:t> </a:t>
            </a:r>
            <a:r>
              <a:rPr sz="1600" dirty="0">
                <a:latin typeface="Arial"/>
                <a:cs typeface="Arial"/>
              </a:rPr>
              <a:t>εκείνους</a:t>
            </a:r>
            <a:r>
              <a:rPr sz="1600" spc="-70" dirty="0">
                <a:latin typeface="Arial"/>
                <a:cs typeface="Arial"/>
              </a:rPr>
              <a:t> </a:t>
            </a:r>
            <a:r>
              <a:rPr sz="1600" dirty="0">
                <a:latin typeface="Arial"/>
                <a:cs typeface="Arial"/>
              </a:rPr>
              <a:t>τους</a:t>
            </a:r>
            <a:r>
              <a:rPr sz="1600" spc="-55" dirty="0">
                <a:latin typeface="Arial"/>
                <a:cs typeface="Arial"/>
              </a:rPr>
              <a:t> </a:t>
            </a:r>
            <a:r>
              <a:rPr sz="1600" dirty="0">
                <a:latin typeface="Arial"/>
                <a:cs typeface="Arial"/>
              </a:rPr>
              <a:t>υπηρέτες</a:t>
            </a:r>
            <a:r>
              <a:rPr sz="1600" spc="-60" dirty="0">
                <a:latin typeface="Arial"/>
                <a:cs typeface="Arial"/>
              </a:rPr>
              <a:t> </a:t>
            </a:r>
            <a:r>
              <a:rPr sz="1600" dirty="0">
                <a:latin typeface="Arial"/>
                <a:cs typeface="Arial"/>
              </a:rPr>
              <a:t>στους</a:t>
            </a:r>
            <a:r>
              <a:rPr sz="1600" spc="-50" dirty="0">
                <a:latin typeface="Arial"/>
                <a:cs typeface="Arial"/>
              </a:rPr>
              <a:t> </a:t>
            </a:r>
            <a:r>
              <a:rPr sz="1600" dirty="0">
                <a:latin typeface="Arial"/>
                <a:cs typeface="Arial"/>
              </a:rPr>
              <a:t>οποίους</a:t>
            </a:r>
            <a:r>
              <a:rPr sz="1600" spc="-65" dirty="0">
                <a:latin typeface="Arial"/>
                <a:cs typeface="Arial"/>
              </a:rPr>
              <a:t> </a:t>
            </a:r>
            <a:r>
              <a:rPr sz="1600" dirty="0">
                <a:latin typeface="Arial"/>
                <a:cs typeface="Arial"/>
              </a:rPr>
              <a:t>έχουν</a:t>
            </a:r>
            <a:r>
              <a:rPr sz="1600" spc="-55" dirty="0">
                <a:latin typeface="Arial"/>
                <a:cs typeface="Arial"/>
              </a:rPr>
              <a:t> </a:t>
            </a:r>
            <a:r>
              <a:rPr sz="1600" dirty="0">
                <a:latin typeface="Arial"/>
                <a:cs typeface="Arial"/>
              </a:rPr>
              <a:t>ανατεθεί</a:t>
            </a:r>
            <a:r>
              <a:rPr sz="1600" spc="-65" dirty="0">
                <a:latin typeface="Arial"/>
                <a:cs typeface="Arial"/>
              </a:rPr>
              <a:t> </a:t>
            </a:r>
            <a:r>
              <a:rPr sz="1600" dirty="0">
                <a:latin typeface="Arial"/>
                <a:cs typeface="Arial"/>
              </a:rPr>
              <a:t>τα</a:t>
            </a:r>
            <a:r>
              <a:rPr sz="1600" spc="-55" dirty="0">
                <a:latin typeface="Arial"/>
                <a:cs typeface="Arial"/>
              </a:rPr>
              <a:t> </a:t>
            </a:r>
            <a:r>
              <a:rPr sz="1600" spc="-10" dirty="0">
                <a:latin typeface="Arial"/>
                <a:cs typeface="Arial"/>
              </a:rPr>
              <a:t>πολλά </a:t>
            </a:r>
            <a:r>
              <a:rPr sz="1600" dirty="0">
                <a:latin typeface="Arial"/>
                <a:cs typeface="Arial"/>
              </a:rPr>
              <a:t>και</a:t>
            </a:r>
            <a:r>
              <a:rPr sz="1600" spc="-50" dirty="0">
                <a:latin typeface="Arial"/>
                <a:cs typeface="Arial"/>
              </a:rPr>
              <a:t> </a:t>
            </a:r>
            <a:r>
              <a:rPr sz="1600" dirty="0">
                <a:latin typeface="Arial"/>
                <a:cs typeface="Arial"/>
              </a:rPr>
              <a:t>διάφορα</a:t>
            </a:r>
            <a:r>
              <a:rPr sz="1600" spc="-50" dirty="0">
                <a:latin typeface="Arial"/>
                <a:cs typeface="Arial"/>
              </a:rPr>
              <a:t> </a:t>
            </a:r>
            <a:r>
              <a:rPr sz="1600" spc="-10" dirty="0">
                <a:latin typeface="Arial"/>
                <a:cs typeface="Arial"/>
              </a:rPr>
              <a:t>καθήκοντα</a:t>
            </a:r>
            <a:r>
              <a:rPr sz="1600" spc="-40" dirty="0">
                <a:latin typeface="Arial"/>
                <a:cs typeface="Arial"/>
              </a:rPr>
              <a:t> </a:t>
            </a:r>
            <a:r>
              <a:rPr sz="1600" dirty="0">
                <a:latin typeface="Arial"/>
                <a:cs typeface="Arial"/>
              </a:rPr>
              <a:t>που</a:t>
            </a:r>
            <a:r>
              <a:rPr sz="1600" spc="-55" dirty="0">
                <a:latin typeface="Arial"/>
                <a:cs typeface="Arial"/>
              </a:rPr>
              <a:t> </a:t>
            </a:r>
            <a:r>
              <a:rPr sz="1600" spc="-10" dirty="0">
                <a:latin typeface="Arial"/>
                <a:cs typeface="Arial"/>
              </a:rPr>
              <a:t>απαιτούνται</a:t>
            </a:r>
            <a:r>
              <a:rPr sz="1600" spc="-60" dirty="0">
                <a:latin typeface="Arial"/>
                <a:cs typeface="Arial"/>
              </a:rPr>
              <a:t> </a:t>
            </a:r>
            <a:r>
              <a:rPr sz="1600" dirty="0">
                <a:latin typeface="Arial"/>
                <a:cs typeface="Arial"/>
              </a:rPr>
              <a:t>από</a:t>
            </a:r>
            <a:r>
              <a:rPr sz="1600" spc="-50" dirty="0">
                <a:latin typeface="Arial"/>
                <a:cs typeface="Arial"/>
              </a:rPr>
              <a:t> </a:t>
            </a:r>
            <a:r>
              <a:rPr sz="1600" dirty="0">
                <a:latin typeface="Arial"/>
                <a:cs typeface="Arial"/>
              </a:rPr>
              <a:t>την</a:t>
            </a:r>
            <a:r>
              <a:rPr sz="1600" spc="-50" dirty="0">
                <a:latin typeface="Arial"/>
                <a:cs typeface="Arial"/>
              </a:rPr>
              <a:t> </a:t>
            </a:r>
            <a:r>
              <a:rPr sz="1600" dirty="0">
                <a:latin typeface="Arial"/>
                <a:cs typeface="Arial"/>
              </a:rPr>
              <a:t>οικονομική</a:t>
            </a:r>
            <a:r>
              <a:rPr sz="1600" spc="-70" dirty="0">
                <a:latin typeface="Arial"/>
                <a:cs typeface="Arial"/>
              </a:rPr>
              <a:t> </a:t>
            </a:r>
            <a:r>
              <a:rPr sz="1600" spc="-10" dirty="0">
                <a:latin typeface="Arial"/>
                <a:cs typeface="Arial"/>
              </a:rPr>
              <a:t>ζωή</a:t>
            </a:r>
            <a:r>
              <a:rPr sz="1600" spc="-55" dirty="0">
                <a:latin typeface="Arial"/>
                <a:cs typeface="Arial"/>
              </a:rPr>
              <a:t> </a:t>
            </a:r>
            <a:r>
              <a:rPr sz="1600" dirty="0">
                <a:latin typeface="Arial"/>
                <a:cs typeface="Arial"/>
              </a:rPr>
              <a:t>του</a:t>
            </a:r>
            <a:r>
              <a:rPr sz="1600" spc="-40" dirty="0">
                <a:latin typeface="Arial"/>
                <a:cs typeface="Arial"/>
              </a:rPr>
              <a:t> </a:t>
            </a:r>
            <a:r>
              <a:rPr sz="1600" dirty="0">
                <a:latin typeface="Arial"/>
                <a:cs typeface="Arial"/>
              </a:rPr>
              <a:t>οίκου...).</a:t>
            </a:r>
            <a:r>
              <a:rPr sz="1600" spc="-35" dirty="0">
                <a:latin typeface="Arial"/>
                <a:cs typeface="Arial"/>
              </a:rPr>
              <a:t> </a:t>
            </a:r>
            <a:r>
              <a:rPr sz="1600" dirty="0">
                <a:latin typeface="Arial"/>
                <a:cs typeface="Arial"/>
              </a:rPr>
              <a:t>Με</a:t>
            </a:r>
            <a:r>
              <a:rPr sz="1600" spc="-30" dirty="0">
                <a:latin typeface="Arial"/>
                <a:cs typeface="Arial"/>
              </a:rPr>
              <a:t> </a:t>
            </a:r>
            <a:r>
              <a:rPr sz="1600" dirty="0">
                <a:latin typeface="Arial"/>
                <a:cs typeface="Arial"/>
              </a:rPr>
              <a:t>άλλα</a:t>
            </a:r>
            <a:r>
              <a:rPr sz="1600" spc="-55" dirty="0">
                <a:latin typeface="Arial"/>
                <a:cs typeface="Arial"/>
              </a:rPr>
              <a:t> </a:t>
            </a:r>
            <a:r>
              <a:rPr sz="1600" dirty="0">
                <a:latin typeface="Arial"/>
                <a:cs typeface="Arial"/>
              </a:rPr>
              <a:t>λόγια,</a:t>
            </a:r>
            <a:r>
              <a:rPr sz="1600" spc="-65" dirty="0">
                <a:latin typeface="Arial"/>
                <a:cs typeface="Arial"/>
              </a:rPr>
              <a:t> </a:t>
            </a:r>
            <a:r>
              <a:rPr sz="1600" spc="-50" dirty="0">
                <a:latin typeface="Arial"/>
                <a:cs typeface="Arial"/>
              </a:rPr>
              <a:t>ο </a:t>
            </a:r>
            <a:r>
              <a:rPr sz="1600" dirty="0">
                <a:latin typeface="Arial"/>
                <a:cs typeface="Arial"/>
              </a:rPr>
              <a:t>οίκος</a:t>
            </a:r>
            <a:r>
              <a:rPr sz="1600" spc="-50" dirty="0">
                <a:latin typeface="Arial"/>
                <a:cs typeface="Arial"/>
              </a:rPr>
              <a:t> </a:t>
            </a:r>
            <a:r>
              <a:rPr sz="1600" dirty="0">
                <a:latin typeface="Arial"/>
                <a:cs typeface="Arial"/>
              </a:rPr>
              <a:t>με</a:t>
            </a:r>
            <a:r>
              <a:rPr sz="1600" spc="-30" dirty="0">
                <a:latin typeface="Arial"/>
                <a:cs typeface="Arial"/>
              </a:rPr>
              <a:t> </a:t>
            </a:r>
            <a:r>
              <a:rPr sz="1600" dirty="0">
                <a:latin typeface="Arial"/>
                <a:cs typeface="Arial"/>
              </a:rPr>
              <a:t>την</a:t>
            </a:r>
            <a:r>
              <a:rPr sz="1600" spc="-40" dirty="0">
                <a:latin typeface="Arial"/>
                <a:cs typeface="Arial"/>
              </a:rPr>
              <a:t> </a:t>
            </a:r>
            <a:r>
              <a:rPr sz="1600" dirty="0">
                <a:latin typeface="Arial"/>
                <a:cs typeface="Arial"/>
              </a:rPr>
              <a:t>καθαρά</a:t>
            </a:r>
            <a:r>
              <a:rPr sz="1600" spc="-35" dirty="0">
                <a:latin typeface="Arial"/>
                <a:cs typeface="Arial"/>
              </a:rPr>
              <a:t> </a:t>
            </a:r>
            <a:r>
              <a:rPr sz="1600" dirty="0">
                <a:latin typeface="Arial"/>
                <a:cs typeface="Arial"/>
              </a:rPr>
              <a:t>«ανθρώπινη»</a:t>
            </a:r>
            <a:r>
              <a:rPr sz="1600" spc="-55" dirty="0">
                <a:latin typeface="Arial"/>
                <a:cs typeface="Arial"/>
              </a:rPr>
              <a:t> </a:t>
            </a:r>
            <a:r>
              <a:rPr sz="1600" dirty="0">
                <a:latin typeface="Arial"/>
                <a:cs typeface="Arial"/>
              </a:rPr>
              <a:t>μορφή</a:t>
            </a:r>
            <a:r>
              <a:rPr sz="1600" spc="-30" dirty="0">
                <a:latin typeface="Arial"/>
                <a:cs typeface="Arial"/>
              </a:rPr>
              <a:t> </a:t>
            </a:r>
            <a:r>
              <a:rPr sz="1600" dirty="0">
                <a:latin typeface="Arial"/>
                <a:cs typeface="Arial"/>
              </a:rPr>
              <a:t>του</a:t>
            </a:r>
            <a:r>
              <a:rPr sz="1600" spc="-35" dirty="0">
                <a:latin typeface="Arial"/>
                <a:cs typeface="Arial"/>
              </a:rPr>
              <a:t> </a:t>
            </a:r>
            <a:r>
              <a:rPr sz="1600" dirty="0">
                <a:latin typeface="Arial"/>
                <a:cs typeface="Arial"/>
              </a:rPr>
              <a:t>δεν</a:t>
            </a:r>
            <a:r>
              <a:rPr sz="1600" spc="-40" dirty="0">
                <a:latin typeface="Arial"/>
                <a:cs typeface="Arial"/>
              </a:rPr>
              <a:t> </a:t>
            </a:r>
            <a:r>
              <a:rPr sz="1600" dirty="0">
                <a:latin typeface="Arial"/>
                <a:cs typeface="Arial"/>
              </a:rPr>
              <a:t>είναι</a:t>
            </a:r>
            <a:r>
              <a:rPr sz="1600" spc="-50" dirty="0">
                <a:latin typeface="Arial"/>
                <a:cs typeface="Arial"/>
              </a:rPr>
              <a:t> </a:t>
            </a:r>
            <a:r>
              <a:rPr sz="1600" dirty="0">
                <a:latin typeface="Arial"/>
                <a:cs typeface="Arial"/>
              </a:rPr>
              <a:t>ένας</a:t>
            </a:r>
            <a:r>
              <a:rPr sz="1600" spc="-35" dirty="0">
                <a:latin typeface="Arial"/>
                <a:cs typeface="Arial"/>
              </a:rPr>
              <a:t> </a:t>
            </a:r>
            <a:r>
              <a:rPr sz="1600" dirty="0">
                <a:latin typeface="Arial"/>
                <a:cs typeface="Arial"/>
              </a:rPr>
              <a:t>θεσμός</a:t>
            </a:r>
            <a:r>
              <a:rPr sz="1600" spc="-20" dirty="0">
                <a:latin typeface="Arial"/>
                <a:cs typeface="Arial"/>
              </a:rPr>
              <a:t> </a:t>
            </a:r>
            <a:r>
              <a:rPr sz="1600" dirty="0">
                <a:latin typeface="Arial"/>
                <a:cs typeface="Arial"/>
              </a:rPr>
              <a:t>που</a:t>
            </a:r>
            <a:r>
              <a:rPr sz="1600" spc="-50" dirty="0">
                <a:latin typeface="Arial"/>
                <a:cs typeface="Arial"/>
              </a:rPr>
              <a:t> </a:t>
            </a:r>
            <a:r>
              <a:rPr sz="1600" spc="-10" dirty="0">
                <a:latin typeface="Arial"/>
                <a:cs typeface="Arial"/>
              </a:rPr>
              <a:t>βασίζεται</a:t>
            </a:r>
            <a:endParaRPr sz="1600">
              <a:latin typeface="Arial"/>
              <a:cs typeface="Arial"/>
            </a:endParaRPr>
          </a:p>
          <a:p>
            <a:pPr marL="12700">
              <a:lnSpc>
                <a:spcPct val="100000"/>
              </a:lnSpc>
              <a:spcBef>
                <a:spcPts val="5"/>
              </a:spcBef>
            </a:pPr>
            <a:r>
              <a:rPr sz="1600" spc="-10" dirty="0">
                <a:latin typeface="Arial"/>
                <a:cs typeface="Arial"/>
              </a:rPr>
              <a:t>αποκλειστικά</a:t>
            </a:r>
            <a:r>
              <a:rPr sz="1600" spc="-35" dirty="0">
                <a:latin typeface="Arial"/>
                <a:cs typeface="Arial"/>
              </a:rPr>
              <a:t> </a:t>
            </a:r>
            <a:r>
              <a:rPr sz="1600" dirty="0">
                <a:latin typeface="Arial"/>
                <a:cs typeface="Arial"/>
              </a:rPr>
              <a:t>και</a:t>
            </a:r>
            <a:r>
              <a:rPr sz="1600" spc="-20" dirty="0">
                <a:latin typeface="Arial"/>
                <a:cs typeface="Arial"/>
              </a:rPr>
              <a:t> </a:t>
            </a:r>
            <a:r>
              <a:rPr sz="1600" dirty="0">
                <a:latin typeface="Arial"/>
                <a:cs typeface="Arial"/>
              </a:rPr>
              <a:t>μόνο</a:t>
            </a:r>
            <a:r>
              <a:rPr sz="1600" spc="-25" dirty="0">
                <a:latin typeface="Arial"/>
                <a:cs typeface="Arial"/>
              </a:rPr>
              <a:t> </a:t>
            </a:r>
            <a:r>
              <a:rPr sz="1600" dirty="0">
                <a:latin typeface="Arial"/>
                <a:cs typeface="Arial"/>
              </a:rPr>
              <a:t>στη</a:t>
            </a:r>
            <a:r>
              <a:rPr sz="1600" spc="-10" dirty="0">
                <a:latin typeface="Arial"/>
                <a:cs typeface="Arial"/>
              </a:rPr>
              <a:t> συγγένεια.</a:t>
            </a:r>
            <a:endParaRPr sz="1600">
              <a:latin typeface="Arial"/>
              <a:cs typeface="Arial"/>
            </a:endParaRPr>
          </a:p>
          <a:p>
            <a:pPr marL="12700" marR="267335" algn="just">
              <a:lnSpc>
                <a:spcPct val="100000"/>
              </a:lnSpc>
            </a:pPr>
            <a:r>
              <a:rPr sz="1600" dirty="0">
                <a:latin typeface="Arial"/>
                <a:cs typeface="Arial"/>
              </a:rPr>
              <a:t>Ωστόσο</a:t>
            </a:r>
            <a:r>
              <a:rPr sz="1600" spc="-30" dirty="0">
                <a:latin typeface="Arial"/>
                <a:cs typeface="Arial"/>
              </a:rPr>
              <a:t> </a:t>
            </a:r>
            <a:r>
              <a:rPr sz="1600" dirty="0">
                <a:latin typeface="Arial"/>
                <a:cs typeface="Arial"/>
              </a:rPr>
              <a:t>η</a:t>
            </a:r>
            <a:r>
              <a:rPr sz="1600" spc="-40" dirty="0">
                <a:latin typeface="Arial"/>
                <a:cs typeface="Arial"/>
              </a:rPr>
              <a:t> </a:t>
            </a:r>
            <a:r>
              <a:rPr sz="1600" dirty="0">
                <a:latin typeface="Arial"/>
                <a:cs typeface="Arial"/>
              </a:rPr>
              <a:t>έννοια</a:t>
            </a:r>
            <a:r>
              <a:rPr sz="1600" spc="-60" dirty="0">
                <a:latin typeface="Arial"/>
                <a:cs typeface="Arial"/>
              </a:rPr>
              <a:t> </a:t>
            </a:r>
            <a:r>
              <a:rPr sz="1600" dirty="0">
                <a:latin typeface="Arial"/>
                <a:cs typeface="Arial"/>
              </a:rPr>
              <a:t>του</a:t>
            </a:r>
            <a:r>
              <a:rPr sz="1600" spc="-35" dirty="0">
                <a:latin typeface="Arial"/>
                <a:cs typeface="Arial"/>
              </a:rPr>
              <a:t> </a:t>
            </a:r>
            <a:r>
              <a:rPr sz="1600" dirty="0">
                <a:latin typeface="Arial"/>
                <a:cs typeface="Arial"/>
              </a:rPr>
              <a:t>οίκου</a:t>
            </a:r>
            <a:r>
              <a:rPr sz="1600" spc="-55" dirty="0">
                <a:latin typeface="Arial"/>
                <a:cs typeface="Arial"/>
              </a:rPr>
              <a:t> </a:t>
            </a:r>
            <a:r>
              <a:rPr sz="1600" spc="-10" dirty="0">
                <a:latin typeface="Arial"/>
                <a:cs typeface="Arial"/>
              </a:rPr>
              <a:t>καλύπτει</a:t>
            </a:r>
            <a:r>
              <a:rPr sz="1600" spc="-55" dirty="0">
                <a:latin typeface="Arial"/>
                <a:cs typeface="Arial"/>
              </a:rPr>
              <a:t> </a:t>
            </a:r>
            <a:r>
              <a:rPr sz="1600" spc="-10" dirty="0">
                <a:latin typeface="Arial"/>
                <a:cs typeface="Arial"/>
              </a:rPr>
              <a:t>πολύ</a:t>
            </a:r>
            <a:r>
              <a:rPr sz="1600" spc="-50" dirty="0">
                <a:latin typeface="Arial"/>
                <a:cs typeface="Arial"/>
              </a:rPr>
              <a:t> </a:t>
            </a:r>
            <a:r>
              <a:rPr sz="1600" spc="-10" dirty="0">
                <a:latin typeface="Arial"/>
                <a:cs typeface="Arial"/>
              </a:rPr>
              <a:t>περισσότερα</a:t>
            </a:r>
            <a:r>
              <a:rPr sz="1600" spc="-35" dirty="0">
                <a:latin typeface="Arial"/>
                <a:cs typeface="Arial"/>
              </a:rPr>
              <a:t> </a:t>
            </a:r>
            <a:r>
              <a:rPr sz="1600" dirty="0">
                <a:latin typeface="Arial"/>
                <a:cs typeface="Arial"/>
              </a:rPr>
              <a:t>από</a:t>
            </a:r>
            <a:r>
              <a:rPr sz="1600" spc="-50" dirty="0">
                <a:latin typeface="Arial"/>
                <a:cs typeface="Arial"/>
              </a:rPr>
              <a:t> </a:t>
            </a:r>
            <a:r>
              <a:rPr sz="1600" dirty="0">
                <a:latin typeface="Arial"/>
                <a:cs typeface="Arial"/>
              </a:rPr>
              <a:t>μιαν</a:t>
            </a:r>
            <a:r>
              <a:rPr sz="1600" spc="-55" dirty="0">
                <a:latin typeface="Arial"/>
                <a:cs typeface="Arial"/>
              </a:rPr>
              <a:t> </a:t>
            </a:r>
            <a:r>
              <a:rPr sz="1600" dirty="0">
                <a:latin typeface="Arial"/>
                <a:cs typeface="Arial"/>
              </a:rPr>
              <a:t>απλή</a:t>
            </a:r>
            <a:r>
              <a:rPr sz="1600" spc="-50" dirty="0">
                <a:latin typeface="Arial"/>
                <a:cs typeface="Arial"/>
              </a:rPr>
              <a:t> </a:t>
            </a:r>
            <a:r>
              <a:rPr sz="1600" dirty="0">
                <a:latin typeface="Arial"/>
                <a:cs typeface="Arial"/>
              </a:rPr>
              <a:t>ομάδα</a:t>
            </a:r>
            <a:r>
              <a:rPr sz="1600" spc="-40" dirty="0">
                <a:latin typeface="Arial"/>
                <a:cs typeface="Arial"/>
              </a:rPr>
              <a:t> </a:t>
            </a:r>
            <a:r>
              <a:rPr sz="1600" dirty="0">
                <a:latin typeface="Arial"/>
                <a:cs typeface="Arial"/>
              </a:rPr>
              <a:t>ανθρώπων.</a:t>
            </a:r>
            <a:r>
              <a:rPr sz="1600" spc="-35" dirty="0">
                <a:latin typeface="Arial"/>
                <a:cs typeface="Arial"/>
              </a:rPr>
              <a:t> </a:t>
            </a:r>
            <a:r>
              <a:rPr sz="1600" spc="-50" dirty="0">
                <a:latin typeface="Arial"/>
                <a:cs typeface="Arial"/>
              </a:rPr>
              <a:t>Ο </a:t>
            </a:r>
            <a:r>
              <a:rPr sz="1600" dirty="0">
                <a:latin typeface="Arial"/>
                <a:cs typeface="Arial"/>
              </a:rPr>
              <a:t>οίκος</a:t>
            </a:r>
            <a:r>
              <a:rPr sz="1600" spc="-55" dirty="0">
                <a:latin typeface="Arial"/>
                <a:cs typeface="Arial"/>
              </a:rPr>
              <a:t> </a:t>
            </a:r>
            <a:r>
              <a:rPr sz="1600" dirty="0">
                <a:latin typeface="Arial"/>
                <a:cs typeface="Arial"/>
              </a:rPr>
              <a:t>περιλαμβάνει</a:t>
            </a:r>
            <a:r>
              <a:rPr sz="1600" spc="-60" dirty="0">
                <a:latin typeface="Arial"/>
                <a:cs typeface="Arial"/>
              </a:rPr>
              <a:t> </a:t>
            </a:r>
            <a:r>
              <a:rPr sz="1600" dirty="0">
                <a:latin typeface="Arial"/>
                <a:cs typeface="Arial"/>
              </a:rPr>
              <a:t>και</a:t>
            </a:r>
            <a:r>
              <a:rPr sz="1600" spc="-45" dirty="0">
                <a:latin typeface="Arial"/>
                <a:cs typeface="Arial"/>
              </a:rPr>
              <a:t> </a:t>
            </a:r>
            <a:r>
              <a:rPr sz="1600" dirty="0">
                <a:latin typeface="Arial"/>
                <a:cs typeface="Arial"/>
              </a:rPr>
              <a:t>περιουσιακά</a:t>
            </a:r>
            <a:r>
              <a:rPr sz="1600" spc="-60" dirty="0">
                <a:latin typeface="Arial"/>
                <a:cs typeface="Arial"/>
              </a:rPr>
              <a:t> </a:t>
            </a:r>
            <a:r>
              <a:rPr sz="1600" dirty="0">
                <a:latin typeface="Arial"/>
                <a:cs typeface="Arial"/>
              </a:rPr>
              <a:t>στοιχεία</a:t>
            </a:r>
            <a:r>
              <a:rPr sz="1600" spc="-50" dirty="0">
                <a:latin typeface="Arial"/>
                <a:cs typeface="Arial"/>
              </a:rPr>
              <a:t> </a:t>
            </a:r>
            <a:r>
              <a:rPr sz="1600" dirty="0">
                <a:latin typeface="Arial"/>
                <a:cs typeface="Arial"/>
              </a:rPr>
              <a:t>κάθε</a:t>
            </a:r>
            <a:r>
              <a:rPr sz="1600" spc="-40" dirty="0">
                <a:latin typeface="Arial"/>
                <a:cs typeface="Arial"/>
              </a:rPr>
              <a:t> </a:t>
            </a:r>
            <a:r>
              <a:rPr sz="1600" dirty="0">
                <a:latin typeface="Arial"/>
                <a:cs typeface="Arial"/>
              </a:rPr>
              <a:t>είδους,</a:t>
            </a:r>
            <a:r>
              <a:rPr sz="1600" spc="-40" dirty="0">
                <a:latin typeface="Arial"/>
                <a:cs typeface="Arial"/>
              </a:rPr>
              <a:t> </a:t>
            </a:r>
            <a:r>
              <a:rPr sz="1600" dirty="0">
                <a:latin typeface="Arial"/>
                <a:cs typeface="Arial"/>
              </a:rPr>
              <a:t>τα</a:t>
            </a:r>
            <a:r>
              <a:rPr sz="1600" spc="-40" dirty="0">
                <a:latin typeface="Arial"/>
                <a:cs typeface="Arial"/>
              </a:rPr>
              <a:t> </a:t>
            </a:r>
            <a:r>
              <a:rPr sz="1600" dirty="0">
                <a:latin typeface="Arial"/>
                <a:cs typeface="Arial"/>
              </a:rPr>
              <a:t>οποία</a:t>
            </a:r>
            <a:r>
              <a:rPr sz="1600" spc="-60" dirty="0">
                <a:latin typeface="Arial"/>
                <a:cs typeface="Arial"/>
              </a:rPr>
              <a:t> </a:t>
            </a:r>
            <a:r>
              <a:rPr sz="1600" dirty="0">
                <a:latin typeface="Arial"/>
                <a:cs typeface="Arial"/>
              </a:rPr>
              <a:t>στην</a:t>
            </a:r>
            <a:r>
              <a:rPr sz="1600" spc="-35" dirty="0">
                <a:latin typeface="Arial"/>
                <a:cs typeface="Arial"/>
              </a:rPr>
              <a:t> </a:t>
            </a:r>
            <a:r>
              <a:rPr sz="1600" dirty="0">
                <a:latin typeface="Arial"/>
                <a:cs typeface="Arial"/>
              </a:rPr>
              <a:t>πράξη</a:t>
            </a:r>
            <a:r>
              <a:rPr sz="1600" spc="-65" dirty="0">
                <a:latin typeface="Arial"/>
                <a:cs typeface="Arial"/>
              </a:rPr>
              <a:t> </a:t>
            </a:r>
            <a:r>
              <a:rPr sz="1600" dirty="0">
                <a:latin typeface="Arial"/>
                <a:cs typeface="Arial"/>
              </a:rPr>
              <a:t>δεν</a:t>
            </a:r>
            <a:r>
              <a:rPr sz="1600" spc="-30" dirty="0">
                <a:latin typeface="Arial"/>
                <a:cs typeface="Arial"/>
              </a:rPr>
              <a:t> </a:t>
            </a:r>
            <a:r>
              <a:rPr sz="1600" spc="-10" dirty="0">
                <a:latin typeface="Arial"/>
                <a:cs typeface="Arial"/>
              </a:rPr>
              <a:t>μπορούν </a:t>
            </a:r>
            <a:r>
              <a:rPr sz="1600" dirty="0">
                <a:latin typeface="Arial"/>
                <a:cs typeface="Arial"/>
              </a:rPr>
              <a:t>να</a:t>
            </a:r>
            <a:r>
              <a:rPr sz="1600" spc="-50" dirty="0">
                <a:latin typeface="Arial"/>
                <a:cs typeface="Arial"/>
              </a:rPr>
              <a:t> </a:t>
            </a:r>
            <a:r>
              <a:rPr sz="1600" spc="-10" dirty="0">
                <a:latin typeface="Arial"/>
                <a:cs typeface="Arial"/>
              </a:rPr>
              <a:t>χωριστούν</a:t>
            </a:r>
            <a:r>
              <a:rPr sz="1600" spc="-35" dirty="0">
                <a:latin typeface="Arial"/>
                <a:cs typeface="Arial"/>
              </a:rPr>
              <a:t> </a:t>
            </a:r>
            <a:r>
              <a:rPr sz="1600" dirty="0">
                <a:latin typeface="Arial"/>
                <a:cs typeface="Arial"/>
              </a:rPr>
              <a:t>από</a:t>
            </a:r>
            <a:r>
              <a:rPr sz="1600" spc="-30" dirty="0">
                <a:latin typeface="Arial"/>
                <a:cs typeface="Arial"/>
              </a:rPr>
              <a:t> </a:t>
            </a:r>
            <a:r>
              <a:rPr sz="1600" dirty="0">
                <a:latin typeface="Arial"/>
                <a:cs typeface="Arial"/>
              </a:rPr>
              <a:t>την</a:t>
            </a:r>
            <a:r>
              <a:rPr sz="1600" spc="-45" dirty="0">
                <a:latin typeface="Arial"/>
                <a:cs typeface="Arial"/>
              </a:rPr>
              <a:t> </a:t>
            </a:r>
            <a:r>
              <a:rPr sz="1600" dirty="0">
                <a:latin typeface="Arial"/>
                <a:cs typeface="Arial"/>
              </a:rPr>
              <a:t>ανθρώπινη</a:t>
            </a:r>
            <a:r>
              <a:rPr sz="1600" spc="-55" dirty="0">
                <a:latin typeface="Arial"/>
                <a:cs typeface="Arial"/>
              </a:rPr>
              <a:t> </a:t>
            </a:r>
            <a:r>
              <a:rPr sz="1600" dirty="0">
                <a:latin typeface="Arial"/>
                <a:cs typeface="Arial"/>
              </a:rPr>
              <a:t>ομάδα,</a:t>
            </a:r>
            <a:r>
              <a:rPr sz="1600" spc="-30" dirty="0">
                <a:latin typeface="Arial"/>
                <a:cs typeface="Arial"/>
              </a:rPr>
              <a:t> </a:t>
            </a:r>
            <a:r>
              <a:rPr sz="1600" dirty="0">
                <a:latin typeface="Arial"/>
                <a:cs typeface="Arial"/>
              </a:rPr>
              <a:t>αφού</a:t>
            </a:r>
            <a:r>
              <a:rPr sz="1600" spc="-30" dirty="0">
                <a:latin typeface="Arial"/>
                <a:cs typeface="Arial"/>
              </a:rPr>
              <a:t> </a:t>
            </a:r>
            <a:r>
              <a:rPr sz="1600" spc="-10" dirty="0">
                <a:latin typeface="Arial"/>
                <a:cs typeface="Arial"/>
              </a:rPr>
              <a:t>εξασφαλίζουν</a:t>
            </a:r>
            <a:r>
              <a:rPr sz="1600" spc="-45" dirty="0">
                <a:latin typeface="Arial"/>
                <a:cs typeface="Arial"/>
              </a:rPr>
              <a:t> </a:t>
            </a:r>
            <a:r>
              <a:rPr sz="1600" dirty="0">
                <a:latin typeface="Arial"/>
                <a:cs typeface="Arial"/>
              </a:rPr>
              <a:t>την</a:t>
            </a:r>
            <a:r>
              <a:rPr sz="1600" spc="-30" dirty="0">
                <a:latin typeface="Arial"/>
                <a:cs typeface="Arial"/>
              </a:rPr>
              <a:t> </a:t>
            </a:r>
            <a:r>
              <a:rPr sz="1600" dirty="0">
                <a:latin typeface="Arial"/>
                <a:cs typeface="Arial"/>
              </a:rPr>
              <a:t>υλική</a:t>
            </a:r>
            <a:r>
              <a:rPr sz="1600" spc="-65" dirty="0">
                <a:latin typeface="Arial"/>
                <a:cs typeface="Arial"/>
              </a:rPr>
              <a:t> </a:t>
            </a:r>
            <a:r>
              <a:rPr sz="1600" dirty="0">
                <a:latin typeface="Arial"/>
                <a:cs typeface="Arial"/>
              </a:rPr>
              <a:t>της</a:t>
            </a:r>
            <a:r>
              <a:rPr sz="1600" spc="-20" dirty="0">
                <a:latin typeface="Arial"/>
                <a:cs typeface="Arial"/>
              </a:rPr>
              <a:t> </a:t>
            </a:r>
            <a:r>
              <a:rPr sz="1600" spc="-10" dirty="0">
                <a:latin typeface="Arial"/>
                <a:cs typeface="Arial"/>
              </a:rPr>
              <a:t>ύπαρξη.</a:t>
            </a:r>
            <a:endParaRPr sz="1600">
              <a:latin typeface="Arial"/>
              <a:cs typeface="Arial"/>
            </a:endParaRPr>
          </a:p>
          <a:p>
            <a:pPr marL="12700" algn="just">
              <a:lnSpc>
                <a:spcPct val="100000"/>
              </a:lnSpc>
            </a:pPr>
            <a:r>
              <a:rPr sz="1600" dirty="0">
                <a:latin typeface="Arial"/>
                <a:cs typeface="Arial"/>
              </a:rPr>
              <a:t>Επομένως</a:t>
            </a:r>
            <a:r>
              <a:rPr sz="1600" spc="-45" dirty="0">
                <a:latin typeface="Arial"/>
                <a:cs typeface="Arial"/>
              </a:rPr>
              <a:t> </a:t>
            </a:r>
            <a:r>
              <a:rPr sz="1600" dirty="0">
                <a:latin typeface="Arial"/>
                <a:cs typeface="Arial"/>
              </a:rPr>
              <a:t>η</a:t>
            </a:r>
            <a:r>
              <a:rPr sz="1600" spc="-50" dirty="0">
                <a:latin typeface="Arial"/>
                <a:cs typeface="Arial"/>
              </a:rPr>
              <a:t> </a:t>
            </a:r>
            <a:r>
              <a:rPr sz="1600" dirty="0">
                <a:latin typeface="Arial"/>
                <a:cs typeface="Arial"/>
              </a:rPr>
              <a:t>γη,</a:t>
            </a:r>
            <a:r>
              <a:rPr sz="1600" spc="-40" dirty="0">
                <a:latin typeface="Arial"/>
                <a:cs typeface="Arial"/>
              </a:rPr>
              <a:t> </a:t>
            </a:r>
            <a:r>
              <a:rPr sz="1600" dirty="0">
                <a:latin typeface="Arial"/>
                <a:cs typeface="Arial"/>
              </a:rPr>
              <a:t>τα</a:t>
            </a:r>
            <a:r>
              <a:rPr sz="1600" spc="-40" dirty="0">
                <a:latin typeface="Arial"/>
                <a:cs typeface="Arial"/>
              </a:rPr>
              <a:t> </a:t>
            </a:r>
            <a:r>
              <a:rPr sz="1600" dirty="0">
                <a:latin typeface="Arial"/>
                <a:cs typeface="Arial"/>
              </a:rPr>
              <a:t>κτίρια,</a:t>
            </a:r>
            <a:r>
              <a:rPr sz="1600" spc="-60" dirty="0">
                <a:latin typeface="Arial"/>
                <a:cs typeface="Arial"/>
              </a:rPr>
              <a:t> </a:t>
            </a:r>
            <a:r>
              <a:rPr sz="1600" dirty="0">
                <a:latin typeface="Arial"/>
                <a:cs typeface="Arial"/>
              </a:rPr>
              <a:t>τα</a:t>
            </a:r>
            <a:r>
              <a:rPr sz="1600" spc="-40" dirty="0">
                <a:latin typeface="Arial"/>
                <a:cs typeface="Arial"/>
              </a:rPr>
              <a:t> </a:t>
            </a:r>
            <a:r>
              <a:rPr sz="1600" spc="-10" dirty="0">
                <a:latin typeface="Arial"/>
                <a:cs typeface="Arial"/>
              </a:rPr>
              <a:t>ζώα,</a:t>
            </a:r>
            <a:r>
              <a:rPr sz="1600" spc="-50" dirty="0">
                <a:latin typeface="Arial"/>
                <a:cs typeface="Arial"/>
              </a:rPr>
              <a:t> </a:t>
            </a:r>
            <a:r>
              <a:rPr sz="1600" dirty="0">
                <a:latin typeface="Arial"/>
                <a:cs typeface="Arial"/>
              </a:rPr>
              <a:t>τα</a:t>
            </a:r>
            <a:r>
              <a:rPr sz="1600" spc="-40" dirty="0">
                <a:latin typeface="Arial"/>
                <a:cs typeface="Arial"/>
              </a:rPr>
              <a:t> </a:t>
            </a:r>
            <a:r>
              <a:rPr sz="1600" dirty="0">
                <a:latin typeface="Arial"/>
                <a:cs typeface="Arial"/>
              </a:rPr>
              <a:t>κάθε</a:t>
            </a:r>
            <a:r>
              <a:rPr sz="1600" spc="-45" dirty="0">
                <a:latin typeface="Arial"/>
                <a:cs typeface="Arial"/>
              </a:rPr>
              <a:t> </a:t>
            </a:r>
            <a:r>
              <a:rPr sz="1600" dirty="0">
                <a:latin typeface="Arial"/>
                <a:cs typeface="Arial"/>
              </a:rPr>
              <a:t>είδους</a:t>
            </a:r>
            <a:r>
              <a:rPr sz="1600" spc="-45" dirty="0">
                <a:latin typeface="Arial"/>
                <a:cs typeface="Arial"/>
              </a:rPr>
              <a:t> </a:t>
            </a:r>
            <a:r>
              <a:rPr sz="1600" dirty="0">
                <a:latin typeface="Arial"/>
                <a:cs typeface="Arial"/>
              </a:rPr>
              <a:t>αποθέματα,</a:t>
            </a:r>
            <a:r>
              <a:rPr sz="1600" spc="-40" dirty="0">
                <a:latin typeface="Arial"/>
                <a:cs typeface="Arial"/>
              </a:rPr>
              <a:t> </a:t>
            </a:r>
            <a:r>
              <a:rPr sz="1600" dirty="0">
                <a:latin typeface="Arial"/>
                <a:cs typeface="Arial"/>
              </a:rPr>
              <a:t>ο</a:t>
            </a:r>
            <a:r>
              <a:rPr sz="1600" spc="-40" dirty="0">
                <a:latin typeface="Arial"/>
                <a:cs typeface="Arial"/>
              </a:rPr>
              <a:t> </a:t>
            </a:r>
            <a:r>
              <a:rPr sz="1600" dirty="0">
                <a:latin typeface="Arial"/>
                <a:cs typeface="Arial"/>
              </a:rPr>
              <a:t>εξοπλισμός</a:t>
            </a:r>
            <a:r>
              <a:rPr sz="1600" spc="-55" dirty="0">
                <a:latin typeface="Arial"/>
                <a:cs typeface="Arial"/>
              </a:rPr>
              <a:t> </a:t>
            </a:r>
            <a:r>
              <a:rPr sz="1600" dirty="0">
                <a:latin typeface="Arial"/>
                <a:cs typeface="Arial"/>
              </a:rPr>
              <a:t>και</a:t>
            </a:r>
            <a:r>
              <a:rPr sz="1600" spc="-45" dirty="0">
                <a:latin typeface="Arial"/>
                <a:cs typeface="Arial"/>
              </a:rPr>
              <a:t> </a:t>
            </a:r>
            <a:r>
              <a:rPr sz="1600" dirty="0">
                <a:latin typeface="Arial"/>
                <a:cs typeface="Arial"/>
              </a:rPr>
              <a:t>ούτω</a:t>
            </a:r>
            <a:r>
              <a:rPr sz="1600" spc="-45" dirty="0">
                <a:latin typeface="Arial"/>
                <a:cs typeface="Arial"/>
              </a:rPr>
              <a:t> </a:t>
            </a:r>
            <a:r>
              <a:rPr sz="1600" spc="-10" dirty="0">
                <a:latin typeface="Arial"/>
                <a:cs typeface="Arial"/>
              </a:rPr>
              <a:t>καθεξής</a:t>
            </a:r>
            <a:endParaRPr sz="1600">
              <a:latin typeface="Arial"/>
              <a:cs typeface="Arial"/>
            </a:endParaRPr>
          </a:p>
          <a:p>
            <a:pPr marL="12700" algn="just">
              <a:lnSpc>
                <a:spcPct val="100000"/>
              </a:lnSpc>
              <a:spcBef>
                <a:spcPts val="5"/>
              </a:spcBef>
            </a:pPr>
            <a:r>
              <a:rPr sz="1600" spc="-10" dirty="0">
                <a:latin typeface="Arial"/>
                <a:cs typeface="Arial"/>
              </a:rPr>
              <a:t>αποτελούν</a:t>
            </a:r>
            <a:r>
              <a:rPr sz="1600" spc="-55" dirty="0">
                <a:latin typeface="Arial"/>
                <a:cs typeface="Arial"/>
              </a:rPr>
              <a:t> </a:t>
            </a:r>
            <a:r>
              <a:rPr sz="1600" dirty="0">
                <a:latin typeface="Arial"/>
                <a:cs typeface="Arial"/>
              </a:rPr>
              <a:t>όλα</a:t>
            </a:r>
            <a:r>
              <a:rPr sz="1600" spc="-50" dirty="0">
                <a:latin typeface="Arial"/>
                <a:cs typeface="Arial"/>
              </a:rPr>
              <a:t> </a:t>
            </a:r>
            <a:r>
              <a:rPr sz="1600" dirty="0">
                <a:latin typeface="Arial"/>
                <a:cs typeface="Arial"/>
              </a:rPr>
              <a:t>μέρος</a:t>
            </a:r>
            <a:r>
              <a:rPr sz="1600" spc="-55" dirty="0">
                <a:latin typeface="Arial"/>
                <a:cs typeface="Arial"/>
              </a:rPr>
              <a:t> </a:t>
            </a:r>
            <a:r>
              <a:rPr sz="1600" dirty="0">
                <a:latin typeface="Arial"/>
                <a:cs typeface="Arial"/>
              </a:rPr>
              <a:t>του</a:t>
            </a:r>
            <a:r>
              <a:rPr sz="1600" spc="-50" dirty="0">
                <a:latin typeface="Arial"/>
                <a:cs typeface="Arial"/>
              </a:rPr>
              <a:t> </a:t>
            </a:r>
            <a:r>
              <a:rPr sz="1600" spc="-10" dirty="0">
                <a:latin typeface="Arial"/>
                <a:cs typeface="Arial"/>
              </a:rPr>
              <a:t>οίκου.</a:t>
            </a:r>
            <a:endParaRPr sz="1600">
              <a:latin typeface="Arial"/>
              <a:cs typeface="Arial"/>
            </a:endParaRPr>
          </a:p>
          <a:p>
            <a:pPr>
              <a:lnSpc>
                <a:spcPct val="100000"/>
              </a:lnSpc>
              <a:spcBef>
                <a:spcPts val="75"/>
              </a:spcBef>
            </a:pPr>
            <a:endParaRPr sz="1600">
              <a:latin typeface="Arial"/>
              <a:cs typeface="Arial"/>
            </a:endParaRPr>
          </a:p>
          <a:p>
            <a:pPr marR="5080" algn="r">
              <a:lnSpc>
                <a:spcPct val="100000"/>
              </a:lnSpc>
            </a:pPr>
            <a:r>
              <a:rPr sz="1600" dirty="0">
                <a:latin typeface="Arial"/>
                <a:cs typeface="Arial"/>
              </a:rPr>
              <a:t>Μ.Μ.</a:t>
            </a:r>
            <a:r>
              <a:rPr sz="1600" spc="-114" dirty="0">
                <a:latin typeface="Arial"/>
                <a:cs typeface="Arial"/>
              </a:rPr>
              <a:t> </a:t>
            </a:r>
            <a:r>
              <a:rPr sz="1600" dirty="0">
                <a:latin typeface="Arial"/>
                <a:cs typeface="Arial"/>
              </a:rPr>
              <a:t>Austin,</a:t>
            </a:r>
            <a:r>
              <a:rPr sz="1600" spc="-95" dirty="0">
                <a:latin typeface="Arial"/>
                <a:cs typeface="Arial"/>
              </a:rPr>
              <a:t> </a:t>
            </a:r>
            <a:r>
              <a:rPr sz="1600" spc="-105" dirty="0">
                <a:latin typeface="Arial"/>
                <a:cs typeface="Arial"/>
              </a:rPr>
              <a:t>P.</a:t>
            </a:r>
            <a:r>
              <a:rPr sz="1600" spc="-5" dirty="0">
                <a:latin typeface="Arial"/>
                <a:cs typeface="Arial"/>
              </a:rPr>
              <a:t> </a:t>
            </a:r>
            <a:r>
              <a:rPr sz="1600" spc="-10" dirty="0">
                <a:latin typeface="Arial"/>
                <a:cs typeface="Arial"/>
              </a:rPr>
              <a:t>Vidal-</a:t>
            </a:r>
            <a:r>
              <a:rPr sz="1600" dirty="0">
                <a:latin typeface="Arial"/>
                <a:cs typeface="Arial"/>
              </a:rPr>
              <a:t>Naquet,</a:t>
            </a:r>
            <a:r>
              <a:rPr sz="1600" spc="-55" dirty="0">
                <a:latin typeface="Arial"/>
                <a:cs typeface="Arial"/>
              </a:rPr>
              <a:t> </a:t>
            </a:r>
            <a:r>
              <a:rPr sz="1600" dirty="0">
                <a:latin typeface="Arial"/>
                <a:cs typeface="Arial"/>
              </a:rPr>
              <a:t>Οικονομία</a:t>
            </a:r>
            <a:r>
              <a:rPr sz="1600" spc="-65" dirty="0">
                <a:latin typeface="Arial"/>
                <a:cs typeface="Arial"/>
              </a:rPr>
              <a:t> </a:t>
            </a:r>
            <a:r>
              <a:rPr sz="1600" dirty="0">
                <a:latin typeface="Arial"/>
                <a:cs typeface="Arial"/>
              </a:rPr>
              <a:t>και</a:t>
            </a:r>
            <a:r>
              <a:rPr sz="1600" spc="-45" dirty="0">
                <a:latin typeface="Arial"/>
                <a:cs typeface="Arial"/>
              </a:rPr>
              <a:t> </a:t>
            </a:r>
            <a:r>
              <a:rPr sz="1600" dirty="0">
                <a:latin typeface="Arial"/>
                <a:cs typeface="Arial"/>
              </a:rPr>
              <a:t>κοινωνία</a:t>
            </a:r>
            <a:r>
              <a:rPr sz="1600" spc="-60" dirty="0">
                <a:latin typeface="Arial"/>
                <a:cs typeface="Arial"/>
              </a:rPr>
              <a:t> </a:t>
            </a:r>
            <a:r>
              <a:rPr sz="1600" dirty="0">
                <a:latin typeface="Arial"/>
                <a:cs typeface="Arial"/>
              </a:rPr>
              <a:t>στην</a:t>
            </a:r>
            <a:r>
              <a:rPr sz="1600" spc="-50" dirty="0">
                <a:latin typeface="Arial"/>
                <a:cs typeface="Arial"/>
              </a:rPr>
              <a:t> </a:t>
            </a:r>
            <a:r>
              <a:rPr sz="1600" dirty="0">
                <a:latin typeface="Arial"/>
                <a:cs typeface="Arial"/>
              </a:rPr>
              <a:t>αρχαία</a:t>
            </a:r>
            <a:r>
              <a:rPr sz="1600" spc="-55" dirty="0">
                <a:latin typeface="Arial"/>
                <a:cs typeface="Arial"/>
              </a:rPr>
              <a:t> </a:t>
            </a:r>
            <a:r>
              <a:rPr sz="1600" dirty="0">
                <a:latin typeface="Arial"/>
                <a:cs typeface="Arial"/>
              </a:rPr>
              <a:t>Ελλάδα.</a:t>
            </a:r>
            <a:r>
              <a:rPr sz="1600" spc="-50" dirty="0">
                <a:latin typeface="Arial"/>
                <a:cs typeface="Arial"/>
              </a:rPr>
              <a:t> </a:t>
            </a:r>
            <a:r>
              <a:rPr sz="1600" dirty="0">
                <a:latin typeface="Arial"/>
                <a:cs typeface="Arial"/>
              </a:rPr>
              <a:t>μετ.</a:t>
            </a:r>
            <a:r>
              <a:rPr sz="1600" spc="-65" dirty="0">
                <a:latin typeface="Arial"/>
                <a:cs typeface="Arial"/>
              </a:rPr>
              <a:t> </a:t>
            </a:r>
            <a:r>
              <a:rPr sz="1600" spc="-55" dirty="0">
                <a:latin typeface="Arial"/>
                <a:cs typeface="Arial"/>
              </a:rPr>
              <a:t>Τ.</a:t>
            </a:r>
            <a:r>
              <a:rPr sz="1600" spc="-15" dirty="0">
                <a:latin typeface="Arial"/>
                <a:cs typeface="Arial"/>
              </a:rPr>
              <a:t> </a:t>
            </a:r>
            <a:r>
              <a:rPr sz="1600" spc="-10" dirty="0">
                <a:latin typeface="Arial"/>
                <a:cs typeface="Arial"/>
              </a:rPr>
              <a:t>Κουκουλιός,</a:t>
            </a:r>
            <a:endParaRPr sz="1600">
              <a:latin typeface="Arial"/>
              <a:cs typeface="Arial"/>
            </a:endParaRPr>
          </a:p>
          <a:p>
            <a:pPr marR="5080" algn="r">
              <a:lnSpc>
                <a:spcPct val="100000"/>
              </a:lnSpc>
            </a:pPr>
            <a:r>
              <a:rPr sz="1600" spc="-10" dirty="0">
                <a:latin typeface="Arial"/>
                <a:cs typeface="Arial"/>
              </a:rPr>
              <a:t>εκδ.</a:t>
            </a:r>
            <a:r>
              <a:rPr sz="1600" spc="-105" dirty="0">
                <a:latin typeface="Arial"/>
                <a:cs typeface="Arial"/>
              </a:rPr>
              <a:t> </a:t>
            </a:r>
            <a:r>
              <a:rPr sz="1600" dirty="0">
                <a:latin typeface="Arial"/>
                <a:cs typeface="Arial"/>
              </a:rPr>
              <a:t>Δαίδαλος,</a:t>
            </a:r>
            <a:r>
              <a:rPr sz="1600" spc="-40" dirty="0">
                <a:latin typeface="Arial"/>
                <a:cs typeface="Arial"/>
              </a:rPr>
              <a:t> </a:t>
            </a:r>
            <a:r>
              <a:rPr sz="1600" dirty="0">
                <a:latin typeface="Arial"/>
                <a:cs typeface="Arial"/>
              </a:rPr>
              <a:t>σ.</a:t>
            </a:r>
            <a:r>
              <a:rPr sz="1600" spc="-35" dirty="0">
                <a:latin typeface="Arial"/>
                <a:cs typeface="Arial"/>
              </a:rPr>
              <a:t> </a:t>
            </a:r>
            <a:r>
              <a:rPr sz="1600" spc="-25" dirty="0">
                <a:latin typeface="Arial"/>
                <a:cs typeface="Arial"/>
              </a:rPr>
              <a:t>67.</a:t>
            </a:r>
            <a:endParaRPr sz="1600">
              <a:latin typeface="Arial"/>
              <a:cs typeface="Arial"/>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2</a:t>
            </a:fld>
            <a:endParaRPr spc="-25"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76504" y="2406014"/>
            <a:ext cx="7963534" cy="3531235"/>
          </a:xfrm>
          <a:custGeom>
            <a:avLst/>
            <a:gdLst/>
            <a:ahLst/>
            <a:cxnLst/>
            <a:rect l="l" t="t" r="r" b="b"/>
            <a:pathLst>
              <a:path w="7963534" h="3531235">
                <a:moveTo>
                  <a:pt x="463397" y="3530727"/>
                </a:moveTo>
                <a:lnTo>
                  <a:pt x="7963001" y="3530727"/>
                </a:lnTo>
                <a:lnTo>
                  <a:pt x="7963001" y="2700147"/>
                </a:lnTo>
                <a:lnTo>
                  <a:pt x="463397" y="2700147"/>
                </a:lnTo>
                <a:lnTo>
                  <a:pt x="463397" y="3530727"/>
                </a:lnTo>
                <a:close/>
              </a:path>
              <a:path w="7963534" h="3531235">
                <a:moveTo>
                  <a:pt x="2087092" y="0"/>
                </a:moveTo>
                <a:lnTo>
                  <a:pt x="0" y="2841879"/>
                </a:lnTo>
                <a:lnTo>
                  <a:pt x="272681" y="2876931"/>
                </a:lnTo>
              </a:path>
            </a:pathLst>
          </a:custGeom>
          <a:ln w="25908">
            <a:solidFill>
              <a:srgbClr val="C0504D"/>
            </a:solidFill>
          </a:ln>
        </p:spPr>
        <p:txBody>
          <a:bodyPr wrap="square" lIns="0" tIns="0" rIns="0" bIns="0" rtlCol="0"/>
          <a:lstStyle/>
          <a:p>
            <a:endParaRPr/>
          </a:p>
        </p:txBody>
      </p:sp>
      <p:sp>
        <p:nvSpPr>
          <p:cNvPr id="3" name="object 3"/>
          <p:cNvSpPr txBox="1"/>
          <p:nvPr/>
        </p:nvSpPr>
        <p:spPr>
          <a:xfrm>
            <a:off x="818489" y="5126812"/>
            <a:ext cx="7167880" cy="757555"/>
          </a:xfrm>
          <a:prstGeom prst="rect">
            <a:avLst/>
          </a:prstGeom>
        </p:spPr>
        <p:txBody>
          <a:bodyPr vert="horz" wrap="square" lIns="0" tIns="12065" rIns="0" bIns="0" rtlCol="0">
            <a:spAutoFit/>
          </a:bodyPr>
          <a:lstStyle/>
          <a:p>
            <a:pPr marL="12700" marR="5080">
              <a:lnSpc>
                <a:spcPct val="100000"/>
              </a:lnSpc>
              <a:spcBef>
                <a:spcPts val="95"/>
              </a:spcBef>
            </a:pPr>
            <a:r>
              <a:rPr sz="1600" dirty="0">
                <a:solidFill>
                  <a:srgbClr val="17375E"/>
                </a:solidFill>
                <a:latin typeface="Calibri"/>
                <a:cs typeface="Calibri"/>
              </a:rPr>
              <a:t>Ο</a:t>
            </a:r>
            <a:r>
              <a:rPr sz="1600" spc="-25" dirty="0">
                <a:solidFill>
                  <a:srgbClr val="17375E"/>
                </a:solidFill>
                <a:latin typeface="Calibri"/>
                <a:cs typeface="Calibri"/>
              </a:rPr>
              <a:t> </a:t>
            </a:r>
            <a:r>
              <a:rPr sz="1600" spc="-10" dirty="0">
                <a:solidFill>
                  <a:srgbClr val="17375E"/>
                </a:solidFill>
                <a:latin typeface="Calibri"/>
                <a:cs typeface="Calibri"/>
              </a:rPr>
              <a:t>ομηρικός</a:t>
            </a:r>
            <a:r>
              <a:rPr sz="1600" spc="-15" dirty="0">
                <a:solidFill>
                  <a:srgbClr val="17375E"/>
                </a:solidFill>
                <a:latin typeface="Calibri"/>
                <a:cs typeface="Calibri"/>
              </a:rPr>
              <a:t> </a:t>
            </a:r>
            <a:r>
              <a:rPr sz="1600" dirty="0">
                <a:solidFill>
                  <a:srgbClr val="17375E"/>
                </a:solidFill>
                <a:latin typeface="Calibri"/>
                <a:cs typeface="Calibri"/>
              </a:rPr>
              <a:t>οίκος</a:t>
            </a:r>
            <a:r>
              <a:rPr sz="1600" spc="-10" dirty="0">
                <a:solidFill>
                  <a:srgbClr val="17375E"/>
                </a:solidFill>
                <a:latin typeface="Calibri"/>
                <a:cs typeface="Calibri"/>
              </a:rPr>
              <a:t> αποτελείται</a:t>
            </a:r>
            <a:r>
              <a:rPr sz="1600" spc="-30" dirty="0">
                <a:solidFill>
                  <a:srgbClr val="17375E"/>
                </a:solidFill>
                <a:latin typeface="Calibri"/>
                <a:cs typeface="Calibri"/>
              </a:rPr>
              <a:t> </a:t>
            </a:r>
            <a:r>
              <a:rPr sz="1600" dirty="0">
                <a:solidFill>
                  <a:srgbClr val="17375E"/>
                </a:solidFill>
                <a:latin typeface="Calibri"/>
                <a:cs typeface="Calibri"/>
              </a:rPr>
              <a:t>από</a:t>
            </a:r>
            <a:r>
              <a:rPr sz="1600" spc="-10" dirty="0">
                <a:solidFill>
                  <a:srgbClr val="17375E"/>
                </a:solidFill>
                <a:latin typeface="Calibri"/>
                <a:cs typeface="Calibri"/>
              </a:rPr>
              <a:t> </a:t>
            </a:r>
            <a:r>
              <a:rPr sz="1600" dirty="0">
                <a:solidFill>
                  <a:srgbClr val="17375E"/>
                </a:solidFill>
                <a:latin typeface="Calibri"/>
                <a:cs typeface="Calibri"/>
              </a:rPr>
              <a:t>μία</a:t>
            </a:r>
            <a:r>
              <a:rPr sz="1600" spc="-25" dirty="0">
                <a:solidFill>
                  <a:srgbClr val="17375E"/>
                </a:solidFill>
                <a:latin typeface="Calibri"/>
                <a:cs typeface="Calibri"/>
              </a:rPr>
              <a:t> </a:t>
            </a:r>
            <a:r>
              <a:rPr sz="1600" dirty="0">
                <a:solidFill>
                  <a:srgbClr val="17375E"/>
                </a:solidFill>
                <a:latin typeface="Calibri"/>
                <a:cs typeface="Calibri"/>
              </a:rPr>
              <a:t>στενότερη</a:t>
            </a:r>
            <a:r>
              <a:rPr sz="1600" spc="-40" dirty="0">
                <a:solidFill>
                  <a:srgbClr val="17375E"/>
                </a:solidFill>
                <a:latin typeface="Calibri"/>
                <a:cs typeface="Calibri"/>
              </a:rPr>
              <a:t> </a:t>
            </a:r>
            <a:r>
              <a:rPr sz="1600" dirty="0">
                <a:solidFill>
                  <a:srgbClr val="17375E"/>
                </a:solidFill>
                <a:latin typeface="Calibri"/>
                <a:cs typeface="Calibri"/>
              </a:rPr>
              <a:t>ή</a:t>
            </a:r>
            <a:r>
              <a:rPr sz="1600" spc="-25" dirty="0">
                <a:solidFill>
                  <a:srgbClr val="17375E"/>
                </a:solidFill>
                <a:latin typeface="Calibri"/>
                <a:cs typeface="Calibri"/>
              </a:rPr>
              <a:t> </a:t>
            </a:r>
            <a:r>
              <a:rPr sz="1600" dirty="0">
                <a:solidFill>
                  <a:srgbClr val="17375E"/>
                </a:solidFill>
                <a:latin typeface="Calibri"/>
                <a:cs typeface="Calibri"/>
              </a:rPr>
              <a:t>ευρύτερη</a:t>
            </a:r>
            <a:r>
              <a:rPr sz="1600" spc="-40" dirty="0">
                <a:solidFill>
                  <a:srgbClr val="17375E"/>
                </a:solidFill>
                <a:latin typeface="Calibri"/>
                <a:cs typeface="Calibri"/>
              </a:rPr>
              <a:t> </a:t>
            </a:r>
            <a:r>
              <a:rPr sz="1600" spc="-10" dirty="0">
                <a:solidFill>
                  <a:srgbClr val="17375E"/>
                </a:solidFill>
                <a:latin typeface="Calibri"/>
                <a:cs typeface="Calibri"/>
              </a:rPr>
              <a:t>οικογένεια</a:t>
            </a:r>
            <a:r>
              <a:rPr sz="1600" spc="-40" dirty="0">
                <a:solidFill>
                  <a:srgbClr val="17375E"/>
                </a:solidFill>
                <a:latin typeface="Calibri"/>
                <a:cs typeface="Calibri"/>
              </a:rPr>
              <a:t> </a:t>
            </a:r>
            <a:r>
              <a:rPr sz="1600" dirty="0">
                <a:solidFill>
                  <a:srgbClr val="17375E"/>
                </a:solidFill>
                <a:latin typeface="Calibri"/>
                <a:cs typeface="Calibri"/>
              </a:rPr>
              <a:t>που</a:t>
            </a:r>
            <a:r>
              <a:rPr sz="1600" spc="-25" dirty="0">
                <a:solidFill>
                  <a:srgbClr val="17375E"/>
                </a:solidFill>
                <a:latin typeface="Calibri"/>
                <a:cs typeface="Calibri"/>
              </a:rPr>
              <a:t> </a:t>
            </a:r>
            <a:r>
              <a:rPr sz="1600" spc="-10" dirty="0">
                <a:solidFill>
                  <a:srgbClr val="17375E"/>
                </a:solidFill>
                <a:latin typeface="Calibri"/>
                <a:cs typeface="Calibri"/>
              </a:rPr>
              <a:t>αρχηγός </a:t>
            </a:r>
            <a:r>
              <a:rPr sz="1600" dirty="0">
                <a:solidFill>
                  <a:srgbClr val="17375E"/>
                </a:solidFill>
                <a:latin typeface="Calibri"/>
                <a:cs typeface="Calibri"/>
              </a:rPr>
              <a:t>της</a:t>
            </a:r>
            <a:r>
              <a:rPr sz="1600" spc="-35" dirty="0">
                <a:solidFill>
                  <a:srgbClr val="17375E"/>
                </a:solidFill>
                <a:latin typeface="Calibri"/>
                <a:cs typeface="Calibri"/>
              </a:rPr>
              <a:t> </a:t>
            </a:r>
            <a:r>
              <a:rPr sz="1600" dirty="0">
                <a:solidFill>
                  <a:srgbClr val="17375E"/>
                </a:solidFill>
                <a:latin typeface="Calibri"/>
                <a:cs typeface="Calibri"/>
              </a:rPr>
              <a:t>ήταν</a:t>
            </a:r>
            <a:r>
              <a:rPr sz="1600" spc="-25" dirty="0">
                <a:solidFill>
                  <a:srgbClr val="17375E"/>
                </a:solidFill>
                <a:latin typeface="Calibri"/>
                <a:cs typeface="Calibri"/>
              </a:rPr>
              <a:t> </a:t>
            </a:r>
            <a:r>
              <a:rPr sz="1600" dirty="0">
                <a:solidFill>
                  <a:srgbClr val="17375E"/>
                </a:solidFill>
                <a:latin typeface="Calibri"/>
                <a:cs typeface="Calibri"/>
              </a:rPr>
              <a:t>ένας</a:t>
            </a:r>
            <a:r>
              <a:rPr sz="1600" spc="-30" dirty="0">
                <a:solidFill>
                  <a:srgbClr val="17375E"/>
                </a:solidFill>
                <a:latin typeface="Calibri"/>
                <a:cs typeface="Calibri"/>
              </a:rPr>
              <a:t> </a:t>
            </a:r>
            <a:r>
              <a:rPr sz="1600" spc="-10" dirty="0">
                <a:solidFill>
                  <a:srgbClr val="17375E"/>
                </a:solidFill>
                <a:latin typeface="Calibri"/>
                <a:cs typeface="Calibri"/>
              </a:rPr>
              <a:t>πατριάρχης </a:t>
            </a:r>
            <a:r>
              <a:rPr sz="1600" dirty="0">
                <a:solidFill>
                  <a:srgbClr val="17375E"/>
                </a:solidFill>
                <a:latin typeface="Calibri"/>
                <a:cs typeface="Calibri"/>
              </a:rPr>
              <a:t>βασιλιάς</a:t>
            </a:r>
            <a:r>
              <a:rPr sz="1600" spc="-50" dirty="0">
                <a:solidFill>
                  <a:srgbClr val="17375E"/>
                </a:solidFill>
                <a:latin typeface="Calibri"/>
                <a:cs typeface="Calibri"/>
              </a:rPr>
              <a:t> </a:t>
            </a:r>
            <a:r>
              <a:rPr sz="1600" dirty="0">
                <a:solidFill>
                  <a:srgbClr val="17375E"/>
                </a:solidFill>
                <a:latin typeface="Calibri"/>
                <a:cs typeface="Calibri"/>
              </a:rPr>
              <a:t>ο</a:t>
            </a:r>
            <a:r>
              <a:rPr sz="1600" spc="-35" dirty="0">
                <a:solidFill>
                  <a:srgbClr val="17375E"/>
                </a:solidFill>
                <a:latin typeface="Calibri"/>
                <a:cs typeface="Calibri"/>
              </a:rPr>
              <a:t> </a:t>
            </a:r>
            <a:r>
              <a:rPr sz="1600" dirty="0">
                <a:solidFill>
                  <a:srgbClr val="17375E"/>
                </a:solidFill>
                <a:latin typeface="Calibri"/>
                <a:cs typeface="Calibri"/>
              </a:rPr>
              <a:t>οποίος</a:t>
            </a:r>
            <a:r>
              <a:rPr sz="1600" spc="-25" dirty="0">
                <a:solidFill>
                  <a:srgbClr val="17375E"/>
                </a:solidFill>
                <a:latin typeface="Calibri"/>
                <a:cs typeface="Calibri"/>
              </a:rPr>
              <a:t> </a:t>
            </a:r>
            <a:r>
              <a:rPr sz="1600" dirty="0">
                <a:solidFill>
                  <a:srgbClr val="17375E"/>
                </a:solidFill>
                <a:latin typeface="Calibri"/>
                <a:cs typeface="Calibri"/>
              </a:rPr>
              <a:t>όριζε</a:t>
            </a:r>
            <a:r>
              <a:rPr sz="1600" spc="-45" dirty="0">
                <a:solidFill>
                  <a:srgbClr val="17375E"/>
                </a:solidFill>
                <a:latin typeface="Calibri"/>
                <a:cs typeface="Calibri"/>
              </a:rPr>
              <a:t> </a:t>
            </a:r>
            <a:r>
              <a:rPr sz="1600" dirty="0">
                <a:solidFill>
                  <a:srgbClr val="17375E"/>
                </a:solidFill>
                <a:latin typeface="Calibri"/>
                <a:cs typeface="Calibri"/>
              </a:rPr>
              <a:t>όχι</a:t>
            </a:r>
            <a:r>
              <a:rPr sz="1600" spc="-30" dirty="0">
                <a:solidFill>
                  <a:srgbClr val="17375E"/>
                </a:solidFill>
                <a:latin typeface="Calibri"/>
                <a:cs typeface="Calibri"/>
              </a:rPr>
              <a:t> </a:t>
            </a:r>
            <a:r>
              <a:rPr sz="1600" dirty="0">
                <a:solidFill>
                  <a:srgbClr val="17375E"/>
                </a:solidFill>
                <a:latin typeface="Calibri"/>
                <a:cs typeface="Calibri"/>
              </a:rPr>
              <a:t>μόνο</a:t>
            </a:r>
            <a:r>
              <a:rPr sz="1600" spc="-40" dirty="0">
                <a:solidFill>
                  <a:srgbClr val="17375E"/>
                </a:solidFill>
                <a:latin typeface="Calibri"/>
                <a:cs typeface="Calibri"/>
              </a:rPr>
              <a:t> </a:t>
            </a:r>
            <a:r>
              <a:rPr sz="1600" dirty="0">
                <a:solidFill>
                  <a:srgbClr val="17375E"/>
                </a:solidFill>
                <a:latin typeface="Calibri"/>
                <a:cs typeface="Calibri"/>
              </a:rPr>
              <a:t>τα</a:t>
            </a:r>
            <a:r>
              <a:rPr sz="1600" spc="-25" dirty="0">
                <a:solidFill>
                  <a:srgbClr val="17375E"/>
                </a:solidFill>
                <a:latin typeface="Calibri"/>
                <a:cs typeface="Calibri"/>
              </a:rPr>
              <a:t> </a:t>
            </a:r>
            <a:r>
              <a:rPr sz="1600" dirty="0">
                <a:solidFill>
                  <a:srgbClr val="17375E"/>
                </a:solidFill>
                <a:latin typeface="Calibri"/>
                <a:cs typeface="Calibri"/>
              </a:rPr>
              <a:t>μέλη</a:t>
            </a:r>
            <a:r>
              <a:rPr sz="1600" spc="-55" dirty="0">
                <a:solidFill>
                  <a:srgbClr val="17375E"/>
                </a:solidFill>
                <a:latin typeface="Calibri"/>
                <a:cs typeface="Calibri"/>
              </a:rPr>
              <a:t> </a:t>
            </a:r>
            <a:r>
              <a:rPr sz="1600" dirty="0">
                <a:solidFill>
                  <a:srgbClr val="17375E"/>
                </a:solidFill>
                <a:latin typeface="Calibri"/>
                <a:cs typeface="Calibri"/>
              </a:rPr>
              <a:t>της</a:t>
            </a:r>
            <a:r>
              <a:rPr sz="1600" spc="-30" dirty="0">
                <a:solidFill>
                  <a:srgbClr val="17375E"/>
                </a:solidFill>
                <a:latin typeface="Calibri"/>
                <a:cs typeface="Calibri"/>
              </a:rPr>
              <a:t> </a:t>
            </a:r>
            <a:r>
              <a:rPr sz="1600" spc="-10" dirty="0">
                <a:solidFill>
                  <a:srgbClr val="17375E"/>
                </a:solidFill>
                <a:latin typeface="Calibri"/>
                <a:cs typeface="Calibri"/>
              </a:rPr>
              <a:t>οικογένειας </a:t>
            </a:r>
            <a:r>
              <a:rPr sz="1600" dirty="0">
                <a:solidFill>
                  <a:srgbClr val="17375E"/>
                </a:solidFill>
                <a:latin typeface="Calibri"/>
                <a:cs typeface="Calibri"/>
              </a:rPr>
              <a:t>αλλά</a:t>
            </a:r>
            <a:r>
              <a:rPr sz="1600" spc="-40" dirty="0">
                <a:solidFill>
                  <a:srgbClr val="17375E"/>
                </a:solidFill>
                <a:latin typeface="Calibri"/>
                <a:cs typeface="Calibri"/>
              </a:rPr>
              <a:t> </a:t>
            </a:r>
            <a:r>
              <a:rPr sz="1600" dirty="0">
                <a:solidFill>
                  <a:srgbClr val="17375E"/>
                </a:solidFill>
                <a:latin typeface="Calibri"/>
                <a:cs typeface="Calibri"/>
              </a:rPr>
              <a:t>ακόμα</a:t>
            </a:r>
            <a:r>
              <a:rPr sz="1600" spc="-30" dirty="0">
                <a:solidFill>
                  <a:srgbClr val="17375E"/>
                </a:solidFill>
                <a:latin typeface="Calibri"/>
                <a:cs typeface="Calibri"/>
              </a:rPr>
              <a:t> </a:t>
            </a:r>
            <a:r>
              <a:rPr sz="1600" dirty="0">
                <a:solidFill>
                  <a:srgbClr val="17375E"/>
                </a:solidFill>
                <a:latin typeface="Calibri"/>
                <a:cs typeface="Calibri"/>
              </a:rPr>
              <a:t>τα</a:t>
            </a:r>
            <a:r>
              <a:rPr sz="1600" spc="-35" dirty="0">
                <a:solidFill>
                  <a:srgbClr val="17375E"/>
                </a:solidFill>
                <a:latin typeface="Calibri"/>
                <a:cs typeface="Calibri"/>
              </a:rPr>
              <a:t> </a:t>
            </a:r>
            <a:r>
              <a:rPr sz="1600" spc="-10" dirty="0">
                <a:solidFill>
                  <a:srgbClr val="17375E"/>
                </a:solidFill>
                <a:latin typeface="Calibri"/>
                <a:cs typeface="Calibri"/>
              </a:rPr>
              <a:t>ζώα,</a:t>
            </a:r>
            <a:r>
              <a:rPr sz="1600" spc="-35" dirty="0">
                <a:solidFill>
                  <a:srgbClr val="17375E"/>
                </a:solidFill>
                <a:latin typeface="Calibri"/>
                <a:cs typeface="Calibri"/>
              </a:rPr>
              <a:t> </a:t>
            </a:r>
            <a:r>
              <a:rPr sz="1600" dirty="0">
                <a:solidFill>
                  <a:srgbClr val="17375E"/>
                </a:solidFill>
                <a:latin typeface="Calibri"/>
                <a:cs typeface="Calibri"/>
              </a:rPr>
              <a:t>τις</a:t>
            </a:r>
            <a:r>
              <a:rPr sz="1600" spc="-55" dirty="0">
                <a:solidFill>
                  <a:srgbClr val="17375E"/>
                </a:solidFill>
                <a:latin typeface="Calibri"/>
                <a:cs typeface="Calibri"/>
              </a:rPr>
              <a:t> </a:t>
            </a:r>
            <a:r>
              <a:rPr sz="1600" dirty="0">
                <a:solidFill>
                  <a:srgbClr val="17375E"/>
                </a:solidFill>
                <a:latin typeface="Calibri"/>
                <a:cs typeface="Calibri"/>
              </a:rPr>
              <a:t>εκτάσεις</a:t>
            </a:r>
            <a:r>
              <a:rPr sz="1600" spc="-45" dirty="0">
                <a:solidFill>
                  <a:srgbClr val="17375E"/>
                </a:solidFill>
                <a:latin typeface="Calibri"/>
                <a:cs typeface="Calibri"/>
              </a:rPr>
              <a:t> </a:t>
            </a:r>
            <a:r>
              <a:rPr sz="1600" dirty="0">
                <a:solidFill>
                  <a:srgbClr val="17375E"/>
                </a:solidFill>
                <a:latin typeface="Calibri"/>
                <a:cs typeface="Calibri"/>
              </a:rPr>
              <a:t>γης,</a:t>
            </a:r>
            <a:r>
              <a:rPr sz="1600" spc="-30" dirty="0">
                <a:solidFill>
                  <a:srgbClr val="17375E"/>
                </a:solidFill>
                <a:latin typeface="Calibri"/>
                <a:cs typeface="Calibri"/>
              </a:rPr>
              <a:t> </a:t>
            </a:r>
            <a:r>
              <a:rPr sz="1600" dirty="0">
                <a:solidFill>
                  <a:srgbClr val="17375E"/>
                </a:solidFill>
                <a:latin typeface="Calibri"/>
                <a:cs typeface="Calibri"/>
              </a:rPr>
              <a:t>τους</a:t>
            </a:r>
            <a:r>
              <a:rPr sz="1600" spc="-45" dirty="0">
                <a:solidFill>
                  <a:srgbClr val="17375E"/>
                </a:solidFill>
                <a:latin typeface="Calibri"/>
                <a:cs typeface="Calibri"/>
              </a:rPr>
              <a:t> </a:t>
            </a:r>
            <a:r>
              <a:rPr sz="1600" dirty="0">
                <a:solidFill>
                  <a:srgbClr val="17375E"/>
                </a:solidFill>
                <a:latin typeface="Calibri"/>
                <a:cs typeface="Calibri"/>
              </a:rPr>
              <a:t>υπηρέτες</a:t>
            </a:r>
            <a:r>
              <a:rPr sz="1600" spc="-55" dirty="0">
                <a:solidFill>
                  <a:srgbClr val="17375E"/>
                </a:solidFill>
                <a:latin typeface="Calibri"/>
                <a:cs typeface="Calibri"/>
              </a:rPr>
              <a:t> </a:t>
            </a:r>
            <a:r>
              <a:rPr sz="1600" dirty="0">
                <a:solidFill>
                  <a:srgbClr val="17375E"/>
                </a:solidFill>
                <a:latin typeface="Calibri"/>
                <a:cs typeface="Calibri"/>
              </a:rPr>
              <a:t>και</a:t>
            </a:r>
            <a:r>
              <a:rPr sz="1600" spc="-45" dirty="0">
                <a:solidFill>
                  <a:srgbClr val="17375E"/>
                </a:solidFill>
                <a:latin typeface="Calibri"/>
                <a:cs typeface="Calibri"/>
              </a:rPr>
              <a:t> </a:t>
            </a:r>
            <a:r>
              <a:rPr sz="1600" dirty="0">
                <a:solidFill>
                  <a:srgbClr val="17375E"/>
                </a:solidFill>
                <a:latin typeface="Calibri"/>
                <a:cs typeface="Calibri"/>
              </a:rPr>
              <a:t>όλα</a:t>
            </a:r>
            <a:r>
              <a:rPr sz="1600" spc="-35" dirty="0">
                <a:solidFill>
                  <a:srgbClr val="17375E"/>
                </a:solidFill>
                <a:latin typeface="Calibri"/>
                <a:cs typeface="Calibri"/>
              </a:rPr>
              <a:t> </a:t>
            </a:r>
            <a:r>
              <a:rPr sz="1600" dirty="0">
                <a:solidFill>
                  <a:srgbClr val="17375E"/>
                </a:solidFill>
                <a:latin typeface="Calibri"/>
                <a:cs typeface="Calibri"/>
              </a:rPr>
              <a:t>τα</a:t>
            </a:r>
            <a:r>
              <a:rPr sz="1600" spc="-50" dirty="0">
                <a:solidFill>
                  <a:srgbClr val="17375E"/>
                </a:solidFill>
                <a:latin typeface="Calibri"/>
                <a:cs typeface="Calibri"/>
              </a:rPr>
              <a:t> </a:t>
            </a:r>
            <a:r>
              <a:rPr sz="1600" spc="-10" dirty="0">
                <a:solidFill>
                  <a:srgbClr val="17375E"/>
                </a:solidFill>
                <a:latin typeface="Calibri"/>
                <a:cs typeface="Calibri"/>
              </a:rPr>
              <a:t>περιουσιακά</a:t>
            </a:r>
            <a:r>
              <a:rPr sz="1600" spc="-50" dirty="0">
                <a:solidFill>
                  <a:srgbClr val="17375E"/>
                </a:solidFill>
                <a:latin typeface="Calibri"/>
                <a:cs typeface="Calibri"/>
              </a:rPr>
              <a:t> </a:t>
            </a:r>
            <a:r>
              <a:rPr sz="1600" spc="-10" dirty="0">
                <a:solidFill>
                  <a:srgbClr val="17375E"/>
                </a:solidFill>
                <a:latin typeface="Calibri"/>
                <a:cs typeface="Calibri"/>
              </a:rPr>
              <a:t>στοιχεία.</a:t>
            </a:r>
            <a:endParaRPr sz="1600">
              <a:latin typeface="Calibri"/>
              <a:cs typeface="Calibri"/>
            </a:endParaRPr>
          </a:p>
        </p:txBody>
      </p:sp>
      <p:sp>
        <p:nvSpPr>
          <p:cNvPr id="4" name="object 4"/>
          <p:cNvSpPr/>
          <p:nvPr/>
        </p:nvSpPr>
        <p:spPr>
          <a:xfrm>
            <a:off x="1137666" y="198881"/>
            <a:ext cx="7284084" cy="3699510"/>
          </a:xfrm>
          <a:custGeom>
            <a:avLst/>
            <a:gdLst/>
            <a:ahLst/>
            <a:cxnLst/>
            <a:rect l="l" t="t" r="r" b="b"/>
            <a:pathLst>
              <a:path w="7284084" h="3699510">
                <a:moveTo>
                  <a:pt x="0" y="1077468"/>
                </a:moveTo>
                <a:lnTo>
                  <a:pt x="6705600" y="1077468"/>
                </a:lnTo>
                <a:lnTo>
                  <a:pt x="6705600" y="0"/>
                </a:lnTo>
                <a:lnTo>
                  <a:pt x="0" y="0"/>
                </a:lnTo>
                <a:lnTo>
                  <a:pt x="0" y="1077468"/>
                </a:lnTo>
                <a:close/>
              </a:path>
              <a:path w="7284084" h="3699510">
                <a:moveTo>
                  <a:pt x="4684776" y="3699383"/>
                </a:moveTo>
                <a:lnTo>
                  <a:pt x="7283958" y="324612"/>
                </a:lnTo>
                <a:lnTo>
                  <a:pt x="6876160" y="229362"/>
                </a:lnTo>
              </a:path>
            </a:pathLst>
          </a:custGeom>
          <a:ln w="25908">
            <a:solidFill>
              <a:srgbClr val="F79546"/>
            </a:solidFill>
          </a:ln>
        </p:spPr>
        <p:txBody>
          <a:bodyPr wrap="square" lIns="0" tIns="0" rIns="0" bIns="0" rtlCol="0"/>
          <a:lstStyle/>
          <a:p>
            <a:endParaRPr/>
          </a:p>
        </p:txBody>
      </p:sp>
      <p:sp>
        <p:nvSpPr>
          <p:cNvPr id="5" name="object 5"/>
          <p:cNvSpPr txBox="1"/>
          <p:nvPr/>
        </p:nvSpPr>
        <p:spPr>
          <a:xfrm>
            <a:off x="1215644" y="218693"/>
            <a:ext cx="6485255" cy="1000760"/>
          </a:xfrm>
          <a:prstGeom prst="rect">
            <a:avLst/>
          </a:prstGeom>
        </p:spPr>
        <p:txBody>
          <a:bodyPr vert="horz" wrap="square" lIns="0" tIns="12065" rIns="0" bIns="0" rtlCol="0">
            <a:spAutoFit/>
          </a:bodyPr>
          <a:lstStyle/>
          <a:p>
            <a:pPr marL="12700" marR="5080">
              <a:lnSpc>
                <a:spcPct val="100000"/>
              </a:lnSpc>
              <a:spcBef>
                <a:spcPts val="95"/>
              </a:spcBef>
            </a:pPr>
            <a:r>
              <a:rPr sz="1600" dirty="0">
                <a:solidFill>
                  <a:srgbClr val="17375E"/>
                </a:solidFill>
                <a:latin typeface="Calibri"/>
                <a:cs typeface="Calibri"/>
              </a:rPr>
              <a:t>Ο</a:t>
            </a:r>
            <a:r>
              <a:rPr sz="1600" spc="-40" dirty="0">
                <a:solidFill>
                  <a:srgbClr val="17375E"/>
                </a:solidFill>
                <a:latin typeface="Calibri"/>
                <a:cs typeface="Calibri"/>
              </a:rPr>
              <a:t> </a:t>
            </a:r>
            <a:r>
              <a:rPr sz="1600" spc="-10" dirty="0">
                <a:solidFill>
                  <a:srgbClr val="17375E"/>
                </a:solidFill>
                <a:latin typeface="Calibri"/>
                <a:cs typeface="Calibri"/>
              </a:rPr>
              <a:t>οίκος</a:t>
            </a:r>
            <a:r>
              <a:rPr sz="1600" spc="-30" dirty="0">
                <a:solidFill>
                  <a:srgbClr val="17375E"/>
                </a:solidFill>
                <a:latin typeface="Calibri"/>
                <a:cs typeface="Calibri"/>
              </a:rPr>
              <a:t> </a:t>
            </a:r>
            <a:r>
              <a:rPr sz="1600" dirty="0">
                <a:solidFill>
                  <a:srgbClr val="17375E"/>
                </a:solidFill>
                <a:latin typeface="Calibri"/>
                <a:cs typeface="Calibri"/>
              </a:rPr>
              <a:t>έχει</a:t>
            </a:r>
            <a:r>
              <a:rPr sz="1600" spc="-50" dirty="0">
                <a:solidFill>
                  <a:srgbClr val="17375E"/>
                </a:solidFill>
                <a:latin typeface="Calibri"/>
                <a:cs typeface="Calibri"/>
              </a:rPr>
              <a:t> </a:t>
            </a:r>
            <a:r>
              <a:rPr sz="1600" spc="-10" dirty="0">
                <a:solidFill>
                  <a:srgbClr val="17375E"/>
                </a:solidFill>
                <a:latin typeface="Calibri"/>
                <a:cs typeface="Calibri"/>
              </a:rPr>
              <a:t>τοπικό</a:t>
            </a:r>
            <a:r>
              <a:rPr sz="1600" spc="-35" dirty="0">
                <a:solidFill>
                  <a:srgbClr val="17375E"/>
                </a:solidFill>
                <a:latin typeface="Calibri"/>
                <a:cs typeface="Calibri"/>
              </a:rPr>
              <a:t> </a:t>
            </a:r>
            <a:r>
              <a:rPr sz="1600" spc="-10" dirty="0">
                <a:solidFill>
                  <a:srgbClr val="17375E"/>
                </a:solidFill>
                <a:latin typeface="Calibri"/>
                <a:cs typeface="Calibri"/>
              </a:rPr>
              <a:t>χαρακτήρα</a:t>
            </a:r>
            <a:r>
              <a:rPr sz="1600" dirty="0">
                <a:solidFill>
                  <a:srgbClr val="17375E"/>
                </a:solidFill>
                <a:latin typeface="Calibri"/>
                <a:cs typeface="Calibri"/>
              </a:rPr>
              <a:t> και</a:t>
            </a:r>
            <a:r>
              <a:rPr sz="1600" spc="-35" dirty="0">
                <a:solidFill>
                  <a:srgbClr val="17375E"/>
                </a:solidFill>
                <a:latin typeface="Calibri"/>
                <a:cs typeface="Calibri"/>
              </a:rPr>
              <a:t> </a:t>
            </a:r>
            <a:r>
              <a:rPr sz="1600" spc="-10" dirty="0">
                <a:solidFill>
                  <a:srgbClr val="17375E"/>
                </a:solidFill>
                <a:latin typeface="Calibri"/>
                <a:cs typeface="Calibri"/>
              </a:rPr>
              <a:t>υπακούει</a:t>
            </a:r>
            <a:r>
              <a:rPr sz="1600" spc="-25" dirty="0">
                <a:solidFill>
                  <a:srgbClr val="17375E"/>
                </a:solidFill>
                <a:latin typeface="Calibri"/>
                <a:cs typeface="Calibri"/>
              </a:rPr>
              <a:t> </a:t>
            </a:r>
            <a:r>
              <a:rPr sz="1600" dirty="0">
                <a:solidFill>
                  <a:srgbClr val="17375E"/>
                </a:solidFill>
                <a:latin typeface="Calibri"/>
                <a:cs typeface="Calibri"/>
              </a:rPr>
              <a:t>σε</a:t>
            </a:r>
            <a:r>
              <a:rPr sz="1600" spc="-50" dirty="0">
                <a:solidFill>
                  <a:srgbClr val="17375E"/>
                </a:solidFill>
                <a:latin typeface="Calibri"/>
                <a:cs typeface="Calibri"/>
              </a:rPr>
              <a:t> </a:t>
            </a:r>
            <a:r>
              <a:rPr sz="1600" spc="-10" dirty="0">
                <a:solidFill>
                  <a:srgbClr val="17375E"/>
                </a:solidFill>
                <a:latin typeface="Calibri"/>
                <a:cs typeface="Calibri"/>
              </a:rPr>
              <a:t>κανόνες</a:t>
            </a:r>
            <a:r>
              <a:rPr sz="1600" spc="-25" dirty="0">
                <a:solidFill>
                  <a:srgbClr val="17375E"/>
                </a:solidFill>
                <a:latin typeface="Calibri"/>
                <a:cs typeface="Calibri"/>
              </a:rPr>
              <a:t> </a:t>
            </a:r>
            <a:r>
              <a:rPr sz="1600" spc="-10" dirty="0">
                <a:solidFill>
                  <a:srgbClr val="17375E"/>
                </a:solidFill>
                <a:latin typeface="Calibri"/>
                <a:cs typeface="Calibri"/>
              </a:rPr>
              <a:t>εθιμικού</a:t>
            </a:r>
            <a:r>
              <a:rPr sz="1600" spc="-55" dirty="0">
                <a:solidFill>
                  <a:srgbClr val="17375E"/>
                </a:solidFill>
                <a:latin typeface="Calibri"/>
                <a:cs typeface="Calibri"/>
              </a:rPr>
              <a:t> </a:t>
            </a:r>
            <a:r>
              <a:rPr sz="1600" spc="-10" dirty="0">
                <a:solidFill>
                  <a:srgbClr val="17375E"/>
                </a:solidFill>
                <a:latin typeface="Calibri"/>
                <a:cs typeface="Calibri"/>
              </a:rPr>
              <a:t>δικαίου</a:t>
            </a:r>
            <a:r>
              <a:rPr sz="1600" spc="-35" dirty="0">
                <a:solidFill>
                  <a:srgbClr val="17375E"/>
                </a:solidFill>
                <a:latin typeface="Calibri"/>
                <a:cs typeface="Calibri"/>
              </a:rPr>
              <a:t> </a:t>
            </a:r>
            <a:r>
              <a:rPr sz="1600" spc="-25" dirty="0">
                <a:solidFill>
                  <a:srgbClr val="17375E"/>
                </a:solidFill>
                <a:latin typeface="Calibri"/>
                <a:cs typeface="Calibri"/>
              </a:rPr>
              <a:t>ενώ </a:t>
            </a:r>
            <a:r>
              <a:rPr sz="1600" dirty="0">
                <a:solidFill>
                  <a:srgbClr val="17375E"/>
                </a:solidFill>
                <a:latin typeface="Calibri"/>
                <a:cs typeface="Calibri"/>
              </a:rPr>
              <a:t>δε</a:t>
            </a:r>
            <a:r>
              <a:rPr sz="1600" spc="-55" dirty="0">
                <a:solidFill>
                  <a:srgbClr val="17375E"/>
                </a:solidFill>
                <a:latin typeface="Calibri"/>
                <a:cs typeface="Calibri"/>
              </a:rPr>
              <a:t> </a:t>
            </a:r>
            <a:r>
              <a:rPr sz="1600" dirty="0">
                <a:solidFill>
                  <a:srgbClr val="17375E"/>
                </a:solidFill>
                <a:latin typeface="Calibri"/>
                <a:cs typeface="Calibri"/>
              </a:rPr>
              <a:t>λείπουν</a:t>
            </a:r>
            <a:r>
              <a:rPr sz="1600" spc="-60" dirty="0">
                <a:solidFill>
                  <a:srgbClr val="17375E"/>
                </a:solidFill>
                <a:latin typeface="Calibri"/>
                <a:cs typeface="Calibri"/>
              </a:rPr>
              <a:t> </a:t>
            </a:r>
            <a:r>
              <a:rPr sz="1600" dirty="0">
                <a:solidFill>
                  <a:srgbClr val="17375E"/>
                </a:solidFill>
                <a:latin typeface="Calibri"/>
                <a:cs typeface="Calibri"/>
              </a:rPr>
              <a:t>οι</a:t>
            </a:r>
            <a:r>
              <a:rPr sz="1600" spc="-50" dirty="0">
                <a:solidFill>
                  <a:srgbClr val="17375E"/>
                </a:solidFill>
                <a:latin typeface="Calibri"/>
                <a:cs typeface="Calibri"/>
              </a:rPr>
              <a:t> </a:t>
            </a:r>
            <a:r>
              <a:rPr sz="1600" dirty="0">
                <a:solidFill>
                  <a:srgbClr val="17375E"/>
                </a:solidFill>
                <a:latin typeface="Calibri"/>
                <a:cs typeface="Calibri"/>
              </a:rPr>
              <a:t>συγκρούσεις</a:t>
            </a:r>
            <a:r>
              <a:rPr sz="1600" spc="-35" dirty="0">
                <a:solidFill>
                  <a:srgbClr val="17375E"/>
                </a:solidFill>
                <a:latin typeface="Calibri"/>
                <a:cs typeface="Calibri"/>
              </a:rPr>
              <a:t> </a:t>
            </a:r>
            <a:r>
              <a:rPr sz="1600" dirty="0">
                <a:solidFill>
                  <a:srgbClr val="17375E"/>
                </a:solidFill>
                <a:latin typeface="Calibri"/>
                <a:cs typeface="Calibri"/>
              </a:rPr>
              <a:t>και</a:t>
            </a:r>
            <a:r>
              <a:rPr sz="1600" spc="-40" dirty="0">
                <a:solidFill>
                  <a:srgbClr val="17375E"/>
                </a:solidFill>
                <a:latin typeface="Calibri"/>
                <a:cs typeface="Calibri"/>
              </a:rPr>
              <a:t> </a:t>
            </a:r>
            <a:r>
              <a:rPr sz="1600" dirty="0">
                <a:solidFill>
                  <a:srgbClr val="17375E"/>
                </a:solidFill>
                <a:latin typeface="Calibri"/>
                <a:cs typeface="Calibri"/>
              </a:rPr>
              <a:t>οι</a:t>
            </a:r>
            <a:r>
              <a:rPr sz="1600" spc="-50" dirty="0">
                <a:solidFill>
                  <a:srgbClr val="17375E"/>
                </a:solidFill>
                <a:latin typeface="Calibri"/>
                <a:cs typeface="Calibri"/>
              </a:rPr>
              <a:t> </a:t>
            </a:r>
            <a:r>
              <a:rPr sz="1600" dirty="0">
                <a:solidFill>
                  <a:srgbClr val="17375E"/>
                </a:solidFill>
                <a:latin typeface="Calibri"/>
                <a:cs typeface="Calibri"/>
              </a:rPr>
              <a:t>ανταγωνισμοί</a:t>
            </a:r>
            <a:r>
              <a:rPr sz="1600" spc="-35" dirty="0">
                <a:solidFill>
                  <a:srgbClr val="17375E"/>
                </a:solidFill>
                <a:latin typeface="Calibri"/>
                <a:cs typeface="Calibri"/>
              </a:rPr>
              <a:t> </a:t>
            </a:r>
            <a:r>
              <a:rPr sz="1600" dirty="0">
                <a:solidFill>
                  <a:srgbClr val="17375E"/>
                </a:solidFill>
                <a:latin typeface="Calibri"/>
                <a:cs typeface="Calibri"/>
              </a:rPr>
              <a:t>ανάμεσα</a:t>
            </a:r>
            <a:r>
              <a:rPr sz="1600" spc="-35" dirty="0">
                <a:solidFill>
                  <a:srgbClr val="17375E"/>
                </a:solidFill>
                <a:latin typeface="Calibri"/>
                <a:cs typeface="Calibri"/>
              </a:rPr>
              <a:t> </a:t>
            </a:r>
            <a:r>
              <a:rPr sz="1600" dirty="0">
                <a:solidFill>
                  <a:srgbClr val="17375E"/>
                </a:solidFill>
                <a:latin typeface="Calibri"/>
                <a:cs typeface="Calibri"/>
              </a:rPr>
              <a:t>στους</a:t>
            </a:r>
            <a:r>
              <a:rPr sz="1600" spc="-45" dirty="0">
                <a:solidFill>
                  <a:srgbClr val="17375E"/>
                </a:solidFill>
                <a:latin typeface="Calibri"/>
                <a:cs typeface="Calibri"/>
              </a:rPr>
              <a:t> </a:t>
            </a:r>
            <a:r>
              <a:rPr sz="1600" spc="-10" dirty="0">
                <a:solidFill>
                  <a:srgbClr val="17375E"/>
                </a:solidFill>
                <a:latin typeface="Calibri"/>
                <a:cs typeface="Calibri"/>
              </a:rPr>
              <a:t>ανθρώπους </a:t>
            </a:r>
            <a:r>
              <a:rPr sz="1600" dirty="0">
                <a:solidFill>
                  <a:srgbClr val="17375E"/>
                </a:solidFill>
                <a:latin typeface="Calibri"/>
                <a:cs typeface="Calibri"/>
              </a:rPr>
              <a:t>της</a:t>
            </a:r>
            <a:r>
              <a:rPr sz="1600" spc="-25" dirty="0">
                <a:solidFill>
                  <a:srgbClr val="17375E"/>
                </a:solidFill>
                <a:latin typeface="Calibri"/>
                <a:cs typeface="Calibri"/>
              </a:rPr>
              <a:t> </a:t>
            </a:r>
            <a:r>
              <a:rPr sz="1600" spc="-10" dirty="0">
                <a:solidFill>
                  <a:srgbClr val="17375E"/>
                </a:solidFill>
                <a:latin typeface="Calibri"/>
                <a:cs typeface="Calibri"/>
              </a:rPr>
              <a:t>κοινωνίας,</a:t>
            </a:r>
            <a:r>
              <a:rPr sz="1600" spc="-25" dirty="0">
                <a:solidFill>
                  <a:srgbClr val="17375E"/>
                </a:solidFill>
                <a:latin typeface="Calibri"/>
                <a:cs typeface="Calibri"/>
              </a:rPr>
              <a:t> </a:t>
            </a:r>
            <a:r>
              <a:rPr sz="1600" dirty="0">
                <a:solidFill>
                  <a:srgbClr val="17375E"/>
                </a:solidFill>
                <a:latin typeface="Calibri"/>
                <a:cs typeface="Calibri"/>
              </a:rPr>
              <a:t>όπου</a:t>
            </a:r>
            <a:r>
              <a:rPr sz="1600" spc="-15" dirty="0">
                <a:solidFill>
                  <a:srgbClr val="17375E"/>
                </a:solidFill>
                <a:latin typeface="Calibri"/>
                <a:cs typeface="Calibri"/>
              </a:rPr>
              <a:t> </a:t>
            </a:r>
            <a:r>
              <a:rPr sz="1600" dirty="0">
                <a:solidFill>
                  <a:srgbClr val="17375E"/>
                </a:solidFill>
                <a:latin typeface="Calibri"/>
                <a:cs typeface="Calibri"/>
              </a:rPr>
              <a:t>οι</a:t>
            </a:r>
            <a:r>
              <a:rPr sz="1600" spc="-25" dirty="0">
                <a:solidFill>
                  <a:srgbClr val="17375E"/>
                </a:solidFill>
                <a:latin typeface="Calibri"/>
                <a:cs typeface="Calibri"/>
              </a:rPr>
              <a:t> </a:t>
            </a:r>
            <a:r>
              <a:rPr sz="1600" dirty="0">
                <a:solidFill>
                  <a:srgbClr val="17375E"/>
                </a:solidFill>
                <a:latin typeface="Calibri"/>
                <a:cs typeface="Calibri"/>
              </a:rPr>
              <a:t>ευγενείς</a:t>
            </a:r>
            <a:r>
              <a:rPr sz="1600" spc="-60" dirty="0">
                <a:solidFill>
                  <a:srgbClr val="17375E"/>
                </a:solidFill>
                <a:latin typeface="Calibri"/>
                <a:cs typeface="Calibri"/>
              </a:rPr>
              <a:t> </a:t>
            </a:r>
            <a:r>
              <a:rPr sz="1600" spc="-10" dirty="0">
                <a:solidFill>
                  <a:srgbClr val="17375E"/>
                </a:solidFill>
                <a:latin typeface="Calibri"/>
                <a:cs typeface="Calibri"/>
              </a:rPr>
              <a:t>κατέχουν</a:t>
            </a:r>
            <a:r>
              <a:rPr sz="1600" spc="-15" dirty="0">
                <a:solidFill>
                  <a:srgbClr val="17375E"/>
                </a:solidFill>
                <a:latin typeface="Calibri"/>
                <a:cs typeface="Calibri"/>
              </a:rPr>
              <a:t> </a:t>
            </a:r>
            <a:r>
              <a:rPr sz="1600" spc="-10" dirty="0">
                <a:solidFill>
                  <a:srgbClr val="17375E"/>
                </a:solidFill>
                <a:latin typeface="Calibri"/>
                <a:cs typeface="Calibri"/>
              </a:rPr>
              <a:t>ξεχωριστή</a:t>
            </a:r>
            <a:r>
              <a:rPr sz="1600" spc="-40" dirty="0">
                <a:solidFill>
                  <a:srgbClr val="17375E"/>
                </a:solidFill>
                <a:latin typeface="Calibri"/>
                <a:cs typeface="Calibri"/>
              </a:rPr>
              <a:t> </a:t>
            </a:r>
            <a:r>
              <a:rPr sz="1600" dirty="0">
                <a:solidFill>
                  <a:srgbClr val="17375E"/>
                </a:solidFill>
                <a:latin typeface="Calibri"/>
                <a:cs typeface="Calibri"/>
              </a:rPr>
              <a:t>θέση</a:t>
            </a:r>
            <a:r>
              <a:rPr sz="1600" spc="-40" dirty="0">
                <a:solidFill>
                  <a:srgbClr val="17375E"/>
                </a:solidFill>
                <a:latin typeface="Calibri"/>
                <a:cs typeface="Calibri"/>
              </a:rPr>
              <a:t> </a:t>
            </a:r>
            <a:r>
              <a:rPr sz="1600" dirty="0">
                <a:solidFill>
                  <a:srgbClr val="17375E"/>
                </a:solidFill>
                <a:latin typeface="Calibri"/>
                <a:cs typeface="Calibri"/>
              </a:rPr>
              <a:t>σε</a:t>
            </a:r>
            <a:r>
              <a:rPr sz="1600" spc="-35" dirty="0">
                <a:solidFill>
                  <a:srgbClr val="17375E"/>
                </a:solidFill>
                <a:latin typeface="Calibri"/>
                <a:cs typeface="Calibri"/>
              </a:rPr>
              <a:t> </a:t>
            </a:r>
            <a:r>
              <a:rPr sz="1600" dirty="0">
                <a:solidFill>
                  <a:srgbClr val="17375E"/>
                </a:solidFill>
                <a:latin typeface="Calibri"/>
                <a:cs typeface="Calibri"/>
              </a:rPr>
              <a:t>σχέση</a:t>
            </a:r>
            <a:r>
              <a:rPr sz="1600" spc="-40" dirty="0">
                <a:solidFill>
                  <a:srgbClr val="17375E"/>
                </a:solidFill>
                <a:latin typeface="Calibri"/>
                <a:cs typeface="Calibri"/>
              </a:rPr>
              <a:t> </a:t>
            </a:r>
            <a:r>
              <a:rPr sz="1600" dirty="0">
                <a:solidFill>
                  <a:srgbClr val="17375E"/>
                </a:solidFill>
                <a:latin typeface="Calibri"/>
                <a:cs typeface="Calibri"/>
              </a:rPr>
              <a:t>με</a:t>
            </a:r>
            <a:r>
              <a:rPr sz="1600" spc="-45" dirty="0">
                <a:solidFill>
                  <a:srgbClr val="17375E"/>
                </a:solidFill>
                <a:latin typeface="Calibri"/>
                <a:cs typeface="Calibri"/>
              </a:rPr>
              <a:t> </a:t>
            </a:r>
            <a:r>
              <a:rPr sz="1600" spc="-25" dirty="0">
                <a:solidFill>
                  <a:srgbClr val="17375E"/>
                </a:solidFill>
                <a:latin typeface="Calibri"/>
                <a:cs typeface="Calibri"/>
              </a:rPr>
              <a:t>το </a:t>
            </a:r>
            <a:r>
              <a:rPr sz="1600" dirty="0">
                <a:solidFill>
                  <a:srgbClr val="17375E"/>
                </a:solidFill>
                <a:latin typeface="Calibri"/>
                <a:cs typeface="Calibri"/>
              </a:rPr>
              <a:t>πλήθος.</a:t>
            </a:r>
            <a:r>
              <a:rPr sz="1600" spc="-20" dirty="0">
                <a:solidFill>
                  <a:srgbClr val="17375E"/>
                </a:solidFill>
                <a:latin typeface="Calibri"/>
                <a:cs typeface="Calibri"/>
              </a:rPr>
              <a:t> </a:t>
            </a:r>
            <a:r>
              <a:rPr sz="1600" dirty="0">
                <a:solidFill>
                  <a:srgbClr val="17375E"/>
                </a:solidFill>
                <a:latin typeface="Calibri"/>
                <a:cs typeface="Calibri"/>
              </a:rPr>
              <a:t>Η</a:t>
            </a:r>
            <a:r>
              <a:rPr sz="1600" spc="-30" dirty="0">
                <a:solidFill>
                  <a:srgbClr val="17375E"/>
                </a:solidFill>
                <a:latin typeface="Calibri"/>
                <a:cs typeface="Calibri"/>
              </a:rPr>
              <a:t> </a:t>
            </a:r>
            <a:r>
              <a:rPr sz="1600" dirty="0">
                <a:solidFill>
                  <a:srgbClr val="17375E"/>
                </a:solidFill>
                <a:latin typeface="Calibri"/>
                <a:cs typeface="Calibri"/>
              </a:rPr>
              <a:t>συγγένεια</a:t>
            </a:r>
            <a:r>
              <a:rPr sz="1600" spc="-35" dirty="0">
                <a:solidFill>
                  <a:srgbClr val="17375E"/>
                </a:solidFill>
                <a:latin typeface="Calibri"/>
                <a:cs typeface="Calibri"/>
              </a:rPr>
              <a:t> </a:t>
            </a:r>
            <a:r>
              <a:rPr sz="1600" dirty="0">
                <a:solidFill>
                  <a:srgbClr val="17375E"/>
                </a:solidFill>
                <a:latin typeface="Calibri"/>
                <a:cs typeface="Calibri"/>
              </a:rPr>
              <a:t>συνδέει</a:t>
            </a:r>
            <a:r>
              <a:rPr sz="1600" spc="-50" dirty="0">
                <a:solidFill>
                  <a:srgbClr val="17375E"/>
                </a:solidFill>
                <a:latin typeface="Calibri"/>
                <a:cs typeface="Calibri"/>
              </a:rPr>
              <a:t> </a:t>
            </a:r>
            <a:r>
              <a:rPr sz="1600" dirty="0">
                <a:solidFill>
                  <a:srgbClr val="17375E"/>
                </a:solidFill>
                <a:latin typeface="Calibri"/>
                <a:cs typeface="Calibri"/>
              </a:rPr>
              <a:t>με</a:t>
            </a:r>
            <a:r>
              <a:rPr sz="1600" spc="-35" dirty="0">
                <a:solidFill>
                  <a:srgbClr val="17375E"/>
                </a:solidFill>
                <a:latin typeface="Calibri"/>
                <a:cs typeface="Calibri"/>
              </a:rPr>
              <a:t> </a:t>
            </a:r>
            <a:r>
              <a:rPr sz="1600" dirty="0">
                <a:solidFill>
                  <a:srgbClr val="17375E"/>
                </a:solidFill>
                <a:latin typeface="Calibri"/>
                <a:cs typeface="Calibri"/>
              </a:rPr>
              <a:t>ισχυρό</a:t>
            </a:r>
            <a:r>
              <a:rPr sz="1600" spc="-30" dirty="0">
                <a:solidFill>
                  <a:srgbClr val="17375E"/>
                </a:solidFill>
                <a:latin typeface="Calibri"/>
                <a:cs typeface="Calibri"/>
              </a:rPr>
              <a:t> </a:t>
            </a:r>
            <a:r>
              <a:rPr sz="1600" dirty="0">
                <a:solidFill>
                  <a:srgbClr val="17375E"/>
                </a:solidFill>
                <a:latin typeface="Calibri"/>
                <a:cs typeface="Calibri"/>
              </a:rPr>
              <a:t>τρόπο</a:t>
            </a:r>
            <a:r>
              <a:rPr sz="1600" spc="-15" dirty="0">
                <a:solidFill>
                  <a:srgbClr val="17375E"/>
                </a:solidFill>
                <a:latin typeface="Calibri"/>
                <a:cs typeface="Calibri"/>
              </a:rPr>
              <a:t> </a:t>
            </a:r>
            <a:r>
              <a:rPr sz="1600" dirty="0">
                <a:solidFill>
                  <a:srgbClr val="17375E"/>
                </a:solidFill>
                <a:latin typeface="Calibri"/>
                <a:cs typeface="Calibri"/>
              </a:rPr>
              <a:t>τα</a:t>
            </a:r>
            <a:r>
              <a:rPr sz="1600" spc="-10" dirty="0">
                <a:solidFill>
                  <a:srgbClr val="17375E"/>
                </a:solidFill>
                <a:latin typeface="Calibri"/>
                <a:cs typeface="Calibri"/>
              </a:rPr>
              <a:t> </a:t>
            </a:r>
            <a:r>
              <a:rPr sz="1600" dirty="0">
                <a:solidFill>
                  <a:srgbClr val="17375E"/>
                </a:solidFill>
                <a:latin typeface="Calibri"/>
                <a:cs typeface="Calibri"/>
              </a:rPr>
              <a:t>μέλη</a:t>
            </a:r>
            <a:r>
              <a:rPr sz="1600" spc="-35" dirty="0">
                <a:solidFill>
                  <a:srgbClr val="17375E"/>
                </a:solidFill>
                <a:latin typeface="Calibri"/>
                <a:cs typeface="Calibri"/>
              </a:rPr>
              <a:t> </a:t>
            </a:r>
            <a:r>
              <a:rPr sz="1600" dirty="0">
                <a:solidFill>
                  <a:srgbClr val="17375E"/>
                </a:solidFill>
                <a:latin typeface="Calibri"/>
                <a:cs typeface="Calibri"/>
              </a:rPr>
              <a:t>του</a:t>
            </a:r>
            <a:r>
              <a:rPr sz="1600" spc="-25" dirty="0">
                <a:solidFill>
                  <a:srgbClr val="17375E"/>
                </a:solidFill>
                <a:latin typeface="Calibri"/>
                <a:cs typeface="Calibri"/>
              </a:rPr>
              <a:t> </a:t>
            </a:r>
            <a:r>
              <a:rPr sz="1600" spc="-10" dirty="0">
                <a:solidFill>
                  <a:srgbClr val="17375E"/>
                </a:solidFill>
                <a:latin typeface="Calibri"/>
                <a:cs typeface="Calibri"/>
              </a:rPr>
              <a:t>οίκου.</a:t>
            </a:r>
            <a:endParaRPr sz="1600">
              <a:latin typeface="Calibri"/>
              <a:cs typeface="Calibri"/>
            </a:endParaRPr>
          </a:p>
        </p:txBody>
      </p:sp>
      <p:grpSp>
        <p:nvGrpSpPr>
          <p:cNvPr id="6" name="object 6"/>
          <p:cNvGrpSpPr/>
          <p:nvPr/>
        </p:nvGrpSpPr>
        <p:grpSpPr>
          <a:xfrm>
            <a:off x="637031" y="1950720"/>
            <a:ext cx="7656830" cy="2708275"/>
            <a:chOff x="637031" y="1950720"/>
            <a:chExt cx="7656830" cy="2708275"/>
          </a:xfrm>
        </p:grpSpPr>
        <p:sp>
          <p:nvSpPr>
            <p:cNvPr id="7" name="object 7"/>
            <p:cNvSpPr/>
            <p:nvPr/>
          </p:nvSpPr>
          <p:spPr>
            <a:xfrm>
              <a:off x="688847" y="1981200"/>
              <a:ext cx="7602220" cy="2585085"/>
            </a:xfrm>
            <a:custGeom>
              <a:avLst/>
              <a:gdLst/>
              <a:ahLst/>
              <a:cxnLst/>
              <a:rect l="l" t="t" r="r" b="b"/>
              <a:pathLst>
                <a:path w="7602220" h="2585085">
                  <a:moveTo>
                    <a:pt x="0" y="2584704"/>
                  </a:moveTo>
                  <a:lnTo>
                    <a:pt x="7601711" y="2584704"/>
                  </a:lnTo>
                  <a:lnTo>
                    <a:pt x="7601711" y="0"/>
                  </a:lnTo>
                  <a:lnTo>
                    <a:pt x="0" y="0"/>
                  </a:lnTo>
                  <a:lnTo>
                    <a:pt x="0" y="2584704"/>
                  </a:lnTo>
                  <a:close/>
                </a:path>
              </a:pathLst>
            </a:custGeom>
            <a:ln w="6096">
              <a:solidFill>
                <a:srgbClr val="000000"/>
              </a:solidFill>
            </a:ln>
          </p:spPr>
          <p:txBody>
            <a:bodyPr wrap="square" lIns="0" tIns="0" rIns="0" bIns="0" rtlCol="0"/>
            <a:lstStyle/>
            <a:p>
              <a:endParaRPr/>
            </a:p>
          </p:txBody>
        </p:sp>
        <p:pic>
          <p:nvPicPr>
            <p:cNvPr id="8" name="object 8"/>
            <p:cNvPicPr/>
            <p:nvPr/>
          </p:nvPicPr>
          <p:blipFill>
            <a:blip r:embed="rId2" cstate="print"/>
            <a:stretch>
              <a:fillRect/>
            </a:stretch>
          </p:blipFill>
          <p:spPr>
            <a:xfrm>
              <a:off x="637031" y="1950720"/>
              <a:ext cx="993647" cy="513588"/>
            </a:xfrm>
            <a:prstGeom prst="rect">
              <a:avLst/>
            </a:prstGeom>
          </p:spPr>
        </p:pic>
        <p:pic>
          <p:nvPicPr>
            <p:cNvPr id="9" name="object 9"/>
            <p:cNvPicPr/>
            <p:nvPr/>
          </p:nvPicPr>
          <p:blipFill>
            <a:blip r:embed="rId3" cstate="print"/>
            <a:stretch>
              <a:fillRect/>
            </a:stretch>
          </p:blipFill>
          <p:spPr>
            <a:xfrm>
              <a:off x="1420368" y="1950720"/>
              <a:ext cx="1271016" cy="513588"/>
            </a:xfrm>
            <a:prstGeom prst="rect">
              <a:avLst/>
            </a:prstGeom>
          </p:spPr>
        </p:pic>
        <p:pic>
          <p:nvPicPr>
            <p:cNvPr id="10" name="object 10"/>
            <p:cNvPicPr/>
            <p:nvPr/>
          </p:nvPicPr>
          <p:blipFill>
            <a:blip r:embed="rId4" cstate="print"/>
            <a:stretch>
              <a:fillRect/>
            </a:stretch>
          </p:blipFill>
          <p:spPr>
            <a:xfrm>
              <a:off x="2481071" y="1950720"/>
              <a:ext cx="1054608" cy="513588"/>
            </a:xfrm>
            <a:prstGeom prst="rect">
              <a:avLst/>
            </a:prstGeom>
          </p:spPr>
        </p:pic>
        <p:pic>
          <p:nvPicPr>
            <p:cNvPr id="11" name="object 11"/>
            <p:cNvPicPr/>
            <p:nvPr/>
          </p:nvPicPr>
          <p:blipFill>
            <a:blip r:embed="rId5" cstate="print"/>
            <a:stretch>
              <a:fillRect/>
            </a:stretch>
          </p:blipFill>
          <p:spPr>
            <a:xfrm>
              <a:off x="3325367" y="1950720"/>
              <a:ext cx="643127" cy="513588"/>
            </a:xfrm>
            <a:prstGeom prst="rect">
              <a:avLst/>
            </a:prstGeom>
          </p:spPr>
        </p:pic>
        <p:pic>
          <p:nvPicPr>
            <p:cNvPr id="12" name="object 12"/>
            <p:cNvPicPr/>
            <p:nvPr/>
          </p:nvPicPr>
          <p:blipFill>
            <a:blip r:embed="rId6" cstate="print"/>
            <a:stretch>
              <a:fillRect/>
            </a:stretch>
          </p:blipFill>
          <p:spPr>
            <a:xfrm>
              <a:off x="3758183" y="1950720"/>
              <a:ext cx="847343" cy="513588"/>
            </a:xfrm>
            <a:prstGeom prst="rect">
              <a:avLst/>
            </a:prstGeom>
          </p:spPr>
        </p:pic>
        <p:pic>
          <p:nvPicPr>
            <p:cNvPr id="13" name="object 13"/>
            <p:cNvPicPr/>
            <p:nvPr/>
          </p:nvPicPr>
          <p:blipFill>
            <a:blip r:embed="rId7" cstate="print"/>
            <a:stretch>
              <a:fillRect/>
            </a:stretch>
          </p:blipFill>
          <p:spPr>
            <a:xfrm>
              <a:off x="637031" y="2225040"/>
              <a:ext cx="1345692" cy="513588"/>
            </a:xfrm>
            <a:prstGeom prst="rect">
              <a:avLst/>
            </a:prstGeom>
          </p:spPr>
        </p:pic>
        <p:pic>
          <p:nvPicPr>
            <p:cNvPr id="14" name="object 14"/>
            <p:cNvPicPr/>
            <p:nvPr/>
          </p:nvPicPr>
          <p:blipFill>
            <a:blip r:embed="rId8" cstate="print"/>
            <a:stretch>
              <a:fillRect/>
            </a:stretch>
          </p:blipFill>
          <p:spPr>
            <a:xfrm>
              <a:off x="3401567" y="2225040"/>
              <a:ext cx="690372" cy="513588"/>
            </a:xfrm>
            <a:prstGeom prst="rect">
              <a:avLst/>
            </a:prstGeom>
          </p:spPr>
        </p:pic>
        <p:pic>
          <p:nvPicPr>
            <p:cNvPr id="15" name="object 15"/>
            <p:cNvPicPr/>
            <p:nvPr/>
          </p:nvPicPr>
          <p:blipFill>
            <a:blip r:embed="rId9" cstate="print"/>
            <a:stretch>
              <a:fillRect/>
            </a:stretch>
          </p:blipFill>
          <p:spPr>
            <a:xfrm>
              <a:off x="3896867" y="2225040"/>
              <a:ext cx="626363" cy="513588"/>
            </a:xfrm>
            <a:prstGeom prst="rect">
              <a:avLst/>
            </a:prstGeom>
          </p:spPr>
        </p:pic>
        <p:pic>
          <p:nvPicPr>
            <p:cNvPr id="16" name="object 16"/>
            <p:cNvPicPr/>
            <p:nvPr/>
          </p:nvPicPr>
          <p:blipFill>
            <a:blip r:embed="rId10" cstate="print"/>
            <a:stretch>
              <a:fillRect/>
            </a:stretch>
          </p:blipFill>
          <p:spPr>
            <a:xfrm>
              <a:off x="4328160" y="2225040"/>
              <a:ext cx="1068324" cy="513588"/>
            </a:xfrm>
            <a:prstGeom prst="rect">
              <a:avLst/>
            </a:prstGeom>
          </p:spPr>
        </p:pic>
        <p:pic>
          <p:nvPicPr>
            <p:cNvPr id="17" name="object 17"/>
            <p:cNvPicPr/>
            <p:nvPr/>
          </p:nvPicPr>
          <p:blipFill>
            <a:blip r:embed="rId11" cstate="print"/>
            <a:stretch>
              <a:fillRect/>
            </a:stretch>
          </p:blipFill>
          <p:spPr>
            <a:xfrm>
              <a:off x="6836664" y="2225040"/>
              <a:ext cx="1066800" cy="513588"/>
            </a:xfrm>
            <a:prstGeom prst="rect">
              <a:avLst/>
            </a:prstGeom>
          </p:spPr>
        </p:pic>
        <p:pic>
          <p:nvPicPr>
            <p:cNvPr id="18" name="object 18"/>
            <p:cNvPicPr/>
            <p:nvPr/>
          </p:nvPicPr>
          <p:blipFill>
            <a:blip r:embed="rId12" cstate="print"/>
            <a:stretch>
              <a:fillRect/>
            </a:stretch>
          </p:blipFill>
          <p:spPr>
            <a:xfrm>
              <a:off x="2444496" y="2499360"/>
              <a:ext cx="1133856" cy="513588"/>
            </a:xfrm>
            <a:prstGeom prst="rect">
              <a:avLst/>
            </a:prstGeom>
          </p:spPr>
        </p:pic>
        <p:pic>
          <p:nvPicPr>
            <p:cNvPr id="19" name="object 19"/>
            <p:cNvPicPr/>
            <p:nvPr/>
          </p:nvPicPr>
          <p:blipFill>
            <a:blip r:embed="rId13" cstate="print"/>
            <a:stretch>
              <a:fillRect/>
            </a:stretch>
          </p:blipFill>
          <p:spPr>
            <a:xfrm>
              <a:off x="3383280" y="2499360"/>
              <a:ext cx="630936" cy="513588"/>
            </a:xfrm>
            <a:prstGeom prst="rect">
              <a:avLst/>
            </a:prstGeom>
          </p:spPr>
        </p:pic>
        <p:pic>
          <p:nvPicPr>
            <p:cNvPr id="20" name="object 20"/>
            <p:cNvPicPr/>
            <p:nvPr/>
          </p:nvPicPr>
          <p:blipFill>
            <a:blip r:embed="rId14" cstate="print"/>
            <a:stretch>
              <a:fillRect/>
            </a:stretch>
          </p:blipFill>
          <p:spPr>
            <a:xfrm>
              <a:off x="4207764" y="2499360"/>
              <a:ext cx="685800" cy="513588"/>
            </a:xfrm>
            <a:prstGeom prst="rect">
              <a:avLst/>
            </a:prstGeom>
          </p:spPr>
        </p:pic>
        <p:pic>
          <p:nvPicPr>
            <p:cNvPr id="21" name="object 21"/>
            <p:cNvPicPr/>
            <p:nvPr/>
          </p:nvPicPr>
          <p:blipFill>
            <a:blip r:embed="rId15" cstate="print"/>
            <a:stretch>
              <a:fillRect/>
            </a:stretch>
          </p:blipFill>
          <p:spPr>
            <a:xfrm>
              <a:off x="5074920" y="2499360"/>
              <a:ext cx="1296924" cy="513588"/>
            </a:xfrm>
            <a:prstGeom prst="rect">
              <a:avLst/>
            </a:prstGeom>
          </p:spPr>
        </p:pic>
        <p:pic>
          <p:nvPicPr>
            <p:cNvPr id="22" name="object 22"/>
            <p:cNvPicPr/>
            <p:nvPr/>
          </p:nvPicPr>
          <p:blipFill>
            <a:blip r:embed="rId16" cstate="print"/>
            <a:stretch>
              <a:fillRect/>
            </a:stretch>
          </p:blipFill>
          <p:spPr>
            <a:xfrm>
              <a:off x="6176772" y="2499360"/>
              <a:ext cx="1394459" cy="513588"/>
            </a:xfrm>
            <a:prstGeom prst="rect">
              <a:avLst/>
            </a:prstGeom>
          </p:spPr>
        </p:pic>
        <p:pic>
          <p:nvPicPr>
            <p:cNvPr id="23" name="object 23"/>
            <p:cNvPicPr/>
            <p:nvPr/>
          </p:nvPicPr>
          <p:blipFill>
            <a:blip r:embed="rId17" cstate="print"/>
            <a:stretch>
              <a:fillRect/>
            </a:stretch>
          </p:blipFill>
          <p:spPr>
            <a:xfrm>
              <a:off x="637031" y="2773680"/>
              <a:ext cx="1251204" cy="513588"/>
            </a:xfrm>
            <a:prstGeom prst="rect">
              <a:avLst/>
            </a:prstGeom>
          </p:spPr>
        </p:pic>
        <p:pic>
          <p:nvPicPr>
            <p:cNvPr id="24" name="object 24"/>
            <p:cNvPicPr/>
            <p:nvPr/>
          </p:nvPicPr>
          <p:blipFill>
            <a:blip r:embed="rId18" cstate="print"/>
            <a:stretch>
              <a:fillRect/>
            </a:stretch>
          </p:blipFill>
          <p:spPr>
            <a:xfrm>
              <a:off x="1627631" y="2773680"/>
              <a:ext cx="839724" cy="513588"/>
            </a:xfrm>
            <a:prstGeom prst="rect">
              <a:avLst/>
            </a:prstGeom>
          </p:spPr>
        </p:pic>
        <p:pic>
          <p:nvPicPr>
            <p:cNvPr id="25" name="object 25"/>
            <p:cNvPicPr/>
            <p:nvPr/>
          </p:nvPicPr>
          <p:blipFill>
            <a:blip r:embed="rId19" cstate="print"/>
            <a:stretch>
              <a:fillRect/>
            </a:stretch>
          </p:blipFill>
          <p:spPr>
            <a:xfrm>
              <a:off x="2211323" y="2773680"/>
              <a:ext cx="944880" cy="513588"/>
            </a:xfrm>
            <a:prstGeom prst="rect">
              <a:avLst/>
            </a:prstGeom>
          </p:spPr>
        </p:pic>
        <p:pic>
          <p:nvPicPr>
            <p:cNvPr id="26" name="object 26"/>
            <p:cNvPicPr/>
            <p:nvPr/>
          </p:nvPicPr>
          <p:blipFill>
            <a:blip r:embed="rId20" cstate="print"/>
            <a:stretch>
              <a:fillRect/>
            </a:stretch>
          </p:blipFill>
          <p:spPr>
            <a:xfrm>
              <a:off x="4079747" y="3048000"/>
              <a:ext cx="765048" cy="513588"/>
            </a:xfrm>
            <a:prstGeom prst="rect">
              <a:avLst/>
            </a:prstGeom>
          </p:spPr>
        </p:pic>
        <p:pic>
          <p:nvPicPr>
            <p:cNvPr id="27" name="object 27"/>
            <p:cNvPicPr/>
            <p:nvPr/>
          </p:nvPicPr>
          <p:blipFill>
            <a:blip r:embed="rId21" cstate="print"/>
            <a:stretch>
              <a:fillRect/>
            </a:stretch>
          </p:blipFill>
          <p:spPr>
            <a:xfrm>
              <a:off x="4588764" y="3048000"/>
              <a:ext cx="778763" cy="513588"/>
            </a:xfrm>
            <a:prstGeom prst="rect">
              <a:avLst/>
            </a:prstGeom>
          </p:spPr>
        </p:pic>
        <p:pic>
          <p:nvPicPr>
            <p:cNvPr id="28" name="object 28"/>
            <p:cNvPicPr/>
            <p:nvPr/>
          </p:nvPicPr>
          <p:blipFill>
            <a:blip r:embed="rId22" cstate="print"/>
            <a:stretch>
              <a:fillRect/>
            </a:stretch>
          </p:blipFill>
          <p:spPr>
            <a:xfrm>
              <a:off x="5111496" y="3048000"/>
              <a:ext cx="1269491" cy="513588"/>
            </a:xfrm>
            <a:prstGeom prst="rect">
              <a:avLst/>
            </a:prstGeom>
          </p:spPr>
        </p:pic>
        <p:pic>
          <p:nvPicPr>
            <p:cNvPr id="29" name="object 29"/>
            <p:cNvPicPr/>
            <p:nvPr/>
          </p:nvPicPr>
          <p:blipFill>
            <a:blip r:embed="rId23" cstate="print"/>
            <a:stretch>
              <a:fillRect/>
            </a:stretch>
          </p:blipFill>
          <p:spPr>
            <a:xfrm>
              <a:off x="6124955" y="3048000"/>
              <a:ext cx="941831" cy="513588"/>
            </a:xfrm>
            <a:prstGeom prst="rect">
              <a:avLst/>
            </a:prstGeom>
          </p:spPr>
        </p:pic>
        <p:pic>
          <p:nvPicPr>
            <p:cNvPr id="30" name="object 30"/>
            <p:cNvPicPr/>
            <p:nvPr/>
          </p:nvPicPr>
          <p:blipFill>
            <a:blip r:embed="rId24" cstate="print"/>
            <a:stretch>
              <a:fillRect/>
            </a:stretch>
          </p:blipFill>
          <p:spPr>
            <a:xfrm>
              <a:off x="637031" y="3322320"/>
              <a:ext cx="1085088" cy="513587"/>
            </a:xfrm>
            <a:prstGeom prst="rect">
              <a:avLst/>
            </a:prstGeom>
          </p:spPr>
        </p:pic>
        <p:pic>
          <p:nvPicPr>
            <p:cNvPr id="31" name="object 31"/>
            <p:cNvPicPr/>
            <p:nvPr/>
          </p:nvPicPr>
          <p:blipFill>
            <a:blip r:embed="rId25" cstate="print"/>
            <a:stretch>
              <a:fillRect/>
            </a:stretch>
          </p:blipFill>
          <p:spPr>
            <a:xfrm>
              <a:off x="1476756" y="3322320"/>
              <a:ext cx="1080516" cy="513587"/>
            </a:xfrm>
            <a:prstGeom prst="rect">
              <a:avLst/>
            </a:prstGeom>
          </p:spPr>
        </p:pic>
        <p:pic>
          <p:nvPicPr>
            <p:cNvPr id="32" name="object 32"/>
            <p:cNvPicPr/>
            <p:nvPr/>
          </p:nvPicPr>
          <p:blipFill>
            <a:blip r:embed="rId26" cstate="print"/>
            <a:stretch>
              <a:fillRect/>
            </a:stretch>
          </p:blipFill>
          <p:spPr>
            <a:xfrm>
              <a:off x="2311908" y="3322320"/>
              <a:ext cx="1046988" cy="513587"/>
            </a:xfrm>
            <a:prstGeom prst="rect">
              <a:avLst/>
            </a:prstGeom>
          </p:spPr>
        </p:pic>
        <p:pic>
          <p:nvPicPr>
            <p:cNvPr id="33" name="object 33"/>
            <p:cNvPicPr/>
            <p:nvPr/>
          </p:nvPicPr>
          <p:blipFill>
            <a:blip r:embed="rId27" cstate="print"/>
            <a:stretch>
              <a:fillRect/>
            </a:stretch>
          </p:blipFill>
          <p:spPr>
            <a:xfrm>
              <a:off x="4169664" y="3322320"/>
              <a:ext cx="1527048" cy="513587"/>
            </a:xfrm>
            <a:prstGeom prst="rect">
              <a:avLst/>
            </a:prstGeom>
          </p:spPr>
        </p:pic>
        <p:pic>
          <p:nvPicPr>
            <p:cNvPr id="34" name="object 34"/>
            <p:cNvPicPr/>
            <p:nvPr/>
          </p:nvPicPr>
          <p:blipFill>
            <a:blip r:embed="rId28" cstate="print"/>
            <a:stretch>
              <a:fillRect/>
            </a:stretch>
          </p:blipFill>
          <p:spPr>
            <a:xfrm>
              <a:off x="4890516" y="3596640"/>
              <a:ext cx="873251" cy="513588"/>
            </a:xfrm>
            <a:prstGeom prst="rect">
              <a:avLst/>
            </a:prstGeom>
          </p:spPr>
        </p:pic>
        <p:pic>
          <p:nvPicPr>
            <p:cNvPr id="35" name="object 35"/>
            <p:cNvPicPr/>
            <p:nvPr/>
          </p:nvPicPr>
          <p:blipFill>
            <a:blip r:embed="rId29" cstate="print"/>
            <a:stretch>
              <a:fillRect/>
            </a:stretch>
          </p:blipFill>
          <p:spPr>
            <a:xfrm>
              <a:off x="5564123" y="3596640"/>
              <a:ext cx="1848612" cy="513588"/>
            </a:xfrm>
            <a:prstGeom prst="rect">
              <a:avLst/>
            </a:prstGeom>
          </p:spPr>
        </p:pic>
        <p:pic>
          <p:nvPicPr>
            <p:cNvPr id="36" name="object 36"/>
            <p:cNvPicPr/>
            <p:nvPr/>
          </p:nvPicPr>
          <p:blipFill>
            <a:blip r:embed="rId30" cstate="print"/>
            <a:stretch>
              <a:fillRect/>
            </a:stretch>
          </p:blipFill>
          <p:spPr>
            <a:xfrm>
              <a:off x="1150619" y="3870960"/>
              <a:ext cx="1155192" cy="513588"/>
            </a:xfrm>
            <a:prstGeom prst="rect">
              <a:avLst/>
            </a:prstGeom>
          </p:spPr>
        </p:pic>
        <p:pic>
          <p:nvPicPr>
            <p:cNvPr id="37" name="object 37"/>
            <p:cNvPicPr/>
            <p:nvPr/>
          </p:nvPicPr>
          <p:blipFill>
            <a:blip r:embed="rId31" cstate="print"/>
            <a:stretch>
              <a:fillRect/>
            </a:stretch>
          </p:blipFill>
          <p:spPr>
            <a:xfrm>
              <a:off x="2077212" y="3870960"/>
              <a:ext cx="743712" cy="513588"/>
            </a:xfrm>
            <a:prstGeom prst="rect">
              <a:avLst/>
            </a:prstGeom>
          </p:spPr>
        </p:pic>
        <p:pic>
          <p:nvPicPr>
            <p:cNvPr id="38" name="object 38"/>
            <p:cNvPicPr/>
            <p:nvPr/>
          </p:nvPicPr>
          <p:blipFill>
            <a:blip r:embed="rId32" cstate="print"/>
            <a:stretch>
              <a:fillRect/>
            </a:stretch>
          </p:blipFill>
          <p:spPr>
            <a:xfrm>
              <a:off x="2592324" y="3870960"/>
              <a:ext cx="667512" cy="513588"/>
            </a:xfrm>
            <a:prstGeom prst="rect">
              <a:avLst/>
            </a:prstGeom>
          </p:spPr>
        </p:pic>
        <p:pic>
          <p:nvPicPr>
            <p:cNvPr id="39" name="object 39"/>
            <p:cNvPicPr/>
            <p:nvPr/>
          </p:nvPicPr>
          <p:blipFill>
            <a:blip r:embed="rId33" cstate="print"/>
            <a:stretch>
              <a:fillRect/>
            </a:stretch>
          </p:blipFill>
          <p:spPr>
            <a:xfrm>
              <a:off x="3031236" y="3870960"/>
              <a:ext cx="1126236" cy="513588"/>
            </a:xfrm>
            <a:prstGeom prst="rect">
              <a:avLst/>
            </a:prstGeom>
          </p:spPr>
        </p:pic>
        <p:pic>
          <p:nvPicPr>
            <p:cNvPr id="40" name="object 40"/>
            <p:cNvPicPr/>
            <p:nvPr/>
          </p:nvPicPr>
          <p:blipFill>
            <a:blip r:embed="rId34" cstate="print"/>
            <a:stretch>
              <a:fillRect/>
            </a:stretch>
          </p:blipFill>
          <p:spPr>
            <a:xfrm>
              <a:off x="4814316" y="3870960"/>
              <a:ext cx="676656" cy="513588"/>
            </a:xfrm>
            <a:prstGeom prst="rect">
              <a:avLst/>
            </a:prstGeom>
          </p:spPr>
        </p:pic>
        <p:pic>
          <p:nvPicPr>
            <p:cNvPr id="41" name="object 41"/>
            <p:cNvPicPr/>
            <p:nvPr/>
          </p:nvPicPr>
          <p:blipFill>
            <a:blip r:embed="rId35" cstate="print"/>
            <a:stretch>
              <a:fillRect/>
            </a:stretch>
          </p:blipFill>
          <p:spPr>
            <a:xfrm>
              <a:off x="5544311" y="3870960"/>
              <a:ext cx="1470660" cy="513588"/>
            </a:xfrm>
            <a:prstGeom prst="rect">
              <a:avLst/>
            </a:prstGeom>
          </p:spPr>
        </p:pic>
        <p:pic>
          <p:nvPicPr>
            <p:cNvPr id="42" name="object 42"/>
            <p:cNvPicPr/>
            <p:nvPr/>
          </p:nvPicPr>
          <p:blipFill>
            <a:blip r:embed="rId36" cstate="print"/>
            <a:stretch>
              <a:fillRect/>
            </a:stretch>
          </p:blipFill>
          <p:spPr>
            <a:xfrm>
              <a:off x="3799331" y="4145280"/>
              <a:ext cx="1493519" cy="513588"/>
            </a:xfrm>
            <a:prstGeom prst="rect">
              <a:avLst/>
            </a:prstGeom>
          </p:spPr>
        </p:pic>
        <p:pic>
          <p:nvPicPr>
            <p:cNvPr id="43" name="object 43"/>
            <p:cNvPicPr/>
            <p:nvPr/>
          </p:nvPicPr>
          <p:blipFill>
            <a:blip r:embed="rId37" cstate="print"/>
            <a:stretch>
              <a:fillRect/>
            </a:stretch>
          </p:blipFill>
          <p:spPr>
            <a:xfrm>
              <a:off x="5742431" y="4145280"/>
              <a:ext cx="1126236" cy="513588"/>
            </a:xfrm>
            <a:prstGeom prst="rect">
              <a:avLst/>
            </a:prstGeom>
          </p:spPr>
        </p:pic>
      </p:grpSp>
      <p:sp>
        <p:nvSpPr>
          <p:cNvPr id="44" name="object 44"/>
          <p:cNvSpPr txBox="1">
            <a:spLocks noGrp="1"/>
          </p:cNvSpPr>
          <p:nvPr>
            <p:ph type="title"/>
          </p:nvPr>
        </p:nvSpPr>
        <p:spPr>
          <a:xfrm>
            <a:off x="767892" y="1998929"/>
            <a:ext cx="7443470" cy="2495550"/>
          </a:xfrm>
          <a:prstGeom prst="rect">
            <a:avLst/>
          </a:prstGeom>
        </p:spPr>
        <p:txBody>
          <a:bodyPr vert="horz" wrap="square" lIns="0" tIns="12700" rIns="0" bIns="0" rtlCol="0">
            <a:spAutoFit/>
          </a:bodyPr>
          <a:lstStyle/>
          <a:p>
            <a:pPr marL="12700" marR="5715" algn="just">
              <a:lnSpc>
                <a:spcPct val="100000"/>
              </a:lnSpc>
              <a:spcBef>
                <a:spcPts val="100"/>
              </a:spcBef>
            </a:pPr>
            <a:r>
              <a:rPr sz="1800" b="1" dirty="0">
                <a:latin typeface="Calibri"/>
                <a:cs typeface="Calibri"/>
              </a:rPr>
              <a:t>Βασική</a:t>
            </a:r>
            <a:r>
              <a:rPr sz="1800" b="1" spc="310" dirty="0">
                <a:latin typeface="Calibri"/>
                <a:cs typeface="Calibri"/>
              </a:rPr>
              <a:t> </a:t>
            </a:r>
            <a:r>
              <a:rPr sz="1800" b="1" dirty="0">
                <a:latin typeface="Calibri"/>
                <a:cs typeface="Calibri"/>
              </a:rPr>
              <a:t>κοινωνική</a:t>
            </a:r>
            <a:r>
              <a:rPr sz="1800" b="1" spc="310" dirty="0">
                <a:latin typeface="Calibri"/>
                <a:cs typeface="Calibri"/>
              </a:rPr>
              <a:t> </a:t>
            </a:r>
            <a:r>
              <a:rPr sz="1800" b="1" dirty="0">
                <a:latin typeface="Calibri"/>
                <a:cs typeface="Calibri"/>
              </a:rPr>
              <a:t>μονάδα</a:t>
            </a:r>
            <a:r>
              <a:rPr sz="1800" b="1" spc="315" dirty="0">
                <a:latin typeface="Calibri"/>
                <a:cs typeface="Calibri"/>
              </a:rPr>
              <a:t> </a:t>
            </a:r>
            <a:r>
              <a:rPr sz="1800" b="1" dirty="0">
                <a:latin typeface="Calibri"/>
                <a:cs typeface="Calibri"/>
              </a:rPr>
              <a:t>του</a:t>
            </a:r>
            <a:r>
              <a:rPr sz="1800" b="1" spc="295" dirty="0">
                <a:latin typeface="Calibri"/>
                <a:cs typeface="Calibri"/>
              </a:rPr>
              <a:t> </a:t>
            </a:r>
            <a:r>
              <a:rPr sz="1800" b="1" dirty="0">
                <a:latin typeface="Calibri"/>
                <a:cs typeface="Calibri"/>
              </a:rPr>
              <a:t>οίκου</a:t>
            </a:r>
            <a:r>
              <a:rPr sz="1800" b="1" spc="310" dirty="0">
                <a:latin typeface="Calibri"/>
                <a:cs typeface="Calibri"/>
              </a:rPr>
              <a:t> </a:t>
            </a:r>
            <a:r>
              <a:rPr sz="1800" dirty="0"/>
              <a:t>αποτελούσε</a:t>
            </a:r>
            <a:r>
              <a:rPr sz="1800" spc="305" dirty="0"/>
              <a:t> </a:t>
            </a:r>
            <a:r>
              <a:rPr sz="1800" dirty="0"/>
              <a:t>η</a:t>
            </a:r>
            <a:r>
              <a:rPr sz="1800" spc="310" dirty="0"/>
              <a:t> </a:t>
            </a:r>
            <a:r>
              <a:rPr sz="1800" dirty="0"/>
              <a:t>στενότερη</a:t>
            </a:r>
            <a:r>
              <a:rPr sz="1800" spc="320" dirty="0"/>
              <a:t> </a:t>
            </a:r>
            <a:r>
              <a:rPr sz="1800" dirty="0"/>
              <a:t>ή</a:t>
            </a:r>
            <a:r>
              <a:rPr sz="1800" spc="315" dirty="0"/>
              <a:t> </a:t>
            </a:r>
            <a:r>
              <a:rPr sz="1800" spc="-10" dirty="0"/>
              <a:t>ευρύτερη </a:t>
            </a:r>
            <a:r>
              <a:rPr sz="1800" b="1" dirty="0">
                <a:latin typeface="Calibri"/>
                <a:cs typeface="Calibri"/>
              </a:rPr>
              <a:t>οικογένεια</a:t>
            </a:r>
            <a:r>
              <a:rPr sz="1800" dirty="0"/>
              <a:t>,</a:t>
            </a:r>
            <a:r>
              <a:rPr sz="1800" spc="420" dirty="0"/>
              <a:t> </a:t>
            </a:r>
            <a:r>
              <a:rPr sz="1800" dirty="0"/>
              <a:t>που</a:t>
            </a:r>
            <a:r>
              <a:rPr sz="1800" spc="415" dirty="0"/>
              <a:t> </a:t>
            </a:r>
            <a:r>
              <a:rPr sz="1800" dirty="0"/>
              <a:t>βρισκόταν</a:t>
            </a:r>
            <a:r>
              <a:rPr sz="1800" spc="420" dirty="0"/>
              <a:t> </a:t>
            </a:r>
            <a:r>
              <a:rPr sz="1800" b="1" dirty="0">
                <a:latin typeface="Calibri"/>
                <a:cs typeface="Calibri"/>
              </a:rPr>
              <a:t>υπό</a:t>
            </a:r>
            <a:r>
              <a:rPr sz="1800" b="1" spc="430" dirty="0">
                <a:latin typeface="Calibri"/>
                <a:cs typeface="Calibri"/>
              </a:rPr>
              <a:t> </a:t>
            </a:r>
            <a:r>
              <a:rPr sz="1800" b="1" dirty="0">
                <a:latin typeface="Calibri"/>
                <a:cs typeface="Calibri"/>
              </a:rPr>
              <a:t>την</a:t>
            </a:r>
            <a:r>
              <a:rPr sz="1800" b="1" spc="430" dirty="0">
                <a:latin typeface="Calibri"/>
                <a:cs typeface="Calibri"/>
              </a:rPr>
              <a:t> </a:t>
            </a:r>
            <a:r>
              <a:rPr sz="1800" b="1" dirty="0">
                <a:latin typeface="Calibri"/>
                <a:cs typeface="Calibri"/>
              </a:rPr>
              <a:t>εξουσία</a:t>
            </a:r>
            <a:r>
              <a:rPr sz="1800" b="1" spc="430" dirty="0">
                <a:latin typeface="Calibri"/>
                <a:cs typeface="Calibri"/>
              </a:rPr>
              <a:t> </a:t>
            </a:r>
            <a:r>
              <a:rPr sz="1800" dirty="0"/>
              <a:t>ενός</a:t>
            </a:r>
            <a:r>
              <a:rPr sz="1800" spc="425" dirty="0"/>
              <a:t> </a:t>
            </a:r>
            <a:r>
              <a:rPr sz="1800" dirty="0"/>
              <a:t>πατριάρχη</a:t>
            </a:r>
            <a:r>
              <a:rPr sz="1800" spc="430" dirty="0"/>
              <a:t> </a:t>
            </a:r>
            <a:r>
              <a:rPr sz="1800" b="1" dirty="0">
                <a:latin typeface="Calibri"/>
                <a:cs typeface="Calibri"/>
              </a:rPr>
              <a:t>βασιλιά</a:t>
            </a:r>
            <a:r>
              <a:rPr sz="1800" dirty="0"/>
              <a:t>,</a:t>
            </a:r>
            <a:r>
              <a:rPr sz="1800" spc="415" dirty="0"/>
              <a:t> </a:t>
            </a:r>
            <a:r>
              <a:rPr sz="1800" spc="-25" dirty="0"/>
              <a:t>και </a:t>
            </a:r>
            <a:r>
              <a:rPr sz="1800" dirty="0"/>
              <a:t>περιελάμβανε</a:t>
            </a:r>
            <a:r>
              <a:rPr sz="1800" spc="434" dirty="0"/>
              <a:t> </a:t>
            </a:r>
            <a:r>
              <a:rPr sz="1800" dirty="0"/>
              <a:t>τις</a:t>
            </a:r>
            <a:r>
              <a:rPr sz="1800" spc="425" dirty="0"/>
              <a:t> </a:t>
            </a:r>
            <a:r>
              <a:rPr sz="1800" b="1" dirty="0">
                <a:latin typeface="Calibri"/>
                <a:cs typeface="Calibri"/>
              </a:rPr>
              <a:t>εκτάσεις</a:t>
            </a:r>
            <a:r>
              <a:rPr sz="1800" b="1" spc="420" dirty="0">
                <a:latin typeface="Calibri"/>
                <a:cs typeface="Calibri"/>
              </a:rPr>
              <a:t> </a:t>
            </a:r>
            <a:r>
              <a:rPr sz="1800" b="1" dirty="0">
                <a:latin typeface="Calibri"/>
                <a:cs typeface="Calibri"/>
              </a:rPr>
              <a:t>γης</a:t>
            </a:r>
            <a:r>
              <a:rPr sz="1800" dirty="0"/>
              <a:t>,</a:t>
            </a:r>
            <a:r>
              <a:rPr sz="1800" spc="430" dirty="0"/>
              <a:t> </a:t>
            </a:r>
            <a:r>
              <a:rPr sz="1800" dirty="0"/>
              <a:t>τα</a:t>
            </a:r>
            <a:r>
              <a:rPr sz="1800" spc="430" dirty="0"/>
              <a:t> </a:t>
            </a:r>
            <a:r>
              <a:rPr sz="1800" b="1" dirty="0">
                <a:latin typeface="Calibri"/>
                <a:cs typeface="Calibri"/>
              </a:rPr>
              <a:t>ζώα</a:t>
            </a:r>
            <a:r>
              <a:rPr sz="1800" dirty="0"/>
              <a:t>,</a:t>
            </a:r>
            <a:r>
              <a:rPr sz="1800" spc="415" dirty="0"/>
              <a:t> </a:t>
            </a:r>
            <a:r>
              <a:rPr sz="1800" dirty="0"/>
              <a:t>το</a:t>
            </a:r>
            <a:r>
              <a:rPr sz="1800" spc="420" dirty="0"/>
              <a:t> </a:t>
            </a:r>
            <a:r>
              <a:rPr sz="1800" b="1" dirty="0">
                <a:latin typeface="Calibri"/>
                <a:cs typeface="Calibri"/>
              </a:rPr>
              <a:t>υπηρετικό</a:t>
            </a:r>
            <a:r>
              <a:rPr sz="1800" b="1" spc="430" dirty="0">
                <a:latin typeface="Calibri"/>
                <a:cs typeface="Calibri"/>
              </a:rPr>
              <a:t> </a:t>
            </a:r>
            <a:r>
              <a:rPr sz="1800" b="1" dirty="0">
                <a:latin typeface="Calibri"/>
                <a:cs typeface="Calibri"/>
              </a:rPr>
              <a:t>προσωπικό</a:t>
            </a:r>
            <a:r>
              <a:rPr sz="1800" dirty="0"/>
              <a:t>,</a:t>
            </a:r>
            <a:r>
              <a:rPr sz="1800" spc="415" dirty="0"/>
              <a:t> </a:t>
            </a:r>
            <a:r>
              <a:rPr sz="1800" dirty="0"/>
              <a:t>και</a:t>
            </a:r>
            <a:r>
              <a:rPr sz="1800" spc="430" dirty="0"/>
              <a:t> </a:t>
            </a:r>
            <a:r>
              <a:rPr sz="1800" spc="-25" dirty="0"/>
              <a:t>τα </a:t>
            </a:r>
            <a:r>
              <a:rPr sz="1800" b="1" dirty="0">
                <a:latin typeface="Calibri"/>
                <a:cs typeface="Calibri"/>
              </a:rPr>
              <a:t>υπόλοιπα</a:t>
            </a:r>
            <a:r>
              <a:rPr sz="1800" b="1" spc="-85" dirty="0">
                <a:latin typeface="Calibri"/>
                <a:cs typeface="Calibri"/>
              </a:rPr>
              <a:t> </a:t>
            </a:r>
            <a:r>
              <a:rPr sz="1800" b="1" spc="-10" dirty="0">
                <a:latin typeface="Calibri"/>
                <a:cs typeface="Calibri"/>
              </a:rPr>
              <a:t>υλικά</a:t>
            </a:r>
            <a:r>
              <a:rPr sz="1800" b="1" spc="-50" dirty="0">
                <a:latin typeface="Calibri"/>
                <a:cs typeface="Calibri"/>
              </a:rPr>
              <a:t> </a:t>
            </a:r>
            <a:r>
              <a:rPr sz="1800" b="1" dirty="0">
                <a:latin typeface="Calibri"/>
                <a:cs typeface="Calibri"/>
              </a:rPr>
              <a:t>αγαθά</a:t>
            </a:r>
            <a:r>
              <a:rPr sz="1800" dirty="0"/>
              <a:t>.</a:t>
            </a:r>
            <a:r>
              <a:rPr sz="1800" spc="-75" dirty="0"/>
              <a:t> </a:t>
            </a:r>
            <a:r>
              <a:rPr sz="1800" spc="-10" dirty="0"/>
              <a:t>Παράδειγμα</a:t>
            </a:r>
            <a:r>
              <a:rPr sz="1800" spc="-20" dirty="0"/>
              <a:t> </a:t>
            </a:r>
            <a:r>
              <a:rPr sz="1800" dirty="0"/>
              <a:t>ο</a:t>
            </a:r>
            <a:r>
              <a:rPr sz="1800" spc="-55" dirty="0"/>
              <a:t> </a:t>
            </a:r>
            <a:r>
              <a:rPr sz="1800" dirty="0"/>
              <a:t>οίκος</a:t>
            </a:r>
            <a:r>
              <a:rPr sz="1800" spc="-45" dirty="0"/>
              <a:t> </a:t>
            </a:r>
            <a:r>
              <a:rPr sz="1800" dirty="0"/>
              <a:t>του</a:t>
            </a:r>
            <a:r>
              <a:rPr sz="1800" spc="-50" dirty="0"/>
              <a:t> </a:t>
            </a:r>
            <a:r>
              <a:rPr sz="1800" dirty="0"/>
              <a:t>Οδυσσέα</a:t>
            </a:r>
            <a:r>
              <a:rPr sz="1800" spc="-45" dirty="0"/>
              <a:t> </a:t>
            </a:r>
            <a:r>
              <a:rPr sz="1800" dirty="0"/>
              <a:t>στην</a:t>
            </a:r>
            <a:r>
              <a:rPr sz="1800" spc="-55" dirty="0"/>
              <a:t> </a:t>
            </a:r>
            <a:r>
              <a:rPr sz="1800" spc="-10" dirty="0"/>
              <a:t>Ιθάκη.</a:t>
            </a:r>
            <a:endParaRPr sz="1800">
              <a:latin typeface="Calibri"/>
              <a:cs typeface="Calibri"/>
            </a:endParaRPr>
          </a:p>
          <a:p>
            <a:pPr marL="12700" marR="5080" algn="just">
              <a:lnSpc>
                <a:spcPct val="100000"/>
              </a:lnSpc>
              <a:spcBef>
                <a:spcPts val="5"/>
              </a:spcBef>
            </a:pPr>
            <a:r>
              <a:rPr sz="1800" dirty="0"/>
              <a:t>Ο</a:t>
            </a:r>
            <a:r>
              <a:rPr sz="1800" spc="-45" dirty="0"/>
              <a:t> </a:t>
            </a:r>
            <a:r>
              <a:rPr sz="1800" dirty="0"/>
              <a:t>θεσμός</a:t>
            </a:r>
            <a:r>
              <a:rPr sz="1800" spc="-40" dirty="0"/>
              <a:t> </a:t>
            </a:r>
            <a:r>
              <a:rPr sz="1800" dirty="0"/>
              <a:t>του</a:t>
            </a:r>
            <a:r>
              <a:rPr sz="1800" spc="-40" dirty="0"/>
              <a:t> </a:t>
            </a:r>
            <a:r>
              <a:rPr sz="1800" dirty="0"/>
              <a:t>οίκου</a:t>
            </a:r>
            <a:r>
              <a:rPr sz="1800" spc="-40" dirty="0"/>
              <a:t> </a:t>
            </a:r>
            <a:r>
              <a:rPr sz="1800" spc="-10" dirty="0"/>
              <a:t>αντιπροσώπευε</a:t>
            </a:r>
            <a:r>
              <a:rPr sz="1800" spc="-30" dirty="0"/>
              <a:t> </a:t>
            </a:r>
            <a:r>
              <a:rPr sz="1800" b="1" dirty="0">
                <a:solidFill>
                  <a:srgbClr val="00AF50"/>
                </a:solidFill>
                <a:latin typeface="Calibri"/>
                <a:cs typeface="Calibri"/>
              </a:rPr>
              <a:t>έναν</a:t>
            </a:r>
            <a:r>
              <a:rPr sz="1800" b="1" spc="-35" dirty="0">
                <a:solidFill>
                  <a:srgbClr val="00AF50"/>
                </a:solidFill>
                <a:latin typeface="Calibri"/>
                <a:cs typeface="Calibri"/>
              </a:rPr>
              <a:t> </a:t>
            </a:r>
            <a:r>
              <a:rPr sz="1800" b="1" dirty="0">
                <a:solidFill>
                  <a:srgbClr val="00AF50"/>
                </a:solidFill>
                <a:latin typeface="Calibri"/>
                <a:cs typeface="Calibri"/>
              </a:rPr>
              <a:t>τύπο</a:t>
            </a:r>
            <a:r>
              <a:rPr sz="1800" b="1" spc="-40" dirty="0">
                <a:solidFill>
                  <a:srgbClr val="00AF50"/>
                </a:solidFill>
                <a:latin typeface="Calibri"/>
                <a:cs typeface="Calibri"/>
              </a:rPr>
              <a:t> </a:t>
            </a:r>
            <a:r>
              <a:rPr sz="1800" b="1" spc="-10" dirty="0">
                <a:solidFill>
                  <a:srgbClr val="00AF50"/>
                </a:solidFill>
                <a:latin typeface="Calibri"/>
                <a:cs typeface="Calibri"/>
              </a:rPr>
              <a:t>κοινωνίας</a:t>
            </a:r>
            <a:r>
              <a:rPr sz="1800" b="1" spc="-30" dirty="0">
                <a:solidFill>
                  <a:srgbClr val="00AF50"/>
                </a:solidFill>
                <a:latin typeface="Calibri"/>
                <a:cs typeface="Calibri"/>
              </a:rPr>
              <a:t> </a:t>
            </a:r>
            <a:r>
              <a:rPr sz="1800" b="1" dirty="0">
                <a:solidFill>
                  <a:srgbClr val="00AF50"/>
                </a:solidFill>
                <a:latin typeface="Calibri"/>
                <a:cs typeface="Calibri"/>
              </a:rPr>
              <a:t>τοπικό</a:t>
            </a:r>
            <a:r>
              <a:rPr sz="1800" dirty="0"/>
              <a:t>,</a:t>
            </a:r>
            <a:r>
              <a:rPr sz="1800" spc="-45" dirty="0"/>
              <a:t> </a:t>
            </a:r>
            <a:r>
              <a:rPr sz="1800" dirty="0"/>
              <a:t>όπου</a:t>
            </a:r>
            <a:r>
              <a:rPr sz="1800" spc="-30" dirty="0"/>
              <a:t> </a:t>
            </a:r>
            <a:r>
              <a:rPr sz="1800" spc="-10" dirty="0"/>
              <a:t>ίσχυαν </a:t>
            </a:r>
            <a:r>
              <a:rPr sz="1800" b="1" dirty="0">
                <a:solidFill>
                  <a:srgbClr val="00AF50"/>
                </a:solidFill>
                <a:latin typeface="Calibri"/>
                <a:cs typeface="Calibri"/>
              </a:rPr>
              <a:t>εθιμικοί</a:t>
            </a:r>
            <a:r>
              <a:rPr sz="1800" b="1" spc="20" dirty="0">
                <a:solidFill>
                  <a:srgbClr val="00AF50"/>
                </a:solidFill>
                <a:latin typeface="Calibri"/>
                <a:cs typeface="Calibri"/>
              </a:rPr>
              <a:t> </a:t>
            </a:r>
            <a:r>
              <a:rPr sz="1800" b="1" dirty="0">
                <a:solidFill>
                  <a:srgbClr val="00AF50"/>
                </a:solidFill>
                <a:latin typeface="Calibri"/>
                <a:cs typeface="Calibri"/>
              </a:rPr>
              <a:t>κανόνες</a:t>
            </a:r>
            <a:r>
              <a:rPr sz="1800" b="1" spc="15" dirty="0">
                <a:solidFill>
                  <a:srgbClr val="00AF50"/>
                </a:solidFill>
                <a:latin typeface="Calibri"/>
                <a:cs typeface="Calibri"/>
              </a:rPr>
              <a:t> </a:t>
            </a:r>
            <a:r>
              <a:rPr sz="1800" b="1" dirty="0">
                <a:solidFill>
                  <a:srgbClr val="00AF50"/>
                </a:solidFill>
                <a:latin typeface="Calibri"/>
                <a:cs typeface="Calibri"/>
              </a:rPr>
              <a:t>δικαίου</a:t>
            </a:r>
            <a:r>
              <a:rPr sz="1800" dirty="0"/>
              <a:t>,</a:t>
            </a:r>
            <a:r>
              <a:rPr sz="1800" spc="10" dirty="0"/>
              <a:t> </a:t>
            </a:r>
            <a:r>
              <a:rPr sz="1800" dirty="0"/>
              <a:t>με</a:t>
            </a:r>
            <a:r>
              <a:rPr sz="1800" spc="20" dirty="0"/>
              <a:t> </a:t>
            </a:r>
            <a:r>
              <a:rPr sz="1800" dirty="0"/>
              <a:t>συχνές</a:t>
            </a:r>
            <a:r>
              <a:rPr sz="1800" spc="25" dirty="0"/>
              <a:t> </a:t>
            </a:r>
            <a:r>
              <a:rPr sz="1800" b="1" dirty="0">
                <a:solidFill>
                  <a:srgbClr val="00AF50"/>
                </a:solidFill>
                <a:latin typeface="Calibri"/>
                <a:cs typeface="Calibri"/>
              </a:rPr>
              <a:t>συγκρούσεις</a:t>
            </a:r>
            <a:r>
              <a:rPr sz="1800" b="1" spc="20" dirty="0">
                <a:solidFill>
                  <a:srgbClr val="00AF50"/>
                </a:solidFill>
                <a:latin typeface="Calibri"/>
                <a:cs typeface="Calibri"/>
              </a:rPr>
              <a:t> </a:t>
            </a:r>
            <a:r>
              <a:rPr sz="1800" dirty="0"/>
              <a:t>ανάμεσα</a:t>
            </a:r>
            <a:r>
              <a:rPr sz="1800" spc="15" dirty="0"/>
              <a:t> </a:t>
            </a:r>
            <a:r>
              <a:rPr sz="1800" dirty="0"/>
              <a:t>σε</a:t>
            </a:r>
            <a:r>
              <a:rPr sz="1800" spc="15" dirty="0"/>
              <a:t> </a:t>
            </a:r>
            <a:r>
              <a:rPr sz="1800" spc="-10" dirty="0"/>
              <a:t>μεμονωμένους </a:t>
            </a:r>
            <a:r>
              <a:rPr sz="1800" dirty="0"/>
              <a:t>ανθρώπους</a:t>
            </a:r>
            <a:r>
              <a:rPr sz="1800" spc="395" dirty="0"/>
              <a:t> </a:t>
            </a:r>
            <a:r>
              <a:rPr sz="1800" dirty="0"/>
              <a:t>και</a:t>
            </a:r>
            <a:r>
              <a:rPr sz="1800" spc="400" dirty="0"/>
              <a:t> </a:t>
            </a:r>
            <a:r>
              <a:rPr sz="1800" dirty="0"/>
              <a:t>αντίπαλες</a:t>
            </a:r>
            <a:r>
              <a:rPr sz="1800" spc="395" dirty="0"/>
              <a:t> </a:t>
            </a:r>
            <a:r>
              <a:rPr sz="1800" dirty="0"/>
              <a:t>ομάδες,</a:t>
            </a:r>
            <a:r>
              <a:rPr sz="1800" spc="385" dirty="0"/>
              <a:t> </a:t>
            </a:r>
            <a:r>
              <a:rPr sz="1800" dirty="0"/>
              <a:t>και</a:t>
            </a:r>
            <a:r>
              <a:rPr sz="1800" spc="405" dirty="0"/>
              <a:t> </a:t>
            </a:r>
            <a:r>
              <a:rPr sz="1800" dirty="0"/>
              <a:t>με</a:t>
            </a:r>
            <a:r>
              <a:rPr sz="1800" spc="380" dirty="0"/>
              <a:t> </a:t>
            </a:r>
            <a:r>
              <a:rPr sz="1800" b="1" dirty="0">
                <a:solidFill>
                  <a:srgbClr val="00AF50"/>
                </a:solidFill>
                <a:latin typeface="Calibri"/>
                <a:cs typeface="Calibri"/>
              </a:rPr>
              <a:t>ριζική</a:t>
            </a:r>
            <a:r>
              <a:rPr sz="1800" b="1" spc="395" dirty="0">
                <a:solidFill>
                  <a:srgbClr val="00AF50"/>
                </a:solidFill>
                <a:latin typeface="Calibri"/>
                <a:cs typeface="Calibri"/>
              </a:rPr>
              <a:t> </a:t>
            </a:r>
            <a:r>
              <a:rPr sz="1800" b="1" dirty="0">
                <a:solidFill>
                  <a:srgbClr val="00AF50"/>
                </a:solidFill>
                <a:latin typeface="Calibri"/>
                <a:cs typeface="Calibri"/>
              </a:rPr>
              <a:t>διαφοροποίηση</a:t>
            </a:r>
            <a:r>
              <a:rPr sz="1800" b="1" spc="400" dirty="0">
                <a:solidFill>
                  <a:srgbClr val="00AF50"/>
                </a:solidFill>
                <a:latin typeface="Calibri"/>
                <a:cs typeface="Calibri"/>
              </a:rPr>
              <a:t> </a:t>
            </a:r>
            <a:r>
              <a:rPr sz="1800" spc="-10" dirty="0"/>
              <a:t>ανάμεσα </a:t>
            </a:r>
            <a:r>
              <a:rPr sz="1800" dirty="0"/>
              <a:t>στην</a:t>
            </a:r>
            <a:r>
              <a:rPr sz="1800" spc="170" dirty="0"/>
              <a:t> </a:t>
            </a:r>
            <a:r>
              <a:rPr sz="1800" b="1" dirty="0">
                <a:solidFill>
                  <a:srgbClr val="00AF50"/>
                </a:solidFill>
                <a:latin typeface="Calibri"/>
                <a:cs typeface="Calibri"/>
              </a:rPr>
              <a:t>ανώτερη</a:t>
            </a:r>
            <a:r>
              <a:rPr sz="1800" b="1" spc="190" dirty="0">
                <a:solidFill>
                  <a:srgbClr val="00AF50"/>
                </a:solidFill>
                <a:latin typeface="Calibri"/>
                <a:cs typeface="Calibri"/>
              </a:rPr>
              <a:t> </a:t>
            </a:r>
            <a:r>
              <a:rPr sz="1800" b="1" dirty="0">
                <a:solidFill>
                  <a:srgbClr val="00AF50"/>
                </a:solidFill>
                <a:latin typeface="Calibri"/>
                <a:cs typeface="Calibri"/>
              </a:rPr>
              <a:t>τάξη</a:t>
            </a:r>
            <a:r>
              <a:rPr sz="1800" b="1" spc="170" dirty="0">
                <a:solidFill>
                  <a:srgbClr val="00AF50"/>
                </a:solidFill>
                <a:latin typeface="Calibri"/>
                <a:cs typeface="Calibri"/>
              </a:rPr>
              <a:t> </a:t>
            </a:r>
            <a:r>
              <a:rPr sz="1800" b="1" dirty="0">
                <a:solidFill>
                  <a:srgbClr val="00AF50"/>
                </a:solidFill>
                <a:latin typeface="Calibri"/>
                <a:cs typeface="Calibri"/>
              </a:rPr>
              <a:t>των</a:t>
            </a:r>
            <a:r>
              <a:rPr sz="1800" b="1" spc="180" dirty="0">
                <a:solidFill>
                  <a:srgbClr val="00AF50"/>
                </a:solidFill>
                <a:latin typeface="Calibri"/>
                <a:cs typeface="Calibri"/>
              </a:rPr>
              <a:t> </a:t>
            </a:r>
            <a:r>
              <a:rPr sz="1800" b="1" dirty="0">
                <a:solidFill>
                  <a:srgbClr val="00AF50"/>
                </a:solidFill>
                <a:latin typeface="Calibri"/>
                <a:cs typeface="Calibri"/>
              </a:rPr>
              <a:t>ευγενών</a:t>
            </a:r>
            <a:r>
              <a:rPr sz="1800" b="1" spc="185" dirty="0">
                <a:solidFill>
                  <a:srgbClr val="00AF50"/>
                </a:solidFill>
                <a:latin typeface="Calibri"/>
                <a:cs typeface="Calibri"/>
              </a:rPr>
              <a:t> </a:t>
            </a:r>
            <a:r>
              <a:rPr sz="1800" dirty="0"/>
              <a:t>και</a:t>
            </a:r>
            <a:r>
              <a:rPr sz="1800" spc="180" dirty="0"/>
              <a:t> </a:t>
            </a:r>
            <a:r>
              <a:rPr sz="1800" dirty="0"/>
              <a:t>στον</a:t>
            </a:r>
            <a:r>
              <a:rPr sz="1800" spc="190" dirty="0"/>
              <a:t> </a:t>
            </a:r>
            <a:r>
              <a:rPr sz="1800" b="1" dirty="0">
                <a:solidFill>
                  <a:srgbClr val="00AF50"/>
                </a:solidFill>
                <a:latin typeface="Calibri"/>
                <a:cs typeface="Calibri"/>
              </a:rPr>
              <a:t>λαό</a:t>
            </a:r>
            <a:r>
              <a:rPr sz="1800" dirty="0"/>
              <a:t>.</a:t>
            </a:r>
            <a:r>
              <a:rPr sz="1800" spc="185" dirty="0"/>
              <a:t> </a:t>
            </a:r>
            <a:r>
              <a:rPr sz="1800" dirty="0"/>
              <a:t>Η</a:t>
            </a:r>
            <a:r>
              <a:rPr sz="1800" spc="185" dirty="0"/>
              <a:t> </a:t>
            </a:r>
            <a:r>
              <a:rPr sz="1800" b="1" dirty="0">
                <a:solidFill>
                  <a:srgbClr val="00AF50"/>
                </a:solidFill>
                <a:latin typeface="Calibri"/>
                <a:cs typeface="Calibri"/>
              </a:rPr>
              <a:t>αλληλεγγύη</a:t>
            </a:r>
            <a:r>
              <a:rPr sz="1800" b="1" spc="200" dirty="0">
                <a:solidFill>
                  <a:srgbClr val="00AF50"/>
                </a:solidFill>
                <a:latin typeface="Calibri"/>
                <a:cs typeface="Calibri"/>
              </a:rPr>
              <a:t> </a:t>
            </a:r>
            <a:r>
              <a:rPr sz="1800" dirty="0"/>
              <a:t>ανάμεσα</a:t>
            </a:r>
            <a:r>
              <a:rPr sz="1800" spc="195" dirty="0"/>
              <a:t> </a:t>
            </a:r>
            <a:r>
              <a:rPr sz="1800" spc="-25" dirty="0"/>
              <a:t>στα </a:t>
            </a:r>
            <a:r>
              <a:rPr sz="1800" dirty="0"/>
              <a:t>μέλη</a:t>
            </a:r>
            <a:r>
              <a:rPr sz="1800" spc="-40" dirty="0"/>
              <a:t> </a:t>
            </a:r>
            <a:r>
              <a:rPr sz="1800" dirty="0"/>
              <a:t>του</a:t>
            </a:r>
            <a:r>
              <a:rPr sz="1800" spc="-45" dirty="0"/>
              <a:t> </a:t>
            </a:r>
            <a:r>
              <a:rPr sz="1800" dirty="0"/>
              <a:t>οίκου</a:t>
            </a:r>
            <a:r>
              <a:rPr sz="1800" spc="-35" dirty="0"/>
              <a:t> </a:t>
            </a:r>
            <a:r>
              <a:rPr sz="1800" dirty="0"/>
              <a:t>στηριζόταν</a:t>
            </a:r>
            <a:r>
              <a:rPr sz="1800" spc="-35" dirty="0"/>
              <a:t> </a:t>
            </a:r>
            <a:r>
              <a:rPr sz="1800" dirty="0"/>
              <a:t>στους</a:t>
            </a:r>
            <a:r>
              <a:rPr sz="1800" spc="-50" dirty="0"/>
              <a:t> </a:t>
            </a:r>
            <a:r>
              <a:rPr sz="1800" b="1" spc="-10" dirty="0">
                <a:solidFill>
                  <a:srgbClr val="00AF50"/>
                </a:solidFill>
                <a:latin typeface="Calibri"/>
                <a:cs typeface="Calibri"/>
              </a:rPr>
              <a:t>συγγενικούς</a:t>
            </a:r>
            <a:r>
              <a:rPr sz="1800" b="1" spc="-60" dirty="0">
                <a:solidFill>
                  <a:srgbClr val="00AF50"/>
                </a:solidFill>
                <a:latin typeface="Calibri"/>
                <a:cs typeface="Calibri"/>
              </a:rPr>
              <a:t> </a:t>
            </a:r>
            <a:r>
              <a:rPr sz="1800" dirty="0"/>
              <a:t>κυρίως</a:t>
            </a:r>
            <a:r>
              <a:rPr sz="1800" spc="-40" dirty="0"/>
              <a:t> </a:t>
            </a:r>
            <a:r>
              <a:rPr sz="1800" b="1" dirty="0">
                <a:solidFill>
                  <a:srgbClr val="00AF50"/>
                </a:solidFill>
                <a:latin typeface="Calibri"/>
                <a:cs typeface="Calibri"/>
              </a:rPr>
              <a:t>δεσμούς</a:t>
            </a:r>
            <a:r>
              <a:rPr sz="1800" dirty="0"/>
              <a:t>.</a:t>
            </a:r>
            <a:r>
              <a:rPr sz="1800" spc="-75" dirty="0"/>
              <a:t> </a:t>
            </a:r>
            <a:r>
              <a:rPr sz="1800" spc="-25" dirty="0"/>
              <a:t>[…]</a:t>
            </a:r>
            <a:endParaRPr sz="1800">
              <a:latin typeface="Calibri"/>
              <a:cs typeface="Calibri"/>
            </a:endParaRPr>
          </a:p>
        </p:txBody>
      </p:sp>
      <p:sp>
        <p:nvSpPr>
          <p:cNvPr id="45" name="object 45"/>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46" name="object 46"/>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20</a:t>
            </a:fld>
            <a:endParaRPr spc="-25"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01459" y="844041"/>
            <a:ext cx="6943725" cy="3680460"/>
          </a:xfrm>
          <a:custGeom>
            <a:avLst/>
            <a:gdLst/>
            <a:ahLst/>
            <a:cxnLst/>
            <a:rect l="l" t="t" r="r" b="b"/>
            <a:pathLst>
              <a:path w="6943725" h="3680460">
                <a:moveTo>
                  <a:pt x="694702" y="3679952"/>
                </a:moveTo>
                <a:lnTo>
                  <a:pt x="6943102" y="3679952"/>
                </a:lnTo>
                <a:lnTo>
                  <a:pt x="6943102" y="2357120"/>
                </a:lnTo>
                <a:lnTo>
                  <a:pt x="694702" y="2357120"/>
                </a:lnTo>
                <a:lnTo>
                  <a:pt x="694702" y="3679952"/>
                </a:lnTo>
                <a:close/>
              </a:path>
              <a:path w="6943725" h="3680460">
                <a:moveTo>
                  <a:pt x="2602242" y="0"/>
                </a:moveTo>
                <a:lnTo>
                  <a:pt x="0" y="2683891"/>
                </a:lnTo>
                <a:lnTo>
                  <a:pt x="535813" y="2638679"/>
                </a:lnTo>
              </a:path>
            </a:pathLst>
          </a:custGeom>
          <a:ln w="25908">
            <a:solidFill>
              <a:srgbClr val="4F81BC"/>
            </a:solidFill>
          </a:ln>
        </p:spPr>
        <p:txBody>
          <a:bodyPr wrap="square" lIns="0" tIns="0" rIns="0" bIns="0" rtlCol="0"/>
          <a:lstStyle/>
          <a:p>
            <a:endParaRPr/>
          </a:p>
        </p:txBody>
      </p:sp>
      <p:sp>
        <p:nvSpPr>
          <p:cNvPr id="3" name="object 3"/>
          <p:cNvSpPr txBox="1"/>
          <p:nvPr/>
        </p:nvSpPr>
        <p:spPr>
          <a:xfrm>
            <a:off x="1374394" y="3221862"/>
            <a:ext cx="5922010" cy="1244600"/>
          </a:xfrm>
          <a:prstGeom prst="rect">
            <a:avLst/>
          </a:prstGeom>
        </p:spPr>
        <p:txBody>
          <a:bodyPr vert="horz" wrap="square" lIns="0" tIns="12065" rIns="0" bIns="0" rtlCol="0">
            <a:spAutoFit/>
          </a:bodyPr>
          <a:lstStyle/>
          <a:p>
            <a:pPr marL="12700" marR="5080">
              <a:lnSpc>
                <a:spcPct val="100000"/>
              </a:lnSpc>
              <a:spcBef>
                <a:spcPts val="95"/>
              </a:spcBef>
            </a:pPr>
            <a:r>
              <a:rPr sz="1600" dirty="0">
                <a:solidFill>
                  <a:srgbClr val="17375E"/>
                </a:solidFill>
                <a:latin typeface="Calibri"/>
                <a:cs typeface="Calibri"/>
              </a:rPr>
              <a:t>Σχέσεις</a:t>
            </a:r>
            <a:r>
              <a:rPr sz="1600" spc="-60" dirty="0">
                <a:solidFill>
                  <a:srgbClr val="17375E"/>
                </a:solidFill>
                <a:latin typeface="Calibri"/>
                <a:cs typeface="Calibri"/>
              </a:rPr>
              <a:t> </a:t>
            </a:r>
            <a:r>
              <a:rPr sz="1600" dirty="0">
                <a:solidFill>
                  <a:srgbClr val="17375E"/>
                </a:solidFill>
                <a:latin typeface="Calibri"/>
                <a:cs typeface="Calibri"/>
              </a:rPr>
              <a:t>αλληλεγγύης</a:t>
            </a:r>
            <a:r>
              <a:rPr sz="1600" spc="-30" dirty="0">
                <a:solidFill>
                  <a:srgbClr val="17375E"/>
                </a:solidFill>
                <a:latin typeface="Calibri"/>
                <a:cs typeface="Calibri"/>
              </a:rPr>
              <a:t> </a:t>
            </a:r>
            <a:r>
              <a:rPr sz="1600" spc="-10" dirty="0">
                <a:solidFill>
                  <a:srgbClr val="17375E"/>
                </a:solidFill>
                <a:latin typeface="Calibri"/>
                <a:cs typeface="Calibri"/>
              </a:rPr>
              <a:t>αναπτύσσονται</a:t>
            </a:r>
            <a:r>
              <a:rPr sz="1600" spc="-30" dirty="0">
                <a:solidFill>
                  <a:srgbClr val="17375E"/>
                </a:solidFill>
                <a:latin typeface="Calibri"/>
                <a:cs typeface="Calibri"/>
              </a:rPr>
              <a:t> </a:t>
            </a:r>
            <a:r>
              <a:rPr sz="1600" dirty="0">
                <a:solidFill>
                  <a:srgbClr val="17375E"/>
                </a:solidFill>
                <a:latin typeface="Calibri"/>
                <a:cs typeface="Calibri"/>
              </a:rPr>
              <a:t>ανάμεσα</a:t>
            </a:r>
            <a:r>
              <a:rPr sz="1600" spc="-40" dirty="0">
                <a:solidFill>
                  <a:srgbClr val="17375E"/>
                </a:solidFill>
                <a:latin typeface="Calibri"/>
                <a:cs typeface="Calibri"/>
              </a:rPr>
              <a:t> </a:t>
            </a:r>
            <a:r>
              <a:rPr sz="1600" dirty="0">
                <a:solidFill>
                  <a:srgbClr val="17375E"/>
                </a:solidFill>
                <a:latin typeface="Calibri"/>
                <a:cs typeface="Calibri"/>
              </a:rPr>
              <a:t>στον</a:t>
            </a:r>
            <a:r>
              <a:rPr sz="1600" spc="-40" dirty="0">
                <a:solidFill>
                  <a:srgbClr val="17375E"/>
                </a:solidFill>
                <a:latin typeface="Calibri"/>
                <a:cs typeface="Calibri"/>
              </a:rPr>
              <a:t> </a:t>
            </a:r>
            <a:r>
              <a:rPr sz="1600" dirty="0">
                <a:solidFill>
                  <a:srgbClr val="17375E"/>
                </a:solidFill>
                <a:latin typeface="Calibri"/>
                <a:cs typeface="Calibri"/>
              </a:rPr>
              <a:t>οίκο</a:t>
            </a:r>
            <a:r>
              <a:rPr sz="1600" spc="-50" dirty="0">
                <a:solidFill>
                  <a:srgbClr val="17375E"/>
                </a:solidFill>
                <a:latin typeface="Calibri"/>
                <a:cs typeface="Calibri"/>
              </a:rPr>
              <a:t> </a:t>
            </a:r>
            <a:r>
              <a:rPr sz="1600" dirty="0">
                <a:solidFill>
                  <a:srgbClr val="17375E"/>
                </a:solidFill>
                <a:latin typeface="Calibri"/>
                <a:cs typeface="Calibri"/>
              </a:rPr>
              <a:t>και</a:t>
            </a:r>
            <a:r>
              <a:rPr sz="1600" spc="-40" dirty="0">
                <a:solidFill>
                  <a:srgbClr val="17375E"/>
                </a:solidFill>
                <a:latin typeface="Calibri"/>
                <a:cs typeface="Calibri"/>
              </a:rPr>
              <a:t> </a:t>
            </a:r>
            <a:r>
              <a:rPr sz="1600" dirty="0">
                <a:solidFill>
                  <a:srgbClr val="17375E"/>
                </a:solidFill>
                <a:latin typeface="Calibri"/>
                <a:cs typeface="Calibri"/>
              </a:rPr>
              <a:t>σε</a:t>
            </a:r>
            <a:r>
              <a:rPr sz="1600" spc="-50" dirty="0">
                <a:solidFill>
                  <a:srgbClr val="17375E"/>
                </a:solidFill>
                <a:latin typeface="Calibri"/>
                <a:cs typeface="Calibri"/>
              </a:rPr>
              <a:t> </a:t>
            </a:r>
            <a:r>
              <a:rPr sz="1600" spc="-10" dirty="0">
                <a:solidFill>
                  <a:srgbClr val="17375E"/>
                </a:solidFill>
                <a:latin typeface="Calibri"/>
                <a:cs typeface="Calibri"/>
              </a:rPr>
              <a:t>άλλους </a:t>
            </a:r>
            <a:r>
              <a:rPr sz="1600" dirty="0">
                <a:solidFill>
                  <a:srgbClr val="17375E"/>
                </a:solidFill>
                <a:latin typeface="Calibri"/>
                <a:cs typeface="Calibri"/>
              </a:rPr>
              <a:t>ξένους</a:t>
            </a:r>
            <a:r>
              <a:rPr sz="1600" spc="-40" dirty="0">
                <a:solidFill>
                  <a:srgbClr val="17375E"/>
                </a:solidFill>
                <a:latin typeface="Calibri"/>
                <a:cs typeface="Calibri"/>
              </a:rPr>
              <a:t> </a:t>
            </a:r>
            <a:r>
              <a:rPr sz="1600" dirty="0">
                <a:solidFill>
                  <a:srgbClr val="17375E"/>
                </a:solidFill>
                <a:latin typeface="Calibri"/>
                <a:cs typeface="Calibri"/>
              </a:rPr>
              <a:t>ανθρώπους</a:t>
            </a:r>
            <a:r>
              <a:rPr sz="1600" spc="-35" dirty="0">
                <a:solidFill>
                  <a:srgbClr val="17375E"/>
                </a:solidFill>
                <a:latin typeface="Calibri"/>
                <a:cs typeface="Calibri"/>
              </a:rPr>
              <a:t> </a:t>
            </a:r>
            <a:r>
              <a:rPr sz="1600" dirty="0">
                <a:solidFill>
                  <a:srgbClr val="17375E"/>
                </a:solidFill>
                <a:latin typeface="Calibri"/>
                <a:cs typeface="Calibri"/>
              </a:rPr>
              <a:t>χωρίς</a:t>
            </a:r>
            <a:r>
              <a:rPr sz="1600" spc="-40" dirty="0">
                <a:solidFill>
                  <a:srgbClr val="17375E"/>
                </a:solidFill>
                <a:latin typeface="Calibri"/>
                <a:cs typeface="Calibri"/>
              </a:rPr>
              <a:t> </a:t>
            </a:r>
            <a:r>
              <a:rPr sz="1600" spc="-10" dirty="0">
                <a:solidFill>
                  <a:srgbClr val="17375E"/>
                </a:solidFill>
                <a:latin typeface="Calibri"/>
                <a:cs typeface="Calibri"/>
              </a:rPr>
              <a:t>συγγενικούς</a:t>
            </a:r>
            <a:r>
              <a:rPr sz="1600" spc="-35" dirty="0">
                <a:solidFill>
                  <a:srgbClr val="17375E"/>
                </a:solidFill>
                <a:latin typeface="Calibri"/>
                <a:cs typeface="Calibri"/>
              </a:rPr>
              <a:t> </a:t>
            </a:r>
            <a:r>
              <a:rPr sz="1600" dirty="0">
                <a:solidFill>
                  <a:srgbClr val="17375E"/>
                </a:solidFill>
                <a:latin typeface="Calibri"/>
                <a:cs typeface="Calibri"/>
              </a:rPr>
              <a:t>δεσμούς</a:t>
            </a:r>
            <a:r>
              <a:rPr sz="1600" spc="-40" dirty="0">
                <a:solidFill>
                  <a:srgbClr val="17375E"/>
                </a:solidFill>
                <a:latin typeface="Calibri"/>
                <a:cs typeface="Calibri"/>
              </a:rPr>
              <a:t> </a:t>
            </a:r>
            <a:r>
              <a:rPr sz="1600" dirty="0">
                <a:solidFill>
                  <a:srgbClr val="17375E"/>
                </a:solidFill>
                <a:latin typeface="Calibri"/>
                <a:cs typeface="Calibri"/>
              </a:rPr>
              <a:t>που</a:t>
            </a:r>
            <a:r>
              <a:rPr sz="1600" spc="-35" dirty="0">
                <a:solidFill>
                  <a:srgbClr val="17375E"/>
                </a:solidFill>
                <a:latin typeface="Calibri"/>
                <a:cs typeface="Calibri"/>
              </a:rPr>
              <a:t> </a:t>
            </a:r>
            <a:r>
              <a:rPr sz="1600" dirty="0">
                <a:solidFill>
                  <a:srgbClr val="17375E"/>
                </a:solidFill>
                <a:latin typeface="Calibri"/>
                <a:cs typeface="Calibri"/>
              </a:rPr>
              <a:t>γίνονται</a:t>
            </a:r>
            <a:r>
              <a:rPr sz="1600" spc="-40" dirty="0">
                <a:solidFill>
                  <a:srgbClr val="17375E"/>
                </a:solidFill>
                <a:latin typeface="Calibri"/>
                <a:cs typeface="Calibri"/>
              </a:rPr>
              <a:t> </a:t>
            </a:r>
            <a:r>
              <a:rPr sz="1600" dirty="0">
                <a:solidFill>
                  <a:srgbClr val="17375E"/>
                </a:solidFill>
                <a:latin typeface="Calibri"/>
                <a:cs typeface="Calibri"/>
              </a:rPr>
              <a:t>φίλοι</a:t>
            </a:r>
            <a:r>
              <a:rPr sz="1600" spc="-55" dirty="0">
                <a:solidFill>
                  <a:srgbClr val="17375E"/>
                </a:solidFill>
                <a:latin typeface="Calibri"/>
                <a:cs typeface="Calibri"/>
              </a:rPr>
              <a:t> </a:t>
            </a:r>
            <a:r>
              <a:rPr sz="1600" spc="-25" dirty="0">
                <a:solidFill>
                  <a:srgbClr val="17375E"/>
                </a:solidFill>
                <a:latin typeface="Calibri"/>
                <a:cs typeface="Calibri"/>
              </a:rPr>
              <a:t>του </a:t>
            </a:r>
            <a:r>
              <a:rPr sz="1600" spc="-10" dirty="0">
                <a:solidFill>
                  <a:srgbClr val="17375E"/>
                </a:solidFill>
                <a:latin typeface="Calibri"/>
                <a:cs typeface="Calibri"/>
              </a:rPr>
              <a:t>οίκου.</a:t>
            </a:r>
            <a:r>
              <a:rPr sz="1600" spc="-35" dirty="0">
                <a:solidFill>
                  <a:srgbClr val="17375E"/>
                </a:solidFill>
                <a:latin typeface="Calibri"/>
                <a:cs typeface="Calibri"/>
              </a:rPr>
              <a:t> </a:t>
            </a:r>
            <a:r>
              <a:rPr sz="1600" dirty="0">
                <a:solidFill>
                  <a:srgbClr val="17375E"/>
                </a:solidFill>
                <a:latin typeface="Calibri"/>
                <a:cs typeface="Calibri"/>
              </a:rPr>
              <a:t>Η</a:t>
            </a:r>
            <a:r>
              <a:rPr sz="1600" spc="-45" dirty="0">
                <a:solidFill>
                  <a:srgbClr val="17375E"/>
                </a:solidFill>
                <a:latin typeface="Calibri"/>
                <a:cs typeface="Calibri"/>
              </a:rPr>
              <a:t> </a:t>
            </a:r>
            <a:r>
              <a:rPr sz="1600" spc="-10" dirty="0">
                <a:solidFill>
                  <a:srgbClr val="17375E"/>
                </a:solidFill>
                <a:latin typeface="Calibri"/>
                <a:cs typeface="Calibri"/>
              </a:rPr>
              <a:t>ιδιότητα</a:t>
            </a:r>
            <a:r>
              <a:rPr sz="1600" spc="-15" dirty="0">
                <a:solidFill>
                  <a:srgbClr val="17375E"/>
                </a:solidFill>
                <a:latin typeface="Calibri"/>
                <a:cs typeface="Calibri"/>
              </a:rPr>
              <a:t> </a:t>
            </a:r>
            <a:r>
              <a:rPr sz="1600" dirty="0">
                <a:solidFill>
                  <a:srgbClr val="17375E"/>
                </a:solidFill>
                <a:latin typeface="Calibri"/>
                <a:cs typeface="Calibri"/>
              </a:rPr>
              <a:t>αυτή</a:t>
            </a:r>
            <a:r>
              <a:rPr sz="1600" spc="-30" dirty="0">
                <a:solidFill>
                  <a:srgbClr val="17375E"/>
                </a:solidFill>
                <a:latin typeface="Calibri"/>
                <a:cs typeface="Calibri"/>
              </a:rPr>
              <a:t> </a:t>
            </a:r>
            <a:r>
              <a:rPr sz="1600" spc="-10" dirty="0">
                <a:solidFill>
                  <a:srgbClr val="17375E"/>
                </a:solidFill>
                <a:latin typeface="Calibri"/>
                <a:cs typeface="Calibri"/>
              </a:rPr>
              <a:t>συνεπάγεται</a:t>
            </a:r>
            <a:r>
              <a:rPr sz="1600" spc="-40" dirty="0">
                <a:solidFill>
                  <a:srgbClr val="17375E"/>
                </a:solidFill>
                <a:latin typeface="Calibri"/>
                <a:cs typeface="Calibri"/>
              </a:rPr>
              <a:t> </a:t>
            </a:r>
            <a:r>
              <a:rPr sz="1600" dirty="0">
                <a:solidFill>
                  <a:srgbClr val="17375E"/>
                </a:solidFill>
                <a:latin typeface="Calibri"/>
                <a:cs typeface="Calibri"/>
              </a:rPr>
              <a:t>ασφάλεια</a:t>
            </a:r>
            <a:r>
              <a:rPr sz="1600" spc="-40" dirty="0">
                <a:solidFill>
                  <a:srgbClr val="17375E"/>
                </a:solidFill>
                <a:latin typeface="Calibri"/>
                <a:cs typeface="Calibri"/>
              </a:rPr>
              <a:t> </a:t>
            </a:r>
            <a:r>
              <a:rPr sz="1600" dirty="0">
                <a:solidFill>
                  <a:srgbClr val="17375E"/>
                </a:solidFill>
                <a:latin typeface="Calibri"/>
                <a:cs typeface="Calibri"/>
              </a:rPr>
              <a:t>και</a:t>
            </a:r>
            <a:r>
              <a:rPr sz="1600" spc="-30" dirty="0">
                <a:solidFill>
                  <a:srgbClr val="17375E"/>
                </a:solidFill>
                <a:latin typeface="Calibri"/>
                <a:cs typeface="Calibri"/>
              </a:rPr>
              <a:t> </a:t>
            </a:r>
            <a:r>
              <a:rPr sz="1600" dirty="0">
                <a:solidFill>
                  <a:srgbClr val="17375E"/>
                </a:solidFill>
                <a:latin typeface="Calibri"/>
                <a:cs typeface="Calibri"/>
              </a:rPr>
              <a:t>ανέσεις</a:t>
            </a:r>
            <a:r>
              <a:rPr sz="1600" spc="-65" dirty="0">
                <a:solidFill>
                  <a:srgbClr val="17375E"/>
                </a:solidFill>
                <a:latin typeface="Calibri"/>
                <a:cs typeface="Calibri"/>
              </a:rPr>
              <a:t> </a:t>
            </a:r>
            <a:r>
              <a:rPr sz="1600" dirty="0">
                <a:solidFill>
                  <a:srgbClr val="17375E"/>
                </a:solidFill>
                <a:latin typeface="Calibri"/>
                <a:cs typeface="Calibri"/>
              </a:rPr>
              <a:t>από</a:t>
            </a:r>
            <a:r>
              <a:rPr sz="1600" spc="-10" dirty="0">
                <a:solidFill>
                  <a:srgbClr val="17375E"/>
                </a:solidFill>
                <a:latin typeface="Calibri"/>
                <a:cs typeface="Calibri"/>
              </a:rPr>
              <a:t> </a:t>
            </a:r>
            <a:r>
              <a:rPr sz="1600" spc="-25" dirty="0">
                <a:solidFill>
                  <a:srgbClr val="17375E"/>
                </a:solidFill>
                <a:latin typeface="Calibri"/>
                <a:cs typeface="Calibri"/>
              </a:rPr>
              <a:t>την </a:t>
            </a:r>
            <a:r>
              <a:rPr sz="1600" dirty="0">
                <a:solidFill>
                  <a:srgbClr val="17375E"/>
                </a:solidFill>
                <a:latin typeface="Calibri"/>
                <a:cs typeface="Calibri"/>
              </a:rPr>
              <a:t>πλευρά</a:t>
            </a:r>
            <a:r>
              <a:rPr sz="1600" spc="-55" dirty="0">
                <a:solidFill>
                  <a:srgbClr val="17375E"/>
                </a:solidFill>
                <a:latin typeface="Calibri"/>
                <a:cs typeface="Calibri"/>
              </a:rPr>
              <a:t> </a:t>
            </a:r>
            <a:r>
              <a:rPr sz="1600" dirty="0">
                <a:solidFill>
                  <a:srgbClr val="17375E"/>
                </a:solidFill>
                <a:latin typeface="Calibri"/>
                <a:cs typeface="Calibri"/>
              </a:rPr>
              <a:t>του</a:t>
            </a:r>
            <a:r>
              <a:rPr sz="1600" spc="-35" dirty="0">
                <a:solidFill>
                  <a:srgbClr val="17375E"/>
                </a:solidFill>
                <a:latin typeface="Calibri"/>
                <a:cs typeface="Calibri"/>
              </a:rPr>
              <a:t> </a:t>
            </a:r>
            <a:r>
              <a:rPr sz="1600" dirty="0">
                <a:solidFill>
                  <a:srgbClr val="17375E"/>
                </a:solidFill>
                <a:latin typeface="Calibri"/>
                <a:cs typeface="Calibri"/>
              </a:rPr>
              <a:t>οίκου</a:t>
            </a:r>
            <a:r>
              <a:rPr sz="1600" spc="-40" dirty="0">
                <a:solidFill>
                  <a:srgbClr val="17375E"/>
                </a:solidFill>
                <a:latin typeface="Calibri"/>
                <a:cs typeface="Calibri"/>
              </a:rPr>
              <a:t> </a:t>
            </a:r>
            <a:r>
              <a:rPr sz="1600" dirty="0">
                <a:solidFill>
                  <a:srgbClr val="17375E"/>
                </a:solidFill>
                <a:latin typeface="Calibri"/>
                <a:cs typeface="Calibri"/>
              </a:rPr>
              <a:t>προς</a:t>
            </a:r>
            <a:r>
              <a:rPr sz="1600" spc="-35" dirty="0">
                <a:solidFill>
                  <a:srgbClr val="17375E"/>
                </a:solidFill>
                <a:latin typeface="Calibri"/>
                <a:cs typeface="Calibri"/>
              </a:rPr>
              <a:t> </a:t>
            </a:r>
            <a:r>
              <a:rPr sz="1600" dirty="0">
                <a:solidFill>
                  <a:srgbClr val="17375E"/>
                </a:solidFill>
                <a:latin typeface="Calibri"/>
                <a:cs typeface="Calibri"/>
              </a:rPr>
              <a:t>τους</a:t>
            </a:r>
            <a:r>
              <a:rPr sz="1600" spc="-30" dirty="0">
                <a:solidFill>
                  <a:srgbClr val="17375E"/>
                </a:solidFill>
                <a:latin typeface="Calibri"/>
                <a:cs typeface="Calibri"/>
              </a:rPr>
              <a:t> </a:t>
            </a:r>
            <a:r>
              <a:rPr sz="1600" dirty="0">
                <a:solidFill>
                  <a:srgbClr val="17375E"/>
                </a:solidFill>
                <a:latin typeface="Calibri"/>
                <a:cs typeface="Calibri"/>
              </a:rPr>
              <a:t>φίλους</a:t>
            </a:r>
            <a:r>
              <a:rPr sz="1600" spc="-55" dirty="0">
                <a:solidFill>
                  <a:srgbClr val="17375E"/>
                </a:solidFill>
                <a:latin typeface="Calibri"/>
                <a:cs typeface="Calibri"/>
              </a:rPr>
              <a:t> </a:t>
            </a:r>
            <a:r>
              <a:rPr sz="1600" dirty="0">
                <a:solidFill>
                  <a:srgbClr val="17375E"/>
                </a:solidFill>
                <a:latin typeface="Calibri"/>
                <a:cs typeface="Calibri"/>
              </a:rPr>
              <a:t>με</a:t>
            </a:r>
            <a:r>
              <a:rPr sz="1600" spc="-50" dirty="0">
                <a:solidFill>
                  <a:srgbClr val="17375E"/>
                </a:solidFill>
                <a:latin typeface="Calibri"/>
                <a:cs typeface="Calibri"/>
              </a:rPr>
              <a:t> </a:t>
            </a:r>
            <a:r>
              <a:rPr sz="1600" dirty="0">
                <a:solidFill>
                  <a:srgbClr val="17375E"/>
                </a:solidFill>
                <a:latin typeface="Calibri"/>
                <a:cs typeface="Calibri"/>
              </a:rPr>
              <a:t>αντάλλαγμα</a:t>
            </a:r>
            <a:r>
              <a:rPr sz="1600" spc="-20" dirty="0">
                <a:solidFill>
                  <a:srgbClr val="17375E"/>
                </a:solidFill>
                <a:latin typeface="Calibri"/>
                <a:cs typeface="Calibri"/>
              </a:rPr>
              <a:t> </a:t>
            </a:r>
            <a:r>
              <a:rPr sz="1600" spc="-10" dirty="0">
                <a:solidFill>
                  <a:srgbClr val="17375E"/>
                </a:solidFill>
                <a:latin typeface="Calibri"/>
                <a:cs typeface="Calibri"/>
              </a:rPr>
              <a:t>προσφορά</a:t>
            </a:r>
            <a:endParaRPr sz="1600">
              <a:latin typeface="Calibri"/>
              <a:cs typeface="Calibri"/>
            </a:endParaRPr>
          </a:p>
          <a:p>
            <a:pPr marL="12700">
              <a:lnSpc>
                <a:spcPct val="100000"/>
              </a:lnSpc>
            </a:pPr>
            <a:r>
              <a:rPr sz="1600" spc="-10" dirty="0">
                <a:solidFill>
                  <a:srgbClr val="17375E"/>
                </a:solidFill>
                <a:latin typeface="Calibri"/>
                <a:cs typeface="Calibri"/>
              </a:rPr>
              <a:t>υπηρεσιών</a:t>
            </a:r>
            <a:r>
              <a:rPr sz="1600" spc="-60" dirty="0">
                <a:solidFill>
                  <a:srgbClr val="17375E"/>
                </a:solidFill>
                <a:latin typeface="Calibri"/>
                <a:cs typeface="Calibri"/>
              </a:rPr>
              <a:t> </a:t>
            </a:r>
            <a:r>
              <a:rPr sz="1600" dirty="0">
                <a:solidFill>
                  <a:srgbClr val="17375E"/>
                </a:solidFill>
                <a:latin typeface="Calibri"/>
                <a:cs typeface="Calibri"/>
              </a:rPr>
              <a:t>και</a:t>
            </a:r>
            <a:r>
              <a:rPr sz="1600" spc="-35" dirty="0">
                <a:solidFill>
                  <a:srgbClr val="17375E"/>
                </a:solidFill>
                <a:latin typeface="Calibri"/>
                <a:cs typeface="Calibri"/>
              </a:rPr>
              <a:t> </a:t>
            </a:r>
            <a:r>
              <a:rPr sz="1600" dirty="0">
                <a:solidFill>
                  <a:srgbClr val="17375E"/>
                </a:solidFill>
                <a:latin typeface="Calibri"/>
                <a:cs typeface="Calibri"/>
              </a:rPr>
              <a:t>πίστη</a:t>
            </a:r>
            <a:r>
              <a:rPr sz="1600" spc="-55" dirty="0">
                <a:solidFill>
                  <a:srgbClr val="17375E"/>
                </a:solidFill>
                <a:latin typeface="Calibri"/>
                <a:cs typeface="Calibri"/>
              </a:rPr>
              <a:t> </a:t>
            </a:r>
            <a:r>
              <a:rPr sz="1600" dirty="0">
                <a:solidFill>
                  <a:srgbClr val="17375E"/>
                </a:solidFill>
                <a:latin typeface="Calibri"/>
                <a:cs typeface="Calibri"/>
              </a:rPr>
              <a:t>σε</a:t>
            </a:r>
            <a:r>
              <a:rPr sz="1600" spc="-45" dirty="0">
                <a:solidFill>
                  <a:srgbClr val="17375E"/>
                </a:solidFill>
                <a:latin typeface="Calibri"/>
                <a:cs typeface="Calibri"/>
              </a:rPr>
              <a:t> </a:t>
            </a:r>
            <a:r>
              <a:rPr sz="1600" dirty="0">
                <a:solidFill>
                  <a:srgbClr val="17375E"/>
                </a:solidFill>
                <a:latin typeface="Calibri"/>
                <a:cs typeface="Calibri"/>
              </a:rPr>
              <a:t>ειρήνη</a:t>
            </a:r>
            <a:r>
              <a:rPr sz="1600" spc="-50" dirty="0">
                <a:solidFill>
                  <a:srgbClr val="17375E"/>
                </a:solidFill>
                <a:latin typeface="Calibri"/>
                <a:cs typeface="Calibri"/>
              </a:rPr>
              <a:t> </a:t>
            </a:r>
            <a:r>
              <a:rPr sz="1600" dirty="0">
                <a:solidFill>
                  <a:srgbClr val="17375E"/>
                </a:solidFill>
                <a:latin typeface="Calibri"/>
                <a:cs typeface="Calibri"/>
              </a:rPr>
              <a:t>και</a:t>
            </a:r>
            <a:r>
              <a:rPr sz="1600" spc="-35" dirty="0">
                <a:solidFill>
                  <a:srgbClr val="17375E"/>
                </a:solidFill>
                <a:latin typeface="Calibri"/>
                <a:cs typeface="Calibri"/>
              </a:rPr>
              <a:t> </a:t>
            </a:r>
            <a:r>
              <a:rPr sz="1600" dirty="0">
                <a:solidFill>
                  <a:srgbClr val="17375E"/>
                </a:solidFill>
                <a:latin typeface="Calibri"/>
                <a:cs typeface="Calibri"/>
              </a:rPr>
              <a:t>πόλεμο</a:t>
            </a:r>
            <a:r>
              <a:rPr sz="1600" spc="-50" dirty="0">
                <a:solidFill>
                  <a:srgbClr val="17375E"/>
                </a:solidFill>
                <a:latin typeface="Calibri"/>
                <a:cs typeface="Calibri"/>
              </a:rPr>
              <a:t> </a:t>
            </a:r>
            <a:r>
              <a:rPr sz="1600" dirty="0">
                <a:solidFill>
                  <a:srgbClr val="17375E"/>
                </a:solidFill>
                <a:latin typeface="Calibri"/>
                <a:cs typeface="Calibri"/>
              </a:rPr>
              <a:t>από</a:t>
            </a:r>
            <a:r>
              <a:rPr sz="1600" spc="-30" dirty="0">
                <a:solidFill>
                  <a:srgbClr val="17375E"/>
                </a:solidFill>
                <a:latin typeface="Calibri"/>
                <a:cs typeface="Calibri"/>
              </a:rPr>
              <a:t> </a:t>
            </a:r>
            <a:r>
              <a:rPr sz="1600" spc="-10" dirty="0">
                <a:solidFill>
                  <a:srgbClr val="17375E"/>
                </a:solidFill>
                <a:latin typeface="Calibri"/>
                <a:cs typeface="Calibri"/>
              </a:rPr>
              <a:t>εκείνους.</a:t>
            </a:r>
            <a:endParaRPr sz="1600">
              <a:latin typeface="Calibri"/>
              <a:cs typeface="Calibri"/>
            </a:endParaRPr>
          </a:p>
        </p:txBody>
      </p:sp>
      <p:grpSp>
        <p:nvGrpSpPr>
          <p:cNvPr id="4" name="object 4"/>
          <p:cNvGrpSpPr/>
          <p:nvPr/>
        </p:nvGrpSpPr>
        <p:grpSpPr>
          <a:xfrm>
            <a:off x="681227" y="472440"/>
            <a:ext cx="7359650" cy="1336675"/>
            <a:chOff x="681227" y="472440"/>
            <a:chExt cx="7359650" cy="1336675"/>
          </a:xfrm>
        </p:grpSpPr>
        <p:pic>
          <p:nvPicPr>
            <p:cNvPr id="5" name="object 5"/>
            <p:cNvPicPr/>
            <p:nvPr/>
          </p:nvPicPr>
          <p:blipFill>
            <a:blip r:embed="rId2" cstate="print"/>
            <a:stretch>
              <a:fillRect/>
            </a:stretch>
          </p:blipFill>
          <p:spPr>
            <a:xfrm>
              <a:off x="3127248" y="472440"/>
              <a:ext cx="1042415" cy="513588"/>
            </a:xfrm>
            <a:prstGeom prst="rect">
              <a:avLst/>
            </a:prstGeom>
          </p:spPr>
        </p:pic>
        <p:pic>
          <p:nvPicPr>
            <p:cNvPr id="6" name="object 6"/>
            <p:cNvPicPr/>
            <p:nvPr/>
          </p:nvPicPr>
          <p:blipFill>
            <a:blip r:embed="rId3" cstate="print"/>
            <a:stretch>
              <a:fillRect/>
            </a:stretch>
          </p:blipFill>
          <p:spPr>
            <a:xfrm>
              <a:off x="5221224" y="472440"/>
              <a:ext cx="832103" cy="513588"/>
            </a:xfrm>
            <a:prstGeom prst="rect">
              <a:avLst/>
            </a:prstGeom>
          </p:spPr>
        </p:pic>
        <p:pic>
          <p:nvPicPr>
            <p:cNvPr id="7" name="object 7"/>
            <p:cNvPicPr/>
            <p:nvPr/>
          </p:nvPicPr>
          <p:blipFill>
            <a:blip r:embed="rId4" cstate="print"/>
            <a:stretch>
              <a:fillRect/>
            </a:stretch>
          </p:blipFill>
          <p:spPr>
            <a:xfrm>
              <a:off x="6444995" y="472440"/>
              <a:ext cx="1595627" cy="513588"/>
            </a:xfrm>
            <a:prstGeom prst="rect">
              <a:avLst/>
            </a:prstGeom>
          </p:spPr>
        </p:pic>
        <p:pic>
          <p:nvPicPr>
            <p:cNvPr id="8" name="object 8"/>
            <p:cNvPicPr/>
            <p:nvPr/>
          </p:nvPicPr>
          <p:blipFill>
            <a:blip r:embed="rId5" cstate="print"/>
            <a:stretch>
              <a:fillRect/>
            </a:stretch>
          </p:blipFill>
          <p:spPr>
            <a:xfrm>
              <a:off x="681227" y="746760"/>
              <a:ext cx="1278636" cy="513588"/>
            </a:xfrm>
            <a:prstGeom prst="rect">
              <a:avLst/>
            </a:prstGeom>
          </p:spPr>
        </p:pic>
        <p:pic>
          <p:nvPicPr>
            <p:cNvPr id="9" name="object 9"/>
            <p:cNvPicPr/>
            <p:nvPr/>
          </p:nvPicPr>
          <p:blipFill>
            <a:blip r:embed="rId6" cstate="print"/>
            <a:stretch>
              <a:fillRect/>
            </a:stretch>
          </p:blipFill>
          <p:spPr>
            <a:xfrm>
              <a:off x="2574035" y="746760"/>
              <a:ext cx="1040891" cy="513588"/>
            </a:xfrm>
            <a:prstGeom prst="rect">
              <a:avLst/>
            </a:prstGeom>
          </p:spPr>
        </p:pic>
        <p:pic>
          <p:nvPicPr>
            <p:cNvPr id="10" name="object 10"/>
            <p:cNvPicPr/>
            <p:nvPr/>
          </p:nvPicPr>
          <p:blipFill>
            <a:blip r:embed="rId7" cstate="print"/>
            <a:stretch>
              <a:fillRect/>
            </a:stretch>
          </p:blipFill>
          <p:spPr>
            <a:xfrm>
              <a:off x="681227" y="1021080"/>
              <a:ext cx="1502663" cy="513588"/>
            </a:xfrm>
            <a:prstGeom prst="rect">
              <a:avLst/>
            </a:prstGeom>
          </p:spPr>
        </p:pic>
        <p:pic>
          <p:nvPicPr>
            <p:cNvPr id="11" name="object 11"/>
            <p:cNvPicPr/>
            <p:nvPr/>
          </p:nvPicPr>
          <p:blipFill>
            <a:blip r:embed="rId8" cstate="print"/>
            <a:stretch>
              <a:fillRect/>
            </a:stretch>
          </p:blipFill>
          <p:spPr>
            <a:xfrm>
              <a:off x="2276855" y="1021080"/>
              <a:ext cx="1298447" cy="513588"/>
            </a:xfrm>
            <a:prstGeom prst="rect">
              <a:avLst/>
            </a:prstGeom>
          </p:spPr>
        </p:pic>
        <p:pic>
          <p:nvPicPr>
            <p:cNvPr id="12" name="object 12"/>
            <p:cNvPicPr/>
            <p:nvPr/>
          </p:nvPicPr>
          <p:blipFill>
            <a:blip r:embed="rId9" cstate="print"/>
            <a:stretch>
              <a:fillRect/>
            </a:stretch>
          </p:blipFill>
          <p:spPr>
            <a:xfrm>
              <a:off x="1069847" y="1295400"/>
              <a:ext cx="1165860" cy="513588"/>
            </a:xfrm>
            <a:prstGeom prst="rect">
              <a:avLst/>
            </a:prstGeom>
          </p:spPr>
        </p:pic>
        <p:pic>
          <p:nvPicPr>
            <p:cNvPr id="13" name="object 13"/>
            <p:cNvPicPr/>
            <p:nvPr/>
          </p:nvPicPr>
          <p:blipFill>
            <a:blip r:embed="rId10" cstate="print"/>
            <a:stretch>
              <a:fillRect/>
            </a:stretch>
          </p:blipFill>
          <p:spPr>
            <a:xfrm>
              <a:off x="1976627" y="1295400"/>
              <a:ext cx="615695" cy="513588"/>
            </a:xfrm>
            <a:prstGeom prst="rect">
              <a:avLst/>
            </a:prstGeom>
          </p:spPr>
        </p:pic>
        <p:pic>
          <p:nvPicPr>
            <p:cNvPr id="14" name="object 14"/>
            <p:cNvPicPr/>
            <p:nvPr/>
          </p:nvPicPr>
          <p:blipFill>
            <a:blip r:embed="rId11" cstate="print"/>
            <a:stretch>
              <a:fillRect/>
            </a:stretch>
          </p:blipFill>
          <p:spPr>
            <a:xfrm>
              <a:off x="2336292" y="1295400"/>
              <a:ext cx="1048511" cy="513588"/>
            </a:xfrm>
            <a:prstGeom prst="rect">
              <a:avLst/>
            </a:prstGeom>
          </p:spPr>
        </p:pic>
        <p:pic>
          <p:nvPicPr>
            <p:cNvPr id="15" name="object 15"/>
            <p:cNvPicPr/>
            <p:nvPr/>
          </p:nvPicPr>
          <p:blipFill>
            <a:blip r:embed="rId12" cstate="print"/>
            <a:stretch>
              <a:fillRect/>
            </a:stretch>
          </p:blipFill>
          <p:spPr>
            <a:xfrm>
              <a:off x="3125723" y="1295400"/>
              <a:ext cx="432815" cy="513588"/>
            </a:xfrm>
            <a:prstGeom prst="rect">
              <a:avLst/>
            </a:prstGeom>
          </p:spPr>
        </p:pic>
        <p:pic>
          <p:nvPicPr>
            <p:cNvPr id="16" name="object 16"/>
            <p:cNvPicPr/>
            <p:nvPr/>
          </p:nvPicPr>
          <p:blipFill>
            <a:blip r:embed="rId13" cstate="print"/>
            <a:stretch>
              <a:fillRect/>
            </a:stretch>
          </p:blipFill>
          <p:spPr>
            <a:xfrm>
              <a:off x="3300983" y="1295400"/>
              <a:ext cx="644651" cy="513588"/>
            </a:xfrm>
            <a:prstGeom prst="rect">
              <a:avLst/>
            </a:prstGeom>
          </p:spPr>
        </p:pic>
        <p:pic>
          <p:nvPicPr>
            <p:cNvPr id="17" name="object 17"/>
            <p:cNvPicPr/>
            <p:nvPr/>
          </p:nvPicPr>
          <p:blipFill>
            <a:blip r:embed="rId14" cstate="print"/>
            <a:stretch>
              <a:fillRect/>
            </a:stretch>
          </p:blipFill>
          <p:spPr>
            <a:xfrm>
              <a:off x="3689604" y="1295400"/>
              <a:ext cx="1155191" cy="513588"/>
            </a:xfrm>
            <a:prstGeom prst="rect">
              <a:avLst/>
            </a:prstGeom>
          </p:spPr>
        </p:pic>
        <p:pic>
          <p:nvPicPr>
            <p:cNvPr id="18" name="object 18"/>
            <p:cNvPicPr/>
            <p:nvPr/>
          </p:nvPicPr>
          <p:blipFill>
            <a:blip r:embed="rId15" cstate="print"/>
            <a:stretch>
              <a:fillRect/>
            </a:stretch>
          </p:blipFill>
          <p:spPr>
            <a:xfrm>
              <a:off x="4536948" y="1295400"/>
              <a:ext cx="368808" cy="513588"/>
            </a:xfrm>
            <a:prstGeom prst="rect">
              <a:avLst/>
            </a:prstGeom>
          </p:spPr>
        </p:pic>
      </p:grpSp>
      <p:sp>
        <p:nvSpPr>
          <p:cNvPr id="19" name="object 19"/>
          <p:cNvSpPr txBox="1"/>
          <p:nvPr/>
        </p:nvSpPr>
        <p:spPr>
          <a:xfrm>
            <a:off x="733044" y="228600"/>
            <a:ext cx="7602220" cy="1754505"/>
          </a:xfrm>
          <a:prstGeom prst="rect">
            <a:avLst/>
          </a:prstGeom>
          <a:ln w="6096">
            <a:solidFill>
              <a:srgbClr val="000000"/>
            </a:solidFill>
          </a:ln>
        </p:spPr>
        <p:txBody>
          <a:bodyPr vert="horz" wrap="square" lIns="0" tIns="30480" rIns="0" bIns="0" rtlCol="0">
            <a:spAutoFit/>
          </a:bodyPr>
          <a:lstStyle/>
          <a:p>
            <a:pPr marL="91440" marR="83185" algn="just">
              <a:lnSpc>
                <a:spcPct val="100000"/>
              </a:lnSpc>
              <a:spcBef>
                <a:spcPts val="240"/>
              </a:spcBef>
            </a:pPr>
            <a:r>
              <a:rPr sz="1800" dirty="0">
                <a:latin typeface="Calibri"/>
                <a:cs typeface="Calibri"/>
              </a:rPr>
              <a:t>[…]</a:t>
            </a:r>
            <a:r>
              <a:rPr sz="1800" spc="15" dirty="0">
                <a:latin typeface="Calibri"/>
                <a:cs typeface="Calibri"/>
              </a:rPr>
              <a:t> </a:t>
            </a:r>
            <a:r>
              <a:rPr sz="1800" dirty="0">
                <a:latin typeface="Calibri"/>
                <a:cs typeface="Calibri"/>
              </a:rPr>
              <a:t>Σε</a:t>
            </a:r>
            <a:r>
              <a:rPr sz="1800" spc="15" dirty="0">
                <a:latin typeface="Calibri"/>
                <a:cs typeface="Calibri"/>
              </a:rPr>
              <a:t> </a:t>
            </a:r>
            <a:r>
              <a:rPr sz="1800" dirty="0">
                <a:latin typeface="Calibri"/>
                <a:cs typeface="Calibri"/>
              </a:rPr>
              <a:t>εξαιρετικές</a:t>
            </a:r>
            <a:r>
              <a:rPr sz="1800" spc="25" dirty="0">
                <a:latin typeface="Calibri"/>
                <a:cs typeface="Calibri"/>
              </a:rPr>
              <a:t> </a:t>
            </a:r>
            <a:r>
              <a:rPr sz="1800" dirty="0">
                <a:latin typeface="Calibri"/>
                <a:cs typeface="Calibri"/>
              </a:rPr>
              <a:t>περιπτώσεις</a:t>
            </a:r>
            <a:r>
              <a:rPr sz="1800" spc="25" dirty="0">
                <a:latin typeface="Calibri"/>
                <a:cs typeface="Calibri"/>
              </a:rPr>
              <a:t> </a:t>
            </a:r>
            <a:r>
              <a:rPr sz="1800" dirty="0">
                <a:latin typeface="Calibri"/>
                <a:cs typeface="Calibri"/>
              </a:rPr>
              <a:t>μπορούσε</a:t>
            </a:r>
            <a:r>
              <a:rPr sz="1800" spc="30" dirty="0">
                <a:latin typeface="Calibri"/>
                <a:cs typeface="Calibri"/>
              </a:rPr>
              <a:t> </a:t>
            </a:r>
            <a:r>
              <a:rPr sz="1800" dirty="0">
                <a:latin typeface="Calibri"/>
                <a:cs typeface="Calibri"/>
              </a:rPr>
              <a:t>να</a:t>
            </a:r>
            <a:r>
              <a:rPr sz="1800" spc="30" dirty="0">
                <a:latin typeface="Calibri"/>
                <a:cs typeface="Calibri"/>
              </a:rPr>
              <a:t> </a:t>
            </a:r>
            <a:r>
              <a:rPr sz="1800" dirty="0">
                <a:latin typeface="Calibri"/>
                <a:cs typeface="Calibri"/>
              </a:rPr>
              <a:t>επεκταθεί</a:t>
            </a:r>
            <a:r>
              <a:rPr sz="1800" spc="25" dirty="0">
                <a:latin typeface="Calibri"/>
                <a:cs typeface="Calibri"/>
              </a:rPr>
              <a:t> </a:t>
            </a:r>
            <a:r>
              <a:rPr sz="1800" dirty="0">
                <a:latin typeface="Calibri"/>
                <a:cs typeface="Calibri"/>
              </a:rPr>
              <a:t>και</a:t>
            </a:r>
            <a:r>
              <a:rPr sz="1800" spc="25" dirty="0">
                <a:latin typeface="Calibri"/>
                <a:cs typeface="Calibri"/>
              </a:rPr>
              <a:t> </a:t>
            </a:r>
            <a:r>
              <a:rPr sz="1800" dirty="0">
                <a:latin typeface="Calibri"/>
                <a:cs typeface="Calibri"/>
              </a:rPr>
              <a:t>σε</a:t>
            </a:r>
            <a:r>
              <a:rPr sz="1800" spc="30" dirty="0">
                <a:latin typeface="Calibri"/>
                <a:cs typeface="Calibri"/>
              </a:rPr>
              <a:t> </a:t>
            </a:r>
            <a:r>
              <a:rPr sz="1800" dirty="0">
                <a:latin typeface="Calibri"/>
                <a:cs typeface="Calibri"/>
              </a:rPr>
              <a:t>άλλα</a:t>
            </a:r>
            <a:r>
              <a:rPr sz="1800" spc="20" dirty="0">
                <a:latin typeface="Calibri"/>
                <a:cs typeface="Calibri"/>
              </a:rPr>
              <a:t> </a:t>
            </a:r>
            <a:r>
              <a:rPr sz="1800" dirty="0">
                <a:latin typeface="Calibri"/>
                <a:cs typeface="Calibri"/>
              </a:rPr>
              <a:t>μέλη,</a:t>
            </a:r>
            <a:r>
              <a:rPr sz="1800" spc="20" dirty="0">
                <a:latin typeface="Calibri"/>
                <a:cs typeface="Calibri"/>
              </a:rPr>
              <a:t> </a:t>
            </a:r>
            <a:r>
              <a:rPr sz="1800" spc="-25" dirty="0">
                <a:latin typeface="Calibri"/>
                <a:cs typeface="Calibri"/>
              </a:rPr>
              <a:t>που </a:t>
            </a:r>
            <a:r>
              <a:rPr sz="1800" dirty="0">
                <a:latin typeface="Calibri"/>
                <a:cs typeface="Calibri"/>
              </a:rPr>
              <a:t>δεν</a:t>
            </a:r>
            <a:r>
              <a:rPr sz="1800" spc="-15" dirty="0">
                <a:latin typeface="Calibri"/>
                <a:cs typeface="Calibri"/>
              </a:rPr>
              <a:t> </a:t>
            </a:r>
            <a:r>
              <a:rPr sz="1800" dirty="0">
                <a:latin typeface="Calibri"/>
                <a:cs typeface="Calibri"/>
              </a:rPr>
              <a:t>ήταν</a:t>
            </a:r>
            <a:r>
              <a:rPr sz="1800" spc="-5" dirty="0">
                <a:latin typeface="Calibri"/>
                <a:cs typeface="Calibri"/>
              </a:rPr>
              <a:t> </a:t>
            </a:r>
            <a:r>
              <a:rPr sz="1800" dirty="0">
                <a:latin typeface="Calibri"/>
                <a:cs typeface="Calibri"/>
              </a:rPr>
              <a:t>συγγενείς,</a:t>
            </a:r>
            <a:r>
              <a:rPr sz="1800" spc="25" dirty="0">
                <a:latin typeface="Calibri"/>
                <a:cs typeface="Calibri"/>
              </a:rPr>
              <a:t> </a:t>
            </a:r>
            <a:r>
              <a:rPr sz="1800" dirty="0">
                <a:latin typeface="Calibri"/>
                <a:cs typeface="Calibri"/>
              </a:rPr>
              <a:t>αλλά</a:t>
            </a:r>
            <a:r>
              <a:rPr sz="1800" spc="-10" dirty="0">
                <a:latin typeface="Calibri"/>
                <a:cs typeface="Calibri"/>
              </a:rPr>
              <a:t> </a:t>
            </a:r>
            <a:r>
              <a:rPr sz="1800" b="1" dirty="0">
                <a:solidFill>
                  <a:srgbClr val="006FC0"/>
                </a:solidFill>
                <a:latin typeface="Calibri"/>
                <a:cs typeface="Calibri"/>
              </a:rPr>
              <a:t>«ξένοι»</a:t>
            </a:r>
            <a:r>
              <a:rPr sz="1800" b="1" spc="5" dirty="0">
                <a:solidFill>
                  <a:srgbClr val="006FC0"/>
                </a:solidFill>
                <a:latin typeface="Calibri"/>
                <a:cs typeface="Calibri"/>
              </a:rPr>
              <a:t> </a:t>
            </a:r>
            <a:r>
              <a:rPr sz="1800" dirty="0">
                <a:latin typeface="Calibri"/>
                <a:cs typeface="Calibri"/>
              </a:rPr>
              <a:t>που γίνονταν</a:t>
            </a:r>
            <a:r>
              <a:rPr sz="1800" spc="15" dirty="0">
                <a:latin typeface="Calibri"/>
                <a:cs typeface="Calibri"/>
              </a:rPr>
              <a:t> </a:t>
            </a:r>
            <a:r>
              <a:rPr sz="1800" b="1" dirty="0">
                <a:solidFill>
                  <a:srgbClr val="006FC0"/>
                </a:solidFill>
                <a:latin typeface="Calibri"/>
                <a:cs typeface="Calibri"/>
              </a:rPr>
              <a:t>φίλοι</a:t>
            </a:r>
            <a:r>
              <a:rPr sz="1800" dirty="0">
                <a:latin typeface="Calibri"/>
                <a:cs typeface="Calibri"/>
              </a:rPr>
              <a:t>. Αυτοί</a:t>
            </a:r>
            <a:r>
              <a:rPr sz="1800" spc="-5" dirty="0">
                <a:latin typeface="Calibri"/>
                <a:cs typeface="Calibri"/>
              </a:rPr>
              <a:t> </a:t>
            </a:r>
            <a:r>
              <a:rPr sz="1800" b="1" dirty="0">
                <a:solidFill>
                  <a:srgbClr val="006FC0"/>
                </a:solidFill>
                <a:latin typeface="Calibri"/>
                <a:cs typeface="Calibri"/>
              </a:rPr>
              <a:t>αναζητούσαν</a:t>
            </a:r>
            <a:r>
              <a:rPr sz="1800" b="1" spc="5" dirty="0">
                <a:solidFill>
                  <a:srgbClr val="006FC0"/>
                </a:solidFill>
                <a:latin typeface="Calibri"/>
                <a:cs typeface="Calibri"/>
              </a:rPr>
              <a:t> </a:t>
            </a:r>
            <a:r>
              <a:rPr sz="1800" spc="-25" dirty="0">
                <a:latin typeface="Calibri"/>
                <a:cs typeface="Calibri"/>
              </a:rPr>
              <a:t>την </a:t>
            </a:r>
            <a:r>
              <a:rPr sz="1800" b="1" dirty="0">
                <a:solidFill>
                  <a:srgbClr val="006FC0"/>
                </a:solidFill>
                <a:latin typeface="Calibri"/>
                <a:cs typeface="Calibri"/>
              </a:rPr>
              <a:t>ασφάλεια</a:t>
            </a:r>
            <a:r>
              <a:rPr sz="1800" b="1" spc="65" dirty="0">
                <a:solidFill>
                  <a:srgbClr val="006FC0"/>
                </a:solidFill>
                <a:latin typeface="Calibri"/>
                <a:cs typeface="Calibri"/>
              </a:rPr>
              <a:t>  </a:t>
            </a:r>
            <a:r>
              <a:rPr sz="1800" dirty="0">
                <a:latin typeface="Calibri"/>
                <a:cs typeface="Calibri"/>
              </a:rPr>
              <a:t>και</a:t>
            </a:r>
            <a:r>
              <a:rPr sz="1800" spc="65" dirty="0">
                <a:latin typeface="Calibri"/>
                <a:cs typeface="Calibri"/>
              </a:rPr>
              <a:t>  </a:t>
            </a:r>
            <a:r>
              <a:rPr sz="1800" dirty="0">
                <a:latin typeface="Calibri"/>
                <a:cs typeface="Calibri"/>
              </a:rPr>
              <a:t>τις</a:t>
            </a:r>
            <a:r>
              <a:rPr sz="1800" spc="70" dirty="0">
                <a:latin typeface="Calibri"/>
                <a:cs typeface="Calibri"/>
              </a:rPr>
              <a:t>  </a:t>
            </a:r>
            <a:r>
              <a:rPr sz="1800" b="1" dirty="0">
                <a:solidFill>
                  <a:srgbClr val="006FC0"/>
                </a:solidFill>
                <a:latin typeface="Calibri"/>
                <a:cs typeface="Calibri"/>
              </a:rPr>
              <a:t>ανέσεις</a:t>
            </a:r>
            <a:r>
              <a:rPr sz="1800" b="1" spc="65" dirty="0">
                <a:solidFill>
                  <a:srgbClr val="006FC0"/>
                </a:solidFill>
                <a:latin typeface="Calibri"/>
                <a:cs typeface="Calibri"/>
              </a:rPr>
              <a:t>  </a:t>
            </a:r>
            <a:r>
              <a:rPr sz="1800" dirty="0">
                <a:latin typeface="Calibri"/>
                <a:cs typeface="Calibri"/>
              </a:rPr>
              <a:t>του</a:t>
            </a:r>
            <a:r>
              <a:rPr sz="1800" spc="60" dirty="0">
                <a:latin typeface="Calibri"/>
                <a:cs typeface="Calibri"/>
              </a:rPr>
              <a:t>  </a:t>
            </a:r>
            <a:r>
              <a:rPr sz="1800" dirty="0">
                <a:latin typeface="Calibri"/>
                <a:cs typeface="Calibri"/>
              </a:rPr>
              <a:t>οργανωμένου</a:t>
            </a:r>
            <a:r>
              <a:rPr sz="1800" spc="70" dirty="0">
                <a:latin typeface="Calibri"/>
                <a:cs typeface="Calibri"/>
              </a:rPr>
              <a:t>  </a:t>
            </a:r>
            <a:r>
              <a:rPr sz="1800" dirty="0">
                <a:latin typeface="Calibri"/>
                <a:cs typeface="Calibri"/>
              </a:rPr>
              <a:t>σπιτικού,</a:t>
            </a:r>
            <a:r>
              <a:rPr sz="1800" spc="70" dirty="0">
                <a:latin typeface="Calibri"/>
                <a:cs typeface="Calibri"/>
              </a:rPr>
              <a:t>  </a:t>
            </a:r>
            <a:r>
              <a:rPr sz="1800" dirty="0">
                <a:latin typeface="Calibri"/>
                <a:cs typeface="Calibri"/>
              </a:rPr>
              <a:t>προσφέροντας</a:t>
            </a:r>
            <a:r>
              <a:rPr sz="1800" spc="70" dirty="0">
                <a:latin typeface="Calibri"/>
                <a:cs typeface="Calibri"/>
              </a:rPr>
              <a:t>  </a:t>
            </a:r>
            <a:r>
              <a:rPr sz="1800" spc="-25" dirty="0">
                <a:latin typeface="Calibri"/>
                <a:cs typeface="Calibri"/>
              </a:rPr>
              <a:t>ως </a:t>
            </a:r>
            <a:r>
              <a:rPr sz="1800" b="1" dirty="0">
                <a:solidFill>
                  <a:srgbClr val="006FC0"/>
                </a:solidFill>
                <a:latin typeface="Calibri"/>
                <a:cs typeface="Calibri"/>
              </a:rPr>
              <a:t>αντάλλαγμα</a:t>
            </a:r>
            <a:r>
              <a:rPr sz="1800" b="1" spc="155" dirty="0">
                <a:solidFill>
                  <a:srgbClr val="006FC0"/>
                </a:solidFill>
                <a:latin typeface="Calibri"/>
                <a:cs typeface="Calibri"/>
              </a:rPr>
              <a:t> </a:t>
            </a:r>
            <a:r>
              <a:rPr sz="1800" dirty="0">
                <a:latin typeface="Calibri"/>
                <a:cs typeface="Calibri"/>
              </a:rPr>
              <a:t>τις</a:t>
            </a:r>
            <a:r>
              <a:rPr sz="1800" spc="155" dirty="0">
                <a:latin typeface="Calibri"/>
                <a:cs typeface="Calibri"/>
              </a:rPr>
              <a:t> </a:t>
            </a:r>
            <a:r>
              <a:rPr sz="1800" b="1" dirty="0">
                <a:solidFill>
                  <a:srgbClr val="006FC0"/>
                </a:solidFill>
                <a:latin typeface="Calibri"/>
                <a:cs typeface="Calibri"/>
              </a:rPr>
              <a:t>υπηρεσίες</a:t>
            </a:r>
            <a:r>
              <a:rPr sz="1800" b="1" spc="150" dirty="0">
                <a:solidFill>
                  <a:srgbClr val="006FC0"/>
                </a:solidFill>
                <a:latin typeface="Calibri"/>
                <a:cs typeface="Calibri"/>
              </a:rPr>
              <a:t> </a:t>
            </a:r>
            <a:r>
              <a:rPr sz="1800" dirty="0">
                <a:latin typeface="Calibri"/>
                <a:cs typeface="Calibri"/>
              </a:rPr>
              <a:t>τους</a:t>
            </a:r>
            <a:r>
              <a:rPr sz="1800" spc="150" dirty="0">
                <a:latin typeface="Calibri"/>
                <a:cs typeface="Calibri"/>
              </a:rPr>
              <a:t> </a:t>
            </a:r>
            <a:r>
              <a:rPr sz="1800" dirty="0">
                <a:latin typeface="Calibri"/>
                <a:cs typeface="Calibri"/>
              </a:rPr>
              <a:t>στον</a:t>
            </a:r>
            <a:r>
              <a:rPr sz="1800" spc="145" dirty="0">
                <a:latin typeface="Calibri"/>
                <a:cs typeface="Calibri"/>
              </a:rPr>
              <a:t> </a:t>
            </a:r>
            <a:r>
              <a:rPr sz="1800" dirty="0">
                <a:latin typeface="Calibri"/>
                <a:cs typeface="Calibri"/>
              </a:rPr>
              <a:t>κύριό</a:t>
            </a:r>
            <a:r>
              <a:rPr sz="1800" spc="145" dirty="0">
                <a:latin typeface="Calibri"/>
                <a:cs typeface="Calibri"/>
              </a:rPr>
              <a:t> </a:t>
            </a:r>
            <a:r>
              <a:rPr sz="1800" dirty="0">
                <a:latin typeface="Calibri"/>
                <a:cs typeface="Calibri"/>
              </a:rPr>
              <a:t>τους</a:t>
            </a:r>
            <a:r>
              <a:rPr sz="1800" spc="150" dirty="0">
                <a:latin typeface="Calibri"/>
                <a:cs typeface="Calibri"/>
              </a:rPr>
              <a:t> </a:t>
            </a:r>
            <a:r>
              <a:rPr sz="1800" dirty="0">
                <a:latin typeface="Calibri"/>
                <a:cs typeface="Calibri"/>
              </a:rPr>
              <a:t>ως</a:t>
            </a:r>
            <a:r>
              <a:rPr sz="1800" spc="155" dirty="0">
                <a:latin typeface="Calibri"/>
                <a:cs typeface="Calibri"/>
              </a:rPr>
              <a:t> </a:t>
            </a:r>
            <a:r>
              <a:rPr sz="1800" dirty="0">
                <a:latin typeface="Calibri"/>
                <a:cs typeface="Calibri"/>
              </a:rPr>
              <a:t>έμπιστοι</a:t>
            </a:r>
            <a:r>
              <a:rPr sz="1800" spc="165" dirty="0">
                <a:latin typeface="Calibri"/>
                <a:cs typeface="Calibri"/>
              </a:rPr>
              <a:t> </a:t>
            </a:r>
            <a:r>
              <a:rPr sz="1800" dirty="0">
                <a:latin typeface="Calibri"/>
                <a:cs typeface="Calibri"/>
              </a:rPr>
              <a:t>ακόλουθοί</a:t>
            </a:r>
            <a:r>
              <a:rPr sz="1800" spc="150" dirty="0">
                <a:latin typeface="Calibri"/>
                <a:cs typeface="Calibri"/>
              </a:rPr>
              <a:t> </a:t>
            </a:r>
            <a:r>
              <a:rPr sz="1800" spc="-25" dirty="0">
                <a:latin typeface="Calibri"/>
                <a:cs typeface="Calibri"/>
              </a:rPr>
              <a:t>του </a:t>
            </a:r>
            <a:r>
              <a:rPr sz="1800" dirty="0">
                <a:latin typeface="Calibri"/>
                <a:cs typeface="Calibri"/>
              </a:rPr>
              <a:t>στη</a:t>
            </a:r>
            <a:r>
              <a:rPr sz="1800" spc="-15" dirty="0">
                <a:latin typeface="Calibri"/>
                <a:cs typeface="Calibri"/>
              </a:rPr>
              <a:t> </a:t>
            </a:r>
            <a:r>
              <a:rPr sz="1800" b="1" dirty="0">
                <a:solidFill>
                  <a:srgbClr val="006FC0"/>
                </a:solidFill>
                <a:latin typeface="Calibri"/>
                <a:cs typeface="Calibri"/>
              </a:rPr>
              <a:t>διάρκεια</a:t>
            </a:r>
            <a:r>
              <a:rPr sz="1800" b="1" spc="-25" dirty="0">
                <a:solidFill>
                  <a:srgbClr val="006FC0"/>
                </a:solidFill>
                <a:latin typeface="Calibri"/>
                <a:cs typeface="Calibri"/>
              </a:rPr>
              <a:t> </a:t>
            </a:r>
            <a:r>
              <a:rPr sz="1800" b="1" dirty="0">
                <a:solidFill>
                  <a:srgbClr val="006FC0"/>
                </a:solidFill>
                <a:latin typeface="Calibri"/>
                <a:cs typeface="Calibri"/>
              </a:rPr>
              <a:t>της</a:t>
            </a:r>
            <a:r>
              <a:rPr sz="1800" b="1" spc="-10" dirty="0">
                <a:solidFill>
                  <a:srgbClr val="006FC0"/>
                </a:solidFill>
                <a:latin typeface="Calibri"/>
                <a:cs typeface="Calibri"/>
              </a:rPr>
              <a:t> </a:t>
            </a:r>
            <a:r>
              <a:rPr sz="1800" b="1" dirty="0">
                <a:solidFill>
                  <a:srgbClr val="006FC0"/>
                </a:solidFill>
                <a:latin typeface="Calibri"/>
                <a:cs typeface="Calibri"/>
              </a:rPr>
              <a:t>ειρήνης</a:t>
            </a:r>
            <a:r>
              <a:rPr sz="1800" b="1" spc="-35" dirty="0">
                <a:solidFill>
                  <a:srgbClr val="006FC0"/>
                </a:solidFill>
                <a:latin typeface="Calibri"/>
                <a:cs typeface="Calibri"/>
              </a:rPr>
              <a:t> </a:t>
            </a:r>
            <a:r>
              <a:rPr sz="1800" b="1" dirty="0">
                <a:solidFill>
                  <a:srgbClr val="006FC0"/>
                </a:solidFill>
                <a:latin typeface="Calibri"/>
                <a:cs typeface="Calibri"/>
              </a:rPr>
              <a:t>ή</a:t>
            </a:r>
            <a:r>
              <a:rPr sz="1800" b="1" spc="-25" dirty="0">
                <a:solidFill>
                  <a:srgbClr val="006FC0"/>
                </a:solidFill>
                <a:latin typeface="Calibri"/>
                <a:cs typeface="Calibri"/>
              </a:rPr>
              <a:t> </a:t>
            </a:r>
            <a:r>
              <a:rPr sz="1800" b="1" dirty="0">
                <a:solidFill>
                  <a:srgbClr val="006FC0"/>
                </a:solidFill>
                <a:latin typeface="Calibri"/>
                <a:cs typeface="Calibri"/>
              </a:rPr>
              <a:t>του</a:t>
            </a:r>
            <a:r>
              <a:rPr sz="1800" b="1" spc="-15" dirty="0">
                <a:solidFill>
                  <a:srgbClr val="006FC0"/>
                </a:solidFill>
                <a:latin typeface="Calibri"/>
                <a:cs typeface="Calibri"/>
              </a:rPr>
              <a:t> </a:t>
            </a:r>
            <a:r>
              <a:rPr sz="1800" b="1" spc="-10" dirty="0">
                <a:solidFill>
                  <a:srgbClr val="006FC0"/>
                </a:solidFill>
                <a:latin typeface="Calibri"/>
                <a:cs typeface="Calibri"/>
              </a:rPr>
              <a:t>πολέμου.</a:t>
            </a:r>
            <a:endParaRPr sz="1800">
              <a:latin typeface="Calibri"/>
              <a:cs typeface="Calibri"/>
            </a:endParaRPr>
          </a:p>
          <a:p>
            <a:pPr marL="3043555" algn="just">
              <a:lnSpc>
                <a:spcPct val="100000"/>
              </a:lnSpc>
            </a:pPr>
            <a:r>
              <a:rPr sz="1800" dirty="0">
                <a:latin typeface="Calibri"/>
                <a:cs typeface="Calibri"/>
              </a:rPr>
              <a:t>Οίκος</a:t>
            </a:r>
            <a:r>
              <a:rPr sz="1800" spc="-25" dirty="0">
                <a:latin typeface="Calibri"/>
                <a:cs typeface="Calibri"/>
              </a:rPr>
              <a:t> </a:t>
            </a:r>
            <a:r>
              <a:rPr sz="1800" dirty="0">
                <a:latin typeface="Calibri"/>
                <a:cs typeface="Calibri"/>
              </a:rPr>
              <a:t>και</a:t>
            </a:r>
            <a:r>
              <a:rPr sz="1800" spc="-5" dirty="0">
                <a:latin typeface="Calibri"/>
                <a:cs typeface="Calibri"/>
              </a:rPr>
              <a:t> </a:t>
            </a:r>
            <a:r>
              <a:rPr sz="1800" dirty="0">
                <a:latin typeface="Calibri"/>
                <a:cs typeface="Calibri"/>
              </a:rPr>
              <a:t>πόλις,</a:t>
            </a:r>
            <a:r>
              <a:rPr sz="1800" spc="-10" dirty="0">
                <a:latin typeface="Calibri"/>
                <a:cs typeface="Calibri"/>
              </a:rPr>
              <a:t> </a:t>
            </a:r>
            <a:r>
              <a:rPr sz="1800" spc="-25" dirty="0">
                <a:latin typeface="Calibri"/>
                <a:cs typeface="Calibri"/>
                <a:hlinkClick r:id="rId16"/>
              </a:rPr>
              <a:t>http://www.greek-</a:t>
            </a:r>
            <a:r>
              <a:rPr sz="1800" spc="-10" dirty="0">
                <a:latin typeface="Calibri"/>
                <a:cs typeface="Calibri"/>
                <a:hlinkClick r:id="rId16"/>
              </a:rPr>
              <a:t>language.gr/</a:t>
            </a:r>
            <a:endParaRPr sz="1800">
              <a:latin typeface="Calibri"/>
              <a:cs typeface="Calibri"/>
            </a:endParaRPr>
          </a:p>
        </p:txBody>
      </p:sp>
      <p:sp>
        <p:nvSpPr>
          <p:cNvPr id="20" name="object 20"/>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21" name="object 21"/>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21</a:t>
            </a:fld>
            <a:endParaRPr spc="-25"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22</a:t>
            </a:fld>
            <a:endParaRPr spc="-25" dirty="0"/>
          </a:p>
        </p:txBody>
      </p:sp>
      <p:sp>
        <p:nvSpPr>
          <p:cNvPr id="2" name="object 2"/>
          <p:cNvSpPr txBox="1">
            <a:spLocks noGrp="1"/>
          </p:cNvSpPr>
          <p:nvPr>
            <p:ph type="title"/>
          </p:nvPr>
        </p:nvSpPr>
        <p:spPr>
          <a:xfrm>
            <a:off x="267309" y="202183"/>
            <a:ext cx="1903095" cy="696595"/>
          </a:xfrm>
          <a:prstGeom prst="rect">
            <a:avLst/>
          </a:prstGeom>
        </p:spPr>
        <p:txBody>
          <a:bodyPr vert="horz" wrap="square" lIns="0" tIns="12700" rIns="0" bIns="0" rtlCol="0">
            <a:spAutoFit/>
          </a:bodyPr>
          <a:lstStyle/>
          <a:p>
            <a:pPr marL="38100">
              <a:lnSpc>
                <a:spcPct val="100000"/>
              </a:lnSpc>
              <a:spcBef>
                <a:spcPts val="100"/>
              </a:spcBef>
            </a:pPr>
            <a:r>
              <a:rPr dirty="0"/>
              <a:t>4</a:t>
            </a:r>
            <a:r>
              <a:rPr sz="4350" baseline="24904" dirty="0"/>
              <a:t>ο</a:t>
            </a:r>
            <a:r>
              <a:rPr sz="4350" spc="525" baseline="24904" dirty="0"/>
              <a:t> </a:t>
            </a:r>
            <a:r>
              <a:rPr sz="4400" spc="-20" dirty="0"/>
              <a:t>βήμα</a:t>
            </a:r>
            <a:endParaRPr sz="4400"/>
          </a:p>
        </p:txBody>
      </p:sp>
      <p:sp>
        <p:nvSpPr>
          <p:cNvPr id="3" name="object 3"/>
          <p:cNvSpPr txBox="1"/>
          <p:nvPr/>
        </p:nvSpPr>
        <p:spPr>
          <a:xfrm>
            <a:off x="2669794" y="389890"/>
            <a:ext cx="6327140" cy="939800"/>
          </a:xfrm>
          <a:prstGeom prst="rect">
            <a:avLst/>
          </a:prstGeom>
        </p:spPr>
        <p:txBody>
          <a:bodyPr vert="horz" wrap="square" lIns="0" tIns="12700" rIns="0" bIns="0" rtlCol="0">
            <a:spAutoFit/>
          </a:bodyPr>
          <a:lstStyle/>
          <a:p>
            <a:pPr marL="355600" marR="5080" indent="-343535">
              <a:lnSpc>
                <a:spcPct val="100000"/>
              </a:lnSpc>
              <a:spcBef>
                <a:spcPts val="100"/>
              </a:spcBef>
              <a:buFont typeface="Arial"/>
              <a:buChar char="•"/>
              <a:tabLst>
                <a:tab pos="355600" algn="l"/>
              </a:tabLst>
            </a:pPr>
            <a:r>
              <a:rPr sz="3000" b="1" dirty="0">
                <a:solidFill>
                  <a:srgbClr val="4F6128"/>
                </a:solidFill>
                <a:latin typeface="Calibri"/>
                <a:cs typeface="Calibri"/>
              </a:rPr>
              <a:t>Ανακαλώ</a:t>
            </a:r>
            <a:r>
              <a:rPr sz="3000" b="1" spc="-130" dirty="0">
                <a:solidFill>
                  <a:srgbClr val="4F6128"/>
                </a:solidFill>
                <a:latin typeface="Calibri"/>
                <a:cs typeface="Calibri"/>
              </a:rPr>
              <a:t> </a:t>
            </a:r>
            <a:r>
              <a:rPr sz="3000" dirty="0">
                <a:latin typeface="Calibri"/>
                <a:cs typeface="Calibri"/>
              </a:rPr>
              <a:t>όσες</a:t>
            </a:r>
            <a:r>
              <a:rPr sz="3000" spc="-114" dirty="0">
                <a:latin typeface="Calibri"/>
                <a:cs typeface="Calibri"/>
              </a:rPr>
              <a:t> </a:t>
            </a:r>
            <a:r>
              <a:rPr sz="3000" dirty="0">
                <a:latin typeface="Calibri"/>
                <a:cs typeface="Calibri"/>
              </a:rPr>
              <a:t>ακόμα</a:t>
            </a:r>
            <a:r>
              <a:rPr sz="3000" spc="-120" dirty="0">
                <a:latin typeface="Calibri"/>
                <a:cs typeface="Calibri"/>
              </a:rPr>
              <a:t> </a:t>
            </a:r>
            <a:r>
              <a:rPr sz="3000" spc="-10" dirty="0">
                <a:latin typeface="Calibri"/>
                <a:cs typeface="Calibri"/>
              </a:rPr>
              <a:t>πληροφορίες </a:t>
            </a:r>
            <a:r>
              <a:rPr sz="3000" dirty="0">
                <a:latin typeface="Calibri"/>
                <a:cs typeface="Calibri"/>
              </a:rPr>
              <a:t>μπορώ</a:t>
            </a:r>
            <a:r>
              <a:rPr sz="3000" spc="-90" dirty="0">
                <a:latin typeface="Calibri"/>
                <a:cs typeface="Calibri"/>
              </a:rPr>
              <a:t> </a:t>
            </a:r>
            <a:r>
              <a:rPr sz="3000" dirty="0">
                <a:latin typeface="Calibri"/>
                <a:cs typeface="Calibri"/>
              </a:rPr>
              <a:t>από</a:t>
            </a:r>
            <a:r>
              <a:rPr sz="3000" spc="-90" dirty="0">
                <a:latin typeface="Calibri"/>
                <a:cs typeface="Calibri"/>
              </a:rPr>
              <a:t> </a:t>
            </a:r>
            <a:r>
              <a:rPr sz="3000" dirty="0">
                <a:latin typeface="Calibri"/>
                <a:cs typeface="Calibri"/>
              </a:rPr>
              <a:t>τις</a:t>
            </a:r>
            <a:r>
              <a:rPr sz="3000" spc="-80" dirty="0">
                <a:latin typeface="Calibri"/>
                <a:cs typeface="Calibri"/>
              </a:rPr>
              <a:t> </a:t>
            </a:r>
            <a:r>
              <a:rPr sz="3000" dirty="0">
                <a:latin typeface="Calibri"/>
                <a:cs typeface="Calibri"/>
              </a:rPr>
              <a:t>ιστορικές</a:t>
            </a:r>
            <a:r>
              <a:rPr sz="3000" spc="-85" dirty="0">
                <a:latin typeface="Calibri"/>
                <a:cs typeface="Calibri"/>
              </a:rPr>
              <a:t> </a:t>
            </a:r>
            <a:r>
              <a:rPr sz="3000" dirty="0">
                <a:latin typeface="Calibri"/>
                <a:cs typeface="Calibri"/>
              </a:rPr>
              <a:t>μου</a:t>
            </a:r>
            <a:r>
              <a:rPr sz="3000" spc="-80" dirty="0">
                <a:latin typeface="Calibri"/>
                <a:cs typeface="Calibri"/>
              </a:rPr>
              <a:t> </a:t>
            </a:r>
            <a:r>
              <a:rPr sz="3000" spc="-10" dirty="0">
                <a:latin typeface="Calibri"/>
                <a:cs typeface="Calibri"/>
              </a:rPr>
              <a:t>γνώσεις.</a:t>
            </a:r>
            <a:endParaRPr sz="3000">
              <a:latin typeface="Calibri"/>
              <a:cs typeface="Calibri"/>
            </a:endParaRPr>
          </a:p>
        </p:txBody>
      </p:sp>
      <p:sp>
        <p:nvSpPr>
          <p:cNvPr id="4" name="object 4"/>
          <p:cNvSpPr txBox="1">
            <a:spLocks noGrp="1"/>
          </p:cNvSpPr>
          <p:nvPr>
            <p:ph type="body" idx="1"/>
          </p:nvPr>
        </p:nvSpPr>
        <p:spPr>
          <a:prstGeom prst="rect">
            <a:avLst/>
          </a:prstGeom>
        </p:spPr>
        <p:txBody>
          <a:bodyPr vert="horz" wrap="square" lIns="0" tIns="12700" rIns="0" bIns="0" rtlCol="0">
            <a:spAutoFit/>
          </a:bodyPr>
          <a:lstStyle/>
          <a:p>
            <a:pPr marL="12700">
              <a:lnSpc>
                <a:spcPct val="100000"/>
              </a:lnSpc>
              <a:spcBef>
                <a:spcPts val="100"/>
              </a:spcBef>
            </a:pPr>
            <a:r>
              <a:rPr sz="1800" b="0" dirty="0">
                <a:solidFill>
                  <a:srgbClr val="938953"/>
                </a:solidFill>
                <a:latin typeface="Calibri"/>
                <a:cs typeface="Calibri"/>
              </a:rPr>
              <a:t>σελίδα</a:t>
            </a:r>
            <a:r>
              <a:rPr sz="1800" b="0" spc="-65" dirty="0">
                <a:solidFill>
                  <a:srgbClr val="938953"/>
                </a:solidFill>
                <a:latin typeface="Calibri"/>
                <a:cs typeface="Calibri"/>
              </a:rPr>
              <a:t> </a:t>
            </a:r>
            <a:r>
              <a:rPr sz="1800" b="0" dirty="0">
                <a:solidFill>
                  <a:srgbClr val="938953"/>
                </a:solidFill>
                <a:latin typeface="Calibri"/>
                <a:cs typeface="Calibri"/>
              </a:rPr>
              <a:t>80,</a:t>
            </a:r>
            <a:r>
              <a:rPr sz="1800" b="0" spc="-75" dirty="0">
                <a:solidFill>
                  <a:srgbClr val="938953"/>
                </a:solidFill>
                <a:latin typeface="Calibri"/>
                <a:cs typeface="Calibri"/>
              </a:rPr>
              <a:t> </a:t>
            </a:r>
            <a:r>
              <a:rPr sz="1800" b="0" spc="-10" dirty="0">
                <a:solidFill>
                  <a:srgbClr val="938953"/>
                </a:solidFill>
                <a:latin typeface="Calibri"/>
                <a:cs typeface="Calibri"/>
              </a:rPr>
              <a:t>σχολικό</a:t>
            </a:r>
            <a:r>
              <a:rPr sz="1800" b="0" spc="-70" dirty="0">
                <a:solidFill>
                  <a:srgbClr val="938953"/>
                </a:solidFill>
                <a:latin typeface="Calibri"/>
                <a:cs typeface="Calibri"/>
              </a:rPr>
              <a:t> </a:t>
            </a:r>
            <a:r>
              <a:rPr sz="1800" b="0" dirty="0">
                <a:solidFill>
                  <a:srgbClr val="938953"/>
                </a:solidFill>
                <a:latin typeface="Calibri"/>
                <a:cs typeface="Calibri"/>
              </a:rPr>
              <a:t>εγχειρίδιο</a:t>
            </a:r>
            <a:r>
              <a:rPr sz="1800" b="0" spc="-50" dirty="0">
                <a:solidFill>
                  <a:srgbClr val="938953"/>
                </a:solidFill>
                <a:latin typeface="Calibri"/>
                <a:cs typeface="Calibri"/>
              </a:rPr>
              <a:t> </a:t>
            </a:r>
            <a:r>
              <a:rPr sz="1800" b="0" dirty="0">
                <a:solidFill>
                  <a:srgbClr val="938953"/>
                </a:solidFill>
                <a:latin typeface="Calibri"/>
                <a:cs typeface="Calibri"/>
              </a:rPr>
              <a:t>Ιστορία</a:t>
            </a:r>
            <a:r>
              <a:rPr sz="1800" b="0" spc="-70" dirty="0">
                <a:solidFill>
                  <a:srgbClr val="938953"/>
                </a:solidFill>
                <a:latin typeface="Calibri"/>
                <a:cs typeface="Calibri"/>
              </a:rPr>
              <a:t> </a:t>
            </a:r>
            <a:r>
              <a:rPr sz="1800" b="0" dirty="0">
                <a:solidFill>
                  <a:srgbClr val="938953"/>
                </a:solidFill>
                <a:latin typeface="Calibri"/>
                <a:cs typeface="Calibri"/>
              </a:rPr>
              <a:t>Αρχαίου</a:t>
            </a:r>
            <a:r>
              <a:rPr sz="1800" b="0" spc="-75" dirty="0">
                <a:solidFill>
                  <a:srgbClr val="938953"/>
                </a:solidFill>
                <a:latin typeface="Calibri"/>
                <a:cs typeface="Calibri"/>
              </a:rPr>
              <a:t> </a:t>
            </a:r>
            <a:r>
              <a:rPr sz="1800" b="0" spc="-10" dirty="0">
                <a:solidFill>
                  <a:srgbClr val="938953"/>
                </a:solidFill>
                <a:latin typeface="Calibri"/>
                <a:cs typeface="Calibri"/>
              </a:rPr>
              <a:t>Κόσμου</a:t>
            </a:r>
            <a:r>
              <a:rPr sz="1800" b="0" spc="-60" dirty="0">
                <a:solidFill>
                  <a:srgbClr val="938953"/>
                </a:solidFill>
                <a:latin typeface="Calibri"/>
                <a:cs typeface="Calibri"/>
              </a:rPr>
              <a:t> </a:t>
            </a:r>
            <a:r>
              <a:rPr sz="1800" b="0" dirty="0">
                <a:solidFill>
                  <a:srgbClr val="938953"/>
                </a:solidFill>
                <a:latin typeface="Calibri"/>
                <a:cs typeface="Calibri"/>
              </a:rPr>
              <a:t>Α’</a:t>
            </a:r>
            <a:r>
              <a:rPr sz="1800" b="0" spc="-80" dirty="0">
                <a:solidFill>
                  <a:srgbClr val="938953"/>
                </a:solidFill>
                <a:latin typeface="Calibri"/>
                <a:cs typeface="Calibri"/>
              </a:rPr>
              <a:t> </a:t>
            </a:r>
            <a:r>
              <a:rPr sz="1800" b="0" spc="-10" dirty="0">
                <a:solidFill>
                  <a:srgbClr val="938953"/>
                </a:solidFill>
                <a:latin typeface="Calibri"/>
                <a:cs typeface="Calibri"/>
              </a:rPr>
              <a:t>Λυκείου</a:t>
            </a:r>
            <a:endParaRPr sz="1800">
              <a:latin typeface="Calibri"/>
              <a:cs typeface="Calibri"/>
            </a:endParaRPr>
          </a:p>
          <a:p>
            <a:pPr marL="12700">
              <a:lnSpc>
                <a:spcPct val="100000"/>
              </a:lnSpc>
              <a:spcBef>
                <a:spcPts val="2160"/>
              </a:spcBef>
            </a:pPr>
            <a:r>
              <a:rPr sz="1800" b="0" dirty="0">
                <a:latin typeface="Calibri"/>
                <a:cs typeface="Calibri"/>
              </a:rPr>
              <a:t>α)</a:t>
            </a:r>
            <a:r>
              <a:rPr sz="1800" b="0" spc="-5" dirty="0">
                <a:latin typeface="Calibri"/>
                <a:cs typeface="Calibri"/>
              </a:rPr>
              <a:t> </a:t>
            </a:r>
            <a:r>
              <a:rPr sz="1800" b="0" dirty="0">
                <a:latin typeface="Calibri"/>
                <a:cs typeface="Calibri"/>
              </a:rPr>
              <a:t>Η</a:t>
            </a:r>
            <a:r>
              <a:rPr sz="1800" b="0" spc="-10" dirty="0">
                <a:latin typeface="Calibri"/>
                <a:cs typeface="Calibri"/>
              </a:rPr>
              <a:t> οικονομία.</a:t>
            </a:r>
            <a:endParaRPr sz="1800">
              <a:latin typeface="Calibri"/>
              <a:cs typeface="Calibri"/>
            </a:endParaRPr>
          </a:p>
          <a:p>
            <a:pPr marL="12700" marR="557530">
              <a:lnSpc>
                <a:spcPct val="100000"/>
              </a:lnSpc>
            </a:pPr>
            <a:r>
              <a:rPr sz="1800" b="0" dirty="0">
                <a:latin typeface="Calibri"/>
                <a:cs typeface="Calibri"/>
              </a:rPr>
              <a:t>Αυτή</a:t>
            </a:r>
            <a:r>
              <a:rPr sz="1800" b="0" spc="-35" dirty="0">
                <a:latin typeface="Calibri"/>
                <a:cs typeface="Calibri"/>
              </a:rPr>
              <a:t> </a:t>
            </a:r>
            <a:r>
              <a:rPr sz="1800" b="0" dirty="0">
                <a:latin typeface="Calibri"/>
                <a:cs typeface="Calibri"/>
              </a:rPr>
              <a:t>την</a:t>
            </a:r>
            <a:r>
              <a:rPr sz="1800" b="0" spc="-35" dirty="0">
                <a:latin typeface="Calibri"/>
                <a:cs typeface="Calibri"/>
              </a:rPr>
              <a:t> </a:t>
            </a:r>
            <a:r>
              <a:rPr sz="1800" b="0" dirty="0">
                <a:latin typeface="Calibri"/>
                <a:cs typeface="Calibri"/>
              </a:rPr>
              <a:t>εποχή,</a:t>
            </a:r>
            <a:r>
              <a:rPr sz="1800" b="0" spc="-35" dirty="0">
                <a:latin typeface="Calibri"/>
                <a:cs typeface="Calibri"/>
              </a:rPr>
              <a:t> </a:t>
            </a:r>
            <a:r>
              <a:rPr sz="1800" b="0" dirty="0">
                <a:latin typeface="Calibri"/>
                <a:cs typeface="Calibri"/>
              </a:rPr>
              <a:t>κύρια</a:t>
            </a:r>
            <a:r>
              <a:rPr sz="1800" b="0" spc="-30" dirty="0">
                <a:latin typeface="Calibri"/>
                <a:cs typeface="Calibri"/>
              </a:rPr>
              <a:t> </a:t>
            </a:r>
            <a:r>
              <a:rPr sz="1800" b="0" dirty="0">
                <a:latin typeface="Calibri"/>
                <a:cs typeface="Calibri"/>
              </a:rPr>
              <a:t>πηγή</a:t>
            </a:r>
            <a:r>
              <a:rPr sz="1800" b="0" spc="-45" dirty="0">
                <a:latin typeface="Calibri"/>
                <a:cs typeface="Calibri"/>
              </a:rPr>
              <a:t> </a:t>
            </a:r>
            <a:r>
              <a:rPr sz="1800" b="0" spc="-10" dirty="0">
                <a:latin typeface="Calibri"/>
                <a:cs typeface="Calibri"/>
              </a:rPr>
              <a:t>οικονομικής</a:t>
            </a:r>
            <a:r>
              <a:rPr sz="1800" b="0" spc="-25" dirty="0">
                <a:latin typeface="Calibri"/>
                <a:cs typeface="Calibri"/>
              </a:rPr>
              <a:t> </a:t>
            </a:r>
            <a:r>
              <a:rPr sz="1800" b="0" dirty="0">
                <a:latin typeface="Calibri"/>
                <a:cs typeface="Calibri"/>
              </a:rPr>
              <a:t>ανάπτυξης</a:t>
            </a:r>
            <a:r>
              <a:rPr sz="1800" b="0" spc="-15" dirty="0">
                <a:latin typeface="Calibri"/>
                <a:cs typeface="Calibri"/>
              </a:rPr>
              <a:t> </a:t>
            </a:r>
            <a:r>
              <a:rPr sz="1800" b="0" dirty="0">
                <a:latin typeface="Calibri"/>
                <a:cs typeface="Calibri"/>
              </a:rPr>
              <a:t>ήταν</a:t>
            </a:r>
            <a:r>
              <a:rPr sz="1800" b="0" spc="-30" dirty="0">
                <a:latin typeface="Calibri"/>
                <a:cs typeface="Calibri"/>
              </a:rPr>
              <a:t> </a:t>
            </a:r>
            <a:r>
              <a:rPr sz="1800" b="0" dirty="0">
                <a:latin typeface="Calibri"/>
                <a:cs typeface="Calibri"/>
              </a:rPr>
              <a:t>η</a:t>
            </a:r>
            <a:r>
              <a:rPr sz="1800" b="0" spc="-50" dirty="0">
                <a:latin typeface="Calibri"/>
                <a:cs typeface="Calibri"/>
              </a:rPr>
              <a:t> </a:t>
            </a:r>
            <a:r>
              <a:rPr sz="1800" b="0" dirty="0">
                <a:latin typeface="Calibri"/>
                <a:cs typeface="Calibri"/>
              </a:rPr>
              <a:t>γη.</a:t>
            </a:r>
            <a:r>
              <a:rPr sz="1800" b="0" spc="-45" dirty="0">
                <a:latin typeface="Calibri"/>
                <a:cs typeface="Calibri"/>
              </a:rPr>
              <a:t> </a:t>
            </a:r>
            <a:r>
              <a:rPr sz="1800" b="0" dirty="0">
                <a:latin typeface="Calibri"/>
                <a:cs typeface="Calibri"/>
              </a:rPr>
              <a:t>Η</a:t>
            </a:r>
            <a:r>
              <a:rPr sz="1800" b="0" spc="-30" dirty="0">
                <a:latin typeface="Calibri"/>
                <a:cs typeface="Calibri"/>
              </a:rPr>
              <a:t> </a:t>
            </a:r>
            <a:r>
              <a:rPr sz="1800" b="0" spc="-10" dirty="0">
                <a:latin typeface="Calibri"/>
                <a:cs typeface="Calibri"/>
              </a:rPr>
              <a:t>παραγωγή </a:t>
            </a:r>
            <a:r>
              <a:rPr sz="1800" b="0" dirty="0">
                <a:latin typeface="Calibri"/>
                <a:cs typeface="Calibri"/>
              </a:rPr>
              <a:t>στηριζόταν</a:t>
            </a:r>
            <a:r>
              <a:rPr sz="1800" b="0" spc="-30" dirty="0">
                <a:latin typeface="Calibri"/>
                <a:cs typeface="Calibri"/>
              </a:rPr>
              <a:t> </a:t>
            </a:r>
            <a:r>
              <a:rPr sz="1800" b="0" dirty="0">
                <a:latin typeface="Calibri"/>
                <a:cs typeface="Calibri"/>
              </a:rPr>
              <a:t>σε</a:t>
            </a:r>
            <a:r>
              <a:rPr sz="1800" b="0" spc="-25" dirty="0">
                <a:latin typeface="Calibri"/>
                <a:cs typeface="Calibri"/>
              </a:rPr>
              <a:t> </a:t>
            </a:r>
            <a:r>
              <a:rPr sz="1800" b="0" dirty="0">
                <a:latin typeface="Calibri"/>
                <a:cs typeface="Calibri"/>
              </a:rPr>
              <a:t>μια</a:t>
            </a:r>
            <a:r>
              <a:rPr sz="1800" b="0" spc="-40" dirty="0">
                <a:latin typeface="Calibri"/>
                <a:cs typeface="Calibri"/>
              </a:rPr>
              <a:t> </a:t>
            </a:r>
            <a:r>
              <a:rPr sz="1800" b="0" dirty="0">
                <a:latin typeface="Calibri"/>
                <a:cs typeface="Calibri"/>
              </a:rPr>
              <a:t>μορφή</a:t>
            </a:r>
            <a:r>
              <a:rPr sz="1800" b="0" spc="-45" dirty="0">
                <a:latin typeface="Calibri"/>
                <a:cs typeface="Calibri"/>
              </a:rPr>
              <a:t> </a:t>
            </a:r>
            <a:r>
              <a:rPr sz="1800" b="0" dirty="0">
                <a:latin typeface="Calibri"/>
                <a:cs typeface="Calibri"/>
              </a:rPr>
              <a:t>κλειστής</a:t>
            </a:r>
            <a:r>
              <a:rPr sz="1800" b="0" spc="-30" dirty="0">
                <a:latin typeface="Calibri"/>
                <a:cs typeface="Calibri"/>
              </a:rPr>
              <a:t> </a:t>
            </a:r>
            <a:r>
              <a:rPr sz="1800" b="0" dirty="0">
                <a:latin typeface="Calibri"/>
                <a:cs typeface="Calibri"/>
              </a:rPr>
              <a:t>αγροτικής</a:t>
            </a:r>
            <a:r>
              <a:rPr sz="1800" b="0" spc="-40" dirty="0">
                <a:latin typeface="Calibri"/>
                <a:cs typeface="Calibri"/>
              </a:rPr>
              <a:t> </a:t>
            </a:r>
            <a:r>
              <a:rPr sz="1800" b="0" spc="-10" dirty="0">
                <a:latin typeface="Calibri"/>
                <a:cs typeface="Calibri"/>
              </a:rPr>
              <a:t>οικονομίας.</a:t>
            </a:r>
            <a:r>
              <a:rPr sz="1800" b="0" dirty="0">
                <a:latin typeface="Calibri"/>
                <a:cs typeface="Calibri"/>
              </a:rPr>
              <a:t> </a:t>
            </a:r>
            <a:r>
              <a:rPr sz="1800" b="0" u="sng" dirty="0">
                <a:uFill>
                  <a:solidFill>
                    <a:srgbClr val="000000"/>
                  </a:solidFill>
                </a:uFill>
                <a:latin typeface="Calibri"/>
                <a:cs typeface="Calibri"/>
              </a:rPr>
              <a:t>Τα</a:t>
            </a:r>
            <a:r>
              <a:rPr sz="1800" b="0" u="sng" spc="-35" dirty="0">
                <a:uFill>
                  <a:solidFill>
                    <a:srgbClr val="000000"/>
                  </a:solidFill>
                </a:uFill>
                <a:latin typeface="Calibri"/>
                <a:cs typeface="Calibri"/>
              </a:rPr>
              <a:t> </a:t>
            </a:r>
            <a:r>
              <a:rPr sz="1800" b="0" u="sng" dirty="0">
                <a:uFill>
                  <a:solidFill>
                    <a:srgbClr val="000000"/>
                  </a:solidFill>
                </a:uFill>
                <a:latin typeface="Calibri"/>
                <a:cs typeface="Calibri"/>
              </a:rPr>
              <a:t>μέλη</a:t>
            </a:r>
            <a:r>
              <a:rPr sz="1800" b="0" u="sng" spc="-20" dirty="0">
                <a:uFill>
                  <a:solidFill>
                    <a:srgbClr val="000000"/>
                  </a:solidFill>
                </a:uFill>
                <a:latin typeface="Calibri"/>
                <a:cs typeface="Calibri"/>
              </a:rPr>
              <a:t> </a:t>
            </a:r>
            <a:r>
              <a:rPr sz="1800" b="0" u="sng" spc="-10" dirty="0">
                <a:uFill>
                  <a:solidFill>
                    <a:srgbClr val="000000"/>
                  </a:solidFill>
                </a:uFill>
                <a:latin typeface="Calibri"/>
                <a:cs typeface="Calibri"/>
              </a:rPr>
              <a:t>δηλαδή</a:t>
            </a:r>
            <a:r>
              <a:rPr sz="1800" b="0" u="sng" spc="-65" dirty="0">
                <a:uFill>
                  <a:solidFill>
                    <a:srgbClr val="000000"/>
                  </a:solidFill>
                </a:uFill>
                <a:latin typeface="Calibri"/>
                <a:cs typeface="Calibri"/>
              </a:rPr>
              <a:t> </a:t>
            </a:r>
            <a:r>
              <a:rPr sz="1800" b="0" u="sng" spc="-20" dirty="0">
                <a:uFill>
                  <a:solidFill>
                    <a:srgbClr val="000000"/>
                  </a:solidFill>
                </a:uFill>
                <a:latin typeface="Calibri"/>
                <a:cs typeface="Calibri"/>
              </a:rPr>
              <a:t>κάθε</a:t>
            </a:r>
            <a:endParaRPr sz="1800">
              <a:latin typeface="Calibri"/>
              <a:cs typeface="Calibri"/>
            </a:endParaRPr>
          </a:p>
          <a:p>
            <a:pPr marL="12700" marR="346710">
              <a:lnSpc>
                <a:spcPct val="100000"/>
              </a:lnSpc>
            </a:pPr>
            <a:r>
              <a:rPr sz="1800" b="0" u="sng" dirty="0">
                <a:uFill>
                  <a:solidFill>
                    <a:srgbClr val="000000"/>
                  </a:solidFill>
                </a:uFill>
                <a:latin typeface="Calibri"/>
                <a:cs typeface="Calibri"/>
              </a:rPr>
              <a:t>οικογένειας</a:t>
            </a:r>
            <a:r>
              <a:rPr sz="1800" b="0" u="sng" spc="330" dirty="0">
                <a:uFill>
                  <a:solidFill>
                    <a:srgbClr val="000000"/>
                  </a:solidFill>
                </a:uFill>
                <a:latin typeface="Calibri"/>
                <a:cs typeface="Calibri"/>
              </a:rPr>
              <a:t> </a:t>
            </a:r>
            <a:r>
              <a:rPr sz="1800" b="0" u="sng" dirty="0">
                <a:uFill>
                  <a:solidFill>
                    <a:srgbClr val="000000"/>
                  </a:solidFill>
                </a:uFill>
                <a:latin typeface="Calibri"/>
                <a:cs typeface="Calibri"/>
              </a:rPr>
              <a:t>μαζί</a:t>
            </a:r>
            <a:r>
              <a:rPr sz="1800" b="0" u="sng" spc="-45" dirty="0">
                <a:uFill>
                  <a:solidFill>
                    <a:srgbClr val="000000"/>
                  </a:solidFill>
                </a:uFill>
                <a:latin typeface="Calibri"/>
                <a:cs typeface="Calibri"/>
              </a:rPr>
              <a:t> </a:t>
            </a:r>
            <a:r>
              <a:rPr sz="1800" b="0" u="sng" dirty="0">
                <a:uFill>
                  <a:solidFill>
                    <a:srgbClr val="000000"/>
                  </a:solidFill>
                </a:uFill>
                <a:latin typeface="Calibri"/>
                <a:cs typeface="Calibri"/>
              </a:rPr>
              <a:t>με</a:t>
            </a:r>
            <a:r>
              <a:rPr sz="1800" b="0" u="sng" spc="-60" dirty="0">
                <a:uFill>
                  <a:solidFill>
                    <a:srgbClr val="000000"/>
                  </a:solidFill>
                </a:uFill>
                <a:latin typeface="Calibri"/>
                <a:cs typeface="Calibri"/>
              </a:rPr>
              <a:t> </a:t>
            </a:r>
            <a:r>
              <a:rPr sz="1800" b="0" u="sng" dirty="0">
                <a:uFill>
                  <a:solidFill>
                    <a:srgbClr val="000000"/>
                  </a:solidFill>
                </a:uFill>
                <a:latin typeface="Calibri"/>
                <a:cs typeface="Calibri"/>
              </a:rPr>
              <a:t>άλλα</a:t>
            </a:r>
            <a:r>
              <a:rPr sz="1800" b="0" u="sng" spc="-35" dirty="0">
                <a:uFill>
                  <a:solidFill>
                    <a:srgbClr val="000000"/>
                  </a:solidFill>
                </a:uFill>
                <a:latin typeface="Calibri"/>
                <a:cs typeface="Calibri"/>
              </a:rPr>
              <a:t> </a:t>
            </a:r>
            <a:r>
              <a:rPr sz="1800" b="0" u="sng" dirty="0">
                <a:uFill>
                  <a:solidFill>
                    <a:srgbClr val="000000"/>
                  </a:solidFill>
                </a:uFill>
                <a:latin typeface="Calibri"/>
                <a:cs typeface="Calibri"/>
              </a:rPr>
              <a:t>άτομα</a:t>
            </a:r>
            <a:r>
              <a:rPr sz="1800" b="0" u="sng" spc="-45" dirty="0">
                <a:uFill>
                  <a:solidFill>
                    <a:srgbClr val="000000"/>
                  </a:solidFill>
                </a:uFill>
                <a:latin typeface="Calibri"/>
                <a:cs typeface="Calibri"/>
              </a:rPr>
              <a:t> </a:t>
            </a:r>
            <a:r>
              <a:rPr sz="1800" b="0" u="sng" dirty="0">
                <a:uFill>
                  <a:solidFill>
                    <a:srgbClr val="000000"/>
                  </a:solidFill>
                </a:uFill>
                <a:latin typeface="Calibri"/>
                <a:cs typeface="Calibri"/>
              </a:rPr>
              <a:t>που</a:t>
            </a:r>
            <a:r>
              <a:rPr sz="1800" b="0" u="sng" spc="-55" dirty="0">
                <a:uFill>
                  <a:solidFill>
                    <a:srgbClr val="000000"/>
                  </a:solidFill>
                </a:uFill>
                <a:latin typeface="Calibri"/>
                <a:cs typeface="Calibri"/>
              </a:rPr>
              <a:t> </a:t>
            </a:r>
            <a:r>
              <a:rPr sz="1800" b="0" u="sng" spc="-10" dirty="0">
                <a:uFill>
                  <a:solidFill>
                    <a:srgbClr val="000000"/>
                  </a:solidFill>
                </a:uFill>
                <a:latin typeface="Calibri"/>
                <a:cs typeface="Calibri"/>
              </a:rPr>
              <a:t>εξαρτιόνταν</a:t>
            </a:r>
            <a:r>
              <a:rPr sz="1800" b="0" u="sng" spc="-15" dirty="0">
                <a:uFill>
                  <a:solidFill>
                    <a:srgbClr val="000000"/>
                  </a:solidFill>
                </a:uFill>
                <a:latin typeface="Calibri"/>
                <a:cs typeface="Calibri"/>
              </a:rPr>
              <a:t> </a:t>
            </a:r>
            <a:r>
              <a:rPr sz="1800" b="0" u="sng" spc="-10" dirty="0">
                <a:uFill>
                  <a:solidFill>
                    <a:srgbClr val="000000"/>
                  </a:solidFill>
                </a:uFill>
                <a:latin typeface="Calibri"/>
                <a:cs typeface="Calibri"/>
              </a:rPr>
              <a:t>οικονομικά</a:t>
            </a:r>
            <a:r>
              <a:rPr sz="1800" b="0" u="sng" spc="-25" dirty="0">
                <a:uFill>
                  <a:solidFill>
                    <a:srgbClr val="000000"/>
                  </a:solidFill>
                </a:uFill>
                <a:latin typeface="Calibri"/>
                <a:cs typeface="Calibri"/>
              </a:rPr>
              <a:t> </a:t>
            </a:r>
            <a:r>
              <a:rPr sz="1800" b="0" u="sng" dirty="0">
                <a:uFill>
                  <a:solidFill>
                    <a:srgbClr val="000000"/>
                  </a:solidFill>
                </a:uFill>
                <a:latin typeface="Calibri"/>
                <a:cs typeface="Calibri"/>
              </a:rPr>
              <a:t>από</a:t>
            </a:r>
            <a:r>
              <a:rPr sz="1800" b="0" u="sng" spc="-55" dirty="0">
                <a:uFill>
                  <a:solidFill>
                    <a:srgbClr val="000000"/>
                  </a:solidFill>
                </a:uFill>
                <a:latin typeface="Calibri"/>
                <a:cs typeface="Calibri"/>
              </a:rPr>
              <a:t> </a:t>
            </a:r>
            <a:r>
              <a:rPr sz="1800" b="0" u="sng" dirty="0">
                <a:uFill>
                  <a:solidFill>
                    <a:srgbClr val="000000"/>
                  </a:solidFill>
                </a:uFill>
                <a:latin typeface="Calibri"/>
                <a:cs typeface="Calibri"/>
              </a:rPr>
              <a:t>την</a:t>
            </a:r>
            <a:r>
              <a:rPr sz="1800" b="0" u="sng" spc="-60" dirty="0">
                <a:uFill>
                  <a:solidFill>
                    <a:srgbClr val="000000"/>
                  </a:solidFill>
                </a:uFill>
                <a:latin typeface="Calibri"/>
                <a:cs typeface="Calibri"/>
              </a:rPr>
              <a:t> </a:t>
            </a:r>
            <a:r>
              <a:rPr sz="1800" b="0" u="sng" spc="-10" dirty="0">
                <a:uFill>
                  <a:solidFill>
                    <a:srgbClr val="000000"/>
                  </a:solidFill>
                </a:uFill>
                <a:latin typeface="Calibri"/>
                <a:cs typeface="Calibri"/>
              </a:rPr>
              <a:t>οικογένεια,</a:t>
            </a:r>
            <a:r>
              <a:rPr sz="1800" b="0" u="none" spc="-10" dirty="0">
                <a:latin typeface="Calibri"/>
                <a:cs typeface="Calibri"/>
              </a:rPr>
              <a:t> </a:t>
            </a:r>
            <a:r>
              <a:rPr sz="1800" b="0" u="sng" spc="-10" dirty="0">
                <a:uFill>
                  <a:solidFill>
                    <a:srgbClr val="000000"/>
                  </a:solidFill>
                </a:uFill>
                <a:latin typeface="Calibri"/>
                <a:cs typeface="Calibri"/>
              </a:rPr>
              <a:t>συγκροτούσαν</a:t>
            </a:r>
            <a:r>
              <a:rPr sz="1800" b="0" u="sng" spc="-25" dirty="0">
                <a:uFill>
                  <a:solidFill>
                    <a:srgbClr val="000000"/>
                  </a:solidFill>
                </a:uFill>
                <a:latin typeface="Calibri"/>
                <a:cs typeface="Calibri"/>
              </a:rPr>
              <a:t> </a:t>
            </a:r>
            <a:r>
              <a:rPr sz="1800" b="0" u="sng" dirty="0">
                <a:uFill>
                  <a:solidFill>
                    <a:srgbClr val="000000"/>
                  </a:solidFill>
                </a:uFill>
                <a:latin typeface="Calibri"/>
                <a:cs typeface="Calibri"/>
              </a:rPr>
              <a:t>έναν</a:t>
            </a:r>
            <a:r>
              <a:rPr sz="1800" b="0" u="sng" spc="-20" dirty="0">
                <a:uFill>
                  <a:solidFill>
                    <a:srgbClr val="000000"/>
                  </a:solidFill>
                </a:uFill>
                <a:latin typeface="Calibri"/>
                <a:cs typeface="Calibri"/>
              </a:rPr>
              <a:t> </a:t>
            </a:r>
            <a:r>
              <a:rPr sz="1800" b="0" u="sng" dirty="0">
                <a:uFill>
                  <a:solidFill>
                    <a:srgbClr val="000000"/>
                  </a:solidFill>
                </a:uFill>
                <a:latin typeface="Calibri"/>
                <a:cs typeface="Calibri"/>
              </a:rPr>
              <a:t>οίκο</a:t>
            </a:r>
            <a:r>
              <a:rPr sz="1800" b="0" u="sng" spc="-35" dirty="0">
                <a:uFill>
                  <a:solidFill>
                    <a:srgbClr val="000000"/>
                  </a:solidFill>
                </a:uFill>
                <a:latin typeface="Calibri"/>
                <a:cs typeface="Calibri"/>
              </a:rPr>
              <a:t> </a:t>
            </a:r>
            <a:r>
              <a:rPr sz="1800" b="0" u="sng" dirty="0">
                <a:uFill>
                  <a:solidFill>
                    <a:srgbClr val="000000"/>
                  </a:solidFill>
                </a:uFill>
                <a:latin typeface="Calibri"/>
                <a:cs typeface="Calibri"/>
              </a:rPr>
              <a:t>και</a:t>
            </a:r>
            <a:r>
              <a:rPr sz="1800" b="0" u="sng" spc="-40" dirty="0">
                <a:uFill>
                  <a:solidFill>
                    <a:srgbClr val="000000"/>
                  </a:solidFill>
                </a:uFill>
                <a:latin typeface="Calibri"/>
                <a:cs typeface="Calibri"/>
              </a:rPr>
              <a:t> </a:t>
            </a:r>
            <a:r>
              <a:rPr sz="1800" b="0" u="sng" spc="-10" dirty="0">
                <a:uFill>
                  <a:solidFill>
                    <a:srgbClr val="000000"/>
                  </a:solidFill>
                </a:uFill>
                <a:latin typeface="Calibri"/>
                <a:cs typeface="Calibri"/>
              </a:rPr>
              <a:t>επιτελούσαν</a:t>
            </a:r>
            <a:r>
              <a:rPr sz="1800" b="0" u="sng" spc="-5" dirty="0">
                <a:uFill>
                  <a:solidFill>
                    <a:srgbClr val="000000"/>
                  </a:solidFill>
                </a:uFill>
                <a:latin typeface="Calibri"/>
                <a:cs typeface="Calibri"/>
              </a:rPr>
              <a:t> </a:t>
            </a:r>
            <a:r>
              <a:rPr sz="1800" b="0" u="sng" dirty="0">
                <a:uFill>
                  <a:solidFill>
                    <a:srgbClr val="000000"/>
                  </a:solidFill>
                </a:uFill>
                <a:latin typeface="Calibri"/>
                <a:cs typeface="Calibri"/>
              </a:rPr>
              <a:t>όλες</a:t>
            </a:r>
            <a:r>
              <a:rPr sz="1800" b="0" u="sng" spc="-25" dirty="0">
                <a:uFill>
                  <a:solidFill>
                    <a:srgbClr val="000000"/>
                  </a:solidFill>
                </a:uFill>
                <a:latin typeface="Calibri"/>
                <a:cs typeface="Calibri"/>
              </a:rPr>
              <a:t> </a:t>
            </a:r>
            <a:r>
              <a:rPr sz="1800" b="0" u="sng" dirty="0">
                <a:uFill>
                  <a:solidFill>
                    <a:srgbClr val="000000"/>
                  </a:solidFill>
                </a:uFill>
                <a:latin typeface="Calibri"/>
                <a:cs typeface="Calibri"/>
              </a:rPr>
              <a:t>τις</a:t>
            </a:r>
            <a:r>
              <a:rPr sz="1800" b="0" u="sng" spc="-40" dirty="0">
                <a:uFill>
                  <a:solidFill>
                    <a:srgbClr val="000000"/>
                  </a:solidFill>
                </a:uFill>
                <a:latin typeface="Calibri"/>
                <a:cs typeface="Calibri"/>
              </a:rPr>
              <a:t> </a:t>
            </a:r>
            <a:r>
              <a:rPr sz="1800" b="0" u="sng" spc="-10" dirty="0">
                <a:uFill>
                  <a:solidFill>
                    <a:srgbClr val="000000"/>
                  </a:solidFill>
                </a:uFill>
                <a:latin typeface="Calibri"/>
                <a:cs typeface="Calibri"/>
              </a:rPr>
              <a:t>παραγωγικές</a:t>
            </a:r>
            <a:r>
              <a:rPr sz="1800" b="0" u="sng" spc="-55" dirty="0">
                <a:uFill>
                  <a:solidFill>
                    <a:srgbClr val="000000"/>
                  </a:solidFill>
                </a:uFill>
                <a:latin typeface="Calibri"/>
                <a:cs typeface="Calibri"/>
              </a:rPr>
              <a:t> </a:t>
            </a:r>
            <a:r>
              <a:rPr sz="1800" b="0" u="sng" spc="-10" dirty="0">
                <a:uFill>
                  <a:solidFill>
                    <a:srgbClr val="000000"/>
                  </a:solidFill>
                </a:uFill>
                <a:latin typeface="Calibri"/>
                <a:cs typeface="Calibri"/>
              </a:rPr>
              <a:t>εργασίες</a:t>
            </a:r>
            <a:r>
              <a:rPr sz="1800" b="0" u="none" spc="-10" dirty="0">
                <a:latin typeface="Calibri"/>
                <a:cs typeface="Calibri"/>
              </a:rPr>
              <a:t>.</a:t>
            </a:r>
            <a:endParaRPr sz="1800">
              <a:latin typeface="Calibri"/>
              <a:cs typeface="Calibri"/>
            </a:endParaRPr>
          </a:p>
          <a:p>
            <a:pPr marL="12700" marR="5080">
              <a:lnSpc>
                <a:spcPct val="100000"/>
              </a:lnSpc>
            </a:pPr>
            <a:r>
              <a:rPr sz="1800" b="0" dirty="0">
                <a:latin typeface="Calibri"/>
                <a:cs typeface="Calibri"/>
              </a:rPr>
              <a:t>Δεν</a:t>
            </a:r>
            <a:r>
              <a:rPr sz="1800" b="0" spc="-65" dirty="0">
                <a:latin typeface="Calibri"/>
                <a:cs typeface="Calibri"/>
              </a:rPr>
              <a:t> </a:t>
            </a:r>
            <a:r>
              <a:rPr sz="1800" b="0" spc="-10" dirty="0">
                <a:latin typeface="Calibri"/>
                <a:cs typeface="Calibri"/>
              </a:rPr>
              <a:t>υπήρχαν</a:t>
            </a:r>
            <a:r>
              <a:rPr sz="1800" b="0" spc="-65" dirty="0">
                <a:latin typeface="Calibri"/>
                <a:cs typeface="Calibri"/>
              </a:rPr>
              <a:t> </a:t>
            </a:r>
            <a:r>
              <a:rPr sz="1800" b="0" dirty="0">
                <a:latin typeface="Calibri"/>
                <a:cs typeface="Calibri"/>
              </a:rPr>
              <a:t>περιθώρια</a:t>
            </a:r>
            <a:r>
              <a:rPr sz="1800" b="0" spc="-35" dirty="0">
                <a:latin typeface="Calibri"/>
                <a:cs typeface="Calibri"/>
              </a:rPr>
              <a:t> </a:t>
            </a:r>
            <a:r>
              <a:rPr sz="1800" b="0" dirty="0">
                <a:latin typeface="Calibri"/>
                <a:cs typeface="Calibri"/>
              </a:rPr>
              <a:t>εργασιακής</a:t>
            </a:r>
            <a:r>
              <a:rPr sz="1800" b="0" spc="-50" dirty="0">
                <a:latin typeface="Calibri"/>
                <a:cs typeface="Calibri"/>
              </a:rPr>
              <a:t> </a:t>
            </a:r>
            <a:r>
              <a:rPr sz="1800" b="0" dirty="0">
                <a:latin typeface="Calibri"/>
                <a:cs typeface="Calibri"/>
              </a:rPr>
              <a:t>ειδίκευσης</a:t>
            </a:r>
            <a:r>
              <a:rPr sz="1800" b="0" spc="-55" dirty="0">
                <a:latin typeface="Calibri"/>
                <a:cs typeface="Calibri"/>
              </a:rPr>
              <a:t> </a:t>
            </a:r>
            <a:r>
              <a:rPr sz="1800" b="0" dirty="0">
                <a:latin typeface="Calibri"/>
                <a:cs typeface="Calibri"/>
              </a:rPr>
              <a:t>σε</a:t>
            </a:r>
            <a:r>
              <a:rPr sz="1800" b="0" spc="-60" dirty="0">
                <a:latin typeface="Calibri"/>
                <a:cs typeface="Calibri"/>
              </a:rPr>
              <a:t> </a:t>
            </a:r>
            <a:r>
              <a:rPr sz="1800" b="0" dirty="0">
                <a:latin typeface="Calibri"/>
                <a:cs typeface="Calibri"/>
              </a:rPr>
              <a:t>μεγάλη</a:t>
            </a:r>
            <a:r>
              <a:rPr sz="1800" b="0" spc="-40" dirty="0">
                <a:latin typeface="Calibri"/>
                <a:cs typeface="Calibri"/>
              </a:rPr>
              <a:t> </a:t>
            </a:r>
            <a:r>
              <a:rPr sz="1800" b="0" spc="-10" dirty="0">
                <a:latin typeface="Calibri"/>
                <a:cs typeface="Calibri"/>
              </a:rPr>
              <a:t>κλίμακα</a:t>
            </a:r>
            <a:r>
              <a:rPr sz="1800" b="0" spc="-40" dirty="0">
                <a:latin typeface="Calibri"/>
                <a:cs typeface="Calibri"/>
              </a:rPr>
              <a:t> </a:t>
            </a:r>
            <a:r>
              <a:rPr sz="1800" b="0" dirty="0">
                <a:latin typeface="Calibri"/>
                <a:cs typeface="Calibri"/>
              </a:rPr>
              <a:t>και</a:t>
            </a:r>
            <a:r>
              <a:rPr sz="1800" b="0" spc="-60" dirty="0">
                <a:latin typeface="Calibri"/>
                <a:cs typeface="Calibri"/>
              </a:rPr>
              <a:t> </a:t>
            </a:r>
            <a:r>
              <a:rPr sz="1800" b="0" dirty="0">
                <a:latin typeface="Calibri"/>
                <a:cs typeface="Calibri"/>
              </a:rPr>
              <a:t>κατ'</a:t>
            </a:r>
            <a:r>
              <a:rPr sz="1800" b="0" spc="-65" dirty="0">
                <a:latin typeface="Calibri"/>
                <a:cs typeface="Calibri"/>
              </a:rPr>
              <a:t> </a:t>
            </a:r>
            <a:r>
              <a:rPr sz="1800" b="0" spc="-10" dirty="0">
                <a:latin typeface="Calibri"/>
                <a:cs typeface="Calibri"/>
              </a:rPr>
              <a:t>επέκταση </a:t>
            </a:r>
            <a:r>
              <a:rPr sz="1800" b="0" dirty="0">
                <a:latin typeface="Calibri"/>
                <a:cs typeface="Calibri"/>
              </a:rPr>
              <a:t>δεν</a:t>
            </a:r>
            <a:r>
              <a:rPr sz="1800" b="0" spc="-65" dirty="0">
                <a:latin typeface="Calibri"/>
                <a:cs typeface="Calibri"/>
              </a:rPr>
              <a:t> </a:t>
            </a:r>
            <a:r>
              <a:rPr sz="1800" b="0" dirty="0">
                <a:latin typeface="Calibri"/>
                <a:cs typeface="Calibri"/>
              </a:rPr>
              <a:t>υπήρχε</a:t>
            </a:r>
            <a:r>
              <a:rPr sz="1800" b="0" spc="-60" dirty="0">
                <a:latin typeface="Calibri"/>
                <a:cs typeface="Calibri"/>
              </a:rPr>
              <a:t> </a:t>
            </a:r>
            <a:r>
              <a:rPr sz="1800" b="0" dirty="0">
                <a:latin typeface="Calibri"/>
                <a:cs typeface="Calibri"/>
              </a:rPr>
              <a:t>βιοτεχνική</a:t>
            </a:r>
            <a:r>
              <a:rPr sz="1800" b="0" spc="-30" dirty="0">
                <a:latin typeface="Calibri"/>
                <a:cs typeface="Calibri"/>
              </a:rPr>
              <a:t> </a:t>
            </a:r>
            <a:r>
              <a:rPr sz="1800" b="0" dirty="0">
                <a:latin typeface="Calibri"/>
                <a:cs typeface="Calibri"/>
              </a:rPr>
              <a:t>ανάπτυξη.</a:t>
            </a:r>
            <a:r>
              <a:rPr sz="1800" b="0" spc="-45" dirty="0">
                <a:latin typeface="Calibri"/>
                <a:cs typeface="Calibri"/>
              </a:rPr>
              <a:t> </a:t>
            </a:r>
            <a:r>
              <a:rPr sz="1800" b="0" dirty="0">
                <a:latin typeface="Calibri"/>
                <a:cs typeface="Calibri"/>
              </a:rPr>
              <a:t>Όλα</a:t>
            </a:r>
            <a:r>
              <a:rPr sz="1800" b="0" spc="-50" dirty="0">
                <a:latin typeface="Calibri"/>
                <a:cs typeface="Calibri"/>
              </a:rPr>
              <a:t> </a:t>
            </a:r>
            <a:r>
              <a:rPr sz="1800" b="0" dirty="0">
                <a:latin typeface="Calibri"/>
                <a:cs typeface="Calibri"/>
              </a:rPr>
              <a:t>τα</a:t>
            </a:r>
            <a:r>
              <a:rPr sz="1800" b="0" spc="-45" dirty="0">
                <a:latin typeface="Calibri"/>
                <a:cs typeface="Calibri"/>
              </a:rPr>
              <a:t> </a:t>
            </a:r>
            <a:r>
              <a:rPr sz="1800" b="0" dirty="0">
                <a:latin typeface="Calibri"/>
                <a:cs typeface="Calibri"/>
              </a:rPr>
              <a:t>παραγόμενα</a:t>
            </a:r>
            <a:r>
              <a:rPr sz="1800" b="0" spc="-45" dirty="0">
                <a:latin typeface="Calibri"/>
                <a:cs typeface="Calibri"/>
              </a:rPr>
              <a:t> </a:t>
            </a:r>
            <a:r>
              <a:rPr sz="1800" b="0" dirty="0">
                <a:latin typeface="Calibri"/>
                <a:cs typeface="Calibri"/>
              </a:rPr>
              <a:t>αγαθά,</a:t>
            </a:r>
            <a:r>
              <a:rPr sz="1800" b="0" spc="-40" dirty="0">
                <a:latin typeface="Calibri"/>
                <a:cs typeface="Calibri"/>
              </a:rPr>
              <a:t> </a:t>
            </a:r>
            <a:r>
              <a:rPr sz="1800" b="0" dirty="0">
                <a:latin typeface="Calibri"/>
                <a:cs typeface="Calibri"/>
              </a:rPr>
              <a:t>κυρίως</a:t>
            </a:r>
            <a:r>
              <a:rPr sz="1800" b="0" spc="-50" dirty="0">
                <a:latin typeface="Calibri"/>
                <a:cs typeface="Calibri"/>
              </a:rPr>
              <a:t> </a:t>
            </a:r>
            <a:r>
              <a:rPr sz="1800" b="0" spc="-10" dirty="0">
                <a:latin typeface="Calibri"/>
                <a:cs typeface="Calibri"/>
              </a:rPr>
              <a:t>γεωργικά</a:t>
            </a:r>
            <a:r>
              <a:rPr sz="1800" b="0" spc="-45" dirty="0">
                <a:latin typeface="Calibri"/>
                <a:cs typeface="Calibri"/>
              </a:rPr>
              <a:t> </a:t>
            </a:r>
            <a:r>
              <a:rPr sz="1800" b="0" spc="-25" dirty="0">
                <a:latin typeface="Calibri"/>
                <a:cs typeface="Calibri"/>
              </a:rPr>
              <a:t>και </a:t>
            </a:r>
            <a:r>
              <a:rPr sz="1800" b="0" spc="-10" dirty="0">
                <a:latin typeface="Calibri"/>
                <a:cs typeface="Calibri"/>
              </a:rPr>
              <a:t>κτηνοτροφικά,</a:t>
            </a:r>
            <a:r>
              <a:rPr sz="1800" b="0" spc="-55" dirty="0">
                <a:latin typeface="Calibri"/>
                <a:cs typeface="Calibri"/>
              </a:rPr>
              <a:t> </a:t>
            </a:r>
            <a:r>
              <a:rPr sz="1800" b="0" spc="-10" dirty="0">
                <a:latin typeface="Calibri"/>
                <a:cs typeface="Calibri"/>
              </a:rPr>
              <a:t>καταναλώνονταν</a:t>
            </a:r>
            <a:r>
              <a:rPr sz="1800" b="0" spc="-15" dirty="0">
                <a:latin typeface="Calibri"/>
                <a:cs typeface="Calibri"/>
              </a:rPr>
              <a:t> </a:t>
            </a:r>
            <a:r>
              <a:rPr sz="1800" b="0" dirty="0">
                <a:latin typeface="Calibri"/>
                <a:cs typeface="Calibri"/>
              </a:rPr>
              <a:t>στο</a:t>
            </a:r>
            <a:r>
              <a:rPr sz="1800" b="0" spc="-75" dirty="0">
                <a:latin typeface="Calibri"/>
                <a:cs typeface="Calibri"/>
              </a:rPr>
              <a:t> </a:t>
            </a:r>
            <a:r>
              <a:rPr sz="1800" b="0" dirty="0">
                <a:latin typeface="Calibri"/>
                <a:cs typeface="Calibri"/>
              </a:rPr>
              <a:t>πλαίσιο</a:t>
            </a:r>
            <a:r>
              <a:rPr sz="1800" b="0" spc="-35" dirty="0">
                <a:latin typeface="Calibri"/>
                <a:cs typeface="Calibri"/>
              </a:rPr>
              <a:t> </a:t>
            </a:r>
            <a:r>
              <a:rPr sz="1800" b="0" dirty="0">
                <a:latin typeface="Calibri"/>
                <a:cs typeface="Calibri"/>
              </a:rPr>
              <a:t>του</a:t>
            </a:r>
            <a:r>
              <a:rPr sz="1800" b="0" spc="-65" dirty="0">
                <a:latin typeface="Calibri"/>
                <a:cs typeface="Calibri"/>
              </a:rPr>
              <a:t> </a:t>
            </a:r>
            <a:r>
              <a:rPr sz="1800" b="0" spc="-10" dirty="0">
                <a:latin typeface="Calibri"/>
                <a:cs typeface="Calibri"/>
              </a:rPr>
              <a:t>οίκου.</a:t>
            </a:r>
            <a:endParaRPr sz="1800">
              <a:latin typeface="Calibri"/>
              <a:cs typeface="Calibri"/>
            </a:endParaRPr>
          </a:p>
          <a:p>
            <a:pPr marL="12700">
              <a:lnSpc>
                <a:spcPct val="100000"/>
              </a:lnSpc>
              <a:spcBef>
                <a:spcPts val="5"/>
              </a:spcBef>
            </a:pPr>
            <a:r>
              <a:rPr sz="1800" b="0" dirty="0">
                <a:latin typeface="Calibri"/>
                <a:cs typeface="Calibri"/>
              </a:rPr>
              <a:t>Πολλές</a:t>
            </a:r>
            <a:r>
              <a:rPr sz="1800" b="0" spc="-25" dirty="0">
                <a:latin typeface="Calibri"/>
                <a:cs typeface="Calibri"/>
              </a:rPr>
              <a:t> </a:t>
            </a:r>
            <a:r>
              <a:rPr sz="1800" b="0" dirty="0">
                <a:latin typeface="Calibri"/>
                <a:cs typeface="Calibri"/>
              </a:rPr>
              <a:t>φορές</a:t>
            </a:r>
            <a:r>
              <a:rPr sz="1800" b="0" spc="-55" dirty="0">
                <a:latin typeface="Calibri"/>
                <a:cs typeface="Calibri"/>
              </a:rPr>
              <a:t> </a:t>
            </a:r>
            <a:r>
              <a:rPr sz="1800" b="0" spc="-10" dirty="0">
                <a:latin typeface="Calibri"/>
                <a:cs typeface="Calibri"/>
              </a:rPr>
              <a:t>παρουσιαζόταν </a:t>
            </a:r>
            <a:r>
              <a:rPr sz="1800" b="0" dirty="0">
                <a:latin typeface="Calibri"/>
                <a:cs typeface="Calibri"/>
              </a:rPr>
              <a:t>έλλειψη</a:t>
            </a:r>
            <a:r>
              <a:rPr sz="1800" b="0" spc="-25" dirty="0">
                <a:latin typeface="Calibri"/>
                <a:cs typeface="Calibri"/>
              </a:rPr>
              <a:t> </a:t>
            </a:r>
            <a:r>
              <a:rPr sz="1800" b="0" dirty="0">
                <a:latin typeface="Calibri"/>
                <a:cs typeface="Calibri"/>
              </a:rPr>
              <a:t>αγαθών,</a:t>
            </a:r>
            <a:r>
              <a:rPr sz="1800" b="0" spc="-45" dirty="0">
                <a:latin typeface="Calibri"/>
                <a:cs typeface="Calibri"/>
              </a:rPr>
              <a:t> </a:t>
            </a:r>
            <a:r>
              <a:rPr sz="1800" b="0" dirty="0">
                <a:latin typeface="Calibri"/>
                <a:cs typeface="Calibri"/>
              </a:rPr>
              <a:t>τα</a:t>
            </a:r>
            <a:r>
              <a:rPr sz="1800" b="0" spc="-35" dirty="0">
                <a:latin typeface="Calibri"/>
                <a:cs typeface="Calibri"/>
              </a:rPr>
              <a:t> </a:t>
            </a:r>
            <a:r>
              <a:rPr sz="1800" b="0" dirty="0">
                <a:latin typeface="Calibri"/>
                <a:cs typeface="Calibri"/>
              </a:rPr>
              <a:t>οποία</a:t>
            </a:r>
            <a:r>
              <a:rPr sz="1800" b="0" spc="-40" dirty="0">
                <a:latin typeface="Calibri"/>
                <a:cs typeface="Calibri"/>
              </a:rPr>
              <a:t> </a:t>
            </a:r>
            <a:r>
              <a:rPr sz="1800" b="0" spc="-10" dirty="0">
                <a:latin typeface="Calibri"/>
                <a:cs typeface="Calibri"/>
              </a:rPr>
              <a:t>αναπληρώνονταν</a:t>
            </a:r>
            <a:r>
              <a:rPr sz="1800" b="0" spc="-5" dirty="0">
                <a:latin typeface="Calibri"/>
                <a:cs typeface="Calibri"/>
              </a:rPr>
              <a:t> </a:t>
            </a:r>
            <a:r>
              <a:rPr sz="1800" b="0" spc="-25" dirty="0">
                <a:latin typeface="Calibri"/>
                <a:cs typeface="Calibri"/>
              </a:rPr>
              <a:t>με</a:t>
            </a:r>
            <a:endParaRPr sz="1800">
              <a:latin typeface="Calibri"/>
              <a:cs typeface="Calibri"/>
            </a:endParaRPr>
          </a:p>
          <a:p>
            <a:pPr marL="12700" marR="109855">
              <a:lnSpc>
                <a:spcPct val="100000"/>
              </a:lnSpc>
            </a:pPr>
            <a:r>
              <a:rPr sz="1800" b="0" dirty="0">
                <a:latin typeface="Calibri"/>
                <a:cs typeface="Calibri"/>
              </a:rPr>
              <a:t>άλλους</a:t>
            </a:r>
            <a:r>
              <a:rPr sz="1800" b="0" spc="-55" dirty="0">
                <a:latin typeface="Calibri"/>
                <a:cs typeface="Calibri"/>
              </a:rPr>
              <a:t> </a:t>
            </a:r>
            <a:r>
              <a:rPr sz="1800" b="0" dirty="0">
                <a:latin typeface="Calibri"/>
                <a:cs typeface="Calibri"/>
              </a:rPr>
              <a:t>τρόπους</a:t>
            </a:r>
            <a:r>
              <a:rPr sz="1800" b="0" spc="-50" dirty="0">
                <a:latin typeface="Calibri"/>
                <a:cs typeface="Calibri"/>
              </a:rPr>
              <a:t> </a:t>
            </a:r>
            <a:r>
              <a:rPr sz="1800" b="0" dirty="0">
                <a:latin typeface="Calibri"/>
                <a:cs typeface="Calibri"/>
              </a:rPr>
              <a:t>όπως</a:t>
            </a:r>
            <a:r>
              <a:rPr sz="1800" b="0" spc="-75" dirty="0">
                <a:latin typeface="Calibri"/>
                <a:cs typeface="Calibri"/>
              </a:rPr>
              <a:t> </a:t>
            </a:r>
            <a:r>
              <a:rPr sz="1800" b="0" dirty="0">
                <a:latin typeface="Calibri"/>
                <a:cs typeface="Calibri"/>
              </a:rPr>
              <a:t>με</a:t>
            </a:r>
            <a:r>
              <a:rPr sz="1800" b="0" spc="-70" dirty="0">
                <a:latin typeface="Calibri"/>
                <a:cs typeface="Calibri"/>
              </a:rPr>
              <a:t> </a:t>
            </a:r>
            <a:r>
              <a:rPr sz="1800" b="0" dirty="0">
                <a:latin typeface="Calibri"/>
                <a:cs typeface="Calibri"/>
              </a:rPr>
              <a:t>περιορισμένο</a:t>
            </a:r>
            <a:r>
              <a:rPr sz="1800" b="0" spc="-30" dirty="0">
                <a:latin typeface="Calibri"/>
                <a:cs typeface="Calibri"/>
              </a:rPr>
              <a:t> </a:t>
            </a:r>
            <a:r>
              <a:rPr sz="1800" b="0" spc="-10" dirty="0">
                <a:latin typeface="Calibri"/>
                <a:cs typeface="Calibri"/>
              </a:rPr>
              <a:t>ανταλλακτικό</a:t>
            </a:r>
            <a:r>
              <a:rPr sz="1800" b="0" spc="-15" dirty="0">
                <a:latin typeface="Calibri"/>
                <a:cs typeface="Calibri"/>
              </a:rPr>
              <a:t> </a:t>
            </a:r>
            <a:r>
              <a:rPr sz="1800" b="0" dirty="0">
                <a:latin typeface="Calibri"/>
                <a:cs typeface="Calibri"/>
              </a:rPr>
              <a:t>εμπόριο</a:t>
            </a:r>
            <a:r>
              <a:rPr sz="1800" b="0" spc="-55" dirty="0">
                <a:latin typeface="Calibri"/>
                <a:cs typeface="Calibri"/>
              </a:rPr>
              <a:t> </a:t>
            </a:r>
            <a:r>
              <a:rPr sz="1800" b="0" dirty="0">
                <a:latin typeface="Calibri"/>
                <a:cs typeface="Calibri"/>
              </a:rPr>
              <a:t>μεταξύ</a:t>
            </a:r>
            <a:r>
              <a:rPr sz="1800" b="0" spc="-40" dirty="0">
                <a:latin typeface="Calibri"/>
                <a:cs typeface="Calibri"/>
              </a:rPr>
              <a:t> </a:t>
            </a:r>
            <a:r>
              <a:rPr sz="1800" b="0" dirty="0">
                <a:latin typeface="Calibri"/>
                <a:cs typeface="Calibri"/>
              </a:rPr>
              <a:t>των</a:t>
            </a:r>
            <a:r>
              <a:rPr sz="1800" b="0" spc="-50" dirty="0">
                <a:latin typeface="Calibri"/>
                <a:cs typeface="Calibri"/>
              </a:rPr>
              <a:t> </a:t>
            </a:r>
            <a:r>
              <a:rPr sz="1800" b="0" dirty="0">
                <a:latin typeface="Calibri"/>
                <a:cs typeface="Calibri"/>
              </a:rPr>
              <a:t>οίκων,</a:t>
            </a:r>
            <a:r>
              <a:rPr sz="1800" b="0" spc="-50" dirty="0">
                <a:latin typeface="Calibri"/>
                <a:cs typeface="Calibri"/>
              </a:rPr>
              <a:t> </a:t>
            </a:r>
            <a:r>
              <a:rPr sz="1800" b="0" spc="-25" dirty="0">
                <a:latin typeface="Calibri"/>
                <a:cs typeface="Calibri"/>
              </a:rPr>
              <a:t>με </a:t>
            </a:r>
            <a:r>
              <a:rPr sz="1800" b="0" dirty="0">
                <a:latin typeface="Calibri"/>
                <a:cs typeface="Calibri"/>
              </a:rPr>
              <a:t>ανταλλαγή</a:t>
            </a:r>
            <a:r>
              <a:rPr sz="1800" b="0" spc="-35" dirty="0">
                <a:latin typeface="Calibri"/>
                <a:cs typeface="Calibri"/>
              </a:rPr>
              <a:t> </a:t>
            </a:r>
            <a:r>
              <a:rPr sz="1800" b="0" dirty="0">
                <a:latin typeface="Calibri"/>
                <a:cs typeface="Calibri"/>
              </a:rPr>
              <a:t>δώρων,</a:t>
            </a:r>
            <a:r>
              <a:rPr sz="1800" b="0" spc="-50" dirty="0">
                <a:latin typeface="Calibri"/>
                <a:cs typeface="Calibri"/>
              </a:rPr>
              <a:t> </a:t>
            </a:r>
            <a:r>
              <a:rPr sz="1800" b="0" dirty="0">
                <a:latin typeface="Calibri"/>
                <a:cs typeface="Calibri"/>
              </a:rPr>
              <a:t>με</a:t>
            </a:r>
            <a:r>
              <a:rPr sz="1800" b="0" spc="-60" dirty="0">
                <a:latin typeface="Calibri"/>
                <a:cs typeface="Calibri"/>
              </a:rPr>
              <a:t> </a:t>
            </a:r>
            <a:r>
              <a:rPr sz="1800" b="0" dirty="0">
                <a:latin typeface="Calibri"/>
                <a:cs typeface="Calibri"/>
              </a:rPr>
              <a:t>τον</a:t>
            </a:r>
            <a:r>
              <a:rPr sz="1800" b="0" spc="-55" dirty="0">
                <a:latin typeface="Calibri"/>
                <a:cs typeface="Calibri"/>
              </a:rPr>
              <a:t> </a:t>
            </a:r>
            <a:r>
              <a:rPr sz="1800" b="0" dirty="0">
                <a:latin typeface="Calibri"/>
                <a:cs typeface="Calibri"/>
              </a:rPr>
              <a:t>πόλεμο</a:t>
            </a:r>
            <a:r>
              <a:rPr sz="1800" b="0" spc="-35" dirty="0">
                <a:latin typeface="Calibri"/>
                <a:cs typeface="Calibri"/>
              </a:rPr>
              <a:t> </a:t>
            </a:r>
            <a:r>
              <a:rPr sz="1800" b="0" dirty="0">
                <a:latin typeface="Calibri"/>
                <a:cs typeface="Calibri"/>
              </a:rPr>
              <a:t>και</a:t>
            </a:r>
            <a:r>
              <a:rPr sz="1800" b="0" spc="-55" dirty="0">
                <a:latin typeface="Calibri"/>
                <a:cs typeface="Calibri"/>
              </a:rPr>
              <a:t> </a:t>
            </a:r>
            <a:r>
              <a:rPr sz="1800" b="0" dirty="0">
                <a:latin typeface="Calibri"/>
                <a:cs typeface="Calibri"/>
              </a:rPr>
              <a:t>την</a:t>
            </a:r>
            <a:r>
              <a:rPr sz="1800" b="0" spc="-60" dirty="0">
                <a:latin typeface="Calibri"/>
                <a:cs typeface="Calibri"/>
              </a:rPr>
              <a:t> </a:t>
            </a:r>
            <a:r>
              <a:rPr sz="1800" b="0" spc="-10" dirty="0">
                <a:latin typeface="Calibri"/>
                <a:cs typeface="Calibri"/>
              </a:rPr>
              <a:t>πειρατεία.</a:t>
            </a:r>
            <a:endParaRPr sz="1800">
              <a:latin typeface="Calibri"/>
              <a:cs typeface="Calibri"/>
            </a:endParaRPr>
          </a:p>
          <a:p>
            <a:pPr marL="12700">
              <a:lnSpc>
                <a:spcPct val="100000"/>
              </a:lnSpc>
            </a:pPr>
            <a:r>
              <a:rPr sz="1800" b="0" dirty="0">
                <a:latin typeface="Calibri"/>
                <a:cs typeface="Calibri"/>
              </a:rPr>
              <a:t>Μέτρο</a:t>
            </a:r>
            <a:r>
              <a:rPr sz="1800" b="0" spc="-25" dirty="0">
                <a:latin typeface="Calibri"/>
                <a:cs typeface="Calibri"/>
              </a:rPr>
              <a:t> </a:t>
            </a:r>
            <a:r>
              <a:rPr sz="1800" b="0" dirty="0">
                <a:latin typeface="Calibri"/>
                <a:cs typeface="Calibri"/>
              </a:rPr>
              <a:t>αναφοράς</a:t>
            </a:r>
            <a:r>
              <a:rPr sz="1800" b="0" spc="-25" dirty="0">
                <a:latin typeface="Calibri"/>
                <a:cs typeface="Calibri"/>
              </a:rPr>
              <a:t> </a:t>
            </a:r>
            <a:r>
              <a:rPr sz="1800" b="0" dirty="0">
                <a:latin typeface="Calibri"/>
                <a:cs typeface="Calibri"/>
              </a:rPr>
              <a:t>για</a:t>
            </a:r>
            <a:r>
              <a:rPr sz="1800" b="0" spc="-40" dirty="0">
                <a:latin typeface="Calibri"/>
                <a:cs typeface="Calibri"/>
              </a:rPr>
              <a:t> </a:t>
            </a:r>
            <a:r>
              <a:rPr sz="1800" b="0" dirty="0">
                <a:latin typeface="Calibri"/>
                <a:cs typeface="Calibri"/>
              </a:rPr>
              <a:t>την</a:t>
            </a:r>
            <a:r>
              <a:rPr sz="1800" b="0" spc="-35" dirty="0">
                <a:latin typeface="Calibri"/>
                <a:cs typeface="Calibri"/>
              </a:rPr>
              <a:t> </a:t>
            </a:r>
            <a:r>
              <a:rPr sz="1800" b="0" spc="-10" dirty="0">
                <a:latin typeface="Calibri"/>
                <a:cs typeface="Calibri"/>
              </a:rPr>
              <a:t>αξιολόγηση</a:t>
            </a:r>
            <a:r>
              <a:rPr sz="1800" b="0" spc="-40" dirty="0">
                <a:latin typeface="Calibri"/>
                <a:cs typeface="Calibri"/>
              </a:rPr>
              <a:t> </a:t>
            </a:r>
            <a:r>
              <a:rPr sz="1800" b="0" dirty="0">
                <a:latin typeface="Calibri"/>
                <a:cs typeface="Calibri"/>
              </a:rPr>
              <a:t>των</a:t>
            </a:r>
            <a:r>
              <a:rPr sz="1800" b="0" spc="-15" dirty="0">
                <a:latin typeface="Calibri"/>
                <a:cs typeface="Calibri"/>
              </a:rPr>
              <a:t> </a:t>
            </a:r>
            <a:r>
              <a:rPr sz="1800" b="0" spc="-10" dirty="0">
                <a:latin typeface="Calibri"/>
                <a:cs typeface="Calibri"/>
              </a:rPr>
              <a:t>ανταλλασσόμενων</a:t>
            </a:r>
            <a:r>
              <a:rPr sz="1800" b="0" spc="5" dirty="0">
                <a:latin typeface="Calibri"/>
                <a:cs typeface="Calibri"/>
              </a:rPr>
              <a:t> </a:t>
            </a:r>
            <a:r>
              <a:rPr sz="1800" b="0" dirty="0">
                <a:latin typeface="Calibri"/>
                <a:cs typeface="Calibri"/>
              </a:rPr>
              <a:t>αγαθών</a:t>
            </a:r>
            <a:r>
              <a:rPr sz="1800" b="0" spc="-30" dirty="0">
                <a:latin typeface="Calibri"/>
                <a:cs typeface="Calibri"/>
              </a:rPr>
              <a:t> </a:t>
            </a:r>
            <a:r>
              <a:rPr sz="1800" b="0" dirty="0">
                <a:latin typeface="Calibri"/>
                <a:cs typeface="Calibri"/>
              </a:rPr>
              <a:t>ήταν</a:t>
            </a:r>
            <a:r>
              <a:rPr sz="1800" b="0" spc="-40" dirty="0">
                <a:latin typeface="Calibri"/>
                <a:cs typeface="Calibri"/>
              </a:rPr>
              <a:t> </a:t>
            </a:r>
            <a:r>
              <a:rPr sz="1800" b="0" dirty="0">
                <a:latin typeface="Calibri"/>
                <a:cs typeface="Calibri"/>
              </a:rPr>
              <a:t>το</a:t>
            </a:r>
            <a:r>
              <a:rPr sz="1800" b="0" spc="-40" dirty="0">
                <a:latin typeface="Calibri"/>
                <a:cs typeface="Calibri"/>
              </a:rPr>
              <a:t> </a:t>
            </a:r>
            <a:r>
              <a:rPr sz="1800" b="0" dirty="0">
                <a:latin typeface="Calibri"/>
                <a:cs typeface="Calibri"/>
              </a:rPr>
              <a:t>βόδι</a:t>
            </a:r>
            <a:r>
              <a:rPr sz="1800" b="0" spc="-45" dirty="0">
                <a:latin typeface="Calibri"/>
                <a:cs typeface="Calibri"/>
              </a:rPr>
              <a:t> </a:t>
            </a:r>
            <a:r>
              <a:rPr sz="1800" b="0" spc="-50" dirty="0">
                <a:latin typeface="Calibri"/>
                <a:cs typeface="Calibri"/>
              </a:rPr>
              <a:t>ή</a:t>
            </a:r>
            <a:endParaRPr sz="1800">
              <a:latin typeface="Calibri"/>
              <a:cs typeface="Calibri"/>
            </a:endParaRPr>
          </a:p>
          <a:p>
            <a:pPr marL="12700">
              <a:lnSpc>
                <a:spcPct val="100000"/>
              </a:lnSpc>
            </a:pPr>
            <a:r>
              <a:rPr sz="1800" b="0" dirty="0">
                <a:latin typeface="Calibri"/>
                <a:cs typeface="Calibri"/>
              </a:rPr>
              <a:t>τα</a:t>
            </a:r>
            <a:r>
              <a:rPr sz="1800" b="0" spc="-55" dirty="0">
                <a:latin typeface="Calibri"/>
                <a:cs typeface="Calibri"/>
              </a:rPr>
              <a:t> </a:t>
            </a:r>
            <a:r>
              <a:rPr sz="1800" b="0" dirty="0">
                <a:latin typeface="Calibri"/>
                <a:cs typeface="Calibri"/>
              </a:rPr>
              <a:t>δέρματα</a:t>
            </a:r>
            <a:r>
              <a:rPr sz="1800" b="0" spc="-40" dirty="0">
                <a:latin typeface="Calibri"/>
                <a:cs typeface="Calibri"/>
              </a:rPr>
              <a:t> </a:t>
            </a:r>
            <a:r>
              <a:rPr sz="1800" b="0" dirty="0">
                <a:latin typeface="Calibri"/>
                <a:cs typeface="Calibri"/>
              </a:rPr>
              <a:t>ζώων,</a:t>
            </a:r>
            <a:r>
              <a:rPr sz="1800" b="0" spc="-50" dirty="0">
                <a:latin typeface="Calibri"/>
                <a:cs typeface="Calibri"/>
              </a:rPr>
              <a:t> </a:t>
            </a:r>
            <a:r>
              <a:rPr sz="1800" b="0" dirty="0">
                <a:latin typeface="Calibri"/>
                <a:cs typeface="Calibri"/>
              </a:rPr>
              <a:t>τα</a:t>
            </a:r>
            <a:r>
              <a:rPr sz="1800" b="0" spc="-55" dirty="0">
                <a:latin typeface="Calibri"/>
                <a:cs typeface="Calibri"/>
              </a:rPr>
              <a:t> </a:t>
            </a:r>
            <a:r>
              <a:rPr sz="1800" b="0" dirty="0">
                <a:latin typeface="Calibri"/>
                <a:cs typeface="Calibri"/>
              </a:rPr>
              <a:t>μέταλλα</a:t>
            </a:r>
            <a:r>
              <a:rPr sz="1800" b="0" spc="-15" dirty="0">
                <a:latin typeface="Calibri"/>
                <a:cs typeface="Calibri"/>
              </a:rPr>
              <a:t> </a:t>
            </a:r>
            <a:r>
              <a:rPr sz="1800" b="0" dirty="0">
                <a:latin typeface="Calibri"/>
                <a:cs typeface="Calibri"/>
              </a:rPr>
              <a:t>κι</a:t>
            </a:r>
            <a:r>
              <a:rPr sz="1800" b="0" spc="-65" dirty="0">
                <a:latin typeface="Calibri"/>
                <a:cs typeface="Calibri"/>
              </a:rPr>
              <a:t> </a:t>
            </a:r>
            <a:r>
              <a:rPr sz="1800" b="0" dirty="0">
                <a:latin typeface="Calibri"/>
                <a:cs typeface="Calibri"/>
              </a:rPr>
              <a:t>ακόμα</a:t>
            </a:r>
            <a:r>
              <a:rPr sz="1800" b="0" spc="-45" dirty="0">
                <a:latin typeface="Calibri"/>
                <a:cs typeface="Calibri"/>
              </a:rPr>
              <a:t> </a:t>
            </a:r>
            <a:r>
              <a:rPr sz="1800" b="0" dirty="0">
                <a:latin typeface="Calibri"/>
                <a:cs typeface="Calibri"/>
              </a:rPr>
              <a:t>οι</a:t>
            </a:r>
            <a:r>
              <a:rPr sz="1800" b="0" spc="-45" dirty="0">
                <a:latin typeface="Calibri"/>
                <a:cs typeface="Calibri"/>
              </a:rPr>
              <a:t> </a:t>
            </a:r>
            <a:r>
              <a:rPr sz="1800" b="0" spc="-10" dirty="0">
                <a:latin typeface="Calibri"/>
                <a:cs typeface="Calibri"/>
              </a:rPr>
              <a:t>δούλοι.</a:t>
            </a:r>
            <a:endParaRPr sz="1800">
              <a:latin typeface="Calibri"/>
              <a:cs typeface="Calibri"/>
            </a:endParaRPr>
          </a:p>
          <a:p>
            <a:pPr marL="12700" marR="581660">
              <a:lnSpc>
                <a:spcPct val="100000"/>
              </a:lnSpc>
            </a:pPr>
            <a:r>
              <a:rPr sz="1800" b="0" dirty="0">
                <a:latin typeface="Calibri"/>
                <a:cs typeface="Calibri"/>
              </a:rPr>
              <a:t>Την</a:t>
            </a:r>
            <a:r>
              <a:rPr sz="1800" b="0" spc="-70" dirty="0">
                <a:latin typeface="Calibri"/>
                <a:cs typeface="Calibri"/>
              </a:rPr>
              <a:t> </a:t>
            </a:r>
            <a:r>
              <a:rPr sz="1800" b="0" dirty="0">
                <a:latin typeface="Calibri"/>
                <a:cs typeface="Calibri"/>
              </a:rPr>
              <a:t>εποχή</a:t>
            </a:r>
            <a:r>
              <a:rPr sz="1800" b="0" spc="-70" dirty="0">
                <a:latin typeface="Calibri"/>
                <a:cs typeface="Calibri"/>
              </a:rPr>
              <a:t> </a:t>
            </a:r>
            <a:r>
              <a:rPr sz="1800" b="0" dirty="0">
                <a:latin typeface="Calibri"/>
                <a:cs typeface="Calibri"/>
              </a:rPr>
              <a:t>αυτή</a:t>
            </a:r>
            <a:r>
              <a:rPr sz="1800" b="0" spc="-55" dirty="0">
                <a:latin typeface="Calibri"/>
                <a:cs typeface="Calibri"/>
              </a:rPr>
              <a:t> </a:t>
            </a:r>
            <a:r>
              <a:rPr sz="1800" b="0" dirty="0">
                <a:latin typeface="Calibri"/>
                <a:cs typeface="Calibri"/>
              </a:rPr>
              <a:t>το</a:t>
            </a:r>
            <a:r>
              <a:rPr sz="1800" b="0" spc="-55" dirty="0">
                <a:latin typeface="Calibri"/>
                <a:cs typeface="Calibri"/>
              </a:rPr>
              <a:t> </a:t>
            </a:r>
            <a:r>
              <a:rPr sz="1800" b="0" spc="-10" dirty="0">
                <a:latin typeface="Calibri"/>
                <a:cs typeface="Calibri"/>
              </a:rPr>
              <a:t>εξωτερικό</a:t>
            </a:r>
            <a:r>
              <a:rPr sz="1800" b="0" spc="-40" dirty="0">
                <a:latin typeface="Calibri"/>
                <a:cs typeface="Calibri"/>
              </a:rPr>
              <a:t> </a:t>
            </a:r>
            <a:r>
              <a:rPr sz="1800" b="0" spc="-10" dirty="0">
                <a:latin typeface="Calibri"/>
                <a:cs typeface="Calibri"/>
              </a:rPr>
              <a:t>εμπόριο,</a:t>
            </a:r>
            <a:r>
              <a:rPr sz="1800" b="0" spc="-30" dirty="0">
                <a:latin typeface="Calibri"/>
                <a:cs typeface="Calibri"/>
              </a:rPr>
              <a:t> </a:t>
            </a:r>
            <a:r>
              <a:rPr sz="1800" b="0" dirty="0">
                <a:latin typeface="Calibri"/>
                <a:cs typeface="Calibri"/>
              </a:rPr>
              <a:t>κυρίως</a:t>
            </a:r>
            <a:r>
              <a:rPr sz="1800" b="0" spc="-50" dirty="0">
                <a:latin typeface="Calibri"/>
                <a:cs typeface="Calibri"/>
              </a:rPr>
              <a:t> </a:t>
            </a:r>
            <a:r>
              <a:rPr sz="1800" b="0" dirty="0">
                <a:latin typeface="Calibri"/>
                <a:cs typeface="Calibri"/>
              </a:rPr>
              <a:t>για</a:t>
            </a:r>
            <a:r>
              <a:rPr sz="1800" b="0" spc="-55" dirty="0">
                <a:latin typeface="Calibri"/>
                <a:cs typeface="Calibri"/>
              </a:rPr>
              <a:t> </a:t>
            </a:r>
            <a:r>
              <a:rPr sz="1800" b="0" dirty="0">
                <a:latin typeface="Calibri"/>
                <a:cs typeface="Calibri"/>
              </a:rPr>
              <a:t>την</a:t>
            </a:r>
            <a:r>
              <a:rPr sz="1800" b="0" spc="-65" dirty="0">
                <a:latin typeface="Calibri"/>
                <a:cs typeface="Calibri"/>
              </a:rPr>
              <a:t> </a:t>
            </a:r>
            <a:r>
              <a:rPr sz="1800" b="0" dirty="0">
                <a:latin typeface="Calibri"/>
                <a:cs typeface="Calibri"/>
              </a:rPr>
              <a:t>προμήθεια</a:t>
            </a:r>
            <a:r>
              <a:rPr sz="1800" b="0" spc="-45" dirty="0">
                <a:latin typeface="Calibri"/>
                <a:cs typeface="Calibri"/>
              </a:rPr>
              <a:t> </a:t>
            </a:r>
            <a:r>
              <a:rPr sz="1800" b="0" dirty="0">
                <a:latin typeface="Calibri"/>
                <a:cs typeface="Calibri"/>
              </a:rPr>
              <a:t>μετάλλων</a:t>
            </a:r>
            <a:r>
              <a:rPr sz="1800" b="0" spc="-15" dirty="0">
                <a:latin typeface="Calibri"/>
                <a:cs typeface="Calibri"/>
              </a:rPr>
              <a:t> </a:t>
            </a:r>
            <a:r>
              <a:rPr sz="1800" b="0" spc="-25" dirty="0">
                <a:latin typeface="Calibri"/>
                <a:cs typeface="Calibri"/>
              </a:rPr>
              <a:t>και </a:t>
            </a:r>
            <a:r>
              <a:rPr sz="1800" b="0" spc="-10" dirty="0">
                <a:latin typeface="Calibri"/>
                <a:cs typeface="Calibri"/>
              </a:rPr>
              <a:t>δούλων,</a:t>
            </a:r>
            <a:r>
              <a:rPr sz="1800" b="0" spc="-60" dirty="0">
                <a:latin typeface="Calibri"/>
                <a:cs typeface="Calibri"/>
              </a:rPr>
              <a:t> </a:t>
            </a:r>
            <a:r>
              <a:rPr sz="1800" b="0" dirty="0">
                <a:latin typeface="Calibri"/>
                <a:cs typeface="Calibri"/>
              </a:rPr>
              <a:t>διεξαγόταν</a:t>
            </a:r>
            <a:r>
              <a:rPr sz="1800" b="0" spc="-40" dirty="0">
                <a:latin typeface="Calibri"/>
                <a:cs typeface="Calibri"/>
              </a:rPr>
              <a:t> </a:t>
            </a:r>
            <a:r>
              <a:rPr sz="1800" b="0" dirty="0">
                <a:latin typeface="Calibri"/>
                <a:cs typeface="Calibri"/>
              </a:rPr>
              <a:t>από</a:t>
            </a:r>
            <a:r>
              <a:rPr sz="1800" b="0" spc="-55" dirty="0">
                <a:latin typeface="Calibri"/>
                <a:cs typeface="Calibri"/>
              </a:rPr>
              <a:t> </a:t>
            </a:r>
            <a:r>
              <a:rPr sz="1800" b="0" dirty="0">
                <a:latin typeface="Calibri"/>
                <a:cs typeface="Calibri"/>
              </a:rPr>
              <a:t>τους</a:t>
            </a:r>
            <a:r>
              <a:rPr sz="1800" b="0" spc="-55" dirty="0">
                <a:latin typeface="Calibri"/>
                <a:cs typeface="Calibri"/>
              </a:rPr>
              <a:t> </a:t>
            </a:r>
            <a:r>
              <a:rPr sz="1800" b="0" spc="-10" dirty="0">
                <a:latin typeface="Calibri"/>
                <a:cs typeface="Calibri"/>
              </a:rPr>
              <a:t>Φοίνικες.</a:t>
            </a:r>
            <a:endParaRPr sz="1800">
              <a:latin typeface="Calibri"/>
              <a:cs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23</a:t>
            </a:fld>
            <a:endParaRPr spc="-25" dirty="0"/>
          </a:p>
        </p:txBody>
      </p:sp>
      <p:sp>
        <p:nvSpPr>
          <p:cNvPr id="2" name="object 2"/>
          <p:cNvSpPr txBox="1">
            <a:spLocks noGrp="1"/>
          </p:cNvSpPr>
          <p:nvPr>
            <p:ph type="title"/>
          </p:nvPr>
        </p:nvSpPr>
        <p:spPr>
          <a:xfrm>
            <a:off x="3328670" y="263397"/>
            <a:ext cx="1877695" cy="696595"/>
          </a:xfrm>
          <a:prstGeom prst="rect">
            <a:avLst/>
          </a:prstGeom>
        </p:spPr>
        <p:txBody>
          <a:bodyPr vert="horz" wrap="square" lIns="0" tIns="12700" rIns="0" bIns="0" rtlCol="0">
            <a:spAutoFit/>
          </a:bodyPr>
          <a:lstStyle/>
          <a:p>
            <a:pPr marL="25400">
              <a:lnSpc>
                <a:spcPct val="100000"/>
              </a:lnSpc>
              <a:spcBef>
                <a:spcPts val="100"/>
              </a:spcBef>
            </a:pPr>
            <a:r>
              <a:rPr dirty="0"/>
              <a:t>5</a:t>
            </a:r>
            <a:r>
              <a:rPr sz="4350" baseline="24904" dirty="0"/>
              <a:t>ο</a:t>
            </a:r>
            <a:r>
              <a:rPr sz="4350" spc="517" baseline="24904" dirty="0"/>
              <a:t> </a:t>
            </a:r>
            <a:r>
              <a:rPr sz="4400" spc="-20" dirty="0"/>
              <a:t>βήμα</a:t>
            </a:r>
            <a:endParaRPr sz="4400"/>
          </a:p>
        </p:txBody>
      </p:sp>
      <p:sp>
        <p:nvSpPr>
          <p:cNvPr id="3" name="object 3"/>
          <p:cNvSpPr txBox="1"/>
          <p:nvPr/>
        </p:nvSpPr>
        <p:spPr>
          <a:xfrm>
            <a:off x="459740" y="1153413"/>
            <a:ext cx="7651115" cy="5028565"/>
          </a:xfrm>
          <a:prstGeom prst="rect">
            <a:avLst/>
          </a:prstGeom>
        </p:spPr>
        <p:txBody>
          <a:bodyPr vert="horz" wrap="square" lIns="0" tIns="12065" rIns="0" bIns="0" rtlCol="0">
            <a:spAutoFit/>
          </a:bodyPr>
          <a:lstStyle/>
          <a:p>
            <a:pPr marL="355600" marR="321310" indent="-342900">
              <a:lnSpc>
                <a:spcPct val="100000"/>
              </a:lnSpc>
              <a:spcBef>
                <a:spcPts val="95"/>
              </a:spcBef>
              <a:buFont typeface="Arial"/>
              <a:buChar char="•"/>
              <a:tabLst>
                <a:tab pos="355600" algn="l"/>
              </a:tabLst>
            </a:pPr>
            <a:r>
              <a:rPr sz="2800" b="1" dirty="0">
                <a:solidFill>
                  <a:srgbClr val="4F6128"/>
                </a:solidFill>
                <a:latin typeface="Calibri"/>
                <a:cs typeface="Calibri"/>
              </a:rPr>
              <a:t>Συνθέτω</a:t>
            </a:r>
            <a:r>
              <a:rPr sz="2800" b="1" spc="-105" dirty="0">
                <a:solidFill>
                  <a:srgbClr val="4F6128"/>
                </a:solidFill>
                <a:latin typeface="Calibri"/>
                <a:cs typeface="Calibri"/>
              </a:rPr>
              <a:t> </a:t>
            </a:r>
            <a:r>
              <a:rPr sz="2800" dirty="0">
                <a:latin typeface="Calibri"/>
                <a:cs typeface="Calibri"/>
              </a:rPr>
              <a:t>την</a:t>
            </a:r>
            <a:r>
              <a:rPr sz="2800" spc="-100" dirty="0">
                <a:latin typeface="Calibri"/>
                <a:cs typeface="Calibri"/>
              </a:rPr>
              <a:t> </a:t>
            </a:r>
            <a:r>
              <a:rPr sz="2800" dirty="0">
                <a:latin typeface="Calibri"/>
                <a:cs typeface="Calibri"/>
              </a:rPr>
              <a:t>απάντησή</a:t>
            </a:r>
            <a:r>
              <a:rPr sz="2800" spc="-105" dirty="0">
                <a:latin typeface="Calibri"/>
                <a:cs typeface="Calibri"/>
              </a:rPr>
              <a:t> </a:t>
            </a:r>
            <a:r>
              <a:rPr sz="2800" dirty="0">
                <a:latin typeface="Calibri"/>
                <a:cs typeface="Calibri"/>
              </a:rPr>
              <a:t>μου</a:t>
            </a:r>
            <a:r>
              <a:rPr sz="2800" spc="-114" dirty="0">
                <a:latin typeface="Calibri"/>
                <a:cs typeface="Calibri"/>
              </a:rPr>
              <a:t> </a:t>
            </a:r>
            <a:r>
              <a:rPr sz="2800" dirty="0">
                <a:latin typeface="Calibri"/>
                <a:cs typeface="Calibri"/>
              </a:rPr>
              <a:t>συνδυάζοντας</a:t>
            </a:r>
            <a:r>
              <a:rPr sz="2800" spc="-90" dirty="0">
                <a:latin typeface="Calibri"/>
                <a:cs typeface="Calibri"/>
              </a:rPr>
              <a:t> </a:t>
            </a:r>
            <a:r>
              <a:rPr sz="2800" spc="-20" dirty="0">
                <a:latin typeface="Calibri"/>
                <a:cs typeface="Calibri"/>
              </a:rPr>
              <a:t>όσες </a:t>
            </a:r>
            <a:r>
              <a:rPr sz="2800" dirty="0">
                <a:latin typeface="Calibri"/>
                <a:cs typeface="Calibri"/>
              </a:rPr>
              <a:t>πληροφορίες</a:t>
            </a:r>
            <a:r>
              <a:rPr sz="2800" spc="-95" dirty="0">
                <a:latin typeface="Calibri"/>
                <a:cs typeface="Calibri"/>
              </a:rPr>
              <a:t> </a:t>
            </a:r>
            <a:r>
              <a:rPr sz="2800" dirty="0">
                <a:latin typeface="Calibri"/>
                <a:cs typeface="Calibri"/>
              </a:rPr>
              <a:t>άντλησα</a:t>
            </a:r>
            <a:r>
              <a:rPr sz="2800" spc="-85" dirty="0">
                <a:latin typeface="Calibri"/>
                <a:cs typeface="Calibri"/>
              </a:rPr>
              <a:t> </a:t>
            </a:r>
            <a:r>
              <a:rPr sz="2800" dirty="0">
                <a:latin typeface="Calibri"/>
                <a:cs typeface="Calibri"/>
              </a:rPr>
              <a:t>από</a:t>
            </a:r>
            <a:r>
              <a:rPr sz="2800" spc="-85" dirty="0">
                <a:latin typeface="Calibri"/>
                <a:cs typeface="Calibri"/>
              </a:rPr>
              <a:t> </a:t>
            </a:r>
            <a:r>
              <a:rPr sz="2800" dirty="0">
                <a:latin typeface="Calibri"/>
                <a:cs typeface="Calibri"/>
              </a:rPr>
              <a:t>την</a:t>
            </a:r>
            <a:r>
              <a:rPr sz="2800" spc="-75" dirty="0">
                <a:latin typeface="Calibri"/>
                <a:cs typeface="Calibri"/>
              </a:rPr>
              <a:t> </a:t>
            </a:r>
            <a:r>
              <a:rPr sz="2800" dirty="0">
                <a:latin typeface="Calibri"/>
                <a:cs typeface="Calibri"/>
              </a:rPr>
              <a:t>πηγή</a:t>
            </a:r>
            <a:r>
              <a:rPr sz="2800" spc="-95" dirty="0">
                <a:latin typeface="Calibri"/>
                <a:cs typeface="Calibri"/>
              </a:rPr>
              <a:t> </a:t>
            </a:r>
            <a:r>
              <a:rPr sz="2800" dirty="0">
                <a:latin typeface="Calibri"/>
                <a:cs typeface="Calibri"/>
              </a:rPr>
              <a:t>με</a:t>
            </a:r>
            <a:r>
              <a:rPr sz="2800" spc="-80" dirty="0">
                <a:latin typeface="Calibri"/>
                <a:cs typeface="Calibri"/>
              </a:rPr>
              <a:t> </a:t>
            </a:r>
            <a:r>
              <a:rPr sz="2800" spc="-25" dirty="0">
                <a:latin typeface="Calibri"/>
                <a:cs typeface="Calibri"/>
              </a:rPr>
              <a:t>όσα</a:t>
            </a:r>
            <a:endParaRPr sz="2800">
              <a:latin typeface="Calibri"/>
              <a:cs typeface="Calibri"/>
            </a:endParaRPr>
          </a:p>
          <a:p>
            <a:pPr marL="355600" marR="687705">
              <a:lnSpc>
                <a:spcPct val="100000"/>
              </a:lnSpc>
              <a:spcBef>
                <a:spcPts val="5"/>
              </a:spcBef>
            </a:pPr>
            <a:r>
              <a:rPr sz="2800" dirty="0">
                <a:latin typeface="Calibri"/>
                <a:cs typeface="Calibri"/>
              </a:rPr>
              <a:t>μπόρεσα</a:t>
            </a:r>
            <a:r>
              <a:rPr sz="2800" spc="-85" dirty="0">
                <a:latin typeface="Calibri"/>
                <a:cs typeface="Calibri"/>
              </a:rPr>
              <a:t> </a:t>
            </a:r>
            <a:r>
              <a:rPr sz="2800" dirty="0">
                <a:latin typeface="Calibri"/>
                <a:cs typeface="Calibri"/>
              </a:rPr>
              <a:t>να</a:t>
            </a:r>
            <a:r>
              <a:rPr sz="2800" spc="-65" dirty="0">
                <a:latin typeface="Calibri"/>
                <a:cs typeface="Calibri"/>
              </a:rPr>
              <a:t> </a:t>
            </a:r>
            <a:r>
              <a:rPr sz="2800" spc="-10" dirty="0">
                <a:latin typeface="Calibri"/>
                <a:cs typeface="Calibri"/>
              </a:rPr>
              <a:t>συνδυάσω</a:t>
            </a:r>
            <a:r>
              <a:rPr sz="2800" spc="-70" dirty="0">
                <a:latin typeface="Calibri"/>
                <a:cs typeface="Calibri"/>
              </a:rPr>
              <a:t> </a:t>
            </a:r>
            <a:r>
              <a:rPr sz="2800" dirty="0">
                <a:latin typeface="Calibri"/>
                <a:cs typeface="Calibri"/>
              </a:rPr>
              <a:t>από</a:t>
            </a:r>
            <a:r>
              <a:rPr sz="2800" spc="-80" dirty="0">
                <a:latin typeface="Calibri"/>
                <a:cs typeface="Calibri"/>
              </a:rPr>
              <a:t> </a:t>
            </a:r>
            <a:r>
              <a:rPr sz="2800" dirty="0">
                <a:latin typeface="Calibri"/>
                <a:cs typeface="Calibri"/>
              </a:rPr>
              <a:t>τις</a:t>
            </a:r>
            <a:r>
              <a:rPr sz="2800" spc="-75" dirty="0">
                <a:latin typeface="Calibri"/>
                <a:cs typeface="Calibri"/>
              </a:rPr>
              <a:t> </a:t>
            </a:r>
            <a:r>
              <a:rPr sz="2800" dirty="0">
                <a:latin typeface="Calibri"/>
                <a:cs typeface="Calibri"/>
              </a:rPr>
              <a:t>ιστορικές</a:t>
            </a:r>
            <a:r>
              <a:rPr sz="2800" spc="-80" dirty="0">
                <a:latin typeface="Calibri"/>
                <a:cs typeface="Calibri"/>
              </a:rPr>
              <a:t> </a:t>
            </a:r>
            <a:r>
              <a:rPr sz="2800" spc="-25" dirty="0">
                <a:latin typeface="Calibri"/>
                <a:cs typeface="Calibri"/>
              </a:rPr>
              <a:t>μου </a:t>
            </a:r>
            <a:r>
              <a:rPr sz="2800" spc="-10" dirty="0">
                <a:latin typeface="Calibri"/>
                <a:cs typeface="Calibri"/>
              </a:rPr>
              <a:t>γνώσεις</a:t>
            </a:r>
            <a:endParaRPr sz="2800">
              <a:latin typeface="Calibri"/>
              <a:cs typeface="Calibri"/>
            </a:endParaRPr>
          </a:p>
          <a:p>
            <a:pPr marL="755015" marR="1287780" lvl="1" indent="-285750">
              <a:lnSpc>
                <a:spcPct val="100000"/>
              </a:lnSpc>
              <a:spcBef>
                <a:spcPts val="600"/>
              </a:spcBef>
              <a:buFont typeface="Arial"/>
              <a:buChar char="–"/>
              <a:tabLst>
                <a:tab pos="756285" algn="l"/>
              </a:tabLst>
            </a:pPr>
            <a:r>
              <a:rPr sz="2400" u="sng" dirty="0">
                <a:uFill>
                  <a:solidFill>
                    <a:srgbClr val="000000"/>
                  </a:solidFill>
                </a:uFill>
                <a:latin typeface="Calibri"/>
                <a:cs typeface="Calibri"/>
              </a:rPr>
              <a:t>Ξεκινώ</a:t>
            </a:r>
            <a:r>
              <a:rPr sz="2400" u="none" spc="-75" dirty="0">
                <a:latin typeface="Calibri"/>
                <a:cs typeface="Calibri"/>
              </a:rPr>
              <a:t> </a:t>
            </a:r>
            <a:r>
              <a:rPr sz="2400" u="none" dirty="0">
                <a:latin typeface="Calibri"/>
                <a:cs typeface="Calibri"/>
              </a:rPr>
              <a:t>πάντα</a:t>
            </a:r>
            <a:r>
              <a:rPr sz="2400" u="none" spc="-70" dirty="0">
                <a:latin typeface="Calibri"/>
                <a:cs typeface="Calibri"/>
              </a:rPr>
              <a:t> </a:t>
            </a:r>
            <a:r>
              <a:rPr sz="2400" u="none" dirty="0">
                <a:latin typeface="Calibri"/>
                <a:cs typeface="Calibri"/>
              </a:rPr>
              <a:t>με</a:t>
            </a:r>
            <a:r>
              <a:rPr sz="2400" u="none" spc="-70" dirty="0">
                <a:latin typeface="Calibri"/>
                <a:cs typeface="Calibri"/>
              </a:rPr>
              <a:t> </a:t>
            </a:r>
            <a:r>
              <a:rPr sz="2400" u="sng" dirty="0">
                <a:uFill>
                  <a:solidFill>
                    <a:srgbClr val="000000"/>
                  </a:solidFill>
                </a:uFill>
                <a:latin typeface="Calibri"/>
                <a:cs typeface="Calibri"/>
              </a:rPr>
              <a:t>αναφορά</a:t>
            </a:r>
            <a:r>
              <a:rPr sz="2400" u="none" spc="-55" dirty="0">
                <a:latin typeface="Calibri"/>
                <a:cs typeface="Calibri"/>
              </a:rPr>
              <a:t> </a:t>
            </a:r>
            <a:r>
              <a:rPr sz="2400" u="none" dirty="0">
                <a:latin typeface="Calibri"/>
                <a:cs typeface="Calibri"/>
              </a:rPr>
              <a:t>στην</a:t>
            </a:r>
            <a:r>
              <a:rPr sz="2400" u="none" spc="-65" dirty="0">
                <a:latin typeface="Calibri"/>
                <a:cs typeface="Calibri"/>
              </a:rPr>
              <a:t> </a:t>
            </a:r>
            <a:r>
              <a:rPr sz="2400" u="sng" dirty="0">
                <a:uFill>
                  <a:solidFill>
                    <a:srgbClr val="000000"/>
                  </a:solidFill>
                </a:uFill>
                <a:latin typeface="Calibri"/>
                <a:cs typeface="Calibri"/>
              </a:rPr>
              <a:t>πηγή</a:t>
            </a:r>
            <a:r>
              <a:rPr sz="2400" u="none" spc="-70" dirty="0">
                <a:latin typeface="Calibri"/>
                <a:cs typeface="Calibri"/>
              </a:rPr>
              <a:t> </a:t>
            </a:r>
            <a:r>
              <a:rPr sz="2400" u="none" dirty="0">
                <a:latin typeface="Calibri"/>
                <a:cs typeface="Calibri"/>
              </a:rPr>
              <a:t>και</a:t>
            </a:r>
            <a:r>
              <a:rPr sz="2400" u="none" spc="-70" dirty="0">
                <a:latin typeface="Calibri"/>
                <a:cs typeface="Calibri"/>
              </a:rPr>
              <a:t> </a:t>
            </a:r>
            <a:r>
              <a:rPr sz="2400" u="none" spc="-25" dirty="0">
                <a:latin typeface="Calibri"/>
                <a:cs typeface="Calibri"/>
              </a:rPr>
              <a:t>στο 	</a:t>
            </a:r>
            <a:r>
              <a:rPr sz="2400" u="sng" dirty="0">
                <a:uFill>
                  <a:solidFill>
                    <a:srgbClr val="000000"/>
                  </a:solidFill>
                </a:uFill>
                <a:latin typeface="Calibri"/>
                <a:cs typeface="Calibri"/>
              </a:rPr>
              <a:t>συγγραφέα</a:t>
            </a:r>
            <a:r>
              <a:rPr sz="2400" u="none" spc="-120" dirty="0">
                <a:latin typeface="Calibri"/>
                <a:cs typeface="Calibri"/>
              </a:rPr>
              <a:t> </a:t>
            </a:r>
            <a:r>
              <a:rPr sz="2400" u="none" spc="-20" dirty="0">
                <a:latin typeface="Calibri"/>
                <a:cs typeface="Calibri"/>
              </a:rPr>
              <a:t>της.</a:t>
            </a:r>
            <a:endParaRPr sz="2400">
              <a:latin typeface="Calibri"/>
              <a:cs typeface="Calibri"/>
            </a:endParaRPr>
          </a:p>
          <a:p>
            <a:pPr marL="755015" marR="265430" lvl="1" indent="-285750">
              <a:lnSpc>
                <a:spcPct val="100000"/>
              </a:lnSpc>
              <a:spcBef>
                <a:spcPts val="580"/>
              </a:spcBef>
              <a:buFont typeface="Arial"/>
              <a:buChar char="–"/>
              <a:tabLst>
                <a:tab pos="756285" algn="l"/>
              </a:tabLst>
            </a:pPr>
            <a:r>
              <a:rPr sz="2400" u="sng" dirty="0">
                <a:uFill>
                  <a:solidFill>
                    <a:srgbClr val="000000"/>
                  </a:solidFill>
                </a:uFill>
                <a:latin typeface="Calibri"/>
                <a:cs typeface="Calibri"/>
              </a:rPr>
              <a:t>Γράφω</a:t>
            </a:r>
            <a:r>
              <a:rPr sz="2400" u="none" spc="-50" dirty="0">
                <a:latin typeface="Calibri"/>
                <a:cs typeface="Calibri"/>
              </a:rPr>
              <a:t> </a:t>
            </a:r>
            <a:r>
              <a:rPr sz="2400" u="sng" dirty="0">
                <a:uFill>
                  <a:solidFill>
                    <a:srgbClr val="000000"/>
                  </a:solidFill>
                </a:uFill>
                <a:latin typeface="Calibri"/>
                <a:cs typeface="Calibri"/>
              </a:rPr>
              <a:t>ολοκληρωμένες</a:t>
            </a:r>
            <a:r>
              <a:rPr sz="2400" u="sng" spc="-85" dirty="0">
                <a:uFill>
                  <a:solidFill>
                    <a:srgbClr val="000000"/>
                  </a:solidFill>
                </a:uFill>
                <a:latin typeface="Calibri"/>
                <a:cs typeface="Calibri"/>
              </a:rPr>
              <a:t> </a:t>
            </a:r>
            <a:r>
              <a:rPr sz="2400" u="sng" dirty="0">
                <a:uFill>
                  <a:solidFill>
                    <a:srgbClr val="000000"/>
                  </a:solidFill>
                </a:uFill>
                <a:latin typeface="Calibri"/>
                <a:cs typeface="Calibri"/>
              </a:rPr>
              <a:t>προτάσεις</a:t>
            </a:r>
            <a:r>
              <a:rPr sz="2400" u="sng" spc="-60" dirty="0">
                <a:uFill>
                  <a:solidFill>
                    <a:srgbClr val="000000"/>
                  </a:solidFill>
                </a:uFill>
                <a:latin typeface="Calibri"/>
                <a:cs typeface="Calibri"/>
              </a:rPr>
              <a:t> </a:t>
            </a:r>
            <a:r>
              <a:rPr sz="2400" u="none" dirty="0">
                <a:latin typeface="Calibri"/>
                <a:cs typeface="Calibri"/>
              </a:rPr>
              <a:t>με</a:t>
            </a:r>
            <a:r>
              <a:rPr sz="2400" u="none" spc="-65" dirty="0">
                <a:latin typeface="Calibri"/>
                <a:cs typeface="Calibri"/>
              </a:rPr>
              <a:t> </a:t>
            </a:r>
            <a:r>
              <a:rPr sz="2400" u="none" dirty="0">
                <a:latin typeface="Calibri"/>
                <a:cs typeface="Calibri"/>
              </a:rPr>
              <a:t>σωστή</a:t>
            </a:r>
            <a:r>
              <a:rPr sz="2400" u="none" spc="-65" dirty="0">
                <a:latin typeface="Calibri"/>
                <a:cs typeface="Calibri"/>
              </a:rPr>
              <a:t> </a:t>
            </a:r>
            <a:r>
              <a:rPr sz="2400" u="sng" spc="-10" dirty="0">
                <a:uFill>
                  <a:solidFill>
                    <a:srgbClr val="000000"/>
                  </a:solidFill>
                </a:uFill>
                <a:latin typeface="Calibri"/>
                <a:cs typeface="Calibri"/>
              </a:rPr>
              <a:t>σύνταξη</a:t>
            </a:r>
            <a:r>
              <a:rPr sz="2400" u="none" spc="-10" dirty="0">
                <a:latin typeface="Calibri"/>
                <a:cs typeface="Calibri"/>
              </a:rPr>
              <a:t> 	</a:t>
            </a:r>
            <a:r>
              <a:rPr sz="2400" u="none" dirty="0">
                <a:latin typeface="Calibri"/>
                <a:cs typeface="Calibri"/>
              </a:rPr>
              <a:t>και</a:t>
            </a:r>
            <a:r>
              <a:rPr sz="2400" u="none" spc="-114" dirty="0">
                <a:latin typeface="Calibri"/>
                <a:cs typeface="Calibri"/>
              </a:rPr>
              <a:t> </a:t>
            </a:r>
            <a:r>
              <a:rPr sz="2400" u="sng" spc="-10" dirty="0">
                <a:uFill>
                  <a:solidFill>
                    <a:srgbClr val="000000"/>
                  </a:solidFill>
                </a:uFill>
                <a:latin typeface="Calibri"/>
                <a:cs typeface="Calibri"/>
              </a:rPr>
              <a:t>ορθογραφία</a:t>
            </a:r>
            <a:r>
              <a:rPr sz="2400" u="none" spc="-10" dirty="0">
                <a:latin typeface="Calibri"/>
                <a:cs typeface="Calibri"/>
              </a:rPr>
              <a:t>.</a:t>
            </a:r>
            <a:endParaRPr sz="2400">
              <a:latin typeface="Calibri"/>
              <a:cs typeface="Calibri"/>
            </a:endParaRPr>
          </a:p>
          <a:p>
            <a:pPr marL="755650" lvl="1" indent="-285750">
              <a:lnSpc>
                <a:spcPct val="100000"/>
              </a:lnSpc>
              <a:spcBef>
                <a:spcPts val="575"/>
              </a:spcBef>
              <a:buFont typeface="Arial"/>
              <a:buChar char="–"/>
              <a:tabLst>
                <a:tab pos="755650" algn="l"/>
              </a:tabLst>
            </a:pPr>
            <a:r>
              <a:rPr sz="2400" u="sng" dirty="0">
                <a:uFill>
                  <a:solidFill>
                    <a:srgbClr val="000000"/>
                  </a:solidFill>
                </a:uFill>
                <a:latin typeface="Calibri"/>
                <a:cs typeface="Calibri"/>
              </a:rPr>
              <a:t>Δεν</a:t>
            </a:r>
            <a:r>
              <a:rPr sz="2400" u="sng" spc="-60" dirty="0">
                <a:uFill>
                  <a:solidFill>
                    <a:srgbClr val="000000"/>
                  </a:solidFill>
                </a:uFill>
                <a:latin typeface="Calibri"/>
                <a:cs typeface="Calibri"/>
              </a:rPr>
              <a:t> </a:t>
            </a:r>
            <a:r>
              <a:rPr sz="2400" u="sng" spc="-10" dirty="0">
                <a:uFill>
                  <a:solidFill>
                    <a:srgbClr val="000000"/>
                  </a:solidFill>
                </a:uFill>
                <a:latin typeface="Calibri"/>
                <a:cs typeface="Calibri"/>
              </a:rPr>
              <a:t>επαναλαμβάνω</a:t>
            </a:r>
            <a:r>
              <a:rPr sz="2400" u="sng" spc="-15" dirty="0">
                <a:uFill>
                  <a:solidFill>
                    <a:srgbClr val="000000"/>
                  </a:solidFill>
                </a:uFill>
                <a:latin typeface="Calibri"/>
                <a:cs typeface="Calibri"/>
              </a:rPr>
              <a:t> </a:t>
            </a:r>
            <a:r>
              <a:rPr sz="2400" u="none" dirty="0">
                <a:latin typeface="Calibri"/>
                <a:cs typeface="Calibri"/>
              </a:rPr>
              <a:t>όσα</a:t>
            </a:r>
            <a:r>
              <a:rPr sz="2400" u="none" spc="-40" dirty="0">
                <a:latin typeface="Calibri"/>
                <a:cs typeface="Calibri"/>
              </a:rPr>
              <a:t> </a:t>
            </a:r>
            <a:r>
              <a:rPr sz="2400" u="none" dirty="0">
                <a:latin typeface="Calibri"/>
                <a:cs typeface="Calibri"/>
              </a:rPr>
              <a:t>ήδη</a:t>
            </a:r>
            <a:r>
              <a:rPr sz="2400" u="none" spc="-35" dirty="0">
                <a:latin typeface="Calibri"/>
                <a:cs typeface="Calibri"/>
              </a:rPr>
              <a:t> </a:t>
            </a:r>
            <a:r>
              <a:rPr sz="2400" u="none" dirty="0">
                <a:latin typeface="Calibri"/>
                <a:cs typeface="Calibri"/>
              </a:rPr>
              <a:t>έχω</a:t>
            </a:r>
            <a:r>
              <a:rPr sz="2400" u="none" spc="-40" dirty="0">
                <a:latin typeface="Calibri"/>
                <a:cs typeface="Calibri"/>
              </a:rPr>
              <a:t> </a:t>
            </a:r>
            <a:r>
              <a:rPr sz="2400" u="none" spc="-10" dirty="0">
                <a:latin typeface="Calibri"/>
                <a:cs typeface="Calibri"/>
              </a:rPr>
              <a:t>αναφέρει.</a:t>
            </a:r>
            <a:endParaRPr sz="2400">
              <a:latin typeface="Calibri"/>
              <a:cs typeface="Calibri"/>
            </a:endParaRPr>
          </a:p>
          <a:p>
            <a:pPr marL="755650" lvl="1" indent="-285750">
              <a:lnSpc>
                <a:spcPct val="100000"/>
              </a:lnSpc>
              <a:spcBef>
                <a:spcPts val="575"/>
              </a:spcBef>
              <a:buFont typeface="Arial"/>
              <a:buChar char="–"/>
              <a:tabLst>
                <a:tab pos="755650" algn="l"/>
              </a:tabLst>
            </a:pPr>
            <a:r>
              <a:rPr sz="2400" u="sng" dirty="0">
                <a:uFill>
                  <a:solidFill>
                    <a:srgbClr val="000000"/>
                  </a:solidFill>
                </a:uFill>
                <a:latin typeface="Calibri"/>
                <a:cs typeface="Calibri"/>
              </a:rPr>
              <a:t>Δεν</a:t>
            </a:r>
            <a:r>
              <a:rPr sz="2400" u="sng" spc="-85" dirty="0">
                <a:uFill>
                  <a:solidFill>
                    <a:srgbClr val="000000"/>
                  </a:solidFill>
                </a:uFill>
                <a:latin typeface="Calibri"/>
                <a:cs typeface="Calibri"/>
              </a:rPr>
              <a:t> </a:t>
            </a:r>
            <a:r>
              <a:rPr sz="2400" u="sng" dirty="0">
                <a:uFill>
                  <a:solidFill>
                    <a:srgbClr val="000000"/>
                  </a:solidFill>
                </a:uFill>
                <a:latin typeface="Calibri"/>
                <a:cs typeface="Calibri"/>
              </a:rPr>
              <a:t>αντιγράφω</a:t>
            </a:r>
            <a:r>
              <a:rPr sz="2400" u="sng" spc="-35" dirty="0">
                <a:uFill>
                  <a:solidFill>
                    <a:srgbClr val="000000"/>
                  </a:solidFill>
                </a:uFill>
                <a:latin typeface="Calibri"/>
                <a:cs typeface="Calibri"/>
              </a:rPr>
              <a:t> </a:t>
            </a:r>
            <a:r>
              <a:rPr sz="2400" u="none" dirty="0">
                <a:latin typeface="Calibri"/>
                <a:cs typeface="Calibri"/>
              </a:rPr>
              <a:t>σε</a:t>
            </a:r>
            <a:r>
              <a:rPr sz="2400" u="none" spc="-75" dirty="0">
                <a:latin typeface="Calibri"/>
                <a:cs typeface="Calibri"/>
              </a:rPr>
              <a:t> </a:t>
            </a:r>
            <a:r>
              <a:rPr sz="2400" u="none" spc="-10" dirty="0">
                <a:latin typeface="Calibri"/>
                <a:cs typeface="Calibri"/>
              </a:rPr>
              <a:t>καμία</a:t>
            </a:r>
            <a:r>
              <a:rPr sz="2400" u="none" spc="-60" dirty="0">
                <a:latin typeface="Calibri"/>
                <a:cs typeface="Calibri"/>
              </a:rPr>
              <a:t> </a:t>
            </a:r>
            <a:r>
              <a:rPr sz="2400" u="none" dirty="0">
                <a:latin typeface="Calibri"/>
                <a:cs typeface="Calibri"/>
              </a:rPr>
              <a:t>περίπτωση</a:t>
            </a:r>
            <a:r>
              <a:rPr sz="2400" u="none" spc="-65" dirty="0">
                <a:latin typeface="Calibri"/>
                <a:cs typeface="Calibri"/>
              </a:rPr>
              <a:t> </a:t>
            </a:r>
            <a:r>
              <a:rPr sz="2400" u="none" dirty="0">
                <a:latin typeface="Calibri"/>
                <a:cs typeface="Calibri"/>
              </a:rPr>
              <a:t>την</a:t>
            </a:r>
            <a:r>
              <a:rPr sz="2400" u="none" spc="-70" dirty="0">
                <a:latin typeface="Calibri"/>
                <a:cs typeface="Calibri"/>
              </a:rPr>
              <a:t> </a:t>
            </a:r>
            <a:r>
              <a:rPr sz="2400" u="none" dirty="0">
                <a:latin typeface="Calibri"/>
                <a:cs typeface="Calibri"/>
              </a:rPr>
              <a:t>ιστορική</a:t>
            </a:r>
            <a:r>
              <a:rPr sz="2400" u="none" spc="-50" dirty="0">
                <a:latin typeface="Calibri"/>
                <a:cs typeface="Calibri"/>
              </a:rPr>
              <a:t> </a:t>
            </a:r>
            <a:r>
              <a:rPr sz="2400" u="none" spc="-10" dirty="0">
                <a:latin typeface="Calibri"/>
                <a:cs typeface="Calibri"/>
              </a:rPr>
              <a:t>πηγή.</a:t>
            </a:r>
            <a:endParaRPr sz="2400">
              <a:latin typeface="Calibri"/>
              <a:cs typeface="Calibri"/>
            </a:endParaRPr>
          </a:p>
          <a:p>
            <a:pPr marL="755015" marR="1042035" lvl="1" indent="-285750">
              <a:lnSpc>
                <a:spcPct val="100000"/>
              </a:lnSpc>
              <a:spcBef>
                <a:spcPts val="580"/>
              </a:spcBef>
              <a:buFont typeface="Arial"/>
              <a:buChar char="–"/>
              <a:tabLst>
                <a:tab pos="756285" algn="l"/>
              </a:tabLst>
            </a:pPr>
            <a:r>
              <a:rPr sz="2400" u="sng" dirty="0">
                <a:uFill>
                  <a:solidFill>
                    <a:srgbClr val="000000"/>
                  </a:solidFill>
                </a:uFill>
                <a:latin typeface="Calibri"/>
                <a:cs typeface="Calibri"/>
              </a:rPr>
              <a:t>Συνθέτω</a:t>
            </a:r>
            <a:r>
              <a:rPr sz="2400" u="none" spc="-70" dirty="0">
                <a:latin typeface="Calibri"/>
                <a:cs typeface="Calibri"/>
              </a:rPr>
              <a:t> </a:t>
            </a:r>
            <a:r>
              <a:rPr sz="2400" u="sng" dirty="0">
                <a:uFill>
                  <a:solidFill>
                    <a:srgbClr val="000000"/>
                  </a:solidFill>
                </a:uFill>
                <a:latin typeface="Calibri"/>
                <a:cs typeface="Calibri"/>
              </a:rPr>
              <a:t>λόγο</a:t>
            </a:r>
            <a:r>
              <a:rPr sz="2400" u="none" spc="-60" dirty="0">
                <a:latin typeface="Calibri"/>
                <a:cs typeface="Calibri"/>
              </a:rPr>
              <a:t> </a:t>
            </a:r>
            <a:r>
              <a:rPr sz="2400" u="sng" spc="-10" dirty="0">
                <a:uFill>
                  <a:solidFill>
                    <a:srgbClr val="000000"/>
                  </a:solidFill>
                </a:uFill>
                <a:latin typeface="Calibri"/>
                <a:cs typeface="Calibri"/>
              </a:rPr>
              <a:t>κατανοητό</a:t>
            </a:r>
            <a:r>
              <a:rPr sz="2400" u="none" spc="-70" dirty="0">
                <a:latin typeface="Calibri"/>
                <a:cs typeface="Calibri"/>
              </a:rPr>
              <a:t> </a:t>
            </a:r>
            <a:r>
              <a:rPr sz="2400" u="none" dirty="0">
                <a:latin typeface="Calibri"/>
                <a:cs typeface="Calibri"/>
              </a:rPr>
              <a:t>και</a:t>
            </a:r>
            <a:r>
              <a:rPr sz="2400" u="none" spc="-75" dirty="0">
                <a:latin typeface="Calibri"/>
                <a:cs typeface="Calibri"/>
              </a:rPr>
              <a:t> </a:t>
            </a:r>
            <a:r>
              <a:rPr sz="2400" u="none" dirty="0">
                <a:latin typeface="Calibri"/>
                <a:cs typeface="Calibri"/>
              </a:rPr>
              <a:t>όχι</a:t>
            </a:r>
            <a:r>
              <a:rPr sz="2400" u="none" spc="-55" dirty="0">
                <a:latin typeface="Calibri"/>
                <a:cs typeface="Calibri"/>
              </a:rPr>
              <a:t> </a:t>
            </a:r>
            <a:r>
              <a:rPr sz="2400" u="none" spc="-10" dirty="0">
                <a:latin typeface="Calibri"/>
                <a:cs typeface="Calibri"/>
              </a:rPr>
              <a:t>περίπλοκο</a:t>
            </a:r>
            <a:r>
              <a:rPr sz="2400" u="none" spc="-90" dirty="0">
                <a:latin typeface="Calibri"/>
                <a:cs typeface="Calibri"/>
              </a:rPr>
              <a:t> </a:t>
            </a:r>
            <a:r>
              <a:rPr sz="2400" u="none" spc="-25" dirty="0">
                <a:latin typeface="Calibri"/>
                <a:cs typeface="Calibri"/>
              </a:rPr>
              <a:t>και 	</a:t>
            </a:r>
            <a:r>
              <a:rPr sz="2400" u="none" spc="-10" dirty="0">
                <a:latin typeface="Calibri"/>
                <a:cs typeface="Calibri"/>
              </a:rPr>
              <a:t>μπερδεμένο.</a:t>
            </a:r>
            <a:endParaRPr sz="2400">
              <a:latin typeface="Calibri"/>
              <a:cs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24</a:t>
            </a:fld>
            <a:endParaRPr spc="-25" dirty="0"/>
          </a:p>
        </p:txBody>
      </p:sp>
      <p:sp>
        <p:nvSpPr>
          <p:cNvPr id="2" name="object 2"/>
          <p:cNvSpPr txBox="1">
            <a:spLocks noGrp="1"/>
          </p:cNvSpPr>
          <p:nvPr>
            <p:ph type="title"/>
          </p:nvPr>
        </p:nvSpPr>
        <p:spPr>
          <a:xfrm>
            <a:off x="3337814" y="8000"/>
            <a:ext cx="1706880" cy="635000"/>
          </a:xfrm>
          <a:prstGeom prst="rect">
            <a:avLst/>
          </a:prstGeom>
        </p:spPr>
        <p:txBody>
          <a:bodyPr vert="horz" wrap="square" lIns="0" tIns="12065" rIns="0" bIns="0" rtlCol="0">
            <a:spAutoFit/>
          </a:bodyPr>
          <a:lstStyle/>
          <a:p>
            <a:pPr marL="25400">
              <a:lnSpc>
                <a:spcPct val="100000"/>
              </a:lnSpc>
              <a:spcBef>
                <a:spcPts val="95"/>
              </a:spcBef>
            </a:pPr>
            <a:r>
              <a:rPr sz="4000" dirty="0"/>
              <a:t>5</a:t>
            </a:r>
            <a:r>
              <a:rPr sz="3975" baseline="25157" dirty="0"/>
              <a:t>ο</a:t>
            </a:r>
            <a:r>
              <a:rPr sz="3975" spc="412" baseline="25157" dirty="0"/>
              <a:t> </a:t>
            </a:r>
            <a:r>
              <a:rPr sz="4000" spc="-20" dirty="0"/>
              <a:t>βήμα</a:t>
            </a:r>
            <a:endParaRPr sz="4000"/>
          </a:p>
        </p:txBody>
      </p:sp>
      <p:sp>
        <p:nvSpPr>
          <p:cNvPr id="3" name="object 3"/>
          <p:cNvSpPr txBox="1"/>
          <p:nvPr/>
        </p:nvSpPr>
        <p:spPr>
          <a:xfrm>
            <a:off x="471017" y="468353"/>
            <a:ext cx="8065134" cy="5880100"/>
          </a:xfrm>
          <a:prstGeom prst="rect">
            <a:avLst/>
          </a:prstGeom>
        </p:spPr>
        <p:txBody>
          <a:bodyPr vert="horz" wrap="square" lIns="0" tIns="13335" rIns="0" bIns="0" rtlCol="0">
            <a:spAutoFit/>
          </a:bodyPr>
          <a:lstStyle/>
          <a:p>
            <a:pPr marL="12700" marR="8255">
              <a:lnSpc>
                <a:spcPct val="150100"/>
              </a:lnSpc>
              <a:spcBef>
                <a:spcPts val="105"/>
              </a:spcBef>
            </a:pPr>
            <a:r>
              <a:rPr sz="1600" i="1" dirty="0">
                <a:solidFill>
                  <a:srgbClr val="FF0000"/>
                </a:solidFill>
                <a:latin typeface="Calibri"/>
                <a:cs typeface="Calibri"/>
              </a:rPr>
              <a:t>Σύμφωνα</a:t>
            </a:r>
            <a:r>
              <a:rPr sz="1600" i="1" spc="-45" dirty="0">
                <a:solidFill>
                  <a:srgbClr val="FF0000"/>
                </a:solidFill>
                <a:latin typeface="Calibri"/>
                <a:cs typeface="Calibri"/>
              </a:rPr>
              <a:t> </a:t>
            </a:r>
            <a:r>
              <a:rPr sz="1600" i="1" dirty="0">
                <a:solidFill>
                  <a:srgbClr val="FF0000"/>
                </a:solidFill>
                <a:latin typeface="Calibri"/>
                <a:cs typeface="Calibri"/>
              </a:rPr>
              <a:t>με</a:t>
            </a:r>
            <a:r>
              <a:rPr sz="1600" i="1" spc="-35" dirty="0">
                <a:solidFill>
                  <a:srgbClr val="FF0000"/>
                </a:solidFill>
                <a:latin typeface="Calibri"/>
                <a:cs typeface="Calibri"/>
              </a:rPr>
              <a:t> </a:t>
            </a:r>
            <a:r>
              <a:rPr sz="1600" i="1" dirty="0">
                <a:solidFill>
                  <a:srgbClr val="FF0000"/>
                </a:solidFill>
                <a:latin typeface="Calibri"/>
                <a:cs typeface="Calibri"/>
              </a:rPr>
              <a:t>τις</a:t>
            </a:r>
            <a:r>
              <a:rPr sz="1600" i="1" spc="-40" dirty="0">
                <a:solidFill>
                  <a:srgbClr val="FF0000"/>
                </a:solidFill>
                <a:latin typeface="Calibri"/>
                <a:cs typeface="Calibri"/>
              </a:rPr>
              <a:t> </a:t>
            </a:r>
            <a:r>
              <a:rPr sz="1600" i="1" dirty="0">
                <a:solidFill>
                  <a:srgbClr val="FF0000"/>
                </a:solidFill>
                <a:latin typeface="Calibri"/>
                <a:cs typeface="Calibri"/>
              </a:rPr>
              <a:t>ιστορικές</a:t>
            </a:r>
            <a:r>
              <a:rPr sz="1600" i="1" spc="-35" dirty="0">
                <a:solidFill>
                  <a:srgbClr val="FF0000"/>
                </a:solidFill>
                <a:latin typeface="Calibri"/>
                <a:cs typeface="Calibri"/>
              </a:rPr>
              <a:t> </a:t>
            </a:r>
            <a:r>
              <a:rPr sz="1600" i="1" dirty="0">
                <a:solidFill>
                  <a:srgbClr val="FF0000"/>
                </a:solidFill>
                <a:latin typeface="Calibri"/>
                <a:cs typeface="Calibri"/>
              </a:rPr>
              <a:t>μας</a:t>
            </a:r>
            <a:r>
              <a:rPr sz="1600" i="1" spc="-40" dirty="0">
                <a:solidFill>
                  <a:srgbClr val="FF0000"/>
                </a:solidFill>
                <a:latin typeface="Calibri"/>
                <a:cs typeface="Calibri"/>
              </a:rPr>
              <a:t> </a:t>
            </a:r>
            <a:r>
              <a:rPr sz="1600" i="1" dirty="0">
                <a:solidFill>
                  <a:srgbClr val="FF0000"/>
                </a:solidFill>
                <a:latin typeface="Calibri"/>
                <a:cs typeface="Calibri"/>
              </a:rPr>
              <a:t>γνώσεις</a:t>
            </a:r>
            <a:r>
              <a:rPr sz="1600" i="1" spc="-45" dirty="0">
                <a:solidFill>
                  <a:srgbClr val="FF0000"/>
                </a:solidFill>
                <a:latin typeface="Calibri"/>
                <a:cs typeface="Calibri"/>
              </a:rPr>
              <a:t> </a:t>
            </a:r>
            <a:r>
              <a:rPr sz="1600" i="1" dirty="0">
                <a:solidFill>
                  <a:srgbClr val="FF0000"/>
                </a:solidFill>
                <a:latin typeface="Calibri"/>
                <a:cs typeface="Calibri"/>
              </a:rPr>
              <a:t>ο</a:t>
            </a:r>
            <a:r>
              <a:rPr sz="1600" i="1" spc="-40" dirty="0">
                <a:solidFill>
                  <a:srgbClr val="FF0000"/>
                </a:solidFill>
                <a:latin typeface="Calibri"/>
                <a:cs typeface="Calibri"/>
              </a:rPr>
              <a:t> </a:t>
            </a:r>
            <a:r>
              <a:rPr sz="1600" i="1" spc="-10" dirty="0">
                <a:solidFill>
                  <a:srgbClr val="FF0000"/>
                </a:solidFill>
                <a:latin typeface="Calibri"/>
                <a:cs typeface="Calibri"/>
              </a:rPr>
              <a:t>ομηρικός</a:t>
            </a:r>
            <a:r>
              <a:rPr sz="1600" i="1" spc="-30" dirty="0">
                <a:solidFill>
                  <a:srgbClr val="FF0000"/>
                </a:solidFill>
                <a:latin typeface="Calibri"/>
                <a:cs typeface="Calibri"/>
              </a:rPr>
              <a:t> </a:t>
            </a:r>
            <a:r>
              <a:rPr sz="1600" i="1" dirty="0">
                <a:solidFill>
                  <a:srgbClr val="FF0000"/>
                </a:solidFill>
                <a:latin typeface="Calibri"/>
                <a:cs typeface="Calibri"/>
              </a:rPr>
              <a:t>οίκος</a:t>
            </a:r>
            <a:r>
              <a:rPr sz="1600" i="1" spc="-10" dirty="0">
                <a:solidFill>
                  <a:srgbClr val="FF0000"/>
                </a:solidFill>
                <a:latin typeface="Calibri"/>
                <a:cs typeface="Calibri"/>
              </a:rPr>
              <a:t> </a:t>
            </a:r>
            <a:r>
              <a:rPr sz="1600" dirty="0">
                <a:latin typeface="Calibri"/>
                <a:cs typeface="Calibri"/>
              </a:rPr>
              <a:t>αποτελεί</a:t>
            </a:r>
            <a:r>
              <a:rPr sz="1600" spc="-35" dirty="0">
                <a:latin typeface="Calibri"/>
                <a:cs typeface="Calibri"/>
              </a:rPr>
              <a:t> </a:t>
            </a:r>
            <a:r>
              <a:rPr sz="1600" dirty="0">
                <a:latin typeface="Calibri"/>
                <a:cs typeface="Calibri"/>
              </a:rPr>
              <a:t>τη</a:t>
            </a:r>
            <a:r>
              <a:rPr sz="1600" spc="-25" dirty="0">
                <a:latin typeface="Calibri"/>
                <a:cs typeface="Calibri"/>
              </a:rPr>
              <a:t> </a:t>
            </a:r>
            <a:r>
              <a:rPr sz="1600" dirty="0">
                <a:latin typeface="Calibri"/>
                <a:cs typeface="Calibri"/>
              </a:rPr>
              <a:t>βασική</a:t>
            </a:r>
            <a:r>
              <a:rPr sz="1600" spc="-35" dirty="0">
                <a:latin typeface="Calibri"/>
                <a:cs typeface="Calibri"/>
              </a:rPr>
              <a:t> </a:t>
            </a:r>
            <a:r>
              <a:rPr sz="1600" spc="-10" dirty="0">
                <a:latin typeface="Calibri"/>
                <a:cs typeface="Calibri"/>
              </a:rPr>
              <a:t>παραγωγική</a:t>
            </a:r>
            <a:r>
              <a:rPr sz="1600" spc="-30" dirty="0">
                <a:latin typeface="Calibri"/>
                <a:cs typeface="Calibri"/>
              </a:rPr>
              <a:t> </a:t>
            </a:r>
            <a:r>
              <a:rPr sz="1600" spc="-10" dirty="0">
                <a:latin typeface="Calibri"/>
                <a:cs typeface="Calibri"/>
              </a:rPr>
              <a:t>μονάδα </a:t>
            </a:r>
            <a:r>
              <a:rPr sz="1600" dirty="0">
                <a:latin typeface="Calibri"/>
                <a:cs typeface="Calibri"/>
              </a:rPr>
              <a:t>στο</a:t>
            </a:r>
            <a:r>
              <a:rPr sz="1600" spc="-45" dirty="0">
                <a:latin typeface="Calibri"/>
                <a:cs typeface="Calibri"/>
              </a:rPr>
              <a:t> </a:t>
            </a:r>
            <a:r>
              <a:rPr sz="1600" dirty="0">
                <a:latin typeface="Calibri"/>
                <a:cs typeface="Calibri"/>
              </a:rPr>
              <a:t>πλαίσιο</a:t>
            </a:r>
            <a:r>
              <a:rPr sz="1600" spc="-45" dirty="0">
                <a:latin typeface="Calibri"/>
                <a:cs typeface="Calibri"/>
              </a:rPr>
              <a:t> </a:t>
            </a:r>
            <a:r>
              <a:rPr sz="1600" dirty="0">
                <a:latin typeface="Calibri"/>
                <a:cs typeface="Calibri"/>
              </a:rPr>
              <a:t>μιας</a:t>
            </a:r>
            <a:r>
              <a:rPr sz="1600" spc="-40" dirty="0">
                <a:latin typeface="Calibri"/>
                <a:cs typeface="Calibri"/>
              </a:rPr>
              <a:t> </a:t>
            </a:r>
            <a:r>
              <a:rPr sz="1600" dirty="0">
                <a:latin typeface="Calibri"/>
                <a:cs typeface="Calibri"/>
              </a:rPr>
              <a:t>κλειστής</a:t>
            </a:r>
            <a:r>
              <a:rPr sz="1600" spc="-25" dirty="0">
                <a:latin typeface="Calibri"/>
                <a:cs typeface="Calibri"/>
              </a:rPr>
              <a:t> </a:t>
            </a:r>
            <a:r>
              <a:rPr sz="1600" dirty="0">
                <a:latin typeface="Calibri"/>
                <a:cs typeface="Calibri"/>
              </a:rPr>
              <a:t>αγροτικής</a:t>
            </a:r>
            <a:r>
              <a:rPr sz="1600" spc="-15" dirty="0">
                <a:latin typeface="Calibri"/>
                <a:cs typeface="Calibri"/>
              </a:rPr>
              <a:t> </a:t>
            </a:r>
            <a:r>
              <a:rPr sz="1600" spc="-10" dirty="0">
                <a:latin typeface="Calibri"/>
                <a:cs typeface="Calibri"/>
              </a:rPr>
              <a:t>οικονομίας</a:t>
            </a:r>
            <a:r>
              <a:rPr sz="1600" spc="-25" dirty="0">
                <a:latin typeface="Calibri"/>
                <a:cs typeface="Calibri"/>
              </a:rPr>
              <a:t> </a:t>
            </a:r>
            <a:r>
              <a:rPr sz="1600" dirty="0">
                <a:latin typeface="Calibri"/>
                <a:cs typeface="Calibri"/>
              </a:rPr>
              <a:t>που</a:t>
            </a:r>
            <a:r>
              <a:rPr sz="1600" spc="-45" dirty="0">
                <a:latin typeface="Calibri"/>
                <a:cs typeface="Calibri"/>
              </a:rPr>
              <a:t> </a:t>
            </a:r>
            <a:r>
              <a:rPr sz="1600" spc="-10" dirty="0">
                <a:latin typeface="Calibri"/>
                <a:cs typeface="Calibri"/>
              </a:rPr>
              <a:t>βασίζεται</a:t>
            </a:r>
            <a:r>
              <a:rPr sz="1600" spc="-40" dirty="0">
                <a:latin typeface="Calibri"/>
                <a:cs typeface="Calibri"/>
              </a:rPr>
              <a:t> </a:t>
            </a:r>
            <a:r>
              <a:rPr sz="1600" dirty="0">
                <a:latin typeface="Calibri"/>
                <a:cs typeface="Calibri"/>
              </a:rPr>
              <a:t>κατά</a:t>
            </a:r>
            <a:r>
              <a:rPr sz="1600" spc="-30" dirty="0">
                <a:latin typeface="Calibri"/>
                <a:cs typeface="Calibri"/>
              </a:rPr>
              <a:t> </a:t>
            </a:r>
            <a:r>
              <a:rPr sz="1600" dirty="0">
                <a:latin typeface="Calibri"/>
                <a:cs typeface="Calibri"/>
              </a:rPr>
              <a:t>κύριο</a:t>
            </a:r>
            <a:r>
              <a:rPr sz="1600" spc="-40" dirty="0">
                <a:latin typeface="Calibri"/>
                <a:cs typeface="Calibri"/>
              </a:rPr>
              <a:t> </a:t>
            </a:r>
            <a:r>
              <a:rPr sz="1600" dirty="0">
                <a:latin typeface="Calibri"/>
                <a:cs typeface="Calibri"/>
              </a:rPr>
              <a:t>λόγο</a:t>
            </a:r>
            <a:r>
              <a:rPr sz="1600" spc="-45" dirty="0">
                <a:latin typeface="Calibri"/>
                <a:cs typeface="Calibri"/>
              </a:rPr>
              <a:t> </a:t>
            </a:r>
            <a:r>
              <a:rPr sz="1600" dirty="0">
                <a:latin typeface="Calibri"/>
                <a:cs typeface="Calibri"/>
              </a:rPr>
              <a:t>στη</a:t>
            </a:r>
            <a:r>
              <a:rPr sz="1600" spc="-35" dirty="0">
                <a:latin typeface="Calibri"/>
                <a:cs typeface="Calibri"/>
              </a:rPr>
              <a:t> </a:t>
            </a:r>
            <a:r>
              <a:rPr sz="1600" dirty="0">
                <a:latin typeface="Calibri"/>
                <a:cs typeface="Calibri"/>
              </a:rPr>
              <a:t>γη.</a:t>
            </a:r>
            <a:r>
              <a:rPr sz="1600" spc="-10" dirty="0">
                <a:latin typeface="Calibri"/>
                <a:cs typeface="Calibri"/>
              </a:rPr>
              <a:t> </a:t>
            </a:r>
            <a:r>
              <a:rPr sz="1600" dirty="0">
                <a:latin typeface="Calibri"/>
                <a:cs typeface="Calibri"/>
              </a:rPr>
              <a:t>Τα</a:t>
            </a:r>
            <a:r>
              <a:rPr sz="1600" spc="-50" dirty="0">
                <a:latin typeface="Calibri"/>
                <a:cs typeface="Calibri"/>
              </a:rPr>
              <a:t> </a:t>
            </a:r>
            <a:r>
              <a:rPr sz="1600" spc="-20" dirty="0">
                <a:latin typeface="Calibri"/>
                <a:cs typeface="Calibri"/>
              </a:rPr>
              <a:t>μέλη </a:t>
            </a:r>
            <a:r>
              <a:rPr sz="1600" dirty="0">
                <a:latin typeface="Calibri"/>
                <a:cs typeface="Calibri"/>
              </a:rPr>
              <a:t>δηλαδή</a:t>
            </a:r>
            <a:r>
              <a:rPr sz="1600" spc="-35" dirty="0">
                <a:latin typeface="Calibri"/>
                <a:cs typeface="Calibri"/>
              </a:rPr>
              <a:t> </a:t>
            </a:r>
            <a:r>
              <a:rPr sz="1600" dirty="0">
                <a:latin typeface="Calibri"/>
                <a:cs typeface="Calibri"/>
              </a:rPr>
              <a:t>κάθε</a:t>
            </a:r>
            <a:r>
              <a:rPr sz="1600" spc="-60" dirty="0">
                <a:latin typeface="Calibri"/>
                <a:cs typeface="Calibri"/>
              </a:rPr>
              <a:t> </a:t>
            </a:r>
            <a:r>
              <a:rPr sz="1600" dirty="0">
                <a:latin typeface="Calibri"/>
                <a:cs typeface="Calibri"/>
              </a:rPr>
              <a:t>οικογένειας</a:t>
            </a:r>
            <a:r>
              <a:rPr sz="1600" spc="260" dirty="0">
                <a:latin typeface="Calibri"/>
                <a:cs typeface="Calibri"/>
              </a:rPr>
              <a:t> </a:t>
            </a:r>
            <a:r>
              <a:rPr sz="1600" dirty="0">
                <a:latin typeface="Calibri"/>
                <a:cs typeface="Calibri"/>
              </a:rPr>
              <a:t>μαζί</a:t>
            </a:r>
            <a:r>
              <a:rPr sz="1600" spc="-35" dirty="0">
                <a:latin typeface="Calibri"/>
                <a:cs typeface="Calibri"/>
              </a:rPr>
              <a:t> </a:t>
            </a:r>
            <a:r>
              <a:rPr sz="1600" dirty="0">
                <a:latin typeface="Calibri"/>
                <a:cs typeface="Calibri"/>
              </a:rPr>
              <a:t>με</a:t>
            </a:r>
            <a:r>
              <a:rPr sz="1600" spc="-60" dirty="0">
                <a:latin typeface="Calibri"/>
                <a:cs typeface="Calibri"/>
              </a:rPr>
              <a:t> </a:t>
            </a:r>
            <a:r>
              <a:rPr sz="1600" dirty="0">
                <a:latin typeface="Calibri"/>
                <a:cs typeface="Calibri"/>
              </a:rPr>
              <a:t>άλλα</a:t>
            </a:r>
            <a:r>
              <a:rPr sz="1600" spc="-60" dirty="0">
                <a:latin typeface="Calibri"/>
                <a:cs typeface="Calibri"/>
              </a:rPr>
              <a:t> </a:t>
            </a:r>
            <a:r>
              <a:rPr sz="1600" dirty="0">
                <a:latin typeface="Calibri"/>
                <a:cs typeface="Calibri"/>
              </a:rPr>
              <a:t>άτομα</a:t>
            </a:r>
            <a:r>
              <a:rPr sz="1600" spc="-25" dirty="0">
                <a:latin typeface="Calibri"/>
                <a:cs typeface="Calibri"/>
              </a:rPr>
              <a:t> </a:t>
            </a:r>
            <a:r>
              <a:rPr sz="1600" dirty="0">
                <a:latin typeface="Calibri"/>
                <a:cs typeface="Calibri"/>
              </a:rPr>
              <a:t>που</a:t>
            </a:r>
            <a:r>
              <a:rPr sz="1600" spc="-60" dirty="0">
                <a:latin typeface="Calibri"/>
                <a:cs typeface="Calibri"/>
              </a:rPr>
              <a:t> </a:t>
            </a:r>
            <a:r>
              <a:rPr sz="1600" spc="-10" dirty="0">
                <a:latin typeface="Calibri"/>
                <a:cs typeface="Calibri"/>
              </a:rPr>
              <a:t>εξαρτιόνταν</a:t>
            </a:r>
            <a:r>
              <a:rPr sz="1600" spc="-40" dirty="0">
                <a:latin typeface="Calibri"/>
                <a:cs typeface="Calibri"/>
              </a:rPr>
              <a:t> </a:t>
            </a:r>
            <a:r>
              <a:rPr sz="1600" spc="-10" dirty="0">
                <a:latin typeface="Calibri"/>
                <a:cs typeface="Calibri"/>
              </a:rPr>
              <a:t>οικονομικά</a:t>
            </a:r>
            <a:r>
              <a:rPr sz="1600" spc="-45" dirty="0">
                <a:latin typeface="Calibri"/>
                <a:cs typeface="Calibri"/>
              </a:rPr>
              <a:t> </a:t>
            </a:r>
            <a:r>
              <a:rPr sz="1600" dirty="0">
                <a:latin typeface="Calibri"/>
                <a:cs typeface="Calibri"/>
              </a:rPr>
              <a:t>από</a:t>
            </a:r>
            <a:r>
              <a:rPr sz="1600" spc="-40" dirty="0">
                <a:latin typeface="Calibri"/>
                <a:cs typeface="Calibri"/>
              </a:rPr>
              <a:t> </a:t>
            </a:r>
            <a:r>
              <a:rPr sz="1600" dirty="0">
                <a:latin typeface="Calibri"/>
                <a:cs typeface="Calibri"/>
              </a:rPr>
              <a:t>την</a:t>
            </a:r>
            <a:r>
              <a:rPr sz="1600" spc="-50" dirty="0">
                <a:latin typeface="Calibri"/>
                <a:cs typeface="Calibri"/>
              </a:rPr>
              <a:t> </a:t>
            </a:r>
            <a:r>
              <a:rPr sz="1600" spc="-10" dirty="0">
                <a:latin typeface="Calibri"/>
                <a:cs typeface="Calibri"/>
              </a:rPr>
              <a:t>οικογένεια, </a:t>
            </a:r>
            <a:r>
              <a:rPr sz="1600" dirty="0">
                <a:latin typeface="Calibri"/>
                <a:cs typeface="Calibri"/>
              </a:rPr>
              <a:t>συγκροτούσαν</a:t>
            </a:r>
            <a:r>
              <a:rPr sz="1600" spc="-25" dirty="0">
                <a:latin typeface="Calibri"/>
                <a:cs typeface="Calibri"/>
              </a:rPr>
              <a:t> </a:t>
            </a:r>
            <a:r>
              <a:rPr sz="1600" dirty="0">
                <a:latin typeface="Calibri"/>
                <a:cs typeface="Calibri"/>
              </a:rPr>
              <a:t>έναν</a:t>
            </a:r>
            <a:r>
              <a:rPr sz="1600" spc="-65" dirty="0">
                <a:latin typeface="Calibri"/>
                <a:cs typeface="Calibri"/>
              </a:rPr>
              <a:t> </a:t>
            </a:r>
            <a:r>
              <a:rPr sz="1600" dirty="0">
                <a:latin typeface="Calibri"/>
                <a:cs typeface="Calibri"/>
              </a:rPr>
              <a:t>οίκο</a:t>
            </a:r>
            <a:r>
              <a:rPr sz="1600" spc="-35" dirty="0">
                <a:latin typeface="Calibri"/>
                <a:cs typeface="Calibri"/>
              </a:rPr>
              <a:t> </a:t>
            </a:r>
            <a:r>
              <a:rPr sz="1600" dirty="0">
                <a:latin typeface="Calibri"/>
                <a:cs typeface="Calibri"/>
              </a:rPr>
              <a:t>και</a:t>
            </a:r>
            <a:r>
              <a:rPr sz="1600" spc="-50" dirty="0">
                <a:latin typeface="Calibri"/>
                <a:cs typeface="Calibri"/>
              </a:rPr>
              <a:t> </a:t>
            </a:r>
            <a:r>
              <a:rPr sz="1600" spc="-10" dirty="0">
                <a:latin typeface="Calibri"/>
                <a:cs typeface="Calibri"/>
              </a:rPr>
              <a:t>επιτελούσαν</a:t>
            </a:r>
            <a:r>
              <a:rPr sz="1600" spc="-65" dirty="0">
                <a:latin typeface="Calibri"/>
                <a:cs typeface="Calibri"/>
              </a:rPr>
              <a:t> </a:t>
            </a:r>
            <a:r>
              <a:rPr sz="1600" dirty="0">
                <a:latin typeface="Calibri"/>
                <a:cs typeface="Calibri"/>
              </a:rPr>
              <a:t>όλες</a:t>
            </a:r>
            <a:r>
              <a:rPr sz="1600" spc="-45" dirty="0">
                <a:latin typeface="Calibri"/>
                <a:cs typeface="Calibri"/>
              </a:rPr>
              <a:t> </a:t>
            </a:r>
            <a:r>
              <a:rPr sz="1600" dirty="0">
                <a:latin typeface="Calibri"/>
                <a:cs typeface="Calibri"/>
              </a:rPr>
              <a:t>τις</a:t>
            </a:r>
            <a:r>
              <a:rPr sz="1600" spc="-55" dirty="0">
                <a:latin typeface="Calibri"/>
                <a:cs typeface="Calibri"/>
              </a:rPr>
              <a:t> </a:t>
            </a:r>
            <a:r>
              <a:rPr sz="1600" spc="-10" dirty="0">
                <a:latin typeface="Calibri"/>
                <a:cs typeface="Calibri"/>
              </a:rPr>
              <a:t>παραγωγικές</a:t>
            </a:r>
            <a:r>
              <a:rPr sz="1600" spc="-25" dirty="0">
                <a:latin typeface="Calibri"/>
                <a:cs typeface="Calibri"/>
              </a:rPr>
              <a:t> </a:t>
            </a:r>
            <a:r>
              <a:rPr sz="1600" dirty="0">
                <a:latin typeface="Calibri"/>
                <a:cs typeface="Calibri"/>
              </a:rPr>
              <a:t>εργασίες,</a:t>
            </a:r>
            <a:r>
              <a:rPr sz="1600" spc="-55" dirty="0">
                <a:latin typeface="Calibri"/>
                <a:cs typeface="Calibri"/>
              </a:rPr>
              <a:t> </a:t>
            </a:r>
            <a:r>
              <a:rPr sz="1600" dirty="0">
                <a:latin typeface="Calibri"/>
                <a:cs typeface="Calibri"/>
              </a:rPr>
              <a:t>που</a:t>
            </a:r>
            <a:r>
              <a:rPr sz="1600" spc="-45" dirty="0">
                <a:latin typeface="Calibri"/>
                <a:cs typeface="Calibri"/>
              </a:rPr>
              <a:t> </a:t>
            </a:r>
            <a:r>
              <a:rPr sz="1600" dirty="0">
                <a:latin typeface="Calibri"/>
                <a:cs typeface="Calibri"/>
              </a:rPr>
              <a:t>κατά</a:t>
            </a:r>
            <a:r>
              <a:rPr sz="1600" spc="-30" dirty="0">
                <a:latin typeface="Calibri"/>
                <a:cs typeface="Calibri"/>
              </a:rPr>
              <a:t> </a:t>
            </a:r>
            <a:r>
              <a:rPr sz="1600" spc="-20" dirty="0">
                <a:latin typeface="Calibri"/>
                <a:cs typeface="Calibri"/>
              </a:rPr>
              <a:t>βάση</a:t>
            </a:r>
            <a:endParaRPr sz="1600">
              <a:latin typeface="Calibri"/>
              <a:cs typeface="Calibri"/>
            </a:endParaRPr>
          </a:p>
          <a:p>
            <a:pPr marL="12700" marR="169545">
              <a:lnSpc>
                <a:spcPts val="2880"/>
              </a:lnSpc>
              <a:spcBef>
                <a:spcPts val="254"/>
              </a:spcBef>
            </a:pPr>
            <a:r>
              <a:rPr sz="1600" dirty="0">
                <a:latin typeface="Calibri"/>
                <a:cs typeface="Calibri"/>
              </a:rPr>
              <a:t>αφορούν</a:t>
            </a:r>
            <a:r>
              <a:rPr sz="1600" spc="-50" dirty="0">
                <a:latin typeface="Calibri"/>
                <a:cs typeface="Calibri"/>
              </a:rPr>
              <a:t> </a:t>
            </a:r>
            <a:r>
              <a:rPr sz="1600" dirty="0">
                <a:latin typeface="Calibri"/>
                <a:cs typeface="Calibri"/>
              </a:rPr>
              <a:t>την</a:t>
            </a:r>
            <a:r>
              <a:rPr sz="1600" spc="-45" dirty="0">
                <a:latin typeface="Calibri"/>
                <a:cs typeface="Calibri"/>
              </a:rPr>
              <a:t> </a:t>
            </a:r>
            <a:r>
              <a:rPr sz="1600" dirty="0">
                <a:latin typeface="Calibri"/>
                <a:cs typeface="Calibri"/>
              </a:rPr>
              <a:t>αγροτική</a:t>
            </a:r>
            <a:r>
              <a:rPr sz="1600" spc="-35" dirty="0">
                <a:latin typeface="Calibri"/>
                <a:cs typeface="Calibri"/>
              </a:rPr>
              <a:t> </a:t>
            </a:r>
            <a:r>
              <a:rPr sz="1600" spc="-10" dirty="0">
                <a:latin typeface="Calibri"/>
                <a:cs typeface="Calibri"/>
              </a:rPr>
              <a:t>παραγωγή,</a:t>
            </a:r>
            <a:r>
              <a:rPr sz="1600" spc="-45" dirty="0">
                <a:latin typeface="Calibri"/>
                <a:cs typeface="Calibri"/>
              </a:rPr>
              <a:t> </a:t>
            </a:r>
            <a:r>
              <a:rPr sz="1600" dirty="0">
                <a:latin typeface="Calibri"/>
                <a:cs typeface="Calibri"/>
              </a:rPr>
              <a:t>την</a:t>
            </a:r>
            <a:r>
              <a:rPr sz="1600" spc="-45" dirty="0">
                <a:latin typeface="Calibri"/>
                <a:cs typeface="Calibri"/>
              </a:rPr>
              <a:t> </a:t>
            </a:r>
            <a:r>
              <a:rPr sz="1600" dirty="0">
                <a:latin typeface="Calibri"/>
                <a:cs typeface="Calibri"/>
              </a:rPr>
              <a:t>περιορισμένη</a:t>
            </a:r>
            <a:r>
              <a:rPr sz="1600" spc="-80" dirty="0">
                <a:latin typeface="Calibri"/>
                <a:cs typeface="Calibri"/>
              </a:rPr>
              <a:t> </a:t>
            </a:r>
            <a:r>
              <a:rPr sz="1600" dirty="0">
                <a:latin typeface="Calibri"/>
                <a:cs typeface="Calibri"/>
              </a:rPr>
              <a:t>βιοτεχνία</a:t>
            </a:r>
            <a:r>
              <a:rPr sz="1600" spc="-65" dirty="0">
                <a:latin typeface="Calibri"/>
                <a:cs typeface="Calibri"/>
              </a:rPr>
              <a:t> </a:t>
            </a:r>
            <a:r>
              <a:rPr sz="1600" dirty="0">
                <a:latin typeface="Calibri"/>
                <a:cs typeface="Calibri"/>
              </a:rPr>
              <a:t>και</a:t>
            </a:r>
            <a:r>
              <a:rPr sz="1600" spc="-45" dirty="0">
                <a:latin typeface="Calibri"/>
                <a:cs typeface="Calibri"/>
              </a:rPr>
              <a:t> </a:t>
            </a:r>
            <a:r>
              <a:rPr sz="1600" dirty="0">
                <a:latin typeface="Calibri"/>
                <a:cs typeface="Calibri"/>
              </a:rPr>
              <a:t>το</a:t>
            </a:r>
            <a:r>
              <a:rPr sz="1600" spc="-55" dirty="0">
                <a:latin typeface="Calibri"/>
                <a:cs typeface="Calibri"/>
              </a:rPr>
              <a:t> </a:t>
            </a:r>
            <a:r>
              <a:rPr sz="1600" spc="-10" dirty="0">
                <a:latin typeface="Calibri"/>
                <a:cs typeface="Calibri"/>
              </a:rPr>
              <a:t>υποτυπώδες</a:t>
            </a:r>
            <a:r>
              <a:rPr sz="1600" spc="-50" dirty="0">
                <a:latin typeface="Calibri"/>
                <a:cs typeface="Calibri"/>
              </a:rPr>
              <a:t> </a:t>
            </a:r>
            <a:r>
              <a:rPr sz="1600" dirty="0">
                <a:latin typeface="Calibri"/>
                <a:cs typeface="Calibri"/>
              </a:rPr>
              <a:t>εμπόριο</a:t>
            </a:r>
            <a:r>
              <a:rPr sz="1600" spc="-60" dirty="0">
                <a:latin typeface="Calibri"/>
                <a:cs typeface="Calibri"/>
              </a:rPr>
              <a:t> </a:t>
            </a:r>
            <a:r>
              <a:rPr sz="1600" spc="-25" dirty="0">
                <a:latin typeface="Calibri"/>
                <a:cs typeface="Calibri"/>
              </a:rPr>
              <a:t>για </a:t>
            </a:r>
            <a:r>
              <a:rPr sz="1600" dirty="0">
                <a:latin typeface="Calibri"/>
                <a:cs typeface="Calibri"/>
              </a:rPr>
              <a:t>την</a:t>
            </a:r>
            <a:r>
              <a:rPr sz="1600" spc="-50" dirty="0">
                <a:latin typeface="Calibri"/>
                <a:cs typeface="Calibri"/>
              </a:rPr>
              <a:t> </a:t>
            </a:r>
            <a:r>
              <a:rPr sz="1600" spc="-10" dirty="0">
                <a:latin typeface="Calibri"/>
                <a:cs typeface="Calibri"/>
              </a:rPr>
              <a:t>κάλυψη</a:t>
            </a:r>
            <a:r>
              <a:rPr sz="1600" spc="-40" dirty="0">
                <a:latin typeface="Calibri"/>
                <a:cs typeface="Calibri"/>
              </a:rPr>
              <a:t> </a:t>
            </a:r>
            <a:r>
              <a:rPr sz="1600" dirty="0">
                <a:latin typeface="Calibri"/>
                <a:cs typeface="Calibri"/>
              </a:rPr>
              <a:t>των</a:t>
            </a:r>
            <a:r>
              <a:rPr sz="1600" spc="-55" dirty="0">
                <a:latin typeface="Calibri"/>
                <a:cs typeface="Calibri"/>
              </a:rPr>
              <a:t> </a:t>
            </a:r>
            <a:r>
              <a:rPr sz="1600" spc="-10" dirty="0">
                <a:latin typeface="Calibri"/>
                <a:cs typeface="Calibri"/>
              </a:rPr>
              <a:t>βασικών</a:t>
            </a:r>
            <a:r>
              <a:rPr sz="1600" spc="-60" dirty="0">
                <a:latin typeface="Calibri"/>
                <a:cs typeface="Calibri"/>
              </a:rPr>
              <a:t> </a:t>
            </a:r>
            <a:r>
              <a:rPr sz="1600" spc="-10" dirty="0">
                <a:latin typeface="Calibri"/>
                <a:cs typeface="Calibri"/>
              </a:rPr>
              <a:t>αναγκών.</a:t>
            </a:r>
            <a:endParaRPr sz="1600">
              <a:latin typeface="Calibri"/>
              <a:cs typeface="Calibri"/>
            </a:endParaRPr>
          </a:p>
          <a:p>
            <a:pPr marL="12700" marR="115570">
              <a:lnSpc>
                <a:spcPts val="2880"/>
              </a:lnSpc>
            </a:pPr>
            <a:r>
              <a:rPr sz="1600" i="1" dirty="0">
                <a:solidFill>
                  <a:srgbClr val="FF0000"/>
                </a:solidFill>
                <a:latin typeface="Calibri"/>
                <a:cs typeface="Calibri"/>
              </a:rPr>
              <a:t>Επιπλέον</a:t>
            </a:r>
            <a:r>
              <a:rPr sz="1600" i="1" spc="-65" dirty="0">
                <a:solidFill>
                  <a:srgbClr val="FF0000"/>
                </a:solidFill>
                <a:latin typeface="Calibri"/>
                <a:cs typeface="Calibri"/>
              </a:rPr>
              <a:t> </a:t>
            </a:r>
            <a:r>
              <a:rPr sz="1600" i="1" dirty="0">
                <a:solidFill>
                  <a:srgbClr val="FF0000"/>
                </a:solidFill>
                <a:latin typeface="Calibri"/>
                <a:cs typeface="Calibri"/>
              </a:rPr>
              <a:t>όπως</a:t>
            </a:r>
            <a:r>
              <a:rPr sz="1600" i="1" spc="-40" dirty="0">
                <a:solidFill>
                  <a:srgbClr val="FF0000"/>
                </a:solidFill>
                <a:latin typeface="Calibri"/>
                <a:cs typeface="Calibri"/>
              </a:rPr>
              <a:t> </a:t>
            </a:r>
            <a:r>
              <a:rPr sz="1600" i="1" spc="-10" dirty="0">
                <a:solidFill>
                  <a:srgbClr val="FF0000"/>
                </a:solidFill>
                <a:latin typeface="Calibri"/>
                <a:cs typeface="Calibri"/>
              </a:rPr>
              <a:t>μαρτυρείται</a:t>
            </a:r>
            <a:r>
              <a:rPr sz="1600" i="1" spc="-65" dirty="0">
                <a:solidFill>
                  <a:srgbClr val="FF0000"/>
                </a:solidFill>
                <a:latin typeface="Calibri"/>
                <a:cs typeface="Calibri"/>
              </a:rPr>
              <a:t> </a:t>
            </a:r>
            <a:r>
              <a:rPr sz="1600" i="1" dirty="0">
                <a:solidFill>
                  <a:srgbClr val="FF0000"/>
                </a:solidFill>
                <a:latin typeface="Calibri"/>
                <a:cs typeface="Calibri"/>
              </a:rPr>
              <a:t>και</a:t>
            </a:r>
            <a:r>
              <a:rPr sz="1600" i="1" spc="-45" dirty="0">
                <a:solidFill>
                  <a:srgbClr val="FF0000"/>
                </a:solidFill>
                <a:latin typeface="Calibri"/>
                <a:cs typeface="Calibri"/>
              </a:rPr>
              <a:t> </a:t>
            </a:r>
            <a:r>
              <a:rPr sz="1600" i="1" dirty="0">
                <a:solidFill>
                  <a:srgbClr val="FF0000"/>
                </a:solidFill>
                <a:latin typeface="Calibri"/>
                <a:cs typeface="Calibri"/>
              </a:rPr>
              <a:t>στην</a:t>
            </a:r>
            <a:r>
              <a:rPr sz="1600" i="1" spc="-50" dirty="0">
                <a:solidFill>
                  <a:srgbClr val="FF0000"/>
                </a:solidFill>
                <a:latin typeface="Calibri"/>
                <a:cs typeface="Calibri"/>
              </a:rPr>
              <a:t> </a:t>
            </a:r>
            <a:r>
              <a:rPr sz="1600" i="1" dirty="0">
                <a:solidFill>
                  <a:srgbClr val="FF0000"/>
                </a:solidFill>
                <a:latin typeface="Calibri"/>
                <a:cs typeface="Calibri"/>
              </a:rPr>
              <a:t>ιστορική</a:t>
            </a:r>
            <a:r>
              <a:rPr sz="1600" i="1" spc="-20" dirty="0">
                <a:solidFill>
                  <a:srgbClr val="FF0000"/>
                </a:solidFill>
                <a:latin typeface="Calibri"/>
                <a:cs typeface="Calibri"/>
              </a:rPr>
              <a:t> </a:t>
            </a:r>
            <a:r>
              <a:rPr sz="1600" i="1" dirty="0">
                <a:solidFill>
                  <a:srgbClr val="FF0000"/>
                </a:solidFill>
                <a:latin typeface="Calibri"/>
                <a:cs typeface="Calibri"/>
              </a:rPr>
              <a:t>πηγή</a:t>
            </a:r>
            <a:r>
              <a:rPr sz="1600" i="1" spc="-50" dirty="0">
                <a:solidFill>
                  <a:srgbClr val="FF0000"/>
                </a:solidFill>
                <a:latin typeface="Calibri"/>
                <a:cs typeface="Calibri"/>
              </a:rPr>
              <a:t> </a:t>
            </a:r>
            <a:r>
              <a:rPr sz="1600" dirty="0">
                <a:solidFill>
                  <a:srgbClr val="17375E"/>
                </a:solidFill>
                <a:latin typeface="Calibri"/>
                <a:cs typeface="Calibri"/>
              </a:rPr>
              <a:t>αρχηγός αυτής</a:t>
            </a:r>
            <a:r>
              <a:rPr sz="1600" spc="-25" dirty="0">
                <a:solidFill>
                  <a:srgbClr val="17375E"/>
                </a:solidFill>
                <a:latin typeface="Calibri"/>
                <a:cs typeface="Calibri"/>
              </a:rPr>
              <a:t> </a:t>
            </a:r>
            <a:r>
              <a:rPr sz="1600" dirty="0">
                <a:solidFill>
                  <a:srgbClr val="17375E"/>
                </a:solidFill>
                <a:latin typeface="Calibri"/>
                <a:cs typeface="Calibri"/>
              </a:rPr>
              <a:t>της</a:t>
            </a:r>
            <a:r>
              <a:rPr sz="1600" spc="-40" dirty="0">
                <a:solidFill>
                  <a:srgbClr val="17375E"/>
                </a:solidFill>
                <a:latin typeface="Calibri"/>
                <a:cs typeface="Calibri"/>
              </a:rPr>
              <a:t> </a:t>
            </a:r>
            <a:r>
              <a:rPr sz="1600" dirty="0">
                <a:solidFill>
                  <a:srgbClr val="17375E"/>
                </a:solidFill>
                <a:latin typeface="Calibri"/>
                <a:cs typeface="Calibri"/>
              </a:rPr>
              <a:t>στενότερης</a:t>
            </a:r>
            <a:r>
              <a:rPr sz="1600" spc="-20" dirty="0">
                <a:solidFill>
                  <a:srgbClr val="17375E"/>
                </a:solidFill>
                <a:latin typeface="Calibri"/>
                <a:cs typeface="Calibri"/>
              </a:rPr>
              <a:t> </a:t>
            </a:r>
            <a:r>
              <a:rPr sz="1600" dirty="0">
                <a:solidFill>
                  <a:srgbClr val="17375E"/>
                </a:solidFill>
                <a:latin typeface="Calibri"/>
                <a:cs typeface="Calibri"/>
              </a:rPr>
              <a:t>ή</a:t>
            </a:r>
            <a:r>
              <a:rPr sz="1600" spc="-40" dirty="0">
                <a:solidFill>
                  <a:srgbClr val="17375E"/>
                </a:solidFill>
                <a:latin typeface="Calibri"/>
                <a:cs typeface="Calibri"/>
              </a:rPr>
              <a:t> </a:t>
            </a:r>
            <a:r>
              <a:rPr sz="1600" spc="-10" dirty="0">
                <a:solidFill>
                  <a:srgbClr val="17375E"/>
                </a:solidFill>
                <a:latin typeface="Calibri"/>
                <a:cs typeface="Calibri"/>
              </a:rPr>
              <a:t>ευρύτερης οικογένειας</a:t>
            </a:r>
            <a:r>
              <a:rPr sz="1600" spc="-30" dirty="0">
                <a:solidFill>
                  <a:srgbClr val="17375E"/>
                </a:solidFill>
                <a:latin typeface="Calibri"/>
                <a:cs typeface="Calibri"/>
              </a:rPr>
              <a:t> </a:t>
            </a:r>
            <a:r>
              <a:rPr sz="1600" dirty="0">
                <a:solidFill>
                  <a:srgbClr val="17375E"/>
                </a:solidFill>
                <a:latin typeface="Calibri"/>
                <a:cs typeface="Calibri"/>
              </a:rPr>
              <a:t>ήταν</a:t>
            </a:r>
            <a:r>
              <a:rPr sz="1600" spc="-10" dirty="0">
                <a:solidFill>
                  <a:srgbClr val="17375E"/>
                </a:solidFill>
                <a:latin typeface="Calibri"/>
                <a:cs typeface="Calibri"/>
              </a:rPr>
              <a:t> </a:t>
            </a:r>
            <a:r>
              <a:rPr sz="1600" dirty="0">
                <a:solidFill>
                  <a:srgbClr val="17375E"/>
                </a:solidFill>
                <a:latin typeface="Calibri"/>
                <a:cs typeface="Calibri"/>
              </a:rPr>
              <a:t>ένας</a:t>
            </a:r>
            <a:r>
              <a:rPr sz="1600" spc="-40" dirty="0">
                <a:solidFill>
                  <a:srgbClr val="17375E"/>
                </a:solidFill>
                <a:latin typeface="Calibri"/>
                <a:cs typeface="Calibri"/>
              </a:rPr>
              <a:t> </a:t>
            </a:r>
            <a:r>
              <a:rPr sz="1600" spc="-10" dirty="0">
                <a:solidFill>
                  <a:srgbClr val="17375E"/>
                </a:solidFill>
                <a:latin typeface="Calibri"/>
                <a:cs typeface="Calibri"/>
              </a:rPr>
              <a:t>πατριάρχης </a:t>
            </a:r>
            <a:r>
              <a:rPr sz="1600" dirty="0">
                <a:solidFill>
                  <a:srgbClr val="17375E"/>
                </a:solidFill>
                <a:latin typeface="Calibri"/>
                <a:cs typeface="Calibri"/>
              </a:rPr>
              <a:t>βασιλιάς</a:t>
            </a:r>
            <a:r>
              <a:rPr sz="1600" spc="-25" dirty="0">
                <a:solidFill>
                  <a:srgbClr val="17375E"/>
                </a:solidFill>
                <a:latin typeface="Calibri"/>
                <a:cs typeface="Calibri"/>
              </a:rPr>
              <a:t> </a:t>
            </a:r>
            <a:r>
              <a:rPr sz="1600" dirty="0">
                <a:solidFill>
                  <a:srgbClr val="17375E"/>
                </a:solidFill>
                <a:latin typeface="Calibri"/>
                <a:cs typeface="Calibri"/>
              </a:rPr>
              <a:t>που</a:t>
            </a:r>
            <a:r>
              <a:rPr sz="1600" spc="-30" dirty="0">
                <a:solidFill>
                  <a:srgbClr val="17375E"/>
                </a:solidFill>
                <a:latin typeface="Calibri"/>
                <a:cs typeface="Calibri"/>
              </a:rPr>
              <a:t> </a:t>
            </a:r>
            <a:r>
              <a:rPr sz="1600" dirty="0">
                <a:solidFill>
                  <a:srgbClr val="17375E"/>
                </a:solidFill>
                <a:latin typeface="Calibri"/>
                <a:cs typeface="Calibri"/>
              </a:rPr>
              <a:t>όριζε</a:t>
            </a:r>
            <a:r>
              <a:rPr sz="1600" spc="-20" dirty="0">
                <a:solidFill>
                  <a:srgbClr val="17375E"/>
                </a:solidFill>
                <a:latin typeface="Calibri"/>
                <a:cs typeface="Calibri"/>
              </a:rPr>
              <a:t> </a:t>
            </a:r>
            <a:r>
              <a:rPr sz="1600" dirty="0">
                <a:solidFill>
                  <a:srgbClr val="17375E"/>
                </a:solidFill>
                <a:latin typeface="Calibri"/>
                <a:cs typeface="Calibri"/>
              </a:rPr>
              <a:t>όχι</a:t>
            </a:r>
            <a:r>
              <a:rPr sz="1600" spc="-35" dirty="0">
                <a:solidFill>
                  <a:srgbClr val="17375E"/>
                </a:solidFill>
                <a:latin typeface="Calibri"/>
                <a:cs typeface="Calibri"/>
              </a:rPr>
              <a:t> </a:t>
            </a:r>
            <a:r>
              <a:rPr sz="1600" dirty="0">
                <a:solidFill>
                  <a:srgbClr val="17375E"/>
                </a:solidFill>
                <a:latin typeface="Calibri"/>
                <a:cs typeface="Calibri"/>
              </a:rPr>
              <a:t>μόνο</a:t>
            </a:r>
            <a:r>
              <a:rPr sz="1600" spc="-20" dirty="0">
                <a:solidFill>
                  <a:srgbClr val="17375E"/>
                </a:solidFill>
                <a:latin typeface="Calibri"/>
                <a:cs typeface="Calibri"/>
              </a:rPr>
              <a:t> </a:t>
            </a:r>
            <a:r>
              <a:rPr sz="1600" dirty="0">
                <a:solidFill>
                  <a:srgbClr val="17375E"/>
                </a:solidFill>
                <a:latin typeface="Calibri"/>
                <a:cs typeface="Calibri"/>
              </a:rPr>
              <a:t>τα</a:t>
            </a:r>
            <a:r>
              <a:rPr sz="1600" spc="-40" dirty="0">
                <a:solidFill>
                  <a:srgbClr val="17375E"/>
                </a:solidFill>
                <a:latin typeface="Calibri"/>
                <a:cs typeface="Calibri"/>
              </a:rPr>
              <a:t> </a:t>
            </a:r>
            <a:r>
              <a:rPr sz="1600" dirty="0">
                <a:solidFill>
                  <a:srgbClr val="17375E"/>
                </a:solidFill>
                <a:latin typeface="Calibri"/>
                <a:cs typeface="Calibri"/>
              </a:rPr>
              <a:t>μέλη</a:t>
            </a:r>
            <a:r>
              <a:rPr sz="1600" spc="-45" dirty="0">
                <a:solidFill>
                  <a:srgbClr val="17375E"/>
                </a:solidFill>
                <a:latin typeface="Calibri"/>
                <a:cs typeface="Calibri"/>
              </a:rPr>
              <a:t> </a:t>
            </a:r>
            <a:r>
              <a:rPr sz="1600" dirty="0">
                <a:solidFill>
                  <a:srgbClr val="17375E"/>
                </a:solidFill>
                <a:latin typeface="Calibri"/>
                <a:cs typeface="Calibri"/>
              </a:rPr>
              <a:t>της</a:t>
            </a:r>
            <a:r>
              <a:rPr sz="1600" spc="-30" dirty="0">
                <a:solidFill>
                  <a:srgbClr val="17375E"/>
                </a:solidFill>
                <a:latin typeface="Calibri"/>
                <a:cs typeface="Calibri"/>
              </a:rPr>
              <a:t> </a:t>
            </a:r>
            <a:r>
              <a:rPr sz="1600" spc="-10" dirty="0">
                <a:solidFill>
                  <a:srgbClr val="17375E"/>
                </a:solidFill>
                <a:latin typeface="Calibri"/>
                <a:cs typeface="Calibri"/>
              </a:rPr>
              <a:t>οικογένειας</a:t>
            </a:r>
            <a:r>
              <a:rPr sz="1600" spc="-30" dirty="0">
                <a:solidFill>
                  <a:srgbClr val="17375E"/>
                </a:solidFill>
                <a:latin typeface="Calibri"/>
                <a:cs typeface="Calibri"/>
              </a:rPr>
              <a:t> </a:t>
            </a:r>
            <a:r>
              <a:rPr sz="1600" spc="-20" dirty="0">
                <a:solidFill>
                  <a:srgbClr val="17375E"/>
                </a:solidFill>
                <a:latin typeface="Calibri"/>
                <a:cs typeface="Calibri"/>
              </a:rPr>
              <a:t>αλλά </a:t>
            </a:r>
            <a:r>
              <a:rPr sz="1600" dirty="0">
                <a:solidFill>
                  <a:srgbClr val="17375E"/>
                </a:solidFill>
                <a:latin typeface="Calibri"/>
                <a:cs typeface="Calibri"/>
              </a:rPr>
              <a:t>ακόμα</a:t>
            </a:r>
            <a:r>
              <a:rPr sz="1600" spc="-35" dirty="0">
                <a:solidFill>
                  <a:srgbClr val="17375E"/>
                </a:solidFill>
                <a:latin typeface="Calibri"/>
                <a:cs typeface="Calibri"/>
              </a:rPr>
              <a:t> </a:t>
            </a:r>
            <a:r>
              <a:rPr sz="1600" dirty="0">
                <a:solidFill>
                  <a:srgbClr val="17375E"/>
                </a:solidFill>
                <a:latin typeface="Calibri"/>
                <a:cs typeface="Calibri"/>
              </a:rPr>
              <a:t>τα</a:t>
            </a:r>
            <a:r>
              <a:rPr sz="1600" spc="-40" dirty="0">
                <a:solidFill>
                  <a:srgbClr val="17375E"/>
                </a:solidFill>
                <a:latin typeface="Calibri"/>
                <a:cs typeface="Calibri"/>
              </a:rPr>
              <a:t> </a:t>
            </a:r>
            <a:r>
              <a:rPr sz="1600" dirty="0">
                <a:solidFill>
                  <a:srgbClr val="17375E"/>
                </a:solidFill>
                <a:latin typeface="Calibri"/>
                <a:cs typeface="Calibri"/>
              </a:rPr>
              <a:t>ζώα,</a:t>
            </a:r>
            <a:r>
              <a:rPr sz="1600" spc="-30" dirty="0">
                <a:solidFill>
                  <a:srgbClr val="17375E"/>
                </a:solidFill>
                <a:latin typeface="Calibri"/>
                <a:cs typeface="Calibri"/>
              </a:rPr>
              <a:t> </a:t>
            </a:r>
            <a:r>
              <a:rPr sz="1600" dirty="0">
                <a:solidFill>
                  <a:srgbClr val="17375E"/>
                </a:solidFill>
                <a:latin typeface="Calibri"/>
                <a:cs typeface="Calibri"/>
              </a:rPr>
              <a:t>τις</a:t>
            </a:r>
            <a:r>
              <a:rPr sz="1600" spc="-60" dirty="0">
                <a:solidFill>
                  <a:srgbClr val="17375E"/>
                </a:solidFill>
                <a:latin typeface="Calibri"/>
                <a:cs typeface="Calibri"/>
              </a:rPr>
              <a:t> </a:t>
            </a:r>
            <a:r>
              <a:rPr sz="1600" dirty="0">
                <a:solidFill>
                  <a:srgbClr val="17375E"/>
                </a:solidFill>
                <a:latin typeface="Calibri"/>
                <a:cs typeface="Calibri"/>
              </a:rPr>
              <a:t>εκτάσεις</a:t>
            </a:r>
            <a:r>
              <a:rPr sz="1600" spc="-55" dirty="0">
                <a:solidFill>
                  <a:srgbClr val="17375E"/>
                </a:solidFill>
                <a:latin typeface="Calibri"/>
                <a:cs typeface="Calibri"/>
              </a:rPr>
              <a:t> </a:t>
            </a:r>
            <a:r>
              <a:rPr sz="1600" dirty="0">
                <a:solidFill>
                  <a:srgbClr val="17375E"/>
                </a:solidFill>
                <a:latin typeface="Calibri"/>
                <a:cs typeface="Calibri"/>
              </a:rPr>
              <a:t>γης,</a:t>
            </a:r>
            <a:r>
              <a:rPr sz="1600" spc="-40" dirty="0">
                <a:solidFill>
                  <a:srgbClr val="17375E"/>
                </a:solidFill>
                <a:latin typeface="Calibri"/>
                <a:cs typeface="Calibri"/>
              </a:rPr>
              <a:t> </a:t>
            </a:r>
            <a:r>
              <a:rPr sz="1600" dirty="0">
                <a:solidFill>
                  <a:srgbClr val="17375E"/>
                </a:solidFill>
                <a:latin typeface="Calibri"/>
                <a:cs typeface="Calibri"/>
              </a:rPr>
              <a:t>τους</a:t>
            </a:r>
            <a:r>
              <a:rPr sz="1600" spc="-45" dirty="0">
                <a:solidFill>
                  <a:srgbClr val="17375E"/>
                </a:solidFill>
                <a:latin typeface="Calibri"/>
                <a:cs typeface="Calibri"/>
              </a:rPr>
              <a:t> </a:t>
            </a:r>
            <a:r>
              <a:rPr sz="1600" dirty="0">
                <a:solidFill>
                  <a:srgbClr val="17375E"/>
                </a:solidFill>
                <a:latin typeface="Calibri"/>
                <a:cs typeface="Calibri"/>
              </a:rPr>
              <a:t>υπηρέτες</a:t>
            </a:r>
            <a:r>
              <a:rPr sz="1600" spc="-50" dirty="0">
                <a:solidFill>
                  <a:srgbClr val="17375E"/>
                </a:solidFill>
                <a:latin typeface="Calibri"/>
                <a:cs typeface="Calibri"/>
              </a:rPr>
              <a:t> </a:t>
            </a:r>
            <a:r>
              <a:rPr sz="1600" dirty="0">
                <a:solidFill>
                  <a:srgbClr val="17375E"/>
                </a:solidFill>
                <a:latin typeface="Calibri"/>
                <a:cs typeface="Calibri"/>
              </a:rPr>
              <a:t>και</a:t>
            </a:r>
            <a:r>
              <a:rPr sz="1600" spc="-55" dirty="0">
                <a:solidFill>
                  <a:srgbClr val="17375E"/>
                </a:solidFill>
                <a:latin typeface="Calibri"/>
                <a:cs typeface="Calibri"/>
              </a:rPr>
              <a:t> </a:t>
            </a:r>
            <a:r>
              <a:rPr sz="1600" dirty="0">
                <a:solidFill>
                  <a:srgbClr val="17375E"/>
                </a:solidFill>
                <a:latin typeface="Calibri"/>
                <a:cs typeface="Calibri"/>
              </a:rPr>
              <a:t>όλα</a:t>
            </a:r>
            <a:r>
              <a:rPr sz="1600" spc="-40" dirty="0">
                <a:solidFill>
                  <a:srgbClr val="17375E"/>
                </a:solidFill>
                <a:latin typeface="Calibri"/>
                <a:cs typeface="Calibri"/>
              </a:rPr>
              <a:t> </a:t>
            </a:r>
            <a:r>
              <a:rPr sz="1600" dirty="0">
                <a:solidFill>
                  <a:srgbClr val="17375E"/>
                </a:solidFill>
                <a:latin typeface="Calibri"/>
                <a:cs typeface="Calibri"/>
              </a:rPr>
              <a:t>τα</a:t>
            </a:r>
            <a:r>
              <a:rPr sz="1600" spc="-40" dirty="0">
                <a:solidFill>
                  <a:srgbClr val="17375E"/>
                </a:solidFill>
                <a:latin typeface="Calibri"/>
                <a:cs typeface="Calibri"/>
              </a:rPr>
              <a:t> </a:t>
            </a:r>
            <a:r>
              <a:rPr sz="1600" spc="-10" dirty="0">
                <a:solidFill>
                  <a:srgbClr val="17375E"/>
                </a:solidFill>
                <a:latin typeface="Calibri"/>
                <a:cs typeface="Calibri"/>
              </a:rPr>
              <a:t>περιουσιακά</a:t>
            </a:r>
            <a:r>
              <a:rPr sz="1600" spc="-55" dirty="0">
                <a:solidFill>
                  <a:srgbClr val="17375E"/>
                </a:solidFill>
                <a:latin typeface="Calibri"/>
                <a:cs typeface="Calibri"/>
              </a:rPr>
              <a:t> </a:t>
            </a:r>
            <a:r>
              <a:rPr sz="1600" spc="-10" dirty="0">
                <a:solidFill>
                  <a:srgbClr val="17375E"/>
                </a:solidFill>
                <a:latin typeface="Calibri"/>
                <a:cs typeface="Calibri"/>
              </a:rPr>
              <a:t>στοιχεία.</a:t>
            </a:r>
            <a:endParaRPr sz="1600">
              <a:latin typeface="Calibri"/>
              <a:cs typeface="Calibri"/>
            </a:endParaRPr>
          </a:p>
          <a:p>
            <a:pPr marL="12700">
              <a:lnSpc>
                <a:spcPct val="100000"/>
              </a:lnSpc>
              <a:spcBef>
                <a:spcPts val="710"/>
              </a:spcBef>
            </a:pPr>
            <a:r>
              <a:rPr sz="1600" dirty="0">
                <a:solidFill>
                  <a:srgbClr val="17375E"/>
                </a:solidFill>
                <a:latin typeface="Calibri"/>
                <a:cs typeface="Calibri"/>
              </a:rPr>
              <a:t>Ο</a:t>
            </a:r>
            <a:r>
              <a:rPr sz="1600" spc="-35" dirty="0">
                <a:solidFill>
                  <a:srgbClr val="17375E"/>
                </a:solidFill>
                <a:latin typeface="Calibri"/>
                <a:cs typeface="Calibri"/>
              </a:rPr>
              <a:t> </a:t>
            </a:r>
            <a:r>
              <a:rPr sz="1600" spc="-10" dirty="0">
                <a:solidFill>
                  <a:srgbClr val="17375E"/>
                </a:solidFill>
                <a:latin typeface="Calibri"/>
                <a:cs typeface="Calibri"/>
              </a:rPr>
              <a:t>οίκος</a:t>
            </a:r>
            <a:r>
              <a:rPr sz="1600" spc="-25" dirty="0">
                <a:solidFill>
                  <a:srgbClr val="17375E"/>
                </a:solidFill>
                <a:latin typeface="Calibri"/>
                <a:cs typeface="Calibri"/>
              </a:rPr>
              <a:t> </a:t>
            </a:r>
            <a:r>
              <a:rPr sz="1600" dirty="0">
                <a:solidFill>
                  <a:srgbClr val="17375E"/>
                </a:solidFill>
                <a:latin typeface="Calibri"/>
                <a:cs typeface="Calibri"/>
              </a:rPr>
              <a:t>έχει</a:t>
            </a:r>
            <a:r>
              <a:rPr sz="1600" spc="-35" dirty="0">
                <a:solidFill>
                  <a:srgbClr val="17375E"/>
                </a:solidFill>
                <a:latin typeface="Calibri"/>
                <a:cs typeface="Calibri"/>
              </a:rPr>
              <a:t> </a:t>
            </a:r>
            <a:r>
              <a:rPr sz="1600" spc="-10" dirty="0">
                <a:solidFill>
                  <a:srgbClr val="17375E"/>
                </a:solidFill>
                <a:latin typeface="Calibri"/>
                <a:cs typeface="Calibri"/>
              </a:rPr>
              <a:t>τοπικό</a:t>
            </a:r>
            <a:r>
              <a:rPr sz="1600" spc="-30" dirty="0">
                <a:solidFill>
                  <a:srgbClr val="17375E"/>
                </a:solidFill>
                <a:latin typeface="Calibri"/>
                <a:cs typeface="Calibri"/>
              </a:rPr>
              <a:t> </a:t>
            </a:r>
            <a:r>
              <a:rPr sz="1600" spc="-10" dirty="0">
                <a:solidFill>
                  <a:srgbClr val="17375E"/>
                </a:solidFill>
                <a:latin typeface="Calibri"/>
                <a:cs typeface="Calibri"/>
              </a:rPr>
              <a:t>χαρακτήρα</a:t>
            </a:r>
            <a:r>
              <a:rPr sz="1600" dirty="0">
                <a:solidFill>
                  <a:srgbClr val="17375E"/>
                </a:solidFill>
                <a:latin typeface="Calibri"/>
                <a:cs typeface="Calibri"/>
              </a:rPr>
              <a:t> και</a:t>
            </a:r>
            <a:r>
              <a:rPr sz="1600" spc="-25" dirty="0">
                <a:solidFill>
                  <a:srgbClr val="17375E"/>
                </a:solidFill>
                <a:latin typeface="Calibri"/>
                <a:cs typeface="Calibri"/>
              </a:rPr>
              <a:t> </a:t>
            </a:r>
            <a:r>
              <a:rPr sz="1600" spc="-10" dirty="0">
                <a:solidFill>
                  <a:srgbClr val="17375E"/>
                </a:solidFill>
                <a:latin typeface="Calibri"/>
                <a:cs typeface="Calibri"/>
              </a:rPr>
              <a:t>υπακούει</a:t>
            </a:r>
            <a:r>
              <a:rPr sz="1600" spc="-25" dirty="0">
                <a:solidFill>
                  <a:srgbClr val="17375E"/>
                </a:solidFill>
                <a:latin typeface="Calibri"/>
                <a:cs typeface="Calibri"/>
              </a:rPr>
              <a:t> </a:t>
            </a:r>
            <a:r>
              <a:rPr sz="1600" dirty="0">
                <a:solidFill>
                  <a:srgbClr val="17375E"/>
                </a:solidFill>
                <a:latin typeface="Calibri"/>
                <a:cs typeface="Calibri"/>
              </a:rPr>
              <a:t>σε</a:t>
            </a:r>
            <a:r>
              <a:rPr sz="1600" spc="-40" dirty="0">
                <a:solidFill>
                  <a:srgbClr val="17375E"/>
                </a:solidFill>
                <a:latin typeface="Calibri"/>
                <a:cs typeface="Calibri"/>
              </a:rPr>
              <a:t> </a:t>
            </a:r>
            <a:r>
              <a:rPr sz="1600" spc="-10" dirty="0">
                <a:solidFill>
                  <a:srgbClr val="17375E"/>
                </a:solidFill>
                <a:latin typeface="Calibri"/>
                <a:cs typeface="Calibri"/>
              </a:rPr>
              <a:t>κανόνες</a:t>
            </a:r>
            <a:r>
              <a:rPr sz="1600" spc="-25" dirty="0">
                <a:solidFill>
                  <a:srgbClr val="17375E"/>
                </a:solidFill>
                <a:latin typeface="Calibri"/>
                <a:cs typeface="Calibri"/>
              </a:rPr>
              <a:t> </a:t>
            </a:r>
            <a:r>
              <a:rPr sz="1600" spc="-10" dirty="0">
                <a:solidFill>
                  <a:srgbClr val="17375E"/>
                </a:solidFill>
                <a:latin typeface="Calibri"/>
                <a:cs typeface="Calibri"/>
              </a:rPr>
              <a:t>εθιμικού</a:t>
            </a:r>
            <a:r>
              <a:rPr sz="1600" spc="-50" dirty="0">
                <a:solidFill>
                  <a:srgbClr val="17375E"/>
                </a:solidFill>
                <a:latin typeface="Calibri"/>
                <a:cs typeface="Calibri"/>
              </a:rPr>
              <a:t> </a:t>
            </a:r>
            <a:r>
              <a:rPr sz="1600" spc="-10" dirty="0">
                <a:solidFill>
                  <a:srgbClr val="17375E"/>
                </a:solidFill>
                <a:latin typeface="Calibri"/>
                <a:cs typeface="Calibri"/>
              </a:rPr>
              <a:t>δικαίου</a:t>
            </a:r>
            <a:r>
              <a:rPr sz="1600" spc="-30" dirty="0">
                <a:solidFill>
                  <a:srgbClr val="17375E"/>
                </a:solidFill>
                <a:latin typeface="Calibri"/>
                <a:cs typeface="Calibri"/>
              </a:rPr>
              <a:t> </a:t>
            </a:r>
            <a:r>
              <a:rPr sz="1600" dirty="0">
                <a:solidFill>
                  <a:srgbClr val="17375E"/>
                </a:solidFill>
                <a:latin typeface="Calibri"/>
                <a:cs typeface="Calibri"/>
              </a:rPr>
              <a:t>ενώ</a:t>
            </a:r>
            <a:r>
              <a:rPr sz="1600" spc="-45" dirty="0">
                <a:solidFill>
                  <a:srgbClr val="17375E"/>
                </a:solidFill>
                <a:latin typeface="Calibri"/>
                <a:cs typeface="Calibri"/>
              </a:rPr>
              <a:t> </a:t>
            </a:r>
            <a:r>
              <a:rPr sz="1600" dirty="0">
                <a:solidFill>
                  <a:srgbClr val="17375E"/>
                </a:solidFill>
                <a:latin typeface="Calibri"/>
                <a:cs typeface="Calibri"/>
              </a:rPr>
              <a:t>δε</a:t>
            </a:r>
            <a:r>
              <a:rPr sz="1600" spc="-45" dirty="0">
                <a:solidFill>
                  <a:srgbClr val="17375E"/>
                </a:solidFill>
                <a:latin typeface="Calibri"/>
                <a:cs typeface="Calibri"/>
              </a:rPr>
              <a:t> </a:t>
            </a:r>
            <a:r>
              <a:rPr sz="1600" dirty="0">
                <a:solidFill>
                  <a:srgbClr val="17375E"/>
                </a:solidFill>
                <a:latin typeface="Calibri"/>
                <a:cs typeface="Calibri"/>
              </a:rPr>
              <a:t>λείπουν</a:t>
            </a:r>
            <a:r>
              <a:rPr sz="1600" spc="-50" dirty="0">
                <a:solidFill>
                  <a:srgbClr val="17375E"/>
                </a:solidFill>
                <a:latin typeface="Calibri"/>
                <a:cs typeface="Calibri"/>
              </a:rPr>
              <a:t> </a:t>
            </a:r>
            <a:r>
              <a:rPr sz="1600" spc="-25" dirty="0">
                <a:solidFill>
                  <a:srgbClr val="17375E"/>
                </a:solidFill>
                <a:latin typeface="Calibri"/>
                <a:cs typeface="Calibri"/>
              </a:rPr>
              <a:t>οι</a:t>
            </a:r>
            <a:endParaRPr sz="1600">
              <a:latin typeface="Calibri"/>
              <a:cs typeface="Calibri"/>
            </a:endParaRPr>
          </a:p>
          <a:p>
            <a:pPr marL="12700" marR="5080">
              <a:lnSpc>
                <a:spcPct val="150000"/>
              </a:lnSpc>
            </a:pPr>
            <a:r>
              <a:rPr sz="1600" dirty="0">
                <a:solidFill>
                  <a:srgbClr val="17375E"/>
                </a:solidFill>
                <a:latin typeface="Calibri"/>
                <a:cs typeface="Calibri"/>
              </a:rPr>
              <a:t>συγκρούσεις</a:t>
            </a:r>
            <a:r>
              <a:rPr sz="1600" spc="-40" dirty="0">
                <a:solidFill>
                  <a:srgbClr val="17375E"/>
                </a:solidFill>
                <a:latin typeface="Calibri"/>
                <a:cs typeface="Calibri"/>
              </a:rPr>
              <a:t> </a:t>
            </a:r>
            <a:r>
              <a:rPr sz="1600" dirty="0">
                <a:solidFill>
                  <a:srgbClr val="17375E"/>
                </a:solidFill>
                <a:latin typeface="Calibri"/>
                <a:cs typeface="Calibri"/>
              </a:rPr>
              <a:t>και</a:t>
            </a:r>
            <a:r>
              <a:rPr sz="1600" spc="-45" dirty="0">
                <a:solidFill>
                  <a:srgbClr val="17375E"/>
                </a:solidFill>
                <a:latin typeface="Calibri"/>
                <a:cs typeface="Calibri"/>
              </a:rPr>
              <a:t> </a:t>
            </a:r>
            <a:r>
              <a:rPr sz="1600" dirty="0">
                <a:solidFill>
                  <a:srgbClr val="17375E"/>
                </a:solidFill>
                <a:latin typeface="Calibri"/>
                <a:cs typeface="Calibri"/>
              </a:rPr>
              <a:t>οι</a:t>
            </a:r>
            <a:r>
              <a:rPr sz="1600" spc="-35" dirty="0">
                <a:solidFill>
                  <a:srgbClr val="17375E"/>
                </a:solidFill>
                <a:latin typeface="Calibri"/>
                <a:cs typeface="Calibri"/>
              </a:rPr>
              <a:t> </a:t>
            </a:r>
            <a:r>
              <a:rPr sz="1600" spc="-10" dirty="0">
                <a:solidFill>
                  <a:srgbClr val="17375E"/>
                </a:solidFill>
                <a:latin typeface="Calibri"/>
                <a:cs typeface="Calibri"/>
              </a:rPr>
              <a:t>ανταγωνισμοί</a:t>
            </a:r>
            <a:r>
              <a:rPr sz="1600" spc="-45" dirty="0">
                <a:solidFill>
                  <a:srgbClr val="17375E"/>
                </a:solidFill>
                <a:latin typeface="Calibri"/>
                <a:cs typeface="Calibri"/>
              </a:rPr>
              <a:t> </a:t>
            </a:r>
            <a:r>
              <a:rPr sz="1600" dirty="0">
                <a:solidFill>
                  <a:srgbClr val="17375E"/>
                </a:solidFill>
                <a:latin typeface="Calibri"/>
                <a:cs typeface="Calibri"/>
              </a:rPr>
              <a:t>ανάμεσα</a:t>
            </a:r>
            <a:r>
              <a:rPr sz="1600" spc="-35" dirty="0">
                <a:solidFill>
                  <a:srgbClr val="17375E"/>
                </a:solidFill>
                <a:latin typeface="Calibri"/>
                <a:cs typeface="Calibri"/>
              </a:rPr>
              <a:t> </a:t>
            </a:r>
            <a:r>
              <a:rPr sz="1600" dirty="0">
                <a:solidFill>
                  <a:srgbClr val="17375E"/>
                </a:solidFill>
                <a:latin typeface="Calibri"/>
                <a:cs typeface="Calibri"/>
              </a:rPr>
              <a:t>στους</a:t>
            </a:r>
            <a:r>
              <a:rPr sz="1600" spc="-30" dirty="0">
                <a:solidFill>
                  <a:srgbClr val="17375E"/>
                </a:solidFill>
                <a:latin typeface="Calibri"/>
                <a:cs typeface="Calibri"/>
              </a:rPr>
              <a:t> </a:t>
            </a:r>
            <a:r>
              <a:rPr sz="1600" dirty="0">
                <a:solidFill>
                  <a:srgbClr val="17375E"/>
                </a:solidFill>
                <a:latin typeface="Calibri"/>
                <a:cs typeface="Calibri"/>
              </a:rPr>
              <a:t>ανθρώπους</a:t>
            </a:r>
            <a:r>
              <a:rPr sz="1600" spc="-35" dirty="0">
                <a:solidFill>
                  <a:srgbClr val="17375E"/>
                </a:solidFill>
                <a:latin typeface="Calibri"/>
                <a:cs typeface="Calibri"/>
              </a:rPr>
              <a:t> </a:t>
            </a:r>
            <a:r>
              <a:rPr sz="1600" dirty="0">
                <a:solidFill>
                  <a:srgbClr val="17375E"/>
                </a:solidFill>
                <a:latin typeface="Calibri"/>
                <a:cs typeface="Calibri"/>
              </a:rPr>
              <a:t>της</a:t>
            </a:r>
            <a:r>
              <a:rPr sz="1600" spc="-35" dirty="0">
                <a:solidFill>
                  <a:srgbClr val="17375E"/>
                </a:solidFill>
                <a:latin typeface="Calibri"/>
                <a:cs typeface="Calibri"/>
              </a:rPr>
              <a:t> </a:t>
            </a:r>
            <a:r>
              <a:rPr sz="1600" spc="-10" dirty="0">
                <a:solidFill>
                  <a:srgbClr val="17375E"/>
                </a:solidFill>
                <a:latin typeface="Calibri"/>
                <a:cs typeface="Calibri"/>
              </a:rPr>
              <a:t>κοινωνίας,</a:t>
            </a:r>
            <a:r>
              <a:rPr sz="1600" spc="-30" dirty="0">
                <a:solidFill>
                  <a:srgbClr val="17375E"/>
                </a:solidFill>
                <a:latin typeface="Calibri"/>
                <a:cs typeface="Calibri"/>
              </a:rPr>
              <a:t> </a:t>
            </a:r>
            <a:r>
              <a:rPr sz="1600" dirty="0">
                <a:solidFill>
                  <a:srgbClr val="17375E"/>
                </a:solidFill>
                <a:latin typeface="Calibri"/>
                <a:cs typeface="Calibri"/>
              </a:rPr>
              <a:t>όπου</a:t>
            </a:r>
            <a:r>
              <a:rPr sz="1600" spc="-35" dirty="0">
                <a:solidFill>
                  <a:srgbClr val="17375E"/>
                </a:solidFill>
                <a:latin typeface="Calibri"/>
                <a:cs typeface="Calibri"/>
              </a:rPr>
              <a:t> </a:t>
            </a:r>
            <a:r>
              <a:rPr sz="1600" dirty="0">
                <a:solidFill>
                  <a:srgbClr val="17375E"/>
                </a:solidFill>
                <a:latin typeface="Calibri"/>
                <a:cs typeface="Calibri"/>
              </a:rPr>
              <a:t>οι</a:t>
            </a:r>
            <a:r>
              <a:rPr sz="1600" spc="-40" dirty="0">
                <a:solidFill>
                  <a:srgbClr val="17375E"/>
                </a:solidFill>
                <a:latin typeface="Calibri"/>
                <a:cs typeface="Calibri"/>
              </a:rPr>
              <a:t> </a:t>
            </a:r>
            <a:r>
              <a:rPr sz="1600" spc="-10" dirty="0">
                <a:solidFill>
                  <a:srgbClr val="17375E"/>
                </a:solidFill>
                <a:latin typeface="Calibri"/>
                <a:cs typeface="Calibri"/>
              </a:rPr>
              <a:t>ευγενείς κατέχουν</a:t>
            </a:r>
            <a:r>
              <a:rPr sz="1600" spc="-15" dirty="0">
                <a:solidFill>
                  <a:srgbClr val="17375E"/>
                </a:solidFill>
                <a:latin typeface="Calibri"/>
                <a:cs typeface="Calibri"/>
              </a:rPr>
              <a:t> </a:t>
            </a:r>
            <a:r>
              <a:rPr sz="1600" spc="-10" dirty="0">
                <a:solidFill>
                  <a:srgbClr val="17375E"/>
                </a:solidFill>
                <a:latin typeface="Calibri"/>
                <a:cs typeface="Calibri"/>
              </a:rPr>
              <a:t>ξεχωριστή</a:t>
            </a:r>
            <a:r>
              <a:rPr sz="1600" spc="-40" dirty="0">
                <a:solidFill>
                  <a:srgbClr val="17375E"/>
                </a:solidFill>
                <a:latin typeface="Calibri"/>
                <a:cs typeface="Calibri"/>
              </a:rPr>
              <a:t> </a:t>
            </a:r>
            <a:r>
              <a:rPr sz="1600" dirty="0">
                <a:solidFill>
                  <a:srgbClr val="17375E"/>
                </a:solidFill>
                <a:latin typeface="Calibri"/>
                <a:cs typeface="Calibri"/>
              </a:rPr>
              <a:t>θέση</a:t>
            </a:r>
            <a:r>
              <a:rPr sz="1600" spc="-30" dirty="0">
                <a:solidFill>
                  <a:srgbClr val="17375E"/>
                </a:solidFill>
                <a:latin typeface="Calibri"/>
                <a:cs typeface="Calibri"/>
              </a:rPr>
              <a:t> </a:t>
            </a:r>
            <a:r>
              <a:rPr sz="1600" dirty="0">
                <a:solidFill>
                  <a:srgbClr val="17375E"/>
                </a:solidFill>
                <a:latin typeface="Calibri"/>
                <a:cs typeface="Calibri"/>
              </a:rPr>
              <a:t>σε</a:t>
            </a:r>
            <a:r>
              <a:rPr sz="1600" spc="-40" dirty="0">
                <a:solidFill>
                  <a:srgbClr val="17375E"/>
                </a:solidFill>
                <a:latin typeface="Calibri"/>
                <a:cs typeface="Calibri"/>
              </a:rPr>
              <a:t> </a:t>
            </a:r>
            <a:r>
              <a:rPr sz="1600" dirty="0">
                <a:solidFill>
                  <a:srgbClr val="17375E"/>
                </a:solidFill>
                <a:latin typeface="Calibri"/>
                <a:cs typeface="Calibri"/>
              </a:rPr>
              <a:t>σχέση</a:t>
            </a:r>
            <a:r>
              <a:rPr sz="1600" spc="-25" dirty="0">
                <a:solidFill>
                  <a:srgbClr val="17375E"/>
                </a:solidFill>
                <a:latin typeface="Calibri"/>
                <a:cs typeface="Calibri"/>
              </a:rPr>
              <a:t> </a:t>
            </a:r>
            <a:r>
              <a:rPr sz="1600" dirty="0">
                <a:solidFill>
                  <a:srgbClr val="17375E"/>
                </a:solidFill>
                <a:latin typeface="Calibri"/>
                <a:cs typeface="Calibri"/>
              </a:rPr>
              <a:t>με</a:t>
            </a:r>
            <a:r>
              <a:rPr sz="1600" spc="-40" dirty="0">
                <a:solidFill>
                  <a:srgbClr val="17375E"/>
                </a:solidFill>
                <a:latin typeface="Calibri"/>
                <a:cs typeface="Calibri"/>
              </a:rPr>
              <a:t> </a:t>
            </a:r>
            <a:r>
              <a:rPr sz="1600" dirty="0">
                <a:solidFill>
                  <a:srgbClr val="17375E"/>
                </a:solidFill>
                <a:latin typeface="Calibri"/>
                <a:cs typeface="Calibri"/>
              </a:rPr>
              <a:t>το</a:t>
            </a:r>
            <a:r>
              <a:rPr sz="1600" spc="-25" dirty="0">
                <a:solidFill>
                  <a:srgbClr val="17375E"/>
                </a:solidFill>
                <a:latin typeface="Calibri"/>
                <a:cs typeface="Calibri"/>
              </a:rPr>
              <a:t> </a:t>
            </a:r>
            <a:r>
              <a:rPr sz="1600" dirty="0">
                <a:solidFill>
                  <a:srgbClr val="17375E"/>
                </a:solidFill>
                <a:latin typeface="Calibri"/>
                <a:cs typeface="Calibri"/>
              </a:rPr>
              <a:t>πλήθος.</a:t>
            </a:r>
            <a:r>
              <a:rPr sz="1600" spc="-20" dirty="0">
                <a:solidFill>
                  <a:srgbClr val="17375E"/>
                </a:solidFill>
                <a:latin typeface="Calibri"/>
                <a:cs typeface="Calibri"/>
              </a:rPr>
              <a:t> </a:t>
            </a:r>
            <a:r>
              <a:rPr sz="1600" dirty="0">
                <a:solidFill>
                  <a:srgbClr val="17375E"/>
                </a:solidFill>
                <a:latin typeface="Calibri"/>
                <a:cs typeface="Calibri"/>
              </a:rPr>
              <a:t>Η</a:t>
            </a:r>
            <a:r>
              <a:rPr sz="1600" spc="-35" dirty="0">
                <a:solidFill>
                  <a:srgbClr val="17375E"/>
                </a:solidFill>
                <a:latin typeface="Calibri"/>
                <a:cs typeface="Calibri"/>
              </a:rPr>
              <a:t> </a:t>
            </a:r>
            <a:r>
              <a:rPr sz="1600" dirty="0">
                <a:solidFill>
                  <a:srgbClr val="17375E"/>
                </a:solidFill>
                <a:latin typeface="Calibri"/>
                <a:cs typeface="Calibri"/>
              </a:rPr>
              <a:t>συγγένεια</a:t>
            </a:r>
            <a:r>
              <a:rPr sz="1600" spc="-5" dirty="0">
                <a:solidFill>
                  <a:srgbClr val="17375E"/>
                </a:solidFill>
                <a:latin typeface="Calibri"/>
                <a:cs typeface="Calibri"/>
              </a:rPr>
              <a:t> </a:t>
            </a:r>
            <a:r>
              <a:rPr sz="1600" dirty="0">
                <a:solidFill>
                  <a:srgbClr val="17375E"/>
                </a:solidFill>
                <a:latin typeface="Calibri"/>
                <a:cs typeface="Calibri"/>
              </a:rPr>
              <a:t>είναι</a:t>
            </a:r>
            <a:r>
              <a:rPr sz="1600" spc="-40" dirty="0">
                <a:solidFill>
                  <a:srgbClr val="17375E"/>
                </a:solidFill>
                <a:latin typeface="Calibri"/>
                <a:cs typeface="Calibri"/>
              </a:rPr>
              <a:t> </a:t>
            </a:r>
            <a:r>
              <a:rPr sz="1600" dirty="0">
                <a:solidFill>
                  <a:srgbClr val="17375E"/>
                </a:solidFill>
                <a:latin typeface="Calibri"/>
                <a:cs typeface="Calibri"/>
              </a:rPr>
              <a:t>αυτή</a:t>
            </a:r>
            <a:r>
              <a:rPr sz="1600" spc="-10" dirty="0">
                <a:solidFill>
                  <a:srgbClr val="17375E"/>
                </a:solidFill>
                <a:latin typeface="Calibri"/>
                <a:cs typeface="Calibri"/>
              </a:rPr>
              <a:t> </a:t>
            </a:r>
            <a:r>
              <a:rPr sz="1600" dirty="0">
                <a:solidFill>
                  <a:srgbClr val="17375E"/>
                </a:solidFill>
                <a:latin typeface="Calibri"/>
                <a:cs typeface="Calibri"/>
              </a:rPr>
              <a:t>που</a:t>
            </a:r>
            <a:r>
              <a:rPr sz="1600" spc="-35" dirty="0">
                <a:solidFill>
                  <a:srgbClr val="17375E"/>
                </a:solidFill>
                <a:latin typeface="Calibri"/>
                <a:cs typeface="Calibri"/>
              </a:rPr>
              <a:t> </a:t>
            </a:r>
            <a:r>
              <a:rPr sz="1600" dirty="0">
                <a:solidFill>
                  <a:srgbClr val="17375E"/>
                </a:solidFill>
                <a:latin typeface="Calibri"/>
                <a:cs typeface="Calibri"/>
              </a:rPr>
              <a:t>συνδέει</a:t>
            </a:r>
            <a:r>
              <a:rPr sz="1600" spc="-30" dirty="0">
                <a:solidFill>
                  <a:srgbClr val="17375E"/>
                </a:solidFill>
                <a:latin typeface="Calibri"/>
                <a:cs typeface="Calibri"/>
              </a:rPr>
              <a:t> </a:t>
            </a:r>
            <a:r>
              <a:rPr sz="1600" dirty="0">
                <a:solidFill>
                  <a:srgbClr val="17375E"/>
                </a:solidFill>
                <a:latin typeface="Calibri"/>
                <a:cs typeface="Calibri"/>
              </a:rPr>
              <a:t>με</a:t>
            </a:r>
            <a:r>
              <a:rPr sz="1600" spc="-40" dirty="0">
                <a:solidFill>
                  <a:srgbClr val="17375E"/>
                </a:solidFill>
                <a:latin typeface="Calibri"/>
                <a:cs typeface="Calibri"/>
              </a:rPr>
              <a:t> </a:t>
            </a:r>
            <a:r>
              <a:rPr sz="1600" spc="-10" dirty="0">
                <a:solidFill>
                  <a:srgbClr val="17375E"/>
                </a:solidFill>
                <a:latin typeface="Calibri"/>
                <a:cs typeface="Calibri"/>
              </a:rPr>
              <a:t>ισχυρό </a:t>
            </a:r>
            <a:r>
              <a:rPr sz="1600" dirty="0">
                <a:solidFill>
                  <a:srgbClr val="17375E"/>
                </a:solidFill>
                <a:latin typeface="Calibri"/>
                <a:cs typeface="Calibri"/>
              </a:rPr>
              <a:t>τρόπο</a:t>
            </a:r>
            <a:r>
              <a:rPr sz="1600" spc="-40" dirty="0">
                <a:solidFill>
                  <a:srgbClr val="17375E"/>
                </a:solidFill>
                <a:latin typeface="Calibri"/>
                <a:cs typeface="Calibri"/>
              </a:rPr>
              <a:t> </a:t>
            </a:r>
            <a:r>
              <a:rPr sz="1600" dirty="0">
                <a:solidFill>
                  <a:srgbClr val="17375E"/>
                </a:solidFill>
                <a:latin typeface="Calibri"/>
                <a:cs typeface="Calibri"/>
              </a:rPr>
              <a:t>τα</a:t>
            </a:r>
            <a:r>
              <a:rPr sz="1600" spc="-40" dirty="0">
                <a:solidFill>
                  <a:srgbClr val="17375E"/>
                </a:solidFill>
                <a:latin typeface="Calibri"/>
                <a:cs typeface="Calibri"/>
              </a:rPr>
              <a:t> </a:t>
            </a:r>
            <a:r>
              <a:rPr sz="1600" dirty="0">
                <a:solidFill>
                  <a:srgbClr val="17375E"/>
                </a:solidFill>
                <a:latin typeface="Calibri"/>
                <a:cs typeface="Calibri"/>
              </a:rPr>
              <a:t>μέλη</a:t>
            </a:r>
            <a:r>
              <a:rPr sz="1600" spc="-60" dirty="0">
                <a:solidFill>
                  <a:srgbClr val="17375E"/>
                </a:solidFill>
                <a:latin typeface="Calibri"/>
                <a:cs typeface="Calibri"/>
              </a:rPr>
              <a:t> </a:t>
            </a:r>
            <a:r>
              <a:rPr sz="1600" dirty="0">
                <a:solidFill>
                  <a:srgbClr val="17375E"/>
                </a:solidFill>
                <a:latin typeface="Calibri"/>
                <a:cs typeface="Calibri"/>
              </a:rPr>
              <a:t>του</a:t>
            </a:r>
            <a:r>
              <a:rPr sz="1600" spc="-35" dirty="0">
                <a:solidFill>
                  <a:srgbClr val="17375E"/>
                </a:solidFill>
                <a:latin typeface="Calibri"/>
                <a:cs typeface="Calibri"/>
              </a:rPr>
              <a:t> </a:t>
            </a:r>
            <a:r>
              <a:rPr sz="1600" spc="-10" dirty="0">
                <a:solidFill>
                  <a:srgbClr val="17375E"/>
                </a:solidFill>
                <a:latin typeface="Calibri"/>
                <a:cs typeface="Calibri"/>
              </a:rPr>
              <a:t>οίκου.</a:t>
            </a:r>
            <a:r>
              <a:rPr sz="1600" spc="-60" dirty="0">
                <a:solidFill>
                  <a:srgbClr val="17375E"/>
                </a:solidFill>
                <a:latin typeface="Calibri"/>
                <a:cs typeface="Calibri"/>
              </a:rPr>
              <a:t> </a:t>
            </a:r>
            <a:r>
              <a:rPr sz="1600" dirty="0">
                <a:solidFill>
                  <a:srgbClr val="17375E"/>
                </a:solidFill>
                <a:latin typeface="Calibri"/>
                <a:cs typeface="Calibri"/>
              </a:rPr>
              <a:t>Ωστόσο</a:t>
            </a:r>
            <a:r>
              <a:rPr sz="1600" spc="-25" dirty="0">
                <a:solidFill>
                  <a:srgbClr val="17375E"/>
                </a:solidFill>
                <a:latin typeface="Calibri"/>
                <a:cs typeface="Calibri"/>
              </a:rPr>
              <a:t> </a:t>
            </a:r>
            <a:r>
              <a:rPr sz="1600" dirty="0">
                <a:solidFill>
                  <a:srgbClr val="17375E"/>
                </a:solidFill>
                <a:latin typeface="Calibri"/>
                <a:cs typeface="Calibri"/>
              </a:rPr>
              <a:t>σχέσεις</a:t>
            </a:r>
            <a:r>
              <a:rPr sz="1600" spc="-60" dirty="0">
                <a:solidFill>
                  <a:srgbClr val="17375E"/>
                </a:solidFill>
                <a:latin typeface="Calibri"/>
                <a:cs typeface="Calibri"/>
              </a:rPr>
              <a:t> </a:t>
            </a:r>
            <a:r>
              <a:rPr sz="1600" dirty="0">
                <a:solidFill>
                  <a:srgbClr val="17375E"/>
                </a:solidFill>
                <a:latin typeface="Calibri"/>
                <a:cs typeface="Calibri"/>
              </a:rPr>
              <a:t>αλληλεγγύης</a:t>
            </a:r>
            <a:r>
              <a:rPr sz="1600" spc="-25" dirty="0">
                <a:solidFill>
                  <a:srgbClr val="17375E"/>
                </a:solidFill>
                <a:latin typeface="Calibri"/>
                <a:cs typeface="Calibri"/>
              </a:rPr>
              <a:t> </a:t>
            </a:r>
            <a:r>
              <a:rPr sz="1600" dirty="0">
                <a:solidFill>
                  <a:srgbClr val="17375E"/>
                </a:solidFill>
                <a:latin typeface="Calibri"/>
                <a:cs typeface="Calibri"/>
              </a:rPr>
              <a:t>μπορούν</a:t>
            </a:r>
            <a:r>
              <a:rPr sz="1600" spc="-55" dirty="0">
                <a:solidFill>
                  <a:srgbClr val="17375E"/>
                </a:solidFill>
                <a:latin typeface="Calibri"/>
                <a:cs typeface="Calibri"/>
              </a:rPr>
              <a:t> </a:t>
            </a:r>
            <a:r>
              <a:rPr sz="1600" dirty="0">
                <a:solidFill>
                  <a:srgbClr val="17375E"/>
                </a:solidFill>
                <a:latin typeface="Calibri"/>
                <a:cs typeface="Calibri"/>
              </a:rPr>
              <a:t>να</a:t>
            </a:r>
            <a:r>
              <a:rPr sz="1600" spc="-45" dirty="0">
                <a:solidFill>
                  <a:srgbClr val="17375E"/>
                </a:solidFill>
                <a:latin typeface="Calibri"/>
                <a:cs typeface="Calibri"/>
              </a:rPr>
              <a:t> </a:t>
            </a:r>
            <a:r>
              <a:rPr sz="1600" dirty="0">
                <a:solidFill>
                  <a:srgbClr val="17375E"/>
                </a:solidFill>
                <a:latin typeface="Calibri"/>
                <a:cs typeface="Calibri"/>
              </a:rPr>
              <a:t>αναπτυχθούν</a:t>
            </a:r>
            <a:r>
              <a:rPr sz="1600" spc="-35" dirty="0">
                <a:solidFill>
                  <a:srgbClr val="17375E"/>
                </a:solidFill>
                <a:latin typeface="Calibri"/>
                <a:cs typeface="Calibri"/>
              </a:rPr>
              <a:t> </a:t>
            </a:r>
            <a:r>
              <a:rPr sz="1600" dirty="0">
                <a:solidFill>
                  <a:srgbClr val="17375E"/>
                </a:solidFill>
                <a:latin typeface="Calibri"/>
                <a:cs typeface="Calibri"/>
              </a:rPr>
              <a:t>ανάμεσα</a:t>
            </a:r>
            <a:r>
              <a:rPr sz="1600" spc="-25" dirty="0">
                <a:solidFill>
                  <a:srgbClr val="17375E"/>
                </a:solidFill>
                <a:latin typeface="Calibri"/>
                <a:cs typeface="Calibri"/>
              </a:rPr>
              <a:t> </a:t>
            </a:r>
            <a:r>
              <a:rPr sz="1600" spc="-20" dirty="0">
                <a:solidFill>
                  <a:srgbClr val="17375E"/>
                </a:solidFill>
                <a:latin typeface="Calibri"/>
                <a:cs typeface="Calibri"/>
              </a:rPr>
              <a:t>στον </a:t>
            </a:r>
            <a:r>
              <a:rPr sz="1600" dirty="0">
                <a:solidFill>
                  <a:srgbClr val="17375E"/>
                </a:solidFill>
                <a:latin typeface="Calibri"/>
                <a:cs typeface="Calibri"/>
              </a:rPr>
              <a:t>οίκο</a:t>
            </a:r>
            <a:r>
              <a:rPr sz="1600" spc="-40" dirty="0">
                <a:solidFill>
                  <a:srgbClr val="17375E"/>
                </a:solidFill>
                <a:latin typeface="Calibri"/>
                <a:cs typeface="Calibri"/>
              </a:rPr>
              <a:t> </a:t>
            </a:r>
            <a:r>
              <a:rPr sz="1600" dirty="0">
                <a:solidFill>
                  <a:srgbClr val="17375E"/>
                </a:solidFill>
                <a:latin typeface="Calibri"/>
                <a:cs typeface="Calibri"/>
              </a:rPr>
              <a:t>και</a:t>
            </a:r>
            <a:r>
              <a:rPr sz="1600" spc="-35" dirty="0">
                <a:solidFill>
                  <a:srgbClr val="17375E"/>
                </a:solidFill>
                <a:latin typeface="Calibri"/>
                <a:cs typeface="Calibri"/>
              </a:rPr>
              <a:t> </a:t>
            </a:r>
            <a:r>
              <a:rPr sz="1600" dirty="0">
                <a:solidFill>
                  <a:srgbClr val="17375E"/>
                </a:solidFill>
                <a:latin typeface="Calibri"/>
                <a:cs typeface="Calibri"/>
              </a:rPr>
              <a:t>σε</a:t>
            </a:r>
            <a:r>
              <a:rPr sz="1600" spc="-40" dirty="0">
                <a:solidFill>
                  <a:srgbClr val="17375E"/>
                </a:solidFill>
                <a:latin typeface="Calibri"/>
                <a:cs typeface="Calibri"/>
              </a:rPr>
              <a:t> </a:t>
            </a:r>
            <a:r>
              <a:rPr sz="1600" dirty="0">
                <a:solidFill>
                  <a:srgbClr val="17375E"/>
                </a:solidFill>
                <a:latin typeface="Calibri"/>
                <a:cs typeface="Calibri"/>
              </a:rPr>
              <a:t>άλλους</a:t>
            </a:r>
            <a:r>
              <a:rPr sz="1600" spc="-40" dirty="0">
                <a:solidFill>
                  <a:srgbClr val="17375E"/>
                </a:solidFill>
                <a:latin typeface="Calibri"/>
                <a:cs typeface="Calibri"/>
              </a:rPr>
              <a:t> </a:t>
            </a:r>
            <a:r>
              <a:rPr sz="1600" dirty="0">
                <a:solidFill>
                  <a:srgbClr val="17375E"/>
                </a:solidFill>
                <a:latin typeface="Calibri"/>
                <a:cs typeface="Calibri"/>
              </a:rPr>
              <a:t>ξένους</a:t>
            </a:r>
            <a:r>
              <a:rPr sz="1600" spc="-55" dirty="0">
                <a:solidFill>
                  <a:srgbClr val="17375E"/>
                </a:solidFill>
                <a:latin typeface="Calibri"/>
                <a:cs typeface="Calibri"/>
              </a:rPr>
              <a:t> </a:t>
            </a:r>
            <a:r>
              <a:rPr sz="1600" dirty="0">
                <a:solidFill>
                  <a:srgbClr val="17375E"/>
                </a:solidFill>
                <a:latin typeface="Calibri"/>
                <a:cs typeface="Calibri"/>
              </a:rPr>
              <a:t>ανθρώπους</a:t>
            </a:r>
            <a:r>
              <a:rPr sz="1600" spc="-35" dirty="0">
                <a:solidFill>
                  <a:srgbClr val="17375E"/>
                </a:solidFill>
                <a:latin typeface="Calibri"/>
                <a:cs typeface="Calibri"/>
              </a:rPr>
              <a:t> </a:t>
            </a:r>
            <a:r>
              <a:rPr sz="1600" dirty="0">
                <a:solidFill>
                  <a:srgbClr val="17375E"/>
                </a:solidFill>
                <a:latin typeface="Calibri"/>
                <a:cs typeface="Calibri"/>
              </a:rPr>
              <a:t>χωρίς</a:t>
            </a:r>
            <a:r>
              <a:rPr sz="1600" spc="-40" dirty="0">
                <a:solidFill>
                  <a:srgbClr val="17375E"/>
                </a:solidFill>
                <a:latin typeface="Calibri"/>
                <a:cs typeface="Calibri"/>
              </a:rPr>
              <a:t> </a:t>
            </a:r>
            <a:r>
              <a:rPr sz="1600" spc="-10" dirty="0">
                <a:solidFill>
                  <a:srgbClr val="17375E"/>
                </a:solidFill>
                <a:latin typeface="Calibri"/>
                <a:cs typeface="Calibri"/>
              </a:rPr>
              <a:t>συγγενικούς</a:t>
            </a:r>
            <a:r>
              <a:rPr sz="1600" spc="-40" dirty="0">
                <a:solidFill>
                  <a:srgbClr val="17375E"/>
                </a:solidFill>
                <a:latin typeface="Calibri"/>
                <a:cs typeface="Calibri"/>
              </a:rPr>
              <a:t> </a:t>
            </a:r>
            <a:r>
              <a:rPr sz="1600" dirty="0">
                <a:solidFill>
                  <a:srgbClr val="17375E"/>
                </a:solidFill>
                <a:latin typeface="Calibri"/>
                <a:cs typeface="Calibri"/>
              </a:rPr>
              <a:t>δεσμούς</a:t>
            </a:r>
            <a:r>
              <a:rPr sz="1600" spc="-35" dirty="0">
                <a:solidFill>
                  <a:srgbClr val="17375E"/>
                </a:solidFill>
                <a:latin typeface="Calibri"/>
                <a:cs typeface="Calibri"/>
              </a:rPr>
              <a:t> </a:t>
            </a:r>
            <a:r>
              <a:rPr sz="1600" dirty="0">
                <a:solidFill>
                  <a:srgbClr val="17375E"/>
                </a:solidFill>
                <a:latin typeface="Calibri"/>
                <a:cs typeface="Calibri"/>
              </a:rPr>
              <a:t>που</a:t>
            </a:r>
            <a:r>
              <a:rPr sz="1600" spc="-45" dirty="0">
                <a:solidFill>
                  <a:srgbClr val="17375E"/>
                </a:solidFill>
                <a:latin typeface="Calibri"/>
                <a:cs typeface="Calibri"/>
              </a:rPr>
              <a:t> </a:t>
            </a:r>
            <a:r>
              <a:rPr sz="1600" dirty="0">
                <a:solidFill>
                  <a:srgbClr val="17375E"/>
                </a:solidFill>
                <a:latin typeface="Calibri"/>
                <a:cs typeface="Calibri"/>
              </a:rPr>
              <a:t>γίνονται</a:t>
            </a:r>
            <a:r>
              <a:rPr sz="1600" spc="-30" dirty="0">
                <a:solidFill>
                  <a:srgbClr val="17375E"/>
                </a:solidFill>
                <a:latin typeface="Calibri"/>
                <a:cs typeface="Calibri"/>
              </a:rPr>
              <a:t> </a:t>
            </a:r>
            <a:r>
              <a:rPr sz="1600" dirty="0">
                <a:solidFill>
                  <a:srgbClr val="17375E"/>
                </a:solidFill>
                <a:latin typeface="Calibri"/>
                <a:cs typeface="Calibri"/>
              </a:rPr>
              <a:t>φίλοι</a:t>
            </a:r>
            <a:r>
              <a:rPr sz="1600" spc="-65" dirty="0">
                <a:solidFill>
                  <a:srgbClr val="17375E"/>
                </a:solidFill>
                <a:latin typeface="Calibri"/>
                <a:cs typeface="Calibri"/>
              </a:rPr>
              <a:t> </a:t>
            </a:r>
            <a:r>
              <a:rPr sz="1600" dirty="0">
                <a:solidFill>
                  <a:srgbClr val="17375E"/>
                </a:solidFill>
                <a:latin typeface="Calibri"/>
                <a:cs typeface="Calibri"/>
              </a:rPr>
              <a:t>του</a:t>
            </a:r>
            <a:r>
              <a:rPr sz="1600" spc="-40" dirty="0">
                <a:solidFill>
                  <a:srgbClr val="17375E"/>
                </a:solidFill>
                <a:latin typeface="Calibri"/>
                <a:cs typeface="Calibri"/>
              </a:rPr>
              <a:t> </a:t>
            </a:r>
            <a:r>
              <a:rPr sz="1600" spc="-10" dirty="0">
                <a:solidFill>
                  <a:srgbClr val="17375E"/>
                </a:solidFill>
                <a:latin typeface="Calibri"/>
                <a:cs typeface="Calibri"/>
              </a:rPr>
              <a:t>οίκου. </a:t>
            </a:r>
            <a:r>
              <a:rPr sz="1600" dirty="0">
                <a:solidFill>
                  <a:srgbClr val="17375E"/>
                </a:solidFill>
                <a:latin typeface="Calibri"/>
                <a:cs typeface="Calibri"/>
              </a:rPr>
              <a:t>Η</a:t>
            </a:r>
            <a:r>
              <a:rPr sz="1600" spc="-35" dirty="0">
                <a:solidFill>
                  <a:srgbClr val="17375E"/>
                </a:solidFill>
                <a:latin typeface="Calibri"/>
                <a:cs typeface="Calibri"/>
              </a:rPr>
              <a:t> </a:t>
            </a:r>
            <a:r>
              <a:rPr sz="1600" spc="-10" dirty="0">
                <a:solidFill>
                  <a:srgbClr val="17375E"/>
                </a:solidFill>
                <a:latin typeface="Calibri"/>
                <a:cs typeface="Calibri"/>
              </a:rPr>
              <a:t>ιδιότητα</a:t>
            </a:r>
            <a:r>
              <a:rPr sz="1600" spc="-30" dirty="0">
                <a:solidFill>
                  <a:srgbClr val="17375E"/>
                </a:solidFill>
                <a:latin typeface="Calibri"/>
                <a:cs typeface="Calibri"/>
              </a:rPr>
              <a:t> </a:t>
            </a:r>
            <a:r>
              <a:rPr sz="1600" dirty="0">
                <a:solidFill>
                  <a:srgbClr val="17375E"/>
                </a:solidFill>
                <a:latin typeface="Calibri"/>
                <a:cs typeface="Calibri"/>
              </a:rPr>
              <a:t>αυτή</a:t>
            </a:r>
            <a:r>
              <a:rPr sz="1600" spc="-30" dirty="0">
                <a:solidFill>
                  <a:srgbClr val="17375E"/>
                </a:solidFill>
                <a:latin typeface="Calibri"/>
                <a:cs typeface="Calibri"/>
              </a:rPr>
              <a:t> </a:t>
            </a:r>
            <a:r>
              <a:rPr sz="1600" spc="-10" dirty="0">
                <a:solidFill>
                  <a:srgbClr val="17375E"/>
                </a:solidFill>
                <a:latin typeface="Calibri"/>
                <a:cs typeface="Calibri"/>
              </a:rPr>
              <a:t>συνεπάγεται</a:t>
            </a:r>
            <a:r>
              <a:rPr sz="1600" spc="-40" dirty="0">
                <a:solidFill>
                  <a:srgbClr val="17375E"/>
                </a:solidFill>
                <a:latin typeface="Calibri"/>
                <a:cs typeface="Calibri"/>
              </a:rPr>
              <a:t> </a:t>
            </a:r>
            <a:r>
              <a:rPr sz="1600" dirty="0">
                <a:solidFill>
                  <a:srgbClr val="17375E"/>
                </a:solidFill>
                <a:latin typeface="Calibri"/>
                <a:cs typeface="Calibri"/>
              </a:rPr>
              <a:t>ασφάλεια</a:t>
            </a:r>
            <a:r>
              <a:rPr sz="1600" spc="-45" dirty="0">
                <a:solidFill>
                  <a:srgbClr val="17375E"/>
                </a:solidFill>
                <a:latin typeface="Calibri"/>
                <a:cs typeface="Calibri"/>
              </a:rPr>
              <a:t> </a:t>
            </a:r>
            <a:r>
              <a:rPr sz="1600" dirty="0">
                <a:solidFill>
                  <a:srgbClr val="17375E"/>
                </a:solidFill>
                <a:latin typeface="Calibri"/>
                <a:cs typeface="Calibri"/>
              </a:rPr>
              <a:t>και</a:t>
            </a:r>
            <a:r>
              <a:rPr sz="1600" spc="-35" dirty="0">
                <a:solidFill>
                  <a:srgbClr val="17375E"/>
                </a:solidFill>
                <a:latin typeface="Calibri"/>
                <a:cs typeface="Calibri"/>
              </a:rPr>
              <a:t> </a:t>
            </a:r>
            <a:r>
              <a:rPr sz="1600" dirty="0">
                <a:solidFill>
                  <a:srgbClr val="17375E"/>
                </a:solidFill>
                <a:latin typeface="Calibri"/>
                <a:cs typeface="Calibri"/>
              </a:rPr>
              <a:t>ανέσεις</a:t>
            </a:r>
            <a:r>
              <a:rPr sz="1600" spc="-50" dirty="0">
                <a:solidFill>
                  <a:srgbClr val="17375E"/>
                </a:solidFill>
                <a:latin typeface="Calibri"/>
                <a:cs typeface="Calibri"/>
              </a:rPr>
              <a:t> </a:t>
            </a:r>
            <a:r>
              <a:rPr sz="1600" dirty="0">
                <a:solidFill>
                  <a:srgbClr val="17375E"/>
                </a:solidFill>
                <a:latin typeface="Calibri"/>
                <a:cs typeface="Calibri"/>
              </a:rPr>
              <a:t>από</a:t>
            </a:r>
            <a:r>
              <a:rPr sz="1600" spc="-30" dirty="0">
                <a:solidFill>
                  <a:srgbClr val="17375E"/>
                </a:solidFill>
                <a:latin typeface="Calibri"/>
                <a:cs typeface="Calibri"/>
              </a:rPr>
              <a:t> </a:t>
            </a:r>
            <a:r>
              <a:rPr sz="1600" dirty="0">
                <a:solidFill>
                  <a:srgbClr val="17375E"/>
                </a:solidFill>
                <a:latin typeface="Calibri"/>
                <a:cs typeface="Calibri"/>
              </a:rPr>
              <a:t>την</a:t>
            </a:r>
            <a:r>
              <a:rPr sz="1600" spc="-45" dirty="0">
                <a:solidFill>
                  <a:srgbClr val="17375E"/>
                </a:solidFill>
                <a:latin typeface="Calibri"/>
                <a:cs typeface="Calibri"/>
              </a:rPr>
              <a:t> </a:t>
            </a:r>
            <a:r>
              <a:rPr sz="1600" dirty="0">
                <a:solidFill>
                  <a:srgbClr val="17375E"/>
                </a:solidFill>
                <a:latin typeface="Calibri"/>
                <a:cs typeface="Calibri"/>
              </a:rPr>
              <a:t>πλευρά</a:t>
            </a:r>
            <a:r>
              <a:rPr sz="1600" spc="-50" dirty="0">
                <a:solidFill>
                  <a:srgbClr val="17375E"/>
                </a:solidFill>
                <a:latin typeface="Calibri"/>
                <a:cs typeface="Calibri"/>
              </a:rPr>
              <a:t> </a:t>
            </a:r>
            <a:r>
              <a:rPr sz="1600" dirty="0">
                <a:solidFill>
                  <a:srgbClr val="17375E"/>
                </a:solidFill>
                <a:latin typeface="Calibri"/>
                <a:cs typeface="Calibri"/>
              </a:rPr>
              <a:t>του</a:t>
            </a:r>
            <a:r>
              <a:rPr sz="1600" spc="-40" dirty="0">
                <a:solidFill>
                  <a:srgbClr val="17375E"/>
                </a:solidFill>
                <a:latin typeface="Calibri"/>
                <a:cs typeface="Calibri"/>
              </a:rPr>
              <a:t> </a:t>
            </a:r>
            <a:r>
              <a:rPr sz="1600" dirty="0">
                <a:solidFill>
                  <a:srgbClr val="17375E"/>
                </a:solidFill>
                <a:latin typeface="Calibri"/>
                <a:cs typeface="Calibri"/>
              </a:rPr>
              <a:t>οίκου</a:t>
            </a:r>
            <a:r>
              <a:rPr sz="1600" spc="-35" dirty="0">
                <a:solidFill>
                  <a:srgbClr val="17375E"/>
                </a:solidFill>
                <a:latin typeface="Calibri"/>
                <a:cs typeface="Calibri"/>
              </a:rPr>
              <a:t> </a:t>
            </a:r>
            <a:r>
              <a:rPr sz="1600" dirty="0">
                <a:solidFill>
                  <a:srgbClr val="17375E"/>
                </a:solidFill>
                <a:latin typeface="Calibri"/>
                <a:cs typeface="Calibri"/>
              </a:rPr>
              <a:t>προς</a:t>
            </a:r>
            <a:r>
              <a:rPr sz="1600" spc="-35" dirty="0">
                <a:solidFill>
                  <a:srgbClr val="17375E"/>
                </a:solidFill>
                <a:latin typeface="Calibri"/>
                <a:cs typeface="Calibri"/>
              </a:rPr>
              <a:t> </a:t>
            </a:r>
            <a:r>
              <a:rPr sz="1600" dirty="0">
                <a:solidFill>
                  <a:srgbClr val="17375E"/>
                </a:solidFill>
                <a:latin typeface="Calibri"/>
                <a:cs typeface="Calibri"/>
              </a:rPr>
              <a:t>τους</a:t>
            </a:r>
            <a:r>
              <a:rPr sz="1600" spc="-25" dirty="0">
                <a:solidFill>
                  <a:srgbClr val="17375E"/>
                </a:solidFill>
                <a:latin typeface="Calibri"/>
                <a:cs typeface="Calibri"/>
              </a:rPr>
              <a:t> </a:t>
            </a:r>
            <a:r>
              <a:rPr sz="1600" spc="-10" dirty="0">
                <a:solidFill>
                  <a:srgbClr val="17375E"/>
                </a:solidFill>
                <a:latin typeface="Calibri"/>
                <a:cs typeface="Calibri"/>
              </a:rPr>
              <a:t>φίλους </a:t>
            </a:r>
            <a:r>
              <a:rPr sz="1600" dirty="0">
                <a:solidFill>
                  <a:srgbClr val="17375E"/>
                </a:solidFill>
                <a:latin typeface="Calibri"/>
                <a:cs typeface="Calibri"/>
              </a:rPr>
              <a:t>με</a:t>
            </a:r>
            <a:r>
              <a:rPr sz="1600" spc="-55" dirty="0">
                <a:solidFill>
                  <a:srgbClr val="17375E"/>
                </a:solidFill>
                <a:latin typeface="Calibri"/>
                <a:cs typeface="Calibri"/>
              </a:rPr>
              <a:t> </a:t>
            </a:r>
            <a:r>
              <a:rPr sz="1600" dirty="0">
                <a:solidFill>
                  <a:srgbClr val="17375E"/>
                </a:solidFill>
                <a:latin typeface="Calibri"/>
                <a:cs typeface="Calibri"/>
              </a:rPr>
              <a:t>αντάλλαγμα</a:t>
            </a:r>
            <a:r>
              <a:rPr sz="1600" spc="-25" dirty="0">
                <a:solidFill>
                  <a:srgbClr val="17375E"/>
                </a:solidFill>
                <a:latin typeface="Calibri"/>
                <a:cs typeface="Calibri"/>
              </a:rPr>
              <a:t> </a:t>
            </a:r>
            <a:r>
              <a:rPr sz="1600" dirty="0">
                <a:solidFill>
                  <a:srgbClr val="17375E"/>
                </a:solidFill>
                <a:latin typeface="Calibri"/>
                <a:cs typeface="Calibri"/>
              </a:rPr>
              <a:t>προσφορά</a:t>
            </a:r>
            <a:r>
              <a:rPr sz="1600" spc="-35" dirty="0">
                <a:solidFill>
                  <a:srgbClr val="17375E"/>
                </a:solidFill>
                <a:latin typeface="Calibri"/>
                <a:cs typeface="Calibri"/>
              </a:rPr>
              <a:t> </a:t>
            </a:r>
            <a:r>
              <a:rPr sz="1600" spc="-10" dirty="0">
                <a:solidFill>
                  <a:srgbClr val="17375E"/>
                </a:solidFill>
                <a:latin typeface="Calibri"/>
                <a:cs typeface="Calibri"/>
              </a:rPr>
              <a:t>υπηρεσιών</a:t>
            </a:r>
            <a:r>
              <a:rPr sz="1600" spc="-70" dirty="0">
                <a:solidFill>
                  <a:srgbClr val="17375E"/>
                </a:solidFill>
                <a:latin typeface="Calibri"/>
                <a:cs typeface="Calibri"/>
              </a:rPr>
              <a:t> </a:t>
            </a:r>
            <a:r>
              <a:rPr sz="1600" dirty="0">
                <a:solidFill>
                  <a:srgbClr val="17375E"/>
                </a:solidFill>
                <a:latin typeface="Calibri"/>
                <a:cs typeface="Calibri"/>
              </a:rPr>
              <a:t>και</a:t>
            </a:r>
            <a:r>
              <a:rPr sz="1600" spc="-40" dirty="0">
                <a:solidFill>
                  <a:srgbClr val="17375E"/>
                </a:solidFill>
                <a:latin typeface="Calibri"/>
                <a:cs typeface="Calibri"/>
              </a:rPr>
              <a:t> </a:t>
            </a:r>
            <a:r>
              <a:rPr sz="1600" dirty="0">
                <a:solidFill>
                  <a:srgbClr val="17375E"/>
                </a:solidFill>
                <a:latin typeface="Calibri"/>
                <a:cs typeface="Calibri"/>
              </a:rPr>
              <a:t>πίστη</a:t>
            </a:r>
            <a:r>
              <a:rPr sz="1600" spc="-45" dirty="0">
                <a:solidFill>
                  <a:srgbClr val="17375E"/>
                </a:solidFill>
                <a:latin typeface="Calibri"/>
                <a:cs typeface="Calibri"/>
              </a:rPr>
              <a:t> </a:t>
            </a:r>
            <a:r>
              <a:rPr sz="1600" dirty="0">
                <a:solidFill>
                  <a:srgbClr val="17375E"/>
                </a:solidFill>
                <a:latin typeface="Calibri"/>
                <a:cs typeface="Calibri"/>
              </a:rPr>
              <a:t>σε</a:t>
            </a:r>
            <a:r>
              <a:rPr sz="1600" spc="-55" dirty="0">
                <a:solidFill>
                  <a:srgbClr val="17375E"/>
                </a:solidFill>
                <a:latin typeface="Calibri"/>
                <a:cs typeface="Calibri"/>
              </a:rPr>
              <a:t> </a:t>
            </a:r>
            <a:r>
              <a:rPr sz="1600" dirty="0">
                <a:solidFill>
                  <a:srgbClr val="17375E"/>
                </a:solidFill>
                <a:latin typeface="Calibri"/>
                <a:cs typeface="Calibri"/>
              </a:rPr>
              <a:t>ειρήνη</a:t>
            </a:r>
            <a:r>
              <a:rPr sz="1600" spc="-55" dirty="0">
                <a:solidFill>
                  <a:srgbClr val="17375E"/>
                </a:solidFill>
                <a:latin typeface="Calibri"/>
                <a:cs typeface="Calibri"/>
              </a:rPr>
              <a:t> </a:t>
            </a:r>
            <a:r>
              <a:rPr sz="1600" dirty="0">
                <a:solidFill>
                  <a:srgbClr val="17375E"/>
                </a:solidFill>
                <a:latin typeface="Calibri"/>
                <a:cs typeface="Calibri"/>
              </a:rPr>
              <a:t>και</a:t>
            </a:r>
            <a:r>
              <a:rPr sz="1600" spc="-40" dirty="0">
                <a:solidFill>
                  <a:srgbClr val="17375E"/>
                </a:solidFill>
                <a:latin typeface="Calibri"/>
                <a:cs typeface="Calibri"/>
              </a:rPr>
              <a:t> </a:t>
            </a:r>
            <a:r>
              <a:rPr sz="1600" dirty="0">
                <a:solidFill>
                  <a:srgbClr val="17375E"/>
                </a:solidFill>
                <a:latin typeface="Calibri"/>
                <a:cs typeface="Calibri"/>
              </a:rPr>
              <a:t>πόλεμο</a:t>
            </a:r>
            <a:r>
              <a:rPr sz="1600" spc="-40" dirty="0">
                <a:solidFill>
                  <a:srgbClr val="17375E"/>
                </a:solidFill>
                <a:latin typeface="Calibri"/>
                <a:cs typeface="Calibri"/>
              </a:rPr>
              <a:t> </a:t>
            </a:r>
            <a:r>
              <a:rPr sz="1600" dirty="0">
                <a:solidFill>
                  <a:srgbClr val="17375E"/>
                </a:solidFill>
                <a:latin typeface="Calibri"/>
                <a:cs typeface="Calibri"/>
              </a:rPr>
              <a:t>από</a:t>
            </a:r>
            <a:r>
              <a:rPr sz="1600" spc="-35" dirty="0">
                <a:solidFill>
                  <a:srgbClr val="17375E"/>
                </a:solidFill>
                <a:latin typeface="Calibri"/>
                <a:cs typeface="Calibri"/>
              </a:rPr>
              <a:t> </a:t>
            </a:r>
            <a:r>
              <a:rPr sz="1600" spc="-10" dirty="0">
                <a:solidFill>
                  <a:srgbClr val="17375E"/>
                </a:solidFill>
                <a:latin typeface="Calibri"/>
                <a:cs typeface="Calibri"/>
              </a:rPr>
              <a:t>εκείνους.</a:t>
            </a:r>
            <a:endParaRPr sz="1600">
              <a:latin typeface="Calibri"/>
              <a:cs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67233" rIns="0" bIns="0" rtlCol="0">
            <a:spAutoFit/>
          </a:bodyPr>
          <a:lstStyle/>
          <a:p>
            <a:pPr marL="2284095">
              <a:lnSpc>
                <a:spcPct val="100000"/>
              </a:lnSpc>
              <a:spcBef>
                <a:spcPts val="105"/>
              </a:spcBef>
            </a:pPr>
            <a:r>
              <a:rPr dirty="0"/>
              <a:t>6</a:t>
            </a:r>
            <a:r>
              <a:rPr sz="4350" baseline="24904" dirty="0"/>
              <a:t>ο</a:t>
            </a:r>
            <a:r>
              <a:rPr sz="4350" spc="517" baseline="24904" dirty="0"/>
              <a:t> </a:t>
            </a:r>
            <a:r>
              <a:rPr sz="4400" spc="-20" dirty="0"/>
              <a:t>βήμα</a:t>
            </a:r>
            <a:endParaRPr sz="4400"/>
          </a:p>
        </p:txBody>
      </p:sp>
      <p:pic>
        <p:nvPicPr>
          <p:cNvPr id="3" name="object 3"/>
          <p:cNvPicPr/>
          <p:nvPr/>
        </p:nvPicPr>
        <p:blipFill>
          <a:blip r:embed="rId2" cstate="print"/>
          <a:stretch>
            <a:fillRect/>
          </a:stretch>
        </p:blipFill>
        <p:spPr>
          <a:xfrm>
            <a:off x="5017008" y="1517903"/>
            <a:ext cx="3794760" cy="899160"/>
          </a:xfrm>
          <a:prstGeom prst="rect">
            <a:avLst/>
          </a:prstGeom>
        </p:spPr>
      </p:pic>
      <p:pic>
        <p:nvPicPr>
          <p:cNvPr id="4" name="object 4"/>
          <p:cNvPicPr/>
          <p:nvPr/>
        </p:nvPicPr>
        <p:blipFill>
          <a:blip r:embed="rId3" cstate="print"/>
          <a:stretch>
            <a:fillRect/>
          </a:stretch>
        </p:blipFill>
        <p:spPr>
          <a:xfrm>
            <a:off x="3386328" y="2904744"/>
            <a:ext cx="4448556" cy="566927"/>
          </a:xfrm>
          <a:prstGeom prst="rect">
            <a:avLst/>
          </a:prstGeom>
        </p:spPr>
      </p:pic>
      <p:sp>
        <p:nvSpPr>
          <p:cNvPr id="5" name="object 5"/>
          <p:cNvSpPr txBox="1">
            <a:spLocks noGrp="1"/>
          </p:cNvSpPr>
          <p:nvPr>
            <p:ph type="body" idx="1"/>
          </p:nvPr>
        </p:nvSpPr>
        <p:spPr>
          <a:prstGeom prst="rect">
            <a:avLst/>
          </a:prstGeom>
        </p:spPr>
        <p:txBody>
          <a:bodyPr vert="horz" wrap="square" lIns="0" tIns="78561" rIns="0" bIns="0" rtlCol="0">
            <a:spAutoFit/>
          </a:bodyPr>
          <a:lstStyle/>
          <a:p>
            <a:pPr marL="471805" indent="-342265">
              <a:lnSpc>
                <a:spcPct val="100000"/>
              </a:lnSpc>
              <a:spcBef>
                <a:spcPts val="105"/>
              </a:spcBef>
              <a:buFont typeface="Arial"/>
              <a:buChar char="•"/>
              <a:tabLst>
                <a:tab pos="471805" algn="l"/>
              </a:tabLst>
            </a:pPr>
            <a:r>
              <a:rPr dirty="0">
                <a:solidFill>
                  <a:srgbClr val="4F6128"/>
                </a:solidFill>
              </a:rPr>
              <a:t>Προσέχω</a:t>
            </a:r>
            <a:r>
              <a:rPr spc="-85" dirty="0">
                <a:solidFill>
                  <a:srgbClr val="4F6128"/>
                </a:solidFill>
              </a:rPr>
              <a:t> </a:t>
            </a:r>
            <a:r>
              <a:rPr b="0" dirty="0">
                <a:latin typeface="Calibri"/>
                <a:cs typeface="Calibri"/>
              </a:rPr>
              <a:t>να</a:t>
            </a:r>
            <a:r>
              <a:rPr b="0" spc="-80" dirty="0">
                <a:latin typeface="Calibri"/>
                <a:cs typeface="Calibri"/>
              </a:rPr>
              <a:t> </a:t>
            </a:r>
            <a:r>
              <a:rPr b="0" dirty="0">
                <a:latin typeface="Calibri"/>
                <a:cs typeface="Calibri"/>
              </a:rPr>
              <a:t>έχω</a:t>
            </a:r>
            <a:r>
              <a:rPr b="0" spc="-85" dirty="0">
                <a:latin typeface="Calibri"/>
                <a:cs typeface="Calibri"/>
              </a:rPr>
              <a:t> </a:t>
            </a:r>
            <a:r>
              <a:rPr b="0" dirty="0">
                <a:latin typeface="Calibri"/>
                <a:cs typeface="Calibri"/>
              </a:rPr>
              <a:t>καλύψει</a:t>
            </a:r>
            <a:r>
              <a:rPr b="0" spc="-70" dirty="0">
                <a:latin typeface="Calibri"/>
                <a:cs typeface="Calibri"/>
              </a:rPr>
              <a:t> </a:t>
            </a:r>
            <a:r>
              <a:rPr dirty="0"/>
              <a:t>όλα</a:t>
            </a:r>
            <a:r>
              <a:rPr spc="-65" dirty="0"/>
              <a:t> </a:t>
            </a:r>
            <a:r>
              <a:rPr dirty="0"/>
              <a:t>τα</a:t>
            </a:r>
            <a:r>
              <a:rPr spc="-70" dirty="0"/>
              <a:t> </a:t>
            </a:r>
            <a:r>
              <a:rPr spc="-10" dirty="0"/>
              <a:t>ερωτήματα</a:t>
            </a:r>
          </a:p>
          <a:p>
            <a:pPr marL="472440">
              <a:lnSpc>
                <a:spcPct val="100000"/>
              </a:lnSpc>
              <a:spcBef>
                <a:spcPts val="5"/>
              </a:spcBef>
            </a:pPr>
            <a:r>
              <a:rPr b="0" dirty="0">
                <a:latin typeface="Calibri"/>
                <a:cs typeface="Calibri"/>
              </a:rPr>
              <a:t>που</a:t>
            </a:r>
            <a:r>
              <a:rPr b="0" spc="-85" dirty="0">
                <a:latin typeface="Calibri"/>
                <a:cs typeface="Calibri"/>
              </a:rPr>
              <a:t> </a:t>
            </a:r>
            <a:r>
              <a:rPr b="0" spc="-10" dirty="0">
                <a:latin typeface="Calibri"/>
                <a:cs typeface="Calibri"/>
              </a:rPr>
              <a:t>τέθηκαν</a:t>
            </a:r>
            <a:r>
              <a:rPr b="0" spc="-85" dirty="0">
                <a:latin typeface="Calibri"/>
                <a:cs typeface="Calibri"/>
              </a:rPr>
              <a:t> </a:t>
            </a:r>
            <a:r>
              <a:rPr b="0" dirty="0">
                <a:latin typeface="Calibri"/>
                <a:cs typeface="Calibri"/>
              </a:rPr>
              <a:t>στην</a:t>
            </a:r>
            <a:r>
              <a:rPr b="0" spc="-75" dirty="0">
                <a:latin typeface="Calibri"/>
                <a:cs typeface="Calibri"/>
              </a:rPr>
              <a:t> </a:t>
            </a:r>
            <a:r>
              <a:rPr b="0" spc="-10" dirty="0">
                <a:latin typeface="Calibri"/>
                <a:cs typeface="Calibri"/>
              </a:rPr>
              <a:t>εκφώνηση.</a:t>
            </a:r>
          </a:p>
          <a:p>
            <a:pPr marL="530225" marR="346710">
              <a:lnSpc>
                <a:spcPct val="100000"/>
              </a:lnSpc>
              <a:spcBef>
                <a:spcPts val="550"/>
              </a:spcBef>
            </a:pPr>
            <a:r>
              <a:rPr sz="2000" b="0" i="1" dirty="0">
                <a:solidFill>
                  <a:srgbClr val="622422"/>
                </a:solidFill>
                <a:latin typeface="Calibri"/>
                <a:cs typeface="Calibri"/>
              </a:rPr>
              <a:t>Με</a:t>
            </a:r>
            <a:r>
              <a:rPr sz="2000" b="0" i="1" spc="-30" dirty="0">
                <a:solidFill>
                  <a:srgbClr val="622422"/>
                </a:solidFill>
                <a:latin typeface="Calibri"/>
                <a:cs typeface="Calibri"/>
              </a:rPr>
              <a:t> </a:t>
            </a:r>
            <a:r>
              <a:rPr sz="2000" b="0" i="1" dirty="0">
                <a:solidFill>
                  <a:srgbClr val="622422"/>
                </a:solidFill>
                <a:latin typeface="Calibri"/>
                <a:cs typeface="Calibri"/>
              </a:rPr>
              <a:t>βάση</a:t>
            </a:r>
            <a:r>
              <a:rPr sz="2000" b="0" i="1" spc="-40" dirty="0">
                <a:solidFill>
                  <a:srgbClr val="622422"/>
                </a:solidFill>
                <a:latin typeface="Calibri"/>
                <a:cs typeface="Calibri"/>
              </a:rPr>
              <a:t> </a:t>
            </a:r>
            <a:r>
              <a:rPr sz="2000" b="0" i="1" dirty="0">
                <a:solidFill>
                  <a:srgbClr val="622422"/>
                </a:solidFill>
                <a:latin typeface="Calibri"/>
                <a:cs typeface="Calibri"/>
              </a:rPr>
              <a:t>το</a:t>
            </a:r>
            <a:r>
              <a:rPr sz="2000" b="0" i="1" spc="-45" dirty="0">
                <a:solidFill>
                  <a:srgbClr val="622422"/>
                </a:solidFill>
                <a:latin typeface="Calibri"/>
                <a:cs typeface="Calibri"/>
              </a:rPr>
              <a:t> </a:t>
            </a:r>
            <a:r>
              <a:rPr sz="2000" b="0" i="1" spc="-10" dirty="0">
                <a:solidFill>
                  <a:srgbClr val="622422"/>
                </a:solidFill>
                <a:latin typeface="Calibri"/>
                <a:cs typeface="Calibri"/>
              </a:rPr>
              <a:t>παρακάτω</a:t>
            </a:r>
            <a:r>
              <a:rPr sz="2000" b="0" i="1" spc="-55" dirty="0">
                <a:solidFill>
                  <a:srgbClr val="622422"/>
                </a:solidFill>
                <a:latin typeface="Calibri"/>
                <a:cs typeface="Calibri"/>
              </a:rPr>
              <a:t> </a:t>
            </a:r>
            <a:r>
              <a:rPr sz="2000" b="0" i="1" dirty="0">
                <a:solidFill>
                  <a:srgbClr val="622422"/>
                </a:solidFill>
                <a:latin typeface="Calibri"/>
                <a:cs typeface="Calibri"/>
              </a:rPr>
              <a:t>παράθεμα</a:t>
            </a:r>
            <a:r>
              <a:rPr sz="2000" b="0" i="1" spc="-60" dirty="0">
                <a:solidFill>
                  <a:srgbClr val="622422"/>
                </a:solidFill>
                <a:latin typeface="Calibri"/>
                <a:cs typeface="Calibri"/>
              </a:rPr>
              <a:t> </a:t>
            </a:r>
            <a:r>
              <a:rPr sz="2000" b="0" i="1" dirty="0">
                <a:solidFill>
                  <a:srgbClr val="622422"/>
                </a:solidFill>
                <a:latin typeface="Calibri"/>
                <a:cs typeface="Calibri"/>
              </a:rPr>
              <a:t>και</a:t>
            </a:r>
            <a:r>
              <a:rPr sz="2000" b="0" i="1" spc="-50" dirty="0">
                <a:solidFill>
                  <a:srgbClr val="622422"/>
                </a:solidFill>
                <a:latin typeface="Calibri"/>
                <a:cs typeface="Calibri"/>
              </a:rPr>
              <a:t> </a:t>
            </a:r>
            <a:r>
              <a:rPr sz="2000" b="0" i="1" dirty="0">
                <a:solidFill>
                  <a:srgbClr val="622422"/>
                </a:solidFill>
                <a:latin typeface="Calibri"/>
                <a:cs typeface="Calibri"/>
              </a:rPr>
              <a:t>αξιοποιώντας</a:t>
            </a:r>
            <a:r>
              <a:rPr sz="2000" b="0" i="1" spc="-60" dirty="0">
                <a:solidFill>
                  <a:srgbClr val="622422"/>
                </a:solidFill>
                <a:latin typeface="Calibri"/>
                <a:cs typeface="Calibri"/>
              </a:rPr>
              <a:t> </a:t>
            </a:r>
            <a:r>
              <a:rPr sz="2000" b="0" i="1" dirty="0">
                <a:solidFill>
                  <a:srgbClr val="622422"/>
                </a:solidFill>
                <a:latin typeface="Calibri"/>
                <a:cs typeface="Calibri"/>
              </a:rPr>
              <a:t>τις</a:t>
            </a:r>
            <a:r>
              <a:rPr sz="2000" b="0" i="1" spc="-25" dirty="0">
                <a:solidFill>
                  <a:srgbClr val="622422"/>
                </a:solidFill>
                <a:latin typeface="Calibri"/>
                <a:cs typeface="Calibri"/>
              </a:rPr>
              <a:t> </a:t>
            </a:r>
            <a:r>
              <a:rPr sz="2000" b="0" i="1" dirty="0">
                <a:solidFill>
                  <a:srgbClr val="622422"/>
                </a:solidFill>
                <a:latin typeface="Calibri"/>
                <a:cs typeface="Calibri"/>
              </a:rPr>
              <a:t>ιστορικές</a:t>
            </a:r>
            <a:r>
              <a:rPr sz="2000" b="0" i="1" spc="-55" dirty="0">
                <a:solidFill>
                  <a:srgbClr val="622422"/>
                </a:solidFill>
                <a:latin typeface="Calibri"/>
                <a:cs typeface="Calibri"/>
              </a:rPr>
              <a:t> </a:t>
            </a:r>
            <a:r>
              <a:rPr sz="2000" b="0" i="1" spc="-25" dirty="0">
                <a:solidFill>
                  <a:srgbClr val="622422"/>
                </a:solidFill>
                <a:latin typeface="Calibri"/>
                <a:cs typeface="Calibri"/>
              </a:rPr>
              <a:t>σας </a:t>
            </a:r>
            <a:r>
              <a:rPr sz="2000" b="0" i="1" dirty="0">
                <a:solidFill>
                  <a:srgbClr val="622422"/>
                </a:solidFill>
                <a:latin typeface="Calibri"/>
                <a:cs typeface="Calibri"/>
              </a:rPr>
              <a:t>γνώσεις</a:t>
            </a:r>
            <a:r>
              <a:rPr sz="2000" b="0" i="1" spc="-35" dirty="0">
                <a:solidFill>
                  <a:srgbClr val="622422"/>
                </a:solidFill>
                <a:latin typeface="Calibri"/>
                <a:cs typeface="Calibri"/>
              </a:rPr>
              <a:t> </a:t>
            </a:r>
            <a:r>
              <a:rPr sz="2000" b="0" i="1" dirty="0">
                <a:solidFill>
                  <a:srgbClr val="622422"/>
                </a:solidFill>
                <a:latin typeface="Calibri"/>
                <a:cs typeface="Calibri"/>
              </a:rPr>
              <a:t>να</a:t>
            </a:r>
            <a:r>
              <a:rPr sz="2000" b="0" i="1" spc="-45" dirty="0">
                <a:solidFill>
                  <a:srgbClr val="622422"/>
                </a:solidFill>
                <a:latin typeface="Calibri"/>
                <a:cs typeface="Calibri"/>
              </a:rPr>
              <a:t> </a:t>
            </a:r>
            <a:r>
              <a:rPr sz="2000" b="0" i="1" dirty="0">
                <a:solidFill>
                  <a:srgbClr val="622422"/>
                </a:solidFill>
                <a:latin typeface="Calibri"/>
                <a:cs typeface="Calibri"/>
              </a:rPr>
              <a:t>εξηγήσετε</a:t>
            </a:r>
            <a:r>
              <a:rPr sz="2000" b="0" i="1" spc="-65" dirty="0">
                <a:solidFill>
                  <a:srgbClr val="622422"/>
                </a:solidFill>
                <a:latin typeface="Calibri"/>
                <a:cs typeface="Calibri"/>
              </a:rPr>
              <a:t> </a:t>
            </a:r>
            <a:r>
              <a:rPr sz="2000" b="0" i="1" dirty="0">
                <a:solidFill>
                  <a:srgbClr val="622422"/>
                </a:solidFill>
                <a:latin typeface="Calibri"/>
                <a:cs typeface="Calibri"/>
              </a:rPr>
              <a:t>το</a:t>
            </a:r>
            <a:r>
              <a:rPr sz="2000" b="0" i="1" spc="-40" dirty="0">
                <a:solidFill>
                  <a:srgbClr val="622422"/>
                </a:solidFill>
                <a:latin typeface="Calibri"/>
                <a:cs typeface="Calibri"/>
              </a:rPr>
              <a:t> </a:t>
            </a:r>
            <a:r>
              <a:rPr sz="2000" i="1" dirty="0">
                <a:solidFill>
                  <a:srgbClr val="622422"/>
                </a:solidFill>
                <a:latin typeface="Calibri"/>
                <a:cs typeface="Calibri"/>
              </a:rPr>
              <a:t>ρόλο</a:t>
            </a:r>
            <a:r>
              <a:rPr sz="2000" i="1" spc="-50" dirty="0">
                <a:solidFill>
                  <a:srgbClr val="622422"/>
                </a:solidFill>
                <a:latin typeface="Calibri"/>
                <a:cs typeface="Calibri"/>
              </a:rPr>
              <a:t> </a:t>
            </a:r>
            <a:r>
              <a:rPr sz="2000" i="1" dirty="0">
                <a:solidFill>
                  <a:srgbClr val="622422"/>
                </a:solidFill>
                <a:latin typeface="Calibri"/>
                <a:cs typeface="Calibri"/>
              </a:rPr>
              <a:t>του</a:t>
            </a:r>
            <a:r>
              <a:rPr sz="2000" i="1" spc="-50" dirty="0">
                <a:solidFill>
                  <a:srgbClr val="622422"/>
                </a:solidFill>
                <a:latin typeface="Calibri"/>
                <a:cs typeface="Calibri"/>
              </a:rPr>
              <a:t> </a:t>
            </a:r>
            <a:r>
              <a:rPr sz="2000" i="1" dirty="0">
                <a:solidFill>
                  <a:srgbClr val="622422"/>
                </a:solidFill>
                <a:latin typeface="Calibri"/>
                <a:cs typeface="Calibri"/>
              </a:rPr>
              <a:t>οίκου</a:t>
            </a:r>
            <a:r>
              <a:rPr sz="2000" i="1" spc="-50" dirty="0">
                <a:solidFill>
                  <a:srgbClr val="622422"/>
                </a:solidFill>
                <a:latin typeface="Calibri"/>
                <a:cs typeface="Calibri"/>
              </a:rPr>
              <a:t> </a:t>
            </a:r>
            <a:r>
              <a:rPr sz="2000" i="1" dirty="0">
                <a:solidFill>
                  <a:srgbClr val="622422"/>
                </a:solidFill>
                <a:latin typeface="Calibri"/>
                <a:cs typeface="Calibri"/>
              </a:rPr>
              <a:t>στην</a:t>
            </a:r>
            <a:r>
              <a:rPr sz="2000" i="1" spc="-30" dirty="0">
                <a:solidFill>
                  <a:srgbClr val="622422"/>
                </a:solidFill>
                <a:latin typeface="Calibri"/>
                <a:cs typeface="Calibri"/>
              </a:rPr>
              <a:t> </a:t>
            </a:r>
            <a:r>
              <a:rPr sz="2000" i="1" dirty="0">
                <a:solidFill>
                  <a:srgbClr val="622422"/>
                </a:solidFill>
                <a:latin typeface="Calibri"/>
                <a:cs typeface="Calibri"/>
              </a:rPr>
              <a:t>ομηρική</a:t>
            </a:r>
            <a:r>
              <a:rPr sz="2000" i="1" spc="-25" dirty="0">
                <a:solidFill>
                  <a:srgbClr val="622422"/>
                </a:solidFill>
                <a:latin typeface="Calibri"/>
                <a:cs typeface="Calibri"/>
              </a:rPr>
              <a:t> </a:t>
            </a:r>
            <a:r>
              <a:rPr sz="2000" i="1" spc="-10" dirty="0">
                <a:solidFill>
                  <a:srgbClr val="622422"/>
                </a:solidFill>
                <a:latin typeface="Calibri"/>
                <a:cs typeface="Calibri"/>
              </a:rPr>
              <a:t>κοινωνία</a:t>
            </a:r>
            <a:r>
              <a:rPr sz="2000" b="0" i="1" spc="-10" dirty="0">
                <a:solidFill>
                  <a:srgbClr val="622422"/>
                </a:solidFill>
                <a:latin typeface="Calibri"/>
                <a:cs typeface="Calibri"/>
              </a:rPr>
              <a:t>.</a:t>
            </a:r>
            <a:endParaRPr sz="2000">
              <a:latin typeface="Calibri"/>
              <a:cs typeface="Calibri"/>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25</a:t>
            </a:fld>
            <a:endParaRPr spc="-25"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26</a:t>
            </a:fld>
            <a:endParaRPr spc="-25" dirty="0"/>
          </a:p>
        </p:txBody>
      </p:sp>
      <p:sp>
        <p:nvSpPr>
          <p:cNvPr id="2" name="object 2"/>
          <p:cNvSpPr txBox="1"/>
          <p:nvPr/>
        </p:nvSpPr>
        <p:spPr>
          <a:xfrm>
            <a:off x="801116" y="3235807"/>
            <a:ext cx="4395470" cy="1807845"/>
          </a:xfrm>
          <a:prstGeom prst="rect">
            <a:avLst/>
          </a:prstGeom>
        </p:spPr>
        <p:txBody>
          <a:bodyPr vert="horz" wrap="square" lIns="0" tIns="12700" rIns="0" bIns="0" rtlCol="0">
            <a:spAutoFit/>
          </a:bodyPr>
          <a:lstStyle/>
          <a:p>
            <a:pPr marL="12700" marR="5080">
              <a:lnSpc>
                <a:spcPct val="120000"/>
              </a:lnSpc>
              <a:spcBef>
                <a:spcPts val="100"/>
              </a:spcBef>
            </a:pPr>
            <a:r>
              <a:rPr sz="2000" dirty="0">
                <a:solidFill>
                  <a:srgbClr val="888888"/>
                </a:solidFill>
                <a:latin typeface="Calibri"/>
                <a:cs typeface="Calibri"/>
              </a:rPr>
              <a:t>ΙΣΤΟΡΙΑ</a:t>
            </a:r>
            <a:r>
              <a:rPr sz="2000" spc="-100" dirty="0">
                <a:solidFill>
                  <a:srgbClr val="888888"/>
                </a:solidFill>
                <a:latin typeface="Calibri"/>
                <a:cs typeface="Calibri"/>
              </a:rPr>
              <a:t> </a:t>
            </a:r>
            <a:r>
              <a:rPr sz="2000" spc="-10" dirty="0">
                <a:solidFill>
                  <a:srgbClr val="888888"/>
                </a:solidFill>
                <a:latin typeface="Calibri"/>
                <a:cs typeface="Calibri"/>
              </a:rPr>
              <a:t>ΤΟΥ</a:t>
            </a:r>
            <a:r>
              <a:rPr sz="2000" spc="-75" dirty="0">
                <a:solidFill>
                  <a:srgbClr val="888888"/>
                </a:solidFill>
                <a:latin typeface="Calibri"/>
                <a:cs typeface="Calibri"/>
              </a:rPr>
              <a:t> </a:t>
            </a:r>
            <a:r>
              <a:rPr sz="2000" spc="-10" dirty="0">
                <a:solidFill>
                  <a:srgbClr val="888888"/>
                </a:solidFill>
                <a:latin typeface="Calibri"/>
                <a:cs typeface="Calibri"/>
              </a:rPr>
              <a:t>ΑΡΧΑΙΟΥ</a:t>
            </a:r>
            <a:r>
              <a:rPr sz="2000" spc="-75" dirty="0">
                <a:solidFill>
                  <a:srgbClr val="888888"/>
                </a:solidFill>
                <a:latin typeface="Calibri"/>
                <a:cs typeface="Calibri"/>
              </a:rPr>
              <a:t> </a:t>
            </a:r>
            <a:r>
              <a:rPr sz="2000" spc="-20" dirty="0">
                <a:solidFill>
                  <a:srgbClr val="888888"/>
                </a:solidFill>
                <a:latin typeface="Calibri"/>
                <a:cs typeface="Calibri"/>
              </a:rPr>
              <a:t>ΚΟΣΜΟΥ</a:t>
            </a:r>
            <a:r>
              <a:rPr sz="2000" spc="-90" dirty="0">
                <a:solidFill>
                  <a:srgbClr val="888888"/>
                </a:solidFill>
                <a:latin typeface="Calibri"/>
                <a:cs typeface="Calibri"/>
              </a:rPr>
              <a:t> </a:t>
            </a:r>
            <a:r>
              <a:rPr sz="2000" dirty="0">
                <a:solidFill>
                  <a:srgbClr val="888888"/>
                </a:solidFill>
                <a:latin typeface="Calibri"/>
                <a:cs typeface="Calibri"/>
              </a:rPr>
              <a:t>Α’</a:t>
            </a:r>
            <a:r>
              <a:rPr sz="2000" spc="-60" dirty="0">
                <a:solidFill>
                  <a:srgbClr val="888888"/>
                </a:solidFill>
                <a:latin typeface="Calibri"/>
                <a:cs typeface="Calibri"/>
              </a:rPr>
              <a:t> </a:t>
            </a:r>
            <a:r>
              <a:rPr sz="2000" spc="-10" dirty="0">
                <a:solidFill>
                  <a:srgbClr val="888888"/>
                </a:solidFill>
                <a:latin typeface="Calibri"/>
                <a:cs typeface="Calibri"/>
              </a:rPr>
              <a:t>ΛΥΚΕΙΟΥ </a:t>
            </a:r>
            <a:r>
              <a:rPr sz="2000" dirty="0">
                <a:solidFill>
                  <a:srgbClr val="888888"/>
                </a:solidFill>
                <a:latin typeface="Calibri"/>
                <a:cs typeface="Calibri"/>
              </a:rPr>
              <a:t>ΕΦΑΡΜΟΓΗ</a:t>
            </a:r>
            <a:r>
              <a:rPr sz="2000" spc="-75" dirty="0">
                <a:solidFill>
                  <a:srgbClr val="888888"/>
                </a:solidFill>
                <a:latin typeface="Calibri"/>
                <a:cs typeface="Calibri"/>
              </a:rPr>
              <a:t> </a:t>
            </a:r>
            <a:r>
              <a:rPr sz="2000" dirty="0">
                <a:solidFill>
                  <a:srgbClr val="888888"/>
                </a:solidFill>
                <a:latin typeface="Calibri"/>
                <a:cs typeface="Calibri"/>
              </a:rPr>
              <a:t>ΣΤΟ</a:t>
            </a:r>
            <a:r>
              <a:rPr sz="2000" spc="-55" dirty="0">
                <a:solidFill>
                  <a:srgbClr val="888888"/>
                </a:solidFill>
                <a:latin typeface="Calibri"/>
                <a:cs typeface="Calibri"/>
              </a:rPr>
              <a:t> </a:t>
            </a:r>
            <a:r>
              <a:rPr sz="2000" dirty="0">
                <a:solidFill>
                  <a:srgbClr val="888888"/>
                </a:solidFill>
                <a:latin typeface="Calibri"/>
                <a:cs typeface="Calibri"/>
              </a:rPr>
              <a:t>ΚΕΦΑΛΑΙΟ</a:t>
            </a:r>
            <a:r>
              <a:rPr sz="2000" spc="-70" dirty="0">
                <a:solidFill>
                  <a:srgbClr val="888888"/>
                </a:solidFill>
                <a:latin typeface="Calibri"/>
                <a:cs typeface="Calibri"/>
              </a:rPr>
              <a:t> </a:t>
            </a:r>
            <a:r>
              <a:rPr sz="2000" spc="-50" dirty="0">
                <a:solidFill>
                  <a:srgbClr val="888888"/>
                </a:solidFill>
                <a:latin typeface="Calibri"/>
                <a:cs typeface="Calibri"/>
              </a:rPr>
              <a:t>2</a:t>
            </a:r>
            <a:endParaRPr sz="2000">
              <a:latin typeface="Calibri"/>
              <a:cs typeface="Calibri"/>
            </a:endParaRPr>
          </a:p>
          <a:p>
            <a:pPr marL="12700">
              <a:lnSpc>
                <a:spcPct val="100000"/>
              </a:lnSpc>
              <a:spcBef>
                <a:spcPts val="480"/>
              </a:spcBef>
            </a:pPr>
            <a:r>
              <a:rPr sz="2000" dirty="0">
                <a:solidFill>
                  <a:srgbClr val="888888"/>
                </a:solidFill>
                <a:latin typeface="Calibri"/>
                <a:cs typeface="Calibri"/>
              </a:rPr>
              <a:t>2.2</a:t>
            </a:r>
            <a:r>
              <a:rPr sz="2000" spc="-20" dirty="0">
                <a:solidFill>
                  <a:srgbClr val="888888"/>
                </a:solidFill>
                <a:latin typeface="Calibri"/>
                <a:cs typeface="Calibri"/>
              </a:rPr>
              <a:t> </a:t>
            </a:r>
            <a:r>
              <a:rPr sz="2000" spc="-10" dirty="0">
                <a:solidFill>
                  <a:srgbClr val="888888"/>
                </a:solidFill>
                <a:latin typeface="Calibri"/>
                <a:cs typeface="Calibri"/>
              </a:rPr>
              <a:t>Αρχαϊκή</a:t>
            </a:r>
            <a:r>
              <a:rPr sz="2000" spc="-30" dirty="0">
                <a:solidFill>
                  <a:srgbClr val="888888"/>
                </a:solidFill>
                <a:latin typeface="Calibri"/>
                <a:cs typeface="Calibri"/>
              </a:rPr>
              <a:t> </a:t>
            </a:r>
            <a:r>
              <a:rPr sz="2000" dirty="0">
                <a:solidFill>
                  <a:srgbClr val="888888"/>
                </a:solidFill>
                <a:latin typeface="Calibri"/>
                <a:cs typeface="Calibri"/>
              </a:rPr>
              <a:t>εποχή</a:t>
            </a:r>
            <a:r>
              <a:rPr sz="2000" spc="-20" dirty="0">
                <a:solidFill>
                  <a:srgbClr val="888888"/>
                </a:solidFill>
                <a:latin typeface="Calibri"/>
                <a:cs typeface="Calibri"/>
              </a:rPr>
              <a:t> </a:t>
            </a:r>
            <a:r>
              <a:rPr sz="2000" spc="-10" dirty="0">
                <a:solidFill>
                  <a:srgbClr val="888888"/>
                </a:solidFill>
                <a:latin typeface="Calibri"/>
                <a:cs typeface="Calibri"/>
              </a:rPr>
              <a:t>(750-</a:t>
            </a:r>
            <a:r>
              <a:rPr sz="2000" dirty="0">
                <a:solidFill>
                  <a:srgbClr val="888888"/>
                </a:solidFill>
                <a:latin typeface="Calibri"/>
                <a:cs typeface="Calibri"/>
              </a:rPr>
              <a:t>480</a:t>
            </a:r>
            <a:r>
              <a:rPr sz="2000" spc="-45" dirty="0">
                <a:solidFill>
                  <a:srgbClr val="888888"/>
                </a:solidFill>
                <a:latin typeface="Calibri"/>
                <a:cs typeface="Calibri"/>
              </a:rPr>
              <a:t> </a:t>
            </a:r>
            <a:r>
              <a:rPr sz="2000" spc="-10" dirty="0">
                <a:solidFill>
                  <a:srgbClr val="888888"/>
                </a:solidFill>
                <a:latin typeface="Calibri"/>
                <a:cs typeface="Calibri"/>
              </a:rPr>
              <a:t>π.Χ.)</a:t>
            </a:r>
            <a:endParaRPr sz="2000">
              <a:latin typeface="Calibri"/>
              <a:cs typeface="Calibri"/>
            </a:endParaRPr>
          </a:p>
          <a:p>
            <a:pPr marL="12700">
              <a:lnSpc>
                <a:spcPct val="100000"/>
              </a:lnSpc>
              <a:spcBef>
                <a:spcPts val="595"/>
              </a:spcBef>
            </a:pPr>
            <a:r>
              <a:rPr sz="4000" b="1" dirty="0">
                <a:latin typeface="Calibri"/>
                <a:cs typeface="Calibri"/>
              </a:rPr>
              <a:t>ΤΡΙΤΟ</a:t>
            </a:r>
            <a:r>
              <a:rPr sz="4000" b="1" spc="-130" dirty="0">
                <a:latin typeface="Calibri"/>
                <a:cs typeface="Calibri"/>
              </a:rPr>
              <a:t> </a:t>
            </a:r>
            <a:r>
              <a:rPr sz="4000" b="1" spc="-10" dirty="0">
                <a:latin typeface="Calibri"/>
                <a:cs typeface="Calibri"/>
              </a:rPr>
              <a:t>ΠΑΡΑΔΕΙΓΜΑ</a:t>
            </a:r>
            <a:endParaRPr sz="4000">
              <a:latin typeface="Calibri"/>
              <a:cs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228344" y="496823"/>
            <a:ext cx="4395470" cy="1176655"/>
            <a:chOff x="1228344" y="496823"/>
            <a:chExt cx="4395470" cy="1176655"/>
          </a:xfrm>
        </p:grpSpPr>
        <p:pic>
          <p:nvPicPr>
            <p:cNvPr id="3" name="object 3"/>
            <p:cNvPicPr/>
            <p:nvPr/>
          </p:nvPicPr>
          <p:blipFill>
            <a:blip r:embed="rId2" cstate="print"/>
            <a:stretch>
              <a:fillRect/>
            </a:stretch>
          </p:blipFill>
          <p:spPr>
            <a:xfrm>
              <a:off x="2225040" y="496823"/>
              <a:ext cx="2781300" cy="566927"/>
            </a:xfrm>
            <a:prstGeom prst="rect">
              <a:avLst/>
            </a:prstGeom>
          </p:spPr>
        </p:pic>
        <p:pic>
          <p:nvPicPr>
            <p:cNvPr id="4" name="object 4"/>
            <p:cNvPicPr/>
            <p:nvPr/>
          </p:nvPicPr>
          <p:blipFill>
            <a:blip r:embed="rId3" cstate="print"/>
            <a:stretch>
              <a:fillRect/>
            </a:stretch>
          </p:blipFill>
          <p:spPr>
            <a:xfrm>
              <a:off x="1228344" y="801623"/>
              <a:ext cx="2747772" cy="566927"/>
            </a:xfrm>
            <a:prstGeom prst="rect">
              <a:avLst/>
            </a:prstGeom>
          </p:spPr>
        </p:pic>
        <p:pic>
          <p:nvPicPr>
            <p:cNvPr id="5" name="object 5"/>
            <p:cNvPicPr/>
            <p:nvPr/>
          </p:nvPicPr>
          <p:blipFill>
            <a:blip r:embed="rId4" cstate="print"/>
            <a:stretch>
              <a:fillRect/>
            </a:stretch>
          </p:blipFill>
          <p:spPr>
            <a:xfrm>
              <a:off x="1607820" y="1106423"/>
              <a:ext cx="2945892" cy="566927"/>
            </a:xfrm>
            <a:prstGeom prst="rect">
              <a:avLst/>
            </a:prstGeom>
          </p:spPr>
        </p:pic>
        <p:pic>
          <p:nvPicPr>
            <p:cNvPr id="6" name="object 6"/>
            <p:cNvPicPr/>
            <p:nvPr/>
          </p:nvPicPr>
          <p:blipFill>
            <a:blip r:embed="rId5" cstate="print"/>
            <a:stretch>
              <a:fillRect/>
            </a:stretch>
          </p:blipFill>
          <p:spPr>
            <a:xfrm>
              <a:off x="4215383" y="1106423"/>
              <a:ext cx="464820" cy="566927"/>
            </a:xfrm>
            <a:prstGeom prst="rect">
              <a:avLst/>
            </a:prstGeom>
          </p:spPr>
        </p:pic>
        <p:pic>
          <p:nvPicPr>
            <p:cNvPr id="7" name="object 7"/>
            <p:cNvPicPr/>
            <p:nvPr/>
          </p:nvPicPr>
          <p:blipFill>
            <a:blip r:embed="rId6" cstate="print"/>
            <a:stretch>
              <a:fillRect/>
            </a:stretch>
          </p:blipFill>
          <p:spPr>
            <a:xfrm>
              <a:off x="4398264" y="1106423"/>
              <a:ext cx="1225296" cy="566927"/>
            </a:xfrm>
            <a:prstGeom prst="rect">
              <a:avLst/>
            </a:prstGeom>
          </p:spPr>
        </p:pic>
      </p:grpSp>
      <p:pic>
        <p:nvPicPr>
          <p:cNvPr id="8" name="object 8"/>
          <p:cNvPicPr/>
          <p:nvPr/>
        </p:nvPicPr>
        <p:blipFill>
          <a:blip r:embed="rId7" cstate="print"/>
          <a:stretch>
            <a:fillRect/>
          </a:stretch>
        </p:blipFill>
        <p:spPr>
          <a:xfrm>
            <a:off x="5779008" y="801623"/>
            <a:ext cx="1877567" cy="566927"/>
          </a:xfrm>
          <a:prstGeom prst="rect">
            <a:avLst/>
          </a:prstGeom>
        </p:spPr>
      </p:pic>
      <p:sp>
        <p:nvSpPr>
          <p:cNvPr id="9" name="object 9"/>
          <p:cNvSpPr txBox="1">
            <a:spLocks noGrp="1"/>
          </p:cNvSpPr>
          <p:nvPr>
            <p:ph type="title"/>
          </p:nvPr>
        </p:nvSpPr>
        <p:spPr>
          <a:prstGeom prst="rect">
            <a:avLst/>
          </a:prstGeom>
        </p:spPr>
        <p:txBody>
          <a:bodyPr vert="horz" wrap="square" lIns="0" tIns="555243" rIns="0" bIns="0" rtlCol="0">
            <a:spAutoFit/>
          </a:bodyPr>
          <a:lstStyle/>
          <a:p>
            <a:pPr marL="12700" marR="5080">
              <a:lnSpc>
                <a:spcPct val="100000"/>
              </a:lnSpc>
              <a:spcBef>
                <a:spcPts val="105"/>
              </a:spcBef>
            </a:pPr>
            <a:r>
              <a:rPr sz="2000" dirty="0"/>
              <a:t>Με</a:t>
            </a:r>
            <a:r>
              <a:rPr sz="2000" spc="-50" dirty="0"/>
              <a:t> </a:t>
            </a:r>
            <a:r>
              <a:rPr sz="2000" dirty="0"/>
              <a:t>βάση</a:t>
            </a:r>
            <a:r>
              <a:rPr sz="2000" spc="-60" dirty="0"/>
              <a:t> </a:t>
            </a:r>
            <a:r>
              <a:rPr sz="2000" b="1" dirty="0">
                <a:solidFill>
                  <a:srgbClr val="FF0000"/>
                </a:solidFill>
                <a:latin typeface="Calibri"/>
                <a:cs typeface="Calibri"/>
              </a:rPr>
              <a:t>το</a:t>
            </a:r>
            <a:r>
              <a:rPr sz="2000" b="1" spc="-55" dirty="0">
                <a:solidFill>
                  <a:srgbClr val="FF0000"/>
                </a:solidFill>
                <a:latin typeface="Calibri"/>
                <a:cs typeface="Calibri"/>
              </a:rPr>
              <a:t> </a:t>
            </a:r>
            <a:r>
              <a:rPr sz="2000" b="1" dirty="0">
                <a:solidFill>
                  <a:srgbClr val="FF0000"/>
                </a:solidFill>
                <a:latin typeface="Calibri"/>
                <a:cs typeface="Calibri"/>
              </a:rPr>
              <a:t>ιστορικό</a:t>
            </a:r>
            <a:r>
              <a:rPr sz="2000" b="1" spc="-70" dirty="0">
                <a:solidFill>
                  <a:srgbClr val="FF0000"/>
                </a:solidFill>
                <a:latin typeface="Calibri"/>
                <a:cs typeface="Calibri"/>
              </a:rPr>
              <a:t> </a:t>
            </a:r>
            <a:r>
              <a:rPr sz="2000" b="1" dirty="0">
                <a:solidFill>
                  <a:srgbClr val="FF0000"/>
                </a:solidFill>
                <a:latin typeface="Calibri"/>
                <a:cs typeface="Calibri"/>
              </a:rPr>
              <a:t>παράθεμα</a:t>
            </a:r>
            <a:r>
              <a:rPr sz="2000" b="1" spc="-25" dirty="0">
                <a:solidFill>
                  <a:srgbClr val="FF0000"/>
                </a:solidFill>
                <a:latin typeface="Calibri"/>
                <a:cs typeface="Calibri"/>
              </a:rPr>
              <a:t> </a:t>
            </a:r>
            <a:r>
              <a:rPr sz="2000" dirty="0"/>
              <a:t>και</a:t>
            </a:r>
            <a:r>
              <a:rPr sz="2000" spc="-60" dirty="0"/>
              <a:t> </a:t>
            </a:r>
            <a:r>
              <a:rPr sz="2000" spc="-10" dirty="0"/>
              <a:t>αξιοποιώντας</a:t>
            </a:r>
            <a:r>
              <a:rPr sz="2000" spc="-60" dirty="0"/>
              <a:t> </a:t>
            </a:r>
            <a:r>
              <a:rPr sz="2000" spc="-25" dirty="0"/>
              <a:t>τις </a:t>
            </a:r>
            <a:r>
              <a:rPr sz="2000" b="1" dirty="0">
                <a:solidFill>
                  <a:srgbClr val="00AF50"/>
                </a:solidFill>
                <a:latin typeface="Calibri"/>
                <a:cs typeface="Calibri"/>
              </a:rPr>
              <a:t>ιστορικές</a:t>
            </a:r>
            <a:r>
              <a:rPr sz="2000" b="1" spc="-65" dirty="0">
                <a:solidFill>
                  <a:srgbClr val="00AF50"/>
                </a:solidFill>
                <a:latin typeface="Calibri"/>
                <a:cs typeface="Calibri"/>
              </a:rPr>
              <a:t> </a:t>
            </a:r>
            <a:r>
              <a:rPr sz="2000" b="1" dirty="0">
                <a:solidFill>
                  <a:srgbClr val="00AF50"/>
                </a:solidFill>
                <a:latin typeface="Calibri"/>
                <a:cs typeface="Calibri"/>
              </a:rPr>
              <a:t>σας</a:t>
            </a:r>
            <a:r>
              <a:rPr sz="2000" b="1" spc="-30" dirty="0">
                <a:solidFill>
                  <a:srgbClr val="00AF50"/>
                </a:solidFill>
                <a:latin typeface="Calibri"/>
                <a:cs typeface="Calibri"/>
              </a:rPr>
              <a:t> </a:t>
            </a:r>
            <a:r>
              <a:rPr sz="2000" b="1" dirty="0">
                <a:solidFill>
                  <a:srgbClr val="00AF50"/>
                </a:solidFill>
                <a:latin typeface="Calibri"/>
                <a:cs typeface="Calibri"/>
              </a:rPr>
              <a:t>γνώσεις</a:t>
            </a:r>
            <a:r>
              <a:rPr sz="2000" b="1" spc="-50" dirty="0">
                <a:solidFill>
                  <a:srgbClr val="00AF50"/>
                </a:solidFill>
                <a:latin typeface="Calibri"/>
                <a:cs typeface="Calibri"/>
              </a:rPr>
              <a:t> </a:t>
            </a:r>
            <a:r>
              <a:rPr sz="2000" dirty="0"/>
              <a:t>να</a:t>
            </a:r>
            <a:r>
              <a:rPr sz="2000" spc="-30" dirty="0"/>
              <a:t> </a:t>
            </a:r>
            <a:r>
              <a:rPr sz="2000" dirty="0"/>
              <a:t>αναφερθείτε</a:t>
            </a:r>
            <a:r>
              <a:rPr sz="2000" spc="-55" dirty="0"/>
              <a:t> </a:t>
            </a:r>
            <a:r>
              <a:rPr sz="2000" dirty="0"/>
              <a:t>στο</a:t>
            </a:r>
            <a:r>
              <a:rPr sz="2000" spc="-50" dirty="0"/>
              <a:t> </a:t>
            </a:r>
            <a:r>
              <a:rPr sz="2000" b="1" dirty="0">
                <a:solidFill>
                  <a:srgbClr val="006FC0"/>
                </a:solidFill>
                <a:latin typeface="Calibri"/>
                <a:cs typeface="Calibri"/>
              </a:rPr>
              <a:t>βασικό</a:t>
            </a:r>
            <a:r>
              <a:rPr sz="2000" b="1" spc="-45" dirty="0">
                <a:solidFill>
                  <a:srgbClr val="006FC0"/>
                </a:solidFill>
                <a:latin typeface="Calibri"/>
                <a:cs typeface="Calibri"/>
              </a:rPr>
              <a:t> </a:t>
            </a:r>
            <a:r>
              <a:rPr sz="2000" b="1" spc="-10" dirty="0">
                <a:solidFill>
                  <a:srgbClr val="006FC0"/>
                </a:solidFill>
                <a:latin typeface="Calibri"/>
                <a:cs typeface="Calibri"/>
              </a:rPr>
              <a:t>σκοπό </a:t>
            </a:r>
            <a:r>
              <a:rPr sz="2000" dirty="0"/>
              <a:t>και</a:t>
            </a:r>
            <a:r>
              <a:rPr sz="2000" spc="-40" dirty="0"/>
              <a:t> </a:t>
            </a:r>
            <a:r>
              <a:rPr sz="2000" b="1" dirty="0">
                <a:solidFill>
                  <a:srgbClr val="006FC0"/>
                </a:solidFill>
                <a:latin typeface="Calibri"/>
                <a:cs typeface="Calibri"/>
              </a:rPr>
              <a:t>τις</a:t>
            </a:r>
            <a:r>
              <a:rPr sz="2000" b="1" spc="-40" dirty="0">
                <a:solidFill>
                  <a:srgbClr val="006FC0"/>
                </a:solidFill>
                <a:latin typeface="Calibri"/>
                <a:cs typeface="Calibri"/>
              </a:rPr>
              <a:t> </a:t>
            </a:r>
            <a:r>
              <a:rPr sz="2000" b="1" dirty="0">
                <a:solidFill>
                  <a:srgbClr val="006FC0"/>
                </a:solidFill>
                <a:latin typeface="Calibri"/>
                <a:cs typeface="Calibri"/>
              </a:rPr>
              <a:t>επιδιώξεις</a:t>
            </a:r>
            <a:r>
              <a:rPr sz="2000" b="1" spc="-45" dirty="0">
                <a:solidFill>
                  <a:srgbClr val="006FC0"/>
                </a:solidFill>
                <a:latin typeface="Calibri"/>
                <a:cs typeface="Calibri"/>
              </a:rPr>
              <a:t> </a:t>
            </a:r>
            <a:r>
              <a:rPr sz="2000" b="1" dirty="0">
                <a:solidFill>
                  <a:srgbClr val="006FC0"/>
                </a:solidFill>
                <a:latin typeface="Calibri"/>
                <a:cs typeface="Calibri"/>
              </a:rPr>
              <a:t>της</a:t>
            </a:r>
            <a:r>
              <a:rPr sz="2000" b="1" spc="-55" dirty="0">
                <a:solidFill>
                  <a:srgbClr val="006FC0"/>
                </a:solidFill>
                <a:latin typeface="Calibri"/>
                <a:cs typeface="Calibri"/>
              </a:rPr>
              <a:t> </a:t>
            </a:r>
            <a:r>
              <a:rPr sz="2000" b="1" dirty="0">
                <a:solidFill>
                  <a:srgbClr val="006FC0"/>
                </a:solidFill>
                <a:latin typeface="Calibri"/>
                <a:cs typeface="Calibri"/>
              </a:rPr>
              <a:t>πόλης</a:t>
            </a:r>
            <a:r>
              <a:rPr sz="2000" b="1" spc="-30" dirty="0">
                <a:solidFill>
                  <a:srgbClr val="006FC0"/>
                </a:solidFill>
                <a:latin typeface="Calibri"/>
                <a:cs typeface="Calibri"/>
              </a:rPr>
              <a:t> </a:t>
            </a:r>
            <a:r>
              <a:rPr sz="2000" b="1" dirty="0">
                <a:solidFill>
                  <a:srgbClr val="006FC0"/>
                </a:solidFill>
                <a:latin typeface="Calibri"/>
                <a:cs typeface="Calibri"/>
              </a:rPr>
              <a:t>–</a:t>
            </a:r>
            <a:r>
              <a:rPr sz="2000" b="1" spc="-45" dirty="0">
                <a:solidFill>
                  <a:srgbClr val="006FC0"/>
                </a:solidFill>
                <a:latin typeface="Calibri"/>
                <a:cs typeface="Calibri"/>
              </a:rPr>
              <a:t> </a:t>
            </a:r>
            <a:r>
              <a:rPr sz="2000" b="1" spc="-10" dirty="0">
                <a:solidFill>
                  <a:srgbClr val="006FC0"/>
                </a:solidFill>
                <a:latin typeface="Calibri"/>
                <a:cs typeface="Calibri"/>
              </a:rPr>
              <a:t>κράτους</a:t>
            </a:r>
            <a:r>
              <a:rPr sz="2000" spc="-10" dirty="0"/>
              <a:t>.</a:t>
            </a:r>
            <a:endParaRPr sz="2000">
              <a:latin typeface="Calibri"/>
              <a:cs typeface="Calibri"/>
            </a:endParaRPr>
          </a:p>
        </p:txBody>
      </p:sp>
      <p:sp>
        <p:nvSpPr>
          <p:cNvPr id="10" name="object 10"/>
          <p:cNvSpPr/>
          <p:nvPr/>
        </p:nvSpPr>
        <p:spPr>
          <a:xfrm>
            <a:off x="781812" y="1905000"/>
            <a:ext cx="7600315" cy="2958465"/>
          </a:xfrm>
          <a:custGeom>
            <a:avLst/>
            <a:gdLst/>
            <a:ahLst/>
            <a:cxnLst/>
            <a:rect l="l" t="t" r="r" b="b"/>
            <a:pathLst>
              <a:path w="7600315" h="2958465">
                <a:moveTo>
                  <a:pt x="0" y="2958084"/>
                </a:moveTo>
                <a:lnTo>
                  <a:pt x="7600188" y="2958084"/>
                </a:lnTo>
                <a:lnTo>
                  <a:pt x="7600188" y="0"/>
                </a:lnTo>
                <a:lnTo>
                  <a:pt x="0" y="0"/>
                </a:lnTo>
                <a:lnTo>
                  <a:pt x="0" y="2958084"/>
                </a:lnTo>
                <a:close/>
              </a:path>
            </a:pathLst>
          </a:custGeom>
          <a:ln w="6096">
            <a:solidFill>
              <a:srgbClr val="000000"/>
            </a:solidFill>
          </a:ln>
        </p:spPr>
        <p:txBody>
          <a:bodyPr wrap="square" lIns="0" tIns="0" rIns="0" bIns="0" rtlCol="0"/>
          <a:lstStyle/>
          <a:p>
            <a:endParaRPr/>
          </a:p>
        </p:txBody>
      </p:sp>
      <p:sp>
        <p:nvSpPr>
          <p:cNvPr id="11" name="object 11"/>
          <p:cNvSpPr txBox="1">
            <a:spLocks noGrp="1"/>
          </p:cNvSpPr>
          <p:nvPr>
            <p:ph type="body" idx="1"/>
          </p:nvPr>
        </p:nvSpPr>
        <p:spPr>
          <a:prstGeom prst="rect">
            <a:avLst/>
          </a:prstGeom>
        </p:spPr>
        <p:txBody>
          <a:bodyPr vert="horz" wrap="square" lIns="0" tIns="352378" rIns="0" bIns="0" rtlCol="0">
            <a:spAutoFit/>
          </a:bodyPr>
          <a:lstStyle/>
          <a:p>
            <a:pPr marL="453390" marR="76200">
              <a:lnSpc>
                <a:spcPct val="150000"/>
              </a:lnSpc>
              <a:spcBef>
                <a:spcPts val="105"/>
              </a:spcBef>
            </a:pPr>
            <a:r>
              <a:rPr sz="1800" b="0" spc="-10" dirty="0">
                <a:latin typeface="Calibri"/>
                <a:cs typeface="Calibri"/>
              </a:rPr>
              <a:t>Σκοπός,</a:t>
            </a:r>
            <a:r>
              <a:rPr sz="1800" b="0" spc="-65" dirty="0">
                <a:latin typeface="Calibri"/>
                <a:cs typeface="Calibri"/>
              </a:rPr>
              <a:t> </a:t>
            </a:r>
            <a:r>
              <a:rPr sz="1800" b="0" dirty="0">
                <a:latin typeface="Calibri"/>
                <a:cs typeface="Calibri"/>
              </a:rPr>
              <a:t>λοιπόν,</a:t>
            </a:r>
            <a:r>
              <a:rPr sz="1800" b="0" spc="-45" dirty="0">
                <a:latin typeface="Calibri"/>
                <a:cs typeface="Calibri"/>
              </a:rPr>
              <a:t> </a:t>
            </a:r>
            <a:r>
              <a:rPr sz="1800" b="0" dirty="0">
                <a:latin typeface="Calibri"/>
                <a:cs typeface="Calibri"/>
              </a:rPr>
              <a:t>της</a:t>
            </a:r>
            <a:r>
              <a:rPr sz="1800" b="0" spc="-65" dirty="0">
                <a:latin typeface="Calibri"/>
                <a:cs typeface="Calibri"/>
              </a:rPr>
              <a:t> </a:t>
            </a:r>
            <a:r>
              <a:rPr sz="1800" b="0" dirty="0">
                <a:latin typeface="Calibri"/>
                <a:cs typeface="Calibri"/>
              </a:rPr>
              <a:t>πόλης</a:t>
            </a:r>
            <a:r>
              <a:rPr sz="1800" b="0" spc="-60" dirty="0">
                <a:latin typeface="Calibri"/>
                <a:cs typeface="Calibri"/>
              </a:rPr>
              <a:t> </a:t>
            </a:r>
            <a:r>
              <a:rPr sz="1800" b="0" dirty="0">
                <a:latin typeface="Calibri"/>
                <a:cs typeface="Calibri"/>
              </a:rPr>
              <a:t>είναι</a:t>
            </a:r>
            <a:r>
              <a:rPr sz="1800" b="0" spc="-25" dirty="0">
                <a:latin typeface="Calibri"/>
                <a:cs typeface="Calibri"/>
              </a:rPr>
              <a:t> </a:t>
            </a:r>
            <a:r>
              <a:rPr sz="1800" b="0" dirty="0">
                <a:latin typeface="Calibri"/>
                <a:cs typeface="Calibri"/>
              </a:rPr>
              <a:t>το</a:t>
            </a:r>
            <a:r>
              <a:rPr sz="1800" b="0" spc="-45" dirty="0">
                <a:latin typeface="Calibri"/>
                <a:cs typeface="Calibri"/>
              </a:rPr>
              <a:t> </a:t>
            </a:r>
            <a:r>
              <a:rPr sz="1800" b="0" dirty="0">
                <a:latin typeface="Calibri"/>
                <a:cs typeface="Calibri"/>
              </a:rPr>
              <a:t>ζειν</a:t>
            </a:r>
            <a:r>
              <a:rPr sz="1800" b="0" spc="-50" dirty="0">
                <a:latin typeface="Calibri"/>
                <a:cs typeface="Calibri"/>
              </a:rPr>
              <a:t> </a:t>
            </a:r>
            <a:r>
              <a:rPr sz="1800" b="0" spc="-10" dirty="0">
                <a:latin typeface="Calibri"/>
                <a:cs typeface="Calibri"/>
              </a:rPr>
              <a:t>καλώς</a:t>
            </a:r>
            <a:r>
              <a:rPr sz="1800" b="0" spc="-45" dirty="0">
                <a:latin typeface="Calibri"/>
                <a:cs typeface="Calibri"/>
              </a:rPr>
              <a:t> </a:t>
            </a:r>
            <a:r>
              <a:rPr sz="1800" b="0" dirty="0">
                <a:latin typeface="Calibri"/>
                <a:cs typeface="Calibri"/>
              </a:rPr>
              <a:t>και</a:t>
            </a:r>
            <a:r>
              <a:rPr sz="1800" b="0" spc="-60" dirty="0">
                <a:latin typeface="Calibri"/>
                <a:cs typeface="Calibri"/>
              </a:rPr>
              <a:t> </a:t>
            </a:r>
            <a:r>
              <a:rPr sz="1800" b="0" dirty="0">
                <a:latin typeface="Calibri"/>
                <a:cs typeface="Calibri"/>
              </a:rPr>
              <a:t>όλα</a:t>
            </a:r>
            <a:r>
              <a:rPr sz="1800" b="0" spc="-45" dirty="0">
                <a:latin typeface="Calibri"/>
                <a:cs typeface="Calibri"/>
              </a:rPr>
              <a:t> </a:t>
            </a:r>
            <a:r>
              <a:rPr sz="1800" b="0" dirty="0">
                <a:latin typeface="Calibri"/>
                <a:cs typeface="Calibri"/>
              </a:rPr>
              <a:t>αυτά</a:t>
            </a:r>
            <a:r>
              <a:rPr sz="1800" b="0" spc="-40" dirty="0">
                <a:latin typeface="Calibri"/>
                <a:cs typeface="Calibri"/>
              </a:rPr>
              <a:t> </a:t>
            </a:r>
            <a:r>
              <a:rPr sz="1800" b="0" dirty="0">
                <a:latin typeface="Calibri"/>
                <a:cs typeface="Calibri"/>
              </a:rPr>
              <a:t>υπάρχουν</a:t>
            </a:r>
            <a:r>
              <a:rPr sz="1800" b="0" spc="-50" dirty="0">
                <a:latin typeface="Calibri"/>
                <a:cs typeface="Calibri"/>
              </a:rPr>
              <a:t> </a:t>
            </a:r>
            <a:r>
              <a:rPr sz="1800" b="0" dirty="0">
                <a:latin typeface="Calibri"/>
                <a:cs typeface="Calibri"/>
              </a:rPr>
              <a:t>για</a:t>
            </a:r>
            <a:r>
              <a:rPr sz="1800" b="0" spc="-55" dirty="0">
                <a:latin typeface="Calibri"/>
                <a:cs typeface="Calibri"/>
              </a:rPr>
              <a:t> </a:t>
            </a:r>
            <a:r>
              <a:rPr sz="1800" b="0" spc="-25" dirty="0">
                <a:latin typeface="Calibri"/>
                <a:cs typeface="Calibri"/>
              </a:rPr>
              <a:t>την </a:t>
            </a:r>
            <a:r>
              <a:rPr sz="1800" b="0" dirty="0">
                <a:latin typeface="Calibri"/>
                <a:cs typeface="Calibri"/>
              </a:rPr>
              <a:t>επιτυχία</a:t>
            </a:r>
            <a:r>
              <a:rPr sz="1800" b="0" spc="-40" dirty="0">
                <a:latin typeface="Calibri"/>
                <a:cs typeface="Calibri"/>
              </a:rPr>
              <a:t> </a:t>
            </a:r>
            <a:r>
              <a:rPr sz="1800" b="0" dirty="0">
                <a:latin typeface="Calibri"/>
                <a:cs typeface="Calibri"/>
              </a:rPr>
              <a:t>του</a:t>
            </a:r>
            <a:r>
              <a:rPr sz="1800" b="0" spc="-55" dirty="0">
                <a:latin typeface="Calibri"/>
                <a:cs typeface="Calibri"/>
              </a:rPr>
              <a:t> </a:t>
            </a:r>
            <a:r>
              <a:rPr sz="1800" b="0" spc="-10" dirty="0">
                <a:latin typeface="Calibri"/>
                <a:cs typeface="Calibri"/>
              </a:rPr>
              <a:t>τελικού</a:t>
            </a:r>
            <a:r>
              <a:rPr sz="1800" b="0" spc="-35" dirty="0">
                <a:latin typeface="Calibri"/>
                <a:cs typeface="Calibri"/>
              </a:rPr>
              <a:t> </a:t>
            </a:r>
            <a:r>
              <a:rPr sz="1800" b="0" dirty="0">
                <a:latin typeface="Calibri"/>
                <a:cs typeface="Calibri"/>
              </a:rPr>
              <a:t>στόχου.</a:t>
            </a:r>
            <a:r>
              <a:rPr sz="1800" b="0" spc="-65" dirty="0">
                <a:latin typeface="Calibri"/>
                <a:cs typeface="Calibri"/>
              </a:rPr>
              <a:t> </a:t>
            </a:r>
            <a:r>
              <a:rPr sz="1800" b="0" dirty="0">
                <a:latin typeface="Calibri"/>
                <a:cs typeface="Calibri"/>
              </a:rPr>
              <a:t>Πόλη,</a:t>
            </a:r>
            <a:r>
              <a:rPr sz="1800" b="0" spc="-45" dirty="0">
                <a:latin typeface="Calibri"/>
                <a:cs typeface="Calibri"/>
              </a:rPr>
              <a:t> </a:t>
            </a:r>
            <a:r>
              <a:rPr sz="1800" b="0" dirty="0">
                <a:latin typeface="Calibri"/>
                <a:cs typeface="Calibri"/>
              </a:rPr>
              <a:t>λοιπόν,</a:t>
            </a:r>
            <a:r>
              <a:rPr sz="1800" b="0" spc="-35" dirty="0">
                <a:latin typeface="Calibri"/>
                <a:cs typeface="Calibri"/>
              </a:rPr>
              <a:t> </a:t>
            </a:r>
            <a:r>
              <a:rPr sz="1800" b="0" dirty="0">
                <a:latin typeface="Calibri"/>
                <a:cs typeface="Calibri"/>
              </a:rPr>
              <a:t>είναι</a:t>
            </a:r>
            <a:r>
              <a:rPr sz="1800" b="0" spc="-40" dirty="0">
                <a:latin typeface="Calibri"/>
                <a:cs typeface="Calibri"/>
              </a:rPr>
              <a:t> </a:t>
            </a:r>
            <a:r>
              <a:rPr sz="1800" b="0" dirty="0">
                <a:latin typeface="Calibri"/>
                <a:cs typeface="Calibri"/>
              </a:rPr>
              <a:t>η</a:t>
            </a:r>
            <a:r>
              <a:rPr sz="1800" b="0" spc="-60" dirty="0">
                <a:latin typeface="Calibri"/>
                <a:cs typeface="Calibri"/>
              </a:rPr>
              <a:t> </a:t>
            </a:r>
            <a:r>
              <a:rPr sz="1800" b="0" dirty="0">
                <a:latin typeface="Calibri"/>
                <a:cs typeface="Calibri"/>
              </a:rPr>
              <a:t>ένωση</a:t>
            </a:r>
            <a:r>
              <a:rPr sz="1800" b="0" spc="-35" dirty="0">
                <a:latin typeface="Calibri"/>
                <a:cs typeface="Calibri"/>
              </a:rPr>
              <a:t> </a:t>
            </a:r>
            <a:r>
              <a:rPr sz="1800" b="0" spc="-10" dirty="0">
                <a:latin typeface="Calibri"/>
                <a:cs typeface="Calibri"/>
              </a:rPr>
              <a:t>συγγενικών</a:t>
            </a:r>
            <a:r>
              <a:rPr sz="1800" b="0" spc="-30" dirty="0">
                <a:latin typeface="Calibri"/>
                <a:cs typeface="Calibri"/>
              </a:rPr>
              <a:t> </a:t>
            </a:r>
            <a:r>
              <a:rPr sz="1800" b="0" spc="-10" dirty="0">
                <a:latin typeface="Calibri"/>
                <a:cs typeface="Calibri"/>
              </a:rPr>
              <a:t>ομάδων </a:t>
            </a:r>
            <a:r>
              <a:rPr sz="1800" b="0" dirty="0">
                <a:latin typeface="Calibri"/>
                <a:cs typeface="Calibri"/>
              </a:rPr>
              <a:t>και</a:t>
            </a:r>
            <a:r>
              <a:rPr sz="1800" b="0" spc="-60" dirty="0">
                <a:latin typeface="Calibri"/>
                <a:cs typeface="Calibri"/>
              </a:rPr>
              <a:t> </a:t>
            </a:r>
            <a:r>
              <a:rPr sz="1800" b="0" spc="-20" dirty="0">
                <a:latin typeface="Calibri"/>
                <a:cs typeface="Calibri"/>
              </a:rPr>
              <a:t>κοινοτήτων</a:t>
            </a:r>
            <a:r>
              <a:rPr sz="1800" b="0" spc="-40" dirty="0">
                <a:latin typeface="Calibri"/>
                <a:cs typeface="Calibri"/>
              </a:rPr>
              <a:t> </a:t>
            </a:r>
            <a:r>
              <a:rPr sz="1800" b="0" dirty="0">
                <a:latin typeface="Calibri"/>
                <a:cs typeface="Calibri"/>
              </a:rPr>
              <a:t>με</a:t>
            </a:r>
            <a:r>
              <a:rPr sz="1800" b="0" spc="-50" dirty="0">
                <a:latin typeface="Calibri"/>
                <a:cs typeface="Calibri"/>
              </a:rPr>
              <a:t> </a:t>
            </a:r>
            <a:r>
              <a:rPr sz="1800" b="0" dirty="0">
                <a:latin typeface="Calibri"/>
                <a:cs typeface="Calibri"/>
              </a:rPr>
              <a:t>σκοπό</a:t>
            </a:r>
            <a:r>
              <a:rPr sz="1800" b="0" spc="-55" dirty="0">
                <a:latin typeface="Calibri"/>
                <a:cs typeface="Calibri"/>
              </a:rPr>
              <a:t> </a:t>
            </a:r>
            <a:r>
              <a:rPr sz="1800" b="0" dirty="0">
                <a:latin typeface="Calibri"/>
                <a:cs typeface="Calibri"/>
              </a:rPr>
              <a:t>την</a:t>
            </a:r>
            <a:r>
              <a:rPr sz="1800" b="0" spc="-65" dirty="0">
                <a:latin typeface="Calibri"/>
                <a:cs typeface="Calibri"/>
              </a:rPr>
              <a:t> </a:t>
            </a:r>
            <a:r>
              <a:rPr sz="1800" b="0" dirty="0">
                <a:latin typeface="Calibri"/>
                <a:cs typeface="Calibri"/>
              </a:rPr>
              <a:t>επιτυχία</a:t>
            </a:r>
            <a:r>
              <a:rPr sz="1800" b="0" spc="-25" dirty="0">
                <a:latin typeface="Calibri"/>
                <a:cs typeface="Calibri"/>
              </a:rPr>
              <a:t> </a:t>
            </a:r>
            <a:r>
              <a:rPr sz="1800" b="0" dirty="0">
                <a:latin typeface="Calibri"/>
                <a:cs typeface="Calibri"/>
              </a:rPr>
              <a:t>μιας</a:t>
            </a:r>
            <a:r>
              <a:rPr sz="1800" b="0" spc="-55" dirty="0">
                <a:latin typeface="Calibri"/>
                <a:cs typeface="Calibri"/>
              </a:rPr>
              <a:t> </a:t>
            </a:r>
            <a:r>
              <a:rPr sz="1800" b="0" dirty="0">
                <a:latin typeface="Calibri"/>
                <a:cs typeface="Calibri"/>
              </a:rPr>
              <a:t>τέλειας</a:t>
            </a:r>
            <a:r>
              <a:rPr sz="1800" b="0" spc="-30" dirty="0">
                <a:latin typeface="Calibri"/>
                <a:cs typeface="Calibri"/>
              </a:rPr>
              <a:t> </a:t>
            </a:r>
            <a:r>
              <a:rPr sz="1800" b="0" dirty="0">
                <a:latin typeface="Calibri"/>
                <a:cs typeface="Calibri"/>
              </a:rPr>
              <a:t>και</a:t>
            </a:r>
            <a:r>
              <a:rPr sz="1800" b="0" spc="-50" dirty="0">
                <a:latin typeface="Calibri"/>
                <a:cs typeface="Calibri"/>
              </a:rPr>
              <a:t> </a:t>
            </a:r>
            <a:r>
              <a:rPr sz="1800" b="0" spc="-10" dirty="0">
                <a:latin typeface="Calibri"/>
                <a:cs typeface="Calibri"/>
              </a:rPr>
              <a:t>αυτάρκους</a:t>
            </a:r>
            <a:r>
              <a:rPr sz="1800" b="0" spc="-55" dirty="0">
                <a:latin typeface="Calibri"/>
                <a:cs typeface="Calibri"/>
              </a:rPr>
              <a:t> </a:t>
            </a:r>
            <a:r>
              <a:rPr sz="1800" b="0" dirty="0">
                <a:latin typeface="Calibri"/>
                <a:cs typeface="Calibri"/>
              </a:rPr>
              <a:t>ζωής.</a:t>
            </a:r>
            <a:r>
              <a:rPr sz="1800" b="0" spc="-70" dirty="0">
                <a:latin typeface="Calibri"/>
                <a:cs typeface="Calibri"/>
              </a:rPr>
              <a:t> </a:t>
            </a:r>
            <a:r>
              <a:rPr sz="1800" b="0" spc="-10" dirty="0">
                <a:latin typeface="Calibri"/>
                <a:cs typeface="Calibri"/>
              </a:rPr>
              <a:t>Τούτο </a:t>
            </a:r>
            <a:r>
              <a:rPr sz="1800" b="0" dirty="0">
                <a:latin typeface="Calibri"/>
                <a:cs typeface="Calibri"/>
              </a:rPr>
              <a:t>είναι,</a:t>
            </a:r>
            <a:r>
              <a:rPr sz="1800" b="0" spc="-35" dirty="0">
                <a:latin typeface="Calibri"/>
                <a:cs typeface="Calibri"/>
              </a:rPr>
              <a:t> </a:t>
            </a:r>
            <a:r>
              <a:rPr sz="1800" b="0" dirty="0">
                <a:latin typeface="Calibri"/>
                <a:cs typeface="Calibri"/>
              </a:rPr>
              <a:t>όπως</a:t>
            </a:r>
            <a:r>
              <a:rPr sz="1800" b="0" spc="-65" dirty="0">
                <a:latin typeface="Calibri"/>
                <a:cs typeface="Calibri"/>
              </a:rPr>
              <a:t> </a:t>
            </a:r>
            <a:r>
              <a:rPr sz="1800" b="0" dirty="0">
                <a:latin typeface="Calibri"/>
                <a:cs typeface="Calibri"/>
              </a:rPr>
              <a:t>είπαμε</a:t>
            </a:r>
            <a:r>
              <a:rPr sz="1800" b="0" spc="-40" dirty="0">
                <a:latin typeface="Calibri"/>
                <a:cs typeface="Calibri"/>
              </a:rPr>
              <a:t> </a:t>
            </a:r>
            <a:r>
              <a:rPr sz="1800" b="0" dirty="0">
                <a:latin typeface="Calibri"/>
                <a:cs typeface="Calibri"/>
              </a:rPr>
              <a:t>η</a:t>
            </a:r>
            <a:r>
              <a:rPr sz="1800" b="0" spc="-70" dirty="0">
                <a:latin typeface="Calibri"/>
                <a:cs typeface="Calibri"/>
              </a:rPr>
              <a:t> </a:t>
            </a:r>
            <a:r>
              <a:rPr sz="1800" b="0" dirty="0">
                <a:latin typeface="Calibri"/>
                <a:cs typeface="Calibri"/>
              </a:rPr>
              <a:t>ευτυχισμένη</a:t>
            </a:r>
            <a:r>
              <a:rPr sz="1800" b="0" spc="-35" dirty="0">
                <a:latin typeface="Calibri"/>
                <a:cs typeface="Calibri"/>
              </a:rPr>
              <a:t> </a:t>
            </a:r>
            <a:r>
              <a:rPr sz="1800" b="0" dirty="0">
                <a:latin typeface="Calibri"/>
                <a:cs typeface="Calibri"/>
              </a:rPr>
              <a:t>και</a:t>
            </a:r>
            <a:r>
              <a:rPr sz="1800" b="0" spc="-60" dirty="0">
                <a:latin typeface="Calibri"/>
                <a:cs typeface="Calibri"/>
              </a:rPr>
              <a:t> </a:t>
            </a:r>
            <a:r>
              <a:rPr sz="1800" b="0" dirty="0">
                <a:latin typeface="Calibri"/>
                <a:cs typeface="Calibri"/>
              </a:rPr>
              <a:t>ενάρετη</a:t>
            </a:r>
            <a:r>
              <a:rPr sz="1800" b="0" spc="-40" dirty="0">
                <a:latin typeface="Calibri"/>
                <a:cs typeface="Calibri"/>
              </a:rPr>
              <a:t> </a:t>
            </a:r>
            <a:r>
              <a:rPr sz="1800" b="0" dirty="0">
                <a:latin typeface="Calibri"/>
                <a:cs typeface="Calibri"/>
              </a:rPr>
              <a:t>ζωή.</a:t>
            </a:r>
            <a:r>
              <a:rPr sz="1800" b="0" spc="-75" dirty="0">
                <a:latin typeface="Calibri"/>
                <a:cs typeface="Calibri"/>
              </a:rPr>
              <a:t> </a:t>
            </a:r>
            <a:r>
              <a:rPr sz="1800" b="0" dirty="0">
                <a:latin typeface="Calibri"/>
                <a:cs typeface="Calibri"/>
              </a:rPr>
              <a:t>Επομένως,</a:t>
            </a:r>
            <a:r>
              <a:rPr sz="1800" b="0" spc="-45" dirty="0">
                <a:latin typeface="Calibri"/>
                <a:cs typeface="Calibri"/>
              </a:rPr>
              <a:t> </a:t>
            </a:r>
            <a:r>
              <a:rPr sz="1800" b="0" dirty="0">
                <a:latin typeface="Calibri"/>
                <a:cs typeface="Calibri"/>
              </a:rPr>
              <a:t>πρέπει</a:t>
            </a:r>
            <a:r>
              <a:rPr sz="1800" b="0" spc="-45" dirty="0">
                <a:latin typeface="Calibri"/>
                <a:cs typeface="Calibri"/>
              </a:rPr>
              <a:t> </a:t>
            </a:r>
            <a:r>
              <a:rPr sz="1800" b="0" spc="-25" dirty="0">
                <a:latin typeface="Calibri"/>
                <a:cs typeface="Calibri"/>
              </a:rPr>
              <a:t>να</a:t>
            </a:r>
            <a:endParaRPr sz="1800">
              <a:latin typeface="Calibri"/>
              <a:cs typeface="Calibri"/>
            </a:endParaRPr>
          </a:p>
          <a:p>
            <a:pPr marL="453390" marR="483234">
              <a:lnSpc>
                <a:spcPct val="150000"/>
              </a:lnSpc>
            </a:pPr>
            <a:r>
              <a:rPr sz="1800" b="0" dirty="0">
                <a:latin typeface="Calibri"/>
                <a:cs typeface="Calibri"/>
              </a:rPr>
              <a:t>θέσουμε</a:t>
            </a:r>
            <a:r>
              <a:rPr sz="1800" b="0" spc="-50" dirty="0">
                <a:latin typeface="Calibri"/>
                <a:cs typeface="Calibri"/>
              </a:rPr>
              <a:t> </a:t>
            </a:r>
            <a:r>
              <a:rPr sz="1800" b="0" dirty="0">
                <a:latin typeface="Calibri"/>
                <a:cs typeface="Calibri"/>
              </a:rPr>
              <a:t>ότι</a:t>
            </a:r>
            <a:r>
              <a:rPr sz="1800" b="0" spc="-70" dirty="0">
                <a:latin typeface="Calibri"/>
                <a:cs typeface="Calibri"/>
              </a:rPr>
              <a:t> </a:t>
            </a:r>
            <a:r>
              <a:rPr sz="1800" b="0" dirty="0">
                <a:latin typeface="Calibri"/>
                <a:cs typeface="Calibri"/>
              </a:rPr>
              <a:t>η</a:t>
            </a:r>
            <a:r>
              <a:rPr sz="1800" b="0" spc="-70" dirty="0">
                <a:latin typeface="Calibri"/>
                <a:cs typeface="Calibri"/>
              </a:rPr>
              <a:t> </a:t>
            </a:r>
            <a:r>
              <a:rPr sz="1800" b="0" dirty="0">
                <a:latin typeface="Calibri"/>
                <a:cs typeface="Calibri"/>
              </a:rPr>
              <a:t>πολιτική</a:t>
            </a:r>
            <a:r>
              <a:rPr sz="1800" b="0" spc="-60" dirty="0">
                <a:latin typeface="Calibri"/>
                <a:cs typeface="Calibri"/>
              </a:rPr>
              <a:t> </a:t>
            </a:r>
            <a:r>
              <a:rPr sz="1800" b="0" spc="-10" dirty="0">
                <a:latin typeface="Calibri"/>
                <a:cs typeface="Calibri"/>
              </a:rPr>
              <a:t>κοινωνία</a:t>
            </a:r>
            <a:r>
              <a:rPr sz="1800" b="0" spc="-40" dirty="0">
                <a:latin typeface="Calibri"/>
                <a:cs typeface="Calibri"/>
              </a:rPr>
              <a:t> </a:t>
            </a:r>
            <a:r>
              <a:rPr sz="1800" b="0" dirty="0">
                <a:latin typeface="Calibri"/>
                <a:cs typeface="Calibri"/>
              </a:rPr>
              <a:t>είναι</a:t>
            </a:r>
            <a:r>
              <a:rPr sz="1800" b="0" spc="-50" dirty="0">
                <a:latin typeface="Calibri"/>
                <a:cs typeface="Calibri"/>
              </a:rPr>
              <a:t> </a:t>
            </a:r>
            <a:r>
              <a:rPr sz="1800" b="0" dirty="0">
                <a:latin typeface="Calibri"/>
                <a:cs typeface="Calibri"/>
              </a:rPr>
              <a:t>προς</a:t>
            </a:r>
            <a:r>
              <a:rPr sz="1800" b="0" spc="-65" dirty="0">
                <a:latin typeface="Calibri"/>
                <a:cs typeface="Calibri"/>
              </a:rPr>
              <a:t> </a:t>
            </a:r>
            <a:r>
              <a:rPr sz="1800" b="0" spc="-10" dirty="0">
                <a:latin typeface="Calibri"/>
                <a:cs typeface="Calibri"/>
              </a:rPr>
              <a:t>χάριν</a:t>
            </a:r>
            <a:r>
              <a:rPr sz="1800" b="0" spc="-55" dirty="0">
                <a:latin typeface="Calibri"/>
                <a:cs typeface="Calibri"/>
              </a:rPr>
              <a:t> </a:t>
            </a:r>
            <a:r>
              <a:rPr sz="1800" b="0" dirty="0">
                <a:latin typeface="Calibri"/>
                <a:cs typeface="Calibri"/>
              </a:rPr>
              <a:t>των</a:t>
            </a:r>
            <a:r>
              <a:rPr sz="1800" b="0" spc="-60" dirty="0">
                <a:latin typeface="Calibri"/>
                <a:cs typeface="Calibri"/>
              </a:rPr>
              <a:t> </a:t>
            </a:r>
            <a:r>
              <a:rPr sz="1800" b="0" spc="-10" dirty="0">
                <a:latin typeface="Calibri"/>
                <a:cs typeface="Calibri"/>
              </a:rPr>
              <a:t>καλών</a:t>
            </a:r>
            <a:r>
              <a:rPr sz="1800" b="0" spc="-45" dirty="0">
                <a:latin typeface="Calibri"/>
                <a:cs typeface="Calibri"/>
              </a:rPr>
              <a:t> </a:t>
            </a:r>
            <a:r>
              <a:rPr sz="1800" b="0" dirty="0">
                <a:latin typeface="Calibri"/>
                <a:cs typeface="Calibri"/>
              </a:rPr>
              <a:t>πράξεων</a:t>
            </a:r>
            <a:r>
              <a:rPr sz="1800" b="0" spc="-50" dirty="0">
                <a:latin typeface="Calibri"/>
                <a:cs typeface="Calibri"/>
              </a:rPr>
              <a:t> </a:t>
            </a:r>
            <a:r>
              <a:rPr sz="1800" b="0" spc="-25" dirty="0">
                <a:latin typeface="Calibri"/>
                <a:cs typeface="Calibri"/>
              </a:rPr>
              <a:t>των </a:t>
            </a:r>
            <a:r>
              <a:rPr sz="1800" b="0" spc="-10" dirty="0">
                <a:latin typeface="Calibri"/>
                <a:cs typeface="Calibri"/>
              </a:rPr>
              <a:t>πολιτών</a:t>
            </a:r>
            <a:r>
              <a:rPr sz="1800" b="0" spc="-25" dirty="0">
                <a:latin typeface="Calibri"/>
                <a:cs typeface="Calibri"/>
              </a:rPr>
              <a:t> </a:t>
            </a:r>
            <a:r>
              <a:rPr sz="1800" b="0" dirty="0">
                <a:latin typeface="Calibri"/>
                <a:cs typeface="Calibri"/>
              </a:rPr>
              <a:t>και</a:t>
            </a:r>
            <a:r>
              <a:rPr sz="1800" b="0" spc="-50" dirty="0">
                <a:latin typeface="Calibri"/>
                <a:cs typeface="Calibri"/>
              </a:rPr>
              <a:t> </a:t>
            </a:r>
            <a:r>
              <a:rPr sz="1800" b="0" dirty="0">
                <a:latin typeface="Calibri"/>
                <a:cs typeface="Calibri"/>
              </a:rPr>
              <a:t>όχι</a:t>
            </a:r>
            <a:r>
              <a:rPr sz="1800" b="0" spc="-55" dirty="0">
                <a:latin typeface="Calibri"/>
                <a:cs typeface="Calibri"/>
              </a:rPr>
              <a:t> </a:t>
            </a:r>
            <a:r>
              <a:rPr sz="1800" b="0" dirty="0">
                <a:latin typeface="Calibri"/>
                <a:cs typeface="Calibri"/>
              </a:rPr>
              <a:t>μόνο</a:t>
            </a:r>
            <a:r>
              <a:rPr sz="1800" b="0" spc="-55" dirty="0">
                <a:latin typeface="Calibri"/>
                <a:cs typeface="Calibri"/>
              </a:rPr>
              <a:t> </a:t>
            </a:r>
            <a:r>
              <a:rPr sz="1800" b="0" dirty="0">
                <a:latin typeface="Calibri"/>
                <a:cs typeface="Calibri"/>
              </a:rPr>
              <a:t>για</a:t>
            </a:r>
            <a:r>
              <a:rPr sz="1800" b="0" spc="-40" dirty="0">
                <a:latin typeface="Calibri"/>
                <a:cs typeface="Calibri"/>
              </a:rPr>
              <a:t> </a:t>
            </a:r>
            <a:r>
              <a:rPr sz="1800" b="0" dirty="0">
                <a:latin typeface="Calibri"/>
                <a:cs typeface="Calibri"/>
              </a:rPr>
              <a:t>τη</a:t>
            </a:r>
            <a:r>
              <a:rPr sz="1800" b="0" spc="-65" dirty="0">
                <a:latin typeface="Calibri"/>
                <a:cs typeface="Calibri"/>
              </a:rPr>
              <a:t> </a:t>
            </a:r>
            <a:r>
              <a:rPr sz="1800" b="0" dirty="0">
                <a:latin typeface="Calibri"/>
                <a:cs typeface="Calibri"/>
              </a:rPr>
              <a:t>συμβίωσή</a:t>
            </a:r>
            <a:r>
              <a:rPr sz="1800" b="0" spc="-35" dirty="0">
                <a:latin typeface="Calibri"/>
                <a:cs typeface="Calibri"/>
              </a:rPr>
              <a:t> </a:t>
            </a:r>
            <a:r>
              <a:rPr sz="1800" b="0" spc="-10" dirty="0">
                <a:latin typeface="Calibri"/>
                <a:cs typeface="Calibri"/>
              </a:rPr>
              <a:t>τους.</a:t>
            </a:r>
            <a:endParaRPr sz="1800">
              <a:latin typeface="Calibri"/>
              <a:cs typeface="Calibri"/>
            </a:endParaRPr>
          </a:p>
          <a:p>
            <a:pPr marL="3486150">
              <a:lnSpc>
                <a:spcPct val="100000"/>
              </a:lnSpc>
              <a:spcBef>
                <a:spcPts val="1080"/>
              </a:spcBef>
            </a:pPr>
            <a:r>
              <a:rPr sz="1800" b="0" dirty="0">
                <a:latin typeface="Calibri"/>
                <a:cs typeface="Calibri"/>
              </a:rPr>
              <a:t>Αριστοτέλης,</a:t>
            </a:r>
            <a:r>
              <a:rPr sz="1800" b="0" spc="-30" dirty="0">
                <a:latin typeface="Calibri"/>
                <a:cs typeface="Calibri"/>
              </a:rPr>
              <a:t> </a:t>
            </a:r>
            <a:r>
              <a:rPr sz="1800" b="0" spc="-20" dirty="0">
                <a:latin typeface="Calibri"/>
                <a:cs typeface="Calibri"/>
              </a:rPr>
              <a:t>Πολιτικά </a:t>
            </a:r>
            <a:r>
              <a:rPr sz="1800" b="0" dirty="0">
                <a:latin typeface="Calibri"/>
                <a:cs typeface="Calibri"/>
              </a:rPr>
              <a:t>1280b</a:t>
            </a:r>
            <a:r>
              <a:rPr sz="1800" b="0" spc="-40" dirty="0">
                <a:latin typeface="Calibri"/>
                <a:cs typeface="Calibri"/>
              </a:rPr>
              <a:t> </a:t>
            </a:r>
            <a:r>
              <a:rPr sz="1800" b="0" spc="-10" dirty="0">
                <a:latin typeface="Calibri"/>
                <a:cs typeface="Calibri"/>
              </a:rPr>
              <a:t>32-</a:t>
            </a:r>
            <a:r>
              <a:rPr sz="1800" b="0" dirty="0">
                <a:latin typeface="Calibri"/>
                <a:cs typeface="Calibri"/>
              </a:rPr>
              <a:t>45'</a:t>
            </a:r>
            <a:r>
              <a:rPr sz="1800" b="0" spc="-45" dirty="0">
                <a:latin typeface="Calibri"/>
                <a:cs typeface="Calibri"/>
              </a:rPr>
              <a:t> </a:t>
            </a:r>
            <a:r>
              <a:rPr sz="1800" b="0" dirty="0">
                <a:latin typeface="Calibri"/>
                <a:cs typeface="Calibri"/>
              </a:rPr>
              <a:t>1281a</a:t>
            </a:r>
            <a:r>
              <a:rPr sz="1800" b="0" spc="-40" dirty="0">
                <a:latin typeface="Calibri"/>
                <a:cs typeface="Calibri"/>
              </a:rPr>
              <a:t> </a:t>
            </a:r>
            <a:r>
              <a:rPr sz="1800" b="0" spc="-10" dirty="0">
                <a:latin typeface="Calibri"/>
                <a:cs typeface="Calibri"/>
              </a:rPr>
              <a:t>1-</a:t>
            </a:r>
            <a:r>
              <a:rPr sz="1800" b="0" spc="-25" dirty="0">
                <a:latin typeface="Calibri"/>
                <a:cs typeface="Calibri"/>
              </a:rPr>
              <a:t>4.</a:t>
            </a:r>
            <a:endParaRPr sz="1800">
              <a:latin typeface="Calibri"/>
              <a:cs typeface="Calibri"/>
            </a:endParaRPr>
          </a:p>
        </p:txBody>
      </p:sp>
      <p:sp>
        <p:nvSpPr>
          <p:cNvPr id="12" name="object 12"/>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13" name="object 13"/>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27</a:t>
            </a:fld>
            <a:endParaRPr spc="-25"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43509" y="2793619"/>
            <a:ext cx="1903095" cy="696595"/>
          </a:xfrm>
          <a:prstGeom prst="rect">
            <a:avLst/>
          </a:prstGeom>
        </p:spPr>
        <p:txBody>
          <a:bodyPr vert="horz" wrap="square" lIns="0" tIns="13335" rIns="0" bIns="0" rtlCol="0">
            <a:spAutoFit/>
          </a:bodyPr>
          <a:lstStyle/>
          <a:p>
            <a:pPr marL="38100">
              <a:lnSpc>
                <a:spcPct val="100000"/>
              </a:lnSpc>
              <a:spcBef>
                <a:spcPts val="105"/>
              </a:spcBef>
            </a:pPr>
            <a:r>
              <a:rPr sz="4400" dirty="0">
                <a:latin typeface="Calibri"/>
                <a:cs typeface="Calibri"/>
              </a:rPr>
              <a:t>1</a:t>
            </a:r>
            <a:r>
              <a:rPr sz="4350" baseline="24904" dirty="0">
                <a:latin typeface="Calibri"/>
                <a:cs typeface="Calibri"/>
              </a:rPr>
              <a:t>ο</a:t>
            </a:r>
            <a:r>
              <a:rPr sz="4350" spc="525" baseline="24904" dirty="0">
                <a:latin typeface="Calibri"/>
                <a:cs typeface="Calibri"/>
              </a:rPr>
              <a:t> </a:t>
            </a:r>
            <a:r>
              <a:rPr sz="4400" spc="-20" dirty="0">
                <a:latin typeface="Calibri"/>
                <a:cs typeface="Calibri"/>
              </a:rPr>
              <a:t>βήμα</a:t>
            </a:r>
            <a:endParaRPr sz="4400">
              <a:latin typeface="Calibri"/>
              <a:cs typeface="Calibri"/>
            </a:endParaRPr>
          </a:p>
        </p:txBody>
      </p:sp>
      <p:grpSp>
        <p:nvGrpSpPr>
          <p:cNvPr id="3" name="object 3"/>
          <p:cNvGrpSpPr/>
          <p:nvPr/>
        </p:nvGrpSpPr>
        <p:grpSpPr>
          <a:xfrm>
            <a:off x="3537203" y="1609344"/>
            <a:ext cx="1043940" cy="680085"/>
            <a:chOff x="3537203" y="1609344"/>
            <a:chExt cx="1043940" cy="680085"/>
          </a:xfrm>
        </p:grpSpPr>
        <p:pic>
          <p:nvPicPr>
            <p:cNvPr id="4" name="object 4"/>
            <p:cNvPicPr/>
            <p:nvPr/>
          </p:nvPicPr>
          <p:blipFill>
            <a:blip r:embed="rId2" cstate="print"/>
            <a:stretch>
              <a:fillRect/>
            </a:stretch>
          </p:blipFill>
          <p:spPr>
            <a:xfrm>
              <a:off x="3537203" y="1609344"/>
              <a:ext cx="1043939" cy="679703"/>
            </a:xfrm>
            <a:prstGeom prst="rect">
              <a:avLst/>
            </a:prstGeom>
          </p:spPr>
        </p:pic>
        <p:pic>
          <p:nvPicPr>
            <p:cNvPr id="5" name="object 5"/>
            <p:cNvPicPr/>
            <p:nvPr/>
          </p:nvPicPr>
          <p:blipFill>
            <a:blip r:embed="rId3" cstate="print"/>
            <a:stretch>
              <a:fillRect/>
            </a:stretch>
          </p:blipFill>
          <p:spPr>
            <a:xfrm>
              <a:off x="3720083" y="2020824"/>
              <a:ext cx="678179" cy="59436"/>
            </a:xfrm>
            <a:prstGeom prst="rect">
              <a:avLst/>
            </a:prstGeom>
          </p:spPr>
        </p:pic>
      </p:grpSp>
      <p:grpSp>
        <p:nvGrpSpPr>
          <p:cNvPr id="6" name="object 6"/>
          <p:cNvGrpSpPr/>
          <p:nvPr/>
        </p:nvGrpSpPr>
        <p:grpSpPr>
          <a:xfrm>
            <a:off x="5657088" y="2231135"/>
            <a:ext cx="1018540" cy="680085"/>
            <a:chOff x="5657088" y="2231135"/>
            <a:chExt cx="1018540" cy="680085"/>
          </a:xfrm>
        </p:grpSpPr>
        <p:pic>
          <p:nvPicPr>
            <p:cNvPr id="7" name="object 7"/>
            <p:cNvPicPr/>
            <p:nvPr/>
          </p:nvPicPr>
          <p:blipFill>
            <a:blip r:embed="rId4" cstate="print"/>
            <a:stretch>
              <a:fillRect/>
            </a:stretch>
          </p:blipFill>
          <p:spPr>
            <a:xfrm>
              <a:off x="5657088" y="2231135"/>
              <a:ext cx="1018032" cy="679703"/>
            </a:xfrm>
            <a:prstGeom prst="rect">
              <a:avLst/>
            </a:prstGeom>
          </p:spPr>
        </p:pic>
        <p:pic>
          <p:nvPicPr>
            <p:cNvPr id="8" name="object 8"/>
            <p:cNvPicPr/>
            <p:nvPr/>
          </p:nvPicPr>
          <p:blipFill>
            <a:blip r:embed="rId5" cstate="print"/>
            <a:stretch>
              <a:fillRect/>
            </a:stretch>
          </p:blipFill>
          <p:spPr>
            <a:xfrm>
              <a:off x="5839968" y="2642615"/>
              <a:ext cx="652272" cy="59436"/>
            </a:xfrm>
            <a:prstGeom prst="rect">
              <a:avLst/>
            </a:prstGeom>
          </p:spPr>
        </p:pic>
      </p:grpSp>
      <p:sp>
        <p:nvSpPr>
          <p:cNvPr id="9" name="object 9"/>
          <p:cNvSpPr txBox="1"/>
          <p:nvPr/>
        </p:nvSpPr>
        <p:spPr>
          <a:xfrm>
            <a:off x="1983994" y="176529"/>
            <a:ext cx="6616700" cy="3061970"/>
          </a:xfrm>
          <a:prstGeom prst="rect">
            <a:avLst/>
          </a:prstGeom>
        </p:spPr>
        <p:txBody>
          <a:bodyPr vert="horz" wrap="square" lIns="0" tIns="12700" rIns="0" bIns="0" rtlCol="0">
            <a:spAutoFit/>
          </a:bodyPr>
          <a:lstStyle/>
          <a:p>
            <a:pPr marL="355600" marR="5080" indent="-342900">
              <a:lnSpc>
                <a:spcPct val="150000"/>
              </a:lnSpc>
              <a:spcBef>
                <a:spcPts val="100"/>
              </a:spcBef>
              <a:buFont typeface="Arial"/>
              <a:buChar char="•"/>
              <a:tabLst>
                <a:tab pos="355600" algn="l"/>
              </a:tabLst>
            </a:pPr>
            <a:r>
              <a:rPr sz="2700" b="1" spc="-10" dirty="0">
                <a:solidFill>
                  <a:srgbClr val="4F6128"/>
                </a:solidFill>
                <a:latin typeface="Calibri"/>
                <a:cs typeface="Calibri"/>
              </a:rPr>
              <a:t>Διαβάζω</a:t>
            </a:r>
            <a:r>
              <a:rPr sz="2700" b="1" spc="-85" dirty="0">
                <a:solidFill>
                  <a:srgbClr val="4F6128"/>
                </a:solidFill>
                <a:latin typeface="Calibri"/>
                <a:cs typeface="Calibri"/>
              </a:rPr>
              <a:t> </a:t>
            </a:r>
            <a:r>
              <a:rPr sz="2700" dirty="0">
                <a:latin typeface="Calibri"/>
                <a:cs typeface="Calibri"/>
              </a:rPr>
              <a:t>πολύ</a:t>
            </a:r>
            <a:r>
              <a:rPr sz="2700" spc="-100" dirty="0">
                <a:latin typeface="Calibri"/>
                <a:cs typeface="Calibri"/>
              </a:rPr>
              <a:t> </a:t>
            </a:r>
            <a:r>
              <a:rPr sz="2700" spc="-10" dirty="0">
                <a:latin typeface="Calibri"/>
                <a:cs typeface="Calibri"/>
              </a:rPr>
              <a:t>καλά</a:t>
            </a:r>
            <a:r>
              <a:rPr sz="2700" spc="-105" dirty="0">
                <a:latin typeface="Calibri"/>
                <a:cs typeface="Calibri"/>
              </a:rPr>
              <a:t> </a:t>
            </a:r>
            <a:r>
              <a:rPr sz="2700" dirty="0">
                <a:latin typeface="Calibri"/>
                <a:cs typeface="Calibri"/>
              </a:rPr>
              <a:t>την</a:t>
            </a:r>
            <a:r>
              <a:rPr sz="2700" spc="-95" dirty="0">
                <a:latin typeface="Calibri"/>
                <a:cs typeface="Calibri"/>
              </a:rPr>
              <a:t> </a:t>
            </a:r>
            <a:r>
              <a:rPr sz="2700" dirty="0">
                <a:latin typeface="Calibri"/>
                <a:cs typeface="Calibri"/>
              </a:rPr>
              <a:t>πηγή</a:t>
            </a:r>
            <a:r>
              <a:rPr sz="2700" spc="-105" dirty="0">
                <a:latin typeface="Calibri"/>
                <a:cs typeface="Calibri"/>
              </a:rPr>
              <a:t> </a:t>
            </a:r>
            <a:r>
              <a:rPr sz="2700" dirty="0">
                <a:latin typeface="Calibri"/>
                <a:cs typeface="Calibri"/>
              </a:rPr>
              <a:t>και</a:t>
            </a:r>
            <a:r>
              <a:rPr sz="2700" spc="-114" dirty="0">
                <a:latin typeface="Calibri"/>
                <a:cs typeface="Calibri"/>
              </a:rPr>
              <a:t> </a:t>
            </a:r>
            <a:r>
              <a:rPr sz="2700" spc="-10" dirty="0">
                <a:latin typeface="Calibri"/>
                <a:cs typeface="Calibri"/>
              </a:rPr>
              <a:t>προσπαθώ </a:t>
            </a:r>
            <a:r>
              <a:rPr sz="2700" dirty="0">
                <a:latin typeface="Calibri"/>
                <a:cs typeface="Calibri"/>
              </a:rPr>
              <a:t>να</a:t>
            </a:r>
            <a:r>
              <a:rPr sz="2700" spc="-75" dirty="0">
                <a:latin typeface="Calibri"/>
                <a:cs typeface="Calibri"/>
              </a:rPr>
              <a:t> </a:t>
            </a:r>
            <a:r>
              <a:rPr sz="2700" b="1" spc="-10" dirty="0">
                <a:solidFill>
                  <a:srgbClr val="4F6128"/>
                </a:solidFill>
                <a:latin typeface="Calibri"/>
                <a:cs typeface="Calibri"/>
              </a:rPr>
              <a:t>κατανοήσω</a:t>
            </a:r>
            <a:r>
              <a:rPr sz="2700" b="1" spc="-60" dirty="0">
                <a:solidFill>
                  <a:srgbClr val="4F6128"/>
                </a:solidFill>
                <a:latin typeface="Calibri"/>
                <a:cs typeface="Calibri"/>
              </a:rPr>
              <a:t> </a:t>
            </a:r>
            <a:r>
              <a:rPr sz="2700" dirty="0">
                <a:latin typeface="Calibri"/>
                <a:cs typeface="Calibri"/>
              </a:rPr>
              <a:t>το</a:t>
            </a:r>
            <a:r>
              <a:rPr sz="2700" spc="-60" dirty="0">
                <a:latin typeface="Calibri"/>
                <a:cs typeface="Calibri"/>
              </a:rPr>
              <a:t> </a:t>
            </a:r>
            <a:r>
              <a:rPr sz="2700" dirty="0">
                <a:latin typeface="Calibri"/>
                <a:cs typeface="Calibri"/>
              </a:rPr>
              <a:t>ιστορικό</a:t>
            </a:r>
            <a:r>
              <a:rPr sz="2700" spc="-80" dirty="0">
                <a:latin typeface="Calibri"/>
                <a:cs typeface="Calibri"/>
              </a:rPr>
              <a:t> </a:t>
            </a:r>
            <a:r>
              <a:rPr sz="2700" dirty="0">
                <a:latin typeface="Calibri"/>
                <a:cs typeface="Calibri"/>
              </a:rPr>
              <a:t>της</a:t>
            </a:r>
            <a:r>
              <a:rPr sz="2700" spc="-75" dirty="0">
                <a:latin typeface="Calibri"/>
                <a:cs typeface="Calibri"/>
              </a:rPr>
              <a:t> </a:t>
            </a:r>
            <a:r>
              <a:rPr sz="2700" spc="-10" dirty="0">
                <a:latin typeface="Calibri"/>
                <a:cs typeface="Calibri"/>
              </a:rPr>
              <a:t>περιεχόμενο</a:t>
            </a:r>
            <a:endParaRPr sz="2700">
              <a:latin typeface="Calibri"/>
              <a:cs typeface="Calibri"/>
            </a:endParaRPr>
          </a:p>
          <a:p>
            <a:pPr marL="755015" lvl="1" indent="-285115">
              <a:lnSpc>
                <a:spcPct val="100000"/>
              </a:lnSpc>
              <a:spcBef>
                <a:spcPts val="2085"/>
              </a:spcBef>
              <a:buFont typeface="Arial"/>
              <a:buChar char="–"/>
              <a:tabLst>
                <a:tab pos="755015" algn="l"/>
              </a:tabLst>
            </a:pPr>
            <a:r>
              <a:rPr sz="2400" dirty="0">
                <a:latin typeface="Calibri"/>
                <a:cs typeface="Calibri"/>
              </a:rPr>
              <a:t>Σε</a:t>
            </a:r>
            <a:r>
              <a:rPr sz="2400" spc="-40" dirty="0">
                <a:latin typeface="Calibri"/>
                <a:cs typeface="Calibri"/>
              </a:rPr>
              <a:t> </a:t>
            </a:r>
            <a:r>
              <a:rPr sz="2400" dirty="0">
                <a:latin typeface="Calibri"/>
                <a:cs typeface="Calibri"/>
              </a:rPr>
              <a:t>ποιο</a:t>
            </a:r>
            <a:r>
              <a:rPr sz="2400" spc="-30" dirty="0">
                <a:latin typeface="Calibri"/>
                <a:cs typeface="Calibri"/>
              </a:rPr>
              <a:t> </a:t>
            </a:r>
            <a:r>
              <a:rPr sz="2400" u="sng" dirty="0">
                <a:uFill>
                  <a:solidFill>
                    <a:srgbClr val="000000"/>
                  </a:solidFill>
                </a:uFill>
                <a:latin typeface="Calibri"/>
                <a:cs typeface="Calibri"/>
              </a:rPr>
              <a:t>θέμα</a:t>
            </a:r>
            <a:r>
              <a:rPr sz="2400" u="none" spc="-15" dirty="0">
                <a:latin typeface="Calibri"/>
                <a:cs typeface="Calibri"/>
              </a:rPr>
              <a:t> </a:t>
            </a:r>
            <a:r>
              <a:rPr sz="2400" u="none" spc="-10" dirty="0">
                <a:latin typeface="Calibri"/>
                <a:cs typeface="Calibri"/>
              </a:rPr>
              <a:t>αναφέρεται;</a:t>
            </a:r>
            <a:endParaRPr sz="2400">
              <a:latin typeface="Calibri"/>
              <a:cs typeface="Calibri"/>
            </a:endParaRPr>
          </a:p>
          <a:p>
            <a:pPr marL="754380" marR="570865" lvl="1" indent="-285115">
              <a:lnSpc>
                <a:spcPct val="150000"/>
              </a:lnSpc>
              <a:spcBef>
                <a:spcPts val="580"/>
              </a:spcBef>
              <a:buFont typeface="Arial"/>
              <a:buChar char="–"/>
              <a:tabLst>
                <a:tab pos="756285" algn="l"/>
              </a:tabLst>
            </a:pPr>
            <a:r>
              <a:rPr sz="2400" spc="-20" dirty="0">
                <a:latin typeface="Calibri"/>
                <a:cs typeface="Calibri"/>
              </a:rPr>
              <a:t>Διαβάζω</a:t>
            </a:r>
            <a:r>
              <a:rPr sz="2400" spc="-45" dirty="0">
                <a:latin typeface="Calibri"/>
                <a:cs typeface="Calibri"/>
              </a:rPr>
              <a:t> </a:t>
            </a:r>
            <a:r>
              <a:rPr sz="2400" spc="-10" dirty="0">
                <a:latin typeface="Calibri"/>
                <a:cs typeface="Calibri"/>
              </a:rPr>
              <a:t>προσεχτικά</a:t>
            </a:r>
            <a:r>
              <a:rPr sz="2400" spc="-45" dirty="0">
                <a:latin typeface="Calibri"/>
                <a:cs typeface="Calibri"/>
              </a:rPr>
              <a:t> </a:t>
            </a:r>
            <a:r>
              <a:rPr sz="2400" dirty="0">
                <a:latin typeface="Calibri"/>
                <a:cs typeface="Calibri"/>
              </a:rPr>
              <a:t>τον</a:t>
            </a:r>
            <a:r>
              <a:rPr sz="2400" spc="-40" dirty="0">
                <a:latin typeface="Calibri"/>
                <a:cs typeface="Calibri"/>
              </a:rPr>
              <a:t> </a:t>
            </a:r>
            <a:r>
              <a:rPr sz="2400" u="sng" dirty="0">
                <a:uFill>
                  <a:solidFill>
                    <a:srgbClr val="000000"/>
                  </a:solidFill>
                </a:uFill>
                <a:latin typeface="Calibri"/>
                <a:cs typeface="Calibri"/>
              </a:rPr>
              <a:t>τίτλο</a:t>
            </a:r>
            <a:r>
              <a:rPr sz="2400" u="none" spc="-55" dirty="0">
                <a:latin typeface="Calibri"/>
                <a:cs typeface="Calibri"/>
              </a:rPr>
              <a:t> </a:t>
            </a:r>
            <a:r>
              <a:rPr sz="2400" u="none" dirty="0">
                <a:latin typeface="Wingdings"/>
                <a:cs typeface="Wingdings"/>
              </a:rPr>
              <a:t></a:t>
            </a:r>
            <a:r>
              <a:rPr sz="2400" u="none" spc="-114" dirty="0">
                <a:latin typeface="Times New Roman"/>
                <a:cs typeface="Times New Roman"/>
              </a:rPr>
              <a:t> </a:t>
            </a:r>
            <a:r>
              <a:rPr sz="2400" u="none" spc="-10" dirty="0">
                <a:latin typeface="Calibri"/>
                <a:cs typeface="Calibri"/>
              </a:rPr>
              <a:t>συνήθως 	</a:t>
            </a:r>
            <a:r>
              <a:rPr sz="2400" u="none" dirty="0">
                <a:latin typeface="Calibri"/>
                <a:cs typeface="Calibri"/>
              </a:rPr>
              <a:t>αντλώ</a:t>
            </a:r>
            <a:r>
              <a:rPr sz="2400" u="none" spc="-50" dirty="0">
                <a:latin typeface="Calibri"/>
                <a:cs typeface="Calibri"/>
              </a:rPr>
              <a:t> </a:t>
            </a:r>
            <a:r>
              <a:rPr sz="2400" u="none" dirty="0">
                <a:latin typeface="Calibri"/>
                <a:cs typeface="Calibri"/>
              </a:rPr>
              <a:t>από</a:t>
            </a:r>
            <a:r>
              <a:rPr sz="2400" u="none" spc="-45" dirty="0">
                <a:latin typeface="Calibri"/>
                <a:cs typeface="Calibri"/>
              </a:rPr>
              <a:t> </a:t>
            </a:r>
            <a:r>
              <a:rPr sz="2400" u="none" dirty="0">
                <a:latin typeface="Calibri"/>
                <a:cs typeface="Calibri"/>
              </a:rPr>
              <a:t>τον</a:t>
            </a:r>
            <a:r>
              <a:rPr sz="2400" u="none" spc="-40" dirty="0">
                <a:latin typeface="Calibri"/>
                <a:cs typeface="Calibri"/>
              </a:rPr>
              <a:t> </a:t>
            </a:r>
            <a:r>
              <a:rPr sz="2400" u="none" dirty="0">
                <a:latin typeface="Calibri"/>
                <a:cs typeface="Calibri"/>
              </a:rPr>
              <a:t>τίτλο</a:t>
            </a:r>
            <a:r>
              <a:rPr sz="2400" u="none" spc="-50" dirty="0">
                <a:latin typeface="Calibri"/>
                <a:cs typeface="Calibri"/>
              </a:rPr>
              <a:t> </a:t>
            </a:r>
            <a:r>
              <a:rPr sz="2400" u="none" dirty="0">
                <a:latin typeface="Calibri"/>
                <a:cs typeface="Calibri"/>
              </a:rPr>
              <a:t>το</a:t>
            </a:r>
            <a:r>
              <a:rPr sz="2400" u="none" spc="-50" dirty="0">
                <a:latin typeface="Calibri"/>
                <a:cs typeface="Calibri"/>
              </a:rPr>
              <a:t> </a:t>
            </a:r>
            <a:r>
              <a:rPr sz="2400" u="none" dirty="0">
                <a:latin typeface="Calibri"/>
                <a:cs typeface="Calibri"/>
              </a:rPr>
              <a:t>θέμα</a:t>
            </a:r>
            <a:r>
              <a:rPr sz="2400" u="none" spc="-45" dirty="0">
                <a:latin typeface="Calibri"/>
                <a:cs typeface="Calibri"/>
              </a:rPr>
              <a:t> </a:t>
            </a:r>
            <a:r>
              <a:rPr sz="2400" u="none" dirty="0">
                <a:latin typeface="Calibri"/>
                <a:cs typeface="Calibri"/>
              </a:rPr>
              <a:t>της</a:t>
            </a:r>
            <a:r>
              <a:rPr sz="2400" u="none" spc="-50" dirty="0">
                <a:latin typeface="Calibri"/>
                <a:cs typeface="Calibri"/>
              </a:rPr>
              <a:t> </a:t>
            </a:r>
            <a:r>
              <a:rPr sz="2400" u="none" spc="-10" dirty="0">
                <a:latin typeface="Calibri"/>
                <a:cs typeface="Calibri"/>
              </a:rPr>
              <a:t>πηγής.</a:t>
            </a:r>
            <a:endParaRPr sz="2400">
              <a:latin typeface="Calibri"/>
              <a:cs typeface="Calibri"/>
            </a:endParaRPr>
          </a:p>
        </p:txBody>
      </p:sp>
      <p:grpSp>
        <p:nvGrpSpPr>
          <p:cNvPr id="10" name="object 10"/>
          <p:cNvGrpSpPr/>
          <p:nvPr/>
        </p:nvGrpSpPr>
        <p:grpSpPr>
          <a:xfrm>
            <a:off x="7482840" y="3401567"/>
            <a:ext cx="1144905" cy="680085"/>
            <a:chOff x="7482840" y="3401567"/>
            <a:chExt cx="1144905" cy="680085"/>
          </a:xfrm>
        </p:grpSpPr>
        <p:pic>
          <p:nvPicPr>
            <p:cNvPr id="11" name="object 11"/>
            <p:cNvPicPr/>
            <p:nvPr/>
          </p:nvPicPr>
          <p:blipFill>
            <a:blip r:embed="rId6" cstate="print"/>
            <a:stretch>
              <a:fillRect/>
            </a:stretch>
          </p:blipFill>
          <p:spPr>
            <a:xfrm>
              <a:off x="7482840" y="3401567"/>
              <a:ext cx="1144524" cy="679703"/>
            </a:xfrm>
            <a:prstGeom prst="rect">
              <a:avLst/>
            </a:prstGeom>
          </p:spPr>
        </p:pic>
        <p:pic>
          <p:nvPicPr>
            <p:cNvPr id="12" name="object 12"/>
            <p:cNvPicPr/>
            <p:nvPr/>
          </p:nvPicPr>
          <p:blipFill>
            <a:blip r:embed="rId7" cstate="print"/>
            <a:stretch>
              <a:fillRect/>
            </a:stretch>
          </p:blipFill>
          <p:spPr>
            <a:xfrm>
              <a:off x="7665720" y="3813047"/>
              <a:ext cx="778764" cy="59436"/>
            </a:xfrm>
            <a:prstGeom prst="rect">
              <a:avLst/>
            </a:prstGeom>
          </p:spPr>
        </p:pic>
      </p:grpSp>
      <p:grpSp>
        <p:nvGrpSpPr>
          <p:cNvPr id="13" name="object 13"/>
          <p:cNvGrpSpPr/>
          <p:nvPr/>
        </p:nvGrpSpPr>
        <p:grpSpPr>
          <a:xfrm>
            <a:off x="2732532" y="4122527"/>
            <a:ext cx="957580" cy="299085"/>
            <a:chOff x="2732532" y="4122527"/>
            <a:chExt cx="957580" cy="299085"/>
          </a:xfrm>
        </p:grpSpPr>
        <p:pic>
          <p:nvPicPr>
            <p:cNvPr id="14" name="object 14"/>
            <p:cNvPicPr/>
            <p:nvPr/>
          </p:nvPicPr>
          <p:blipFill>
            <a:blip r:embed="rId8" cstate="print"/>
            <a:stretch>
              <a:fillRect/>
            </a:stretch>
          </p:blipFill>
          <p:spPr>
            <a:xfrm>
              <a:off x="2759021" y="4122527"/>
              <a:ext cx="923127" cy="239332"/>
            </a:xfrm>
            <a:prstGeom prst="rect">
              <a:avLst/>
            </a:prstGeom>
          </p:spPr>
        </p:pic>
        <p:pic>
          <p:nvPicPr>
            <p:cNvPr id="15" name="object 15"/>
            <p:cNvPicPr/>
            <p:nvPr/>
          </p:nvPicPr>
          <p:blipFill>
            <a:blip r:embed="rId9" cstate="print"/>
            <a:stretch>
              <a:fillRect/>
            </a:stretch>
          </p:blipFill>
          <p:spPr>
            <a:xfrm>
              <a:off x="2732532" y="4361688"/>
              <a:ext cx="957071" cy="59436"/>
            </a:xfrm>
            <a:prstGeom prst="rect">
              <a:avLst/>
            </a:prstGeom>
          </p:spPr>
        </p:pic>
      </p:grpSp>
      <p:sp>
        <p:nvSpPr>
          <p:cNvPr id="16" name="object 16"/>
          <p:cNvSpPr txBox="1"/>
          <p:nvPr/>
        </p:nvSpPr>
        <p:spPr>
          <a:xfrm>
            <a:off x="2441194" y="3285190"/>
            <a:ext cx="5986145" cy="1123950"/>
          </a:xfrm>
          <a:prstGeom prst="rect">
            <a:avLst/>
          </a:prstGeom>
        </p:spPr>
        <p:txBody>
          <a:bodyPr vert="horz" wrap="square" lIns="0" tIns="196215" rIns="0" bIns="0" rtlCol="0">
            <a:spAutoFit/>
          </a:bodyPr>
          <a:lstStyle/>
          <a:p>
            <a:pPr marL="12700">
              <a:lnSpc>
                <a:spcPct val="100000"/>
              </a:lnSpc>
              <a:spcBef>
                <a:spcPts val="1545"/>
              </a:spcBef>
            </a:pPr>
            <a:r>
              <a:rPr sz="2400" dirty="0">
                <a:latin typeface="Arial"/>
                <a:cs typeface="Arial"/>
              </a:rPr>
              <a:t>–</a:t>
            </a:r>
            <a:r>
              <a:rPr sz="2400" spc="190" dirty="0">
                <a:latin typeface="Arial"/>
                <a:cs typeface="Arial"/>
              </a:rPr>
              <a:t> </a:t>
            </a:r>
            <a:r>
              <a:rPr sz="2400" dirty="0">
                <a:latin typeface="Calibri"/>
                <a:cs typeface="Calibri"/>
              </a:rPr>
              <a:t>Αν</a:t>
            </a:r>
            <a:r>
              <a:rPr sz="2400" spc="-50" dirty="0">
                <a:latin typeface="Calibri"/>
                <a:cs typeface="Calibri"/>
              </a:rPr>
              <a:t> </a:t>
            </a:r>
            <a:r>
              <a:rPr sz="2400" dirty="0">
                <a:latin typeface="Calibri"/>
                <a:cs typeface="Calibri"/>
              </a:rPr>
              <a:t>δεν</a:t>
            </a:r>
            <a:r>
              <a:rPr sz="2400" spc="-50" dirty="0">
                <a:latin typeface="Calibri"/>
                <a:cs typeface="Calibri"/>
              </a:rPr>
              <a:t> </a:t>
            </a:r>
            <a:r>
              <a:rPr sz="2400" dirty="0">
                <a:latin typeface="Calibri"/>
                <a:cs typeface="Calibri"/>
              </a:rPr>
              <a:t>υπάρχει</a:t>
            </a:r>
            <a:r>
              <a:rPr sz="2400" spc="-35" dirty="0">
                <a:latin typeface="Calibri"/>
                <a:cs typeface="Calibri"/>
              </a:rPr>
              <a:t> </a:t>
            </a:r>
            <a:r>
              <a:rPr sz="2400" dirty="0">
                <a:latin typeface="Calibri"/>
                <a:cs typeface="Calibri"/>
              </a:rPr>
              <a:t>τίτλος</a:t>
            </a:r>
            <a:r>
              <a:rPr sz="2400" spc="-45" dirty="0">
                <a:latin typeface="Calibri"/>
                <a:cs typeface="Calibri"/>
              </a:rPr>
              <a:t> </a:t>
            </a:r>
            <a:r>
              <a:rPr sz="2400" spc="-10" dirty="0">
                <a:latin typeface="Calibri"/>
                <a:cs typeface="Calibri"/>
              </a:rPr>
              <a:t>συγκεντρώνω</a:t>
            </a:r>
            <a:r>
              <a:rPr sz="2400" spc="-25" dirty="0">
                <a:latin typeface="Calibri"/>
                <a:cs typeface="Calibri"/>
              </a:rPr>
              <a:t> </a:t>
            </a:r>
            <a:r>
              <a:rPr sz="2400" dirty="0">
                <a:latin typeface="Calibri"/>
                <a:cs typeface="Calibri"/>
              </a:rPr>
              <a:t>τις</a:t>
            </a:r>
            <a:r>
              <a:rPr sz="2400" spc="-40" dirty="0">
                <a:latin typeface="Calibri"/>
                <a:cs typeface="Calibri"/>
              </a:rPr>
              <a:t> </a:t>
            </a:r>
            <a:r>
              <a:rPr sz="2400" u="sng" spc="-10" dirty="0">
                <a:uFill>
                  <a:solidFill>
                    <a:srgbClr val="000000"/>
                  </a:solidFill>
                </a:uFill>
                <a:latin typeface="Calibri"/>
                <a:cs typeface="Calibri"/>
              </a:rPr>
              <a:t>λέξεις</a:t>
            </a:r>
            <a:endParaRPr sz="2400">
              <a:latin typeface="Calibri"/>
              <a:cs typeface="Calibri"/>
            </a:endParaRPr>
          </a:p>
          <a:p>
            <a:pPr marL="299085">
              <a:lnSpc>
                <a:spcPct val="100000"/>
              </a:lnSpc>
              <a:spcBef>
                <a:spcPts val="1440"/>
              </a:spcBef>
            </a:pPr>
            <a:r>
              <a:rPr sz="2400" u="sng" dirty="0">
                <a:uFill>
                  <a:solidFill>
                    <a:srgbClr val="000000"/>
                  </a:solidFill>
                </a:uFill>
                <a:latin typeface="Calibri"/>
                <a:cs typeface="Calibri"/>
              </a:rPr>
              <a:t>κλειδιά</a:t>
            </a:r>
            <a:r>
              <a:rPr sz="2400" u="none" spc="-45" dirty="0">
                <a:latin typeface="Calibri"/>
                <a:cs typeface="Calibri"/>
              </a:rPr>
              <a:t> </a:t>
            </a:r>
            <a:r>
              <a:rPr sz="2400" u="none" dirty="0">
                <a:latin typeface="Calibri"/>
                <a:cs typeface="Calibri"/>
              </a:rPr>
              <a:t>για</a:t>
            </a:r>
            <a:r>
              <a:rPr sz="2400" u="none" spc="-50" dirty="0">
                <a:latin typeface="Calibri"/>
                <a:cs typeface="Calibri"/>
              </a:rPr>
              <a:t> </a:t>
            </a:r>
            <a:r>
              <a:rPr sz="2400" u="none" dirty="0">
                <a:latin typeface="Calibri"/>
                <a:cs typeface="Calibri"/>
              </a:rPr>
              <a:t>το</a:t>
            </a:r>
            <a:r>
              <a:rPr sz="2400" u="none" spc="-55" dirty="0">
                <a:latin typeface="Calibri"/>
                <a:cs typeface="Calibri"/>
              </a:rPr>
              <a:t> </a:t>
            </a:r>
            <a:r>
              <a:rPr sz="2400" u="none" dirty="0">
                <a:latin typeface="Calibri"/>
                <a:cs typeface="Calibri"/>
              </a:rPr>
              <a:t>περιεχόμενο</a:t>
            </a:r>
            <a:r>
              <a:rPr sz="2400" u="none" spc="-70" dirty="0">
                <a:latin typeface="Calibri"/>
                <a:cs typeface="Calibri"/>
              </a:rPr>
              <a:t> </a:t>
            </a:r>
            <a:r>
              <a:rPr sz="2400" u="none" dirty="0">
                <a:latin typeface="Calibri"/>
                <a:cs typeface="Calibri"/>
              </a:rPr>
              <a:t>της</a:t>
            </a:r>
            <a:r>
              <a:rPr sz="2400" u="none" spc="-45" dirty="0">
                <a:latin typeface="Calibri"/>
                <a:cs typeface="Calibri"/>
              </a:rPr>
              <a:t> </a:t>
            </a:r>
            <a:r>
              <a:rPr sz="2400" u="none" spc="-10" dirty="0">
                <a:latin typeface="Calibri"/>
                <a:cs typeface="Calibri"/>
              </a:rPr>
              <a:t>πηγής.</a:t>
            </a:r>
            <a:endParaRPr sz="2400">
              <a:latin typeface="Calibri"/>
              <a:cs typeface="Calibri"/>
            </a:endParaRPr>
          </a:p>
        </p:txBody>
      </p:sp>
      <p:grpSp>
        <p:nvGrpSpPr>
          <p:cNvPr id="17" name="object 17"/>
          <p:cNvGrpSpPr/>
          <p:nvPr/>
        </p:nvGrpSpPr>
        <p:grpSpPr>
          <a:xfrm>
            <a:off x="3537203" y="4572000"/>
            <a:ext cx="1280160" cy="680085"/>
            <a:chOff x="3537203" y="4572000"/>
            <a:chExt cx="1280160" cy="680085"/>
          </a:xfrm>
        </p:grpSpPr>
        <p:pic>
          <p:nvPicPr>
            <p:cNvPr id="18" name="object 18"/>
            <p:cNvPicPr/>
            <p:nvPr/>
          </p:nvPicPr>
          <p:blipFill>
            <a:blip r:embed="rId10" cstate="print"/>
            <a:stretch>
              <a:fillRect/>
            </a:stretch>
          </p:blipFill>
          <p:spPr>
            <a:xfrm>
              <a:off x="3537203" y="4572000"/>
              <a:ext cx="1280160" cy="679704"/>
            </a:xfrm>
            <a:prstGeom prst="rect">
              <a:avLst/>
            </a:prstGeom>
          </p:spPr>
        </p:pic>
        <p:pic>
          <p:nvPicPr>
            <p:cNvPr id="19" name="object 19"/>
            <p:cNvPicPr/>
            <p:nvPr/>
          </p:nvPicPr>
          <p:blipFill>
            <a:blip r:embed="rId11" cstate="print"/>
            <a:stretch>
              <a:fillRect/>
            </a:stretch>
          </p:blipFill>
          <p:spPr>
            <a:xfrm>
              <a:off x="3720083" y="4983480"/>
              <a:ext cx="914400" cy="59436"/>
            </a:xfrm>
            <a:prstGeom prst="rect">
              <a:avLst/>
            </a:prstGeom>
          </p:spPr>
        </p:pic>
      </p:grpSp>
      <p:grpSp>
        <p:nvGrpSpPr>
          <p:cNvPr id="20" name="object 20"/>
          <p:cNvGrpSpPr/>
          <p:nvPr/>
        </p:nvGrpSpPr>
        <p:grpSpPr>
          <a:xfrm>
            <a:off x="4956047" y="4572000"/>
            <a:ext cx="2943225" cy="680085"/>
            <a:chOff x="4956047" y="4572000"/>
            <a:chExt cx="2943225" cy="680085"/>
          </a:xfrm>
        </p:grpSpPr>
        <p:pic>
          <p:nvPicPr>
            <p:cNvPr id="21" name="object 21"/>
            <p:cNvPicPr/>
            <p:nvPr/>
          </p:nvPicPr>
          <p:blipFill>
            <a:blip r:embed="rId12" cstate="print"/>
            <a:stretch>
              <a:fillRect/>
            </a:stretch>
          </p:blipFill>
          <p:spPr>
            <a:xfrm>
              <a:off x="4956047" y="4572000"/>
              <a:ext cx="2942844" cy="679704"/>
            </a:xfrm>
            <a:prstGeom prst="rect">
              <a:avLst/>
            </a:prstGeom>
          </p:spPr>
        </p:pic>
        <p:pic>
          <p:nvPicPr>
            <p:cNvPr id="22" name="object 22"/>
            <p:cNvPicPr/>
            <p:nvPr/>
          </p:nvPicPr>
          <p:blipFill>
            <a:blip r:embed="rId13" cstate="print"/>
            <a:stretch>
              <a:fillRect/>
            </a:stretch>
          </p:blipFill>
          <p:spPr>
            <a:xfrm>
              <a:off x="5138927" y="4983480"/>
              <a:ext cx="2577083" cy="59436"/>
            </a:xfrm>
            <a:prstGeom prst="rect">
              <a:avLst/>
            </a:prstGeom>
          </p:spPr>
        </p:pic>
      </p:grpSp>
      <p:sp>
        <p:nvSpPr>
          <p:cNvPr id="23" name="object 23"/>
          <p:cNvSpPr txBox="1"/>
          <p:nvPr/>
        </p:nvSpPr>
        <p:spPr>
          <a:xfrm>
            <a:off x="2441194" y="4456176"/>
            <a:ext cx="5823585" cy="1123950"/>
          </a:xfrm>
          <a:prstGeom prst="rect">
            <a:avLst/>
          </a:prstGeom>
        </p:spPr>
        <p:txBody>
          <a:bodyPr vert="horz" wrap="square" lIns="0" tIns="12700" rIns="0" bIns="0" rtlCol="0">
            <a:spAutoFit/>
          </a:bodyPr>
          <a:lstStyle/>
          <a:p>
            <a:pPr marL="299085" marR="5080" indent="-287020">
              <a:lnSpc>
                <a:spcPct val="150100"/>
              </a:lnSpc>
              <a:spcBef>
                <a:spcPts val="100"/>
              </a:spcBef>
            </a:pPr>
            <a:r>
              <a:rPr sz="2400" dirty="0">
                <a:latin typeface="Arial"/>
                <a:cs typeface="Arial"/>
              </a:rPr>
              <a:t>–</a:t>
            </a:r>
            <a:r>
              <a:rPr sz="2400" spc="185" dirty="0">
                <a:latin typeface="Arial"/>
                <a:cs typeface="Arial"/>
              </a:rPr>
              <a:t> </a:t>
            </a:r>
            <a:r>
              <a:rPr sz="2400" dirty="0">
                <a:latin typeface="Calibri"/>
                <a:cs typeface="Calibri"/>
              </a:rPr>
              <a:t>Σε</a:t>
            </a:r>
            <a:r>
              <a:rPr sz="2400" spc="-55" dirty="0">
                <a:latin typeface="Calibri"/>
                <a:cs typeface="Calibri"/>
              </a:rPr>
              <a:t> </a:t>
            </a:r>
            <a:r>
              <a:rPr sz="2400" dirty="0">
                <a:latin typeface="Calibri"/>
                <a:cs typeface="Calibri"/>
              </a:rPr>
              <a:t>ποιο</a:t>
            </a:r>
            <a:r>
              <a:rPr sz="2400" spc="-40" dirty="0">
                <a:latin typeface="Calibri"/>
                <a:cs typeface="Calibri"/>
              </a:rPr>
              <a:t> </a:t>
            </a:r>
            <a:r>
              <a:rPr sz="2400" u="sng" dirty="0">
                <a:uFill>
                  <a:solidFill>
                    <a:srgbClr val="000000"/>
                  </a:solidFill>
                </a:uFill>
                <a:latin typeface="Calibri"/>
                <a:cs typeface="Calibri"/>
              </a:rPr>
              <a:t>σημείο</a:t>
            </a:r>
            <a:r>
              <a:rPr sz="2400" u="none" spc="-45" dirty="0">
                <a:latin typeface="Calibri"/>
                <a:cs typeface="Calibri"/>
              </a:rPr>
              <a:t> </a:t>
            </a:r>
            <a:r>
              <a:rPr sz="2400" u="none" dirty="0">
                <a:latin typeface="Calibri"/>
                <a:cs typeface="Calibri"/>
              </a:rPr>
              <a:t>της</a:t>
            </a:r>
            <a:r>
              <a:rPr sz="2400" u="none" spc="-40" dirty="0">
                <a:latin typeface="Calibri"/>
                <a:cs typeface="Calibri"/>
              </a:rPr>
              <a:t> </a:t>
            </a:r>
            <a:r>
              <a:rPr sz="2400" u="sng" dirty="0">
                <a:uFill>
                  <a:solidFill>
                    <a:srgbClr val="000000"/>
                  </a:solidFill>
                </a:uFill>
                <a:latin typeface="Calibri"/>
                <a:cs typeface="Calibri"/>
              </a:rPr>
              <a:t>ιστορικής</a:t>
            </a:r>
            <a:r>
              <a:rPr sz="2400" u="sng" spc="-30" dirty="0">
                <a:uFill>
                  <a:solidFill>
                    <a:srgbClr val="000000"/>
                  </a:solidFill>
                </a:uFill>
                <a:latin typeface="Calibri"/>
                <a:cs typeface="Calibri"/>
              </a:rPr>
              <a:t> </a:t>
            </a:r>
            <a:r>
              <a:rPr sz="2400" u="sng" dirty="0">
                <a:uFill>
                  <a:solidFill>
                    <a:srgbClr val="000000"/>
                  </a:solidFill>
                </a:uFill>
                <a:latin typeface="Calibri"/>
                <a:cs typeface="Calibri"/>
              </a:rPr>
              <a:t>αφήγησης</a:t>
            </a:r>
            <a:r>
              <a:rPr sz="2400" u="none" spc="-15" dirty="0">
                <a:latin typeface="Calibri"/>
                <a:cs typeface="Calibri"/>
              </a:rPr>
              <a:t> </a:t>
            </a:r>
            <a:r>
              <a:rPr sz="2400" u="none" spc="-25" dirty="0">
                <a:latin typeface="Calibri"/>
                <a:cs typeface="Calibri"/>
              </a:rPr>
              <a:t>που </a:t>
            </a:r>
            <a:r>
              <a:rPr sz="2400" u="none" dirty="0">
                <a:latin typeface="Calibri"/>
                <a:cs typeface="Calibri"/>
              </a:rPr>
              <a:t>έχω</a:t>
            </a:r>
            <a:r>
              <a:rPr sz="2400" u="none" spc="-65" dirty="0">
                <a:latin typeface="Calibri"/>
                <a:cs typeface="Calibri"/>
              </a:rPr>
              <a:t> </a:t>
            </a:r>
            <a:r>
              <a:rPr sz="2400" u="none" dirty="0">
                <a:latin typeface="Calibri"/>
                <a:cs typeface="Calibri"/>
              </a:rPr>
              <a:t>μελετήσει</a:t>
            </a:r>
            <a:r>
              <a:rPr sz="2400" u="none" spc="-60" dirty="0">
                <a:latin typeface="Calibri"/>
                <a:cs typeface="Calibri"/>
              </a:rPr>
              <a:t> </a:t>
            </a:r>
            <a:r>
              <a:rPr sz="2400" u="none" dirty="0">
                <a:latin typeface="Calibri"/>
                <a:cs typeface="Calibri"/>
              </a:rPr>
              <a:t>από</a:t>
            </a:r>
            <a:r>
              <a:rPr sz="2400" u="none" spc="-60" dirty="0">
                <a:latin typeface="Calibri"/>
                <a:cs typeface="Calibri"/>
              </a:rPr>
              <a:t> </a:t>
            </a:r>
            <a:r>
              <a:rPr sz="2400" u="none" dirty="0">
                <a:latin typeface="Calibri"/>
                <a:cs typeface="Calibri"/>
              </a:rPr>
              <a:t>το</a:t>
            </a:r>
            <a:r>
              <a:rPr sz="2400" u="none" spc="-65" dirty="0">
                <a:latin typeface="Calibri"/>
                <a:cs typeface="Calibri"/>
              </a:rPr>
              <a:t> </a:t>
            </a:r>
            <a:r>
              <a:rPr sz="2400" u="none" dirty="0">
                <a:latin typeface="Calibri"/>
                <a:cs typeface="Calibri"/>
              </a:rPr>
              <a:t>βιβλίο</a:t>
            </a:r>
            <a:r>
              <a:rPr sz="2400" u="none" spc="-55" dirty="0">
                <a:latin typeface="Calibri"/>
                <a:cs typeface="Calibri"/>
              </a:rPr>
              <a:t> </a:t>
            </a:r>
            <a:r>
              <a:rPr sz="2400" u="none" spc="-10" dirty="0">
                <a:latin typeface="Calibri"/>
                <a:cs typeface="Calibri"/>
              </a:rPr>
              <a:t>αναφέρεται;</a:t>
            </a:r>
            <a:endParaRPr sz="2400">
              <a:latin typeface="Calibri"/>
              <a:cs typeface="Calibri"/>
            </a:endParaRPr>
          </a:p>
        </p:txBody>
      </p:sp>
      <p:sp>
        <p:nvSpPr>
          <p:cNvPr id="24" name="object 24"/>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25" name="object 25"/>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28</a:t>
            </a:fld>
            <a:endParaRPr spc="-25"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228344" y="496823"/>
            <a:ext cx="4395470" cy="1176655"/>
            <a:chOff x="1228344" y="496823"/>
            <a:chExt cx="4395470" cy="1176655"/>
          </a:xfrm>
        </p:grpSpPr>
        <p:pic>
          <p:nvPicPr>
            <p:cNvPr id="3" name="object 3"/>
            <p:cNvPicPr/>
            <p:nvPr/>
          </p:nvPicPr>
          <p:blipFill>
            <a:blip r:embed="rId2" cstate="print"/>
            <a:stretch>
              <a:fillRect/>
            </a:stretch>
          </p:blipFill>
          <p:spPr>
            <a:xfrm>
              <a:off x="2225040" y="496823"/>
              <a:ext cx="2781300" cy="566927"/>
            </a:xfrm>
            <a:prstGeom prst="rect">
              <a:avLst/>
            </a:prstGeom>
          </p:spPr>
        </p:pic>
        <p:pic>
          <p:nvPicPr>
            <p:cNvPr id="4" name="object 4"/>
            <p:cNvPicPr/>
            <p:nvPr/>
          </p:nvPicPr>
          <p:blipFill>
            <a:blip r:embed="rId3" cstate="print"/>
            <a:stretch>
              <a:fillRect/>
            </a:stretch>
          </p:blipFill>
          <p:spPr>
            <a:xfrm>
              <a:off x="1228344" y="801623"/>
              <a:ext cx="2747772" cy="566927"/>
            </a:xfrm>
            <a:prstGeom prst="rect">
              <a:avLst/>
            </a:prstGeom>
          </p:spPr>
        </p:pic>
        <p:pic>
          <p:nvPicPr>
            <p:cNvPr id="5" name="object 5"/>
            <p:cNvPicPr/>
            <p:nvPr/>
          </p:nvPicPr>
          <p:blipFill>
            <a:blip r:embed="rId4" cstate="print"/>
            <a:stretch>
              <a:fillRect/>
            </a:stretch>
          </p:blipFill>
          <p:spPr>
            <a:xfrm>
              <a:off x="1607820" y="1106423"/>
              <a:ext cx="2945892" cy="566927"/>
            </a:xfrm>
            <a:prstGeom prst="rect">
              <a:avLst/>
            </a:prstGeom>
          </p:spPr>
        </p:pic>
        <p:pic>
          <p:nvPicPr>
            <p:cNvPr id="6" name="object 6"/>
            <p:cNvPicPr/>
            <p:nvPr/>
          </p:nvPicPr>
          <p:blipFill>
            <a:blip r:embed="rId5" cstate="print"/>
            <a:stretch>
              <a:fillRect/>
            </a:stretch>
          </p:blipFill>
          <p:spPr>
            <a:xfrm>
              <a:off x="4215383" y="1106423"/>
              <a:ext cx="464820" cy="566927"/>
            </a:xfrm>
            <a:prstGeom prst="rect">
              <a:avLst/>
            </a:prstGeom>
          </p:spPr>
        </p:pic>
        <p:pic>
          <p:nvPicPr>
            <p:cNvPr id="7" name="object 7"/>
            <p:cNvPicPr/>
            <p:nvPr/>
          </p:nvPicPr>
          <p:blipFill>
            <a:blip r:embed="rId6" cstate="print"/>
            <a:stretch>
              <a:fillRect/>
            </a:stretch>
          </p:blipFill>
          <p:spPr>
            <a:xfrm>
              <a:off x="4398264" y="1106423"/>
              <a:ext cx="1225296" cy="566927"/>
            </a:xfrm>
            <a:prstGeom prst="rect">
              <a:avLst/>
            </a:prstGeom>
          </p:spPr>
        </p:pic>
      </p:grpSp>
      <p:pic>
        <p:nvPicPr>
          <p:cNvPr id="8" name="object 8"/>
          <p:cNvPicPr/>
          <p:nvPr/>
        </p:nvPicPr>
        <p:blipFill>
          <a:blip r:embed="rId7" cstate="print"/>
          <a:stretch>
            <a:fillRect/>
          </a:stretch>
        </p:blipFill>
        <p:spPr>
          <a:xfrm>
            <a:off x="5779008" y="801623"/>
            <a:ext cx="1877567" cy="566927"/>
          </a:xfrm>
          <a:prstGeom prst="rect">
            <a:avLst/>
          </a:prstGeom>
        </p:spPr>
      </p:pic>
      <p:sp>
        <p:nvSpPr>
          <p:cNvPr id="9" name="object 9"/>
          <p:cNvSpPr txBox="1">
            <a:spLocks noGrp="1"/>
          </p:cNvSpPr>
          <p:nvPr>
            <p:ph type="title"/>
          </p:nvPr>
        </p:nvSpPr>
        <p:spPr>
          <a:prstGeom prst="rect">
            <a:avLst/>
          </a:prstGeom>
        </p:spPr>
        <p:txBody>
          <a:bodyPr vert="horz" wrap="square" lIns="0" tIns="555243" rIns="0" bIns="0" rtlCol="0">
            <a:spAutoFit/>
          </a:bodyPr>
          <a:lstStyle/>
          <a:p>
            <a:pPr marL="12700" marR="5080">
              <a:lnSpc>
                <a:spcPct val="100000"/>
              </a:lnSpc>
              <a:spcBef>
                <a:spcPts val="105"/>
              </a:spcBef>
            </a:pPr>
            <a:r>
              <a:rPr sz="2000" dirty="0"/>
              <a:t>Με</a:t>
            </a:r>
            <a:r>
              <a:rPr sz="2000" spc="-50" dirty="0"/>
              <a:t> </a:t>
            </a:r>
            <a:r>
              <a:rPr sz="2000" dirty="0"/>
              <a:t>βάση</a:t>
            </a:r>
            <a:r>
              <a:rPr sz="2000" spc="-60" dirty="0"/>
              <a:t> </a:t>
            </a:r>
            <a:r>
              <a:rPr sz="2000" b="1" dirty="0">
                <a:solidFill>
                  <a:srgbClr val="FF0000"/>
                </a:solidFill>
                <a:latin typeface="Calibri"/>
                <a:cs typeface="Calibri"/>
              </a:rPr>
              <a:t>το</a:t>
            </a:r>
            <a:r>
              <a:rPr sz="2000" b="1" spc="-55" dirty="0">
                <a:solidFill>
                  <a:srgbClr val="FF0000"/>
                </a:solidFill>
                <a:latin typeface="Calibri"/>
                <a:cs typeface="Calibri"/>
              </a:rPr>
              <a:t> </a:t>
            </a:r>
            <a:r>
              <a:rPr sz="2000" b="1" dirty="0">
                <a:solidFill>
                  <a:srgbClr val="FF0000"/>
                </a:solidFill>
                <a:latin typeface="Calibri"/>
                <a:cs typeface="Calibri"/>
              </a:rPr>
              <a:t>ιστορικό</a:t>
            </a:r>
            <a:r>
              <a:rPr sz="2000" b="1" spc="-70" dirty="0">
                <a:solidFill>
                  <a:srgbClr val="FF0000"/>
                </a:solidFill>
                <a:latin typeface="Calibri"/>
                <a:cs typeface="Calibri"/>
              </a:rPr>
              <a:t> </a:t>
            </a:r>
            <a:r>
              <a:rPr sz="2000" b="1" dirty="0">
                <a:solidFill>
                  <a:srgbClr val="FF0000"/>
                </a:solidFill>
                <a:latin typeface="Calibri"/>
                <a:cs typeface="Calibri"/>
              </a:rPr>
              <a:t>παράθεμα</a:t>
            </a:r>
            <a:r>
              <a:rPr sz="2000" b="1" spc="-25" dirty="0">
                <a:solidFill>
                  <a:srgbClr val="FF0000"/>
                </a:solidFill>
                <a:latin typeface="Calibri"/>
                <a:cs typeface="Calibri"/>
              </a:rPr>
              <a:t> </a:t>
            </a:r>
            <a:r>
              <a:rPr sz="2000" dirty="0"/>
              <a:t>και</a:t>
            </a:r>
            <a:r>
              <a:rPr sz="2000" spc="-60" dirty="0"/>
              <a:t> </a:t>
            </a:r>
            <a:r>
              <a:rPr sz="2000" spc="-10" dirty="0"/>
              <a:t>αξιοποιώντας</a:t>
            </a:r>
            <a:r>
              <a:rPr sz="2000" spc="-60" dirty="0"/>
              <a:t> </a:t>
            </a:r>
            <a:r>
              <a:rPr sz="2000" spc="-25" dirty="0"/>
              <a:t>τις </a:t>
            </a:r>
            <a:r>
              <a:rPr sz="2000" b="1" dirty="0">
                <a:solidFill>
                  <a:srgbClr val="00AF50"/>
                </a:solidFill>
                <a:latin typeface="Calibri"/>
                <a:cs typeface="Calibri"/>
              </a:rPr>
              <a:t>ιστορικές</a:t>
            </a:r>
            <a:r>
              <a:rPr sz="2000" b="1" spc="-65" dirty="0">
                <a:solidFill>
                  <a:srgbClr val="00AF50"/>
                </a:solidFill>
                <a:latin typeface="Calibri"/>
                <a:cs typeface="Calibri"/>
              </a:rPr>
              <a:t> </a:t>
            </a:r>
            <a:r>
              <a:rPr sz="2000" b="1" dirty="0">
                <a:solidFill>
                  <a:srgbClr val="00AF50"/>
                </a:solidFill>
                <a:latin typeface="Calibri"/>
                <a:cs typeface="Calibri"/>
              </a:rPr>
              <a:t>σας</a:t>
            </a:r>
            <a:r>
              <a:rPr sz="2000" b="1" spc="-30" dirty="0">
                <a:solidFill>
                  <a:srgbClr val="00AF50"/>
                </a:solidFill>
                <a:latin typeface="Calibri"/>
                <a:cs typeface="Calibri"/>
              </a:rPr>
              <a:t> </a:t>
            </a:r>
            <a:r>
              <a:rPr sz="2000" b="1" dirty="0">
                <a:solidFill>
                  <a:srgbClr val="00AF50"/>
                </a:solidFill>
                <a:latin typeface="Calibri"/>
                <a:cs typeface="Calibri"/>
              </a:rPr>
              <a:t>γνώσεις</a:t>
            </a:r>
            <a:r>
              <a:rPr sz="2000" b="1" spc="-50" dirty="0">
                <a:solidFill>
                  <a:srgbClr val="00AF50"/>
                </a:solidFill>
                <a:latin typeface="Calibri"/>
                <a:cs typeface="Calibri"/>
              </a:rPr>
              <a:t> </a:t>
            </a:r>
            <a:r>
              <a:rPr sz="2000" dirty="0"/>
              <a:t>να</a:t>
            </a:r>
            <a:r>
              <a:rPr sz="2000" spc="-30" dirty="0"/>
              <a:t> </a:t>
            </a:r>
            <a:r>
              <a:rPr sz="2000" dirty="0"/>
              <a:t>αναφερθείτε</a:t>
            </a:r>
            <a:r>
              <a:rPr sz="2000" spc="-55" dirty="0"/>
              <a:t> </a:t>
            </a:r>
            <a:r>
              <a:rPr sz="2000" dirty="0"/>
              <a:t>στο</a:t>
            </a:r>
            <a:r>
              <a:rPr sz="2000" spc="-50" dirty="0"/>
              <a:t> </a:t>
            </a:r>
            <a:r>
              <a:rPr sz="2000" b="1" dirty="0">
                <a:solidFill>
                  <a:srgbClr val="006FC0"/>
                </a:solidFill>
                <a:latin typeface="Calibri"/>
                <a:cs typeface="Calibri"/>
              </a:rPr>
              <a:t>βασικό</a:t>
            </a:r>
            <a:r>
              <a:rPr sz="2000" b="1" spc="-45" dirty="0">
                <a:solidFill>
                  <a:srgbClr val="006FC0"/>
                </a:solidFill>
                <a:latin typeface="Calibri"/>
                <a:cs typeface="Calibri"/>
              </a:rPr>
              <a:t> </a:t>
            </a:r>
            <a:r>
              <a:rPr sz="2000" b="1" spc="-10" dirty="0">
                <a:solidFill>
                  <a:srgbClr val="006FC0"/>
                </a:solidFill>
                <a:latin typeface="Calibri"/>
                <a:cs typeface="Calibri"/>
              </a:rPr>
              <a:t>σκοπό </a:t>
            </a:r>
            <a:r>
              <a:rPr sz="2000" dirty="0"/>
              <a:t>και</a:t>
            </a:r>
            <a:r>
              <a:rPr sz="2000" spc="-40" dirty="0"/>
              <a:t> </a:t>
            </a:r>
            <a:r>
              <a:rPr sz="2000" b="1" dirty="0">
                <a:solidFill>
                  <a:srgbClr val="006FC0"/>
                </a:solidFill>
                <a:latin typeface="Calibri"/>
                <a:cs typeface="Calibri"/>
              </a:rPr>
              <a:t>τις</a:t>
            </a:r>
            <a:r>
              <a:rPr sz="2000" b="1" spc="-40" dirty="0">
                <a:solidFill>
                  <a:srgbClr val="006FC0"/>
                </a:solidFill>
                <a:latin typeface="Calibri"/>
                <a:cs typeface="Calibri"/>
              </a:rPr>
              <a:t> </a:t>
            </a:r>
            <a:r>
              <a:rPr sz="2000" b="1" dirty="0">
                <a:solidFill>
                  <a:srgbClr val="006FC0"/>
                </a:solidFill>
                <a:latin typeface="Calibri"/>
                <a:cs typeface="Calibri"/>
              </a:rPr>
              <a:t>επιδιώξεις</a:t>
            </a:r>
            <a:r>
              <a:rPr sz="2000" b="1" spc="-45" dirty="0">
                <a:solidFill>
                  <a:srgbClr val="006FC0"/>
                </a:solidFill>
                <a:latin typeface="Calibri"/>
                <a:cs typeface="Calibri"/>
              </a:rPr>
              <a:t> </a:t>
            </a:r>
            <a:r>
              <a:rPr sz="2000" b="1" dirty="0">
                <a:solidFill>
                  <a:srgbClr val="006FC0"/>
                </a:solidFill>
                <a:latin typeface="Calibri"/>
                <a:cs typeface="Calibri"/>
              </a:rPr>
              <a:t>της</a:t>
            </a:r>
            <a:r>
              <a:rPr sz="2000" b="1" spc="-55" dirty="0">
                <a:solidFill>
                  <a:srgbClr val="006FC0"/>
                </a:solidFill>
                <a:latin typeface="Calibri"/>
                <a:cs typeface="Calibri"/>
              </a:rPr>
              <a:t> </a:t>
            </a:r>
            <a:r>
              <a:rPr sz="2000" b="1" dirty="0">
                <a:solidFill>
                  <a:srgbClr val="006FC0"/>
                </a:solidFill>
                <a:latin typeface="Calibri"/>
                <a:cs typeface="Calibri"/>
              </a:rPr>
              <a:t>πόλης</a:t>
            </a:r>
            <a:r>
              <a:rPr sz="2000" b="1" spc="-30" dirty="0">
                <a:solidFill>
                  <a:srgbClr val="006FC0"/>
                </a:solidFill>
                <a:latin typeface="Calibri"/>
                <a:cs typeface="Calibri"/>
              </a:rPr>
              <a:t> </a:t>
            </a:r>
            <a:r>
              <a:rPr sz="2000" b="1" dirty="0">
                <a:solidFill>
                  <a:srgbClr val="006FC0"/>
                </a:solidFill>
                <a:latin typeface="Calibri"/>
                <a:cs typeface="Calibri"/>
              </a:rPr>
              <a:t>–</a:t>
            </a:r>
            <a:r>
              <a:rPr sz="2000" b="1" spc="-45" dirty="0">
                <a:solidFill>
                  <a:srgbClr val="006FC0"/>
                </a:solidFill>
                <a:latin typeface="Calibri"/>
                <a:cs typeface="Calibri"/>
              </a:rPr>
              <a:t> </a:t>
            </a:r>
            <a:r>
              <a:rPr sz="2000" b="1" spc="-10" dirty="0">
                <a:solidFill>
                  <a:srgbClr val="006FC0"/>
                </a:solidFill>
                <a:latin typeface="Calibri"/>
                <a:cs typeface="Calibri"/>
              </a:rPr>
              <a:t>κράτους</a:t>
            </a:r>
            <a:r>
              <a:rPr sz="2000" spc="-10" dirty="0"/>
              <a:t>.</a:t>
            </a:r>
            <a:endParaRPr sz="2000">
              <a:latin typeface="Calibri"/>
              <a:cs typeface="Calibri"/>
            </a:endParaRPr>
          </a:p>
        </p:txBody>
      </p:sp>
      <p:grpSp>
        <p:nvGrpSpPr>
          <p:cNvPr id="10" name="object 10"/>
          <p:cNvGrpSpPr/>
          <p:nvPr/>
        </p:nvGrpSpPr>
        <p:grpSpPr>
          <a:xfrm>
            <a:off x="728472" y="1901951"/>
            <a:ext cx="7656830" cy="2964180"/>
            <a:chOff x="728472" y="1901951"/>
            <a:chExt cx="7656830" cy="2964180"/>
          </a:xfrm>
        </p:grpSpPr>
        <p:sp>
          <p:nvSpPr>
            <p:cNvPr id="11" name="object 11"/>
            <p:cNvSpPr/>
            <p:nvPr/>
          </p:nvSpPr>
          <p:spPr>
            <a:xfrm>
              <a:off x="781812" y="1904999"/>
              <a:ext cx="7600315" cy="2958465"/>
            </a:xfrm>
            <a:custGeom>
              <a:avLst/>
              <a:gdLst/>
              <a:ahLst/>
              <a:cxnLst/>
              <a:rect l="l" t="t" r="r" b="b"/>
              <a:pathLst>
                <a:path w="7600315" h="2958465">
                  <a:moveTo>
                    <a:pt x="0" y="2958084"/>
                  </a:moveTo>
                  <a:lnTo>
                    <a:pt x="7600188" y="2958084"/>
                  </a:lnTo>
                  <a:lnTo>
                    <a:pt x="7600188" y="0"/>
                  </a:lnTo>
                  <a:lnTo>
                    <a:pt x="0" y="0"/>
                  </a:lnTo>
                  <a:lnTo>
                    <a:pt x="0" y="2958084"/>
                  </a:lnTo>
                  <a:close/>
                </a:path>
              </a:pathLst>
            </a:custGeom>
            <a:ln w="6096">
              <a:solidFill>
                <a:srgbClr val="000000"/>
              </a:solidFill>
            </a:ln>
          </p:spPr>
          <p:txBody>
            <a:bodyPr wrap="square" lIns="0" tIns="0" rIns="0" bIns="0" rtlCol="0"/>
            <a:lstStyle/>
            <a:p>
              <a:endParaRPr/>
            </a:p>
          </p:txBody>
        </p:sp>
        <p:pic>
          <p:nvPicPr>
            <p:cNvPr id="12" name="object 12"/>
            <p:cNvPicPr/>
            <p:nvPr/>
          </p:nvPicPr>
          <p:blipFill>
            <a:blip r:embed="rId8" cstate="print"/>
            <a:stretch>
              <a:fillRect/>
            </a:stretch>
          </p:blipFill>
          <p:spPr>
            <a:xfrm>
              <a:off x="728472" y="1970531"/>
              <a:ext cx="990600" cy="513588"/>
            </a:xfrm>
            <a:prstGeom prst="rect">
              <a:avLst/>
            </a:prstGeom>
          </p:spPr>
        </p:pic>
        <p:pic>
          <p:nvPicPr>
            <p:cNvPr id="13" name="object 13"/>
            <p:cNvPicPr/>
            <p:nvPr/>
          </p:nvPicPr>
          <p:blipFill>
            <a:blip r:embed="rId9" cstate="print"/>
            <a:stretch>
              <a:fillRect/>
            </a:stretch>
          </p:blipFill>
          <p:spPr>
            <a:xfrm>
              <a:off x="2625851" y="1970531"/>
              <a:ext cx="891539" cy="513588"/>
            </a:xfrm>
            <a:prstGeom prst="rect">
              <a:avLst/>
            </a:prstGeom>
          </p:spPr>
        </p:pic>
        <p:pic>
          <p:nvPicPr>
            <p:cNvPr id="14" name="object 14"/>
            <p:cNvPicPr/>
            <p:nvPr/>
          </p:nvPicPr>
          <p:blipFill>
            <a:blip r:embed="rId10" cstate="print"/>
            <a:stretch>
              <a:fillRect/>
            </a:stretch>
          </p:blipFill>
          <p:spPr>
            <a:xfrm>
              <a:off x="2714244" y="2382011"/>
              <a:ext cx="996695" cy="513588"/>
            </a:xfrm>
            <a:prstGeom prst="rect">
              <a:avLst/>
            </a:prstGeom>
          </p:spPr>
        </p:pic>
        <p:pic>
          <p:nvPicPr>
            <p:cNvPr id="15" name="object 15"/>
            <p:cNvPicPr/>
            <p:nvPr/>
          </p:nvPicPr>
          <p:blipFill>
            <a:blip r:embed="rId11" cstate="print"/>
            <a:stretch>
              <a:fillRect/>
            </a:stretch>
          </p:blipFill>
          <p:spPr>
            <a:xfrm>
              <a:off x="2462783" y="2793491"/>
              <a:ext cx="915923" cy="513588"/>
            </a:xfrm>
            <a:prstGeom prst="rect">
              <a:avLst/>
            </a:prstGeom>
          </p:spPr>
        </p:pic>
        <p:pic>
          <p:nvPicPr>
            <p:cNvPr id="16" name="object 16"/>
            <p:cNvPicPr/>
            <p:nvPr/>
          </p:nvPicPr>
          <p:blipFill>
            <a:blip r:embed="rId12" cstate="print"/>
            <a:stretch>
              <a:fillRect/>
            </a:stretch>
          </p:blipFill>
          <p:spPr>
            <a:xfrm>
              <a:off x="4341875" y="3616451"/>
              <a:ext cx="1405127" cy="513588"/>
            </a:xfrm>
            <a:prstGeom prst="rect">
              <a:avLst/>
            </a:prstGeom>
          </p:spPr>
        </p:pic>
      </p:grpSp>
      <p:sp>
        <p:nvSpPr>
          <p:cNvPr id="17" name="object 17"/>
          <p:cNvSpPr txBox="1"/>
          <p:nvPr/>
        </p:nvSpPr>
        <p:spPr>
          <a:xfrm>
            <a:off x="859942" y="1881078"/>
            <a:ext cx="7443470" cy="2907665"/>
          </a:xfrm>
          <a:prstGeom prst="rect">
            <a:avLst/>
          </a:prstGeom>
        </p:spPr>
        <p:txBody>
          <a:bodyPr vert="horz" wrap="square" lIns="0" tIns="13335" rIns="0" bIns="0" rtlCol="0">
            <a:spAutoFit/>
          </a:bodyPr>
          <a:lstStyle/>
          <a:p>
            <a:pPr marL="12700" marR="61594">
              <a:lnSpc>
                <a:spcPct val="150000"/>
              </a:lnSpc>
              <a:spcBef>
                <a:spcPts val="105"/>
              </a:spcBef>
            </a:pPr>
            <a:r>
              <a:rPr sz="1800" b="1" dirty="0">
                <a:solidFill>
                  <a:srgbClr val="6F2F9F"/>
                </a:solidFill>
                <a:latin typeface="Calibri"/>
                <a:cs typeface="Calibri"/>
              </a:rPr>
              <a:t>Σκοπός</a:t>
            </a:r>
            <a:r>
              <a:rPr sz="1800" dirty="0">
                <a:latin typeface="Calibri"/>
                <a:cs typeface="Calibri"/>
              </a:rPr>
              <a:t>,</a:t>
            </a:r>
            <a:r>
              <a:rPr sz="1800" spc="-70" dirty="0">
                <a:latin typeface="Calibri"/>
                <a:cs typeface="Calibri"/>
              </a:rPr>
              <a:t> </a:t>
            </a:r>
            <a:r>
              <a:rPr sz="1800" dirty="0">
                <a:latin typeface="Calibri"/>
                <a:cs typeface="Calibri"/>
              </a:rPr>
              <a:t>λοιπόν,</a:t>
            </a:r>
            <a:r>
              <a:rPr sz="1800" spc="-45" dirty="0">
                <a:latin typeface="Calibri"/>
                <a:cs typeface="Calibri"/>
              </a:rPr>
              <a:t> </a:t>
            </a:r>
            <a:r>
              <a:rPr sz="1800" dirty="0">
                <a:latin typeface="Calibri"/>
                <a:cs typeface="Calibri"/>
              </a:rPr>
              <a:t>της</a:t>
            </a:r>
            <a:r>
              <a:rPr sz="1800" spc="-50" dirty="0">
                <a:latin typeface="Calibri"/>
                <a:cs typeface="Calibri"/>
              </a:rPr>
              <a:t> </a:t>
            </a:r>
            <a:r>
              <a:rPr sz="1800" b="1" dirty="0">
                <a:solidFill>
                  <a:srgbClr val="6F2F9F"/>
                </a:solidFill>
                <a:latin typeface="Calibri"/>
                <a:cs typeface="Calibri"/>
              </a:rPr>
              <a:t>πόλης</a:t>
            </a:r>
            <a:r>
              <a:rPr sz="1800" b="1" spc="-85" dirty="0">
                <a:solidFill>
                  <a:srgbClr val="6F2F9F"/>
                </a:solidFill>
                <a:latin typeface="Calibri"/>
                <a:cs typeface="Calibri"/>
              </a:rPr>
              <a:t> </a:t>
            </a:r>
            <a:r>
              <a:rPr sz="1800" dirty="0">
                <a:latin typeface="Calibri"/>
                <a:cs typeface="Calibri"/>
              </a:rPr>
              <a:t>είναι</a:t>
            </a:r>
            <a:r>
              <a:rPr sz="1800" spc="-25" dirty="0">
                <a:latin typeface="Calibri"/>
                <a:cs typeface="Calibri"/>
              </a:rPr>
              <a:t> </a:t>
            </a:r>
            <a:r>
              <a:rPr sz="1800" dirty="0">
                <a:latin typeface="Calibri"/>
                <a:cs typeface="Calibri"/>
              </a:rPr>
              <a:t>το</a:t>
            </a:r>
            <a:r>
              <a:rPr sz="1800" spc="-60" dirty="0">
                <a:latin typeface="Calibri"/>
                <a:cs typeface="Calibri"/>
              </a:rPr>
              <a:t> </a:t>
            </a:r>
            <a:r>
              <a:rPr sz="1800" dirty="0">
                <a:latin typeface="Calibri"/>
                <a:cs typeface="Calibri"/>
              </a:rPr>
              <a:t>ζειν</a:t>
            </a:r>
            <a:r>
              <a:rPr sz="1800" spc="-50" dirty="0">
                <a:latin typeface="Calibri"/>
                <a:cs typeface="Calibri"/>
              </a:rPr>
              <a:t> </a:t>
            </a:r>
            <a:r>
              <a:rPr sz="1800" spc="-10" dirty="0">
                <a:latin typeface="Calibri"/>
                <a:cs typeface="Calibri"/>
              </a:rPr>
              <a:t>καλώς</a:t>
            </a:r>
            <a:r>
              <a:rPr sz="1800" spc="-50" dirty="0">
                <a:latin typeface="Calibri"/>
                <a:cs typeface="Calibri"/>
              </a:rPr>
              <a:t> </a:t>
            </a:r>
            <a:r>
              <a:rPr sz="1800" dirty="0">
                <a:latin typeface="Calibri"/>
                <a:cs typeface="Calibri"/>
              </a:rPr>
              <a:t>και</a:t>
            </a:r>
            <a:r>
              <a:rPr sz="1800" spc="-45" dirty="0">
                <a:latin typeface="Calibri"/>
                <a:cs typeface="Calibri"/>
              </a:rPr>
              <a:t> </a:t>
            </a:r>
            <a:r>
              <a:rPr sz="1800" dirty="0">
                <a:latin typeface="Calibri"/>
                <a:cs typeface="Calibri"/>
              </a:rPr>
              <a:t>όλα</a:t>
            </a:r>
            <a:r>
              <a:rPr sz="1800" spc="-55" dirty="0">
                <a:latin typeface="Calibri"/>
                <a:cs typeface="Calibri"/>
              </a:rPr>
              <a:t> </a:t>
            </a:r>
            <a:r>
              <a:rPr sz="1800" dirty="0">
                <a:latin typeface="Calibri"/>
                <a:cs typeface="Calibri"/>
              </a:rPr>
              <a:t>αυτά</a:t>
            </a:r>
            <a:r>
              <a:rPr sz="1800" spc="-45" dirty="0">
                <a:latin typeface="Calibri"/>
                <a:cs typeface="Calibri"/>
              </a:rPr>
              <a:t> </a:t>
            </a:r>
            <a:r>
              <a:rPr sz="1800" dirty="0">
                <a:latin typeface="Calibri"/>
                <a:cs typeface="Calibri"/>
              </a:rPr>
              <a:t>υπάρχουν</a:t>
            </a:r>
            <a:r>
              <a:rPr sz="1800" spc="-50" dirty="0">
                <a:latin typeface="Calibri"/>
                <a:cs typeface="Calibri"/>
              </a:rPr>
              <a:t> </a:t>
            </a:r>
            <a:r>
              <a:rPr sz="1800" dirty="0">
                <a:latin typeface="Calibri"/>
                <a:cs typeface="Calibri"/>
              </a:rPr>
              <a:t>για</a:t>
            </a:r>
            <a:r>
              <a:rPr sz="1800" spc="-45" dirty="0">
                <a:latin typeface="Calibri"/>
                <a:cs typeface="Calibri"/>
              </a:rPr>
              <a:t> </a:t>
            </a:r>
            <a:r>
              <a:rPr sz="1800" spc="-25" dirty="0">
                <a:latin typeface="Calibri"/>
                <a:cs typeface="Calibri"/>
              </a:rPr>
              <a:t>την </a:t>
            </a:r>
            <a:r>
              <a:rPr sz="1800" dirty="0">
                <a:latin typeface="Calibri"/>
                <a:cs typeface="Calibri"/>
              </a:rPr>
              <a:t>επιτυχία</a:t>
            </a:r>
            <a:r>
              <a:rPr sz="1800" spc="-40" dirty="0">
                <a:latin typeface="Calibri"/>
                <a:cs typeface="Calibri"/>
              </a:rPr>
              <a:t> </a:t>
            </a:r>
            <a:r>
              <a:rPr sz="1800" dirty="0">
                <a:latin typeface="Calibri"/>
                <a:cs typeface="Calibri"/>
              </a:rPr>
              <a:t>του</a:t>
            </a:r>
            <a:r>
              <a:rPr sz="1800" spc="-50" dirty="0">
                <a:latin typeface="Calibri"/>
                <a:cs typeface="Calibri"/>
              </a:rPr>
              <a:t> </a:t>
            </a:r>
            <a:r>
              <a:rPr sz="1800" spc="-10" dirty="0">
                <a:latin typeface="Calibri"/>
                <a:cs typeface="Calibri"/>
              </a:rPr>
              <a:t>τελικού</a:t>
            </a:r>
            <a:r>
              <a:rPr sz="1800" spc="-30" dirty="0">
                <a:latin typeface="Calibri"/>
                <a:cs typeface="Calibri"/>
              </a:rPr>
              <a:t> </a:t>
            </a:r>
            <a:r>
              <a:rPr sz="1800" b="1" dirty="0">
                <a:solidFill>
                  <a:srgbClr val="6F2F9F"/>
                </a:solidFill>
                <a:latin typeface="Calibri"/>
                <a:cs typeface="Calibri"/>
              </a:rPr>
              <a:t>στόχου</a:t>
            </a:r>
            <a:r>
              <a:rPr sz="1800" dirty="0">
                <a:latin typeface="Calibri"/>
                <a:cs typeface="Calibri"/>
              </a:rPr>
              <a:t>.</a:t>
            </a:r>
            <a:r>
              <a:rPr sz="1800" spc="-75" dirty="0">
                <a:latin typeface="Calibri"/>
                <a:cs typeface="Calibri"/>
              </a:rPr>
              <a:t> </a:t>
            </a:r>
            <a:r>
              <a:rPr sz="1800" dirty="0">
                <a:latin typeface="Calibri"/>
                <a:cs typeface="Calibri"/>
              </a:rPr>
              <a:t>Πόλη,</a:t>
            </a:r>
            <a:r>
              <a:rPr sz="1800" spc="-55" dirty="0">
                <a:latin typeface="Calibri"/>
                <a:cs typeface="Calibri"/>
              </a:rPr>
              <a:t> </a:t>
            </a:r>
            <a:r>
              <a:rPr sz="1800" dirty="0">
                <a:latin typeface="Calibri"/>
                <a:cs typeface="Calibri"/>
              </a:rPr>
              <a:t>λοιπόν,</a:t>
            </a:r>
            <a:r>
              <a:rPr sz="1800" spc="-25" dirty="0">
                <a:latin typeface="Calibri"/>
                <a:cs typeface="Calibri"/>
              </a:rPr>
              <a:t> </a:t>
            </a:r>
            <a:r>
              <a:rPr sz="1800" dirty="0">
                <a:latin typeface="Calibri"/>
                <a:cs typeface="Calibri"/>
              </a:rPr>
              <a:t>είναι</a:t>
            </a:r>
            <a:r>
              <a:rPr sz="1800" spc="-35" dirty="0">
                <a:latin typeface="Calibri"/>
                <a:cs typeface="Calibri"/>
              </a:rPr>
              <a:t> </a:t>
            </a:r>
            <a:r>
              <a:rPr sz="1800" dirty="0">
                <a:latin typeface="Calibri"/>
                <a:cs typeface="Calibri"/>
              </a:rPr>
              <a:t>η</a:t>
            </a:r>
            <a:r>
              <a:rPr sz="1800" spc="-55" dirty="0">
                <a:latin typeface="Calibri"/>
                <a:cs typeface="Calibri"/>
              </a:rPr>
              <a:t> </a:t>
            </a:r>
            <a:r>
              <a:rPr sz="1800" dirty="0">
                <a:latin typeface="Calibri"/>
                <a:cs typeface="Calibri"/>
              </a:rPr>
              <a:t>ένωση</a:t>
            </a:r>
            <a:r>
              <a:rPr sz="1800" spc="-50" dirty="0">
                <a:latin typeface="Calibri"/>
                <a:cs typeface="Calibri"/>
              </a:rPr>
              <a:t> </a:t>
            </a:r>
            <a:r>
              <a:rPr sz="1800" spc="-10" dirty="0">
                <a:latin typeface="Calibri"/>
                <a:cs typeface="Calibri"/>
              </a:rPr>
              <a:t>συγγενικών</a:t>
            </a:r>
            <a:r>
              <a:rPr sz="1800" spc="-25" dirty="0">
                <a:latin typeface="Calibri"/>
                <a:cs typeface="Calibri"/>
              </a:rPr>
              <a:t> </a:t>
            </a:r>
            <a:r>
              <a:rPr sz="1800" spc="-10" dirty="0">
                <a:latin typeface="Calibri"/>
                <a:cs typeface="Calibri"/>
              </a:rPr>
              <a:t>ομάδων </a:t>
            </a:r>
            <a:r>
              <a:rPr sz="1800" dirty="0">
                <a:latin typeface="Calibri"/>
                <a:cs typeface="Calibri"/>
              </a:rPr>
              <a:t>και</a:t>
            </a:r>
            <a:r>
              <a:rPr sz="1800" spc="-55" dirty="0">
                <a:latin typeface="Calibri"/>
                <a:cs typeface="Calibri"/>
              </a:rPr>
              <a:t> </a:t>
            </a:r>
            <a:r>
              <a:rPr sz="1800" spc="-20" dirty="0">
                <a:latin typeface="Calibri"/>
                <a:cs typeface="Calibri"/>
              </a:rPr>
              <a:t>κοινοτήτων</a:t>
            </a:r>
            <a:r>
              <a:rPr sz="1800" spc="-35" dirty="0">
                <a:latin typeface="Calibri"/>
                <a:cs typeface="Calibri"/>
              </a:rPr>
              <a:t> </a:t>
            </a:r>
            <a:r>
              <a:rPr sz="1800" dirty="0">
                <a:latin typeface="Calibri"/>
                <a:cs typeface="Calibri"/>
              </a:rPr>
              <a:t>με</a:t>
            </a:r>
            <a:r>
              <a:rPr sz="1800" spc="-35" dirty="0">
                <a:latin typeface="Calibri"/>
                <a:cs typeface="Calibri"/>
              </a:rPr>
              <a:t> </a:t>
            </a:r>
            <a:r>
              <a:rPr sz="1800" b="1" dirty="0">
                <a:solidFill>
                  <a:srgbClr val="6F2F9F"/>
                </a:solidFill>
                <a:latin typeface="Calibri"/>
                <a:cs typeface="Calibri"/>
              </a:rPr>
              <a:t>σκοπό</a:t>
            </a:r>
            <a:r>
              <a:rPr sz="1800" b="1" spc="-85" dirty="0">
                <a:solidFill>
                  <a:srgbClr val="6F2F9F"/>
                </a:solidFill>
                <a:latin typeface="Calibri"/>
                <a:cs typeface="Calibri"/>
              </a:rPr>
              <a:t> </a:t>
            </a:r>
            <a:r>
              <a:rPr sz="1800" dirty="0">
                <a:latin typeface="Calibri"/>
                <a:cs typeface="Calibri"/>
              </a:rPr>
              <a:t>την</a:t>
            </a:r>
            <a:r>
              <a:rPr sz="1800" spc="-55" dirty="0">
                <a:latin typeface="Calibri"/>
                <a:cs typeface="Calibri"/>
              </a:rPr>
              <a:t> </a:t>
            </a:r>
            <a:r>
              <a:rPr sz="1800" dirty="0">
                <a:latin typeface="Calibri"/>
                <a:cs typeface="Calibri"/>
              </a:rPr>
              <a:t>επιτυχία</a:t>
            </a:r>
            <a:r>
              <a:rPr sz="1800" spc="-40" dirty="0">
                <a:latin typeface="Calibri"/>
                <a:cs typeface="Calibri"/>
              </a:rPr>
              <a:t> </a:t>
            </a:r>
            <a:r>
              <a:rPr sz="1800" dirty="0">
                <a:latin typeface="Calibri"/>
                <a:cs typeface="Calibri"/>
              </a:rPr>
              <a:t>μιας</a:t>
            </a:r>
            <a:r>
              <a:rPr sz="1800" spc="-50" dirty="0">
                <a:latin typeface="Calibri"/>
                <a:cs typeface="Calibri"/>
              </a:rPr>
              <a:t> </a:t>
            </a:r>
            <a:r>
              <a:rPr sz="1800" dirty="0">
                <a:latin typeface="Calibri"/>
                <a:cs typeface="Calibri"/>
              </a:rPr>
              <a:t>τέλειας</a:t>
            </a:r>
            <a:r>
              <a:rPr sz="1800" spc="-15" dirty="0">
                <a:latin typeface="Calibri"/>
                <a:cs typeface="Calibri"/>
              </a:rPr>
              <a:t> </a:t>
            </a:r>
            <a:r>
              <a:rPr sz="1800" dirty="0">
                <a:latin typeface="Calibri"/>
                <a:cs typeface="Calibri"/>
              </a:rPr>
              <a:t>και</a:t>
            </a:r>
            <a:r>
              <a:rPr sz="1800" spc="-55" dirty="0">
                <a:latin typeface="Calibri"/>
                <a:cs typeface="Calibri"/>
              </a:rPr>
              <a:t> </a:t>
            </a:r>
            <a:r>
              <a:rPr sz="1800" spc="-10" dirty="0">
                <a:latin typeface="Calibri"/>
                <a:cs typeface="Calibri"/>
              </a:rPr>
              <a:t>αυτάρκους</a:t>
            </a:r>
            <a:r>
              <a:rPr sz="1800" spc="-40" dirty="0">
                <a:latin typeface="Calibri"/>
                <a:cs typeface="Calibri"/>
              </a:rPr>
              <a:t> </a:t>
            </a:r>
            <a:r>
              <a:rPr sz="1800" dirty="0">
                <a:latin typeface="Calibri"/>
                <a:cs typeface="Calibri"/>
              </a:rPr>
              <a:t>ζωής.</a:t>
            </a:r>
            <a:r>
              <a:rPr sz="1800" spc="-75" dirty="0">
                <a:latin typeface="Calibri"/>
                <a:cs typeface="Calibri"/>
              </a:rPr>
              <a:t> </a:t>
            </a:r>
            <a:r>
              <a:rPr sz="1800" spc="-10" dirty="0">
                <a:latin typeface="Calibri"/>
                <a:cs typeface="Calibri"/>
              </a:rPr>
              <a:t>Τούτο </a:t>
            </a:r>
            <a:r>
              <a:rPr sz="1800" dirty="0">
                <a:latin typeface="Calibri"/>
                <a:cs typeface="Calibri"/>
              </a:rPr>
              <a:t>είναι,</a:t>
            </a:r>
            <a:r>
              <a:rPr sz="1800" spc="-35" dirty="0">
                <a:latin typeface="Calibri"/>
                <a:cs typeface="Calibri"/>
              </a:rPr>
              <a:t> </a:t>
            </a:r>
            <a:r>
              <a:rPr sz="1800" dirty="0">
                <a:latin typeface="Calibri"/>
                <a:cs typeface="Calibri"/>
              </a:rPr>
              <a:t>όπως</a:t>
            </a:r>
            <a:r>
              <a:rPr sz="1800" spc="-65" dirty="0">
                <a:latin typeface="Calibri"/>
                <a:cs typeface="Calibri"/>
              </a:rPr>
              <a:t> </a:t>
            </a:r>
            <a:r>
              <a:rPr sz="1800" dirty="0">
                <a:latin typeface="Calibri"/>
                <a:cs typeface="Calibri"/>
              </a:rPr>
              <a:t>είπαμε</a:t>
            </a:r>
            <a:r>
              <a:rPr sz="1800" spc="-40" dirty="0">
                <a:latin typeface="Calibri"/>
                <a:cs typeface="Calibri"/>
              </a:rPr>
              <a:t> </a:t>
            </a:r>
            <a:r>
              <a:rPr sz="1800" dirty="0">
                <a:latin typeface="Calibri"/>
                <a:cs typeface="Calibri"/>
              </a:rPr>
              <a:t>η</a:t>
            </a:r>
            <a:r>
              <a:rPr sz="1800" spc="-70" dirty="0">
                <a:latin typeface="Calibri"/>
                <a:cs typeface="Calibri"/>
              </a:rPr>
              <a:t> </a:t>
            </a:r>
            <a:r>
              <a:rPr sz="1800" dirty="0">
                <a:latin typeface="Calibri"/>
                <a:cs typeface="Calibri"/>
              </a:rPr>
              <a:t>ευτυχισμένη</a:t>
            </a:r>
            <a:r>
              <a:rPr sz="1800" spc="-35" dirty="0">
                <a:latin typeface="Calibri"/>
                <a:cs typeface="Calibri"/>
              </a:rPr>
              <a:t> </a:t>
            </a:r>
            <a:r>
              <a:rPr sz="1800" dirty="0">
                <a:latin typeface="Calibri"/>
                <a:cs typeface="Calibri"/>
              </a:rPr>
              <a:t>και</a:t>
            </a:r>
            <a:r>
              <a:rPr sz="1800" spc="-60" dirty="0">
                <a:latin typeface="Calibri"/>
                <a:cs typeface="Calibri"/>
              </a:rPr>
              <a:t> </a:t>
            </a:r>
            <a:r>
              <a:rPr sz="1800" dirty="0">
                <a:latin typeface="Calibri"/>
                <a:cs typeface="Calibri"/>
              </a:rPr>
              <a:t>ενάρετη</a:t>
            </a:r>
            <a:r>
              <a:rPr sz="1800" spc="-40" dirty="0">
                <a:latin typeface="Calibri"/>
                <a:cs typeface="Calibri"/>
              </a:rPr>
              <a:t> </a:t>
            </a:r>
            <a:r>
              <a:rPr sz="1800" dirty="0">
                <a:latin typeface="Calibri"/>
                <a:cs typeface="Calibri"/>
              </a:rPr>
              <a:t>ζωή.</a:t>
            </a:r>
            <a:r>
              <a:rPr sz="1800" spc="-75" dirty="0">
                <a:latin typeface="Calibri"/>
                <a:cs typeface="Calibri"/>
              </a:rPr>
              <a:t> </a:t>
            </a:r>
            <a:r>
              <a:rPr sz="1800" dirty="0">
                <a:latin typeface="Calibri"/>
                <a:cs typeface="Calibri"/>
              </a:rPr>
              <a:t>Επομένως,</a:t>
            </a:r>
            <a:r>
              <a:rPr sz="1800" spc="-45" dirty="0">
                <a:latin typeface="Calibri"/>
                <a:cs typeface="Calibri"/>
              </a:rPr>
              <a:t> </a:t>
            </a:r>
            <a:r>
              <a:rPr sz="1800" dirty="0">
                <a:latin typeface="Calibri"/>
                <a:cs typeface="Calibri"/>
              </a:rPr>
              <a:t>πρέπει</a:t>
            </a:r>
            <a:r>
              <a:rPr sz="1800" spc="-45" dirty="0">
                <a:latin typeface="Calibri"/>
                <a:cs typeface="Calibri"/>
              </a:rPr>
              <a:t> </a:t>
            </a:r>
            <a:r>
              <a:rPr sz="1800" spc="-25" dirty="0">
                <a:latin typeface="Calibri"/>
                <a:cs typeface="Calibri"/>
              </a:rPr>
              <a:t>να</a:t>
            </a:r>
            <a:endParaRPr sz="1800">
              <a:latin typeface="Calibri"/>
              <a:cs typeface="Calibri"/>
            </a:endParaRPr>
          </a:p>
          <a:p>
            <a:pPr marL="12700" marR="447040">
              <a:lnSpc>
                <a:spcPct val="150000"/>
              </a:lnSpc>
            </a:pPr>
            <a:r>
              <a:rPr sz="1800" dirty="0">
                <a:latin typeface="Calibri"/>
                <a:cs typeface="Calibri"/>
              </a:rPr>
              <a:t>θέσουμε</a:t>
            </a:r>
            <a:r>
              <a:rPr sz="1800" spc="-50" dirty="0">
                <a:latin typeface="Calibri"/>
                <a:cs typeface="Calibri"/>
              </a:rPr>
              <a:t> </a:t>
            </a:r>
            <a:r>
              <a:rPr sz="1800" dirty="0">
                <a:latin typeface="Calibri"/>
                <a:cs typeface="Calibri"/>
              </a:rPr>
              <a:t>ότι</a:t>
            </a:r>
            <a:r>
              <a:rPr sz="1800" spc="-70" dirty="0">
                <a:latin typeface="Calibri"/>
                <a:cs typeface="Calibri"/>
              </a:rPr>
              <a:t> </a:t>
            </a:r>
            <a:r>
              <a:rPr sz="1800" dirty="0">
                <a:latin typeface="Calibri"/>
                <a:cs typeface="Calibri"/>
              </a:rPr>
              <a:t>η</a:t>
            </a:r>
            <a:r>
              <a:rPr sz="1800" spc="-70" dirty="0">
                <a:latin typeface="Calibri"/>
                <a:cs typeface="Calibri"/>
              </a:rPr>
              <a:t> </a:t>
            </a:r>
            <a:r>
              <a:rPr sz="1800" dirty="0">
                <a:latin typeface="Calibri"/>
                <a:cs typeface="Calibri"/>
              </a:rPr>
              <a:t>πολιτική</a:t>
            </a:r>
            <a:r>
              <a:rPr sz="1800" spc="-55" dirty="0">
                <a:latin typeface="Calibri"/>
                <a:cs typeface="Calibri"/>
              </a:rPr>
              <a:t> </a:t>
            </a:r>
            <a:r>
              <a:rPr sz="1800" spc="-10" dirty="0">
                <a:latin typeface="Calibri"/>
                <a:cs typeface="Calibri"/>
              </a:rPr>
              <a:t>κοινωνία</a:t>
            </a:r>
            <a:r>
              <a:rPr sz="1800" spc="-40" dirty="0">
                <a:latin typeface="Calibri"/>
                <a:cs typeface="Calibri"/>
              </a:rPr>
              <a:t> </a:t>
            </a:r>
            <a:r>
              <a:rPr sz="1800" dirty="0">
                <a:latin typeface="Calibri"/>
                <a:cs typeface="Calibri"/>
              </a:rPr>
              <a:t>είναι</a:t>
            </a:r>
            <a:r>
              <a:rPr sz="1800" spc="-30" dirty="0">
                <a:latin typeface="Calibri"/>
                <a:cs typeface="Calibri"/>
              </a:rPr>
              <a:t> </a:t>
            </a:r>
            <a:r>
              <a:rPr sz="1800" b="1" dirty="0">
                <a:solidFill>
                  <a:srgbClr val="6F2F9F"/>
                </a:solidFill>
                <a:latin typeface="Calibri"/>
                <a:cs typeface="Calibri"/>
              </a:rPr>
              <a:t>προς</a:t>
            </a:r>
            <a:r>
              <a:rPr sz="1800" b="1" spc="-80" dirty="0">
                <a:solidFill>
                  <a:srgbClr val="6F2F9F"/>
                </a:solidFill>
                <a:latin typeface="Calibri"/>
                <a:cs typeface="Calibri"/>
              </a:rPr>
              <a:t> </a:t>
            </a:r>
            <a:r>
              <a:rPr sz="1800" b="1" dirty="0">
                <a:solidFill>
                  <a:srgbClr val="6F2F9F"/>
                </a:solidFill>
                <a:latin typeface="Calibri"/>
                <a:cs typeface="Calibri"/>
              </a:rPr>
              <a:t>χάριν</a:t>
            </a:r>
            <a:r>
              <a:rPr sz="1800" b="1" spc="-85" dirty="0">
                <a:solidFill>
                  <a:srgbClr val="6F2F9F"/>
                </a:solidFill>
                <a:latin typeface="Calibri"/>
                <a:cs typeface="Calibri"/>
              </a:rPr>
              <a:t> </a:t>
            </a:r>
            <a:r>
              <a:rPr sz="1800" dirty="0">
                <a:latin typeface="Calibri"/>
                <a:cs typeface="Calibri"/>
              </a:rPr>
              <a:t>των</a:t>
            </a:r>
            <a:r>
              <a:rPr sz="1800" spc="-45" dirty="0">
                <a:latin typeface="Calibri"/>
                <a:cs typeface="Calibri"/>
              </a:rPr>
              <a:t> </a:t>
            </a:r>
            <a:r>
              <a:rPr sz="1800" spc="-10" dirty="0">
                <a:latin typeface="Calibri"/>
                <a:cs typeface="Calibri"/>
              </a:rPr>
              <a:t>καλών</a:t>
            </a:r>
            <a:r>
              <a:rPr sz="1800" spc="-60" dirty="0">
                <a:latin typeface="Calibri"/>
                <a:cs typeface="Calibri"/>
              </a:rPr>
              <a:t> </a:t>
            </a:r>
            <a:r>
              <a:rPr sz="1800" dirty="0">
                <a:latin typeface="Calibri"/>
                <a:cs typeface="Calibri"/>
              </a:rPr>
              <a:t>πράξεων</a:t>
            </a:r>
            <a:r>
              <a:rPr sz="1800" spc="-45" dirty="0">
                <a:latin typeface="Calibri"/>
                <a:cs typeface="Calibri"/>
              </a:rPr>
              <a:t> </a:t>
            </a:r>
            <a:r>
              <a:rPr sz="1800" spc="-25" dirty="0">
                <a:latin typeface="Calibri"/>
                <a:cs typeface="Calibri"/>
              </a:rPr>
              <a:t>των </a:t>
            </a:r>
            <a:r>
              <a:rPr sz="1800" spc="-10" dirty="0">
                <a:latin typeface="Calibri"/>
                <a:cs typeface="Calibri"/>
              </a:rPr>
              <a:t>πολιτών</a:t>
            </a:r>
            <a:r>
              <a:rPr sz="1800" spc="-25" dirty="0">
                <a:latin typeface="Calibri"/>
                <a:cs typeface="Calibri"/>
              </a:rPr>
              <a:t> </a:t>
            </a:r>
            <a:r>
              <a:rPr sz="1800" dirty="0">
                <a:latin typeface="Calibri"/>
                <a:cs typeface="Calibri"/>
              </a:rPr>
              <a:t>και</a:t>
            </a:r>
            <a:r>
              <a:rPr sz="1800" spc="-50" dirty="0">
                <a:latin typeface="Calibri"/>
                <a:cs typeface="Calibri"/>
              </a:rPr>
              <a:t> </a:t>
            </a:r>
            <a:r>
              <a:rPr sz="1800" dirty="0">
                <a:latin typeface="Calibri"/>
                <a:cs typeface="Calibri"/>
              </a:rPr>
              <a:t>όχι</a:t>
            </a:r>
            <a:r>
              <a:rPr sz="1800" spc="-55" dirty="0">
                <a:latin typeface="Calibri"/>
                <a:cs typeface="Calibri"/>
              </a:rPr>
              <a:t> </a:t>
            </a:r>
            <a:r>
              <a:rPr sz="1800" dirty="0">
                <a:latin typeface="Calibri"/>
                <a:cs typeface="Calibri"/>
              </a:rPr>
              <a:t>μόνο</a:t>
            </a:r>
            <a:r>
              <a:rPr sz="1800" spc="-55" dirty="0">
                <a:latin typeface="Calibri"/>
                <a:cs typeface="Calibri"/>
              </a:rPr>
              <a:t> </a:t>
            </a:r>
            <a:r>
              <a:rPr sz="1800" dirty="0">
                <a:latin typeface="Calibri"/>
                <a:cs typeface="Calibri"/>
              </a:rPr>
              <a:t>για</a:t>
            </a:r>
            <a:r>
              <a:rPr sz="1800" spc="-40" dirty="0">
                <a:latin typeface="Calibri"/>
                <a:cs typeface="Calibri"/>
              </a:rPr>
              <a:t> </a:t>
            </a:r>
            <a:r>
              <a:rPr sz="1800" dirty="0">
                <a:latin typeface="Calibri"/>
                <a:cs typeface="Calibri"/>
              </a:rPr>
              <a:t>τη</a:t>
            </a:r>
            <a:r>
              <a:rPr sz="1800" spc="-65" dirty="0">
                <a:latin typeface="Calibri"/>
                <a:cs typeface="Calibri"/>
              </a:rPr>
              <a:t> </a:t>
            </a:r>
            <a:r>
              <a:rPr sz="1800" dirty="0">
                <a:latin typeface="Calibri"/>
                <a:cs typeface="Calibri"/>
              </a:rPr>
              <a:t>συμβίωσή</a:t>
            </a:r>
            <a:r>
              <a:rPr sz="1800" spc="-35" dirty="0">
                <a:latin typeface="Calibri"/>
                <a:cs typeface="Calibri"/>
              </a:rPr>
              <a:t> </a:t>
            </a:r>
            <a:r>
              <a:rPr sz="1800" spc="-10" dirty="0">
                <a:latin typeface="Calibri"/>
                <a:cs typeface="Calibri"/>
              </a:rPr>
              <a:t>τους.</a:t>
            </a:r>
            <a:endParaRPr sz="1800">
              <a:latin typeface="Calibri"/>
              <a:cs typeface="Calibri"/>
            </a:endParaRPr>
          </a:p>
          <a:p>
            <a:pPr marL="3045460">
              <a:lnSpc>
                <a:spcPct val="100000"/>
              </a:lnSpc>
              <a:spcBef>
                <a:spcPts val="1080"/>
              </a:spcBef>
            </a:pPr>
            <a:r>
              <a:rPr sz="1800" dirty="0">
                <a:latin typeface="Calibri"/>
                <a:cs typeface="Calibri"/>
              </a:rPr>
              <a:t>Αριστοτέλης,</a:t>
            </a:r>
            <a:r>
              <a:rPr sz="1800" spc="-30" dirty="0">
                <a:latin typeface="Calibri"/>
                <a:cs typeface="Calibri"/>
              </a:rPr>
              <a:t> </a:t>
            </a:r>
            <a:r>
              <a:rPr sz="1800" spc="-20" dirty="0">
                <a:latin typeface="Calibri"/>
                <a:cs typeface="Calibri"/>
              </a:rPr>
              <a:t>Πολιτικά </a:t>
            </a:r>
            <a:r>
              <a:rPr sz="1800" dirty="0">
                <a:latin typeface="Calibri"/>
                <a:cs typeface="Calibri"/>
              </a:rPr>
              <a:t>1280b</a:t>
            </a:r>
            <a:r>
              <a:rPr sz="1800" spc="-40" dirty="0">
                <a:latin typeface="Calibri"/>
                <a:cs typeface="Calibri"/>
              </a:rPr>
              <a:t> </a:t>
            </a:r>
            <a:r>
              <a:rPr sz="1800" spc="-10" dirty="0">
                <a:latin typeface="Calibri"/>
                <a:cs typeface="Calibri"/>
              </a:rPr>
              <a:t>32-</a:t>
            </a:r>
            <a:r>
              <a:rPr sz="1800" dirty="0">
                <a:latin typeface="Calibri"/>
                <a:cs typeface="Calibri"/>
              </a:rPr>
              <a:t>45'</a:t>
            </a:r>
            <a:r>
              <a:rPr sz="1800" spc="-45" dirty="0">
                <a:latin typeface="Calibri"/>
                <a:cs typeface="Calibri"/>
              </a:rPr>
              <a:t> </a:t>
            </a:r>
            <a:r>
              <a:rPr sz="1800" dirty="0">
                <a:latin typeface="Calibri"/>
                <a:cs typeface="Calibri"/>
              </a:rPr>
              <a:t>1281a</a:t>
            </a:r>
            <a:r>
              <a:rPr sz="1800" spc="-40" dirty="0">
                <a:latin typeface="Calibri"/>
                <a:cs typeface="Calibri"/>
              </a:rPr>
              <a:t> </a:t>
            </a:r>
            <a:r>
              <a:rPr sz="1800" spc="-10" dirty="0">
                <a:latin typeface="Calibri"/>
                <a:cs typeface="Calibri"/>
              </a:rPr>
              <a:t>1-</a:t>
            </a:r>
            <a:r>
              <a:rPr sz="1800" spc="-25" dirty="0">
                <a:latin typeface="Calibri"/>
                <a:cs typeface="Calibri"/>
              </a:rPr>
              <a:t>4.</a:t>
            </a:r>
            <a:endParaRPr sz="1800">
              <a:latin typeface="Calibri"/>
              <a:cs typeface="Calibri"/>
            </a:endParaRPr>
          </a:p>
        </p:txBody>
      </p:sp>
      <p:sp>
        <p:nvSpPr>
          <p:cNvPr id="19" name="object 19"/>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20" name="object 20"/>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29</a:t>
            </a:fld>
            <a:endParaRPr spc="-25" dirty="0"/>
          </a:p>
        </p:txBody>
      </p:sp>
      <p:sp>
        <p:nvSpPr>
          <p:cNvPr id="18" name="object 18"/>
          <p:cNvSpPr txBox="1"/>
          <p:nvPr/>
        </p:nvSpPr>
        <p:spPr>
          <a:xfrm>
            <a:off x="993444" y="5505399"/>
            <a:ext cx="7005320" cy="574040"/>
          </a:xfrm>
          <a:prstGeom prst="rect">
            <a:avLst/>
          </a:prstGeom>
        </p:spPr>
        <p:txBody>
          <a:bodyPr vert="horz" wrap="square" lIns="0" tIns="12700" rIns="0" bIns="0" rtlCol="0">
            <a:spAutoFit/>
          </a:bodyPr>
          <a:lstStyle/>
          <a:p>
            <a:pPr marL="12700" marR="5080">
              <a:lnSpc>
                <a:spcPct val="100000"/>
              </a:lnSpc>
              <a:spcBef>
                <a:spcPts val="100"/>
              </a:spcBef>
            </a:pPr>
            <a:r>
              <a:rPr sz="1800" dirty="0">
                <a:solidFill>
                  <a:srgbClr val="17375E"/>
                </a:solidFill>
                <a:latin typeface="Calibri"/>
                <a:cs typeface="Calibri"/>
              </a:rPr>
              <a:t>Αναφέρεται</a:t>
            </a:r>
            <a:r>
              <a:rPr sz="1800" spc="-15" dirty="0">
                <a:solidFill>
                  <a:srgbClr val="17375E"/>
                </a:solidFill>
                <a:latin typeface="Calibri"/>
                <a:cs typeface="Calibri"/>
              </a:rPr>
              <a:t> </a:t>
            </a:r>
            <a:r>
              <a:rPr sz="1800" dirty="0">
                <a:solidFill>
                  <a:srgbClr val="17375E"/>
                </a:solidFill>
                <a:latin typeface="Calibri"/>
                <a:cs typeface="Calibri"/>
              </a:rPr>
              <a:t>στις</a:t>
            </a:r>
            <a:r>
              <a:rPr sz="1800" spc="-50" dirty="0">
                <a:solidFill>
                  <a:srgbClr val="17375E"/>
                </a:solidFill>
                <a:latin typeface="Calibri"/>
                <a:cs typeface="Calibri"/>
              </a:rPr>
              <a:t> </a:t>
            </a:r>
            <a:r>
              <a:rPr sz="1800" dirty="0">
                <a:solidFill>
                  <a:srgbClr val="17375E"/>
                </a:solidFill>
                <a:latin typeface="Calibri"/>
                <a:cs typeface="Calibri"/>
              </a:rPr>
              <a:t>σελίδες</a:t>
            </a:r>
            <a:r>
              <a:rPr sz="1800" spc="-30" dirty="0">
                <a:solidFill>
                  <a:srgbClr val="17375E"/>
                </a:solidFill>
                <a:latin typeface="Calibri"/>
                <a:cs typeface="Calibri"/>
              </a:rPr>
              <a:t> </a:t>
            </a:r>
            <a:r>
              <a:rPr sz="1800" spc="-10" dirty="0">
                <a:solidFill>
                  <a:srgbClr val="17375E"/>
                </a:solidFill>
                <a:latin typeface="Calibri"/>
                <a:cs typeface="Calibri"/>
              </a:rPr>
              <a:t>84-</a:t>
            </a:r>
            <a:r>
              <a:rPr sz="1800" dirty="0">
                <a:solidFill>
                  <a:srgbClr val="17375E"/>
                </a:solidFill>
                <a:latin typeface="Calibri"/>
                <a:cs typeface="Calibri"/>
              </a:rPr>
              <a:t>85</a:t>
            </a:r>
            <a:r>
              <a:rPr sz="1800" spc="-40" dirty="0">
                <a:solidFill>
                  <a:srgbClr val="17375E"/>
                </a:solidFill>
                <a:latin typeface="Calibri"/>
                <a:cs typeface="Calibri"/>
              </a:rPr>
              <a:t> </a:t>
            </a:r>
            <a:r>
              <a:rPr sz="1800" dirty="0">
                <a:solidFill>
                  <a:srgbClr val="17375E"/>
                </a:solidFill>
                <a:latin typeface="Calibri"/>
                <a:cs typeface="Calibri"/>
              </a:rPr>
              <a:t>του</a:t>
            </a:r>
            <a:r>
              <a:rPr sz="1800" spc="-40" dirty="0">
                <a:solidFill>
                  <a:srgbClr val="17375E"/>
                </a:solidFill>
                <a:latin typeface="Calibri"/>
                <a:cs typeface="Calibri"/>
              </a:rPr>
              <a:t> </a:t>
            </a:r>
            <a:r>
              <a:rPr sz="1800" dirty="0">
                <a:solidFill>
                  <a:srgbClr val="17375E"/>
                </a:solidFill>
                <a:latin typeface="Calibri"/>
                <a:cs typeface="Calibri"/>
              </a:rPr>
              <a:t>βιβλίου</a:t>
            </a:r>
            <a:r>
              <a:rPr sz="1800" spc="-25" dirty="0">
                <a:solidFill>
                  <a:srgbClr val="17375E"/>
                </a:solidFill>
                <a:latin typeface="Calibri"/>
                <a:cs typeface="Calibri"/>
              </a:rPr>
              <a:t> </a:t>
            </a:r>
            <a:r>
              <a:rPr sz="1800" dirty="0">
                <a:solidFill>
                  <a:srgbClr val="17375E"/>
                </a:solidFill>
                <a:latin typeface="Calibri"/>
                <a:cs typeface="Calibri"/>
              </a:rPr>
              <a:t>στην</a:t>
            </a:r>
            <a:r>
              <a:rPr sz="1800" spc="-45" dirty="0">
                <a:solidFill>
                  <a:srgbClr val="17375E"/>
                </a:solidFill>
                <a:latin typeface="Calibri"/>
                <a:cs typeface="Calibri"/>
              </a:rPr>
              <a:t> </a:t>
            </a:r>
            <a:r>
              <a:rPr sz="1800" spc="-10" dirty="0">
                <a:solidFill>
                  <a:srgbClr val="17375E"/>
                </a:solidFill>
                <a:latin typeface="Calibri"/>
                <a:cs typeface="Calibri"/>
              </a:rPr>
              <a:t>παράγραφο</a:t>
            </a:r>
            <a:r>
              <a:rPr sz="1800" spc="-40" dirty="0">
                <a:solidFill>
                  <a:srgbClr val="17375E"/>
                </a:solidFill>
                <a:latin typeface="Calibri"/>
                <a:cs typeface="Calibri"/>
              </a:rPr>
              <a:t> </a:t>
            </a:r>
            <a:r>
              <a:rPr sz="1800" b="1" dirty="0">
                <a:solidFill>
                  <a:srgbClr val="17375E"/>
                </a:solidFill>
                <a:latin typeface="Calibri"/>
                <a:cs typeface="Calibri"/>
              </a:rPr>
              <a:t>Η</a:t>
            </a:r>
            <a:r>
              <a:rPr sz="1800" b="1" spc="-50" dirty="0">
                <a:solidFill>
                  <a:srgbClr val="17375E"/>
                </a:solidFill>
                <a:latin typeface="Calibri"/>
                <a:cs typeface="Calibri"/>
              </a:rPr>
              <a:t> </a:t>
            </a:r>
            <a:r>
              <a:rPr sz="1800" b="1" dirty="0">
                <a:solidFill>
                  <a:srgbClr val="17375E"/>
                </a:solidFill>
                <a:latin typeface="Calibri"/>
                <a:cs typeface="Calibri"/>
              </a:rPr>
              <a:t>γένεση</a:t>
            </a:r>
            <a:r>
              <a:rPr sz="1800" b="1" spc="-65" dirty="0">
                <a:solidFill>
                  <a:srgbClr val="17375E"/>
                </a:solidFill>
                <a:latin typeface="Calibri"/>
                <a:cs typeface="Calibri"/>
              </a:rPr>
              <a:t> </a:t>
            </a:r>
            <a:r>
              <a:rPr sz="1800" b="1" spc="-25" dirty="0">
                <a:solidFill>
                  <a:srgbClr val="17375E"/>
                </a:solidFill>
                <a:latin typeface="Calibri"/>
                <a:cs typeface="Calibri"/>
              </a:rPr>
              <a:t>της </a:t>
            </a:r>
            <a:r>
              <a:rPr sz="1800" b="1" spc="-10" dirty="0">
                <a:solidFill>
                  <a:srgbClr val="17375E"/>
                </a:solidFill>
                <a:latin typeface="Calibri"/>
                <a:cs typeface="Calibri"/>
              </a:rPr>
              <a:t>πόλης-κράτους</a:t>
            </a:r>
            <a:endParaRPr sz="1800">
              <a:latin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43509" y="2793619"/>
            <a:ext cx="1903095" cy="696595"/>
          </a:xfrm>
          <a:prstGeom prst="rect">
            <a:avLst/>
          </a:prstGeom>
        </p:spPr>
        <p:txBody>
          <a:bodyPr vert="horz" wrap="square" lIns="0" tIns="13335" rIns="0" bIns="0" rtlCol="0">
            <a:spAutoFit/>
          </a:bodyPr>
          <a:lstStyle/>
          <a:p>
            <a:pPr marL="38100">
              <a:lnSpc>
                <a:spcPct val="100000"/>
              </a:lnSpc>
              <a:spcBef>
                <a:spcPts val="105"/>
              </a:spcBef>
            </a:pPr>
            <a:r>
              <a:rPr sz="4400" dirty="0">
                <a:latin typeface="Calibri"/>
                <a:cs typeface="Calibri"/>
              </a:rPr>
              <a:t>1</a:t>
            </a:r>
            <a:r>
              <a:rPr sz="4350" baseline="24904" dirty="0">
                <a:latin typeface="Calibri"/>
                <a:cs typeface="Calibri"/>
              </a:rPr>
              <a:t>ο</a:t>
            </a:r>
            <a:r>
              <a:rPr sz="4350" spc="525" baseline="24904" dirty="0">
                <a:latin typeface="Calibri"/>
                <a:cs typeface="Calibri"/>
              </a:rPr>
              <a:t> </a:t>
            </a:r>
            <a:r>
              <a:rPr sz="4400" spc="-20" dirty="0">
                <a:latin typeface="Calibri"/>
                <a:cs typeface="Calibri"/>
              </a:rPr>
              <a:t>βήμα</a:t>
            </a:r>
            <a:endParaRPr sz="4400">
              <a:latin typeface="Calibri"/>
              <a:cs typeface="Calibri"/>
            </a:endParaRPr>
          </a:p>
        </p:txBody>
      </p:sp>
      <p:grpSp>
        <p:nvGrpSpPr>
          <p:cNvPr id="3" name="object 3"/>
          <p:cNvGrpSpPr/>
          <p:nvPr/>
        </p:nvGrpSpPr>
        <p:grpSpPr>
          <a:xfrm>
            <a:off x="3537203" y="1609344"/>
            <a:ext cx="1043940" cy="680085"/>
            <a:chOff x="3537203" y="1609344"/>
            <a:chExt cx="1043940" cy="680085"/>
          </a:xfrm>
        </p:grpSpPr>
        <p:pic>
          <p:nvPicPr>
            <p:cNvPr id="4" name="object 4"/>
            <p:cNvPicPr/>
            <p:nvPr/>
          </p:nvPicPr>
          <p:blipFill>
            <a:blip r:embed="rId2" cstate="print"/>
            <a:stretch>
              <a:fillRect/>
            </a:stretch>
          </p:blipFill>
          <p:spPr>
            <a:xfrm>
              <a:off x="3537203" y="1609344"/>
              <a:ext cx="1043939" cy="679703"/>
            </a:xfrm>
            <a:prstGeom prst="rect">
              <a:avLst/>
            </a:prstGeom>
          </p:spPr>
        </p:pic>
        <p:pic>
          <p:nvPicPr>
            <p:cNvPr id="5" name="object 5"/>
            <p:cNvPicPr/>
            <p:nvPr/>
          </p:nvPicPr>
          <p:blipFill>
            <a:blip r:embed="rId3" cstate="print"/>
            <a:stretch>
              <a:fillRect/>
            </a:stretch>
          </p:blipFill>
          <p:spPr>
            <a:xfrm>
              <a:off x="3720083" y="2020824"/>
              <a:ext cx="678179" cy="59436"/>
            </a:xfrm>
            <a:prstGeom prst="rect">
              <a:avLst/>
            </a:prstGeom>
          </p:spPr>
        </p:pic>
      </p:grpSp>
      <p:grpSp>
        <p:nvGrpSpPr>
          <p:cNvPr id="6" name="object 6"/>
          <p:cNvGrpSpPr/>
          <p:nvPr/>
        </p:nvGrpSpPr>
        <p:grpSpPr>
          <a:xfrm>
            <a:off x="5657088" y="2231135"/>
            <a:ext cx="1018540" cy="680085"/>
            <a:chOff x="5657088" y="2231135"/>
            <a:chExt cx="1018540" cy="680085"/>
          </a:xfrm>
        </p:grpSpPr>
        <p:pic>
          <p:nvPicPr>
            <p:cNvPr id="7" name="object 7"/>
            <p:cNvPicPr/>
            <p:nvPr/>
          </p:nvPicPr>
          <p:blipFill>
            <a:blip r:embed="rId4" cstate="print"/>
            <a:stretch>
              <a:fillRect/>
            </a:stretch>
          </p:blipFill>
          <p:spPr>
            <a:xfrm>
              <a:off x="5657088" y="2231135"/>
              <a:ext cx="1018032" cy="679703"/>
            </a:xfrm>
            <a:prstGeom prst="rect">
              <a:avLst/>
            </a:prstGeom>
          </p:spPr>
        </p:pic>
        <p:pic>
          <p:nvPicPr>
            <p:cNvPr id="8" name="object 8"/>
            <p:cNvPicPr/>
            <p:nvPr/>
          </p:nvPicPr>
          <p:blipFill>
            <a:blip r:embed="rId5" cstate="print"/>
            <a:stretch>
              <a:fillRect/>
            </a:stretch>
          </p:blipFill>
          <p:spPr>
            <a:xfrm>
              <a:off x="5839968" y="2642615"/>
              <a:ext cx="652272" cy="59436"/>
            </a:xfrm>
            <a:prstGeom prst="rect">
              <a:avLst/>
            </a:prstGeom>
          </p:spPr>
        </p:pic>
      </p:grpSp>
      <p:sp>
        <p:nvSpPr>
          <p:cNvPr id="9" name="object 9"/>
          <p:cNvSpPr txBox="1"/>
          <p:nvPr/>
        </p:nvSpPr>
        <p:spPr>
          <a:xfrm>
            <a:off x="1983994" y="176529"/>
            <a:ext cx="6616700" cy="3061970"/>
          </a:xfrm>
          <a:prstGeom prst="rect">
            <a:avLst/>
          </a:prstGeom>
        </p:spPr>
        <p:txBody>
          <a:bodyPr vert="horz" wrap="square" lIns="0" tIns="12700" rIns="0" bIns="0" rtlCol="0">
            <a:spAutoFit/>
          </a:bodyPr>
          <a:lstStyle/>
          <a:p>
            <a:pPr marL="355600" marR="5080" indent="-342900">
              <a:lnSpc>
                <a:spcPct val="150000"/>
              </a:lnSpc>
              <a:spcBef>
                <a:spcPts val="100"/>
              </a:spcBef>
              <a:buFont typeface="Arial"/>
              <a:buChar char="•"/>
              <a:tabLst>
                <a:tab pos="355600" algn="l"/>
              </a:tabLst>
            </a:pPr>
            <a:r>
              <a:rPr sz="2700" b="1" spc="-10" dirty="0">
                <a:solidFill>
                  <a:srgbClr val="4F6128"/>
                </a:solidFill>
                <a:latin typeface="Calibri"/>
                <a:cs typeface="Calibri"/>
              </a:rPr>
              <a:t>Διαβάζω</a:t>
            </a:r>
            <a:r>
              <a:rPr sz="2700" b="1" spc="-85" dirty="0">
                <a:solidFill>
                  <a:srgbClr val="4F6128"/>
                </a:solidFill>
                <a:latin typeface="Calibri"/>
                <a:cs typeface="Calibri"/>
              </a:rPr>
              <a:t> </a:t>
            </a:r>
            <a:r>
              <a:rPr sz="2700" dirty="0">
                <a:latin typeface="Calibri"/>
                <a:cs typeface="Calibri"/>
              </a:rPr>
              <a:t>πολύ</a:t>
            </a:r>
            <a:r>
              <a:rPr sz="2700" spc="-100" dirty="0">
                <a:latin typeface="Calibri"/>
                <a:cs typeface="Calibri"/>
              </a:rPr>
              <a:t> </a:t>
            </a:r>
            <a:r>
              <a:rPr sz="2700" spc="-10" dirty="0">
                <a:latin typeface="Calibri"/>
                <a:cs typeface="Calibri"/>
              </a:rPr>
              <a:t>καλά</a:t>
            </a:r>
            <a:r>
              <a:rPr sz="2700" spc="-105" dirty="0">
                <a:latin typeface="Calibri"/>
                <a:cs typeface="Calibri"/>
              </a:rPr>
              <a:t> </a:t>
            </a:r>
            <a:r>
              <a:rPr sz="2700" dirty="0">
                <a:latin typeface="Calibri"/>
                <a:cs typeface="Calibri"/>
              </a:rPr>
              <a:t>την</a:t>
            </a:r>
            <a:r>
              <a:rPr sz="2700" spc="-95" dirty="0">
                <a:latin typeface="Calibri"/>
                <a:cs typeface="Calibri"/>
              </a:rPr>
              <a:t> </a:t>
            </a:r>
            <a:r>
              <a:rPr sz="2700" dirty="0">
                <a:latin typeface="Calibri"/>
                <a:cs typeface="Calibri"/>
              </a:rPr>
              <a:t>πηγή</a:t>
            </a:r>
            <a:r>
              <a:rPr sz="2700" spc="-105" dirty="0">
                <a:latin typeface="Calibri"/>
                <a:cs typeface="Calibri"/>
              </a:rPr>
              <a:t> </a:t>
            </a:r>
            <a:r>
              <a:rPr sz="2700" dirty="0">
                <a:latin typeface="Calibri"/>
                <a:cs typeface="Calibri"/>
              </a:rPr>
              <a:t>και</a:t>
            </a:r>
            <a:r>
              <a:rPr sz="2700" spc="-114" dirty="0">
                <a:latin typeface="Calibri"/>
                <a:cs typeface="Calibri"/>
              </a:rPr>
              <a:t> </a:t>
            </a:r>
            <a:r>
              <a:rPr sz="2700" spc="-10" dirty="0">
                <a:latin typeface="Calibri"/>
                <a:cs typeface="Calibri"/>
              </a:rPr>
              <a:t>προσπαθώ </a:t>
            </a:r>
            <a:r>
              <a:rPr sz="2700" dirty="0">
                <a:latin typeface="Calibri"/>
                <a:cs typeface="Calibri"/>
              </a:rPr>
              <a:t>να</a:t>
            </a:r>
            <a:r>
              <a:rPr sz="2700" spc="-75" dirty="0">
                <a:latin typeface="Calibri"/>
                <a:cs typeface="Calibri"/>
              </a:rPr>
              <a:t> </a:t>
            </a:r>
            <a:r>
              <a:rPr sz="2700" b="1" spc="-10" dirty="0">
                <a:solidFill>
                  <a:srgbClr val="4F6128"/>
                </a:solidFill>
                <a:latin typeface="Calibri"/>
                <a:cs typeface="Calibri"/>
              </a:rPr>
              <a:t>κατανοήσω</a:t>
            </a:r>
            <a:r>
              <a:rPr sz="2700" b="1" spc="-60" dirty="0">
                <a:solidFill>
                  <a:srgbClr val="4F6128"/>
                </a:solidFill>
                <a:latin typeface="Calibri"/>
                <a:cs typeface="Calibri"/>
              </a:rPr>
              <a:t> </a:t>
            </a:r>
            <a:r>
              <a:rPr sz="2700" dirty="0">
                <a:latin typeface="Calibri"/>
                <a:cs typeface="Calibri"/>
              </a:rPr>
              <a:t>το</a:t>
            </a:r>
            <a:r>
              <a:rPr sz="2700" spc="-60" dirty="0">
                <a:latin typeface="Calibri"/>
                <a:cs typeface="Calibri"/>
              </a:rPr>
              <a:t> </a:t>
            </a:r>
            <a:r>
              <a:rPr sz="2700" dirty="0">
                <a:latin typeface="Calibri"/>
                <a:cs typeface="Calibri"/>
              </a:rPr>
              <a:t>ιστορικό</a:t>
            </a:r>
            <a:r>
              <a:rPr sz="2700" spc="-80" dirty="0">
                <a:latin typeface="Calibri"/>
                <a:cs typeface="Calibri"/>
              </a:rPr>
              <a:t> </a:t>
            </a:r>
            <a:r>
              <a:rPr sz="2700" dirty="0">
                <a:latin typeface="Calibri"/>
                <a:cs typeface="Calibri"/>
              </a:rPr>
              <a:t>της</a:t>
            </a:r>
            <a:r>
              <a:rPr sz="2700" spc="-75" dirty="0">
                <a:latin typeface="Calibri"/>
                <a:cs typeface="Calibri"/>
              </a:rPr>
              <a:t> </a:t>
            </a:r>
            <a:r>
              <a:rPr sz="2700" spc="-10" dirty="0">
                <a:latin typeface="Calibri"/>
                <a:cs typeface="Calibri"/>
              </a:rPr>
              <a:t>περιεχόμενο</a:t>
            </a:r>
            <a:endParaRPr sz="2700">
              <a:latin typeface="Calibri"/>
              <a:cs typeface="Calibri"/>
            </a:endParaRPr>
          </a:p>
          <a:p>
            <a:pPr marL="755015" lvl="1" indent="-285115">
              <a:lnSpc>
                <a:spcPct val="100000"/>
              </a:lnSpc>
              <a:spcBef>
                <a:spcPts val="2085"/>
              </a:spcBef>
              <a:buFont typeface="Arial"/>
              <a:buChar char="–"/>
              <a:tabLst>
                <a:tab pos="755015" algn="l"/>
              </a:tabLst>
            </a:pPr>
            <a:r>
              <a:rPr sz="2400" dirty="0">
                <a:latin typeface="Calibri"/>
                <a:cs typeface="Calibri"/>
              </a:rPr>
              <a:t>Σε</a:t>
            </a:r>
            <a:r>
              <a:rPr sz="2400" spc="-40" dirty="0">
                <a:latin typeface="Calibri"/>
                <a:cs typeface="Calibri"/>
              </a:rPr>
              <a:t> </a:t>
            </a:r>
            <a:r>
              <a:rPr sz="2400" dirty="0">
                <a:latin typeface="Calibri"/>
                <a:cs typeface="Calibri"/>
              </a:rPr>
              <a:t>ποιο</a:t>
            </a:r>
            <a:r>
              <a:rPr sz="2400" spc="-30" dirty="0">
                <a:latin typeface="Calibri"/>
                <a:cs typeface="Calibri"/>
              </a:rPr>
              <a:t> </a:t>
            </a:r>
            <a:r>
              <a:rPr sz="2400" u="sng" dirty="0">
                <a:uFill>
                  <a:solidFill>
                    <a:srgbClr val="000000"/>
                  </a:solidFill>
                </a:uFill>
                <a:latin typeface="Calibri"/>
                <a:cs typeface="Calibri"/>
              </a:rPr>
              <a:t>θέμα</a:t>
            </a:r>
            <a:r>
              <a:rPr sz="2400" u="none" spc="-15" dirty="0">
                <a:latin typeface="Calibri"/>
                <a:cs typeface="Calibri"/>
              </a:rPr>
              <a:t> </a:t>
            </a:r>
            <a:r>
              <a:rPr sz="2400" u="none" spc="-10" dirty="0">
                <a:latin typeface="Calibri"/>
                <a:cs typeface="Calibri"/>
              </a:rPr>
              <a:t>αναφέρεται;</a:t>
            </a:r>
            <a:endParaRPr sz="2400">
              <a:latin typeface="Calibri"/>
              <a:cs typeface="Calibri"/>
            </a:endParaRPr>
          </a:p>
          <a:p>
            <a:pPr marL="754380" marR="570865" lvl="1" indent="-285115">
              <a:lnSpc>
                <a:spcPct val="150000"/>
              </a:lnSpc>
              <a:spcBef>
                <a:spcPts val="580"/>
              </a:spcBef>
              <a:buFont typeface="Arial"/>
              <a:buChar char="–"/>
              <a:tabLst>
                <a:tab pos="756285" algn="l"/>
              </a:tabLst>
            </a:pPr>
            <a:r>
              <a:rPr sz="2400" spc="-20" dirty="0">
                <a:latin typeface="Calibri"/>
                <a:cs typeface="Calibri"/>
              </a:rPr>
              <a:t>Διαβάζω</a:t>
            </a:r>
            <a:r>
              <a:rPr sz="2400" spc="-45" dirty="0">
                <a:latin typeface="Calibri"/>
                <a:cs typeface="Calibri"/>
              </a:rPr>
              <a:t> </a:t>
            </a:r>
            <a:r>
              <a:rPr sz="2400" spc="-10" dirty="0">
                <a:latin typeface="Calibri"/>
                <a:cs typeface="Calibri"/>
              </a:rPr>
              <a:t>προσεχτικά</a:t>
            </a:r>
            <a:r>
              <a:rPr sz="2400" spc="-45" dirty="0">
                <a:latin typeface="Calibri"/>
                <a:cs typeface="Calibri"/>
              </a:rPr>
              <a:t> </a:t>
            </a:r>
            <a:r>
              <a:rPr sz="2400" dirty="0">
                <a:latin typeface="Calibri"/>
                <a:cs typeface="Calibri"/>
              </a:rPr>
              <a:t>τον</a:t>
            </a:r>
            <a:r>
              <a:rPr sz="2400" spc="-40" dirty="0">
                <a:latin typeface="Calibri"/>
                <a:cs typeface="Calibri"/>
              </a:rPr>
              <a:t> </a:t>
            </a:r>
            <a:r>
              <a:rPr sz="2400" u="sng" dirty="0">
                <a:uFill>
                  <a:solidFill>
                    <a:srgbClr val="000000"/>
                  </a:solidFill>
                </a:uFill>
                <a:latin typeface="Calibri"/>
                <a:cs typeface="Calibri"/>
              </a:rPr>
              <a:t>τίτλο</a:t>
            </a:r>
            <a:r>
              <a:rPr sz="2400" u="none" spc="-55" dirty="0">
                <a:latin typeface="Calibri"/>
                <a:cs typeface="Calibri"/>
              </a:rPr>
              <a:t> </a:t>
            </a:r>
            <a:r>
              <a:rPr sz="2400" u="none" dirty="0">
                <a:latin typeface="Wingdings"/>
                <a:cs typeface="Wingdings"/>
              </a:rPr>
              <a:t></a:t>
            </a:r>
            <a:r>
              <a:rPr sz="2400" u="none" spc="-114" dirty="0">
                <a:latin typeface="Times New Roman"/>
                <a:cs typeface="Times New Roman"/>
              </a:rPr>
              <a:t> </a:t>
            </a:r>
            <a:r>
              <a:rPr sz="2400" u="none" spc="-10" dirty="0">
                <a:latin typeface="Calibri"/>
                <a:cs typeface="Calibri"/>
              </a:rPr>
              <a:t>συνήθως 	</a:t>
            </a:r>
            <a:r>
              <a:rPr sz="2400" u="none" dirty="0">
                <a:latin typeface="Calibri"/>
                <a:cs typeface="Calibri"/>
              </a:rPr>
              <a:t>αντλώ</a:t>
            </a:r>
            <a:r>
              <a:rPr sz="2400" u="none" spc="-50" dirty="0">
                <a:latin typeface="Calibri"/>
                <a:cs typeface="Calibri"/>
              </a:rPr>
              <a:t> </a:t>
            </a:r>
            <a:r>
              <a:rPr sz="2400" u="none" dirty="0">
                <a:latin typeface="Calibri"/>
                <a:cs typeface="Calibri"/>
              </a:rPr>
              <a:t>από</a:t>
            </a:r>
            <a:r>
              <a:rPr sz="2400" u="none" spc="-45" dirty="0">
                <a:latin typeface="Calibri"/>
                <a:cs typeface="Calibri"/>
              </a:rPr>
              <a:t> </a:t>
            </a:r>
            <a:r>
              <a:rPr sz="2400" u="none" dirty="0">
                <a:latin typeface="Calibri"/>
                <a:cs typeface="Calibri"/>
              </a:rPr>
              <a:t>τον</a:t>
            </a:r>
            <a:r>
              <a:rPr sz="2400" u="none" spc="-40" dirty="0">
                <a:latin typeface="Calibri"/>
                <a:cs typeface="Calibri"/>
              </a:rPr>
              <a:t> </a:t>
            </a:r>
            <a:r>
              <a:rPr sz="2400" u="none" dirty="0">
                <a:latin typeface="Calibri"/>
                <a:cs typeface="Calibri"/>
              </a:rPr>
              <a:t>τίτλο</a:t>
            </a:r>
            <a:r>
              <a:rPr sz="2400" u="none" spc="-50" dirty="0">
                <a:latin typeface="Calibri"/>
                <a:cs typeface="Calibri"/>
              </a:rPr>
              <a:t> </a:t>
            </a:r>
            <a:r>
              <a:rPr sz="2400" u="none" dirty="0">
                <a:latin typeface="Calibri"/>
                <a:cs typeface="Calibri"/>
              </a:rPr>
              <a:t>το</a:t>
            </a:r>
            <a:r>
              <a:rPr sz="2400" u="none" spc="-50" dirty="0">
                <a:latin typeface="Calibri"/>
                <a:cs typeface="Calibri"/>
              </a:rPr>
              <a:t> </a:t>
            </a:r>
            <a:r>
              <a:rPr sz="2400" u="none" dirty="0">
                <a:latin typeface="Calibri"/>
                <a:cs typeface="Calibri"/>
              </a:rPr>
              <a:t>θέμα</a:t>
            </a:r>
            <a:r>
              <a:rPr sz="2400" u="none" spc="-45" dirty="0">
                <a:latin typeface="Calibri"/>
                <a:cs typeface="Calibri"/>
              </a:rPr>
              <a:t> </a:t>
            </a:r>
            <a:r>
              <a:rPr sz="2400" u="none" dirty="0">
                <a:latin typeface="Calibri"/>
                <a:cs typeface="Calibri"/>
              </a:rPr>
              <a:t>της</a:t>
            </a:r>
            <a:r>
              <a:rPr sz="2400" u="none" spc="-50" dirty="0">
                <a:latin typeface="Calibri"/>
                <a:cs typeface="Calibri"/>
              </a:rPr>
              <a:t> </a:t>
            </a:r>
            <a:r>
              <a:rPr sz="2400" u="none" spc="-10" dirty="0">
                <a:latin typeface="Calibri"/>
                <a:cs typeface="Calibri"/>
              </a:rPr>
              <a:t>πηγής.</a:t>
            </a:r>
            <a:endParaRPr sz="2400">
              <a:latin typeface="Calibri"/>
              <a:cs typeface="Calibri"/>
            </a:endParaRPr>
          </a:p>
        </p:txBody>
      </p:sp>
      <p:grpSp>
        <p:nvGrpSpPr>
          <p:cNvPr id="10" name="object 10"/>
          <p:cNvGrpSpPr/>
          <p:nvPr/>
        </p:nvGrpSpPr>
        <p:grpSpPr>
          <a:xfrm>
            <a:off x="7482840" y="3401567"/>
            <a:ext cx="1144905" cy="680085"/>
            <a:chOff x="7482840" y="3401567"/>
            <a:chExt cx="1144905" cy="680085"/>
          </a:xfrm>
        </p:grpSpPr>
        <p:pic>
          <p:nvPicPr>
            <p:cNvPr id="11" name="object 11"/>
            <p:cNvPicPr/>
            <p:nvPr/>
          </p:nvPicPr>
          <p:blipFill>
            <a:blip r:embed="rId6" cstate="print"/>
            <a:stretch>
              <a:fillRect/>
            </a:stretch>
          </p:blipFill>
          <p:spPr>
            <a:xfrm>
              <a:off x="7482840" y="3401567"/>
              <a:ext cx="1144524" cy="679703"/>
            </a:xfrm>
            <a:prstGeom prst="rect">
              <a:avLst/>
            </a:prstGeom>
          </p:spPr>
        </p:pic>
        <p:pic>
          <p:nvPicPr>
            <p:cNvPr id="12" name="object 12"/>
            <p:cNvPicPr/>
            <p:nvPr/>
          </p:nvPicPr>
          <p:blipFill>
            <a:blip r:embed="rId7" cstate="print"/>
            <a:stretch>
              <a:fillRect/>
            </a:stretch>
          </p:blipFill>
          <p:spPr>
            <a:xfrm>
              <a:off x="7665720" y="3813047"/>
              <a:ext cx="778764" cy="59436"/>
            </a:xfrm>
            <a:prstGeom prst="rect">
              <a:avLst/>
            </a:prstGeom>
          </p:spPr>
        </p:pic>
      </p:grpSp>
      <p:grpSp>
        <p:nvGrpSpPr>
          <p:cNvPr id="13" name="object 13"/>
          <p:cNvGrpSpPr/>
          <p:nvPr/>
        </p:nvGrpSpPr>
        <p:grpSpPr>
          <a:xfrm>
            <a:off x="2732532" y="4122527"/>
            <a:ext cx="957580" cy="299085"/>
            <a:chOff x="2732532" y="4122527"/>
            <a:chExt cx="957580" cy="299085"/>
          </a:xfrm>
        </p:grpSpPr>
        <p:pic>
          <p:nvPicPr>
            <p:cNvPr id="14" name="object 14"/>
            <p:cNvPicPr/>
            <p:nvPr/>
          </p:nvPicPr>
          <p:blipFill>
            <a:blip r:embed="rId8" cstate="print"/>
            <a:stretch>
              <a:fillRect/>
            </a:stretch>
          </p:blipFill>
          <p:spPr>
            <a:xfrm>
              <a:off x="2759021" y="4122527"/>
              <a:ext cx="923127" cy="239332"/>
            </a:xfrm>
            <a:prstGeom prst="rect">
              <a:avLst/>
            </a:prstGeom>
          </p:spPr>
        </p:pic>
        <p:pic>
          <p:nvPicPr>
            <p:cNvPr id="15" name="object 15"/>
            <p:cNvPicPr/>
            <p:nvPr/>
          </p:nvPicPr>
          <p:blipFill>
            <a:blip r:embed="rId9" cstate="print"/>
            <a:stretch>
              <a:fillRect/>
            </a:stretch>
          </p:blipFill>
          <p:spPr>
            <a:xfrm>
              <a:off x="2732532" y="4361688"/>
              <a:ext cx="957071" cy="59436"/>
            </a:xfrm>
            <a:prstGeom prst="rect">
              <a:avLst/>
            </a:prstGeom>
          </p:spPr>
        </p:pic>
      </p:grpSp>
      <p:sp>
        <p:nvSpPr>
          <p:cNvPr id="16" name="object 16"/>
          <p:cNvSpPr txBox="1"/>
          <p:nvPr/>
        </p:nvSpPr>
        <p:spPr>
          <a:xfrm>
            <a:off x="2441194" y="3285190"/>
            <a:ext cx="5986145" cy="1123950"/>
          </a:xfrm>
          <a:prstGeom prst="rect">
            <a:avLst/>
          </a:prstGeom>
        </p:spPr>
        <p:txBody>
          <a:bodyPr vert="horz" wrap="square" lIns="0" tIns="196215" rIns="0" bIns="0" rtlCol="0">
            <a:spAutoFit/>
          </a:bodyPr>
          <a:lstStyle/>
          <a:p>
            <a:pPr marL="12700">
              <a:lnSpc>
                <a:spcPct val="100000"/>
              </a:lnSpc>
              <a:spcBef>
                <a:spcPts val="1545"/>
              </a:spcBef>
            </a:pPr>
            <a:r>
              <a:rPr sz="2400" dirty="0">
                <a:latin typeface="Arial"/>
                <a:cs typeface="Arial"/>
              </a:rPr>
              <a:t>–</a:t>
            </a:r>
            <a:r>
              <a:rPr sz="2400" spc="190" dirty="0">
                <a:latin typeface="Arial"/>
                <a:cs typeface="Arial"/>
              </a:rPr>
              <a:t> </a:t>
            </a:r>
            <a:r>
              <a:rPr sz="2400" dirty="0">
                <a:latin typeface="Calibri"/>
                <a:cs typeface="Calibri"/>
              </a:rPr>
              <a:t>Αν</a:t>
            </a:r>
            <a:r>
              <a:rPr sz="2400" spc="-50" dirty="0">
                <a:latin typeface="Calibri"/>
                <a:cs typeface="Calibri"/>
              </a:rPr>
              <a:t> </a:t>
            </a:r>
            <a:r>
              <a:rPr sz="2400" dirty="0">
                <a:latin typeface="Calibri"/>
                <a:cs typeface="Calibri"/>
              </a:rPr>
              <a:t>δεν</a:t>
            </a:r>
            <a:r>
              <a:rPr sz="2400" spc="-50" dirty="0">
                <a:latin typeface="Calibri"/>
                <a:cs typeface="Calibri"/>
              </a:rPr>
              <a:t> </a:t>
            </a:r>
            <a:r>
              <a:rPr sz="2400" dirty="0">
                <a:latin typeface="Calibri"/>
                <a:cs typeface="Calibri"/>
              </a:rPr>
              <a:t>υπάρχει</a:t>
            </a:r>
            <a:r>
              <a:rPr sz="2400" spc="-35" dirty="0">
                <a:latin typeface="Calibri"/>
                <a:cs typeface="Calibri"/>
              </a:rPr>
              <a:t> </a:t>
            </a:r>
            <a:r>
              <a:rPr sz="2400" dirty="0">
                <a:latin typeface="Calibri"/>
                <a:cs typeface="Calibri"/>
              </a:rPr>
              <a:t>τίτλος</a:t>
            </a:r>
            <a:r>
              <a:rPr sz="2400" spc="-45" dirty="0">
                <a:latin typeface="Calibri"/>
                <a:cs typeface="Calibri"/>
              </a:rPr>
              <a:t> </a:t>
            </a:r>
            <a:r>
              <a:rPr sz="2400" spc="-10" dirty="0">
                <a:latin typeface="Calibri"/>
                <a:cs typeface="Calibri"/>
              </a:rPr>
              <a:t>συγκεντρώνω</a:t>
            </a:r>
            <a:r>
              <a:rPr sz="2400" spc="-25" dirty="0">
                <a:latin typeface="Calibri"/>
                <a:cs typeface="Calibri"/>
              </a:rPr>
              <a:t> </a:t>
            </a:r>
            <a:r>
              <a:rPr sz="2400" dirty="0">
                <a:latin typeface="Calibri"/>
                <a:cs typeface="Calibri"/>
              </a:rPr>
              <a:t>τις</a:t>
            </a:r>
            <a:r>
              <a:rPr sz="2400" spc="-40" dirty="0">
                <a:latin typeface="Calibri"/>
                <a:cs typeface="Calibri"/>
              </a:rPr>
              <a:t> </a:t>
            </a:r>
            <a:r>
              <a:rPr sz="2400" u="sng" spc="-10" dirty="0">
                <a:uFill>
                  <a:solidFill>
                    <a:srgbClr val="000000"/>
                  </a:solidFill>
                </a:uFill>
                <a:latin typeface="Calibri"/>
                <a:cs typeface="Calibri"/>
              </a:rPr>
              <a:t>λέξεις</a:t>
            </a:r>
            <a:endParaRPr sz="2400">
              <a:latin typeface="Calibri"/>
              <a:cs typeface="Calibri"/>
            </a:endParaRPr>
          </a:p>
          <a:p>
            <a:pPr marL="299085">
              <a:lnSpc>
                <a:spcPct val="100000"/>
              </a:lnSpc>
              <a:spcBef>
                <a:spcPts val="1440"/>
              </a:spcBef>
            </a:pPr>
            <a:r>
              <a:rPr sz="2400" u="sng" dirty="0">
                <a:uFill>
                  <a:solidFill>
                    <a:srgbClr val="000000"/>
                  </a:solidFill>
                </a:uFill>
                <a:latin typeface="Calibri"/>
                <a:cs typeface="Calibri"/>
              </a:rPr>
              <a:t>κλειδιά</a:t>
            </a:r>
            <a:r>
              <a:rPr sz="2400" u="none" spc="-45" dirty="0">
                <a:latin typeface="Calibri"/>
                <a:cs typeface="Calibri"/>
              </a:rPr>
              <a:t> </a:t>
            </a:r>
            <a:r>
              <a:rPr sz="2400" u="none" dirty="0">
                <a:latin typeface="Calibri"/>
                <a:cs typeface="Calibri"/>
              </a:rPr>
              <a:t>για</a:t>
            </a:r>
            <a:r>
              <a:rPr sz="2400" u="none" spc="-50" dirty="0">
                <a:latin typeface="Calibri"/>
                <a:cs typeface="Calibri"/>
              </a:rPr>
              <a:t> </a:t>
            </a:r>
            <a:r>
              <a:rPr sz="2400" u="none" dirty="0">
                <a:latin typeface="Calibri"/>
                <a:cs typeface="Calibri"/>
              </a:rPr>
              <a:t>το</a:t>
            </a:r>
            <a:r>
              <a:rPr sz="2400" u="none" spc="-55" dirty="0">
                <a:latin typeface="Calibri"/>
                <a:cs typeface="Calibri"/>
              </a:rPr>
              <a:t> </a:t>
            </a:r>
            <a:r>
              <a:rPr sz="2400" u="none" dirty="0">
                <a:latin typeface="Calibri"/>
                <a:cs typeface="Calibri"/>
              </a:rPr>
              <a:t>περιεχόμενο</a:t>
            </a:r>
            <a:r>
              <a:rPr sz="2400" u="none" spc="-70" dirty="0">
                <a:latin typeface="Calibri"/>
                <a:cs typeface="Calibri"/>
              </a:rPr>
              <a:t> </a:t>
            </a:r>
            <a:r>
              <a:rPr sz="2400" u="none" dirty="0">
                <a:latin typeface="Calibri"/>
                <a:cs typeface="Calibri"/>
              </a:rPr>
              <a:t>της</a:t>
            </a:r>
            <a:r>
              <a:rPr sz="2400" u="none" spc="-45" dirty="0">
                <a:latin typeface="Calibri"/>
                <a:cs typeface="Calibri"/>
              </a:rPr>
              <a:t> </a:t>
            </a:r>
            <a:r>
              <a:rPr sz="2400" u="none" spc="-10" dirty="0">
                <a:latin typeface="Calibri"/>
                <a:cs typeface="Calibri"/>
              </a:rPr>
              <a:t>πηγής.</a:t>
            </a:r>
            <a:endParaRPr sz="2400">
              <a:latin typeface="Calibri"/>
              <a:cs typeface="Calibri"/>
            </a:endParaRPr>
          </a:p>
        </p:txBody>
      </p:sp>
      <p:grpSp>
        <p:nvGrpSpPr>
          <p:cNvPr id="17" name="object 17"/>
          <p:cNvGrpSpPr/>
          <p:nvPr/>
        </p:nvGrpSpPr>
        <p:grpSpPr>
          <a:xfrm>
            <a:off x="3537203" y="4572000"/>
            <a:ext cx="1280160" cy="680085"/>
            <a:chOff x="3537203" y="4572000"/>
            <a:chExt cx="1280160" cy="680085"/>
          </a:xfrm>
        </p:grpSpPr>
        <p:pic>
          <p:nvPicPr>
            <p:cNvPr id="18" name="object 18"/>
            <p:cNvPicPr/>
            <p:nvPr/>
          </p:nvPicPr>
          <p:blipFill>
            <a:blip r:embed="rId10" cstate="print"/>
            <a:stretch>
              <a:fillRect/>
            </a:stretch>
          </p:blipFill>
          <p:spPr>
            <a:xfrm>
              <a:off x="3537203" y="4572000"/>
              <a:ext cx="1280160" cy="679704"/>
            </a:xfrm>
            <a:prstGeom prst="rect">
              <a:avLst/>
            </a:prstGeom>
          </p:spPr>
        </p:pic>
        <p:pic>
          <p:nvPicPr>
            <p:cNvPr id="19" name="object 19"/>
            <p:cNvPicPr/>
            <p:nvPr/>
          </p:nvPicPr>
          <p:blipFill>
            <a:blip r:embed="rId11" cstate="print"/>
            <a:stretch>
              <a:fillRect/>
            </a:stretch>
          </p:blipFill>
          <p:spPr>
            <a:xfrm>
              <a:off x="3720083" y="4983480"/>
              <a:ext cx="914400" cy="59436"/>
            </a:xfrm>
            <a:prstGeom prst="rect">
              <a:avLst/>
            </a:prstGeom>
          </p:spPr>
        </p:pic>
      </p:grpSp>
      <p:grpSp>
        <p:nvGrpSpPr>
          <p:cNvPr id="20" name="object 20"/>
          <p:cNvGrpSpPr/>
          <p:nvPr/>
        </p:nvGrpSpPr>
        <p:grpSpPr>
          <a:xfrm>
            <a:off x="4956047" y="4572000"/>
            <a:ext cx="2943225" cy="680085"/>
            <a:chOff x="4956047" y="4572000"/>
            <a:chExt cx="2943225" cy="680085"/>
          </a:xfrm>
        </p:grpSpPr>
        <p:pic>
          <p:nvPicPr>
            <p:cNvPr id="21" name="object 21"/>
            <p:cNvPicPr/>
            <p:nvPr/>
          </p:nvPicPr>
          <p:blipFill>
            <a:blip r:embed="rId12" cstate="print"/>
            <a:stretch>
              <a:fillRect/>
            </a:stretch>
          </p:blipFill>
          <p:spPr>
            <a:xfrm>
              <a:off x="4956047" y="4572000"/>
              <a:ext cx="2942844" cy="679704"/>
            </a:xfrm>
            <a:prstGeom prst="rect">
              <a:avLst/>
            </a:prstGeom>
          </p:spPr>
        </p:pic>
        <p:pic>
          <p:nvPicPr>
            <p:cNvPr id="22" name="object 22"/>
            <p:cNvPicPr/>
            <p:nvPr/>
          </p:nvPicPr>
          <p:blipFill>
            <a:blip r:embed="rId13" cstate="print"/>
            <a:stretch>
              <a:fillRect/>
            </a:stretch>
          </p:blipFill>
          <p:spPr>
            <a:xfrm>
              <a:off x="5138927" y="4983480"/>
              <a:ext cx="2577083" cy="59436"/>
            </a:xfrm>
            <a:prstGeom prst="rect">
              <a:avLst/>
            </a:prstGeom>
          </p:spPr>
        </p:pic>
      </p:grpSp>
      <p:sp>
        <p:nvSpPr>
          <p:cNvPr id="23" name="object 23"/>
          <p:cNvSpPr txBox="1"/>
          <p:nvPr/>
        </p:nvSpPr>
        <p:spPr>
          <a:xfrm>
            <a:off x="2441194" y="4456176"/>
            <a:ext cx="5823585" cy="1123950"/>
          </a:xfrm>
          <a:prstGeom prst="rect">
            <a:avLst/>
          </a:prstGeom>
        </p:spPr>
        <p:txBody>
          <a:bodyPr vert="horz" wrap="square" lIns="0" tIns="12700" rIns="0" bIns="0" rtlCol="0">
            <a:spAutoFit/>
          </a:bodyPr>
          <a:lstStyle/>
          <a:p>
            <a:pPr marL="299085" marR="5080" indent="-287020">
              <a:lnSpc>
                <a:spcPct val="150100"/>
              </a:lnSpc>
              <a:spcBef>
                <a:spcPts val="100"/>
              </a:spcBef>
            </a:pPr>
            <a:r>
              <a:rPr sz="2400" dirty="0">
                <a:latin typeface="Arial"/>
                <a:cs typeface="Arial"/>
              </a:rPr>
              <a:t>–</a:t>
            </a:r>
            <a:r>
              <a:rPr sz="2400" spc="185" dirty="0">
                <a:latin typeface="Arial"/>
                <a:cs typeface="Arial"/>
              </a:rPr>
              <a:t> </a:t>
            </a:r>
            <a:r>
              <a:rPr sz="2400" dirty="0">
                <a:latin typeface="Calibri"/>
                <a:cs typeface="Calibri"/>
              </a:rPr>
              <a:t>Σε</a:t>
            </a:r>
            <a:r>
              <a:rPr sz="2400" spc="-55" dirty="0">
                <a:latin typeface="Calibri"/>
                <a:cs typeface="Calibri"/>
              </a:rPr>
              <a:t> </a:t>
            </a:r>
            <a:r>
              <a:rPr sz="2400" dirty="0">
                <a:latin typeface="Calibri"/>
                <a:cs typeface="Calibri"/>
              </a:rPr>
              <a:t>ποιο</a:t>
            </a:r>
            <a:r>
              <a:rPr sz="2400" spc="-40" dirty="0">
                <a:latin typeface="Calibri"/>
                <a:cs typeface="Calibri"/>
              </a:rPr>
              <a:t> </a:t>
            </a:r>
            <a:r>
              <a:rPr sz="2400" u="sng" dirty="0">
                <a:uFill>
                  <a:solidFill>
                    <a:srgbClr val="000000"/>
                  </a:solidFill>
                </a:uFill>
                <a:latin typeface="Calibri"/>
                <a:cs typeface="Calibri"/>
              </a:rPr>
              <a:t>σημείο</a:t>
            </a:r>
            <a:r>
              <a:rPr sz="2400" u="none" spc="-45" dirty="0">
                <a:latin typeface="Calibri"/>
                <a:cs typeface="Calibri"/>
              </a:rPr>
              <a:t> </a:t>
            </a:r>
            <a:r>
              <a:rPr sz="2400" u="none" dirty="0">
                <a:latin typeface="Calibri"/>
                <a:cs typeface="Calibri"/>
              </a:rPr>
              <a:t>της</a:t>
            </a:r>
            <a:r>
              <a:rPr sz="2400" u="none" spc="-40" dirty="0">
                <a:latin typeface="Calibri"/>
                <a:cs typeface="Calibri"/>
              </a:rPr>
              <a:t> </a:t>
            </a:r>
            <a:r>
              <a:rPr sz="2400" u="sng" dirty="0">
                <a:uFill>
                  <a:solidFill>
                    <a:srgbClr val="000000"/>
                  </a:solidFill>
                </a:uFill>
                <a:latin typeface="Calibri"/>
                <a:cs typeface="Calibri"/>
              </a:rPr>
              <a:t>ιστορικής</a:t>
            </a:r>
            <a:r>
              <a:rPr sz="2400" u="sng" spc="-30" dirty="0">
                <a:uFill>
                  <a:solidFill>
                    <a:srgbClr val="000000"/>
                  </a:solidFill>
                </a:uFill>
                <a:latin typeface="Calibri"/>
                <a:cs typeface="Calibri"/>
              </a:rPr>
              <a:t> </a:t>
            </a:r>
            <a:r>
              <a:rPr sz="2400" u="sng" dirty="0">
                <a:uFill>
                  <a:solidFill>
                    <a:srgbClr val="000000"/>
                  </a:solidFill>
                </a:uFill>
                <a:latin typeface="Calibri"/>
                <a:cs typeface="Calibri"/>
              </a:rPr>
              <a:t>αφήγησης</a:t>
            </a:r>
            <a:r>
              <a:rPr sz="2400" u="none" spc="-15" dirty="0">
                <a:latin typeface="Calibri"/>
                <a:cs typeface="Calibri"/>
              </a:rPr>
              <a:t> </a:t>
            </a:r>
            <a:r>
              <a:rPr sz="2400" u="none" spc="-25" dirty="0">
                <a:latin typeface="Calibri"/>
                <a:cs typeface="Calibri"/>
              </a:rPr>
              <a:t>που </a:t>
            </a:r>
            <a:r>
              <a:rPr sz="2400" u="none" dirty="0">
                <a:latin typeface="Calibri"/>
                <a:cs typeface="Calibri"/>
              </a:rPr>
              <a:t>έχω</a:t>
            </a:r>
            <a:r>
              <a:rPr sz="2400" u="none" spc="-65" dirty="0">
                <a:latin typeface="Calibri"/>
                <a:cs typeface="Calibri"/>
              </a:rPr>
              <a:t> </a:t>
            </a:r>
            <a:r>
              <a:rPr sz="2400" u="none" dirty="0">
                <a:latin typeface="Calibri"/>
                <a:cs typeface="Calibri"/>
              </a:rPr>
              <a:t>μελετήσει</a:t>
            </a:r>
            <a:r>
              <a:rPr sz="2400" u="none" spc="-60" dirty="0">
                <a:latin typeface="Calibri"/>
                <a:cs typeface="Calibri"/>
              </a:rPr>
              <a:t> </a:t>
            </a:r>
            <a:r>
              <a:rPr sz="2400" u="none" dirty="0">
                <a:latin typeface="Calibri"/>
                <a:cs typeface="Calibri"/>
              </a:rPr>
              <a:t>από</a:t>
            </a:r>
            <a:r>
              <a:rPr sz="2400" u="none" spc="-60" dirty="0">
                <a:latin typeface="Calibri"/>
                <a:cs typeface="Calibri"/>
              </a:rPr>
              <a:t> </a:t>
            </a:r>
            <a:r>
              <a:rPr sz="2400" u="none" dirty="0">
                <a:latin typeface="Calibri"/>
                <a:cs typeface="Calibri"/>
              </a:rPr>
              <a:t>το</a:t>
            </a:r>
            <a:r>
              <a:rPr sz="2400" u="none" spc="-65" dirty="0">
                <a:latin typeface="Calibri"/>
                <a:cs typeface="Calibri"/>
              </a:rPr>
              <a:t> </a:t>
            </a:r>
            <a:r>
              <a:rPr sz="2400" u="none" dirty="0">
                <a:latin typeface="Calibri"/>
                <a:cs typeface="Calibri"/>
              </a:rPr>
              <a:t>βιβλίο</a:t>
            </a:r>
            <a:r>
              <a:rPr sz="2400" u="none" spc="-55" dirty="0">
                <a:latin typeface="Calibri"/>
                <a:cs typeface="Calibri"/>
              </a:rPr>
              <a:t> </a:t>
            </a:r>
            <a:r>
              <a:rPr sz="2400" u="none" spc="-10" dirty="0">
                <a:latin typeface="Calibri"/>
                <a:cs typeface="Calibri"/>
              </a:rPr>
              <a:t>αναφέρεται;</a:t>
            </a:r>
            <a:endParaRPr sz="2400">
              <a:latin typeface="Calibri"/>
              <a:cs typeface="Calibri"/>
            </a:endParaRPr>
          </a:p>
        </p:txBody>
      </p:sp>
      <p:sp>
        <p:nvSpPr>
          <p:cNvPr id="24" name="object 24"/>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25" name="object 25"/>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3</a:t>
            </a:fld>
            <a:endParaRPr spc="-25"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67309" y="2793619"/>
            <a:ext cx="1903095" cy="696595"/>
          </a:xfrm>
          <a:prstGeom prst="rect">
            <a:avLst/>
          </a:prstGeom>
        </p:spPr>
        <p:txBody>
          <a:bodyPr vert="horz" wrap="square" lIns="0" tIns="13335" rIns="0" bIns="0" rtlCol="0">
            <a:spAutoFit/>
          </a:bodyPr>
          <a:lstStyle/>
          <a:p>
            <a:pPr marL="38100">
              <a:lnSpc>
                <a:spcPct val="100000"/>
              </a:lnSpc>
              <a:spcBef>
                <a:spcPts val="105"/>
              </a:spcBef>
            </a:pPr>
            <a:r>
              <a:rPr sz="4400" dirty="0">
                <a:latin typeface="Calibri"/>
                <a:cs typeface="Calibri"/>
              </a:rPr>
              <a:t>2</a:t>
            </a:r>
            <a:r>
              <a:rPr sz="4350" baseline="24904" dirty="0">
                <a:latin typeface="Calibri"/>
                <a:cs typeface="Calibri"/>
              </a:rPr>
              <a:t>ο</a:t>
            </a:r>
            <a:r>
              <a:rPr sz="4350" spc="525" baseline="24904" dirty="0">
                <a:latin typeface="Calibri"/>
                <a:cs typeface="Calibri"/>
              </a:rPr>
              <a:t> </a:t>
            </a:r>
            <a:r>
              <a:rPr sz="4400" spc="-20" dirty="0">
                <a:latin typeface="Calibri"/>
                <a:cs typeface="Calibri"/>
              </a:rPr>
              <a:t>βήμα</a:t>
            </a:r>
            <a:endParaRPr sz="4400">
              <a:latin typeface="Calibri"/>
              <a:cs typeface="Calibri"/>
            </a:endParaRPr>
          </a:p>
        </p:txBody>
      </p:sp>
      <p:grpSp>
        <p:nvGrpSpPr>
          <p:cNvPr id="3" name="object 3"/>
          <p:cNvGrpSpPr/>
          <p:nvPr/>
        </p:nvGrpSpPr>
        <p:grpSpPr>
          <a:xfrm>
            <a:off x="2074058" y="2276855"/>
            <a:ext cx="2832100" cy="680085"/>
            <a:chOff x="2074058" y="2276855"/>
            <a:chExt cx="2832100" cy="680085"/>
          </a:xfrm>
        </p:grpSpPr>
        <p:pic>
          <p:nvPicPr>
            <p:cNvPr id="4" name="object 4"/>
            <p:cNvPicPr/>
            <p:nvPr/>
          </p:nvPicPr>
          <p:blipFill>
            <a:blip r:embed="rId2" cstate="print"/>
            <a:stretch>
              <a:fillRect/>
            </a:stretch>
          </p:blipFill>
          <p:spPr>
            <a:xfrm>
              <a:off x="2074058" y="2575969"/>
              <a:ext cx="189186" cy="47312"/>
            </a:xfrm>
            <a:prstGeom prst="rect">
              <a:avLst/>
            </a:prstGeom>
          </p:spPr>
        </p:pic>
        <p:pic>
          <p:nvPicPr>
            <p:cNvPr id="5" name="object 5"/>
            <p:cNvPicPr/>
            <p:nvPr/>
          </p:nvPicPr>
          <p:blipFill>
            <a:blip r:embed="rId3" cstate="print"/>
            <a:stretch>
              <a:fillRect/>
            </a:stretch>
          </p:blipFill>
          <p:spPr>
            <a:xfrm>
              <a:off x="2168651" y="2276855"/>
              <a:ext cx="2737104" cy="679703"/>
            </a:xfrm>
            <a:prstGeom prst="rect">
              <a:avLst/>
            </a:prstGeom>
          </p:spPr>
        </p:pic>
      </p:grpSp>
      <p:sp>
        <p:nvSpPr>
          <p:cNvPr id="6" name="object 6"/>
          <p:cNvSpPr txBox="1"/>
          <p:nvPr/>
        </p:nvSpPr>
        <p:spPr>
          <a:xfrm>
            <a:off x="1602994" y="172872"/>
            <a:ext cx="6776720" cy="2562860"/>
          </a:xfrm>
          <a:prstGeom prst="rect">
            <a:avLst/>
          </a:prstGeom>
        </p:spPr>
        <p:txBody>
          <a:bodyPr vert="horz" wrap="square" lIns="0" tIns="12700" rIns="0" bIns="0" rtlCol="0">
            <a:spAutoFit/>
          </a:bodyPr>
          <a:lstStyle/>
          <a:p>
            <a:pPr marL="355600" marR="18415" indent="-342900">
              <a:lnSpc>
                <a:spcPct val="150000"/>
              </a:lnSpc>
              <a:spcBef>
                <a:spcPts val="100"/>
              </a:spcBef>
              <a:buFont typeface="Arial"/>
              <a:buChar char="•"/>
              <a:tabLst>
                <a:tab pos="355600" algn="l"/>
              </a:tabLst>
            </a:pPr>
            <a:r>
              <a:rPr sz="2800" b="1" dirty="0">
                <a:solidFill>
                  <a:srgbClr val="4F6128"/>
                </a:solidFill>
                <a:latin typeface="Calibri"/>
                <a:cs typeface="Calibri"/>
              </a:rPr>
              <a:t>Διαβάζω</a:t>
            </a:r>
            <a:r>
              <a:rPr sz="2800" b="1" spc="-90" dirty="0">
                <a:solidFill>
                  <a:srgbClr val="4F6128"/>
                </a:solidFill>
                <a:latin typeface="Calibri"/>
                <a:cs typeface="Calibri"/>
              </a:rPr>
              <a:t> </a:t>
            </a:r>
            <a:r>
              <a:rPr sz="2800" dirty="0">
                <a:latin typeface="Calibri"/>
                <a:cs typeface="Calibri"/>
              </a:rPr>
              <a:t>από</a:t>
            </a:r>
            <a:r>
              <a:rPr sz="2800" spc="-70" dirty="0">
                <a:latin typeface="Calibri"/>
                <a:cs typeface="Calibri"/>
              </a:rPr>
              <a:t> </a:t>
            </a:r>
            <a:r>
              <a:rPr sz="2800" dirty="0">
                <a:latin typeface="Calibri"/>
                <a:cs typeface="Calibri"/>
              </a:rPr>
              <a:t>πού</a:t>
            </a:r>
            <a:r>
              <a:rPr sz="2800" spc="-80" dirty="0">
                <a:latin typeface="Calibri"/>
                <a:cs typeface="Calibri"/>
              </a:rPr>
              <a:t> </a:t>
            </a:r>
            <a:r>
              <a:rPr sz="2800" dirty="0">
                <a:latin typeface="Calibri"/>
                <a:cs typeface="Calibri"/>
              </a:rPr>
              <a:t>προέρχεται</a:t>
            </a:r>
            <a:r>
              <a:rPr sz="2800" spc="-85" dirty="0">
                <a:latin typeface="Calibri"/>
                <a:cs typeface="Calibri"/>
              </a:rPr>
              <a:t> </a:t>
            </a:r>
            <a:r>
              <a:rPr sz="2800" dirty="0">
                <a:latin typeface="Calibri"/>
                <a:cs typeface="Calibri"/>
              </a:rPr>
              <a:t>η</a:t>
            </a:r>
            <a:r>
              <a:rPr sz="2800" spc="-85" dirty="0">
                <a:latin typeface="Calibri"/>
                <a:cs typeface="Calibri"/>
              </a:rPr>
              <a:t> </a:t>
            </a:r>
            <a:r>
              <a:rPr sz="2800" dirty="0">
                <a:latin typeface="Calibri"/>
                <a:cs typeface="Calibri"/>
              </a:rPr>
              <a:t>πηγή</a:t>
            </a:r>
            <a:r>
              <a:rPr sz="2800" spc="-75" dirty="0">
                <a:latin typeface="Calibri"/>
                <a:cs typeface="Calibri"/>
              </a:rPr>
              <a:t> </a:t>
            </a:r>
            <a:r>
              <a:rPr sz="2800" dirty="0">
                <a:latin typeface="Calibri"/>
                <a:cs typeface="Calibri"/>
              </a:rPr>
              <a:t>και</a:t>
            </a:r>
            <a:r>
              <a:rPr sz="2800" spc="-85" dirty="0">
                <a:latin typeface="Calibri"/>
                <a:cs typeface="Calibri"/>
              </a:rPr>
              <a:t> </a:t>
            </a:r>
            <a:r>
              <a:rPr sz="2800" spc="-25" dirty="0">
                <a:latin typeface="Calibri"/>
                <a:cs typeface="Calibri"/>
              </a:rPr>
              <a:t>σε </a:t>
            </a:r>
            <a:r>
              <a:rPr sz="2800" dirty="0">
                <a:latin typeface="Calibri"/>
                <a:cs typeface="Calibri"/>
              </a:rPr>
              <a:t>ποιο</a:t>
            </a:r>
            <a:r>
              <a:rPr sz="2800" spc="-40" dirty="0">
                <a:latin typeface="Calibri"/>
                <a:cs typeface="Calibri"/>
              </a:rPr>
              <a:t> </a:t>
            </a:r>
            <a:r>
              <a:rPr sz="2800" b="1" dirty="0">
                <a:solidFill>
                  <a:srgbClr val="4F6128"/>
                </a:solidFill>
                <a:latin typeface="Calibri"/>
                <a:cs typeface="Calibri"/>
              </a:rPr>
              <a:t>είδος</a:t>
            </a:r>
            <a:r>
              <a:rPr sz="2800" b="1" spc="-55" dirty="0">
                <a:solidFill>
                  <a:srgbClr val="4F6128"/>
                </a:solidFill>
                <a:latin typeface="Calibri"/>
                <a:cs typeface="Calibri"/>
              </a:rPr>
              <a:t> </a:t>
            </a:r>
            <a:r>
              <a:rPr sz="2800" b="1" spc="-10" dirty="0">
                <a:solidFill>
                  <a:srgbClr val="4F6128"/>
                </a:solidFill>
                <a:latin typeface="Calibri"/>
                <a:cs typeface="Calibri"/>
              </a:rPr>
              <a:t>ανήκει</a:t>
            </a:r>
            <a:r>
              <a:rPr sz="2800" spc="-10" dirty="0">
                <a:latin typeface="Calibri"/>
                <a:cs typeface="Calibri"/>
              </a:rPr>
              <a:t>.</a:t>
            </a:r>
            <a:endParaRPr sz="2800">
              <a:latin typeface="Calibri"/>
              <a:cs typeface="Calibri"/>
            </a:endParaRPr>
          </a:p>
          <a:p>
            <a:pPr marL="755015" lvl="1" indent="-285115">
              <a:lnSpc>
                <a:spcPct val="100000"/>
              </a:lnSpc>
              <a:spcBef>
                <a:spcPts val="2115"/>
              </a:spcBef>
              <a:buFont typeface="Arial"/>
              <a:buChar char="–"/>
              <a:tabLst>
                <a:tab pos="755015" algn="l"/>
              </a:tabLst>
            </a:pPr>
            <a:r>
              <a:rPr sz="2400" dirty="0">
                <a:latin typeface="Calibri"/>
                <a:cs typeface="Calibri"/>
              </a:rPr>
              <a:t>ιστορικός,</a:t>
            </a:r>
            <a:r>
              <a:rPr sz="2400" spc="-130" dirty="0">
                <a:latin typeface="Calibri"/>
                <a:cs typeface="Calibri"/>
              </a:rPr>
              <a:t> </a:t>
            </a:r>
            <a:r>
              <a:rPr sz="2400" spc="-10" dirty="0">
                <a:latin typeface="Calibri"/>
                <a:cs typeface="Calibri"/>
              </a:rPr>
              <a:t>συγγραφέας</a:t>
            </a:r>
            <a:endParaRPr sz="2400">
              <a:latin typeface="Calibri"/>
              <a:cs typeface="Calibri"/>
            </a:endParaRPr>
          </a:p>
          <a:p>
            <a:pPr marL="755015" lvl="1" indent="-285115">
              <a:lnSpc>
                <a:spcPct val="100000"/>
              </a:lnSpc>
              <a:spcBef>
                <a:spcPts val="2020"/>
              </a:spcBef>
              <a:buFont typeface="Arial"/>
              <a:buChar char="–"/>
              <a:tabLst>
                <a:tab pos="755015" algn="l"/>
              </a:tabLst>
            </a:pPr>
            <a:r>
              <a:rPr sz="2400" b="1" dirty="0">
                <a:solidFill>
                  <a:srgbClr val="205868"/>
                </a:solidFill>
                <a:latin typeface="Calibri"/>
                <a:cs typeface="Calibri"/>
              </a:rPr>
              <a:t>πρωτογενής</a:t>
            </a:r>
            <a:r>
              <a:rPr sz="2400" b="1" spc="-130" dirty="0">
                <a:solidFill>
                  <a:srgbClr val="205868"/>
                </a:solidFill>
                <a:latin typeface="Calibri"/>
                <a:cs typeface="Calibri"/>
              </a:rPr>
              <a:t> </a:t>
            </a:r>
            <a:r>
              <a:rPr sz="2400" b="1" dirty="0">
                <a:solidFill>
                  <a:srgbClr val="205868"/>
                </a:solidFill>
                <a:latin typeface="Calibri"/>
                <a:cs typeface="Calibri"/>
              </a:rPr>
              <a:t>πηγή</a:t>
            </a:r>
            <a:r>
              <a:rPr sz="2400" b="1" spc="-120" dirty="0">
                <a:solidFill>
                  <a:srgbClr val="205868"/>
                </a:solidFill>
                <a:latin typeface="Calibri"/>
                <a:cs typeface="Calibri"/>
              </a:rPr>
              <a:t> </a:t>
            </a:r>
            <a:r>
              <a:rPr sz="2400" dirty="0">
                <a:latin typeface="Calibri"/>
                <a:cs typeface="Calibri"/>
              </a:rPr>
              <a:t>(γράμμα,</a:t>
            </a:r>
            <a:r>
              <a:rPr sz="2400" spc="-95" dirty="0">
                <a:latin typeface="Calibri"/>
                <a:cs typeface="Calibri"/>
              </a:rPr>
              <a:t> </a:t>
            </a:r>
            <a:r>
              <a:rPr sz="2400" spc="-10" dirty="0">
                <a:latin typeface="Calibri"/>
                <a:cs typeface="Calibri"/>
              </a:rPr>
              <a:t>συμβόλαιο,</a:t>
            </a:r>
            <a:r>
              <a:rPr sz="2400" spc="-80" dirty="0">
                <a:latin typeface="Calibri"/>
                <a:cs typeface="Calibri"/>
              </a:rPr>
              <a:t> </a:t>
            </a:r>
            <a:r>
              <a:rPr sz="2400" spc="-10" dirty="0">
                <a:latin typeface="Calibri"/>
                <a:cs typeface="Calibri"/>
              </a:rPr>
              <a:t>κείμενο</a:t>
            </a:r>
            <a:endParaRPr sz="2400">
              <a:latin typeface="Calibri"/>
              <a:cs typeface="Calibri"/>
            </a:endParaRPr>
          </a:p>
        </p:txBody>
      </p:sp>
      <p:sp>
        <p:nvSpPr>
          <p:cNvPr id="7" name="object 7"/>
          <p:cNvSpPr txBox="1"/>
          <p:nvPr/>
        </p:nvSpPr>
        <p:spPr>
          <a:xfrm>
            <a:off x="2346705" y="2710285"/>
            <a:ext cx="6266815" cy="2219960"/>
          </a:xfrm>
          <a:prstGeom prst="rect">
            <a:avLst/>
          </a:prstGeom>
        </p:spPr>
        <p:txBody>
          <a:bodyPr vert="horz" wrap="square" lIns="0" tIns="194945" rIns="0" bIns="0" rtlCol="0">
            <a:spAutoFit/>
          </a:bodyPr>
          <a:lstStyle/>
          <a:p>
            <a:pPr marL="12700" algn="just">
              <a:lnSpc>
                <a:spcPct val="100000"/>
              </a:lnSpc>
              <a:spcBef>
                <a:spcPts val="1535"/>
              </a:spcBef>
            </a:pPr>
            <a:r>
              <a:rPr sz="2400" dirty="0">
                <a:latin typeface="Calibri"/>
                <a:cs typeface="Calibri"/>
              </a:rPr>
              <a:t>συνθήκης,</a:t>
            </a:r>
            <a:r>
              <a:rPr sz="2400" spc="-70" dirty="0">
                <a:latin typeface="Calibri"/>
                <a:cs typeface="Calibri"/>
              </a:rPr>
              <a:t> </a:t>
            </a:r>
            <a:r>
              <a:rPr sz="2400" dirty="0">
                <a:latin typeface="Calibri"/>
                <a:cs typeface="Calibri"/>
              </a:rPr>
              <a:t>μαρτυρία,</a:t>
            </a:r>
            <a:r>
              <a:rPr sz="2400" spc="-50" dirty="0">
                <a:latin typeface="Calibri"/>
                <a:cs typeface="Calibri"/>
              </a:rPr>
              <a:t> </a:t>
            </a:r>
            <a:r>
              <a:rPr sz="2400" spc="-10" dirty="0">
                <a:latin typeface="Calibri"/>
                <a:cs typeface="Calibri"/>
              </a:rPr>
              <a:t>περιοδικά,</a:t>
            </a:r>
            <a:r>
              <a:rPr sz="2400" spc="-90" dirty="0">
                <a:latin typeface="Calibri"/>
                <a:cs typeface="Calibri"/>
              </a:rPr>
              <a:t> </a:t>
            </a:r>
            <a:r>
              <a:rPr sz="2400" spc="-10" dirty="0">
                <a:latin typeface="Calibri"/>
                <a:cs typeface="Calibri"/>
              </a:rPr>
              <a:t>εφημερίδες,</a:t>
            </a:r>
            <a:endParaRPr sz="2400">
              <a:latin typeface="Calibri"/>
              <a:cs typeface="Calibri"/>
            </a:endParaRPr>
          </a:p>
          <a:p>
            <a:pPr marL="12700" marR="5080" algn="just">
              <a:lnSpc>
                <a:spcPct val="150000"/>
              </a:lnSpc>
            </a:pPr>
            <a:r>
              <a:rPr sz="2400" spc="-10" dirty="0">
                <a:latin typeface="Calibri"/>
                <a:cs typeface="Calibri"/>
              </a:rPr>
              <a:t>αυτοβιογραφίες,</a:t>
            </a:r>
            <a:r>
              <a:rPr sz="2400" spc="15" dirty="0">
                <a:latin typeface="Calibri"/>
                <a:cs typeface="Calibri"/>
              </a:rPr>
              <a:t> </a:t>
            </a:r>
            <a:r>
              <a:rPr sz="2400" spc="-10" dirty="0">
                <a:latin typeface="Calibri"/>
                <a:cs typeface="Calibri"/>
              </a:rPr>
              <a:t>απομνημονεύματα,</a:t>
            </a:r>
            <a:r>
              <a:rPr sz="2400" spc="-5" dirty="0">
                <a:latin typeface="Calibri"/>
                <a:cs typeface="Calibri"/>
              </a:rPr>
              <a:t> </a:t>
            </a:r>
            <a:r>
              <a:rPr sz="2400" spc="-10" dirty="0">
                <a:latin typeface="Calibri"/>
                <a:cs typeface="Calibri"/>
              </a:rPr>
              <a:t>ημερολόγια, αρχειακό</a:t>
            </a:r>
            <a:r>
              <a:rPr sz="2400" spc="-100" dirty="0">
                <a:latin typeface="Calibri"/>
                <a:cs typeface="Calibri"/>
              </a:rPr>
              <a:t> </a:t>
            </a:r>
            <a:r>
              <a:rPr sz="2400" spc="-30" dirty="0">
                <a:latin typeface="Calibri"/>
                <a:cs typeface="Calibri"/>
              </a:rPr>
              <a:t>υλικό,</a:t>
            </a:r>
            <a:r>
              <a:rPr sz="2400" spc="-90" dirty="0">
                <a:latin typeface="Calibri"/>
                <a:cs typeface="Calibri"/>
              </a:rPr>
              <a:t> </a:t>
            </a:r>
            <a:r>
              <a:rPr sz="2400" dirty="0">
                <a:latin typeface="Calibri"/>
                <a:cs typeface="Calibri"/>
              </a:rPr>
              <a:t>επιστημονικά</a:t>
            </a:r>
            <a:r>
              <a:rPr sz="2400" spc="-95" dirty="0">
                <a:latin typeface="Calibri"/>
                <a:cs typeface="Calibri"/>
              </a:rPr>
              <a:t> </a:t>
            </a:r>
            <a:r>
              <a:rPr sz="2400" spc="-10" dirty="0">
                <a:latin typeface="Calibri"/>
                <a:cs typeface="Calibri"/>
              </a:rPr>
              <a:t>περιοδικά,</a:t>
            </a:r>
            <a:r>
              <a:rPr sz="2400" spc="-110" dirty="0">
                <a:latin typeface="Calibri"/>
                <a:cs typeface="Calibri"/>
              </a:rPr>
              <a:t> </a:t>
            </a:r>
            <a:r>
              <a:rPr sz="2400" spc="-10" dirty="0">
                <a:latin typeface="Calibri"/>
                <a:cs typeface="Calibri"/>
              </a:rPr>
              <a:t>έρευνες, </a:t>
            </a:r>
            <a:r>
              <a:rPr sz="2400" dirty="0">
                <a:latin typeface="Calibri"/>
                <a:cs typeface="Calibri"/>
              </a:rPr>
              <a:t>στατιστικές,</a:t>
            </a:r>
            <a:r>
              <a:rPr sz="2400" spc="-75" dirty="0">
                <a:latin typeface="Calibri"/>
                <a:cs typeface="Calibri"/>
              </a:rPr>
              <a:t> </a:t>
            </a:r>
            <a:r>
              <a:rPr sz="2400" spc="-10" dirty="0">
                <a:latin typeface="Calibri"/>
                <a:cs typeface="Calibri"/>
              </a:rPr>
              <a:t>φωτογραφίες,</a:t>
            </a:r>
            <a:r>
              <a:rPr sz="2400" spc="-50" dirty="0">
                <a:latin typeface="Calibri"/>
                <a:cs typeface="Calibri"/>
              </a:rPr>
              <a:t> </a:t>
            </a:r>
            <a:r>
              <a:rPr sz="2400" dirty="0">
                <a:latin typeface="Calibri"/>
                <a:cs typeface="Calibri"/>
              </a:rPr>
              <a:t>εικόνες,</a:t>
            </a:r>
            <a:r>
              <a:rPr sz="2400" spc="-100" dirty="0">
                <a:latin typeface="Calibri"/>
                <a:cs typeface="Calibri"/>
              </a:rPr>
              <a:t> </a:t>
            </a:r>
            <a:r>
              <a:rPr sz="2400" spc="-10" dirty="0">
                <a:latin typeface="Calibri"/>
                <a:cs typeface="Calibri"/>
              </a:rPr>
              <a:t>κ.α.)</a:t>
            </a:r>
            <a:endParaRPr sz="2400">
              <a:latin typeface="Calibri"/>
              <a:cs typeface="Calibri"/>
            </a:endParaRPr>
          </a:p>
        </p:txBody>
      </p:sp>
      <p:grpSp>
        <p:nvGrpSpPr>
          <p:cNvPr id="8" name="object 8"/>
          <p:cNvGrpSpPr/>
          <p:nvPr/>
        </p:nvGrpSpPr>
        <p:grpSpPr>
          <a:xfrm>
            <a:off x="2074058" y="5093208"/>
            <a:ext cx="3046730" cy="680085"/>
            <a:chOff x="2074058" y="5093208"/>
            <a:chExt cx="3046730" cy="680085"/>
          </a:xfrm>
        </p:grpSpPr>
        <p:pic>
          <p:nvPicPr>
            <p:cNvPr id="9" name="object 9"/>
            <p:cNvPicPr/>
            <p:nvPr/>
          </p:nvPicPr>
          <p:blipFill>
            <a:blip r:embed="rId2" cstate="print"/>
            <a:stretch>
              <a:fillRect/>
            </a:stretch>
          </p:blipFill>
          <p:spPr>
            <a:xfrm>
              <a:off x="2074058" y="5392321"/>
              <a:ext cx="189186" cy="47312"/>
            </a:xfrm>
            <a:prstGeom prst="rect">
              <a:avLst/>
            </a:prstGeom>
          </p:spPr>
        </p:pic>
        <p:pic>
          <p:nvPicPr>
            <p:cNvPr id="10" name="object 10"/>
            <p:cNvPicPr/>
            <p:nvPr/>
          </p:nvPicPr>
          <p:blipFill>
            <a:blip r:embed="rId4" cstate="print"/>
            <a:stretch>
              <a:fillRect/>
            </a:stretch>
          </p:blipFill>
          <p:spPr>
            <a:xfrm>
              <a:off x="2168651" y="5093208"/>
              <a:ext cx="2951988" cy="679704"/>
            </a:xfrm>
            <a:prstGeom prst="rect">
              <a:avLst/>
            </a:prstGeom>
          </p:spPr>
        </p:pic>
      </p:grpSp>
      <p:sp>
        <p:nvSpPr>
          <p:cNvPr id="11" name="object 11"/>
          <p:cNvSpPr txBox="1"/>
          <p:nvPr/>
        </p:nvSpPr>
        <p:spPr>
          <a:xfrm>
            <a:off x="2060194" y="4978196"/>
            <a:ext cx="6352540" cy="1122680"/>
          </a:xfrm>
          <a:prstGeom prst="rect">
            <a:avLst/>
          </a:prstGeom>
        </p:spPr>
        <p:txBody>
          <a:bodyPr vert="horz" wrap="square" lIns="0" tIns="12700" rIns="0" bIns="0" rtlCol="0">
            <a:spAutoFit/>
          </a:bodyPr>
          <a:lstStyle/>
          <a:p>
            <a:pPr marL="299085" marR="5080" indent="-287020">
              <a:lnSpc>
                <a:spcPct val="150000"/>
              </a:lnSpc>
              <a:spcBef>
                <a:spcPts val="100"/>
              </a:spcBef>
            </a:pPr>
            <a:r>
              <a:rPr sz="2400" dirty="0">
                <a:solidFill>
                  <a:srgbClr val="205868"/>
                </a:solidFill>
                <a:latin typeface="Arial"/>
                <a:cs typeface="Arial"/>
              </a:rPr>
              <a:t>–</a:t>
            </a:r>
            <a:r>
              <a:rPr sz="2400" spc="165" dirty="0">
                <a:solidFill>
                  <a:srgbClr val="205868"/>
                </a:solidFill>
                <a:latin typeface="Arial"/>
                <a:cs typeface="Arial"/>
              </a:rPr>
              <a:t> </a:t>
            </a:r>
            <a:r>
              <a:rPr sz="2400" b="1" dirty="0">
                <a:solidFill>
                  <a:srgbClr val="205868"/>
                </a:solidFill>
                <a:latin typeface="Calibri"/>
                <a:cs typeface="Calibri"/>
              </a:rPr>
              <a:t>δευτερογενής</a:t>
            </a:r>
            <a:r>
              <a:rPr sz="2400" b="1" spc="-80" dirty="0">
                <a:solidFill>
                  <a:srgbClr val="205868"/>
                </a:solidFill>
                <a:latin typeface="Calibri"/>
                <a:cs typeface="Calibri"/>
              </a:rPr>
              <a:t> </a:t>
            </a:r>
            <a:r>
              <a:rPr sz="2400" b="1" dirty="0">
                <a:solidFill>
                  <a:srgbClr val="205868"/>
                </a:solidFill>
                <a:latin typeface="Calibri"/>
                <a:cs typeface="Calibri"/>
              </a:rPr>
              <a:t>πηγή</a:t>
            </a:r>
            <a:r>
              <a:rPr sz="2400" b="1" spc="-70" dirty="0">
                <a:solidFill>
                  <a:srgbClr val="205868"/>
                </a:solidFill>
                <a:latin typeface="Calibri"/>
                <a:cs typeface="Calibri"/>
              </a:rPr>
              <a:t> </a:t>
            </a:r>
            <a:r>
              <a:rPr sz="2400" spc="-10" dirty="0">
                <a:latin typeface="Calibri"/>
                <a:cs typeface="Calibri"/>
              </a:rPr>
              <a:t>(ιστορικό</a:t>
            </a:r>
            <a:r>
              <a:rPr sz="2400" spc="-55" dirty="0">
                <a:latin typeface="Calibri"/>
                <a:cs typeface="Calibri"/>
              </a:rPr>
              <a:t> </a:t>
            </a:r>
            <a:r>
              <a:rPr sz="2400" spc="-10" dirty="0">
                <a:latin typeface="Calibri"/>
                <a:cs typeface="Calibri"/>
              </a:rPr>
              <a:t>εγχειρίδιο,</a:t>
            </a:r>
            <a:r>
              <a:rPr sz="2400" spc="-30" dirty="0">
                <a:latin typeface="Calibri"/>
                <a:cs typeface="Calibri"/>
              </a:rPr>
              <a:t> </a:t>
            </a:r>
            <a:r>
              <a:rPr sz="2400" spc="-10" dirty="0">
                <a:latin typeface="Calibri"/>
                <a:cs typeface="Calibri"/>
              </a:rPr>
              <a:t>άρθρο, εγκυκλοπαίδεια,</a:t>
            </a:r>
            <a:r>
              <a:rPr sz="2400" spc="-60" dirty="0">
                <a:latin typeface="Calibri"/>
                <a:cs typeface="Calibri"/>
              </a:rPr>
              <a:t> </a:t>
            </a:r>
            <a:r>
              <a:rPr sz="2400" spc="-10" dirty="0">
                <a:latin typeface="Calibri"/>
                <a:cs typeface="Calibri"/>
              </a:rPr>
              <a:t>εκπαιδευτικό</a:t>
            </a:r>
            <a:r>
              <a:rPr sz="2400" spc="-80" dirty="0">
                <a:latin typeface="Calibri"/>
                <a:cs typeface="Calibri"/>
              </a:rPr>
              <a:t> </a:t>
            </a:r>
            <a:r>
              <a:rPr sz="2400" spc="-10" dirty="0">
                <a:latin typeface="Calibri"/>
                <a:cs typeface="Calibri"/>
              </a:rPr>
              <a:t>εγχειρίδιο,</a:t>
            </a:r>
            <a:r>
              <a:rPr sz="2400" spc="-40" dirty="0">
                <a:latin typeface="Calibri"/>
                <a:cs typeface="Calibri"/>
              </a:rPr>
              <a:t> </a:t>
            </a:r>
            <a:r>
              <a:rPr sz="2400" spc="-10" dirty="0">
                <a:latin typeface="Calibri"/>
                <a:cs typeface="Calibri"/>
              </a:rPr>
              <a:t>κ.α.)</a:t>
            </a:r>
            <a:endParaRPr sz="2400">
              <a:latin typeface="Calibri"/>
              <a:cs typeface="Calibri"/>
            </a:endParaRPr>
          </a:p>
        </p:txBody>
      </p:sp>
      <p:sp>
        <p:nvSpPr>
          <p:cNvPr id="12" name="object 12"/>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13" name="object 13"/>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30</a:t>
            </a:fld>
            <a:endParaRPr spc="-25"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34948" y="4133469"/>
            <a:ext cx="7556500" cy="1946275"/>
          </a:xfrm>
          <a:prstGeom prst="rect">
            <a:avLst/>
          </a:prstGeom>
        </p:spPr>
        <p:txBody>
          <a:bodyPr vert="horz" wrap="square" lIns="0" tIns="12700" rIns="0" bIns="0" rtlCol="0">
            <a:spAutoFit/>
          </a:bodyPr>
          <a:lstStyle/>
          <a:p>
            <a:pPr marL="299085" marR="5080" indent="-287020">
              <a:lnSpc>
                <a:spcPct val="100000"/>
              </a:lnSpc>
              <a:spcBef>
                <a:spcPts val="100"/>
              </a:spcBef>
              <a:buFont typeface="Arial"/>
              <a:buChar char="•"/>
              <a:tabLst>
                <a:tab pos="299085" algn="l"/>
              </a:tabLst>
            </a:pPr>
            <a:r>
              <a:rPr sz="1800" spc="-10" dirty="0">
                <a:solidFill>
                  <a:srgbClr val="17375E"/>
                </a:solidFill>
                <a:latin typeface="Calibri"/>
                <a:cs typeface="Calibri"/>
              </a:rPr>
              <a:t>Πρόκειται</a:t>
            </a:r>
            <a:r>
              <a:rPr sz="1800" spc="-15" dirty="0">
                <a:solidFill>
                  <a:srgbClr val="17375E"/>
                </a:solidFill>
                <a:latin typeface="Calibri"/>
                <a:cs typeface="Calibri"/>
              </a:rPr>
              <a:t> </a:t>
            </a:r>
            <a:r>
              <a:rPr sz="1800" dirty="0">
                <a:solidFill>
                  <a:srgbClr val="17375E"/>
                </a:solidFill>
                <a:latin typeface="Calibri"/>
                <a:cs typeface="Calibri"/>
              </a:rPr>
              <a:t>για</a:t>
            </a:r>
            <a:r>
              <a:rPr sz="1800" spc="-35" dirty="0">
                <a:solidFill>
                  <a:srgbClr val="17375E"/>
                </a:solidFill>
                <a:latin typeface="Calibri"/>
                <a:cs typeface="Calibri"/>
              </a:rPr>
              <a:t> </a:t>
            </a:r>
            <a:r>
              <a:rPr sz="1800" dirty="0">
                <a:solidFill>
                  <a:srgbClr val="17375E"/>
                </a:solidFill>
                <a:latin typeface="Calibri"/>
                <a:cs typeface="Calibri"/>
              </a:rPr>
              <a:t>πρωτογενή</a:t>
            </a:r>
            <a:r>
              <a:rPr sz="1800" spc="-25" dirty="0">
                <a:solidFill>
                  <a:srgbClr val="17375E"/>
                </a:solidFill>
                <a:latin typeface="Calibri"/>
                <a:cs typeface="Calibri"/>
              </a:rPr>
              <a:t> </a:t>
            </a:r>
            <a:r>
              <a:rPr sz="1800" dirty="0">
                <a:solidFill>
                  <a:srgbClr val="17375E"/>
                </a:solidFill>
                <a:latin typeface="Calibri"/>
                <a:cs typeface="Calibri"/>
              </a:rPr>
              <a:t>πηγή</a:t>
            </a:r>
            <a:r>
              <a:rPr sz="1800" spc="-65" dirty="0">
                <a:solidFill>
                  <a:srgbClr val="17375E"/>
                </a:solidFill>
                <a:latin typeface="Calibri"/>
                <a:cs typeface="Calibri"/>
              </a:rPr>
              <a:t> </a:t>
            </a:r>
            <a:r>
              <a:rPr sz="1800" dirty="0">
                <a:solidFill>
                  <a:srgbClr val="17375E"/>
                </a:solidFill>
                <a:latin typeface="Calibri"/>
                <a:cs typeface="Calibri"/>
              </a:rPr>
              <a:t>σε</a:t>
            </a:r>
            <a:r>
              <a:rPr sz="1800" spc="-45" dirty="0">
                <a:solidFill>
                  <a:srgbClr val="17375E"/>
                </a:solidFill>
                <a:latin typeface="Calibri"/>
                <a:cs typeface="Calibri"/>
              </a:rPr>
              <a:t> </a:t>
            </a:r>
            <a:r>
              <a:rPr sz="1800" spc="-10" dirty="0">
                <a:solidFill>
                  <a:srgbClr val="17375E"/>
                </a:solidFill>
                <a:latin typeface="Calibri"/>
                <a:cs typeface="Calibri"/>
              </a:rPr>
              <a:t>μετάφραση</a:t>
            </a:r>
            <a:r>
              <a:rPr sz="1800" spc="-25" dirty="0">
                <a:solidFill>
                  <a:srgbClr val="17375E"/>
                </a:solidFill>
                <a:latin typeface="Calibri"/>
                <a:cs typeface="Calibri"/>
              </a:rPr>
              <a:t> </a:t>
            </a:r>
            <a:r>
              <a:rPr sz="1800" dirty="0">
                <a:solidFill>
                  <a:srgbClr val="17375E"/>
                </a:solidFill>
                <a:latin typeface="Calibri"/>
                <a:cs typeface="Calibri"/>
              </a:rPr>
              <a:t>από</a:t>
            </a:r>
            <a:r>
              <a:rPr sz="1800" spc="-30" dirty="0">
                <a:solidFill>
                  <a:srgbClr val="17375E"/>
                </a:solidFill>
                <a:latin typeface="Calibri"/>
                <a:cs typeface="Calibri"/>
              </a:rPr>
              <a:t> </a:t>
            </a:r>
            <a:r>
              <a:rPr sz="1800" dirty="0">
                <a:solidFill>
                  <a:srgbClr val="17375E"/>
                </a:solidFill>
                <a:latin typeface="Calibri"/>
                <a:cs typeface="Calibri"/>
              </a:rPr>
              <a:t>το</a:t>
            </a:r>
            <a:r>
              <a:rPr sz="1800" spc="-50" dirty="0">
                <a:solidFill>
                  <a:srgbClr val="17375E"/>
                </a:solidFill>
                <a:latin typeface="Calibri"/>
                <a:cs typeface="Calibri"/>
              </a:rPr>
              <a:t> </a:t>
            </a:r>
            <a:r>
              <a:rPr sz="1800" spc="-10" dirty="0">
                <a:solidFill>
                  <a:srgbClr val="17375E"/>
                </a:solidFill>
                <a:latin typeface="Calibri"/>
                <a:cs typeface="Calibri"/>
              </a:rPr>
              <a:t>αρχαίο</a:t>
            </a:r>
            <a:r>
              <a:rPr sz="1800" spc="-30" dirty="0">
                <a:solidFill>
                  <a:srgbClr val="17375E"/>
                </a:solidFill>
                <a:latin typeface="Calibri"/>
                <a:cs typeface="Calibri"/>
              </a:rPr>
              <a:t> </a:t>
            </a:r>
            <a:r>
              <a:rPr sz="1800" spc="-10" dirty="0">
                <a:solidFill>
                  <a:srgbClr val="17375E"/>
                </a:solidFill>
                <a:latin typeface="Calibri"/>
                <a:cs typeface="Calibri"/>
              </a:rPr>
              <a:t>πρωτότυπο </a:t>
            </a:r>
            <a:r>
              <a:rPr sz="1800" dirty="0">
                <a:solidFill>
                  <a:srgbClr val="17375E"/>
                </a:solidFill>
                <a:latin typeface="Calibri"/>
                <a:cs typeface="Calibri"/>
              </a:rPr>
              <a:t>κείμενο</a:t>
            </a:r>
            <a:r>
              <a:rPr sz="1800" spc="-25" dirty="0">
                <a:solidFill>
                  <a:srgbClr val="17375E"/>
                </a:solidFill>
                <a:latin typeface="Calibri"/>
                <a:cs typeface="Calibri"/>
              </a:rPr>
              <a:t> </a:t>
            </a:r>
            <a:r>
              <a:rPr sz="1800" dirty="0">
                <a:solidFill>
                  <a:srgbClr val="17375E"/>
                </a:solidFill>
                <a:latin typeface="Calibri"/>
                <a:cs typeface="Calibri"/>
              </a:rPr>
              <a:t>όπου</a:t>
            </a:r>
            <a:r>
              <a:rPr sz="1800" spc="-35" dirty="0">
                <a:solidFill>
                  <a:srgbClr val="17375E"/>
                </a:solidFill>
                <a:latin typeface="Calibri"/>
                <a:cs typeface="Calibri"/>
              </a:rPr>
              <a:t> </a:t>
            </a:r>
            <a:r>
              <a:rPr sz="1800" dirty="0">
                <a:solidFill>
                  <a:srgbClr val="17375E"/>
                </a:solidFill>
                <a:latin typeface="Calibri"/>
                <a:cs typeface="Calibri"/>
              </a:rPr>
              <a:t>ο</a:t>
            </a:r>
            <a:r>
              <a:rPr sz="1800" spc="-55" dirty="0">
                <a:solidFill>
                  <a:srgbClr val="17375E"/>
                </a:solidFill>
                <a:latin typeface="Calibri"/>
                <a:cs typeface="Calibri"/>
              </a:rPr>
              <a:t> </a:t>
            </a:r>
            <a:r>
              <a:rPr sz="1800" spc="-10" dirty="0">
                <a:solidFill>
                  <a:srgbClr val="17375E"/>
                </a:solidFill>
                <a:latin typeface="Calibri"/>
                <a:cs typeface="Calibri"/>
              </a:rPr>
              <a:t>συγγραφέας</a:t>
            </a:r>
            <a:r>
              <a:rPr sz="1800" spc="-25" dirty="0">
                <a:solidFill>
                  <a:srgbClr val="17375E"/>
                </a:solidFill>
                <a:latin typeface="Calibri"/>
                <a:cs typeface="Calibri"/>
              </a:rPr>
              <a:t> </a:t>
            </a:r>
            <a:r>
              <a:rPr sz="1800" spc="-10" dirty="0">
                <a:solidFill>
                  <a:srgbClr val="17375E"/>
                </a:solidFill>
                <a:latin typeface="Calibri"/>
                <a:cs typeface="Calibri"/>
              </a:rPr>
              <a:t>παρουσιάζει</a:t>
            </a:r>
            <a:r>
              <a:rPr sz="1800" spc="-30" dirty="0">
                <a:solidFill>
                  <a:srgbClr val="17375E"/>
                </a:solidFill>
                <a:latin typeface="Calibri"/>
                <a:cs typeface="Calibri"/>
              </a:rPr>
              <a:t> </a:t>
            </a:r>
            <a:r>
              <a:rPr sz="1800" dirty="0">
                <a:solidFill>
                  <a:srgbClr val="17375E"/>
                </a:solidFill>
                <a:latin typeface="Calibri"/>
                <a:cs typeface="Calibri"/>
              </a:rPr>
              <a:t>τις</a:t>
            </a:r>
            <a:r>
              <a:rPr sz="1800" spc="-40" dirty="0">
                <a:solidFill>
                  <a:srgbClr val="17375E"/>
                </a:solidFill>
                <a:latin typeface="Calibri"/>
                <a:cs typeface="Calibri"/>
              </a:rPr>
              <a:t> </a:t>
            </a:r>
            <a:r>
              <a:rPr sz="1800" dirty="0">
                <a:solidFill>
                  <a:srgbClr val="17375E"/>
                </a:solidFill>
                <a:latin typeface="Calibri"/>
                <a:cs typeface="Calibri"/>
              </a:rPr>
              <a:t>απόψεις</a:t>
            </a:r>
            <a:r>
              <a:rPr sz="1800" spc="-30" dirty="0">
                <a:solidFill>
                  <a:srgbClr val="17375E"/>
                </a:solidFill>
                <a:latin typeface="Calibri"/>
                <a:cs typeface="Calibri"/>
              </a:rPr>
              <a:t> </a:t>
            </a:r>
            <a:r>
              <a:rPr sz="1800" dirty="0">
                <a:solidFill>
                  <a:srgbClr val="17375E"/>
                </a:solidFill>
                <a:latin typeface="Calibri"/>
                <a:cs typeface="Calibri"/>
              </a:rPr>
              <a:t>του</a:t>
            </a:r>
            <a:r>
              <a:rPr sz="1800" spc="-45" dirty="0">
                <a:solidFill>
                  <a:srgbClr val="17375E"/>
                </a:solidFill>
                <a:latin typeface="Calibri"/>
                <a:cs typeface="Calibri"/>
              </a:rPr>
              <a:t> </a:t>
            </a:r>
            <a:r>
              <a:rPr sz="1800" dirty="0">
                <a:solidFill>
                  <a:srgbClr val="17375E"/>
                </a:solidFill>
                <a:latin typeface="Calibri"/>
                <a:cs typeface="Calibri"/>
              </a:rPr>
              <a:t>που</a:t>
            </a:r>
            <a:r>
              <a:rPr sz="1800" spc="-35" dirty="0">
                <a:solidFill>
                  <a:srgbClr val="17375E"/>
                </a:solidFill>
                <a:latin typeface="Calibri"/>
                <a:cs typeface="Calibri"/>
              </a:rPr>
              <a:t> </a:t>
            </a:r>
            <a:r>
              <a:rPr sz="1800" dirty="0">
                <a:solidFill>
                  <a:srgbClr val="17375E"/>
                </a:solidFill>
                <a:latin typeface="Calibri"/>
                <a:cs typeface="Calibri"/>
              </a:rPr>
              <a:t>σχετίζονται</a:t>
            </a:r>
            <a:r>
              <a:rPr sz="1800" spc="-25" dirty="0">
                <a:solidFill>
                  <a:srgbClr val="17375E"/>
                </a:solidFill>
                <a:latin typeface="Calibri"/>
                <a:cs typeface="Calibri"/>
              </a:rPr>
              <a:t> με </a:t>
            </a:r>
            <a:r>
              <a:rPr sz="1800" dirty="0">
                <a:solidFill>
                  <a:srgbClr val="17375E"/>
                </a:solidFill>
                <a:latin typeface="Calibri"/>
                <a:cs typeface="Calibri"/>
              </a:rPr>
              <a:t>τη</a:t>
            </a:r>
            <a:r>
              <a:rPr sz="1800" spc="-30" dirty="0">
                <a:solidFill>
                  <a:srgbClr val="17375E"/>
                </a:solidFill>
                <a:latin typeface="Calibri"/>
                <a:cs typeface="Calibri"/>
              </a:rPr>
              <a:t> </a:t>
            </a:r>
            <a:r>
              <a:rPr sz="1800" dirty="0">
                <a:solidFill>
                  <a:srgbClr val="17375E"/>
                </a:solidFill>
                <a:latin typeface="Calibri"/>
                <a:cs typeface="Calibri"/>
              </a:rPr>
              <a:t>δημιουργία</a:t>
            </a:r>
            <a:r>
              <a:rPr sz="1800" spc="-15" dirty="0">
                <a:solidFill>
                  <a:srgbClr val="17375E"/>
                </a:solidFill>
                <a:latin typeface="Calibri"/>
                <a:cs typeface="Calibri"/>
              </a:rPr>
              <a:t> </a:t>
            </a:r>
            <a:r>
              <a:rPr sz="1800" dirty="0">
                <a:solidFill>
                  <a:srgbClr val="17375E"/>
                </a:solidFill>
                <a:latin typeface="Calibri"/>
                <a:cs typeface="Calibri"/>
              </a:rPr>
              <a:t>της</a:t>
            </a:r>
            <a:r>
              <a:rPr sz="1800" spc="-35" dirty="0">
                <a:solidFill>
                  <a:srgbClr val="17375E"/>
                </a:solidFill>
                <a:latin typeface="Calibri"/>
                <a:cs typeface="Calibri"/>
              </a:rPr>
              <a:t> </a:t>
            </a:r>
            <a:r>
              <a:rPr sz="1800" spc="-10" dirty="0">
                <a:solidFill>
                  <a:srgbClr val="17375E"/>
                </a:solidFill>
                <a:latin typeface="Calibri"/>
                <a:cs typeface="Calibri"/>
              </a:rPr>
              <a:t>πόλης-κράτους.</a:t>
            </a:r>
            <a:endParaRPr sz="1800">
              <a:latin typeface="Calibri"/>
              <a:cs typeface="Calibri"/>
            </a:endParaRPr>
          </a:p>
          <a:p>
            <a:pPr marL="299085" marR="609600" indent="-287020">
              <a:lnSpc>
                <a:spcPct val="100000"/>
              </a:lnSpc>
              <a:buFont typeface="Arial"/>
              <a:buChar char="•"/>
              <a:tabLst>
                <a:tab pos="299085" algn="l"/>
              </a:tabLst>
            </a:pPr>
            <a:r>
              <a:rPr sz="1800" dirty="0">
                <a:solidFill>
                  <a:srgbClr val="17375E"/>
                </a:solidFill>
                <a:latin typeface="Calibri"/>
                <a:cs typeface="Calibri"/>
              </a:rPr>
              <a:t>Ο</a:t>
            </a:r>
            <a:r>
              <a:rPr sz="1800" spc="-60" dirty="0">
                <a:solidFill>
                  <a:srgbClr val="17375E"/>
                </a:solidFill>
                <a:latin typeface="Calibri"/>
                <a:cs typeface="Calibri"/>
              </a:rPr>
              <a:t> </a:t>
            </a:r>
            <a:r>
              <a:rPr sz="1800" dirty="0">
                <a:solidFill>
                  <a:srgbClr val="17375E"/>
                </a:solidFill>
                <a:latin typeface="Calibri"/>
                <a:cs typeface="Calibri"/>
              </a:rPr>
              <a:t>τίτλος</a:t>
            </a:r>
            <a:r>
              <a:rPr sz="1800" spc="-45" dirty="0">
                <a:solidFill>
                  <a:srgbClr val="17375E"/>
                </a:solidFill>
                <a:latin typeface="Calibri"/>
                <a:cs typeface="Calibri"/>
              </a:rPr>
              <a:t> </a:t>
            </a:r>
            <a:r>
              <a:rPr sz="1800" dirty="0">
                <a:solidFill>
                  <a:srgbClr val="17375E"/>
                </a:solidFill>
                <a:latin typeface="Calibri"/>
                <a:cs typeface="Calibri"/>
              </a:rPr>
              <a:t>του</a:t>
            </a:r>
            <a:r>
              <a:rPr sz="1800" spc="-45" dirty="0">
                <a:solidFill>
                  <a:srgbClr val="17375E"/>
                </a:solidFill>
                <a:latin typeface="Calibri"/>
                <a:cs typeface="Calibri"/>
              </a:rPr>
              <a:t> </a:t>
            </a:r>
            <a:r>
              <a:rPr sz="1800" dirty="0">
                <a:solidFill>
                  <a:srgbClr val="17375E"/>
                </a:solidFill>
                <a:latin typeface="Calibri"/>
                <a:cs typeface="Calibri"/>
              </a:rPr>
              <a:t>έργου</a:t>
            </a:r>
            <a:r>
              <a:rPr sz="1800" spc="-35" dirty="0">
                <a:solidFill>
                  <a:srgbClr val="17375E"/>
                </a:solidFill>
                <a:latin typeface="Calibri"/>
                <a:cs typeface="Calibri"/>
              </a:rPr>
              <a:t> </a:t>
            </a:r>
            <a:r>
              <a:rPr sz="1800" dirty="0">
                <a:solidFill>
                  <a:srgbClr val="17375E"/>
                </a:solidFill>
                <a:latin typeface="Calibri"/>
                <a:cs typeface="Calibri"/>
              </a:rPr>
              <a:t>του</a:t>
            </a:r>
            <a:r>
              <a:rPr sz="1800" spc="-50" dirty="0">
                <a:solidFill>
                  <a:srgbClr val="17375E"/>
                </a:solidFill>
                <a:latin typeface="Calibri"/>
                <a:cs typeface="Calibri"/>
              </a:rPr>
              <a:t> </a:t>
            </a:r>
            <a:r>
              <a:rPr sz="1800" spc="-20" dirty="0">
                <a:solidFill>
                  <a:srgbClr val="17375E"/>
                </a:solidFill>
                <a:latin typeface="Calibri"/>
                <a:cs typeface="Calibri"/>
              </a:rPr>
              <a:t>«Πολιτικά» </a:t>
            </a:r>
            <a:r>
              <a:rPr sz="1800" dirty="0">
                <a:solidFill>
                  <a:srgbClr val="17375E"/>
                </a:solidFill>
                <a:latin typeface="Calibri"/>
                <a:cs typeface="Calibri"/>
              </a:rPr>
              <a:t>υποδηλώνει</a:t>
            </a:r>
            <a:r>
              <a:rPr sz="1800" spc="-25" dirty="0">
                <a:solidFill>
                  <a:srgbClr val="17375E"/>
                </a:solidFill>
                <a:latin typeface="Calibri"/>
                <a:cs typeface="Calibri"/>
              </a:rPr>
              <a:t> </a:t>
            </a:r>
            <a:r>
              <a:rPr sz="1800" dirty="0">
                <a:solidFill>
                  <a:srgbClr val="17375E"/>
                </a:solidFill>
                <a:latin typeface="Calibri"/>
                <a:cs typeface="Calibri"/>
              </a:rPr>
              <a:t>ότι</a:t>
            </a:r>
            <a:r>
              <a:rPr sz="1800" spc="-50" dirty="0">
                <a:solidFill>
                  <a:srgbClr val="17375E"/>
                </a:solidFill>
                <a:latin typeface="Calibri"/>
                <a:cs typeface="Calibri"/>
              </a:rPr>
              <a:t> </a:t>
            </a:r>
            <a:r>
              <a:rPr sz="1800" dirty="0">
                <a:solidFill>
                  <a:srgbClr val="17375E"/>
                </a:solidFill>
                <a:latin typeface="Calibri"/>
                <a:cs typeface="Calibri"/>
              </a:rPr>
              <a:t>το</a:t>
            </a:r>
            <a:r>
              <a:rPr sz="1800" spc="-45" dirty="0">
                <a:solidFill>
                  <a:srgbClr val="17375E"/>
                </a:solidFill>
                <a:latin typeface="Calibri"/>
                <a:cs typeface="Calibri"/>
              </a:rPr>
              <a:t> </a:t>
            </a:r>
            <a:r>
              <a:rPr sz="1800" dirty="0">
                <a:solidFill>
                  <a:srgbClr val="17375E"/>
                </a:solidFill>
                <a:latin typeface="Calibri"/>
                <a:cs typeface="Calibri"/>
              </a:rPr>
              <a:t>περιεχόμενο </a:t>
            </a:r>
            <a:r>
              <a:rPr sz="1800" spc="-25" dirty="0">
                <a:solidFill>
                  <a:srgbClr val="17375E"/>
                </a:solidFill>
                <a:latin typeface="Calibri"/>
                <a:cs typeface="Calibri"/>
              </a:rPr>
              <a:t>του </a:t>
            </a:r>
            <a:r>
              <a:rPr sz="1800" spc="-10" dirty="0">
                <a:solidFill>
                  <a:srgbClr val="17375E"/>
                </a:solidFill>
                <a:latin typeface="Calibri"/>
                <a:cs typeface="Calibri"/>
              </a:rPr>
              <a:t>συγκεκριμένου</a:t>
            </a:r>
            <a:r>
              <a:rPr sz="1800" spc="-25" dirty="0">
                <a:solidFill>
                  <a:srgbClr val="17375E"/>
                </a:solidFill>
                <a:latin typeface="Calibri"/>
                <a:cs typeface="Calibri"/>
              </a:rPr>
              <a:t> </a:t>
            </a:r>
            <a:r>
              <a:rPr sz="1800" dirty="0">
                <a:solidFill>
                  <a:srgbClr val="17375E"/>
                </a:solidFill>
                <a:latin typeface="Calibri"/>
                <a:cs typeface="Calibri"/>
              </a:rPr>
              <a:t>έργου</a:t>
            </a:r>
            <a:r>
              <a:rPr sz="1800" spc="-55" dirty="0">
                <a:solidFill>
                  <a:srgbClr val="17375E"/>
                </a:solidFill>
                <a:latin typeface="Calibri"/>
                <a:cs typeface="Calibri"/>
              </a:rPr>
              <a:t> </a:t>
            </a:r>
            <a:r>
              <a:rPr sz="1800" dirty="0">
                <a:solidFill>
                  <a:srgbClr val="17375E"/>
                </a:solidFill>
                <a:latin typeface="Calibri"/>
                <a:cs typeface="Calibri"/>
              </a:rPr>
              <a:t>αφορά</a:t>
            </a:r>
            <a:r>
              <a:rPr sz="1800" spc="-40" dirty="0">
                <a:solidFill>
                  <a:srgbClr val="17375E"/>
                </a:solidFill>
                <a:latin typeface="Calibri"/>
                <a:cs typeface="Calibri"/>
              </a:rPr>
              <a:t> </a:t>
            </a:r>
            <a:r>
              <a:rPr sz="1800" dirty="0">
                <a:solidFill>
                  <a:srgbClr val="17375E"/>
                </a:solidFill>
                <a:latin typeface="Calibri"/>
                <a:cs typeface="Calibri"/>
              </a:rPr>
              <a:t>σε</a:t>
            </a:r>
            <a:r>
              <a:rPr sz="1800" spc="-55" dirty="0">
                <a:solidFill>
                  <a:srgbClr val="17375E"/>
                </a:solidFill>
                <a:latin typeface="Calibri"/>
                <a:cs typeface="Calibri"/>
              </a:rPr>
              <a:t> </a:t>
            </a:r>
            <a:r>
              <a:rPr sz="1800" dirty="0">
                <a:solidFill>
                  <a:srgbClr val="17375E"/>
                </a:solidFill>
                <a:latin typeface="Calibri"/>
                <a:cs typeface="Calibri"/>
              </a:rPr>
              <a:t>θέματα</a:t>
            </a:r>
            <a:r>
              <a:rPr sz="1800" spc="-30" dirty="0">
                <a:solidFill>
                  <a:srgbClr val="17375E"/>
                </a:solidFill>
                <a:latin typeface="Calibri"/>
                <a:cs typeface="Calibri"/>
              </a:rPr>
              <a:t> </a:t>
            </a:r>
            <a:r>
              <a:rPr sz="1800" dirty="0">
                <a:solidFill>
                  <a:srgbClr val="17375E"/>
                </a:solidFill>
                <a:latin typeface="Calibri"/>
                <a:cs typeface="Calibri"/>
              </a:rPr>
              <a:t>πολιτικής</a:t>
            </a:r>
            <a:r>
              <a:rPr sz="1800" spc="-45" dirty="0">
                <a:solidFill>
                  <a:srgbClr val="17375E"/>
                </a:solidFill>
                <a:latin typeface="Calibri"/>
                <a:cs typeface="Calibri"/>
              </a:rPr>
              <a:t> </a:t>
            </a:r>
            <a:r>
              <a:rPr sz="1800" spc="-10" dirty="0">
                <a:solidFill>
                  <a:srgbClr val="17375E"/>
                </a:solidFill>
                <a:latin typeface="Calibri"/>
                <a:cs typeface="Calibri"/>
              </a:rPr>
              <a:t>οργάνωσης.</a:t>
            </a:r>
            <a:endParaRPr sz="1800">
              <a:latin typeface="Calibri"/>
              <a:cs typeface="Calibri"/>
            </a:endParaRPr>
          </a:p>
          <a:p>
            <a:pPr marL="299085" marR="118110" indent="-287020">
              <a:lnSpc>
                <a:spcPct val="100000"/>
              </a:lnSpc>
              <a:buFont typeface="Arial"/>
              <a:buChar char="•"/>
              <a:tabLst>
                <a:tab pos="299085" algn="l"/>
              </a:tabLst>
            </a:pPr>
            <a:r>
              <a:rPr sz="1800" dirty="0">
                <a:solidFill>
                  <a:srgbClr val="17375E"/>
                </a:solidFill>
                <a:latin typeface="Calibri"/>
                <a:cs typeface="Calibri"/>
              </a:rPr>
              <a:t>Η</a:t>
            </a:r>
            <a:r>
              <a:rPr sz="1800" spc="-35" dirty="0">
                <a:solidFill>
                  <a:srgbClr val="17375E"/>
                </a:solidFill>
                <a:latin typeface="Calibri"/>
                <a:cs typeface="Calibri"/>
              </a:rPr>
              <a:t> </a:t>
            </a:r>
            <a:r>
              <a:rPr sz="1800" dirty="0">
                <a:solidFill>
                  <a:srgbClr val="17375E"/>
                </a:solidFill>
                <a:latin typeface="Calibri"/>
                <a:cs typeface="Calibri"/>
              </a:rPr>
              <a:t>οπτική</a:t>
            </a:r>
            <a:r>
              <a:rPr sz="1800" spc="-30" dirty="0">
                <a:solidFill>
                  <a:srgbClr val="17375E"/>
                </a:solidFill>
                <a:latin typeface="Calibri"/>
                <a:cs typeface="Calibri"/>
              </a:rPr>
              <a:t> </a:t>
            </a:r>
            <a:r>
              <a:rPr sz="1800" dirty="0">
                <a:solidFill>
                  <a:srgbClr val="17375E"/>
                </a:solidFill>
                <a:latin typeface="Calibri"/>
                <a:cs typeface="Calibri"/>
              </a:rPr>
              <a:t>γωνία</a:t>
            </a:r>
            <a:r>
              <a:rPr sz="1800" spc="-25" dirty="0">
                <a:solidFill>
                  <a:srgbClr val="17375E"/>
                </a:solidFill>
                <a:latin typeface="Calibri"/>
                <a:cs typeface="Calibri"/>
              </a:rPr>
              <a:t> </a:t>
            </a:r>
            <a:r>
              <a:rPr sz="1800" dirty="0">
                <a:solidFill>
                  <a:srgbClr val="17375E"/>
                </a:solidFill>
                <a:latin typeface="Calibri"/>
                <a:cs typeface="Calibri"/>
              </a:rPr>
              <a:t>του</a:t>
            </a:r>
            <a:r>
              <a:rPr sz="1800" spc="-30" dirty="0">
                <a:solidFill>
                  <a:srgbClr val="17375E"/>
                </a:solidFill>
                <a:latin typeface="Calibri"/>
                <a:cs typeface="Calibri"/>
              </a:rPr>
              <a:t> </a:t>
            </a:r>
            <a:r>
              <a:rPr sz="1800" spc="-10" dirty="0">
                <a:solidFill>
                  <a:srgbClr val="17375E"/>
                </a:solidFill>
                <a:latin typeface="Calibri"/>
                <a:cs typeface="Calibri"/>
              </a:rPr>
              <a:t>συγγραφέα</a:t>
            </a:r>
            <a:r>
              <a:rPr sz="1800" spc="-20" dirty="0">
                <a:solidFill>
                  <a:srgbClr val="17375E"/>
                </a:solidFill>
                <a:latin typeface="Calibri"/>
                <a:cs typeface="Calibri"/>
              </a:rPr>
              <a:t> </a:t>
            </a:r>
            <a:r>
              <a:rPr sz="1800" dirty="0">
                <a:solidFill>
                  <a:srgbClr val="17375E"/>
                </a:solidFill>
                <a:latin typeface="Calibri"/>
                <a:cs typeface="Calibri"/>
              </a:rPr>
              <a:t>είναι</a:t>
            </a:r>
            <a:r>
              <a:rPr sz="1800" spc="-15" dirty="0">
                <a:solidFill>
                  <a:srgbClr val="17375E"/>
                </a:solidFill>
                <a:latin typeface="Calibri"/>
                <a:cs typeface="Calibri"/>
              </a:rPr>
              <a:t> </a:t>
            </a:r>
            <a:r>
              <a:rPr sz="1800" dirty="0">
                <a:solidFill>
                  <a:srgbClr val="17375E"/>
                </a:solidFill>
                <a:latin typeface="Calibri"/>
                <a:cs typeface="Calibri"/>
              </a:rPr>
              <a:t>ορατή</a:t>
            </a:r>
            <a:r>
              <a:rPr sz="1800" spc="-25" dirty="0">
                <a:solidFill>
                  <a:srgbClr val="17375E"/>
                </a:solidFill>
                <a:latin typeface="Calibri"/>
                <a:cs typeface="Calibri"/>
              </a:rPr>
              <a:t> </a:t>
            </a:r>
            <a:r>
              <a:rPr sz="1800" dirty="0">
                <a:solidFill>
                  <a:srgbClr val="17375E"/>
                </a:solidFill>
                <a:latin typeface="Calibri"/>
                <a:cs typeface="Calibri"/>
              </a:rPr>
              <a:t>με</a:t>
            </a:r>
            <a:r>
              <a:rPr sz="1800" spc="-35" dirty="0">
                <a:solidFill>
                  <a:srgbClr val="17375E"/>
                </a:solidFill>
                <a:latin typeface="Calibri"/>
                <a:cs typeface="Calibri"/>
              </a:rPr>
              <a:t> </a:t>
            </a:r>
            <a:r>
              <a:rPr sz="1800" dirty="0">
                <a:solidFill>
                  <a:srgbClr val="17375E"/>
                </a:solidFill>
                <a:latin typeface="Calibri"/>
                <a:cs typeface="Calibri"/>
              </a:rPr>
              <a:t>τη</a:t>
            </a:r>
            <a:r>
              <a:rPr sz="1800" spc="-40" dirty="0">
                <a:solidFill>
                  <a:srgbClr val="17375E"/>
                </a:solidFill>
                <a:latin typeface="Calibri"/>
                <a:cs typeface="Calibri"/>
              </a:rPr>
              <a:t> </a:t>
            </a:r>
            <a:r>
              <a:rPr sz="1800" dirty="0">
                <a:solidFill>
                  <a:srgbClr val="17375E"/>
                </a:solidFill>
                <a:latin typeface="Calibri"/>
                <a:cs typeface="Calibri"/>
              </a:rPr>
              <a:t>χρήση</a:t>
            </a:r>
            <a:r>
              <a:rPr sz="1800" spc="-40" dirty="0">
                <a:solidFill>
                  <a:srgbClr val="17375E"/>
                </a:solidFill>
                <a:latin typeface="Calibri"/>
                <a:cs typeface="Calibri"/>
              </a:rPr>
              <a:t> </a:t>
            </a:r>
            <a:r>
              <a:rPr sz="1800" dirty="0">
                <a:solidFill>
                  <a:srgbClr val="17375E"/>
                </a:solidFill>
                <a:latin typeface="Calibri"/>
                <a:cs typeface="Calibri"/>
              </a:rPr>
              <a:t>του</a:t>
            </a:r>
            <a:r>
              <a:rPr sz="1800" spc="-35" dirty="0">
                <a:solidFill>
                  <a:srgbClr val="17375E"/>
                </a:solidFill>
                <a:latin typeface="Calibri"/>
                <a:cs typeface="Calibri"/>
              </a:rPr>
              <a:t> </a:t>
            </a:r>
            <a:r>
              <a:rPr sz="1800" dirty="0">
                <a:solidFill>
                  <a:srgbClr val="17375E"/>
                </a:solidFill>
                <a:latin typeface="Calibri"/>
                <a:cs typeface="Calibri"/>
              </a:rPr>
              <a:t>α’</a:t>
            </a:r>
            <a:r>
              <a:rPr sz="1800" spc="-35" dirty="0">
                <a:solidFill>
                  <a:srgbClr val="17375E"/>
                </a:solidFill>
                <a:latin typeface="Calibri"/>
                <a:cs typeface="Calibri"/>
              </a:rPr>
              <a:t> </a:t>
            </a:r>
            <a:r>
              <a:rPr sz="1800" spc="-10" dirty="0">
                <a:solidFill>
                  <a:srgbClr val="17375E"/>
                </a:solidFill>
                <a:latin typeface="Calibri"/>
                <a:cs typeface="Calibri"/>
              </a:rPr>
              <a:t>πληθυντικού </a:t>
            </a:r>
            <a:r>
              <a:rPr sz="1800" dirty="0">
                <a:solidFill>
                  <a:srgbClr val="17375E"/>
                </a:solidFill>
                <a:latin typeface="Calibri"/>
                <a:cs typeface="Calibri"/>
              </a:rPr>
              <a:t>προσώπου</a:t>
            </a:r>
            <a:r>
              <a:rPr sz="1800" spc="-40" dirty="0">
                <a:solidFill>
                  <a:srgbClr val="17375E"/>
                </a:solidFill>
                <a:latin typeface="Calibri"/>
                <a:cs typeface="Calibri"/>
              </a:rPr>
              <a:t> </a:t>
            </a:r>
            <a:r>
              <a:rPr sz="1800" dirty="0">
                <a:solidFill>
                  <a:srgbClr val="17375E"/>
                </a:solidFill>
                <a:latin typeface="Calibri"/>
                <a:cs typeface="Calibri"/>
              </a:rPr>
              <a:t>και</a:t>
            </a:r>
            <a:r>
              <a:rPr sz="1800" spc="-45" dirty="0">
                <a:solidFill>
                  <a:srgbClr val="17375E"/>
                </a:solidFill>
                <a:latin typeface="Calibri"/>
                <a:cs typeface="Calibri"/>
              </a:rPr>
              <a:t> </a:t>
            </a:r>
            <a:r>
              <a:rPr sz="1800" dirty="0">
                <a:solidFill>
                  <a:srgbClr val="17375E"/>
                </a:solidFill>
                <a:latin typeface="Calibri"/>
                <a:cs typeface="Calibri"/>
              </a:rPr>
              <a:t>τη</a:t>
            </a:r>
            <a:r>
              <a:rPr sz="1800" spc="-55" dirty="0">
                <a:solidFill>
                  <a:srgbClr val="17375E"/>
                </a:solidFill>
                <a:latin typeface="Calibri"/>
                <a:cs typeface="Calibri"/>
              </a:rPr>
              <a:t> </a:t>
            </a:r>
            <a:r>
              <a:rPr sz="1800" dirty="0">
                <a:solidFill>
                  <a:srgbClr val="17375E"/>
                </a:solidFill>
                <a:latin typeface="Calibri"/>
                <a:cs typeface="Calibri"/>
              </a:rPr>
              <a:t>χρήση</a:t>
            </a:r>
            <a:r>
              <a:rPr sz="1800" spc="-55" dirty="0">
                <a:solidFill>
                  <a:srgbClr val="17375E"/>
                </a:solidFill>
                <a:latin typeface="Calibri"/>
                <a:cs typeface="Calibri"/>
              </a:rPr>
              <a:t> </a:t>
            </a:r>
            <a:r>
              <a:rPr sz="1800" spc="-10" dirty="0">
                <a:solidFill>
                  <a:srgbClr val="17375E"/>
                </a:solidFill>
                <a:latin typeface="Calibri"/>
                <a:cs typeface="Calibri"/>
              </a:rPr>
              <a:t>δεοντολογικού</a:t>
            </a:r>
            <a:r>
              <a:rPr sz="1800" spc="-35" dirty="0">
                <a:solidFill>
                  <a:srgbClr val="17375E"/>
                </a:solidFill>
                <a:latin typeface="Calibri"/>
                <a:cs typeface="Calibri"/>
              </a:rPr>
              <a:t> </a:t>
            </a:r>
            <a:r>
              <a:rPr sz="1800" dirty="0">
                <a:solidFill>
                  <a:srgbClr val="17375E"/>
                </a:solidFill>
                <a:latin typeface="Calibri"/>
                <a:cs typeface="Calibri"/>
              </a:rPr>
              <a:t>ύφους</a:t>
            </a:r>
            <a:r>
              <a:rPr sz="1800" spc="-45" dirty="0">
                <a:solidFill>
                  <a:srgbClr val="17375E"/>
                </a:solidFill>
                <a:latin typeface="Calibri"/>
                <a:cs typeface="Calibri"/>
              </a:rPr>
              <a:t> </a:t>
            </a:r>
            <a:r>
              <a:rPr sz="1800" dirty="0">
                <a:solidFill>
                  <a:srgbClr val="17375E"/>
                </a:solidFill>
                <a:latin typeface="Calibri"/>
                <a:cs typeface="Calibri"/>
              </a:rPr>
              <a:t>«πρέπει</a:t>
            </a:r>
            <a:r>
              <a:rPr sz="1800" spc="-30" dirty="0">
                <a:solidFill>
                  <a:srgbClr val="17375E"/>
                </a:solidFill>
                <a:latin typeface="Calibri"/>
                <a:cs typeface="Calibri"/>
              </a:rPr>
              <a:t> </a:t>
            </a:r>
            <a:r>
              <a:rPr sz="1800" dirty="0">
                <a:solidFill>
                  <a:srgbClr val="17375E"/>
                </a:solidFill>
                <a:latin typeface="Calibri"/>
                <a:cs typeface="Calibri"/>
              </a:rPr>
              <a:t>να</a:t>
            </a:r>
            <a:r>
              <a:rPr sz="1800" spc="-50" dirty="0">
                <a:solidFill>
                  <a:srgbClr val="17375E"/>
                </a:solidFill>
                <a:latin typeface="Calibri"/>
                <a:cs typeface="Calibri"/>
              </a:rPr>
              <a:t> </a:t>
            </a:r>
            <a:r>
              <a:rPr sz="1800" spc="-10" dirty="0">
                <a:solidFill>
                  <a:srgbClr val="17375E"/>
                </a:solidFill>
                <a:latin typeface="Calibri"/>
                <a:cs typeface="Calibri"/>
              </a:rPr>
              <a:t>θέσουμε».</a:t>
            </a:r>
            <a:endParaRPr sz="1800">
              <a:latin typeface="Calibri"/>
              <a:cs typeface="Calibri"/>
            </a:endParaRPr>
          </a:p>
        </p:txBody>
      </p:sp>
      <p:grpSp>
        <p:nvGrpSpPr>
          <p:cNvPr id="3" name="object 3"/>
          <p:cNvGrpSpPr/>
          <p:nvPr/>
        </p:nvGrpSpPr>
        <p:grpSpPr>
          <a:xfrm>
            <a:off x="778763" y="530351"/>
            <a:ext cx="7675245" cy="3051175"/>
            <a:chOff x="778763" y="530351"/>
            <a:chExt cx="7675245" cy="3051175"/>
          </a:xfrm>
        </p:grpSpPr>
        <p:sp>
          <p:nvSpPr>
            <p:cNvPr id="4" name="object 4"/>
            <p:cNvSpPr/>
            <p:nvPr/>
          </p:nvSpPr>
          <p:spPr>
            <a:xfrm>
              <a:off x="781811" y="533399"/>
              <a:ext cx="7600315" cy="3001010"/>
            </a:xfrm>
            <a:custGeom>
              <a:avLst/>
              <a:gdLst/>
              <a:ahLst/>
              <a:cxnLst/>
              <a:rect l="l" t="t" r="r" b="b"/>
              <a:pathLst>
                <a:path w="7600315" h="3001010">
                  <a:moveTo>
                    <a:pt x="0" y="3000755"/>
                  </a:moveTo>
                  <a:lnTo>
                    <a:pt x="7600188" y="3000755"/>
                  </a:lnTo>
                  <a:lnTo>
                    <a:pt x="7600188" y="0"/>
                  </a:lnTo>
                  <a:lnTo>
                    <a:pt x="0" y="0"/>
                  </a:lnTo>
                  <a:lnTo>
                    <a:pt x="0" y="3000755"/>
                  </a:lnTo>
                  <a:close/>
                </a:path>
              </a:pathLst>
            </a:custGeom>
            <a:ln w="6096">
              <a:solidFill>
                <a:srgbClr val="000000"/>
              </a:solidFill>
            </a:ln>
          </p:spPr>
          <p:txBody>
            <a:bodyPr wrap="square" lIns="0" tIns="0" rIns="0" bIns="0" rtlCol="0"/>
            <a:lstStyle/>
            <a:p>
              <a:endParaRPr/>
            </a:p>
          </p:txBody>
        </p:sp>
        <p:pic>
          <p:nvPicPr>
            <p:cNvPr id="5" name="object 5"/>
            <p:cNvPicPr/>
            <p:nvPr/>
          </p:nvPicPr>
          <p:blipFill>
            <a:blip r:embed="rId2" cstate="print"/>
            <a:stretch>
              <a:fillRect/>
            </a:stretch>
          </p:blipFill>
          <p:spPr>
            <a:xfrm>
              <a:off x="3698747" y="3067812"/>
              <a:ext cx="3355848" cy="513588"/>
            </a:xfrm>
            <a:prstGeom prst="rect">
              <a:avLst/>
            </a:prstGeom>
          </p:spPr>
        </p:pic>
        <p:pic>
          <p:nvPicPr>
            <p:cNvPr id="6" name="object 6"/>
            <p:cNvPicPr/>
            <p:nvPr/>
          </p:nvPicPr>
          <p:blipFill>
            <a:blip r:embed="rId3" cstate="print"/>
            <a:stretch>
              <a:fillRect/>
            </a:stretch>
          </p:blipFill>
          <p:spPr>
            <a:xfrm>
              <a:off x="6746748" y="3067812"/>
              <a:ext cx="377951" cy="513588"/>
            </a:xfrm>
            <a:prstGeom prst="rect">
              <a:avLst/>
            </a:prstGeom>
          </p:spPr>
        </p:pic>
        <p:pic>
          <p:nvPicPr>
            <p:cNvPr id="7" name="object 7"/>
            <p:cNvPicPr/>
            <p:nvPr/>
          </p:nvPicPr>
          <p:blipFill>
            <a:blip r:embed="rId4" cstate="print"/>
            <a:stretch>
              <a:fillRect/>
            </a:stretch>
          </p:blipFill>
          <p:spPr>
            <a:xfrm>
              <a:off x="6816852" y="3067812"/>
              <a:ext cx="1389888" cy="513588"/>
            </a:xfrm>
            <a:prstGeom prst="rect">
              <a:avLst/>
            </a:prstGeom>
          </p:spPr>
        </p:pic>
        <p:pic>
          <p:nvPicPr>
            <p:cNvPr id="8" name="object 8"/>
            <p:cNvPicPr/>
            <p:nvPr/>
          </p:nvPicPr>
          <p:blipFill>
            <a:blip r:embed="rId3" cstate="print"/>
            <a:stretch>
              <a:fillRect/>
            </a:stretch>
          </p:blipFill>
          <p:spPr>
            <a:xfrm>
              <a:off x="7898892" y="3067812"/>
              <a:ext cx="377951" cy="513588"/>
            </a:xfrm>
            <a:prstGeom prst="rect">
              <a:avLst/>
            </a:prstGeom>
          </p:spPr>
        </p:pic>
        <p:pic>
          <p:nvPicPr>
            <p:cNvPr id="9" name="object 9"/>
            <p:cNvPicPr/>
            <p:nvPr/>
          </p:nvPicPr>
          <p:blipFill>
            <a:blip r:embed="rId5" cstate="print"/>
            <a:stretch>
              <a:fillRect/>
            </a:stretch>
          </p:blipFill>
          <p:spPr>
            <a:xfrm>
              <a:off x="7968995" y="3067812"/>
              <a:ext cx="484631" cy="513588"/>
            </a:xfrm>
            <a:prstGeom prst="rect">
              <a:avLst/>
            </a:prstGeom>
          </p:spPr>
        </p:pic>
      </p:grpSp>
      <p:sp>
        <p:nvSpPr>
          <p:cNvPr id="10" name="object 10"/>
          <p:cNvSpPr txBox="1"/>
          <p:nvPr/>
        </p:nvSpPr>
        <p:spPr>
          <a:xfrm>
            <a:off x="859942" y="510286"/>
            <a:ext cx="7444105" cy="2906395"/>
          </a:xfrm>
          <a:prstGeom prst="rect">
            <a:avLst/>
          </a:prstGeom>
        </p:spPr>
        <p:txBody>
          <a:bodyPr vert="horz" wrap="square" lIns="0" tIns="12700" rIns="0" bIns="0" rtlCol="0">
            <a:spAutoFit/>
          </a:bodyPr>
          <a:lstStyle/>
          <a:p>
            <a:pPr marL="12700" marR="76835">
              <a:lnSpc>
                <a:spcPct val="150000"/>
              </a:lnSpc>
              <a:spcBef>
                <a:spcPts val="100"/>
              </a:spcBef>
            </a:pPr>
            <a:r>
              <a:rPr sz="1800" dirty="0">
                <a:latin typeface="Calibri"/>
                <a:cs typeface="Calibri"/>
              </a:rPr>
              <a:t>Σκοπός,</a:t>
            </a:r>
            <a:r>
              <a:rPr sz="1800" spc="-60" dirty="0">
                <a:latin typeface="Calibri"/>
                <a:cs typeface="Calibri"/>
              </a:rPr>
              <a:t> </a:t>
            </a:r>
            <a:r>
              <a:rPr sz="1800" dirty="0">
                <a:latin typeface="Calibri"/>
                <a:cs typeface="Calibri"/>
              </a:rPr>
              <a:t>λοιπόν,</a:t>
            </a:r>
            <a:r>
              <a:rPr sz="1800" spc="-35" dirty="0">
                <a:latin typeface="Calibri"/>
                <a:cs typeface="Calibri"/>
              </a:rPr>
              <a:t> </a:t>
            </a:r>
            <a:r>
              <a:rPr sz="1800" dirty="0">
                <a:latin typeface="Calibri"/>
                <a:cs typeface="Calibri"/>
              </a:rPr>
              <a:t>της</a:t>
            </a:r>
            <a:r>
              <a:rPr sz="1800" spc="-60" dirty="0">
                <a:latin typeface="Calibri"/>
                <a:cs typeface="Calibri"/>
              </a:rPr>
              <a:t> </a:t>
            </a:r>
            <a:r>
              <a:rPr sz="1800" dirty="0">
                <a:latin typeface="Calibri"/>
                <a:cs typeface="Calibri"/>
              </a:rPr>
              <a:t>πόλης</a:t>
            </a:r>
            <a:r>
              <a:rPr sz="1800" spc="-60" dirty="0">
                <a:latin typeface="Calibri"/>
                <a:cs typeface="Calibri"/>
              </a:rPr>
              <a:t> </a:t>
            </a:r>
            <a:r>
              <a:rPr sz="1800" dirty="0">
                <a:latin typeface="Calibri"/>
                <a:cs typeface="Calibri"/>
              </a:rPr>
              <a:t>είναι</a:t>
            </a:r>
            <a:r>
              <a:rPr sz="1800" spc="-30" dirty="0">
                <a:latin typeface="Calibri"/>
                <a:cs typeface="Calibri"/>
              </a:rPr>
              <a:t> </a:t>
            </a:r>
            <a:r>
              <a:rPr sz="1800" dirty="0">
                <a:latin typeface="Calibri"/>
                <a:cs typeface="Calibri"/>
              </a:rPr>
              <a:t>το</a:t>
            </a:r>
            <a:r>
              <a:rPr sz="1800" spc="-40" dirty="0">
                <a:latin typeface="Calibri"/>
                <a:cs typeface="Calibri"/>
              </a:rPr>
              <a:t> </a:t>
            </a:r>
            <a:r>
              <a:rPr sz="1800" dirty="0">
                <a:latin typeface="Calibri"/>
                <a:cs typeface="Calibri"/>
              </a:rPr>
              <a:t>ζειν</a:t>
            </a:r>
            <a:r>
              <a:rPr sz="1800" spc="-45" dirty="0">
                <a:latin typeface="Calibri"/>
                <a:cs typeface="Calibri"/>
              </a:rPr>
              <a:t> </a:t>
            </a:r>
            <a:r>
              <a:rPr sz="1800" spc="-10" dirty="0">
                <a:latin typeface="Calibri"/>
                <a:cs typeface="Calibri"/>
              </a:rPr>
              <a:t>καλώς</a:t>
            </a:r>
            <a:r>
              <a:rPr sz="1800" spc="-50" dirty="0">
                <a:latin typeface="Calibri"/>
                <a:cs typeface="Calibri"/>
              </a:rPr>
              <a:t> </a:t>
            </a:r>
            <a:r>
              <a:rPr sz="1800" dirty="0">
                <a:latin typeface="Calibri"/>
                <a:cs typeface="Calibri"/>
              </a:rPr>
              <a:t>και</a:t>
            </a:r>
            <a:r>
              <a:rPr sz="1800" spc="-55" dirty="0">
                <a:latin typeface="Calibri"/>
                <a:cs typeface="Calibri"/>
              </a:rPr>
              <a:t> </a:t>
            </a:r>
            <a:r>
              <a:rPr sz="1800" dirty="0">
                <a:latin typeface="Calibri"/>
                <a:cs typeface="Calibri"/>
              </a:rPr>
              <a:t>όλα</a:t>
            </a:r>
            <a:r>
              <a:rPr sz="1800" spc="-45" dirty="0">
                <a:latin typeface="Calibri"/>
                <a:cs typeface="Calibri"/>
              </a:rPr>
              <a:t> </a:t>
            </a:r>
            <a:r>
              <a:rPr sz="1800" dirty="0">
                <a:latin typeface="Calibri"/>
                <a:cs typeface="Calibri"/>
              </a:rPr>
              <a:t>αυτά</a:t>
            </a:r>
            <a:r>
              <a:rPr sz="1800" spc="-40" dirty="0">
                <a:latin typeface="Calibri"/>
                <a:cs typeface="Calibri"/>
              </a:rPr>
              <a:t> </a:t>
            </a:r>
            <a:r>
              <a:rPr sz="1800" spc="-10" dirty="0">
                <a:latin typeface="Calibri"/>
                <a:cs typeface="Calibri"/>
              </a:rPr>
              <a:t>υπάρχουν</a:t>
            </a:r>
            <a:r>
              <a:rPr sz="1800" spc="-55" dirty="0">
                <a:latin typeface="Calibri"/>
                <a:cs typeface="Calibri"/>
              </a:rPr>
              <a:t> </a:t>
            </a:r>
            <a:r>
              <a:rPr sz="1800" dirty="0">
                <a:latin typeface="Calibri"/>
                <a:cs typeface="Calibri"/>
              </a:rPr>
              <a:t>για</a:t>
            </a:r>
            <a:r>
              <a:rPr sz="1800" spc="-50" dirty="0">
                <a:latin typeface="Calibri"/>
                <a:cs typeface="Calibri"/>
              </a:rPr>
              <a:t> </a:t>
            </a:r>
            <a:r>
              <a:rPr sz="1800" spc="-25" dirty="0">
                <a:latin typeface="Calibri"/>
                <a:cs typeface="Calibri"/>
              </a:rPr>
              <a:t>την </a:t>
            </a:r>
            <a:r>
              <a:rPr sz="1800" dirty="0">
                <a:latin typeface="Calibri"/>
                <a:cs typeface="Calibri"/>
              </a:rPr>
              <a:t>επιτυχία</a:t>
            </a:r>
            <a:r>
              <a:rPr sz="1800" spc="-40" dirty="0">
                <a:latin typeface="Calibri"/>
                <a:cs typeface="Calibri"/>
              </a:rPr>
              <a:t> </a:t>
            </a:r>
            <a:r>
              <a:rPr sz="1800" dirty="0">
                <a:latin typeface="Calibri"/>
                <a:cs typeface="Calibri"/>
              </a:rPr>
              <a:t>του</a:t>
            </a:r>
            <a:r>
              <a:rPr sz="1800" spc="-55" dirty="0">
                <a:latin typeface="Calibri"/>
                <a:cs typeface="Calibri"/>
              </a:rPr>
              <a:t> </a:t>
            </a:r>
            <a:r>
              <a:rPr sz="1800" spc="-10" dirty="0">
                <a:latin typeface="Calibri"/>
                <a:cs typeface="Calibri"/>
              </a:rPr>
              <a:t>τελικού</a:t>
            </a:r>
            <a:r>
              <a:rPr sz="1800" spc="-35" dirty="0">
                <a:latin typeface="Calibri"/>
                <a:cs typeface="Calibri"/>
              </a:rPr>
              <a:t> </a:t>
            </a:r>
            <a:r>
              <a:rPr sz="1800" dirty="0">
                <a:latin typeface="Calibri"/>
                <a:cs typeface="Calibri"/>
              </a:rPr>
              <a:t>στόχου.</a:t>
            </a:r>
            <a:r>
              <a:rPr sz="1800" spc="-65" dirty="0">
                <a:latin typeface="Calibri"/>
                <a:cs typeface="Calibri"/>
              </a:rPr>
              <a:t> </a:t>
            </a:r>
            <a:r>
              <a:rPr sz="1800" dirty="0">
                <a:latin typeface="Calibri"/>
                <a:cs typeface="Calibri"/>
              </a:rPr>
              <a:t>Πόλη,</a:t>
            </a:r>
            <a:r>
              <a:rPr sz="1800" spc="-45" dirty="0">
                <a:latin typeface="Calibri"/>
                <a:cs typeface="Calibri"/>
              </a:rPr>
              <a:t> </a:t>
            </a:r>
            <a:r>
              <a:rPr sz="1800" dirty="0">
                <a:latin typeface="Calibri"/>
                <a:cs typeface="Calibri"/>
              </a:rPr>
              <a:t>λοιπόν,</a:t>
            </a:r>
            <a:r>
              <a:rPr sz="1800" spc="-35" dirty="0">
                <a:latin typeface="Calibri"/>
                <a:cs typeface="Calibri"/>
              </a:rPr>
              <a:t> </a:t>
            </a:r>
            <a:r>
              <a:rPr sz="1800" dirty="0">
                <a:latin typeface="Calibri"/>
                <a:cs typeface="Calibri"/>
              </a:rPr>
              <a:t>είναι</a:t>
            </a:r>
            <a:r>
              <a:rPr sz="1800" spc="-40" dirty="0">
                <a:latin typeface="Calibri"/>
                <a:cs typeface="Calibri"/>
              </a:rPr>
              <a:t> </a:t>
            </a:r>
            <a:r>
              <a:rPr sz="1800" dirty="0">
                <a:latin typeface="Calibri"/>
                <a:cs typeface="Calibri"/>
              </a:rPr>
              <a:t>η</a:t>
            </a:r>
            <a:r>
              <a:rPr sz="1800" spc="-60" dirty="0">
                <a:latin typeface="Calibri"/>
                <a:cs typeface="Calibri"/>
              </a:rPr>
              <a:t> </a:t>
            </a:r>
            <a:r>
              <a:rPr sz="1800" dirty="0">
                <a:latin typeface="Calibri"/>
                <a:cs typeface="Calibri"/>
              </a:rPr>
              <a:t>ένωση</a:t>
            </a:r>
            <a:r>
              <a:rPr sz="1800" spc="-35" dirty="0">
                <a:latin typeface="Calibri"/>
                <a:cs typeface="Calibri"/>
              </a:rPr>
              <a:t> </a:t>
            </a:r>
            <a:r>
              <a:rPr sz="1800" spc="-10" dirty="0">
                <a:latin typeface="Calibri"/>
                <a:cs typeface="Calibri"/>
              </a:rPr>
              <a:t>συγγενικών</a:t>
            </a:r>
            <a:r>
              <a:rPr sz="1800" spc="-30" dirty="0">
                <a:latin typeface="Calibri"/>
                <a:cs typeface="Calibri"/>
              </a:rPr>
              <a:t> </a:t>
            </a:r>
            <a:r>
              <a:rPr sz="1800" spc="-10" dirty="0">
                <a:latin typeface="Calibri"/>
                <a:cs typeface="Calibri"/>
              </a:rPr>
              <a:t>ομάδων </a:t>
            </a:r>
            <a:r>
              <a:rPr sz="1800" dirty="0">
                <a:latin typeface="Calibri"/>
                <a:cs typeface="Calibri"/>
              </a:rPr>
              <a:t>και</a:t>
            </a:r>
            <a:r>
              <a:rPr sz="1800" spc="-60" dirty="0">
                <a:latin typeface="Calibri"/>
                <a:cs typeface="Calibri"/>
              </a:rPr>
              <a:t> </a:t>
            </a:r>
            <a:r>
              <a:rPr sz="1800" spc="-20" dirty="0">
                <a:latin typeface="Calibri"/>
                <a:cs typeface="Calibri"/>
              </a:rPr>
              <a:t>κοινοτήτων</a:t>
            </a:r>
            <a:r>
              <a:rPr sz="1800" spc="-40" dirty="0">
                <a:latin typeface="Calibri"/>
                <a:cs typeface="Calibri"/>
              </a:rPr>
              <a:t> </a:t>
            </a:r>
            <a:r>
              <a:rPr sz="1800" dirty="0">
                <a:latin typeface="Calibri"/>
                <a:cs typeface="Calibri"/>
              </a:rPr>
              <a:t>με</a:t>
            </a:r>
            <a:r>
              <a:rPr sz="1800" spc="-50" dirty="0">
                <a:latin typeface="Calibri"/>
                <a:cs typeface="Calibri"/>
              </a:rPr>
              <a:t> </a:t>
            </a:r>
            <a:r>
              <a:rPr sz="1800" dirty="0">
                <a:latin typeface="Calibri"/>
                <a:cs typeface="Calibri"/>
              </a:rPr>
              <a:t>σκοπό</a:t>
            </a:r>
            <a:r>
              <a:rPr sz="1800" spc="-55" dirty="0">
                <a:latin typeface="Calibri"/>
                <a:cs typeface="Calibri"/>
              </a:rPr>
              <a:t> </a:t>
            </a:r>
            <a:r>
              <a:rPr sz="1800" dirty="0">
                <a:latin typeface="Calibri"/>
                <a:cs typeface="Calibri"/>
              </a:rPr>
              <a:t>την</a:t>
            </a:r>
            <a:r>
              <a:rPr sz="1800" spc="-65" dirty="0">
                <a:latin typeface="Calibri"/>
                <a:cs typeface="Calibri"/>
              </a:rPr>
              <a:t> </a:t>
            </a:r>
            <a:r>
              <a:rPr sz="1800" dirty="0">
                <a:latin typeface="Calibri"/>
                <a:cs typeface="Calibri"/>
              </a:rPr>
              <a:t>επιτυχία</a:t>
            </a:r>
            <a:r>
              <a:rPr sz="1800" spc="-25" dirty="0">
                <a:latin typeface="Calibri"/>
                <a:cs typeface="Calibri"/>
              </a:rPr>
              <a:t> </a:t>
            </a:r>
            <a:r>
              <a:rPr sz="1800" dirty="0">
                <a:latin typeface="Calibri"/>
                <a:cs typeface="Calibri"/>
              </a:rPr>
              <a:t>μιας</a:t>
            </a:r>
            <a:r>
              <a:rPr sz="1800" spc="-55" dirty="0">
                <a:latin typeface="Calibri"/>
                <a:cs typeface="Calibri"/>
              </a:rPr>
              <a:t> </a:t>
            </a:r>
            <a:r>
              <a:rPr sz="1800" dirty="0">
                <a:latin typeface="Calibri"/>
                <a:cs typeface="Calibri"/>
              </a:rPr>
              <a:t>τέλειας</a:t>
            </a:r>
            <a:r>
              <a:rPr sz="1800" spc="-30" dirty="0">
                <a:latin typeface="Calibri"/>
                <a:cs typeface="Calibri"/>
              </a:rPr>
              <a:t> </a:t>
            </a:r>
            <a:r>
              <a:rPr sz="1800" dirty="0">
                <a:latin typeface="Calibri"/>
                <a:cs typeface="Calibri"/>
              </a:rPr>
              <a:t>και</a:t>
            </a:r>
            <a:r>
              <a:rPr sz="1800" spc="-50" dirty="0">
                <a:latin typeface="Calibri"/>
                <a:cs typeface="Calibri"/>
              </a:rPr>
              <a:t> </a:t>
            </a:r>
            <a:r>
              <a:rPr sz="1800" spc="-10" dirty="0">
                <a:latin typeface="Calibri"/>
                <a:cs typeface="Calibri"/>
              </a:rPr>
              <a:t>αυτάρκους</a:t>
            </a:r>
            <a:r>
              <a:rPr sz="1800" spc="-55" dirty="0">
                <a:latin typeface="Calibri"/>
                <a:cs typeface="Calibri"/>
              </a:rPr>
              <a:t> </a:t>
            </a:r>
            <a:r>
              <a:rPr sz="1800" dirty="0">
                <a:latin typeface="Calibri"/>
                <a:cs typeface="Calibri"/>
              </a:rPr>
              <a:t>ζωής.</a:t>
            </a:r>
            <a:r>
              <a:rPr sz="1800" spc="-70" dirty="0">
                <a:latin typeface="Calibri"/>
                <a:cs typeface="Calibri"/>
              </a:rPr>
              <a:t> </a:t>
            </a:r>
            <a:r>
              <a:rPr sz="1800" spc="-10" dirty="0">
                <a:latin typeface="Calibri"/>
                <a:cs typeface="Calibri"/>
              </a:rPr>
              <a:t>Τούτο </a:t>
            </a:r>
            <a:r>
              <a:rPr sz="1800" dirty="0">
                <a:latin typeface="Calibri"/>
                <a:cs typeface="Calibri"/>
              </a:rPr>
              <a:t>είναι,</a:t>
            </a:r>
            <a:r>
              <a:rPr sz="1800" spc="-40" dirty="0">
                <a:latin typeface="Calibri"/>
                <a:cs typeface="Calibri"/>
              </a:rPr>
              <a:t> </a:t>
            </a:r>
            <a:r>
              <a:rPr sz="1800" dirty="0">
                <a:latin typeface="Calibri"/>
                <a:cs typeface="Calibri"/>
              </a:rPr>
              <a:t>όπως</a:t>
            </a:r>
            <a:r>
              <a:rPr sz="1800" spc="-65" dirty="0">
                <a:latin typeface="Calibri"/>
                <a:cs typeface="Calibri"/>
              </a:rPr>
              <a:t> </a:t>
            </a:r>
            <a:r>
              <a:rPr sz="1800" dirty="0">
                <a:latin typeface="Calibri"/>
                <a:cs typeface="Calibri"/>
              </a:rPr>
              <a:t>είπαμε</a:t>
            </a:r>
            <a:r>
              <a:rPr sz="1800" spc="-40" dirty="0">
                <a:latin typeface="Calibri"/>
                <a:cs typeface="Calibri"/>
              </a:rPr>
              <a:t> </a:t>
            </a:r>
            <a:r>
              <a:rPr sz="1800" dirty="0">
                <a:latin typeface="Calibri"/>
                <a:cs typeface="Calibri"/>
              </a:rPr>
              <a:t>η</a:t>
            </a:r>
            <a:r>
              <a:rPr sz="1800" spc="-65" dirty="0">
                <a:latin typeface="Calibri"/>
                <a:cs typeface="Calibri"/>
              </a:rPr>
              <a:t> </a:t>
            </a:r>
            <a:r>
              <a:rPr sz="1800" dirty="0">
                <a:latin typeface="Calibri"/>
                <a:cs typeface="Calibri"/>
              </a:rPr>
              <a:t>ευτυχισμένη</a:t>
            </a:r>
            <a:r>
              <a:rPr sz="1800" spc="-40" dirty="0">
                <a:latin typeface="Calibri"/>
                <a:cs typeface="Calibri"/>
              </a:rPr>
              <a:t> </a:t>
            </a:r>
            <a:r>
              <a:rPr sz="1800" dirty="0">
                <a:latin typeface="Calibri"/>
                <a:cs typeface="Calibri"/>
              </a:rPr>
              <a:t>και</a:t>
            </a:r>
            <a:r>
              <a:rPr sz="1800" spc="-60" dirty="0">
                <a:latin typeface="Calibri"/>
                <a:cs typeface="Calibri"/>
              </a:rPr>
              <a:t> </a:t>
            </a:r>
            <a:r>
              <a:rPr sz="1800" dirty="0">
                <a:latin typeface="Calibri"/>
                <a:cs typeface="Calibri"/>
              </a:rPr>
              <a:t>ενάρετη</a:t>
            </a:r>
            <a:r>
              <a:rPr sz="1800" spc="-40" dirty="0">
                <a:latin typeface="Calibri"/>
                <a:cs typeface="Calibri"/>
              </a:rPr>
              <a:t> </a:t>
            </a:r>
            <a:r>
              <a:rPr sz="1800" dirty="0">
                <a:latin typeface="Calibri"/>
                <a:cs typeface="Calibri"/>
              </a:rPr>
              <a:t>ζωή.</a:t>
            </a:r>
            <a:r>
              <a:rPr sz="1800" spc="-70" dirty="0">
                <a:latin typeface="Calibri"/>
                <a:cs typeface="Calibri"/>
              </a:rPr>
              <a:t> </a:t>
            </a:r>
            <a:r>
              <a:rPr sz="1800" dirty="0">
                <a:latin typeface="Calibri"/>
                <a:cs typeface="Calibri"/>
              </a:rPr>
              <a:t>Επομένως,</a:t>
            </a:r>
            <a:r>
              <a:rPr sz="1800" spc="-40" dirty="0">
                <a:latin typeface="Calibri"/>
                <a:cs typeface="Calibri"/>
              </a:rPr>
              <a:t> </a:t>
            </a:r>
            <a:r>
              <a:rPr sz="1800" dirty="0">
                <a:latin typeface="Calibri"/>
                <a:cs typeface="Calibri"/>
              </a:rPr>
              <a:t>πρέπει</a:t>
            </a:r>
            <a:r>
              <a:rPr sz="1800" spc="-45" dirty="0">
                <a:latin typeface="Calibri"/>
                <a:cs typeface="Calibri"/>
              </a:rPr>
              <a:t> </a:t>
            </a:r>
            <a:r>
              <a:rPr sz="1800" spc="-25" dirty="0">
                <a:latin typeface="Calibri"/>
                <a:cs typeface="Calibri"/>
              </a:rPr>
              <a:t>να</a:t>
            </a:r>
            <a:endParaRPr sz="1800">
              <a:latin typeface="Calibri"/>
              <a:cs typeface="Calibri"/>
            </a:endParaRPr>
          </a:p>
          <a:p>
            <a:pPr marL="12700" marR="483870">
              <a:lnSpc>
                <a:spcPct val="150000"/>
              </a:lnSpc>
            </a:pPr>
            <a:r>
              <a:rPr sz="1800" dirty="0">
                <a:latin typeface="Calibri"/>
                <a:cs typeface="Calibri"/>
              </a:rPr>
              <a:t>θέσουμε</a:t>
            </a:r>
            <a:r>
              <a:rPr sz="1800" spc="-50" dirty="0">
                <a:latin typeface="Calibri"/>
                <a:cs typeface="Calibri"/>
              </a:rPr>
              <a:t> </a:t>
            </a:r>
            <a:r>
              <a:rPr sz="1800" dirty="0">
                <a:latin typeface="Calibri"/>
                <a:cs typeface="Calibri"/>
              </a:rPr>
              <a:t>ότι</a:t>
            </a:r>
            <a:r>
              <a:rPr sz="1800" spc="-70" dirty="0">
                <a:latin typeface="Calibri"/>
                <a:cs typeface="Calibri"/>
              </a:rPr>
              <a:t> </a:t>
            </a:r>
            <a:r>
              <a:rPr sz="1800" dirty="0">
                <a:latin typeface="Calibri"/>
                <a:cs typeface="Calibri"/>
              </a:rPr>
              <a:t>η</a:t>
            </a:r>
            <a:r>
              <a:rPr sz="1800" spc="-70" dirty="0">
                <a:latin typeface="Calibri"/>
                <a:cs typeface="Calibri"/>
              </a:rPr>
              <a:t> </a:t>
            </a:r>
            <a:r>
              <a:rPr sz="1800" dirty="0">
                <a:latin typeface="Calibri"/>
                <a:cs typeface="Calibri"/>
              </a:rPr>
              <a:t>πολιτική</a:t>
            </a:r>
            <a:r>
              <a:rPr sz="1800" spc="-60" dirty="0">
                <a:latin typeface="Calibri"/>
                <a:cs typeface="Calibri"/>
              </a:rPr>
              <a:t> </a:t>
            </a:r>
            <a:r>
              <a:rPr sz="1800" spc="-10" dirty="0">
                <a:latin typeface="Calibri"/>
                <a:cs typeface="Calibri"/>
              </a:rPr>
              <a:t>κοινωνία</a:t>
            </a:r>
            <a:r>
              <a:rPr sz="1800" spc="-40" dirty="0">
                <a:latin typeface="Calibri"/>
                <a:cs typeface="Calibri"/>
              </a:rPr>
              <a:t> </a:t>
            </a:r>
            <a:r>
              <a:rPr sz="1800" dirty="0">
                <a:latin typeface="Calibri"/>
                <a:cs typeface="Calibri"/>
              </a:rPr>
              <a:t>είναι</a:t>
            </a:r>
            <a:r>
              <a:rPr sz="1800" spc="-50" dirty="0">
                <a:latin typeface="Calibri"/>
                <a:cs typeface="Calibri"/>
              </a:rPr>
              <a:t> </a:t>
            </a:r>
            <a:r>
              <a:rPr sz="1800" dirty="0">
                <a:latin typeface="Calibri"/>
                <a:cs typeface="Calibri"/>
              </a:rPr>
              <a:t>προς</a:t>
            </a:r>
            <a:r>
              <a:rPr sz="1800" spc="-65" dirty="0">
                <a:latin typeface="Calibri"/>
                <a:cs typeface="Calibri"/>
              </a:rPr>
              <a:t> </a:t>
            </a:r>
            <a:r>
              <a:rPr sz="1800" spc="-10" dirty="0">
                <a:latin typeface="Calibri"/>
                <a:cs typeface="Calibri"/>
              </a:rPr>
              <a:t>χάριν</a:t>
            </a:r>
            <a:r>
              <a:rPr sz="1800" spc="-55" dirty="0">
                <a:latin typeface="Calibri"/>
                <a:cs typeface="Calibri"/>
              </a:rPr>
              <a:t> </a:t>
            </a:r>
            <a:r>
              <a:rPr sz="1800" dirty="0">
                <a:latin typeface="Calibri"/>
                <a:cs typeface="Calibri"/>
              </a:rPr>
              <a:t>των</a:t>
            </a:r>
            <a:r>
              <a:rPr sz="1800" spc="-60" dirty="0">
                <a:latin typeface="Calibri"/>
                <a:cs typeface="Calibri"/>
              </a:rPr>
              <a:t> </a:t>
            </a:r>
            <a:r>
              <a:rPr sz="1800" spc="-10" dirty="0">
                <a:latin typeface="Calibri"/>
                <a:cs typeface="Calibri"/>
              </a:rPr>
              <a:t>καλών</a:t>
            </a:r>
            <a:r>
              <a:rPr sz="1800" spc="-45" dirty="0">
                <a:latin typeface="Calibri"/>
                <a:cs typeface="Calibri"/>
              </a:rPr>
              <a:t> </a:t>
            </a:r>
            <a:r>
              <a:rPr sz="1800" dirty="0">
                <a:latin typeface="Calibri"/>
                <a:cs typeface="Calibri"/>
              </a:rPr>
              <a:t>πράξεων</a:t>
            </a:r>
            <a:r>
              <a:rPr sz="1800" spc="-50" dirty="0">
                <a:latin typeface="Calibri"/>
                <a:cs typeface="Calibri"/>
              </a:rPr>
              <a:t> </a:t>
            </a:r>
            <a:r>
              <a:rPr sz="1800" spc="-25" dirty="0">
                <a:latin typeface="Calibri"/>
                <a:cs typeface="Calibri"/>
              </a:rPr>
              <a:t>των </a:t>
            </a:r>
            <a:r>
              <a:rPr sz="1800" spc="-10" dirty="0">
                <a:latin typeface="Calibri"/>
                <a:cs typeface="Calibri"/>
              </a:rPr>
              <a:t>πολιτών</a:t>
            </a:r>
            <a:r>
              <a:rPr sz="1800" spc="-25" dirty="0">
                <a:latin typeface="Calibri"/>
                <a:cs typeface="Calibri"/>
              </a:rPr>
              <a:t> </a:t>
            </a:r>
            <a:r>
              <a:rPr sz="1800" dirty="0">
                <a:latin typeface="Calibri"/>
                <a:cs typeface="Calibri"/>
              </a:rPr>
              <a:t>και</a:t>
            </a:r>
            <a:r>
              <a:rPr sz="1800" spc="-50" dirty="0">
                <a:latin typeface="Calibri"/>
                <a:cs typeface="Calibri"/>
              </a:rPr>
              <a:t> </a:t>
            </a:r>
            <a:r>
              <a:rPr sz="1800" dirty="0">
                <a:latin typeface="Calibri"/>
                <a:cs typeface="Calibri"/>
              </a:rPr>
              <a:t>όχι</a:t>
            </a:r>
            <a:r>
              <a:rPr sz="1800" spc="-55" dirty="0">
                <a:latin typeface="Calibri"/>
                <a:cs typeface="Calibri"/>
              </a:rPr>
              <a:t> </a:t>
            </a:r>
            <a:r>
              <a:rPr sz="1800" dirty="0">
                <a:latin typeface="Calibri"/>
                <a:cs typeface="Calibri"/>
              </a:rPr>
              <a:t>μόνο</a:t>
            </a:r>
            <a:r>
              <a:rPr sz="1800" spc="-55" dirty="0">
                <a:latin typeface="Calibri"/>
                <a:cs typeface="Calibri"/>
              </a:rPr>
              <a:t> </a:t>
            </a:r>
            <a:r>
              <a:rPr sz="1800" dirty="0">
                <a:latin typeface="Calibri"/>
                <a:cs typeface="Calibri"/>
              </a:rPr>
              <a:t>για</a:t>
            </a:r>
            <a:r>
              <a:rPr sz="1800" spc="-40" dirty="0">
                <a:latin typeface="Calibri"/>
                <a:cs typeface="Calibri"/>
              </a:rPr>
              <a:t> </a:t>
            </a:r>
            <a:r>
              <a:rPr sz="1800" dirty="0">
                <a:latin typeface="Calibri"/>
                <a:cs typeface="Calibri"/>
              </a:rPr>
              <a:t>τη</a:t>
            </a:r>
            <a:r>
              <a:rPr sz="1800" spc="-65" dirty="0">
                <a:latin typeface="Calibri"/>
                <a:cs typeface="Calibri"/>
              </a:rPr>
              <a:t> </a:t>
            </a:r>
            <a:r>
              <a:rPr sz="1800" dirty="0">
                <a:latin typeface="Calibri"/>
                <a:cs typeface="Calibri"/>
              </a:rPr>
              <a:t>συμβίωσή</a:t>
            </a:r>
            <a:r>
              <a:rPr sz="1800" spc="-35" dirty="0">
                <a:latin typeface="Calibri"/>
                <a:cs typeface="Calibri"/>
              </a:rPr>
              <a:t> </a:t>
            </a:r>
            <a:r>
              <a:rPr sz="1800" spc="-10" dirty="0">
                <a:latin typeface="Calibri"/>
                <a:cs typeface="Calibri"/>
              </a:rPr>
              <a:t>τους.</a:t>
            </a:r>
            <a:endParaRPr sz="1800">
              <a:latin typeface="Calibri"/>
              <a:cs typeface="Calibri"/>
            </a:endParaRPr>
          </a:p>
          <a:p>
            <a:pPr marL="2983230">
              <a:lnSpc>
                <a:spcPct val="100000"/>
              </a:lnSpc>
              <a:spcBef>
                <a:spcPts val="1080"/>
              </a:spcBef>
            </a:pPr>
            <a:r>
              <a:rPr sz="1800" b="1" dirty="0">
                <a:solidFill>
                  <a:srgbClr val="6F2F9F"/>
                </a:solidFill>
                <a:latin typeface="Calibri"/>
                <a:cs typeface="Calibri"/>
              </a:rPr>
              <a:t>Αριστοτέλης,</a:t>
            </a:r>
            <a:r>
              <a:rPr sz="1800" b="1" spc="-40" dirty="0">
                <a:solidFill>
                  <a:srgbClr val="6F2F9F"/>
                </a:solidFill>
                <a:latin typeface="Calibri"/>
                <a:cs typeface="Calibri"/>
              </a:rPr>
              <a:t> </a:t>
            </a:r>
            <a:r>
              <a:rPr sz="1800" b="1" spc="-10" dirty="0">
                <a:solidFill>
                  <a:srgbClr val="6F2F9F"/>
                </a:solidFill>
                <a:latin typeface="Calibri"/>
                <a:cs typeface="Calibri"/>
              </a:rPr>
              <a:t>Πολιτικά</a:t>
            </a:r>
            <a:r>
              <a:rPr sz="1800" b="1" spc="-40" dirty="0">
                <a:solidFill>
                  <a:srgbClr val="6F2F9F"/>
                </a:solidFill>
                <a:latin typeface="Calibri"/>
                <a:cs typeface="Calibri"/>
              </a:rPr>
              <a:t> </a:t>
            </a:r>
            <a:r>
              <a:rPr sz="1800" b="1" dirty="0">
                <a:solidFill>
                  <a:srgbClr val="6F2F9F"/>
                </a:solidFill>
                <a:latin typeface="Calibri"/>
                <a:cs typeface="Calibri"/>
              </a:rPr>
              <a:t>1280b</a:t>
            </a:r>
            <a:r>
              <a:rPr sz="1800" b="1" spc="-20" dirty="0">
                <a:solidFill>
                  <a:srgbClr val="6F2F9F"/>
                </a:solidFill>
                <a:latin typeface="Calibri"/>
                <a:cs typeface="Calibri"/>
              </a:rPr>
              <a:t> </a:t>
            </a:r>
            <a:r>
              <a:rPr sz="1800" b="1" spc="-10" dirty="0">
                <a:solidFill>
                  <a:srgbClr val="6F2F9F"/>
                </a:solidFill>
                <a:latin typeface="Calibri"/>
                <a:cs typeface="Calibri"/>
              </a:rPr>
              <a:t>32-</a:t>
            </a:r>
            <a:r>
              <a:rPr sz="1800" b="1" dirty="0">
                <a:solidFill>
                  <a:srgbClr val="6F2F9F"/>
                </a:solidFill>
                <a:latin typeface="Calibri"/>
                <a:cs typeface="Calibri"/>
              </a:rPr>
              <a:t>45'</a:t>
            </a:r>
            <a:r>
              <a:rPr sz="1800" b="1" spc="-25" dirty="0">
                <a:solidFill>
                  <a:srgbClr val="6F2F9F"/>
                </a:solidFill>
                <a:latin typeface="Calibri"/>
                <a:cs typeface="Calibri"/>
              </a:rPr>
              <a:t> </a:t>
            </a:r>
            <a:r>
              <a:rPr sz="1800" b="1" dirty="0">
                <a:solidFill>
                  <a:srgbClr val="6F2F9F"/>
                </a:solidFill>
                <a:latin typeface="Calibri"/>
                <a:cs typeface="Calibri"/>
              </a:rPr>
              <a:t>1281a</a:t>
            </a:r>
            <a:r>
              <a:rPr sz="1800" b="1" spc="-10" dirty="0">
                <a:solidFill>
                  <a:srgbClr val="6F2F9F"/>
                </a:solidFill>
                <a:latin typeface="Calibri"/>
                <a:cs typeface="Calibri"/>
              </a:rPr>
              <a:t> 1-</a:t>
            </a:r>
            <a:r>
              <a:rPr sz="1800" b="1" spc="-25" dirty="0">
                <a:solidFill>
                  <a:srgbClr val="6F2F9F"/>
                </a:solidFill>
                <a:latin typeface="Calibri"/>
                <a:cs typeface="Calibri"/>
              </a:rPr>
              <a:t>4.</a:t>
            </a:r>
            <a:endParaRPr sz="1800">
              <a:latin typeface="Calibri"/>
              <a:cs typeface="Calibri"/>
            </a:endParaRPr>
          </a:p>
        </p:txBody>
      </p:sp>
      <p:sp>
        <p:nvSpPr>
          <p:cNvPr id="11" name="object 11"/>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12" name="object 12"/>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31</a:t>
            </a:fld>
            <a:endParaRPr spc="-25"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67309" y="301497"/>
            <a:ext cx="1903095" cy="696595"/>
          </a:xfrm>
          <a:prstGeom prst="rect">
            <a:avLst/>
          </a:prstGeom>
        </p:spPr>
        <p:txBody>
          <a:bodyPr vert="horz" wrap="square" lIns="0" tIns="12700" rIns="0" bIns="0" rtlCol="0">
            <a:spAutoFit/>
          </a:bodyPr>
          <a:lstStyle/>
          <a:p>
            <a:pPr marL="38100">
              <a:lnSpc>
                <a:spcPct val="100000"/>
              </a:lnSpc>
              <a:spcBef>
                <a:spcPts val="100"/>
              </a:spcBef>
            </a:pPr>
            <a:r>
              <a:rPr sz="4400" dirty="0">
                <a:latin typeface="Calibri"/>
                <a:cs typeface="Calibri"/>
              </a:rPr>
              <a:t>3</a:t>
            </a:r>
            <a:r>
              <a:rPr sz="4350" baseline="24904" dirty="0">
                <a:latin typeface="Calibri"/>
                <a:cs typeface="Calibri"/>
              </a:rPr>
              <a:t>ο</a:t>
            </a:r>
            <a:r>
              <a:rPr sz="4350" spc="525" baseline="24904" dirty="0">
                <a:latin typeface="Calibri"/>
                <a:cs typeface="Calibri"/>
              </a:rPr>
              <a:t> </a:t>
            </a:r>
            <a:r>
              <a:rPr sz="4400" spc="-20" dirty="0">
                <a:latin typeface="Calibri"/>
                <a:cs typeface="Calibri"/>
              </a:rPr>
              <a:t>βήμα</a:t>
            </a:r>
            <a:endParaRPr sz="4400">
              <a:latin typeface="Calibri"/>
              <a:cs typeface="Calibri"/>
            </a:endParaRPr>
          </a:p>
        </p:txBody>
      </p:sp>
      <p:sp>
        <p:nvSpPr>
          <p:cNvPr id="3" name="object 3"/>
          <p:cNvSpPr txBox="1"/>
          <p:nvPr/>
        </p:nvSpPr>
        <p:spPr>
          <a:xfrm>
            <a:off x="2364994" y="235407"/>
            <a:ext cx="5538470" cy="1516380"/>
          </a:xfrm>
          <a:prstGeom prst="rect">
            <a:avLst/>
          </a:prstGeom>
        </p:spPr>
        <p:txBody>
          <a:bodyPr vert="horz" wrap="square" lIns="0" tIns="13335" rIns="0" bIns="0" rtlCol="0">
            <a:spAutoFit/>
          </a:bodyPr>
          <a:lstStyle/>
          <a:p>
            <a:pPr marL="355600" marR="878840" indent="-342900">
              <a:lnSpc>
                <a:spcPct val="100000"/>
              </a:lnSpc>
              <a:spcBef>
                <a:spcPts val="105"/>
              </a:spcBef>
              <a:buFont typeface="Arial"/>
              <a:buChar char="•"/>
              <a:tabLst>
                <a:tab pos="355600" algn="l"/>
              </a:tabLst>
            </a:pPr>
            <a:r>
              <a:rPr sz="3200" b="1" dirty="0">
                <a:solidFill>
                  <a:srgbClr val="4F6128"/>
                </a:solidFill>
                <a:latin typeface="Calibri"/>
                <a:cs typeface="Calibri"/>
              </a:rPr>
              <a:t>Αντλώ</a:t>
            </a:r>
            <a:r>
              <a:rPr sz="3200" b="1" spc="-70" dirty="0">
                <a:solidFill>
                  <a:srgbClr val="4F6128"/>
                </a:solidFill>
                <a:latin typeface="Calibri"/>
                <a:cs typeface="Calibri"/>
              </a:rPr>
              <a:t> </a:t>
            </a:r>
            <a:r>
              <a:rPr sz="3200" dirty="0">
                <a:latin typeface="Calibri"/>
                <a:cs typeface="Calibri"/>
              </a:rPr>
              <a:t>από</a:t>
            </a:r>
            <a:r>
              <a:rPr sz="3200" spc="-70" dirty="0">
                <a:latin typeface="Calibri"/>
                <a:cs typeface="Calibri"/>
              </a:rPr>
              <a:t> </a:t>
            </a:r>
            <a:r>
              <a:rPr sz="3200" dirty="0">
                <a:latin typeface="Calibri"/>
                <a:cs typeface="Calibri"/>
              </a:rPr>
              <a:t>την</a:t>
            </a:r>
            <a:r>
              <a:rPr sz="3200" spc="-70" dirty="0">
                <a:latin typeface="Calibri"/>
                <a:cs typeface="Calibri"/>
              </a:rPr>
              <a:t> </a:t>
            </a:r>
            <a:r>
              <a:rPr sz="3200" dirty="0">
                <a:latin typeface="Calibri"/>
                <a:cs typeface="Calibri"/>
              </a:rPr>
              <a:t>πηγή</a:t>
            </a:r>
            <a:r>
              <a:rPr sz="3200" spc="-70" dirty="0">
                <a:latin typeface="Calibri"/>
                <a:cs typeface="Calibri"/>
              </a:rPr>
              <a:t> </a:t>
            </a:r>
            <a:r>
              <a:rPr sz="3200" spc="-20" dirty="0">
                <a:latin typeface="Calibri"/>
                <a:cs typeface="Calibri"/>
              </a:rPr>
              <a:t>όσες </a:t>
            </a:r>
            <a:r>
              <a:rPr sz="3200" dirty="0">
                <a:latin typeface="Calibri"/>
                <a:cs typeface="Calibri"/>
              </a:rPr>
              <a:t>πληροφορίες</a:t>
            </a:r>
            <a:r>
              <a:rPr sz="3200" spc="-145" dirty="0">
                <a:latin typeface="Calibri"/>
                <a:cs typeface="Calibri"/>
              </a:rPr>
              <a:t> </a:t>
            </a:r>
            <a:r>
              <a:rPr sz="3200" spc="-10" dirty="0">
                <a:latin typeface="Calibri"/>
                <a:cs typeface="Calibri"/>
              </a:rPr>
              <a:t>μπορώ.</a:t>
            </a:r>
            <a:endParaRPr sz="3200">
              <a:latin typeface="Calibri"/>
              <a:cs typeface="Calibri"/>
            </a:endParaRPr>
          </a:p>
          <a:p>
            <a:pPr marL="469900">
              <a:lnSpc>
                <a:spcPct val="100000"/>
              </a:lnSpc>
              <a:spcBef>
                <a:spcPts val="690"/>
              </a:spcBef>
            </a:pPr>
            <a:r>
              <a:rPr sz="2800" dirty="0">
                <a:latin typeface="Arial"/>
                <a:cs typeface="Arial"/>
              </a:rPr>
              <a:t>–</a:t>
            </a:r>
            <a:r>
              <a:rPr sz="2800" spc="-114" dirty="0">
                <a:latin typeface="Arial"/>
                <a:cs typeface="Arial"/>
              </a:rPr>
              <a:t> </a:t>
            </a:r>
            <a:r>
              <a:rPr sz="2800" dirty="0">
                <a:latin typeface="Calibri"/>
                <a:cs typeface="Calibri"/>
              </a:rPr>
              <a:t>Τις</a:t>
            </a:r>
            <a:r>
              <a:rPr sz="2800" spc="-35" dirty="0">
                <a:latin typeface="Calibri"/>
                <a:cs typeface="Calibri"/>
              </a:rPr>
              <a:t> </a:t>
            </a:r>
            <a:r>
              <a:rPr sz="2800" spc="-25" dirty="0">
                <a:latin typeface="Calibri"/>
                <a:cs typeface="Calibri"/>
              </a:rPr>
              <a:t>καταγράφω</a:t>
            </a:r>
            <a:r>
              <a:rPr sz="2800" spc="-10" dirty="0">
                <a:latin typeface="Calibri"/>
                <a:cs typeface="Calibri"/>
              </a:rPr>
              <a:t> </a:t>
            </a:r>
            <a:r>
              <a:rPr sz="2800" dirty="0">
                <a:latin typeface="Calibri"/>
                <a:cs typeface="Calibri"/>
              </a:rPr>
              <a:t>σε</a:t>
            </a:r>
            <a:r>
              <a:rPr sz="2800" spc="-25" dirty="0">
                <a:latin typeface="Calibri"/>
                <a:cs typeface="Calibri"/>
              </a:rPr>
              <a:t> </a:t>
            </a:r>
            <a:r>
              <a:rPr sz="2800" spc="-10" dirty="0">
                <a:latin typeface="Calibri"/>
                <a:cs typeface="Calibri"/>
              </a:rPr>
              <a:t>πλαγιότιτλους</a:t>
            </a:r>
            <a:endParaRPr sz="2800">
              <a:latin typeface="Calibri"/>
              <a:cs typeface="Calibri"/>
            </a:endParaRPr>
          </a:p>
        </p:txBody>
      </p:sp>
      <p:grpSp>
        <p:nvGrpSpPr>
          <p:cNvPr id="4" name="object 4"/>
          <p:cNvGrpSpPr/>
          <p:nvPr/>
        </p:nvGrpSpPr>
        <p:grpSpPr>
          <a:xfrm>
            <a:off x="446430" y="1722120"/>
            <a:ext cx="7988934" cy="3923029"/>
            <a:chOff x="446430" y="1722120"/>
            <a:chExt cx="7988934" cy="3923029"/>
          </a:xfrm>
        </p:grpSpPr>
        <p:sp>
          <p:nvSpPr>
            <p:cNvPr id="5" name="object 5"/>
            <p:cNvSpPr/>
            <p:nvPr/>
          </p:nvSpPr>
          <p:spPr>
            <a:xfrm>
              <a:off x="783336" y="1752600"/>
              <a:ext cx="7602220" cy="2032000"/>
            </a:xfrm>
            <a:custGeom>
              <a:avLst/>
              <a:gdLst/>
              <a:ahLst/>
              <a:cxnLst/>
              <a:rect l="l" t="t" r="r" b="b"/>
              <a:pathLst>
                <a:path w="7602220" h="2032000">
                  <a:moveTo>
                    <a:pt x="0" y="2031492"/>
                  </a:moveTo>
                  <a:lnTo>
                    <a:pt x="7601711" y="2031492"/>
                  </a:lnTo>
                  <a:lnTo>
                    <a:pt x="7601711" y="0"/>
                  </a:lnTo>
                  <a:lnTo>
                    <a:pt x="0" y="0"/>
                  </a:lnTo>
                  <a:lnTo>
                    <a:pt x="0" y="2031492"/>
                  </a:lnTo>
                  <a:close/>
                </a:path>
              </a:pathLst>
            </a:custGeom>
            <a:ln w="6096">
              <a:solidFill>
                <a:srgbClr val="000000"/>
              </a:solidFill>
            </a:ln>
          </p:spPr>
          <p:txBody>
            <a:bodyPr wrap="square" lIns="0" tIns="0" rIns="0" bIns="0" rtlCol="0"/>
            <a:lstStyle/>
            <a:p>
              <a:endParaRPr/>
            </a:p>
          </p:txBody>
        </p:sp>
        <p:pic>
          <p:nvPicPr>
            <p:cNvPr id="6" name="object 6"/>
            <p:cNvPicPr/>
            <p:nvPr/>
          </p:nvPicPr>
          <p:blipFill>
            <a:blip r:embed="rId2" cstate="print"/>
            <a:stretch>
              <a:fillRect/>
            </a:stretch>
          </p:blipFill>
          <p:spPr>
            <a:xfrm>
              <a:off x="731520" y="1722120"/>
              <a:ext cx="990600" cy="513588"/>
            </a:xfrm>
            <a:prstGeom prst="rect">
              <a:avLst/>
            </a:prstGeom>
          </p:spPr>
        </p:pic>
        <p:pic>
          <p:nvPicPr>
            <p:cNvPr id="7" name="object 7"/>
            <p:cNvPicPr/>
            <p:nvPr/>
          </p:nvPicPr>
          <p:blipFill>
            <a:blip r:embed="rId3" cstate="print"/>
            <a:stretch>
              <a:fillRect/>
            </a:stretch>
          </p:blipFill>
          <p:spPr>
            <a:xfrm>
              <a:off x="2628900" y="1722120"/>
              <a:ext cx="891539" cy="513588"/>
            </a:xfrm>
            <a:prstGeom prst="rect">
              <a:avLst/>
            </a:prstGeom>
          </p:spPr>
        </p:pic>
        <p:pic>
          <p:nvPicPr>
            <p:cNvPr id="8" name="object 8"/>
            <p:cNvPicPr/>
            <p:nvPr/>
          </p:nvPicPr>
          <p:blipFill>
            <a:blip r:embed="rId4" cstate="print"/>
            <a:stretch>
              <a:fillRect/>
            </a:stretch>
          </p:blipFill>
          <p:spPr>
            <a:xfrm>
              <a:off x="4035552" y="1722120"/>
              <a:ext cx="665988" cy="513588"/>
            </a:xfrm>
            <a:prstGeom prst="rect">
              <a:avLst/>
            </a:prstGeom>
          </p:spPr>
        </p:pic>
        <p:pic>
          <p:nvPicPr>
            <p:cNvPr id="9" name="object 9"/>
            <p:cNvPicPr/>
            <p:nvPr/>
          </p:nvPicPr>
          <p:blipFill>
            <a:blip r:embed="rId5" cstate="print"/>
            <a:stretch>
              <a:fillRect/>
            </a:stretch>
          </p:blipFill>
          <p:spPr>
            <a:xfrm>
              <a:off x="4443984" y="1722120"/>
              <a:ext cx="912876" cy="513588"/>
            </a:xfrm>
            <a:prstGeom prst="rect">
              <a:avLst/>
            </a:prstGeom>
          </p:spPr>
        </p:pic>
        <p:pic>
          <p:nvPicPr>
            <p:cNvPr id="10" name="object 10"/>
            <p:cNvPicPr/>
            <p:nvPr/>
          </p:nvPicPr>
          <p:blipFill>
            <a:blip r:embed="rId6" cstate="print"/>
            <a:stretch>
              <a:fillRect/>
            </a:stretch>
          </p:blipFill>
          <p:spPr>
            <a:xfrm>
              <a:off x="3497580" y="1996440"/>
              <a:ext cx="810768" cy="513588"/>
            </a:xfrm>
            <a:prstGeom prst="rect">
              <a:avLst/>
            </a:prstGeom>
          </p:spPr>
        </p:pic>
        <p:pic>
          <p:nvPicPr>
            <p:cNvPr id="11" name="object 11"/>
            <p:cNvPicPr/>
            <p:nvPr/>
          </p:nvPicPr>
          <p:blipFill>
            <a:blip r:embed="rId7" cstate="print"/>
            <a:stretch>
              <a:fillRect/>
            </a:stretch>
          </p:blipFill>
          <p:spPr>
            <a:xfrm>
              <a:off x="5544311" y="1996440"/>
              <a:ext cx="2148840" cy="513588"/>
            </a:xfrm>
            <a:prstGeom prst="rect">
              <a:avLst/>
            </a:prstGeom>
          </p:spPr>
        </p:pic>
        <p:pic>
          <p:nvPicPr>
            <p:cNvPr id="12" name="object 12"/>
            <p:cNvPicPr/>
            <p:nvPr/>
          </p:nvPicPr>
          <p:blipFill>
            <a:blip r:embed="rId8" cstate="print"/>
            <a:stretch>
              <a:fillRect/>
            </a:stretch>
          </p:blipFill>
          <p:spPr>
            <a:xfrm>
              <a:off x="731520" y="2270760"/>
              <a:ext cx="1135380" cy="513588"/>
            </a:xfrm>
            <a:prstGeom prst="rect">
              <a:avLst/>
            </a:prstGeom>
          </p:spPr>
        </p:pic>
        <p:pic>
          <p:nvPicPr>
            <p:cNvPr id="13" name="object 13"/>
            <p:cNvPicPr/>
            <p:nvPr/>
          </p:nvPicPr>
          <p:blipFill>
            <a:blip r:embed="rId9" cstate="print"/>
            <a:stretch>
              <a:fillRect/>
            </a:stretch>
          </p:blipFill>
          <p:spPr>
            <a:xfrm>
              <a:off x="1900427" y="2270760"/>
              <a:ext cx="1400555" cy="513588"/>
            </a:xfrm>
            <a:prstGeom prst="rect">
              <a:avLst/>
            </a:prstGeom>
          </p:spPr>
        </p:pic>
        <p:pic>
          <p:nvPicPr>
            <p:cNvPr id="14" name="object 14"/>
            <p:cNvPicPr/>
            <p:nvPr/>
          </p:nvPicPr>
          <p:blipFill>
            <a:blip r:embed="rId10" cstate="print"/>
            <a:stretch>
              <a:fillRect/>
            </a:stretch>
          </p:blipFill>
          <p:spPr>
            <a:xfrm>
              <a:off x="3325368" y="2270760"/>
              <a:ext cx="915924" cy="513588"/>
            </a:xfrm>
            <a:prstGeom prst="rect">
              <a:avLst/>
            </a:prstGeom>
          </p:spPr>
        </p:pic>
        <p:pic>
          <p:nvPicPr>
            <p:cNvPr id="15" name="object 15"/>
            <p:cNvPicPr/>
            <p:nvPr/>
          </p:nvPicPr>
          <p:blipFill>
            <a:blip r:embed="rId11" cstate="print"/>
            <a:stretch>
              <a:fillRect/>
            </a:stretch>
          </p:blipFill>
          <p:spPr>
            <a:xfrm>
              <a:off x="4341875" y="2270760"/>
              <a:ext cx="1127760" cy="513588"/>
            </a:xfrm>
            <a:prstGeom prst="rect">
              <a:avLst/>
            </a:prstGeom>
          </p:spPr>
        </p:pic>
        <p:pic>
          <p:nvPicPr>
            <p:cNvPr id="16" name="object 16"/>
            <p:cNvPicPr/>
            <p:nvPr/>
          </p:nvPicPr>
          <p:blipFill>
            <a:blip r:embed="rId12" cstate="print"/>
            <a:stretch>
              <a:fillRect/>
            </a:stretch>
          </p:blipFill>
          <p:spPr>
            <a:xfrm>
              <a:off x="5676899" y="2270760"/>
              <a:ext cx="1013459" cy="513588"/>
            </a:xfrm>
            <a:prstGeom prst="rect">
              <a:avLst/>
            </a:prstGeom>
          </p:spPr>
        </p:pic>
        <p:pic>
          <p:nvPicPr>
            <p:cNvPr id="17" name="object 17"/>
            <p:cNvPicPr/>
            <p:nvPr/>
          </p:nvPicPr>
          <p:blipFill>
            <a:blip r:embed="rId13" cstate="print"/>
            <a:stretch>
              <a:fillRect/>
            </a:stretch>
          </p:blipFill>
          <p:spPr>
            <a:xfrm>
              <a:off x="6777228" y="2270760"/>
              <a:ext cx="1359407" cy="513588"/>
            </a:xfrm>
            <a:prstGeom prst="rect">
              <a:avLst/>
            </a:prstGeom>
          </p:spPr>
        </p:pic>
        <p:pic>
          <p:nvPicPr>
            <p:cNvPr id="18" name="object 18"/>
            <p:cNvPicPr/>
            <p:nvPr/>
          </p:nvPicPr>
          <p:blipFill>
            <a:blip r:embed="rId14" cstate="print"/>
            <a:stretch>
              <a:fillRect/>
            </a:stretch>
          </p:blipFill>
          <p:spPr>
            <a:xfrm>
              <a:off x="731520" y="2545080"/>
              <a:ext cx="768096" cy="513588"/>
            </a:xfrm>
            <a:prstGeom prst="rect">
              <a:avLst/>
            </a:prstGeom>
          </p:spPr>
        </p:pic>
        <p:pic>
          <p:nvPicPr>
            <p:cNvPr id="19" name="object 19"/>
            <p:cNvPicPr/>
            <p:nvPr/>
          </p:nvPicPr>
          <p:blipFill>
            <a:blip r:embed="rId15" cstate="print"/>
            <a:stretch>
              <a:fillRect/>
            </a:stretch>
          </p:blipFill>
          <p:spPr>
            <a:xfrm>
              <a:off x="3896867" y="2545080"/>
              <a:ext cx="3124199" cy="513588"/>
            </a:xfrm>
            <a:prstGeom prst="rect">
              <a:avLst/>
            </a:prstGeom>
          </p:spPr>
        </p:pic>
        <p:pic>
          <p:nvPicPr>
            <p:cNvPr id="20" name="object 20"/>
            <p:cNvPicPr/>
            <p:nvPr/>
          </p:nvPicPr>
          <p:blipFill>
            <a:blip r:embed="rId16" cstate="print"/>
            <a:stretch>
              <a:fillRect/>
            </a:stretch>
          </p:blipFill>
          <p:spPr>
            <a:xfrm>
              <a:off x="3086100" y="2819400"/>
              <a:ext cx="2089403" cy="513588"/>
            </a:xfrm>
            <a:prstGeom prst="rect">
              <a:avLst/>
            </a:prstGeom>
          </p:spPr>
        </p:pic>
        <p:pic>
          <p:nvPicPr>
            <p:cNvPr id="21" name="object 21"/>
            <p:cNvPicPr/>
            <p:nvPr/>
          </p:nvPicPr>
          <p:blipFill>
            <a:blip r:embed="rId17" cstate="print"/>
            <a:stretch>
              <a:fillRect/>
            </a:stretch>
          </p:blipFill>
          <p:spPr>
            <a:xfrm>
              <a:off x="5382767" y="2819400"/>
              <a:ext cx="1403604" cy="513588"/>
            </a:xfrm>
            <a:prstGeom prst="rect">
              <a:avLst/>
            </a:prstGeom>
          </p:spPr>
        </p:pic>
        <p:pic>
          <p:nvPicPr>
            <p:cNvPr id="22" name="object 22"/>
            <p:cNvPicPr/>
            <p:nvPr/>
          </p:nvPicPr>
          <p:blipFill>
            <a:blip r:embed="rId18" cstate="print"/>
            <a:stretch>
              <a:fillRect/>
            </a:stretch>
          </p:blipFill>
          <p:spPr>
            <a:xfrm>
              <a:off x="6880860" y="2819400"/>
              <a:ext cx="926592" cy="513588"/>
            </a:xfrm>
            <a:prstGeom prst="rect">
              <a:avLst/>
            </a:prstGeom>
          </p:spPr>
        </p:pic>
        <p:pic>
          <p:nvPicPr>
            <p:cNvPr id="23" name="object 23"/>
            <p:cNvPicPr/>
            <p:nvPr/>
          </p:nvPicPr>
          <p:blipFill>
            <a:blip r:embed="rId19" cstate="print"/>
            <a:stretch>
              <a:fillRect/>
            </a:stretch>
          </p:blipFill>
          <p:spPr>
            <a:xfrm>
              <a:off x="731520" y="3093720"/>
              <a:ext cx="1159764" cy="513587"/>
            </a:xfrm>
            <a:prstGeom prst="rect">
              <a:avLst/>
            </a:prstGeom>
          </p:spPr>
        </p:pic>
        <p:pic>
          <p:nvPicPr>
            <p:cNvPr id="24" name="object 24"/>
            <p:cNvPicPr/>
            <p:nvPr/>
          </p:nvPicPr>
          <p:blipFill>
            <a:blip r:embed="rId20" cstate="print"/>
            <a:stretch>
              <a:fillRect/>
            </a:stretch>
          </p:blipFill>
          <p:spPr>
            <a:xfrm>
              <a:off x="2845308" y="3093720"/>
              <a:ext cx="1537716" cy="513587"/>
            </a:xfrm>
            <a:prstGeom prst="rect">
              <a:avLst/>
            </a:prstGeom>
          </p:spPr>
        </p:pic>
        <p:pic>
          <p:nvPicPr>
            <p:cNvPr id="25" name="object 25"/>
            <p:cNvPicPr/>
            <p:nvPr/>
          </p:nvPicPr>
          <p:blipFill>
            <a:blip r:embed="rId21" cstate="print"/>
            <a:stretch>
              <a:fillRect/>
            </a:stretch>
          </p:blipFill>
          <p:spPr>
            <a:xfrm>
              <a:off x="4686299" y="3093720"/>
              <a:ext cx="1290827" cy="513587"/>
            </a:xfrm>
            <a:prstGeom prst="rect">
              <a:avLst/>
            </a:prstGeom>
          </p:spPr>
        </p:pic>
        <p:sp>
          <p:nvSpPr>
            <p:cNvPr id="26" name="object 26"/>
            <p:cNvSpPr/>
            <p:nvPr/>
          </p:nvSpPr>
          <p:spPr>
            <a:xfrm>
              <a:off x="459384" y="2091563"/>
              <a:ext cx="7963534" cy="3540760"/>
            </a:xfrm>
            <a:custGeom>
              <a:avLst/>
              <a:gdLst/>
              <a:ahLst/>
              <a:cxnLst/>
              <a:rect l="l" t="t" r="r" b="b"/>
              <a:pathLst>
                <a:path w="7963534" h="3540760">
                  <a:moveTo>
                    <a:pt x="463397" y="3540379"/>
                  </a:moveTo>
                  <a:lnTo>
                    <a:pt x="7963001" y="3540379"/>
                  </a:lnTo>
                  <a:lnTo>
                    <a:pt x="7963001" y="2709799"/>
                  </a:lnTo>
                  <a:lnTo>
                    <a:pt x="463397" y="2709799"/>
                  </a:lnTo>
                  <a:lnTo>
                    <a:pt x="463397" y="3540379"/>
                  </a:lnTo>
                  <a:close/>
                </a:path>
                <a:path w="7963534" h="3540760">
                  <a:moveTo>
                    <a:pt x="1086078" y="0"/>
                  </a:moveTo>
                  <a:lnTo>
                    <a:pt x="0" y="2851531"/>
                  </a:lnTo>
                  <a:lnTo>
                    <a:pt x="272681" y="2886583"/>
                  </a:lnTo>
                </a:path>
              </a:pathLst>
            </a:custGeom>
            <a:ln w="25908">
              <a:solidFill>
                <a:srgbClr val="C0504D"/>
              </a:solidFill>
            </a:ln>
          </p:spPr>
          <p:txBody>
            <a:bodyPr wrap="square" lIns="0" tIns="0" rIns="0" bIns="0" rtlCol="0"/>
            <a:lstStyle/>
            <a:p>
              <a:endParaRPr/>
            </a:p>
          </p:txBody>
        </p:sp>
        <p:sp>
          <p:nvSpPr>
            <p:cNvPr id="27" name="object 27"/>
            <p:cNvSpPr/>
            <p:nvPr/>
          </p:nvSpPr>
          <p:spPr>
            <a:xfrm>
              <a:off x="1319022" y="4158234"/>
              <a:ext cx="6705600" cy="338455"/>
            </a:xfrm>
            <a:custGeom>
              <a:avLst/>
              <a:gdLst/>
              <a:ahLst/>
              <a:cxnLst/>
              <a:rect l="l" t="t" r="r" b="b"/>
              <a:pathLst>
                <a:path w="6705600" h="338454">
                  <a:moveTo>
                    <a:pt x="6705600" y="0"/>
                  </a:moveTo>
                  <a:lnTo>
                    <a:pt x="0" y="0"/>
                  </a:lnTo>
                  <a:lnTo>
                    <a:pt x="0" y="338327"/>
                  </a:lnTo>
                  <a:lnTo>
                    <a:pt x="6705600" y="338327"/>
                  </a:lnTo>
                  <a:lnTo>
                    <a:pt x="6705600" y="0"/>
                  </a:lnTo>
                  <a:close/>
                </a:path>
              </a:pathLst>
            </a:custGeom>
            <a:solidFill>
              <a:srgbClr val="FFFFFF"/>
            </a:solidFill>
          </p:spPr>
          <p:txBody>
            <a:bodyPr wrap="square" lIns="0" tIns="0" rIns="0" bIns="0" rtlCol="0"/>
            <a:lstStyle/>
            <a:p>
              <a:endParaRPr/>
            </a:p>
          </p:txBody>
        </p:sp>
        <p:sp>
          <p:nvSpPr>
            <p:cNvPr id="28" name="object 28"/>
            <p:cNvSpPr/>
            <p:nvPr/>
          </p:nvSpPr>
          <p:spPr>
            <a:xfrm>
              <a:off x="740663" y="2631567"/>
              <a:ext cx="7284084" cy="1864995"/>
            </a:xfrm>
            <a:custGeom>
              <a:avLst/>
              <a:gdLst/>
              <a:ahLst/>
              <a:cxnLst/>
              <a:rect l="l" t="t" r="r" b="b"/>
              <a:pathLst>
                <a:path w="7284084" h="1864995">
                  <a:moveTo>
                    <a:pt x="578358" y="1864995"/>
                  </a:moveTo>
                  <a:lnTo>
                    <a:pt x="7283958" y="1864995"/>
                  </a:lnTo>
                  <a:lnTo>
                    <a:pt x="7283958" y="1526667"/>
                  </a:lnTo>
                  <a:lnTo>
                    <a:pt x="578358" y="1526667"/>
                  </a:lnTo>
                  <a:lnTo>
                    <a:pt x="578358" y="1864995"/>
                  </a:lnTo>
                  <a:close/>
                </a:path>
                <a:path w="7284084" h="1864995">
                  <a:moveTo>
                    <a:pt x="1752219" y="0"/>
                  </a:moveTo>
                  <a:lnTo>
                    <a:pt x="0" y="1628521"/>
                  </a:lnTo>
                  <a:lnTo>
                    <a:pt x="407835" y="1598676"/>
                  </a:lnTo>
                </a:path>
              </a:pathLst>
            </a:custGeom>
            <a:ln w="25908">
              <a:solidFill>
                <a:srgbClr val="F79546"/>
              </a:solidFill>
            </a:ln>
          </p:spPr>
          <p:txBody>
            <a:bodyPr wrap="square" lIns="0" tIns="0" rIns="0" bIns="0" rtlCol="0"/>
            <a:lstStyle/>
            <a:p>
              <a:endParaRPr/>
            </a:p>
          </p:txBody>
        </p:sp>
      </p:grpSp>
      <p:sp>
        <p:nvSpPr>
          <p:cNvPr id="29" name="object 29"/>
          <p:cNvSpPr txBox="1"/>
          <p:nvPr/>
        </p:nvSpPr>
        <p:spPr>
          <a:xfrm>
            <a:off x="862380" y="1770634"/>
            <a:ext cx="7443470" cy="3808729"/>
          </a:xfrm>
          <a:prstGeom prst="rect">
            <a:avLst/>
          </a:prstGeom>
        </p:spPr>
        <p:txBody>
          <a:bodyPr vert="horz" wrap="square" lIns="0" tIns="12700" rIns="0" bIns="0" rtlCol="0">
            <a:spAutoFit/>
          </a:bodyPr>
          <a:lstStyle/>
          <a:p>
            <a:pPr marL="12700" marR="137160">
              <a:lnSpc>
                <a:spcPct val="100000"/>
              </a:lnSpc>
              <a:spcBef>
                <a:spcPts val="100"/>
              </a:spcBef>
            </a:pPr>
            <a:r>
              <a:rPr sz="1800" b="1" dirty="0">
                <a:latin typeface="Calibri"/>
                <a:cs typeface="Calibri"/>
              </a:rPr>
              <a:t>Σκοπός</a:t>
            </a:r>
            <a:r>
              <a:rPr sz="1800" dirty="0">
                <a:latin typeface="Calibri"/>
                <a:cs typeface="Calibri"/>
              </a:rPr>
              <a:t>,</a:t>
            </a:r>
            <a:r>
              <a:rPr sz="1800" spc="-65" dirty="0">
                <a:latin typeface="Calibri"/>
                <a:cs typeface="Calibri"/>
              </a:rPr>
              <a:t> </a:t>
            </a:r>
            <a:r>
              <a:rPr sz="1800" dirty="0">
                <a:latin typeface="Calibri"/>
                <a:cs typeface="Calibri"/>
              </a:rPr>
              <a:t>λοιπόν,</a:t>
            </a:r>
            <a:r>
              <a:rPr sz="1800" spc="-30" dirty="0">
                <a:latin typeface="Calibri"/>
                <a:cs typeface="Calibri"/>
              </a:rPr>
              <a:t> </a:t>
            </a:r>
            <a:r>
              <a:rPr sz="1800" dirty="0">
                <a:latin typeface="Calibri"/>
                <a:cs typeface="Calibri"/>
              </a:rPr>
              <a:t>της</a:t>
            </a:r>
            <a:r>
              <a:rPr sz="1800" spc="-50" dirty="0">
                <a:latin typeface="Calibri"/>
                <a:cs typeface="Calibri"/>
              </a:rPr>
              <a:t> </a:t>
            </a:r>
            <a:r>
              <a:rPr sz="1800" b="1" dirty="0">
                <a:latin typeface="Calibri"/>
                <a:cs typeface="Calibri"/>
              </a:rPr>
              <a:t>πόλης</a:t>
            </a:r>
            <a:r>
              <a:rPr sz="1800" b="1" spc="-75" dirty="0">
                <a:latin typeface="Calibri"/>
                <a:cs typeface="Calibri"/>
              </a:rPr>
              <a:t> </a:t>
            </a:r>
            <a:r>
              <a:rPr sz="1800" dirty="0">
                <a:latin typeface="Calibri"/>
                <a:cs typeface="Calibri"/>
              </a:rPr>
              <a:t>είναι</a:t>
            </a:r>
            <a:r>
              <a:rPr sz="1800" spc="-25" dirty="0">
                <a:latin typeface="Calibri"/>
                <a:cs typeface="Calibri"/>
              </a:rPr>
              <a:t> </a:t>
            </a:r>
            <a:r>
              <a:rPr sz="1800" dirty="0">
                <a:latin typeface="Calibri"/>
                <a:cs typeface="Calibri"/>
              </a:rPr>
              <a:t>το</a:t>
            </a:r>
            <a:r>
              <a:rPr sz="1800" spc="-50" dirty="0">
                <a:latin typeface="Calibri"/>
                <a:cs typeface="Calibri"/>
              </a:rPr>
              <a:t> </a:t>
            </a:r>
            <a:r>
              <a:rPr sz="1800" b="1" dirty="0">
                <a:latin typeface="Calibri"/>
                <a:cs typeface="Calibri"/>
              </a:rPr>
              <a:t>ζειν</a:t>
            </a:r>
            <a:r>
              <a:rPr sz="1800" b="1" spc="-60" dirty="0">
                <a:latin typeface="Calibri"/>
                <a:cs typeface="Calibri"/>
              </a:rPr>
              <a:t> </a:t>
            </a:r>
            <a:r>
              <a:rPr sz="1800" b="1" dirty="0">
                <a:latin typeface="Calibri"/>
                <a:cs typeface="Calibri"/>
              </a:rPr>
              <a:t>καλώς</a:t>
            </a:r>
            <a:r>
              <a:rPr sz="1800" b="1" spc="-55" dirty="0">
                <a:latin typeface="Calibri"/>
                <a:cs typeface="Calibri"/>
              </a:rPr>
              <a:t> </a:t>
            </a:r>
            <a:r>
              <a:rPr sz="1800" dirty="0">
                <a:latin typeface="Calibri"/>
                <a:cs typeface="Calibri"/>
              </a:rPr>
              <a:t>και</a:t>
            </a:r>
            <a:r>
              <a:rPr sz="1800" spc="-50" dirty="0">
                <a:latin typeface="Calibri"/>
                <a:cs typeface="Calibri"/>
              </a:rPr>
              <a:t> </a:t>
            </a:r>
            <a:r>
              <a:rPr sz="1800" dirty="0">
                <a:latin typeface="Calibri"/>
                <a:cs typeface="Calibri"/>
              </a:rPr>
              <a:t>όλα</a:t>
            </a:r>
            <a:r>
              <a:rPr sz="1800" spc="-40" dirty="0">
                <a:latin typeface="Calibri"/>
                <a:cs typeface="Calibri"/>
              </a:rPr>
              <a:t> </a:t>
            </a:r>
            <a:r>
              <a:rPr sz="1800" dirty="0">
                <a:latin typeface="Calibri"/>
                <a:cs typeface="Calibri"/>
              </a:rPr>
              <a:t>αυτά</a:t>
            </a:r>
            <a:r>
              <a:rPr sz="1800" spc="-35" dirty="0">
                <a:latin typeface="Calibri"/>
                <a:cs typeface="Calibri"/>
              </a:rPr>
              <a:t> </a:t>
            </a:r>
            <a:r>
              <a:rPr sz="1800" spc="-10" dirty="0">
                <a:latin typeface="Calibri"/>
                <a:cs typeface="Calibri"/>
              </a:rPr>
              <a:t>υπάρχουν</a:t>
            </a:r>
            <a:r>
              <a:rPr sz="1800" spc="-50" dirty="0">
                <a:latin typeface="Calibri"/>
                <a:cs typeface="Calibri"/>
              </a:rPr>
              <a:t> </a:t>
            </a:r>
            <a:r>
              <a:rPr sz="1800" dirty="0">
                <a:latin typeface="Calibri"/>
                <a:cs typeface="Calibri"/>
              </a:rPr>
              <a:t>για</a:t>
            </a:r>
            <a:r>
              <a:rPr sz="1800" spc="-45" dirty="0">
                <a:latin typeface="Calibri"/>
                <a:cs typeface="Calibri"/>
              </a:rPr>
              <a:t> </a:t>
            </a:r>
            <a:r>
              <a:rPr sz="1800" spc="-25" dirty="0">
                <a:latin typeface="Calibri"/>
                <a:cs typeface="Calibri"/>
              </a:rPr>
              <a:t>την </a:t>
            </a:r>
            <a:r>
              <a:rPr sz="1800" dirty="0">
                <a:latin typeface="Calibri"/>
                <a:cs typeface="Calibri"/>
              </a:rPr>
              <a:t>επιτυχία</a:t>
            </a:r>
            <a:r>
              <a:rPr sz="1800" spc="-30" dirty="0">
                <a:latin typeface="Calibri"/>
                <a:cs typeface="Calibri"/>
              </a:rPr>
              <a:t> </a:t>
            </a:r>
            <a:r>
              <a:rPr sz="1800" dirty="0">
                <a:latin typeface="Calibri"/>
                <a:cs typeface="Calibri"/>
              </a:rPr>
              <a:t>του</a:t>
            </a:r>
            <a:r>
              <a:rPr sz="1800" spc="-50" dirty="0">
                <a:latin typeface="Calibri"/>
                <a:cs typeface="Calibri"/>
              </a:rPr>
              <a:t> </a:t>
            </a:r>
            <a:r>
              <a:rPr sz="1800" spc="-10" dirty="0">
                <a:latin typeface="Calibri"/>
                <a:cs typeface="Calibri"/>
              </a:rPr>
              <a:t>τελικού</a:t>
            </a:r>
            <a:r>
              <a:rPr sz="1800" spc="-25" dirty="0">
                <a:latin typeface="Calibri"/>
                <a:cs typeface="Calibri"/>
              </a:rPr>
              <a:t> </a:t>
            </a:r>
            <a:r>
              <a:rPr sz="1800" dirty="0">
                <a:latin typeface="Calibri"/>
                <a:cs typeface="Calibri"/>
              </a:rPr>
              <a:t>στόχου.</a:t>
            </a:r>
            <a:r>
              <a:rPr sz="1800" spc="-45" dirty="0">
                <a:latin typeface="Calibri"/>
                <a:cs typeface="Calibri"/>
              </a:rPr>
              <a:t> </a:t>
            </a:r>
            <a:r>
              <a:rPr sz="1800" b="1" dirty="0">
                <a:solidFill>
                  <a:srgbClr val="974707"/>
                </a:solidFill>
                <a:latin typeface="Calibri"/>
                <a:cs typeface="Calibri"/>
              </a:rPr>
              <a:t>Πόλη</a:t>
            </a:r>
            <a:r>
              <a:rPr sz="1800" dirty="0">
                <a:latin typeface="Calibri"/>
                <a:cs typeface="Calibri"/>
              </a:rPr>
              <a:t>,</a:t>
            </a:r>
            <a:r>
              <a:rPr sz="1800" spc="-70" dirty="0">
                <a:latin typeface="Calibri"/>
                <a:cs typeface="Calibri"/>
              </a:rPr>
              <a:t> </a:t>
            </a:r>
            <a:r>
              <a:rPr sz="1800" dirty="0">
                <a:latin typeface="Calibri"/>
                <a:cs typeface="Calibri"/>
              </a:rPr>
              <a:t>λοιπόν,</a:t>
            </a:r>
            <a:r>
              <a:rPr sz="1800" spc="-25" dirty="0">
                <a:latin typeface="Calibri"/>
                <a:cs typeface="Calibri"/>
              </a:rPr>
              <a:t> </a:t>
            </a:r>
            <a:r>
              <a:rPr sz="1800" dirty="0">
                <a:latin typeface="Calibri"/>
                <a:cs typeface="Calibri"/>
              </a:rPr>
              <a:t>είναι</a:t>
            </a:r>
            <a:r>
              <a:rPr sz="1800" spc="-20" dirty="0">
                <a:latin typeface="Calibri"/>
                <a:cs typeface="Calibri"/>
              </a:rPr>
              <a:t> </a:t>
            </a:r>
            <a:r>
              <a:rPr sz="1800" dirty="0">
                <a:latin typeface="Calibri"/>
                <a:cs typeface="Calibri"/>
              </a:rPr>
              <a:t>η</a:t>
            </a:r>
            <a:r>
              <a:rPr sz="1800" spc="-55" dirty="0">
                <a:latin typeface="Calibri"/>
                <a:cs typeface="Calibri"/>
              </a:rPr>
              <a:t> </a:t>
            </a:r>
            <a:r>
              <a:rPr sz="1800" b="1" dirty="0">
                <a:solidFill>
                  <a:srgbClr val="974707"/>
                </a:solidFill>
                <a:latin typeface="Calibri"/>
                <a:cs typeface="Calibri"/>
              </a:rPr>
              <a:t>ένωση</a:t>
            </a:r>
            <a:r>
              <a:rPr sz="1800" b="1" spc="-80" dirty="0">
                <a:solidFill>
                  <a:srgbClr val="974707"/>
                </a:solidFill>
                <a:latin typeface="Calibri"/>
                <a:cs typeface="Calibri"/>
              </a:rPr>
              <a:t> </a:t>
            </a:r>
            <a:r>
              <a:rPr sz="1800" b="1" spc="-10" dirty="0">
                <a:solidFill>
                  <a:srgbClr val="974707"/>
                </a:solidFill>
                <a:latin typeface="Calibri"/>
                <a:cs typeface="Calibri"/>
              </a:rPr>
              <a:t>συγγενικών</a:t>
            </a:r>
            <a:endParaRPr sz="1800">
              <a:latin typeface="Calibri"/>
              <a:cs typeface="Calibri"/>
            </a:endParaRPr>
          </a:p>
          <a:p>
            <a:pPr marL="12700" marR="324485">
              <a:lnSpc>
                <a:spcPct val="100000"/>
              </a:lnSpc>
            </a:pPr>
            <a:r>
              <a:rPr sz="1800" b="1" dirty="0">
                <a:solidFill>
                  <a:srgbClr val="974707"/>
                </a:solidFill>
                <a:latin typeface="Calibri"/>
                <a:cs typeface="Calibri"/>
              </a:rPr>
              <a:t>ομάδων</a:t>
            </a:r>
            <a:r>
              <a:rPr sz="1800" b="1" spc="-60" dirty="0">
                <a:solidFill>
                  <a:srgbClr val="974707"/>
                </a:solidFill>
                <a:latin typeface="Calibri"/>
                <a:cs typeface="Calibri"/>
              </a:rPr>
              <a:t> </a:t>
            </a:r>
            <a:r>
              <a:rPr sz="1800" dirty="0">
                <a:latin typeface="Calibri"/>
                <a:cs typeface="Calibri"/>
              </a:rPr>
              <a:t>και</a:t>
            </a:r>
            <a:r>
              <a:rPr sz="1800" spc="-45" dirty="0">
                <a:latin typeface="Calibri"/>
                <a:cs typeface="Calibri"/>
              </a:rPr>
              <a:t> </a:t>
            </a:r>
            <a:r>
              <a:rPr sz="1800" b="1" spc="-10" dirty="0">
                <a:solidFill>
                  <a:srgbClr val="974707"/>
                </a:solidFill>
                <a:latin typeface="Calibri"/>
                <a:cs typeface="Calibri"/>
              </a:rPr>
              <a:t>κοινοτήτων</a:t>
            </a:r>
            <a:r>
              <a:rPr sz="1800" b="1" spc="-60" dirty="0">
                <a:solidFill>
                  <a:srgbClr val="974707"/>
                </a:solidFill>
                <a:latin typeface="Calibri"/>
                <a:cs typeface="Calibri"/>
              </a:rPr>
              <a:t> </a:t>
            </a:r>
            <a:r>
              <a:rPr sz="1800" dirty="0">
                <a:latin typeface="Calibri"/>
                <a:cs typeface="Calibri"/>
              </a:rPr>
              <a:t>με</a:t>
            </a:r>
            <a:r>
              <a:rPr sz="1800" spc="-35" dirty="0">
                <a:latin typeface="Calibri"/>
                <a:cs typeface="Calibri"/>
              </a:rPr>
              <a:t> </a:t>
            </a:r>
            <a:r>
              <a:rPr sz="1800" b="1" dirty="0">
                <a:latin typeface="Calibri"/>
                <a:cs typeface="Calibri"/>
              </a:rPr>
              <a:t>σκοπό</a:t>
            </a:r>
            <a:r>
              <a:rPr sz="1800" b="1" spc="-75" dirty="0">
                <a:latin typeface="Calibri"/>
                <a:cs typeface="Calibri"/>
              </a:rPr>
              <a:t> </a:t>
            </a:r>
            <a:r>
              <a:rPr sz="1800" dirty="0">
                <a:latin typeface="Calibri"/>
                <a:cs typeface="Calibri"/>
              </a:rPr>
              <a:t>την</a:t>
            </a:r>
            <a:r>
              <a:rPr sz="1800" spc="-55" dirty="0">
                <a:latin typeface="Calibri"/>
                <a:cs typeface="Calibri"/>
              </a:rPr>
              <a:t> </a:t>
            </a:r>
            <a:r>
              <a:rPr sz="1800" b="1" dirty="0">
                <a:latin typeface="Calibri"/>
                <a:cs typeface="Calibri"/>
              </a:rPr>
              <a:t>επιτυχία</a:t>
            </a:r>
            <a:r>
              <a:rPr sz="1800" b="1" spc="-55" dirty="0">
                <a:latin typeface="Calibri"/>
                <a:cs typeface="Calibri"/>
              </a:rPr>
              <a:t> </a:t>
            </a:r>
            <a:r>
              <a:rPr sz="1800" dirty="0">
                <a:latin typeface="Calibri"/>
                <a:cs typeface="Calibri"/>
              </a:rPr>
              <a:t>μιας</a:t>
            </a:r>
            <a:r>
              <a:rPr sz="1800" spc="-40" dirty="0">
                <a:latin typeface="Calibri"/>
                <a:cs typeface="Calibri"/>
              </a:rPr>
              <a:t> </a:t>
            </a:r>
            <a:r>
              <a:rPr sz="1800" b="1" dirty="0">
                <a:latin typeface="Calibri"/>
                <a:cs typeface="Calibri"/>
              </a:rPr>
              <a:t>τέλειας</a:t>
            </a:r>
            <a:r>
              <a:rPr sz="1800" b="1" spc="-45" dirty="0">
                <a:latin typeface="Calibri"/>
                <a:cs typeface="Calibri"/>
              </a:rPr>
              <a:t> </a:t>
            </a:r>
            <a:r>
              <a:rPr sz="1800" dirty="0">
                <a:latin typeface="Calibri"/>
                <a:cs typeface="Calibri"/>
              </a:rPr>
              <a:t>και</a:t>
            </a:r>
            <a:r>
              <a:rPr sz="1800" spc="-30" dirty="0">
                <a:latin typeface="Calibri"/>
                <a:cs typeface="Calibri"/>
              </a:rPr>
              <a:t> </a:t>
            </a:r>
            <a:r>
              <a:rPr sz="1800" b="1" spc="-10" dirty="0">
                <a:latin typeface="Calibri"/>
                <a:cs typeface="Calibri"/>
              </a:rPr>
              <a:t>αυτάρκους </a:t>
            </a:r>
            <a:r>
              <a:rPr sz="1800" b="1" dirty="0">
                <a:latin typeface="Calibri"/>
                <a:cs typeface="Calibri"/>
              </a:rPr>
              <a:t>ζωής</a:t>
            </a:r>
            <a:r>
              <a:rPr sz="1800" dirty="0">
                <a:latin typeface="Calibri"/>
                <a:cs typeface="Calibri"/>
              </a:rPr>
              <a:t>.</a:t>
            </a:r>
            <a:r>
              <a:rPr sz="1800" spc="-70" dirty="0">
                <a:latin typeface="Calibri"/>
                <a:cs typeface="Calibri"/>
              </a:rPr>
              <a:t> </a:t>
            </a:r>
            <a:r>
              <a:rPr sz="1800" spc="-30" dirty="0">
                <a:latin typeface="Calibri"/>
                <a:cs typeface="Calibri"/>
              </a:rPr>
              <a:t>Τούτο</a:t>
            </a:r>
            <a:r>
              <a:rPr sz="1800" spc="-35" dirty="0">
                <a:latin typeface="Calibri"/>
                <a:cs typeface="Calibri"/>
              </a:rPr>
              <a:t> </a:t>
            </a:r>
            <a:r>
              <a:rPr sz="1800" dirty="0">
                <a:latin typeface="Calibri"/>
                <a:cs typeface="Calibri"/>
              </a:rPr>
              <a:t>είναι,</a:t>
            </a:r>
            <a:r>
              <a:rPr sz="1800" spc="-10" dirty="0">
                <a:latin typeface="Calibri"/>
                <a:cs typeface="Calibri"/>
              </a:rPr>
              <a:t> </a:t>
            </a:r>
            <a:r>
              <a:rPr sz="1800" dirty="0">
                <a:latin typeface="Calibri"/>
                <a:cs typeface="Calibri"/>
              </a:rPr>
              <a:t>όπως</a:t>
            </a:r>
            <a:r>
              <a:rPr sz="1800" spc="-50" dirty="0">
                <a:latin typeface="Calibri"/>
                <a:cs typeface="Calibri"/>
              </a:rPr>
              <a:t> </a:t>
            </a:r>
            <a:r>
              <a:rPr sz="1800" dirty="0">
                <a:latin typeface="Calibri"/>
                <a:cs typeface="Calibri"/>
              </a:rPr>
              <a:t>είπαμε</a:t>
            </a:r>
            <a:r>
              <a:rPr sz="1800" spc="-15" dirty="0">
                <a:latin typeface="Calibri"/>
                <a:cs typeface="Calibri"/>
              </a:rPr>
              <a:t> </a:t>
            </a:r>
            <a:r>
              <a:rPr sz="1800" dirty="0">
                <a:latin typeface="Calibri"/>
                <a:cs typeface="Calibri"/>
              </a:rPr>
              <a:t>η</a:t>
            </a:r>
            <a:r>
              <a:rPr sz="1800" spc="-35" dirty="0">
                <a:latin typeface="Calibri"/>
                <a:cs typeface="Calibri"/>
              </a:rPr>
              <a:t> </a:t>
            </a:r>
            <a:r>
              <a:rPr sz="1800" b="1" spc="-10" dirty="0">
                <a:latin typeface="Calibri"/>
                <a:cs typeface="Calibri"/>
              </a:rPr>
              <a:t>ευτυχισμένη</a:t>
            </a:r>
            <a:r>
              <a:rPr sz="1800" b="1" spc="-65" dirty="0">
                <a:latin typeface="Calibri"/>
                <a:cs typeface="Calibri"/>
              </a:rPr>
              <a:t> </a:t>
            </a:r>
            <a:r>
              <a:rPr sz="1800" b="1" dirty="0">
                <a:latin typeface="Calibri"/>
                <a:cs typeface="Calibri"/>
              </a:rPr>
              <a:t>και</a:t>
            </a:r>
            <a:r>
              <a:rPr sz="1800" b="1" spc="-40" dirty="0">
                <a:latin typeface="Calibri"/>
                <a:cs typeface="Calibri"/>
              </a:rPr>
              <a:t> </a:t>
            </a:r>
            <a:r>
              <a:rPr sz="1800" b="1" dirty="0">
                <a:latin typeface="Calibri"/>
                <a:cs typeface="Calibri"/>
              </a:rPr>
              <a:t>ενάρετη</a:t>
            </a:r>
            <a:r>
              <a:rPr sz="1800" b="1" spc="-70" dirty="0">
                <a:latin typeface="Calibri"/>
                <a:cs typeface="Calibri"/>
              </a:rPr>
              <a:t> </a:t>
            </a:r>
            <a:r>
              <a:rPr sz="1800" b="1" dirty="0">
                <a:latin typeface="Calibri"/>
                <a:cs typeface="Calibri"/>
              </a:rPr>
              <a:t>ζωή</a:t>
            </a:r>
            <a:r>
              <a:rPr sz="1800" dirty="0">
                <a:latin typeface="Calibri"/>
                <a:cs typeface="Calibri"/>
              </a:rPr>
              <a:t>.</a:t>
            </a:r>
            <a:r>
              <a:rPr sz="1800" spc="-70" dirty="0">
                <a:latin typeface="Calibri"/>
                <a:cs typeface="Calibri"/>
              </a:rPr>
              <a:t> </a:t>
            </a:r>
            <a:r>
              <a:rPr sz="1800" spc="-10" dirty="0">
                <a:latin typeface="Calibri"/>
                <a:cs typeface="Calibri"/>
              </a:rPr>
              <a:t>Επομένως, </a:t>
            </a:r>
            <a:r>
              <a:rPr sz="1800" dirty="0">
                <a:latin typeface="Calibri"/>
                <a:cs typeface="Calibri"/>
              </a:rPr>
              <a:t>πρέπει</a:t>
            </a:r>
            <a:r>
              <a:rPr sz="1800" spc="-25" dirty="0">
                <a:latin typeface="Calibri"/>
                <a:cs typeface="Calibri"/>
              </a:rPr>
              <a:t> </a:t>
            </a:r>
            <a:r>
              <a:rPr sz="1800" dirty="0">
                <a:latin typeface="Calibri"/>
                <a:cs typeface="Calibri"/>
              </a:rPr>
              <a:t>να</a:t>
            </a:r>
            <a:r>
              <a:rPr sz="1800" spc="-40" dirty="0">
                <a:latin typeface="Calibri"/>
                <a:cs typeface="Calibri"/>
              </a:rPr>
              <a:t> </a:t>
            </a:r>
            <a:r>
              <a:rPr sz="1800" dirty="0">
                <a:latin typeface="Calibri"/>
                <a:cs typeface="Calibri"/>
              </a:rPr>
              <a:t>θέσουμε</a:t>
            </a:r>
            <a:r>
              <a:rPr sz="1800" spc="-20" dirty="0">
                <a:latin typeface="Calibri"/>
                <a:cs typeface="Calibri"/>
              </a:rPr>
              <a:t> </a:t>
            </a:r>
            <a:r>
              <a:rPr sz="1800" dirty="0">
                <a:latin typeface="Calibri"/>
                <a:cs typeface="Calibri"/>
              </a:rPr>
              <a:t>ότι</a:t>
            </a:r>
            <a:r>
              <a:rPr sz="1800" spc="-30" dirty="0">
                <a:latin typeface="Calibri"/>
                <a:cs typeface="Calibri"/>
              </a:rPr>
              <a:t> </a:t>
            </a:r>
            <a:r>
              <a:rPr sz="1800" dirty="0">
                <a:latin typeface="Calibri"/>
                <a:cs typeface="Calibri"/>
              </a:rPr>
              <a:t>η</a:t>
            </a:r>
            <a:r>
              <a:rPr sz="1800" spc="-30" dirty="0">
                <a:latin typeface="Calibri"/>
                <a:cs typeface="Calibri"/>
              </a:rPr>
              <a:t> </a:t>
            </a:r>
            <a:r>
              <a:rPr sz="1800" b="1" dirty="0">
                <a:solidFill>
                  <a:srgbClr val="974707"/>
                </a:solidFill>
                <a:latin typeface="Calibri"/>
                <a:cs typeface="Calibri"/>
              </a:rPr>
              <a:t>πολιτική</a:t>
            </a:r>
            <a:r>
              <a:rPr sz="1800" b="1" spc="-75" dirty="0">
                <a:solidFill>
                  <a:srgbClr val="974707"/>
                </a:solidFill>
                <a:latin typeface="Calibri"/>
                <a:cs typeface="Calibri"/>
              </a:rPr>
              <a:t> </a:t>
            </a:r>
            <a:r>
              <a:rPr sz="1800" b="1" spc="-10" dirty="0">
                <a:solidFill>
                  <a:srgbClr val="974707"/>
                </a:solidFill>
                <a:latin typeface="Calibri"/>
                <a:cs typeface="Calibri"/>
              </a:rPr>
              <a:t>κοινωνία</a:t>
            </a:r>
            <a:r>
              <a:rPr sz="1800" b="1" spc="-70" dirty="0">
                <a:solidFill>
                  <a:srgbClr val="974707"/>
                </a:solidFill>
                <a:latin typeface="Calibri"/>
                <a:cs typeface="Calibri"/>
              </a:rPr>
              <a:t> </a:t>
            </a:r>
            <a:r>
              <a:rPr sz="1800" dirty="0">
                <a:latin typeface="Calibri"/>
                <a:cs typeface="Calibri"/>
              </a:rPr>
              <a:t>είναι</a:t>
            </a:r>
            <a:r>
              <a:rPr sz="1800" spc="-5" dirty="0">
                <a:latin typeface="Calibri"/>
                <a:cs typeface="Calibri"/>
              </a:rPr>
              <a:t> </a:t>
            </a:r>
            <a:r>
              <a:rPr sz="1800" b="1" dirty="0">
                <a:latin typeface="Calibri"/>
                <a:cs typeface="Calibri"/>
              </a:rPr>
              <a:t>προς</a:t>
            </a:r>
            <a:r>
              <a:rPr sz="1800" b="1" spc="-65" dirty="0">
                <a:latin typeface="Calibri"/>
                <a:cs typeface="Calibri"/>
              </a:rPr>
              <a:t> </a:t>
            </a:r>
            <a:r>
              <a:rPr sz="1800" b="1" dirty="0">
                <a:latin typeface="Calibri"/>
                <a:cs typeface="Calibri"/>
              </a:rPr>
              <a:t>χάριν</a:t>
            </a:r>
            <a:r>
              <a:rPr sz="1800" b="1" spc="-55" dirty="0">
                <a:latin typeface="Calibri"/>
                <a:cs typeface="Calibri"/>
              </a:rPr>
              <a:t> </a:t>
            </a:r>
            <a:r>
              <a:rPr sz="1800" dirty="0">
                <a:latin typeface="Calibri"/>
                <a:cs typeface="Calibri"/>
              </a:rPr>
              <a:t>των</a:t>
            </a:r>
            <a:r>
              <a:rPr sz="1800" spc="-20" dirty="0">
                <a:latin typeface="Calibri"/>
                <a:cs typeface="Calibri"/>
              </a:rPr>
              <a:t> </a:t>
            </a:r>
            <a:r>
              <a:rPr sz="1800" b="1" spc="-10" dirty="0">
                <a:latin typeface="Calibri"/>
                <a:cs typeface="Calibri"/>
              </a:rPr>
              <a:t>καλών </a:t>
            </a:r>
            <a:r>
              <a:rPr sz="1800" b="1" dirty="0">
                <a:latin typeface="Calibri"/>
                <a:cs typeface="Calibri"/>
              </a:rPr>
              <a:t>πράξεων</a:t>
            </a:r>
            <a:r>
              <a:rPr sz="1800" b="1" spc="-50" dirty="0">
                <a:latin typeface="Calibri"/>
                <a:cs typeface="Calibri"/>
              </a:rPr>
              <a:t> </a:t>
            </a:r>
            <a:r>
              <a:rPr sz="1800" dirty="0">
                <a:latin typeface="Calibri"/>
                <a:cs typeface="Calibri"/>
              </a:rPr>
              <a:t>των</a:t>
            </a:r>
            <a:r>
              <a:rPr sz="1800" spc="-15" dirty="0">
                <a:latin typeface="Calibri"/>
                <a:cs typeface="Calibri"/>
              </a:rPr>
              <a:t> </a:t>
            </a:r>
            <a:r>
              <a:rPr sz="1800" spc="-10" dirty="0">
                <a:latin typeface="Calibri"/>
                <a:cs typeface="Calibri"/>
              </a:rPr>
              <a:t>πολιτών</a:t>
            </a:r>
            <a:r>
              <a:rPr sz="1800" spc="15" dirty="0">
                <a:latin typeface="Calibri"/>
                <a:cs typeface="Calibri"/>
              </a:rPr>
              <a:t> </a:t>
            </a:r>
            <a:r>
              <a:rPr sz="1800" b="1" dirty="0">
                <a:latin typeface="Calibri"/>
                <a:cs typeface="Calibri"/>
              </a:rPr>
              <a:t>και</a:t>
            </a:r>
            <a:r>
              <a:rPr sz="1800" b="1" spc="-25" dirty="0">
                <a:latin typeface="Calibri"/>
                <a:cs typeface="Calibri"/>
              </a:rPr>
              <a:t> </a:t>
            </a:r>
            <a:r>
              <a:rPr sz="1800" b="1" dirty="0">
                <a:latin typeface="Calibri"/>
                <a:cs typeface="Calibri"/>
              </a:rPr>
              <a:t>όχι</a:t>
            </a:r>
            <a:r>
              <a:rPr sz="1800" b="1" spc="-40" dirty="0">
                <a:latin typeface="Calibri"/>
                <a:cs typeface="Calibri"/>
              </a:rPr>
              <a:t> </a:t>
            </a:r>
            <a:r>
              <a:rPr sz="1800" b="1" dirty="0">
                <a:latin typeface="Calibri"/>
                <a:cs typeface="Calibri"/>
              </a:rPr>
              <a:t>μόνο</a:t>
            </a:r>
            <a:r>
              <a:rPr sz="1800" b="1" spc="-45" dirty="0">
                <a:latin typeface="Calibri"/>
                <a:cs typeface="Calibri"/>
              </a:rPr>
              <a:t> </a:t>
            </a:r>
            <a:r>
              <a:rPr sz="1800" dirty="0">
                <a:latin typeface="Calibri"/>
                <a:cs typeface="Calibri"/>
              </a:rPr>
              <a:t>για</a:t>
            </a:r>
            <a:r>
              <a:rPr sz="1800" spc="-25" dirty="0">
                <a:latin typeface="Calibri"/>
                <a:cs typeface="Calibri"/>
              </a:rPr>
              <a:t> </a:t>
            </a:r>
            <a:r>
              <a:rPr sz="1800" dirty="0">
                <a:latin typeface="Calibri"/>
                <a:cs typeface="Calibri"/>
              </a:rPr>
              <a:t>τη</a:t>
            </a:r>
            <a:r>
              <a:rPr sz="1800" spc="-25" dirty="0">
                <a:latin typeface="Calibri"/>
                <a:cs typeface="Calibri"/>
              </a:rPr>
              <a:t> </a:t>
            </a:r>
            <a:r>
              <a:rPr sz="1800" b="1" dirty="0">
                <a:latin typeface="Calibri"/>
                <a:cs typeface="Calibri"/>
              </a:rPr>
              <a:t>συμβίωσή</a:t>
            </a:r>
            <a:r>
              <a:rPr sz="1800" b="1" spc="-30" dirty="0">
                <a:latin typeface="Calibri"/>
                <a:cs typeface="Calibri"/>
              </a:rPr>
              <a:t> </a:t>
            </a:r>
            <a:r>
              <a:rPr sz="1800" spc="-10" dirty="0">
                <a:latin typeface="Calibri"/>
                <a:cs typeface="Calibri"/>
              </a:rPr>
              <a:t>τους.</a:t>
            </a:r>
            <a:endParaRPr sz="1800">
              <a:latin typeface="Calibri"/>
              <a:cs typeface="Calibri"/>
            </a:endParaRPr>
          </a:p>
          <a:p>
            <a:pPr marL="3045460">
              <a:lnSpc>
                <a:spcPct val="100000"/>
              </a:lnSpc>
            </a:pPr>
            <a:r>
              <a:rPr sz="1800" dirty="0">
                <a:latin typeface="Calibri"/>
                <a:cs typeface="Calibri"/>
              </a:rPr>
              <a:t>Αριστοτέλης,</a:t>
            </a:r>
            <a:r>
              <a:rPr sz="1800" spc="-25" dirty="0">
                <a:latin typeface="Calibri"/>
                <a:cs typeface="Calibri"/>
              </a:rPr>
              <a:t> </a:t>
            </a:r>
            <a:r>
              <a:rPr sz="1800" spc="-20" dirty="0">
                <a:latin typeface="Calibri"/>
                <a:cs typeface="Calibri"/>
              </a:rPr>
              <a:t>Πολιτικά</a:t>
            </a:r>
            <a:r>
              <a:rPr sz="1800" spc="-10" dirty="0">
                <a:latin typeface="Calibri"/>
                <a:cs typeface="Calibri"/>
              </a:rPr>
              <a:t> </a:t>
            </a:r>
            <a:r>
              <a:rPr sz="1800" dirty="0">
                <a:latin typeface="Calibri"/>
                <a:cs typeface="Calibri"/>
              </a:rPr>
              <a:t>1280b</a:t>
            </a:r>
            <a:r>
              <a:rPr sz="1800" spc="-30" dirty="0">
                <a:latin typeface="Calibri"/>
                <a:cs typeface="Calibri"/>
              </a:rPr>
              <a:t> </a:t>
            </a:r>
            <a:r>
              <a:rPr sz="1800" dirty="0">
                <a:latin typeface="Calibri"/>
                <a:cs typeface="Calibri"/>
              </a:rPr>
              <a:t>32-45'</a:t>
            </a:r>
            <a:r>
              <a:rPr sz="1800" spc="-45" dirty="0">
                <a:latin typeface="Calibri"/>
                <a:cs typeface="Calibri"/>
              </a:rPr>
              <a:t> </a:t>
            </a:r>
            <a:r>
              <a:rPr sz="1800" dirty="0">
                <a:latin typeface="Calibri"/>
                <a:cs typeface="Calibri"/>
              </a:rPr>
              <a:t>1281a</a:t>
            </a:r>
            <a:r>
              <a:rPr sz="1800" spc="-25" dirty="0">
                <a:latin typeface="Calibri"/>
                <a:cs typeface="Calibri"/>
              </a:rPr>
              <a:t> </a:t>
            </a:r>
            <a:r>
              <a:rPr sz="1800" dirty="0">
                <a:latin typeface="Calibri"/>
                <a:cs typeface="Calibri"/>
              </a:rPr>
              <a:t>1-</a:t>
            </a:r>
            <a:r>
              <a:rPr sz="1800" spc="-25" dirty="0">
                <a:latin typeface="Calibri"/>
                <a:cs typeface="Calibri"/>
              </a:rPr>
              <a:t>4.</a:t>
            </a:r>
            <a:endParaRPr sz="1800">
              <a:latin typeface="Calibri"/>
              <a:cs typeface="Calibri"/>
            </a:endParaRPr>
          </a:p>
          <a:p>
            <a:pPr>
              <a:lnSpc>
                <a:spcPct val="100000"/>
              </a:lnSpc>
              <a:spcBef>
                <a:spcPts val="1639"/>
              </a:spcBef>
            </a:pPr>
            <a:endParaRPr sz="1800">
              <a:latin typeface="Calibri"/>
              <a:cs typeface="Calibri"/>
            </a:endParaRPr>
          </a:p>
          <a:p>
            <a:pPr marL="547370">
              <a:lnSpc>
                <a:spcPct val="100000"/>
              </a:lnSpc>
            </a:pPr>
            <a:r>
              <a:rPr sz="1600" dirty="0">
                <a:solidFill>
                  <a:srgbClr val="17375E"/>
                </a:solidFill>
                <a:latin typeface="Calibri"/>
                <a:cs typeface="Calibri"/>
              </a:rPr>
              <a:t>Η</a:t>
            </a:r>
            <a:r>
              <a:rPr sz="1600" spc="-40" dirty="0">
                <a:solidFill>
                  <a:srgbClr val="17375E"/>
                </a:solidFill>
                <a:latin typeface="Calibri"/>
                <a:cs typeface="Calibri"/>
              </a:rPr>
              <a:t> </a:t>
            </a:r>
            <a:r>
              <a:rPr sz="1600" dirty="0">
                <a:solidFill>
                  <a:srgbClr val="17375E"/>
                </a:solidFill>
                <a:latin typeface="Calibri"/>
                <a:cs typeface="Calibri"/>
              </a:rPr>
              <a:t>πόλη</a:t>
            </a:r>
            <a:r>
              <a:rPr sz="1600" spc="-50" dirty="0">
                <a:solidFill>
                  <a:srgbClr val="17375E"/>
                </a:solidFill>
                <a:latin typeface="Calibri"/>
                <a:cs typeface="Calibri"/>
              </a:rPr>
              <a:t> </a:t>
            </a:r>
            <a:r>
              <a:rPr sz="1600" dirty="0">
                <a:solidFill>
                  <a:srgbClr val="17375E"/>
                </a:solidFill>
                <a:latin typeface="Calibri"/>
                <a:cs typeface="Calibri"/>
              </a:rPr>
              <a:t>αποτελεί</a:t>
            </a:r>
            <a:r>
              <a:rPr sz="1600" spc="-40" dirty="0">
                <a:solidFill>
                  <a:srgbClr val="17375E"/>
                </a:solidFill>
                <a:latin typeface="Calibri"/>
                <a:cs typeface="Calibri"/>
              </a:rPr>
              <a:t> </a:t>
            </a:r>
            <a:r>
              <a:rPr sz="1600" dirty="0">
                <a:solidFill>
                  <a:srgbClr val="17375E"/>
                </a:solidFill>
                <a:latin typeface="Calibri"/>
                <a:cs typeface="Calibri"/>
              </a:rPr>
              <a:t>την</a:t>
            </a:r>
            <a:r>
              <a:rPr sz="1600" spc="-55" dirty="0">
                <a:solidFill>
                  <a:srgbClr val="17375E"/>
                </a:solidFill>
                <a:latin typeface="Calibri"/>
                <a:cs typeface="Calibri"/>
              </a:rPr>
              <a:t> </a:t>
            </a:r>
            <a:r>
              <a:rPr sz="1600" dirty="0">
                <a:solidFill>
                  <a:srgbClr val="17375E"/>
                </a:solidFill>
                <a:latin typeface="Calibri"/>
                <a:cs typeface="Calibri"/>
              </a:rPr>
              <a:t>ένωση</a:t>
            </a:r>
            <a:r>
              <a:rPr sz="1600" spc="-50" dirty="0">
                <a:solidFill>
                  <a:srgbClr val="17375E"/>
                </a:solidFill>
                <a:latin typeface="Calibri"/>
                <a:cs typeface="Calibri"/>
              </a:rPr>
              <a:t> </a:t>
            </a:r>
            <a:r>
              <a:rPr sz="1600" dirty="0">
                <a:solidFill>
                  <a:srgbClr val="17375E"/>
                </a:solidFill>
                <a:latin typeface="Calibri"/>
                <a:cs typeface="Calibri"/>
              </a:rPr>
              <a:t>ομάδων</a:t>
            </a:r>
            <a:r>
              <a:rPr sz="1600" spc="-30" dirty="0">
                <a:solidFill>
                  <a:srgbClr val="17375E"/>
                </a:solidFill>
                <a:latin typeface="Calibri"/>
                <a:cs typeface="Calibri"/>
              </a:rPr>
              <a:t> </a:t>
            </a:r>
            <a:r>
              <a:rPr sz="1600" dirty="0">
                <a:solidFill>
                  <a:srgbClr val="17375E"/>
                </a:solidFill>
                <a:latin typeface="Calibri"/>
                <a:cs typeface="Calibri"/>
              </a:rPr>
              <a:t>με</a:t>
            </a:r>
            <a:r>
              <a:rPr sz="1600" spc="-50" dirty="0">
                <a:solidFill>
                  <a:srgbClr val="17375E"/>
                </a:solidFill>
                <a:latin typeface="Calibri"/>
                <a:cs typeface="Calibri"/>
              </a:rPr>
              <a:t> </a:t>
            </a:r>
            <a:r>
              <a:rPr sz="1600" spc="-10" dirty="0">
                <a:solidFill>
                  <a:srgbClr val="17375E"/>
                </a:solidFill>
                <a:latin typeface="Calibri"/>
                <a:cs typeface="Calibri"/>
              </a:rPr>
              <a:t>συγγενικούς</a:t>
            </a:r>
            <a:r>
              <a:rPr sz="1600" spc="-40" dirty="0">
                <a:solidFill>
                  <a:srgbClr val="17375E"/>
                </a:solidFill>
                <a:latin typeface="Calibri"/>
                <a:cs typeface="Calibri"/>
              </a:rPr>
              <a:t> </a:t>
            </a:r>
            <a:r>
              <a:rPr sz="1600" dirty="0">
                <a:solidFill>
                  <a:srgbClr val="17375E"/>
                </a:solidFill>
                <a:latin typeface="Calibri"/>
                <a:cs typeface="Calibri"/>
              </a:rPr>
              <a:t>δεσμούς</a:t>
            </a:r>
            <a:r>
              <a:rPr sz="1600" spc="-50" dirty="0">
                <a:solidFill>
                  <a:srgbClr val="17375E"/>
                </a:solidFill>
                <a:latin typeface="Calibri"/>
                <a:cs typeface="Calibri"/>
              </a:rPr>
              <a:t> </a:t>
            </a:r>
            <a:r>
              <a:rPr sz="1600" dirty="0">
                <a:solidFill>
                  <a:srgbClr val="17375E"/>
                </a:solidFill>
                <a:latin typeface="Calibri"/>
                <a:cs typeface="Calibri"/>
              </a:rPr>
              <a:t>και</a:t>
            </a:r>
            <a:r>
              <a:rPr sz="1600" spc="-40" dirty="0">
                <a:solidFill>
                  <a:srgbClr val="17375E"/>
                </a:solidFill>
                <a:latin typeface="Calibri"/>
                <a:cs typeface="Calibri"/>
              </a:rPr>
              <a:t> </a:t>
            </a:r>
            <a:r>
              <a:rPr sz="1600" spc="-10" dirty="0">
                <a:solidFill>
                  <a:srgbClr val="17375E"/>
                </a:solidFill>
                <a:latin typeface="Calibri"/>
                <a:cs typeface="Calibri"/>
              </a:rPr>
              <a:t>κοινοτήτων.</a:t>
            </a:r>
            <a:endParaRPr sz="1600">
              <a:latin typeface="Calibri"/>
              <a:cs typeface="Calibri"/>
            </a:endParaRPr>
          </a:p>
          <a:p>
            <a:pPr>
              <a:lnSpc>
                <a:spcPct val="100000"/>
              </a:lnSpc>
              <a:spcBef>
                <a:spcPts val="1190"/>
              </a:spcBef>
            </a:pPr>
            <a:endParaRPr sz="1600">
              <a:latin typeface="Calibri"/>
              <a:cs typeface="Calibri"/>
            </a:endParaRPr>
          </a:p>
          <a:p>
            <a:pPr marL="150495" marR="121285">
              <a:lnSpc>
                <a:spcPct val="100000"/>
              </a:lnSpc>
              <a:spcBef>
                <a:spcPts val="5"/>
              </a:spcBef>
            </a:pPr>
            <a:r>
              <a:rPr sz="1600" dirty="0">
                <a:solidFill>
                  <a:srgbClr val="17375E"/>
                </a:solidFill>
                <a:latin typeface="Calibri"/>
                <a:cs typeface="Calibri"/>
              </a:rPr>
              <a:t>Σκοπός</a:t>
            </a:r>
            <a:r>
              <a:rPr sz="1600" spc="-15" dirty="0">
                <a:solidFill>
                  <a:srgbClr val="17375E"/>
                </a:solidFill>
                <a:latin typeface="Calibri"/>
                <a:cs typeface="Calibri"/>
              </a:rPr>
              <a:t> </a:t>
            </a:r>
            <a:r>
              <a:rPr sz="1600" dirty="0">
                <a:solidFill>
                  <a:srgbClr val="17375E"/>
                </a:solidFill>
                <a:latin typeface="Calibri"/>
                <a:cs typeface="Calibri"/>
              </a:rPr>
              <a:t>της</a:t>
            </a:r>
            <a:r>
              <a:rPr sz="1600" spc="-35" dirty="0">
                <a:solidFill>
                  <a:srgbClr val="17375E"/>
                </a:solidFill>
                <a:latin typeface="Calibri"/>
                <a:cs typeface="Calibri"/>
              </a:rPr>
              <a:t> </a:t>
            </a:r>
            <a:r>
              <a:rPr sz="1600" dirty="0">
                <a:solidFill>
                  <a:srgbClr val="17375E"/>
                </a:solidFill>
                <a:latin typeface="Calibri"/>
                <a:cs typeface="Calibri"/>
              </a:rPr>
              <a:t>πόλης</a:t>
            </a:r>
            <a:r>
              <a:rPr sz="1600" spc="-35" dirty="0">
                <a:solidFill>
                  <a:srgbClr val="17375E"/>
                </a:solidFill>
                <a:latin typeface="Calibri"/>
                <a:cs typeface="Calibri"/>
              </a:rPr>
              <a:t> </a:t>
            </a:r>
            <a:r>
              <a:rPr sz="1600" dirty="0">
                <a:solidFill>
                  <a:srgbClr val="17375E"/>
                </a:solidFill>
                <a:latin typeface="Calibri"/>
                <a:cs typeface="Calibri"/>
              </a:rPr>
              <a:t>είναι</a:t>
            </a:r>
            <a:r>
              <a:rPr sz="1600" spc="-45" dirty="0">
                <a:solidFill>
                  <a:srgbClr val="17375E"/>
                </a:solidFill>
                <a:latin typeface="Calibri"/>
                <a:cs typeface="Calibri"/>
              </a:rPr>
              <a:t> </a:t>
            </a:r>
            <a:r>
              <a:rPr sz="1600" dirty="0">
                <a:solidFill>
                  <a:srgbClr val="17375E"/>
                </a:solidFill>
                <a:latin typeface="Calibri"/>
                <a:cs typeface="Calibri"/>
              </a:rPr>
              <a:t>το</a:t>
            </a:r>
            <a:r>
              <a:rPr sz="1600" spc="-40" dirty="0">
                <a:solidFill>
                  <a:srgbClr val="17375E"/>
                </a:solidFill>
                <a:latin typeface="Calibri"/>
                <a:cs typeface="Calibri"/>
              </a:rPr>
              <a:t> </a:t>
            </a:r>
            <a:r>
              <a:rPr sz="1600" dirty="0">
                <a:solidFill>
                  <a:srgbClr val="17375E"/>
                </a:solidFill>
                <a:latin typeface="Calibri"/>
                <a:cs typeface="Calibri"/>
              </a:rPr>
              <a:t>ευ</a:t>
            </a:r>
            <a:r>
              <a:rPr sz="1600" spc="-50" dirty="0">
                <a:solidFill>
                  <a:srgbClr val="17375E"/>
                </a:solidFill>
                <a:latin typeface="Calibri"/>
                <a:cs typeface="Calibri"/>
              </a:rPr>
              <a:t> </a:t>
            </a:r>
            <a:r>
              <a:rPr sz="1600" dirty="0">
                <a:solidFill>
                  <a:srgbClr val="17375E"/>
                </a:solidFill>
                <a:latin typeface="Calibri"/>
                <a:cs typeface="Calibri"/>
              </a:rPr>
              <a:t>ζην,</a:t>
            </a:r>
            <a:r>
              <a:rPr sz="1600" spc="-25" dirty="0">
                <a:solidFill>
                  <a:srgbClr val="17375E"/>
                </a:solidFill>
                <a:latin typeface="Calibri"/>
                <a:cs typeface="Calibri"/>
              </a:rPr>
              <a:t> </a:t>
            </a:r>
            <a:r>
              <a:rPr sz="1600" dirty="0">
                <a:solidFill>
                  <a:srgbClr val="17375E"/>
                </a:solidFill>
                <a:latin typeface="Calibri"/>
                <a:cs typeface="Calibri"/>
              </a:rPr>
              <a:t>δηλαδή</a:t>
            </a:r>
            <a:r>
              <a:rPr sz="1600" spc="-25" dirty="0">
                <a:solidFill>
                  <a:srgbClr val="17375E"/>
                </a:solidFill>
                <a:latin typeface="Calibri"/>
                <a:cs typeface="Calibri"/>
              </a:rPr>
              <a:t> </a:t>
            </a:r>
            <a:r>
              <a:rPr sz="1600" dirty="0">
                <a:solidFill>
                  <a:srgbClr val="17375E"/>
                </a:solidFill>
                <a:latin typeface="Calibri"/>
                <a:cs typeface="Calibri"/>
              </a:rPr>
              <a:t>η</a:t>
            </a:r>
            <a:r>
              <a:rPr sz="1600" spc="-45" dirty="0">
                <a:solidFill>
                  <a:srgbClr val="17375E"/>
                </a:solidFill>
                <a:latin typeface="Calibri"/>
                <a:cs typeface="Calibri"/>
              </a:rPr>
              <a:t> </a:t>
            </a:r>
            <a:r>
              <a:rPr sz="1600" dirty="0">
                <a:solidFill>
                  <a:srgbClr val="17375E"/>
                </a:solidFill>
                <a:latin typeface="Calibri"/>
                <a:cs typeface="Calibri"/>
              </a:rPr>
              <a:t>πόλη</a:t>
            </a:r>
            <a:r>
              <a:rPr sz="1600" spc="-40" dirty="0">
                <a:solidFill>
                  <a:srgbClr val="17375E"/>
                </a:solidFill>
                <a:latin typeface="Calibri"/>
                <a:cs typeface="Calibri"/>
              </a:rPr>
              <a:t> </a:t>
            </a:r>
            <a:r>
              <a:rPr sz="1600" spc="-10" dirty="0">
                <a:solidFill>
                  <a:srgbClr val="17375E"/>
                </a:solidFill>
                <a:latin typeface="Calibri"/>
                <a:cs typeface="Calibri"/>
              </a:rPr>
              <a:t>οργανώνεται</a:t>
            </a:r>
            <a:r>
              <a:rPr sz="1600" spc="-25" dirty="0">
                <a:solidFill>
                  <a:srgbClr val="17375E"/>
                </a:solidFill>
                <a:latin typeface="Calibri"/>
                <a:cs typeface="Calibri"/>
              </a:rPr>
              <a:t> </a:t>
            </a:r>
            <a:r>
              <a:rPr sz="1600" dirty="0">
                <a:solidFill>
                  <a:srgbClr val="17375E"/>
                </a:solidFill>
                <a:latin typeface="Calibri"/>
                <a:cs typeface="Calibri"/>
              </a:rPr>
              <a:t>και</a:t>
            </a:r>
            <a:r>
              <a:rPr sz="1600" spc="-35" dirty="0">
                <a:solidFill>
                  <a:srgbClr val="17375E"/>
                </a:solidFill>
                <a:latin typeface="Calibri"/>
                <a:cs typeface="Calibri"/>
              </a:rPr>
              <a:t> </a:t>
            </a:r>
            <a:r>
              <a:rPr sz="1600" spc="-10" dirty="0">
                <a:solidFill>
                  <a:srgbClr val="17375E"/>
                </a:solidFill>
                <a:latin typeface="Calibri"/>
                <a:cs typeface="Calibri"/>
              </a:rPr>
              <a:t>λειτουργεί</a:t>
            </a:r>
            <a:r>
              <a:rPr sz="1600" spc="-45" dirty="0">
                <a:solidFill>
                  <a:srgbClr val="17375E"/>
                </a:solidFill>
                <a:latin typeface="Calibri"/>
                <a:cs typeface="Calibri"/>
              </a:rPr>
              <a:t> </a:t>
            </a:r>
            <a:r>
              <a:rPr sz="1600" dirty="0">
                <a:solidFill>
                  <a:srgbClr val="17375E"/>
                </a:solidFill>
                <a:latin typeface="Calibri"/>
                <a:cs typeface="Calibri"/>
              </a:rPr>
              <a:t>όχι</a:t>
            </a:r>
            <a:r>
              <a:rPr sz="1600" spc="-40" dirty="0">
                <a:solidFill>
                  <a:srgbClr val="17375E"/>
                </a:solidFill>
                <a:latin typeface="Calibri"/>
                <a:cs typeface="Calibri"/>
              </a:rPr>
              <a:t> </a:t>
            </a:r>
            <a:r>
              <a:rPr sz="1600" spc="-20" dirty="0">
                <a:solidFill>
                  <a:srgbClr val="17375E"/>
                </a:solidFill>
                <a:latin typeface="Calibri"/>
                <a:cs typeface="Calibri"/>
              </a:rPr>
              <a:t>μόνο </a:t>
            </a:r>
            <a:r>
              <a:rPr sz="1600" dirty="0">
                <a:solidFill>
                  <a:srgbClr val="17375E"/>
                </a:solidFill>
                <a:latin typeface="Calibri"/>
                <a:cs typeface="Calibri"/>
              </a:rPr>
              <a:t>για</a:t>
            </a:r>
            <a:r>
              <a:rPr sz="1600" spc="-35" dirty="0">
                <a:solidFill>
                  <a:srgbClr val="17375E"/>
                </a:solidFill>
                <a:latin typeface="Calibri"/>
                <a:cs typeface="Calibri"/>
              </a:rPr>
              <a:t> </a:t>
            </a:r>
            <a:r>
              <a:rPr sz="1600" dirty="0">
                <a:solidFill>
                  <a:srgbClr val="17375E"/>
                </a:solidFill>
                <a:latin typeface="Calibri"/>
                <a:cs typeface="Calibri"/>
              </a:rPr>
              <a:t>να</a:t>
            </a:r>
            <a:r>
              <a:rPr sz="1600" spc="-30" dirty="0">
                <a:solidFill>
                  <a:srgbClr val="17375E"/>
                </a:solidFill>
                <a:latin typeface="Calibri"/>
                <a:cs typeface="Calibri"/>
              </a:rPr>
              <a:t> </a:t>
            </a:r>
            <a:r>
              <a:rPr sz="1600" spc="-10" dirty="0">
                <a:solidFill>
                  <a:srgbClr val="17375E"/>
                </a:solidFill>
                <a:latin typeface="Calibri"/>
                <a:cs typeface="Calibri"/>
              </a:rPr>
              <a:t>εξασφαλίσει</a:t>
            </a:r>
            <a:r>
              <a:rPr sz="1600" spc="-35" dirty="0">
                <a:solidFill>
                  <a:srgbClr val="17375E"/>
                </a:solidFill>
                <a:latin typeface="Calibri"/>
                <a:cs typeface="Calibri"/>
              </a:rPr>
              <a:t> </a:t>
            </a:r>
            <a:r>
              <a:rPr sz="1600" dirty="0">
                <a:solidFill>
                  <a:srgbClr val="17375E"/>
                </a:solidFill>
                <a:latin typeface="Calibri"/>
                <a:cs typeface="Calibri"/>
              </a:rPr>
              <a:t>την</a:t>
            </a:r>
            <a:r>
              <a:rPr sz="1600" spc="-30" dirty="0">
                <a:solidFill>
                  <a:srgbClr val="17375E"/>
                </a:solidFill>
                <a:latin typeface="Calibri"/>
                <a:cs typeface="Calibri"/>
              </a:rPr>
              <a:t> </a:t>
            </a:r>
            <a:r>
              <a:rPr sz="1600" dirty="0">
                <a:solidFill>
                  <a:srgbClr val="17375E"/>
                </a:solidFill>
                <a:latin typeface="Calibri"/>
                <a:cs typeface="Calibri"/>
              </a:rPr>
              <a:t>συμβίωση</a:t>
            </a:r>
            <a:r>
              <a:rPr sz="1600" spc="-40" dirty="0">
                <a:solidFill>
                  <a:srgbClr val="17375E"/>
                </a:solidFill>
                <a:latin typeface="Calibri"/>
                <a:cs typeface="Calibri"/>
              </a:rPr>
              <a:t> </a:t>
            </a:r>
            <a:r>
              <a:rPr sz="1600" dirty="0">
                <a:solidFill>
                  <a:srgbClr val="17375E"/>
                </a:solidFill>
                <a:latin typeface="Calibri"/>
                <a:cs typeface="Calibri"/>
              </a:rPr>
              <a:t>των</a:t>
            </a:r>
            <a:r>
              <a:rPr sz="1600" spc="-30" dirty="0">
                <a:solidFill>
                  <a:srgbClr val="17375E"/>
                </a:solidFill>
                <a:latin typeface="Calibri"/>
                <a:cs typeface="Calibri"/>
              </a:rPr>
              <a:t> </a:t>
            </a:r>
            <a:r>
              <a:rPr sz="1600" dirty="0">
                <a:solidFill>
                  <a:srgbClr val="17375E"/>
                </a:solidFill>
                <a:latin typeface="Calibri"/>
                <a:cs typeface="Calibri"/>
              </a:rPr>
              <a:t>μελών</a:t>
            </a:r>
            <a:r>
              <a:rPr sz="1600" spc="-45" dirty="0">
                <a:solidFill>
                  <a:srgbClr val="17375E"/>
                </a:solidFill>
                <a:latin typeface="Calibri"/>
                <a:cs typeface="Calibri"/>
              </a:rPr>
              <a:t> </a:t>
            </a:r>
            <a:r>
              <a:rPr sz="1600" dirty="0">
                <a:solidFill>
                  <a:srgbClr val="17375E"/>
                </a:solidFill>
                <a:latin typeface="Calibri"/>
                <a:cs typeface="Calibri"/>
              </a:rPr>
              <a:t>της</a:t>
            </a:r>
            <a:r>
              <a:rPr sz="1600" spc="-20" dirty="0">
                <a:solidFill>
                  <a:srgbClr val="17375E"/>
                </a:solidFill>
                <a:latin typeface="Calibri"/>
                <a:cs typeface="Calibri"/>
              </a:rPr>
              <a:t> </a:t>
            </a:r>
            <a:r>
              <a:rPr sz="1600" dirty="0">
                <a:solidFill>
                  <a:srgbClr val="17375E"/>
                </a:solidFill>
                <a:latin typeface="Calibri"/>
                <a:cs typeface="Calibri"/>
              </a:rPr>
              <a:t>αλλά</a:t>
            </a:r>
            <a:r>
              <a:rPr sz="1600" spc="-20" dirty="0">
                <a:solidFill>
                  <a:srgbClr val="17375E"/>
                </a:solidFill>
                <a:latin typeface="Calibri"/>
                <a:cs typeface="Calibri"/>
              </a:rPr>
              <a:t> </a:t>
            </a:r>
            <a:r>
              <a:rPr sz="1600" dirty="0">
                <a:solidFill>
                  <a:srgbClr val="17375E"/>
                </a:solidFill>
                <a:latin typeface="Calibri"/>
                <a:cs typeface="Calibri"/>
              </a:rPr>
              <a:t>για</a:t>
            </a:r>
            <a:r>
              <a:rPr sz="1600" spc="-30" dirty="0">
                <a:solidFill>
                  <a:srgbClr val="17375E"/>
                </a:solidFill>
                <a:latin typeface="Calibri"/>
                <a:cs typeface="Calibri"/>
              </a:rPr>
              <a:t> </a:t>
            </a:r>
            <a:r>
              <a:rPr sz="1600" dirty="0">
                <a:solidFill>
                  <a:srgbClr val="17375E"/>
                </a:solidFill>
                <a:latin typeface="Calibri"/>
                <a:cs typeface="Calibri"/>
              </a:rPr>
              <a:t>να</a:t>
            </a:r>
            <a:r>
              <a:rPr sz="1600" spc="-40" dirty="0">
                <a:solidFill>
                  <a:srgbClr val="17375E"/>
                </a:solidFill>
                <a:latin typeface="Calibri"/>
                <a:cs typeface="Calibri"/>
              </a:rPr>
              <a:t> </a:t>
            </a:r>
            <a:r>
              <a:rPr sz="1600" dirty="0">
                <a:solidFill>
                  <a:srgbClr val="17375E"/>
                </a:solidFill>
                <a:latin typeface="Calibri"/>
                <a:cs typeface="Calibri"/>
              </a:rPr>
              <a:t>διασφαλίσει</a:t>
            </a:r>
            <a:r>
              <a:rPr sz="1600" spc="-35" dirty="0">
                <a:solidFill>
                  <a:srgbClr val="17375E"/>
                </a:solidFill>
                <a:latin typeface="Calibri"/>
                <a:cs typeface="Calibri"/>
              </a:rPr>
              <a:t> </a:t>
            </a:r>
            <a:r>
              <a:rPr sz="1600" dirty="0">
                <a:solidFill>
                  <a:srgbClr val="17375E"/>
                </a:solidFill>
                <a:latin typeface="Calibri"/>
                <a:cs typeface="Calibri"/>
              </a:rPr>
              <a:t>μία</a:t>
            </a:r>
            <a:r>
              <a:rPr sz="1600" spc="-35" dirty="0">
                <a:solidFill>
                  <a:srgbClr val="17375E"/>
                </a:solidFill>
                <a:latin typeface="Calibri"/>
                <a:cs typeface="Calibri"/>
              </a:rPr>
              <a:t> </a:t>
            </a:r>
            <a:r>
              <a:rPr sz="1600" spc="-10" dirty="0">
                <a:solidFill>
                  <a:srgbClr val="17375E"/>
                </a:solidFill>
                <a:latin typeface="Calibri"/>
                <a:cs typeface="Calibri"/>
              </a:rPr>
              <a:t>τέλεια </a:t>
            </a:r>
            <a:r>
              <a:rPr sz="1600" dirty="0">
                <a:solidFill>
                  <a:srgbClr val="17375E"/>
                </a:solidFill>
                <a:latin typeface="Calibri"/>
                <a:cs typeface="Calibri"/>
              </a:rPr>
              <a:t>και</a:t>
            </a:r>
            <a:r>
              <a:rPr sz="1600" spc="-55" dirty="0">
                <a:solidFill>
                  <a:srgbClr val="17375E"/>
                </a:solidFill>
                <a:latin typeface="Calibri"/>
                <a:cs typeface="Calibri"/>
              </a:rPr>
              <a:t> </a:t>
            </a:r>
            <a:r>
              <a:rPr sz="1600" dirty="0">
                <a:solidFill>
                  <a:srgbClr val="17375E"/>
                </a:solidFill>
                <a:latin typeface="Calibri"/>
                <a:cs typeface="Calibri"/>
              </a:rPr>
              <a:t>αυτάρκη</a:t>
            </a:r>
            <a:r>
              <a:rPr sz="1600" spc="-45" dirty="0">
                <a:solidFill>
                  <a:srgbClr val="17375E"/>
                </a:solidFill>
                <a:latin typeface="Calibri"/>
                <a:cs typeface="Calibri"/>
              </a:rPr>
              <a:t> </a:t>
            </a:r>
            <a:r>
              <a:rPr sz="1600" dirty="0">
                <a:solidFill>
                  <a:srgbClr val="17375E"/>
                </a:solidFill>
                <a:latin typeface="Calibri"/>
                <a:cs typeface="Calibri"/>
              </a:rPr>
              <a:t>ζωή</a:t>
            </a:r>
            <a:r>
              <a:rPr sz="1600" spc="-50" dirty="0">
                <a:solidFill>
                  <a:srgbClr val="17375E"/>
                </a:solidFill>
                <a:latin typeface="Calibri"/>
                <a:cs typeface="Calibri"/>
              </a:rPr>
              <a:t> </a:t>
            </a:r>
            <a:r>
              <a:rPr sz="1600" dirty="0">
                <a:solidFill>
                  <a:srgbClr val="17375E"/>
                </a:solidFill>
                <a:latin typeface="Calibri"/>
                <a:cs typeface="Calibri"/>
              </a:rPr>
              <a:t>που</a:t>
            </a:r>
            <a:r>
              <a:rPr sz="1600" spc="-60" dirty="0">
                <a:solidFill>
                  <a:srgbClr val="17375E"/>
                </a:solidFill>
                <a:latin typeface="Calibri"/>
                <a:cs typeface="Calibri"/>
              </a:rPr>
              <a:t> </a:t>
            </a:r>
            <a:r>
              <a:rPr sz="1600" dirty="0">
                <a:solidFill>
                  <a:srgbClr val="17375E"/>
                </a:solidFill>
                <a:latin typeface="Calibri"/>
                <a:cs typeface="Calibri"/>
              </a:rPr>
              <a:t>θα</a:t>
            </a:r>
            <a:r>
              <a:rPr sz="1600" spc="-55" dirty="0">
                <a:solidFill>
                  <a:srgbClr val="17375E"/>
                </a:solidFill>
                <a:latin typeface="Calibri"/>
                <a:cs typeface="Calibri"/>
              </a:rPr>
              <a:t> </a:t>
            </a:r>
            <a:r>
              <a:rPr sz="1600" dirty="0">
                <a:solidFill>
                  <a:srgbClr val="17375E"/>
                </a:solidFill>
                <a:latin typeface="Calibri"/>
                <a:cs typeface="Calibri"/>
              </a:rPr>
              <a:t>οδηγήσει</a:t>
            </a:r>
            <a:r>
              <a:rPr sz="1600" spc="-40" dirty="0">
                <a:solidFill>
                  <a:srgbClr val="17375E"/>
                </a:solidFill>
                <a:latin typeface="Calibri"/>
                <a:cs typeface="Calibri"/>
              </a:rPr>
              <a:t> </a:t>
            </a:r>
            <a:r>
              <a:rPr sz="1600" dirty="0">
                <a:solidFill>
                  <a:srgbClr val="17375E"/>
                </a:solidFill>
                <a:latin typeface="Calibri"/>
                <a:cs typeface="Calibri"/>
              </a:rPr>
              <a:t>στην</a:t>
            </a:r>
            <a:r>
              <a:rPr sz="1600" spc="-55" dirty="0">
                <a:solidFill>
                  <a:srgbClr val="17375E"/>
                </a:solidFill>
                <a:latin typeface="Calibri"/>
                <a:cs typeface="Calibri"/>
              </a:rPr>
              <a:t> </a:t>
            </a:r>
            <a:r>
              <a:rPr sz="1600" dirty="0">
                <a:solidFill>
                  <a:srgbClr val="17375E"/>
                </a:solidFill>
                <a:latin typeface="Calibri"/>
                <a:cs typeface="Calibri"/>
              </a:rPr>
              <a:t>ευτυχία</a:t>
            </a:r>
            <a:r>
              <a:rPr sz="1600" spc="-70" dirty="0">
                <a:solidFill>
                  <a:srgbClr val="17375E"/>
                </a:solidFill>
                <a:latin typeface="Calibri"/>
                <a:cs typeface="Calibri"/>
              </a:rPr>
              <a:t> </a:t>
            </a:r>
            <a:r>
              <a:rPr sz="1600" dirty="0">
                <a:solidFill>
                  <a:srgbClr val="17375E"/>
                </a:solidFill>
                <a:latin typeface="Calibri"/>
                <a:cs typeface="Calibri"/>
              </a:rPr>
              <a:t>και</a:t>
            </a:r>
            <a:r>
              <a:rPr sz="1600" spc="-55" dirty="0">
                <a:solidFill>
                  <a:srgbClr val="17375E"/>
                </a:solidFill>
                <a:latin typeface="Calibri"/>
                <a:cs typeface="Calibri"/>
              </a:rPr>
              <a:t> </a:t>
            </a:r>
            <a:r>
              <a:rPr sz="1600" dirty="0">
                <a:solidFill>
                  <a:srgbClr val="17375E"/>
                </a:solidFill>
                <a:latin typeface="Calibri"/>
                <a:cs typeface="Calibri"/>
              </a:rPr>
              <a:t>την</a:t>
            </a:r>
            <a:r>
              <a:rPr sz="1600" spc="-65" dirty="0">
                <a:solidFill>
                  <a:srgbClr val="17375E"/>
                </a:solidFill>
                <a:latin typeface="Calibri"/>
                <a:cs typeface="Calibri"/>
              </a:rPr>
              <a:t> </a:t>
            </a:r>
            <a:r>
              <a:rPr sz="1600" dirty="0">
                <a:solidFill>
                  <a:srgbClr val="17375E"/>
                </a:solidFill>
                <a:latin typeface="Calibri"/>
                <a:cs typeface="Calibri"/>
              </a:rPr>
              <a:t>αρετή</a:t>
            </a:r>
            <a:r>
              <a:rPr sz="1600" spc="-50" dirty="0">
                <a:solidFill>
                  <a:srgbClr val="17375E"/>
                </a:solidFill>
                <a:latin typeface="Calibri"/>
                <a:cs typeface="Calibri"/>
              </a:rPr>
              <a:t> </a:t>
            </a:r>
            <a:r>
              <a:rPr sz="1600" dirty="0">
                <a:solidFill>
                  <a:srgbClr val="17375E"/>
                </a:solidFill>
                <a:latin typeface="Calibri"/>
                <a:cs typeface="Calibri"/>
              </a:rPr>
              <a:t>όλους</a:t>
            </a:r>
            <a:r>
              <a:rPr sz="1600" spc="-50" dirty="0">
                <a:solidFill>
                  <a:srgbClr val="17375E"/>
                </a:solidFill>
                <a:latin typeface="Calibri"/>
                <a:cs typeface="Calibri"/>
              </a:rPr>
              <a:t> </a:t>
            </a:r>
            <a:r>
              <a:rPr sz="1600" dirty="0">
                <a:solidFill>
                  <a:srgbClr val="17375E"/>
                </a:solidFill>
                <a:latin typeface="Calibri"/>
                <a:cs typeface="Calibri"/>
              </a:rPr>
              <a:t>τους</a:t>
            </a:r>
            <a:r>
              <a:rPr sz="1600" spc="-55" dirty="0">
                <a:solidFill>
                  <a:srgbClr val="17375E"/>
                </a:solidFill>
                <a:latin typeface="Calibri"/>
                <a:cs typeface="Calibri"/>
              </a:rPr>
              <a:t> </a:t>
            </a:r>
            <a:r>
              <a:rPr sz="1600" spc="-10" dirty="0">
                <a:solidFill>
                  <a:srgbClr val="17375E"/>
                </a:solidFill>
                <a:latin typeface="Calibri"/>
                <a:cs typeface="Calibri"/>
              </a:rPr>
              <a:t>πολίτες.</a:t>
            </a:r>
            <a:endParaRPr sz="1600">
              <a:latin typeface="Calibri"/>
              <a:cs typeface="Calibri"/>
            </a:endParaRPr>
          </a:p>
        </p:txBody>
      </p:sp>
      <p:sp>
        <p:nvSpPr>
          <p:cNvPr id="30" name="object 30"/>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31" name="object 31"/>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32</a:t>
            </a:fld>
            <a:endParaRPr spc="-25"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33</a:t>
            </a:fld>
            <a:endParaRPr spc="-25" dirty="0"/>
          </a:p>
        </p:txBody>
      </p:sp>
      <p:sp>
        <p:nvSpPr>
          <p:cNvPr id="2" name="object 2"/>
          <p:cNvSpPr txBox="1"/>
          <p:nvPr/>
        </p:nvSpPr>
        <p:spPr>
          <a:xfrm>
            <a:off x="267309" y="202183"/>
            <a:ext cx="1903095" cy="696595"/>
          </a:xfrm>
          <a:prstGeom prst="rect">
            <a:avLst/>
          </a:prstGeom>
        </p:spPr>
        <p:txBody>
          <a:bodyPr vert="horz" wrap="square" lIns="0" tIns="12700" rIns="0" bIns="0" rtlCol="0">
            <a:spAutoFit/>
          </a:bodyPr>
          <a:lstStyle/>
          <a:p>
            <a:pPr marL="38100">
              <a:lnSpc>
                <a:spcPct val="100000"/>
              </a:lnSpc>
              <a:spcBef>
                <a:spcPts val="100"/>
              </a:spcBef>
            </a:pPr>
            <a:r>
              <a:rPr sz="4400" dirty="0">
                <a:latin typeface="Calibri"/>
                <a:cs typeface="Calibri"/>
              </a:rPr>
              <a:t>4</a:t>
            </a:r>
            <a:r>
              <a:rPr sz="4350" baseline="24904" dirty="0">
                <a:latin typeface="Calibri"/>
                <a:cs typeface="Calibri"/>
              </a:rPr>
              <a:t>ο</a:t>
            </a:r>
            <a:r>
              <a:rPr sz="4350" spc="525" baseline="24904" dirty="0">
                <a:latin typeface="Calibri"/>
                <a:cs typeface="Calibri"/>
              </a:rPr>
              <a:t> </a:t>
            </a:r>
            <a:r>
              <a:rPr sz="4400" spc="-20" dirty="0">
                <a:latin typeface="Calibri"/>
                <a:cs typeface="Calibri"/>
              </a:rPr>
              <a:t>βήμα</a:t>
            </a:r>
            <a:endParaRPr sz="4400">
              <a:latin typeface="Calibri"/>
              <a:cs typeface="Calibri"/>
            </a:endParaRPr>
          </a:p>
        </p:txBody>
      </p:sp>
      <p:sp>
        <p:nvSpPr>
          <p:cNvPr id="3" name="object 3"/>
          <p:cNvSpPr txBox="1"/>
          <p:nvPr/>
        </p:nvSpPr>
        <p:spPr>
          <a:xfrm>
            <a:off x="2593594" y="84531"/>
            <a:ext cx="6330950" cy="940435"/>
          </a:xfrm>
          <a:prstGeom prst="rect">
            <a:avLst/>
          </a:prstGeom>
        </p:spPr>
        <p:txBody>
          <a:bodyPr vert="horz" wrap="square" lIns="0" tIns="12700" rIns="0" bIns="0" rtlCol="0">
            <a:spAutoFit/>
          </a:bodyPr>
          <a:lstStyle/>
          <a:p>
            <a:pPr marL="355600" marR="5080" indent="-342900">
              <a:lnSpc>
                <a:spcPct val="100000"/>
              </a:lnSpc>
              <a:spcBef>
                <a:spcPts val="100"/>
              </a:spcBef>
              <a:buFont typeface="Arial"/>
              <a:buChar char="•"/>
              <a:tabLst>
                <a:tab pos="355600" algn="l"/>
              </a:tabLst>
            </a:pPr>
            <a:r>
              <a:rPr sz="3000" b="1" spc="-10" dirty="0">
                <a:solidFill>
                  <a:srgbClr val="4F6128"/>
                </a:solidFill>
                <a:latin typeface="Calibri"/>
                <a:cs typeface="Calibri"/>
              </a:rPr>
              <a:t>Ανακαλώ</a:t>
            </a:r>
            <a:r>
              <a:rPr sz="3000" b="1" spc="-120" dirty="0">
                <a:solidFill>
                  <a:srgbClr val="4F6128"/>
                </a:solidFill>
                <a:latin typeface="Calibri"/>
                <a:cs typeface="Calibri"/>
              </a:rPr>
              <a:t> </a:t>
            </a:r>
            <a:r>
              <a:rPr sz="3000" dirty="0">
                <a:latin typeface="Calibri"/>
                <a:cs typeface="Calibri"/>
              </a:rPr>
              <a:t>όσες</a:t>
            </a:r>
            <a:r>
              <a:rPr sz="3000" spc="-90" dirty="0">
                <a:latin typeface="Calibri"/>
                <a:cs typeface="Calibri"/>
              </a:rPr>
              <a:t> </a:t>
            </a:r>
            <a:r>
              <a:rPr sz="3000" dirty="0">
                <a:latin typeface="Calibri"/>
                <a:cs typeface="Calibri"/>
              </a:rPr>
              <a:t>ακόμα</a:t>
            </a:r>
            <a:r>
              <a:rPr sz="3000" spc="-100" dirty="0">
                <a:latin typeface="Calibri"/>
                <a:cs typeface="Calibri"/>
              </a:rPr>
              <a:t> </a:t>
            </a:r>
            <a:r>
              <a:rPr sz="3000" spc="-10" dirty="0">
                <a:latin typeface="Calibri"/>
                <a:cs typeface="Calibri"/>
              </a:rPr>
              <a:t>πληροφορίες </a:t>
            </a:r>
            <a:r>
              <a:rPr sz="3000" dirty="0">
                <a:latin typeface="Calibri"/>
                <a:cs typeface="Calibri"/>
              </a:rPr>
              <a:t>μπορώ</a:t>
            </a:r>
            <a:r>
              <a:rPr sz="3000" spc="-70" dirty="0">
                <a:latin typeface="Calibri"/>
                <a:cs typeface="Calibri"/>
              </a:rPr>
              <a:t> </a:t>
            </a:r>
            <a:r>
              <a:rPr sz="3000" dirty="0">
                <a:latin typeface="Calibri"/>
                <a:cs typeface="Calibri"/>
              </a:rPr>
              <a:t>από</a:t>
            </a:r>
            <a:r>
              <a:rPr sz="3000" spc="-80" dirty="0">
                <a:latin typeface="Calibri"/>
                <a:cs typeface="Calibri"/>
              </a:rPr>
              <a:t> </a:t>
            </a:r>
            <a:r>
              <a:rPr sz="3000" dirty="0">
                <a:latin typeface="Calibri"/>
                <a:cs typeface="Calibri"/>
              </a:rPr>
              <a:t>τις</a:t>
            </a:r>
            <a:r>
              <a:rPr sz="3000" spc="-80" dirty="0">
                <a:latin typeface="Calibri"/>
                <a:cs typeface="Calibri"/>
              </a:rPr>
              <a:t> </a:t>
            </a:r>
            <a:r>
              <a:rPr sz="3000" dirty="0">
                <a:latin typeface="Calibri"/>
                <a:cs typeface="Calibri"/>
              </a:rPr>
              <a:t>ιστορικές</a:t>
            </a:r>
            <a:r>
              <a:rPr sz="3000" spc="-80" dirty="0">
                <a:latin typeface="Calibri"/>
                <a:cs typeface="Calibri"/>
              </a:rPr>
              <a:t> </a:t>
            </a:r>
            <a:r>
              <a:rPr sz="3000" dirty="0">
                <a:latin typeface="Calibri"/>
                <a:cs typeface="Calibri"/>
              </a:rPr>
              <a:t>μου</a:t>
            </a:r>
            <a:r>
              <a:rPr sz="3000" spc="-70" dirty="0">
                <a:latin typeface="Calibri"/>
                <a:cs typeface="Calibri"/>
              </a:rPr>
              <a:t> </a:t>
            </a:r>
            <a:r>
              <a:rPr sz="3000" spc="-10" dirty="0">
                <a:latin typeface="Calibri"/>
                <a:cs typeface="Calibri"/>
              </a:rPr>
              <a:t>γνώσεις.</a:t>
            </a:r>
            <a:endParaRPr sz="3000">
              <a:latin typeface="Calibri"/>
              <a:cs typeface="Calibri"/>
            </a:endParaRPr>
          </a:p>
        </p:txBody>
      </p:sp>
      <p:sp>
        <p:nvSpPr>
          <p:cNvPr id="4" name="object 4"/>
          <p:cNvSpPr txBox="1"/>
          <p:nvPr/>
        </p:nvSpPr>
        <p:spPr>
          <a:xfrm>
            <a:off x="307340" y="1065022"/>
            <a:ext cx="8585200" cy="5390515"/>
          </a:xfrm>
          <a:prstGeom prst="rect">
            <a:avLst/>
          </a:prstGeom>
        </p:spPr>
        <p:txBody>
          <a:bodyPr vert="horz" wrap="square" lIns="0" tIns="12065" rIns="0" bIns="0" rtlCol="0">
            <a:spAutoFit/>
          </a:bodyPr>
          <a:lstStyle/>
          <a:p>
            <a:pPr marL="12700" marR="39370">
              <a:lnSpc>
                <a:spcPct val="100000"/>
              </a:lnSpc>
              <a:spcBef>
                <a:spcPts val="95"/>
              </a:spcBef>
            </a:pPr>
            <a:r>
              <a:rPr sz="1600" dirty="0">
                <a:solidFill>
                  <a:srgbClr val="17375E"/>
                </a:solidFill>
                <a:latin typeface="Calibri"/>
                <a:cs typeface="Calibri"/>
              </a:rPr>
              <a:t>σελίδες</a:t>
            </a:r>
            <a:r>
              <a:rPr sz="1600" spc="-65" dirty="0">
                <a:solidFill>
                  <a:srgbClr val="17375E"/>
                </a:solidFill>
                <a:latin typeface="Calibri"/>
                <a:cs typeface="Calibri"/>
              </a:rPr>
              <a:t> </a:t>
            </a:r>
            <a:r>
              <a:rPr sz="1600" spc="-10" dirty="0">
                <a:solidFill>
                  <a:srgbClr val="17375E"/>
                </a:solidFill>
                <a:latin typeface="Calibri"/>
                <a:cs typeface="Calibri"/>
              </a:rPr>
              <a:t>84-</a:t>
            </a:r>
            <a:r>
              <a:rPr sz="1600" dirty="0">
                <a:solidFill>
                  <a:srgbClr val="17375E"/>
                </a:solidFill>
                <a:latin typeface="Calibri"/>
                <a:cs typeface="Calibri"/>
              </a:rPr>
              <a:t>85</a:t>
            </a:r>
            <a:r>
              <a:rPr sz="1600" spc="-30" dirty="0">
                <a:solidFill>
                  <a:srgbClr val="17375E"/>
                </a:solidFill>
                <a:latin typeface="Calibri"/>
                <a:cs typeface="Calibri"/>
              </a:rPr>
              <a:t> </a:t>
            </a:r>
            <a:r>
              <a:rPr sz="1600" dirty="0">
                <a:solidFill>
                  <a:srgbClr val="17375E"/>
                </a:solidFill>
                <a:latin typeface="Calibri"/>
                <a:cs typeface="Calibri"/>
              </a:rPr>
              <a:t>του</a:t>
            </a:r>
            <a:r>
              <a:rPr sz="1600" spc="-45" dirty="0">
                <a:solidFill>
                  <a:srgbClr val="17375E"/>
                </a:solidFill>
                <a:latin typeface="Calibri"/>
                <a:cs typeface="Calibri"/>
              </a:rPr>
              <a:t> </a:t>
            </a:r>
            <a:r>
              <a:rPr sz="1600" dirty="0">
                <a:solidFill>
                  <a:srgbClr val="17375E"/>
                </a:solidFill>
                <a:latin typeface="Calibri"/>
                <a:cs typeface="Calibri"/>
              </a:rPr>
              <a:t>βιβλίου</a:t>
            </a:r>
            <a:r>
              <a:rPr sz="1600" spc="-65" dirty="0">
                <a:solidFill>
                  <a:srgbClr val="17375E"/>
                </a:solidFill>
                <a:latin typeface="Calibri"/>
                <a:cs typeface="Calibri"/>
              </a:rPr>
              <a:t> </a:t>
            </a:r>
            <a:r>
              <a:rPr sz="1600" dirty="0">
                <a:solidFill>
                  <a:srgbClr val="17375E"/>
                </a:solidFill>
                <a:latin typeface="Calibri"/>
                <a:cs typeface="Calibri"/>
              </a:rPr>
              <a:t>Ιστορία</a:t>
            </a:r>
            <a:r>
              <a:rPr sz="1600" spc="-50" dirty="0">
                <a:solidFill>
                  <a:srgbClr val="17375E"/>
                </a:solidFill>
                <a:latin typeface="Calibri"/>
                <a:cs typeface="Calibri"/>
              </a:rPr>
              <a:t> </a:t>
            </a:r>
            <a:r>
              <a:rPr sz="1600" dirty="0">
                <a:solidFill>
                  <a:srgbClr val="17375E"/>
                </a:solidFill>
                <a:latin typeface="Calibri"/>
                <a:cs typeface="Calibri"/>
              </a:rPr>
              <a:t>του</a:t>
            </a:r>
            <a:r>
              <a:rPr sz="1600" spc="-45" dirty="0">
                <a:solidFill>
                  <a:srgbClr val="17375E"/>
                </a:solidFill>
                <a:latin typeface="Calibri"/>
                <a:cs typeface="Calibri"/>
              </a:rPr>
              <a:t> </a:t>
            </a:r>
            <a:r>
              <a:rPr sz="1600" spc="-10" dirty="0">
                <a:solidFill>
                  <a:srgbClr val="17375E"/>
                </a:solidFill>
                <a:latin typeface="Calibri"/>
                <a:cs typeface="Calibri"/>
              </a:rPr>
              <a:t>Αρχαίου</a:t>
            </a:r>
            <a:r>
              <a:rPr sz="1600" spc="-50" dirty="0">
                <a:solidFill>
                  <a:srgbClr val="17375E"/>
                </a:solidFill>
                <a:latin typeface="Calibri"/>
                <a:cs typeface="Calibri"/>
              </a:rPr>
              <a:t> </a:t>
            </a:r>
            <a:r>
              <a:rPr sz="1600" spc="-10" dirty="0">
                <a:solidFill>
                  <a:srgbClr val="17375E"/>
                </a:solidFill>
                <a:latin typeface="Calibri"/>
                <a:cs typeface="Calibri"/>
              </a:rPr>
              <a:t>Κόσμου,</a:t>
            </a:r>
            <a:r>
              <a:rPr sz="1600" spc="-35" dirty="0">
                <a:solidFill>
                  <a:srgbClr val="17375E"/>
                </a:solidFill>
                <a:latin typeface="Calibri"/>
                <a:cs typeface="Calibri"/>
              </a:rPr>
              <a:t> </a:t>
            </a:r>
            <a:r>
              <a:rPr sz="1600" dirty="0">
                <a:solidFill>
                  <a:srgbClr val="17375E"/>
                </a:solidFill>
                <a:latin typeface="Calibri"/>
                <a:cs typeface="Calibri"/>
              </a:rPr>
              <a:t>Α’</a:t>
            </a:r>
            <a:r>
              <a:rPr sz="1600" spc="-45" dirty="0">
                <a:solidFill>
                  <a:srgbClr val="17375E"/>
                </a:solidFill>
                <a:latin typeface="Calibri"/>
                <a:cs typeface="Calibri"/>
              </a:rPr>
              <a:t> </a:t>
            </a:r>
            <a:r>
              <a:rPr sz="1600" dirty="0">
                <a:solidFill>
                  <a:srgbClr val="17375E"/>
                </a:solidFill>
                <a:latin typeface="Calibri"/>
                <a:cs typeface="Calibri"/>
              </a:rPr>
              <a:t>Λυκείου,</a:t>
            </a:r>
            <a:r>
              <a:rPr sz="1600" spc="-55" dirty="0">
                <a:solidFill>
                  <a:srgbClr val="17375E"/>
                </a:solidFill>
                <a:latin typeface="Calibri"/>
                <a:cs typeface="Calibri"/>
              </a:rPr>
              <a:t> </a:t>
            </a:r>
            <a:r>
              <a:rPr sz="1600" dirty="0">
                <a:solidFill>
                  <a:srgbClr val="17375E"/>
                </a:solidFill>
                <a:latin typeface="Calibri"/>
                <a:cs typeface="Calibri"/>
              </a:rPr>
              <a:t>παράγραφος</a:t>
            </a:r>
            <a:r>
              <a:rPr sz="1600" spc="5" dirty="0">
                <a:solidFill>
                  <a:srgbClr val="17375E"/>
                </a:solidFill>
                <a:latin typeface="Calibri"/>
                <a:cs typeface="Calibri"/>
              </a:rPr>
              <a:t> </a:t>
            </a:r>
            <a:r>
              <a:rPr sz="1600" b="1" dirty="0">
                <a:solidFill>
                  <a:srgbClr val="17375E"/>
                </a:solidFill>
                <a:latin typeface="Calibri"/>
                <a:cs typeface="Calibri"/>
              </a:rPr>
              <a:t>Η</a:t>
            </a:r>
            <a:r>
              <a:rPr sz="1600" b="1" spc="-55" dirty="0">
                <a:solidFill>
                  <a:srgbClr val="17375E"/>
                </a:solidFill>
                <a:latin typeface="Calibri"/>
                <a:cs typeface="Calibri"/>
              </a:rPr>
              <a:t> </a:t>
            </a:r>
            <a:r>
              <a:rPr sz="1600" b="1" dirty="0">
                <a:solidFill>
                  <a:srgbClr val="17375E"/>
                </a:solidFill>
                <a:latin typeface="Calibri"/>
                <a:cs typeface="Calibri"/>
              </a:rPr>
              <a:t>γένεση</a:t>
            </a:r>
            <a:r>
              <a:rPr sz="1600" b="1" spc="-35" dirty="0">
                <a:solidFill>
                  <a:srgbClr val="17375E"/>
                </a:solidFill>
                <a:latin typeface="Calibri"/>
                <a:cs typeface="Calibri"/>
              </a:rPr>
              <a:t> </a:t>
            </a:r>
            <a:r>
              <a:rPr sz="1600" b="1" dirty="0">
                <a:solidFill>
                  <a:srgbClr val="17375E"/>
                </a:solidFill>
                <a:latin typeface="Calibri"/>
                <a:cs typeface="Calibri"/>
              </a:rPr>
              <a:t>της</a:t>
            </a:r>
            <a:r>
              <a:rPr sz="1600" b="1" spc="-40" dirty="0">
                <a:solidFill>
                  <a:srgbClr val="17375E"/>
                </a:solidFill>
                <a:latin typeface="Calibri"/>
                <a:cs typeface="Calibri"/>
              </a:rPr>
              <a:t> </a:t>
            </a:r>
            <a:r>
              <a:rPr sz="1600" b="1" spc="-10" dirty="0">
                <a:solidFill>
                  <a:srgbClr val="17375E"/>
                </a:solidFill>
                <a:latin typeface="Calibri"/>
                <a:cs typeface="Calibri"/>
              </a:rPr>
              <a:t>πόλης- κράτους</a:t>
            </a:r>
            <a:endParaRPr sz="1600">
              <a:latin typeface="Calibri"/>
              <a:cs typeface="Calibri"/>
            </a:endParaRPr>
          </a:p>
          <a:p>
            <a:pPr marL="12700" marR="34925">
              <a:lnSpc>
                <a:spcPct val="100000"/>
              </a:lnSpc>
            </a:pPr>
            <a:r>
              <a:rPr sz="1600" b="1" dirty="0">
                <a:latin typeface="Calibri"/>
                <a:cs typeface="Calibri"/>
              </a:rPr>
              <a:t>Η</a:t>
            </a:r>
            <a:r>
              <a:rPr sz="1600" b="1" spc="-25" dirty="0">
                <a:latin typeface="Calibri"/>
                <a:cs typeface="Calibri"/>
              </a:rPr>
              <a:t> </a:t>
            </a:r>
            <a:r>
              <a:rPr sz="1600" b="1" dirty="0">
                <a:latin typeface="Calibri"/>
                <a:cs typeface="Calibri"/>
              </a:rPr>
              <a:t>γένεση</a:t>
            </a:r>
            <a:r>
              <a:rPr sz="1600" b="1" spc="-20" dirty="0">
                <a:latin typeface="Calibri"/>
                <a:cs typeface="Calibri"/>
              </a:rPr>
              <a:t> </a:t>
            </a:r>
            <a:r>
              <a:rPr sz="1600" b="1" dirty="0">
                <a:latin typeface="Calibri"/>
                <a:cs typeface="Calibri"/>
              </a:rPr>
              <a:t>της</a:t>
            </a:r>
            <a:r>
              <a:rPr sz="1600" b="1" spc="-25" dirty="0">
                <a:latin typeface="Calibri"/>
                <a:cs typeface="Calibri"/>
              </a:rPr>
              <a:t> </a:t>
            </a:r>
            <a:r>
              <a:rPr sz="1600" b="1" spc="-10" dirty="0">
                <a:latin typeface="Calibri"/>
                <a:cs typeface="Calibri"/>
              </a:rPr>
              <a:t>πόλης-</a:t>
            </a:r>
            <a:r>
              <a:rPr sz="1600" b="1" dirty="0">
                <a:latin typeface="Calibri"/>
                <a:cs typeface="Calibri"/>
              </a:rPr>
              <a:t>κράτους.</a:t>
            </a:r>
            <a:r>
              <a:rPr sz="1600" b="1" spc="-30" dirty="0">
                <a:latin typeface="Calibri"/>
                <a:cs typeface="Calibri"/>
              </a:rPr>
              <a:t> </a:t>
            </a:r>
            <a:r>
              <a:rPr sz="1600" dirty="0">
                <a:latin typeface="Calibri"/>
                <a:cs typeface="Calibri"/>
              </a:rPr>
              <a:t>Οι</a:t>
            </a:r>
            <a:r>
              <a:rPr sz="1600" spc="-25" dirty="0">
                <a:latin typeface="Calibri"/>
                <a:cs typeface="Calibri"/>
              </a:rPr>
              <a:t> </a:t>
            </a:r>
            <a:r>
              <a:rPr sz="1600" spc="-10" dirty="0">
                <a:latin typeface="Calibri"/>
                <a:cs typeface="Calibri"/>
              </a:rPr>
              <a:t>ιστορικοί</a:t>
            </a:r>
            <a:r>
              <a:rPr sz="1600" spc="-30" dirty="0">
                <a:latin typeface="Calibri"/>
                <a:cs typeface="Calibri"/>
              </a:rPr>
              <a:t> </a:t>
            </a:r>
            <a:r>
              <a:rPr sz="1600" spc="-10" dirty="0">
                <a:latin typeface="Calibri"/>
                <a:cs typeface="Calibri"/>
              </a:rPr>
              <a:t>χρησιμοποίησαν</a:t>
            </a:r>
            <a:r>
              <a:rPr sz="1600" spc="-5" dirty="0">
                <a:latin typeface="Calibri"/>
                <a:cs typeface="Calibri"/>
              </a:rPr>
              <a:t> </a:t>
            </a:r>
            <a:r>
              <a:rPr sz="1600" dirty="0">
                <a:latin typeface="Calibri"/>
                <a:cs typeface="Calibri"/>
              </a:rPr>
              <a:t>τον</a:t>
            </a:r>
            <a:r>
              <a:rPr sz="1600" spc="-35" dirty="0">
                <a:latin typeface="Calibri"/>
                <a:cs typeface="Calibri"/>
              </a:rPr>
              <a:t> </a:t>
            </a:r>
            <a:r>
              <a:rPr sz="1600" dirty="0">
                <a:latin typeface="Calibri"/>
                <a:cs typeface="Calibri"/>
              </a:rPr>
              <a:t>όρο</a:t>
            </a:r>
            <a:r>
              <a:rPr sz="1600" spc="-10" dirty="0">
                <a:latin typeface="Calibri"/>
                <a:cs typeface="Calibri"/>
              </a:rPr>
              <a:t> πόλη-</a:t>
            </a:r>
            <a:r>
              <a:rPr sz="1600" dirty="0">
                <a:latin typeface="Calibri"/>
                <a:cs typeface="Calibri"/>
              </a:rPr>
              <a:t>κράτος για</a:t>
            </a:r>
            <a:r>
              <a:rPr sz="1600" spc="-25" dirty="0">
                <a:latin typeface="Calibri"/>
                <a:cs typeface="Calibri"/>
              </a:rPr>
              <a:t> </a:t>
            </a:r>
            <a:r>
              <a:rPr sz="1600" dirty="0">
                <a:latin typeface="Calibri"/>
                <a:cs typeface="Calibri"/>
              </a:rPr>
              <a:t>να</a:t>
            </a:r>
            <a:r>
              <a:rPr sz="1600" spc="-25" dirty="0">
                <a:latin typeface="Calibri"/>
                <a:cs typeface="Calibri"/>
              </a:rPr>
              <a:t> </a:t>
            </a:r>
            <a:r>
              <a:rPr sz="1600" spc="-10" dirty="0">
                <a:latin typeface="Calibri"/>
                <a:cs typeface="Calibri"/>
              </a:rPr>
              <a:t>δηλώσουν</a:t>
            </a:r>
            <a:r>
              <a:rPr sz="1600" spc="-40" dirty="0">
                <a:latin typeface="Calibri"/>
                <a:cs typeface="Calibri"/>
              </a:rPr>
              <a:t> </a:t>
            </a:r>
            <a:r>
              <a:rPr sz="1600" spc="-25" dirty="0">
                <a:latin typeface="Calibri"/>
                <a:cs typeface="Calibri"/>
              </a:rPr>
              <a:t>την </a:t>
            </a:r>
            <a:r>
              <a:rPr sz="1600" dirty="0">
                <a:latin typeface="Calibri"/>
                <a:cs typeface="Calibri"/>
              </a:rPr>
              <a:t>έννοια</a:t>
            </a:r>
            <a:r>
              <a:rPr sz="1600" spc="-65" dirty="0">
                <a:latin typeface="Calibri"/>
                <a:cs typeface="Calibri"/>
              </a:rPr>
              <a:t> </a:t>
            </a:r>
            <a:r>
              <a:rPr sz="1600" dirty="0">
                <a:latin typeface="Calibri"/>
                <a:cs typeface="Calibri"/>
              </a:rPr>
              <a:t>του</a:t>
            </a:r>
            <a:r>
              <a:rPr sz="1600" spc="-45" dirty="0">
                <a:latin typeface="Calibri"/>
                <a:cs typeface="Calibri"/>
              </a:rPr>
              <a:t> </a:t>
            </a:r>
            <a:r>
              <a:rPr sz="1600" dirty="0">
                <a:latin typeface="Calibri"/>
                <a:cs typeface="Calibri"/>
              </a:rPr>
              <a:t>χώρου</a:t>
            </a:r>
            <a:r>
              <a:rPr sz="1600" spc="-35" dirty="0">
                <a:latin typeface="Calibri"/>
                <a:cs typeface="Calibri"/>
              </a:rPr>
              <a:t> </a:t>
            </a:r>
            <a:r>
              <a:rPr sz="1600" dirty="0">
                <a:latin typeface="Calibri"/>
                <a:cs typeface="Calibri"/>
              </a:rPr>
              <a:t>και</a:t>
            </a:r>
            <a:r>
              <a:rPr sz="1600" spc="-40" dirty="0">
                <a:latin typeface="Calibri"/>
                <a:cs typeface="Calibri"/>
              </a:rPr>
              <a:t> </a:t>
            </a:r>
            <a:r>
              <a:rPr sz="1600" dirty="0">
                <a:latin typeface="Calibri"/>
                <a:cs typeface="Calibri"/>
              </a:rPr>
              <a:t>συγχρόνως</a:t>
            </a:r>
            <a:r>
              <a:rPr sz="1600" spc="-35" dirty="0">
                <a:latin typeface="Calibri"/>
                <a:cs typeface="Calibri"/>
              </a:rPr>
              <a:t> </a:t>
            </a:r>
            <a:r>
              <a:rPr sz="1600" dirty="0">
                <a:latin typeface="Calibri"/>
                <a:cs typeface="Calibri"/>
              </a:rPr>
              <a:t>της</a:t>
            </a:r>
            <a:r>
              <a:rPr sz="1600" spc="-25" dirty="0">
                <a:latin typeface="Calibri"/>
                <a:cs typeface="Calibri"/>
              </a:rPr>
              <a:t> </a:t>
            </a:r>
            <a:r>
              <a:rPr sz="1600" spc="-10" dirty="0">
                <a:latin typeface="Calibri"/>
                <a:cs typeface="Calibri"/>
              </a:rPr>
              <a:t>οργανωμένης</a:t>
            </a:r>
            <a:r>
              <a:rPr sz="1600" spc="-35" dirty="0">
                <a:latin typeface="Calibri"/>
                <a:cs typeface="Calibri"/>
              </a:rPr>
              <a:t> </a:t>
            </a:r>
            <a:r>
              <a:rPr sz="1600" spc="-10" dirty="0">
                <a:latin typeface="Calibri"/>
                <a:cs typeface="Calibri"/>
              </a:rPr>
              <a:t>κοινότητας ανθρώπων</a:t>
            </a:r>
            <a:r>
              <a:rPr sz="1600" spc="-50" dirty="0">
                <a:latin typeface="Calibri"/>
                <a:cs typeface="Calibri"/>
              </a:rPr>
              <a:t> </a:t>
            </a:r>
            <a:r>
              <a:rPr sz="1600" spc="-10" dirty="0">
                <a:latin typeface="Calibri"/>
                <a:cs typeface="Calibri"/>
              </a:rPr>
              <a:t>κάτω</a:t>
            </a:r>
            <a:r>
              <a:rPr sz="1600" spc="-35" dirty="0">
                <a:latin typeface="Calibri"/>
                <a:cs typeface="Calibri"/>
              </a:rPr>
              <a:t> </a:t>
            </a:r>
            <a:r>
              <a:rPr sz="1600" dirty="0">
                <a:latin typeface="Calibri"/>
                <a:cs typeface="Calibri"/>
              </a:rPr>
              <a:t>από</a:t>
            </a:r>
            <a:r>
              <a:rPr sz="1600" spc="-35" dirty="0">
                <a:latin typeface="Calibri"/>
                <a:cs typeface="Calibri"/>
              </a:rPr>
              <a:t> </a:t>
            </a:r>
            <a:r>
              <a:rPr sz="1600" dirty="0">
                <a:latin typeface="Calibri"/>
                <a:cs typeface="Calibri"/>
              </a:rPr>
              <a:t>μια</a:t>
            </a:r>
            <a:r>
              <a:rPr sz="1600" spc="-45" dirty="0">
                <a:latin typeface="Calibri"/>
                <a:cs typeface="Calibri"/>
              </a:rPr>
              <a:t> </a:t>
            </a:r>
            <a:r>
              <a:rPr sz="1600" dirty="0">
                <a:latin typeface="Calibri"/>
                <a:cs typeface="Calibri"/>
              </a:rPr>
              <a:t>εξουσία.</a:t>
            </a:r>
            <a:r>
              <a:rPr sz="1600" spc="-45" dirty="0">
                <a:latin typeface="Calibri"/>
                <a:cs typeface="Calibri"/>
              </a:rPr>
              <a:t> </a:t>
            </a:r>
            <a:r>
              <a:rPr sz="1600" spc="-50" dirty="0">
                <a:latin typeface="Calibri"/>
                <a:cs typeface="Calibri"/>
              </a:rPr>
              <a:t>Η</a:t>
            </a:r>
            <a:endParaRPr sz="1600">
              <a:latin typeface="Calibri"/>
              <a:cs typeface="Calibri"/>
            </a:endParaRPr>
          </a:p>
          <a:p>
            <a:pPr marL="12700" marR="276860">
              <a:lnSpc>
                <a:spcPct val="100000"/>
              </a:lnSpc>
            </a:pPr>
            <a:r>
              <a:rPr sz="1600" dirty="0">
                <a:latin typeface="Calibri"/>
                <a:cs typeface="Calibri"/>
              </a:rPr>
              <a:t>οργάνωση</a:t>
            </a:r>
            <a:r>
              <a:rPr sz="1600" spc="-20" dirty="0">
                <a:latin typeface="Calibri"/>
                <a:cs typeface="Calibri"/>
              </a:rPr>
              <a:t> </a:t>
            </a:r>
            <a:r>
              <a:rPr sz="1600" dirty="0">
                <a:latin typeface="Calibri"/>
                <a:cs typeface="Calibri"/>
              </a:rPr>
              <a:t>προϋποθέτει</a:t>
            </a:r>
            <a:r>
              <a:rPr sz="1600" spc="-45" dirty="0">
                <a:latin typeface="Calibri"/>
                <a:cs typeface="Calibri"/>
              </a:rPr>
              <a:t> </a:t>
            </a:r>
            <a:r>
              <a:rPr sz="1600" dirty="0">
                <a:latin typeface="Calibri"/>
                <a:cs typeface="Calibri"/>
              </a:rPr>
              <a:t>την</a:t>
            </a:r>
            <a:r>
              <a:rPr sz="1600" spc="-35" dirty="0">
                <a:latin typeface="Calibri"/>
                <a:cs typeface="Calibri"/>
              </a:rPr>
              <a:t> </a:t>
            </a:r>
            <a:r>
              <a:rPr sz="1600" spc="-10" dirty="0">
                <a:latin typeface="Calibri"/>
                <a:cs typeface="Calibri"/>
              </a:rPr>
              <a:t>κυριαρχία</a:t>
            </a:r>
            <a:r>
              <a:rPr sz="1600" spc="-30" dirty="0">
                <a:latin typeface="Calibri"/>
                <a:cs typeface="Calibri"/>
              </a:rPr>
              <a:t> </a:t>
            </a:r>
            <a:r>
              <a:rPr sz="1600" dirty="0">
                <a:latin typeface="Calibri"/>
                <a:cs typeface="Calibri"/>
              </a:rPr>
              <a:t>σε</a:t>
            </a:r>
            <a:r>
              <a:rPr sz="1600" spc="-50" dirty="0">
                <a:latin typeface="Calibri"/>
                <a:cs typeface="Calibri"/>
              </a:rPr>
              <a:t> </a:t>
            </a:r>
            <a:r>
              <a:rPr sz="1600" dirty="0">
                <a:latin typeface="Calibri"/>
                <a:cs typeface="Calibri"/>
              </a:rPr>
              <a:t>συγκεκριμένο</a:t>
            </a:r>
            <a:r>
              <a:rPr sz="1600" spc="-45" dirty="0">
                <a:latin typeface="Calibri"/>
                <a:cs typeface="Calibri"/>
              </a:rPr>
              <a:t> </a:t>
            </a:r>
            <a:r>
              <a:rPr sz="1600" spc="-10" dirty="0">
                <a:latin typeface="Calibri"/>
                <a:cs typeface="Calibri"/>
              </a:rPr>
              <a:t>χώρο,</a:t>
            </a:r>
            <a:r>
              <a:rPr sz="1600" spc="-40" dirty="0">
                <a:latin typeface="Calibri"/>
                <a:cs typeface="Calibri"/>
              </a:rPr>
              <a:t> </a:t>
            </a:r>
            <a:r>
              <a:rPr sz="1600" dirty="0">
                <a:latin typeface="Calibri"/>
                <a:cs typeface="Calibri"/>
              </a:rPr>
              <a:t>που</a:t>
            </a:r>
            <a:r>
              <a:rPr sz="1600" spc="-40" dirty="0">
                <a:latin typeface="Calibri"/>
                <a:cs typeface="Calibri"/>
              </a:rPr>
              <a:t> </a:t>
            </a:r>
            <a:r>
              <a:rPr sz="1600" spc="-10" dirty="0">
                <a:latin typeface="Calibri"/>
                <a:cs typeface="Calibri"/>
              </a:rPr>
              <a:t>αντιστοιχεί</a:t>
            </a:r>
            <a:r>
              <a:rPr sz="1600" spc="-45" dirty="0">
                <a:latin typeface="Calibri"/>
                <a:cs typeface="Calibri"/>
              </a:rPr>
              <a:t> </a:t>
            </a:r>
            <a:r>
              <a:rPr sz="1600" dirty="0">
                <a:latin typeface="Calibri"/>
                <a:cs typeface="Calibri"/>
              </a:rPr>
              <a:t>σε</a:t>
            </a:r>
            <a:r>
              <a:rPr sz="1600" spc="-40" dirty="0">
                <a:latin typeface="Calibri"/>
                <a:cs typeface="Calibri"/>
              </a:rPr>
              <a:t> </a:t>
            </a:r>
            <a:r>
              <a:rPr sz="1600" dirty="0">
                <a:latin typeface="Calibri"/>
                <a:cs typeface="Calibri"/>
              </a:rPr>
              <a:t>όρια</a:t>
            </a:r>
            <a:r>
              <a:rPr sz="1600" spc="-45" dirty="0">
                <a:latin typeface="Calibri"/>
                <a:cs typeface="Calibri"/>
              </a:rPr>
              <a:t> </a:t>
            </a:r>
            <a:r>
              <a:rPr sz="1600" dirty="0">
                <a:latin typeface="Calibri"/>
                <a:cs typeface="Calibri"/>
              </a:rPr>
              <a:t>μιας</a:t>
            </a:r>
            <a:r>
              <a:rPr sz="1600" spc="-35" dirty="0">
                <a:latin typeface="Calibri"/>
                <a:cs typeface="Calibri"/>
              </a:rPr>
              <a:t> </a:t>
            </a:r>
            <a:r>
              <a:rPr sz="1600" dirty="0">
                <a:latin typeface="Calibri"/>
                <a:cs typeface="Calibri"/>
              </a:rPr>
              <a:t>πύλης</a:t>
            </a:r>
            <a:r>
              <a:rPr sz="1600" spc="-30" dirty="0">
                <a:latin typeface="Calibri"/>
                <a:cs typeface="Calibri"/>
              </a:rPr>
              <a:t> </a:t>
            </a:r>
            <a:r>
              <a:rPr sz="1600" spc="-50" dirty="0">
                <a:latin typeface="Calibri"/>
                <a:cs typeface="Calibri"/>
              </a:rPr>
              <a:t>ή </a:t>
            </a:r>
            <a:r>
              <a:rPr sz="1600" dirty="0">
                <a:latin typeface="Calibri"/>
                <a:cs typeface="Calibri"/>
              </a:rPr>
              <a:t>μιας</a:t>
            </a:r>
            <a:r>
              <a:rPr sz="1600" spc="-45" dirty="0">
                <a:latin typeface="Calibri"/>
                <a:cs typeface="Calibri"/>
              </a:rPr>
              <a:t> </a:t>
            </a:r>
            <a:r>
              <a:rPr sz="1600" dirty="0">
                <a:latin typeface="Calibri"/>
                <a:cs typeface="Calibri"/>
              </a:rPr>
              <a:t>ευρύτερης</a:t>
            </a:r>
            <a:r>
              <a:rPr sz="1600" spc="-65" dirty="0">
                <a:latin typeface="Calibri"/>
                <a:cs typeface="Calibri"/>
              </a:rPr>
              <a:t> </a:t>
            </a:r>
            <a:r>
              <a:rPr sz="1600" dirty="0">
                <a:latin typeface="Calibri"/>
                <a:cs typeface="Calibri"/>
              </a:rPr>
              <a:t>περιοχής</a:t>
            </a:r>
            <a:r>
              <a:rPr sz="1600" spc="-45" dirty="0">
                <a:latin typeface="Calibri"/>
                <a:cs typeface="Calibri"/>
              </a:rPr>
              <a:t> </a:t>
            </a:r>
            <a:r>
              <a:rPr sz="1600" dirty="0">
                <a:latin typeface="Calibri"/>
                <a:cs typeface="Calibri"/>
              </a:rPr>
              <a:t>μαζί</a:t>
            </a:r>
            <a:r>
              <a:rPr sz="1600" spc="-30" dirty="0">
                <a:latin typeface="Calibri"/>
                <a:cs typeface="Calibri"/>
              </a:rPr>
              <a:t> </a:t>
            </a:r>
            <a:r>
              <a:rPr sz="1600" dirty="0">
                <a:latin typeface="Calibri"/>
                <a:cs typeface="Calibri"/>
              </a:rPr>
              <a:t>με</a:t>
            </a:r>
            <a:r>
              <a:rPr sz="1600" spc="-65" dirty="0">
                <a:latin typeface="Calibri"/>
                <a:cs typeface="Calibri"/>
              </a:rPr>
              <a:t> </a:t>
            </a:r>
            <a:r>
              <a:rPr sz="1600" dirty="0">
                <a:latin typeface="Calibri"/>
                <a:cs typeface="Calibri"/>
              </a:rPr>
              <a:t>την</a:t>
            </a:r>
            <a:r>
              <a:rPr sz="1600" spc="-45" dirty="0">
                <a:latin typeface="Calibri"/>
                <a:cs typeface="Calibri"/>
              </a:rPr>
              <a:t> </a:t>
            </a:r>
            <a:r>
              <a:rPr sz="1600" dirty="0">
                <a:latin typeface="Calibri"/>
                <a:cs typeface="Calibri"/>
              </a:rPr>
              <a:t>πόλη,</a:t>
            </a:r>
            <a:r>
              <a:rPr sz="1600" spc="-40" dirty="0">
                <a:latin typeface="Calibri"/>
                <a:cs typeface="Calibri"/>
              </a:rPr>
              <a:t> </a:t>
            </a:r>
            <a:r>
              <a:rPr sz="1600" dirty="0">
                <a:latin typeface="Calibri"/>
                <a:cs typeface="Calibri"/>
              </a:rPr>
              <a:t>και</a:t>
            </a:r>
            <a:r>
              <a:rPr sz="1600" spc="-45" dirty="0">
                <a:latin typeface="Calibri"/>
                <a:cs typeface="Calibri"/>
              </a:rPr>
              <a:t> </a:t>
            </a:r>
            <a:r>
              <a:rPr sz="1600" dirty="0">
                <a:latin typeface="Calibri"/>
                <a:cs typeface="Calibri"/>
              </a:rPr>
              <a:t>τη</a:t>
            </a:r>
            <a:r>
              <a:rPr sz="1600" spc="-50" dirty="0">
                <a:latin typeface="Calibri"/>
                <a:cs typeface="Calibri"/>
              </a:rPr>
              <a:t> </a:t>
            </a:r>
            <a:r>
              <a:rPr sz="1600" dirty="0">
                <a:latin typeface="Calibri"/>
                <a:cs typeface="Calibri"/>
              </a:rPr>
              <a:t>συγκρότηση</a:t>
            </a:r>
            <a:r>
              <a:rPr sz="1600" spc="-30" dirty="0">
                <a:latin typeface="Calibri"/>
                <a:cs typeface="Calibri"/>
              </a:rPr>
              <a:t> </a:t>
            </a:r>
            <a:r>
              <a:rPr sz="1600" dirty="0">
                <a:latin typeface="Calibri"/>
                <a:cs typeface="Calibri"/>
              </a:rPr>
              <a:t>εξουσίας</a:t>
            </a:r>
            <a:r>
              <a:rPr sz="1600" spc="-45" dirty="0">
                <a:latin typeface="Calibri"/>
                <a:cs typeface="Calibri"/>
              </a:rPr>
              <a:t> </a:t>
            </a:r>
            <a:r>
              <a:rPr sz="1600" dirty="0">
                <a:latin typeface="Calibri"/>
                <a:cs typeface="Calibri"/>
              </a:rPr>
              <a:t>για</a:t>
            </a:r>
            <a:r>
              <a:rPr sz="1600" spc="-50" dirty="0">
                <a:latin typeface="Calibri"/>
                <a:cs typeface="Calibri"/>
              </a:rPr>
              <a:t> </a:t>
            </a:r>
            <a:r>
              <a:rPr sz="1600" dirty="0">
                <a:latin typeface="Calibri"/>
                <a:cs typeface="Calibri"/>
              </a:rPr>
              <a:t>την</a:t>
            </a:r>
            <a:r>
              <a:rPr sz="1600" spc="-55" dirty="0">
                <a:latin typeface="Calibri"/>
                <a:cs typeface="Calibri"/>
              </a:rPr>
              <a:t> </a:t>
            </a:r>
            <a:r>
              <a:rPr sz="1600" dirty="0">
                <a:latin typeface="Calibri"/>
                <a:cs typeface="Calibri"/>
              </a:rPr>
              <a:t>αντιμετώπιση</a:t>
            </a:r>
            <a:r>
              <a:rPr sz="1600" spc="-60" dirty="0">
                <a:latin typeface="Calibri"/>
                <a:cs typeface="Calibri"/>
              </a:rPr>
              <a:t> </a:t>
            </a:r>
            <a:r>
              <a:rPr sz="1600" spc="-25" dirty="0">
                <a:latin typeface="Calibri"/>
                <a:cs typeface="Calibri"/>
              </a:rPr>
              <a:t>των </a:t>
            </a:r>
            <a:r>
              <a:rPr sz="1600" spc="-10" dirty="0">
                <a:latin typeface="Calibri"/>
                <a:cs typeface="Calibri"/>
              </a:rPr>
              <a:t>κοινών</a:t>
            </a:r>
            <a:r>
              <a:rPr sz="1600" spc="-65" dirty="0">
                <a:latin typeface="Calibri"/>
                <a:cs typeface="Calibri"/>
              </a:rPr>
              <a:t> </a:t>
            </a:r>
            <a:r>
              <a:rPr sz="1600" spc="-10" dirty="0">
                <a:latin typeface="Calibri"/>
                <a:cs typeface="Calibri"/>
              </a:rPr>
              <a:t>προβλημάτων.</a:t>
            </a:r>
            <a:endParaRPr sz="1600">
              <a:latin typeface="Calibri"/>
              <a:cs typeface="Calibri"/>
            </a:endParaRPr>
          </a:p>
          <a:p>
            <a:pPr marL="12700">
              <a:lnSpc>
                <a:spcPct val="100000"/>
              </a:lnSpc>
            </a:pPr>
            <a:r>
              <a:rPr sz="1600" dirty="0">
                <a:latin typeface="Calibri"/>
                <a:cs typeface="Calibri"/>
              </a:rPr>
              <a:t>Έτσι</a:t>
            </a:r>
            <a:r>
              <a:rPr sz="1600" spc="-45" dirty="0">
                <a:latin typeface="Calibri"/>
                <a:cs typeface="Calibri"/>
              </a:rPr>
              <a:t> </a:t>
            </a:r>
            <a:r>
              <a:rPr sz="1600" dirty="0">
                <a:latin typeface="Calibri"/>
                <a:cs typeface="Calibri"/>
              </a:rPr>
              <a:t>η</a:t>
            </a:r>
            <a:r>
              <a:rPr sz="1600" spc="-45" dirty="0">
                <a:latin typeface="Calibri"/>
                <a:cs typeface="Calibri"/>
              </a:rPr>
              <a:t> </a:t>
            </a:r>
            <a:r>
              <a:rPr sz="1600" spc="-10" dirty="0">
                <a:latin typeface="Calibri"/>
                <a:cs typeface="Calibri"/>
              </a:rPr>
              <a:t>πόλη-</a:t>
            </a:r>
            <a:r>
              <a:rPr sz="1600" dirty="0">
                <a:latin typeface="Calibri"/>
                <a:cs typeface="Calibri"/>
              </a:rPr>
              <a:t>κράτος</a:t>
            </a:r>
            <a:r>
              <a:rPr sz="1600" spc="-10" dirty="0">
                <a:latin typeface="Calibri"/>
                <a:cs typeface="Calibri"/>
              </a:rPr>
              <a:t> παρουσιάζει</a:t>
            </a:r>
            <a:r>
              <a:rPr sz="1600" spc="-15" dirty="0">
                <a:latin typeface="Calibri"/>
                <a:cs typeface="Calibri"/>
              </a:rPr>
              <a:t> </a:t>
            </a:r>
            <a:r>
              <a:rPr sz="1600" dirty="0">
                <a:latin typeface="Calibri"/>
                <a:cs typeface="Calibri"/>
              </a:rPr>
              <a:t>τα</a:t>
            </a:r>
            <a:r>
              <a:rPr sz="1600" spc="-45" dirty="0">
                <a:latin typeface="Calibri"/>
                <a:cs typeface="Calibri"/>
              </a:rPr>
              <a:t> </a:t>
            </a:r>
            <a:r>
              <a:rPr sz="1600" spc="-10" dirty="0">
                <a:latin typeface="Calibri"/>
                <a:cs typeface="Calibri"/>
              </a:rPr>
              <a:t>ακόλουθα</a:t>
            </a:r>
            <a:r>
              <a:rPr sz="1600" spc="-20" dirty="0">
                <a:latin typeface="Calibri"/>
                <a:cs typeface="Calibri"/>
              </a:rPr>
              <a:t> </a:t>
            </a:r>
            <a:r>
              <a:rPr sz="1600" spc="-10" dirty="0">
                <a:latin typeface="Calibri"/>
                <a:cs typeface="Calibri"/>
              </a:rPr>
              <a:t>συστατικά</a:t>
            </a:r>
            <a:r>
              <a:rPr sz="1600" spc="-20" dirty="0">
                <a:latin typeface="Calibri"/>
                <a:cs typeface="Calibri"/>
              </a:rPr>
              <a:t> </a:t>
            </a:r>
            <a:r>
              <a:rPr sz="1600" spc="-10" dirty="0">
                <a:latin typeface="Calibri"/>
                <a:cs typeface="Calibri"/>
              </a:rPr>
              <a:t>στοιχεία:</a:t>
            </a:r>
            <a:endParaRPr sz="1600">
              <a:latin typeface="Calibri"/>
              <a:cs typeface="Calibri"/>
            </a:endParaRPr>
          </a:p>
          <a:p>
            <a:pPr marL="299085" marR="323215" indent="-287020">
              <a:lnSpc>
                <a:spcPct val="100000"/>
              </a:lnSpc>
              <a:spcBef>
                <a:spcPts val="5"/>
              </a:spcBef>
              <a:buFont typeface="Arial"/>
              <a:buChar char="•"/>
              <a:tabLst>
                <a:tab pos="299085" algn="l"/>
              </a:tabLst>
            </a:pPr>
            <a:r>
              <a:rPr sz="1600" u="sng" dirty="0">
                <a:uFill>
                  <a:solidFill>
                    <a:srgbClr val="000000"/>
                  </a:solidFill>
                </a:uFill>
                <a:latin typeface="Calibri"/>
                <a:cs typeface="Calibri"/>
              </a:rPr>
              <a:t>Από</a:t>
            </a:r>
            <a:r>
              <a:rPr sz="1600" u="sng" spc="-35" dirty="0">
                <a:uFill>
                  <a:solidFill>
                    <a:srgbClr val="000000"/>
                  </a:solidFill>
                </a:uFill>
                <a:latin typeface="Calibri"/>
                <a:cs typeface="Calibri"/>
              </a:rPr>
              <a:t> </a:t>
            </a:r>
            <a:r>
              <a:rPr sz="1600" u="sng" dirty="0">
                <a:uFill>
                  <a:solidFill>
                    <a:srgbClr val="000000"/>
                  </a:solidFill>
                </a:uFill>
                <a:latin typeface="Calibri"/>
                <a:cs typeface="Calibri"/>
              </a:rPr>
              <a:t>άποψη</a:t>
            </a:r>
            <a:r>
              <a:rPr sz="1600" u="sng" spc="-5" dirty="0">
                <a:uFill>
                  <a:solidFill>
                    <a:srgbClr val="000000"/>
                  </a:solidFill>
                </a:uFill>
                <a:latin typeface="Calibri"/>
                <a:cs typeface="Calibri"/>
              </a:rPr>
              <a:t> </a:t>
            </a:r>
            <a:r>
              <a:rPr sz="1600" u="sng" spc="-10" dirty="0">
                <a:uFill>
                  <a:solidFill>
                    <a:srgbClr val="000000"/>
                  </a:solidFill>
                </a:uFill>
                <a:latin typeface="Calibri"/>
                <a:cs typeface="Calibri"/>
              </a:rPr>
              <a:t>γεωγραφική</a:t>
            </a:r>
            <a:r>
              <a:rPr sz="1600" u="none" spc="-10" dirty="0">
                <a:latin typeface="Calibri"/>
                <a:cs typeface="Calibri"/>
              </a:rPr>
              <a:t>,</a:t>
            </a:r>
            <a:r>
              <a:rPr sz="1600" u="none" spc="-25" dirty="0">
                <a:latin typeface="Calibri"/>
                <a:cs typeface="Calibri"/>
              </a:rPr>
              <a:t> </a:t>
            </a:r>
            <a:r>
              <a:rPr sz="1600" u="none" spc="-10" dirty="0">
                <a:latin typeface="Calibri"/>
                <a:cs typeface="Calibri"/>
              </a:rPr>
              <a:t>διαμορφωνόταν</a:t>
            </a:r>
            <a:r>
              <a:rPr sz="1600" u="none" spc="-30" dirty="0">
                <a:latin typeface="Calibri"/>
                <a:cs typeface="Calibri"/>
              </a:rPr>
              <a:t> </a:t>
            </a:r>
            <a:r>
              <a:rPr sz="1600" u="none" dirty="0">
                <a:latin typeface="Calibri"/>
                <a:cs typeface="Calibri"/>
              </a:rPr>
              <a:t>συνήθως</a:t>
            </a:r>
            <a:r>
              <a:rPr sz="1600" u="none" spc="-45" dirty="0">
                <a:latin typeface="Calibri"/>
                <a:cs typeface="Calibri"/>
              </a:rPr>
              <a:t> </a:t>
            </a:r>
            <a:r>
              <a:rPr sz="1600" u="none" dirty="0">
                <a:latin typeface="Calibri"/>
                <a:cs typeface="Calibri"/>
              </a:rPr>
              <a:t>σε</a:t>
            </a:r>
            <a:r>
              <a:rPr sz="1600" u="none" spc="-45" dirty="0">
                <a:latin typeface="Calibri"/>
                <a:cs typeface="Calibri"/>
              </a:rPr>
              <a:t> </a:t>
            </a:r>
            <a:r>
              <a:rPr sz="1600" u="none" dirty="0">
                <a:latin typeface="Calibri"/>
                <a:cs typeface="Calibri"/>
              </a:rPr>
              <a:t>ένα</a:t>
            </a:r>
            <a:r>
              <a:rPr sz="1600" u="none" spc="-40" dirty="0">
                <a:latin typeface="Calibri"/>
                <a:cs typeface="Calibri"/>
              </a:rPr>
              <a:t> </a:t>
            </a:r>
            <a:r>
              <a:rPr sz="1600" u="none" spc="-10" dirty="0">
                <a:latin typeface="Calibri"/>
                <a:cs typeface="Calibri"/>
              </a:rPr>
              <a:t>χώρο,</a:t>
            </a:r>
            <a:r>
              <a:rPr sz="1600" u="none" spc="-35" dirty="0">
                <a:latin typeface="Calibri"/>
                <a:cs typeface="Calibri"/>
              </a:rPr>
              <a:t> </a:t>
            </a:r>
            <a:r>
              <a:rPr sz="1600" u="none" dirty="0">
                <a:latin typeface="Calibri"/>
                <a:cs typeface="Calibri"/>
              </a:rPr>
              <a:t>κέντρο</a:t>
            </a:r>
            <a:r>
              <a:rPr sz="1600" u="none" spc="-45" dirty="0">
                <a:latin typeface="Calibri"/>
                <a:cs typeface="Calibri"/>
              </a:rPr>
              <a:t> </a:t>
            </a:r>
            <a:r>
              <a:rPr sz="1600" u="none" dirty="0">
                <a:latin typeface="Calibri"/>
                <a:cs typeface="Calibri"/>
              </a:rPr>
              <a:t>άσκησης</a:t>
            </a:r>
            <a:r>
              <a:rPr sz="1600" u="none" spc="-10" dirty="0">
                <a:latin typeface="Calibri"/>
                <a:cs typeface="Calibri"/>
              </a:rPr>
              <a:t> </a:t>
            </a:r>
            <a:r>
              <a:rPr sz="1600" u="none" dirty="0">
                <a:latin typeface="Calibri"/>
                <a:cs typeface="Calibri"/>
              </a:rPr>
              <a:t>της</a:t>
            </a:r>
            <a:r>
              <a:rPr sz="1600" u="none" spc="-20" dirty="0">
                <a:latin typeface="Calibri"/>
                <a:cs typeface="Calibri"/>
              </a:rPr>
              <a:t> </a:t>
            </a:r>
            <a:r>
              <a:rPr sz="1600" u="none" spc="-10" dirty="0">
                <a:latin typeface="Calibri"/>
                <a:cs typeface="Calibri"/>
              </a:rPr>
              <a:t>εξουσίας, </a:t>
            </a:r>
            <a:r>
              <a:rPr sz="1600" u="none" dirty="0">
                <a:latin typeface="Calibri"/>
                <a:cs typeface="Calibri"/>
              </a:rPr>
              <a:t>τειχισμένο</a:t>
            </a:r>
            <a:r>
              <a:rPr sz="1600" u="none" spc="-65" dirty="0">
                <a:latin typeface="Calibri"/>
                <a:cs typeface="Calibri"/>
              </a:rPr>
              <a:t> </a:t>
            </a:r>
            <a:r>
              <a:rPr sz="1600" u="none" dirty="0">
                <a:latin typeface="Calibri"/>
                <a:cs typeface="Calibri"/>
              </a:rPr>
              <a:t>τις</a:t>
            </a:r>
            <a:r>
              <a:rPr sz="1600" u="none" spc="-40" dirty="0">
                <a:latin typeface="Calibri"/>
                <a:cs typeface="Calibri"/>
              </a:rPr>
              <a:t> </a:t>
            </a:r>
            <a:r>
              <a:rPr sz="1600" u="none" dirty="0">
                <a:latin typeface="Calibri"/>
                <a:cs typeface="Calibri"/>
              </a:rPr>
              <a:t>περισσότερες</a:t>
            </a:r>
            <a:r>
              <a:rPr sz="1600" u="none" spc="-65" dirty="0">
                <a:latin typeface="Calibri"/>
                <a:cs typeface="Calibri"/>
              </a:rPr>
              <a:t> </a:t>
            </a:r>
            <a:r>
              <a:rPr sz="1600" u="none" dirty="0">
                <a:latin typeface="Calibri"/>
                <a:cs typeface="Calibri"/>
              </a:rPr>
              <a:t>φορές,</a:t>
            </a:r>
            <a:r>
              <a:rPr sz="1600" u="none" spc="-40" dirty="0">
                <a:latin typeface="Calibri"/>
                <a:cs typeface="Calibri"/>
              </a:rPr>
              <a:t> </a:t>
            </a:r>
            <a:r>
              <a:rPr sz="1600" u="none" dirty="0">
                <a:latin typeface="Calibri"/>
                <a:cs typeface="Calibri"/>
              </a:rPr>
              <a:t>που</a:t>
            </a:r>
            <a:r>
              <a:rPr sz="1600" u="none" spc="-35" dirty="0">
                <a:latin typeface="Calibri"/>
                <a:cs typeface="Calibri"/>
              </a:rPr>
              <a:t> </a:t>
            </a:r>
            <a:r>
              <a:rPr sz="1600" u="none" dirty="0">
                <a:latin typeface="Calibri"/>
                <a:cs typeface="Calibri"/>
              </a:rPr>
              <a:t>ονομαζόταν</a:t>
            </a:r>
            <a:r>
              <a:rPr sz="1600" u="none" spc="10" dirty="0">
                <a:latin typeface="Calibri"/>
                <a:cs typeface="Calibri"/>
              </a:rPr>
              <a:t> </a:t>
            </a:r>
            <a:r>
              <a:rPr sz="1600" u="none" dirty="0">
                <a:latin typeface="Calibri"/>
                <a:cs typeface="Calibri"/>
              </a:rPr>
              <a:t>πόλις</a:t>
            </a:r>
            <a:r>
              <a:rPr sz="1600" u="none" spc="-45" dirty="0">
                <a:latin typeface="Calibri"/>
                <a:cs typeface="Calibri"/>
              </a:rPr>
              <a:t> </a:t>
            </a:r>
            <a:r>
              <a:rPr sz="1600" u="none" dirty="0">
                <a:latin typeface="Calibri"/>
                <a:cs typeface="Calibri"/>
              </a:rPr>
              <a:t>ή</a:t>
            </a:r>
            <a:r>
              <a:rPr sz="1600" u="none" spc="-40" dirty="0">
                <a:latin typeface="Calibri"/>
                <a:cs typeface="Calibri"/>
              </a:rPr>
              <a:t> </a:t>
            </a:r>
            <a:r>
              <a:rPr sz="1600" u="none" dirty="0">
                <a:latin typeface="Calibri"/>
                <a:cs typeface="Calibri"/>
              </a:rPr>
              <a:t>άστυ,</a:t>
            </a:r>
            <a:r>
              <a:rPr sz="1600" u="none" spc="-40" dirty="0">
                <a:latin typeface="Calibri"/>
                <a:cs typeface="Calibri"/>
              </a:rPr>
              <a:t> </a:t>
            </a:r>
            <a:r>
              <a:rPr sz="1600" u="none" dirty="0">
                <a:latin typeface="Calibri"/>
                <a:cs typeface="Calibri"/>
              </a:rPr>
              <a:t>και</a:t>
            </a:r>
            <a:r>
              <a:rPr sz="1600" u="none" spc="-30" dirty="0">
                <a:latin typeface="Calibri"/>
                <a:cs typeface="Calibri"/>
              </a:rPr>
              <a:t> </a:t>
            </a:r>
            <a:r>
              <a:rPr sz="1600" u="none" dirty="0">
                <a:latin typeface="Calibri"/>
                <a:cs typeface="Calibri"/>
              </a:rPr>
              <a:t>σε</a:t>
            </a:r>
            <a:r>
              <a:rPr sz="1600" u="none" spc="-40" dirty="0">
                <a:latin typeface="Calibri"/>
                <a:cs typeface="Calibri"/>
              </a:rPr>
              <a:t> </a:t>
            </a:r>
            <a:r>
              <a:rPr sz="1600" u="none" dirty="0">
                <a:latin typeface="Calibri"/>
                <a:cs typeface="Calibri"/>
              </a:rPr>
              <a:t>μια</a:t>
            </a:r>
            <a:r>
              <a:rPr sz="1600" u="none" spc="-50" dirty="0">
                <a:latin typeface="Calibri"/>
                <a:cs typeface="Calibri"/>
              </a:rPr>
              <a:t> </a:t>
            </a:r>
            <a:r>
              <a:rPr sz="1600" u="none" dirty="0">
                <a:latin typeface="Calibri"/>
                <a:cs typeface="Calibri"/>
              </a:rPr>
              <a:t>ευρύτερη</a:t>
            </a:r>
            <a:r>
              <a:rPr sz="1600" u="none" spc="-50" dirty="0">
                <a:latin typeface="Calibri"/>
                <a:cs typeface="Calibri"/>
              </a:rPr>
              <a:t> </a:t>
            </a:r>
            <a:r>
              <a:rPr sz="1600" u="none" spc="-10" dirty="0">
                <a:latin typeface="Calibri"/>
                <a:cs typeface="Calibri"/>
              </a:rPr>
              <a:t>περιοχή </a:t>
            </a:r>
            <a:r>
              <a:rPr sz="1600" u="none" dirty="0">
                <a:latin typeface="Calibri"/>
                <a:cs typeface="Calibri"/>
              </a:rPr>
              <a:t>γύρω</a:t>
            </a:r>
            <a:r>
              <a:rPr sz="1600" u="none" spc="-40" dirty="0">
                <a:latin typeface="Calibri"/>
                <a:cs typeface="Calibri"/>
              </a:rPr>
              <a:t> </a:t>
            </a:r>
            <a:r>
              <a:rPr sz="1600" u="none" dirty="0">
                <a:latin typeface="Calibri"/>
                <a:cs typeface="Calibri"/>
              </a:rPr>
              <a:t>απ'</a:t>
            </a:r>
            <a:r>
              <a:rPr sz="1600" u="none" spc="-45" dirty="0">
                <a:latin typeface="Calibri"/>
                <a:cs typeface="Calibri"/>
              </a:rPr>
              <a:t> </a:t>
            </a:r>
            <a:r>
              <a:rPr sz="1600" u="none" dirty="0">
                <a:latin typeface="Calibri"/>
                <a:cs typeface="Calibri"/>
              </a:rPr>
              <a:t>αυτόν,</a:t>
            </a:r>
            <a:r>
              <a:rPr sz="1600" u="none" spc="-25" dirty="0">
                <a:latin typeface="Calibri"/>
                <a:cs typeface="Calibri"/>
              </a:rPr>
              <a:t> </a:t>
            </a:r>
            <a:r>
              <a:rPr sz="1600" u="none" spc="-10" dirty="0">
                <a:latin typeface="Calibri"/>
                <a:cs typeface="Calibri"/>
              </a:rPr>
              <a:t>καλλιεργήσιμη</a:t>
            </a:r>
            <a:r>
              <a:rPr sz="1600" u="none" spc="-55" dirty="0">
                <a:latin typeface="Calibri"/>
                <a:cs typeface="Calibri"/>
              </a:rPr>
              <a:t> </a:t>
            </a:r>
            <a:r>
              <a:rPr sz="1600" u="none" dirty="0">
                <a:latin typeface="Calibri"/>
                <a:cs typeface="Calibri"/>
              </a:rPr>
              <a:t>με</a:t>
            </a:r>
            <a:r>
              <a:rPr sz="1600" u="none" spc="-45" dirty="0">
                <a:latin typeface="Calibri"/>
                <a:cs typeface="Calibri"/>
              </a:rPr>
              <a:t> </a:t>
            </a:r>
            <a:r>
              <a:rPr sz="1600" u="none" spc="-10" dirty="0">
                <a:latin typeface="Calibri"/>
                <a:cs typeface="Calibri"/>
              </a:rPr>
              <a:t>διάσπαρτους</a:t>
            </a:r>
            <a:r>
              <a:rPr sz="1600" u="none" spc="-25" dirty="0">
                <a:latin typeface="Calibri"/>
                <a:cs typeface="Calibri"/>
              </a:rPr>
              <a:t> </a:t>
            </a:r>
            <a:r>
              <a:rPr sz="1600" u="none" dirty="0">
                <a:latin typeface="Calibri"/>
                <a:cs typeface="Calibri"/>
              </a:rPr>
              <a:t>μικρότερους</a:t>
            </a:r>
            <a:r>
              <a:rPr sz="1600" u="none" spc="-35" dirty="0">
                <a:latin typeface="Calibri"/>
                <a:cs typeface="Calibri"/>
              </a:rPr>
              <a:t> </a:t>
            </a:r>
            <a:r>
              <a:rPr sz="1600" u="none" dirty="0">
                <a:latin typeface="Calibri"/>
                <a:cs typeface="Calibri"/>
              </a:rPr>
              <a:t>οικισμούς,</a:t>
            </a:r>
            <a:r>
              <a:rPr sz="1600" u="none" spc="-40" dirty="0">
                <a:latin typeface="Calibri"/>
                <a:cs typeface="Calibri"/>
              </a:rPr>
              <a:t> </a:t>
            </a:r>
            <a:r>
              <a:rPr sz="1600" u="none" dirty="0">
                <a:latin typeface="Calibri"/>
                <a:cs typeface="Calibri"/>
              </a:rPr>
              <a:t>τις</a:t>
            </a:r>
            <a:r>
              <a:rPr sz="1600" u="none" spc="-50" dirty="0">
                <a:latin typeface="Calibri"/>
                <a:cs typeface="Calibri"/>
              </a:rPr>
              <a:t> </a:t>
            </a:r>
            <a:r>
              <a:rPr sz="1600" u="none" dirty="0">
                <a:latin typeface="Calibri"/>
                <a:cs typeface="Calibri"/>
              </a:rPr>
              <a:t>κώμες,</a:t>
            </a:r>
            <a:r>
              <a:rPr sz="1600" u="none" spc="-45" dirty="0">
                <a:latin typeface="Calibri"/>
                <a:cs typeface="Calibri"/>
              </a:rPr>
              <a:t> </a:t>
            </a:r>
            <a:r>
              <a:rPr sz="1600" u="none" dirty="0">
                <a:latin typeface="Calibri"/>
                <a:cs typeface="Calibri"/>
              </a:rPr>
              <a:t>που</a:t>
            </a:r>
            <a:r>
              <a:rPr sz="1600" u="none" spc="-40" dirty="0">
                <a:latin typeface="Calibri"/>
                <a:cs typeface="Calibri"/>
              </a:rPr>
              <a:t> </a:t>
            </a:r>
            <a:r>
              <a:rPr sz="1600" u="none" dirty="0">
                <a:latin typeface="Calibri"/>
                <a:cs typeface="Calibri"/>
              </a:rPr>
              <a:t>ήταν</a:t>
            </a:r>
            <a:r>
              <a:rPr sz="1600" u="none" spc="-25" dirty="0">
                <a:latin typeface="Calibri"/>
                <a:cs typeface="Calibri"/>
              </a:rPr>
              <a:t> </a:t>
            </a:r>
            <a:r>
              <a:rPr sz="1600" u="none" spc="-50" dirty="0">
                <a:latin typeface="Calibri"/>
                <a:cs typeface="Calibri"/>
              </a:rPr>
              <a:t>η </a:t>
            </a:r>
            <a:r>
              <a:rPr sz="1600" u="none" dirty="0">
                <a:latin typeface="Calibri"/>
                <a:cs typeface="Calibri"/>
              </a:rPr>
              <a:t>ύπαιθρος</a:t>
            </a:r>
            <a:r>
              <a:rPr sz="1600" u="none" spc="-90" dirty="0">
                <a:latin typeface="Calibri"/>
                <a:cs typeface="Calibri"/>
              </a:rPr>
              <a:t> </a:t>
            </a:r>
            <a:r>
              <a:rPr sz="1600" u="none" spc="-20" dirty="0">
                <a:latin typeface="Calibri"/>
                <a:cs typeface="Calibri"/>
              </a:rPr>
              <a:t>χώρα.</a:t>
            </a:r>
            <a:endParaRPr sz="1600">
              <a:latin typeface="Calibri"/>
              <a:cs typeface="Calibri"/>
            </a:endParaRPr>
          </a:p>
          <a:p>
            <a:pPr marL="299085" marR="357505" indent="-287020">
              <a:lnSpc>
                <a:spcPct val="100000"/>
              </a:lnSpc>
              <a:buFont typeface="Arial"/>
              <a:buChar char="•"/>
              <a:tabLst>
                <a:tab pos="299085" algn="l"/>
              </a:tabLst>
            </a:pPr>
            <a:r>
              <a:rPr sz="1600" u="sng" dirty="0">
                <a:uFill>
                  <a:solidFill>
                    <a:srgbClr val="000000"/>
                  </a:solidFill>
                </a:uFill>
                <a:latin typeface="Calibri"/>
                <a:cs typeface="Calibri"/>
              </a:rPr>
              <a:t>Από</a:t>
            </a:r>
            <a:r>
              <a:rPr sz="1600" u="sng" spc="-45" dirty="0">
                <a:uFill>
                  <a:solidFill>
                    <a:srgbClr val="000000"/>
                  </a:solidFill>
                </a:uFill>
                <a:latin typeface="Calibri"/>
                <a:cs typeface="Calibri"/>
              </a:rPr>
              <a:t> </a:t>
            </a:r>
            <a:r>
              <a:rPr sz="1600" u="sng" dirty="0">
                <a:uFill>
                  <a:solidFill>
                    <a:srgbClr val="000000"/>
                  </a:solidFill>
                </a:uFill>
                <a:latin typeface="Calibri"/>
                <a:cs typeface="Calibri"/>
              </a:rPr>
              <a:t>άποψη</a:t>
            </a:r>
            <a:r>
              <a:rPr sz="1600" u="sng" spc="-15" dirty="0">
                <a:uFill>
                  <a:solidFill>
                    <a:srgbClr val="000000"/>
                  </a:solidFill>
                </a:uFill>
                <a:latin typeface="Calibri"/>
                <a:cs typeface="Calibri"/>
              </a:rPr>
              <a:t> </a:t>
            </a:r>
            <a:r>
              <a:rPr sz="1600" u="sng" dirty="0">
                <a:uFill>
                  <a:solidFill>
                    <a:srgbClr val="000000"/>
                  </a:solidFill>
                </a:uFill>
                <a:latin typeface="Calibri"/>
                <a:cs typeface="Calibri"/>
              </a:rPr>
              <a:t>οργανωτική</a:t>
            </a:r>
            <a:r>
              <a:rPr sz="1600" u="none" dirty="0">
                <a:latin typeface="Calibri"/>
                <a:cs typeface="Calibri"/>
              </a:rPr>
              <a:t>,</a:t>
            </a:r>
            <a:r>
              <a:rPr sz="1600" u="none" spc="-25" dirty="0">
                <a:latin typeface="Calibri"/>
                <a:cs typeface="Calibri"/>
              </a:rPr>
              <a:t> </a:t>
            </a:r>
            <a:r>
              <a:rPr sz="1600" u="none" dirty="0">
                <a:latin typeface="Calibri"/>
                <a:cs typeface="Calibri"/>
              </a:rPr>
              <a:t>οι</a:t>
            </a:r>
            <a:r>
              <a:rPr sz="1600" u="none" spc="-50" dirty="0">
                <a:latin typeface="Calibri"/>
                <a:cs typeface="Calibri"/>
              </a:rPr>
              <a:t> </a:t>
            </a:r>
            <a:r>
              <a:rPr sz="1600" u="none" spc="-10" dirty="0">
                <a:latin typeface="Calibri"/>
                <a:cs typeface="Calibri"/>
              </a:rPr>
              <a:t>κάτοικοι</a:t>
            </a:r>
            <a:r>
              <a:rPr sz="1600" u="none" spc="-15" dirty="0">
                <a:latin typeface="Calibri"/>
                <a:cs typeface="Calibri"/>
              </a:rPr>
              <a:t> </a:t>
            </a:r>
            <a:r>
              <a:rPr sz="1600" u="none" dirty="0">
                <a:latin typeface="Calibri"/>
                <a:cs typeface="Calibri"/>
              </a:rPr>
              <a:t>της</a:t>
            </a:r>
            <a:r>
              <a:rPr sz="1600" u="none" spc="-40" dirty="0">
                <a:latin typeface="Calibri"/>
                <a:cs typeface="Calibri"/>
              </a:rPr>
              <a:t> </a:t>
            </a:r>
            <a:r>
              <a:rPr sz="1600" u="none" spc="-10" dirty="0">
                <a:latin typeface="Calibri"/>
                <a:cs typeface="Calibri"/>
              </a:rPr>
              <a:t>πόλης-</a:t>
            </a:r>
            <a:r>
              <a:rPr sz="1600" u="none" dirty="0">
                <a:latin typeface="Calibri"/>
                <a:cs typeface="Calibri"/>
              </a:rPr>
              <a:t>κράτους,</a:t>
            </a:r>
            <a:r>
              <a:rPr sz="1600" u="none" spc="-15" dirty="0">
                <a:latin typeface="Calibri"/>
                <a:cs typeface="Calibri"/>
              </a:rPr>
              <a:t> </a:t>
            </a:r>
            <a:r>
              <a:rPr sz="1600" u="none" dirty="0">
                <a:latin typeface="Calibri"/>
                <a:cs typeface="Calibri"/>
              </a:rPr>
              <a:t>δηλαδή</a:t>
            </a:r>
            <a:r>
              <a:rPr sz="1600" u="none" spc="-40" dirty="0">
                <a:latin typeface="Calibri"/>
                <a:cs typeface="Calibri"/>
              </a:rPr>
              <a:t> </a:t>
            </a:r>
            <a:r>
              <a:rPr sz="1600" u="none" dirty="0">
                <a:latin typeface="Calibri"/>
                <a:cs typeface="Calibri"/>
              </a:rPr>
              <a:t>οι</a:t>
            </a:r>
            <a:r>
              <a:rPr sz="1600" u="none" spc="-40" dirty="0">
                <a:latin typeface="Calibri"/>
                <a:cs typeface="Calibri"/>
              </a:rPr>
              <a:t> </a:t>
            </a:r>
            <a:r>
              <a:rPr sz="1600" u="none" spc="-10" dirty="0">
                <a:latin typeface="Calibri"/>
                <a:cs typeface="Calibri"/>
              </a:rPr>
              <a:t>πολίτες,</a:t>
            </a:r>
            <a:r>
              <a:rPr sz="1600" u="none" spc="-65" dirty="0">
                <a:latin typeface="Calibri"/>
                <a:cs typeface="Calibri"/>
              </a:rPr>
              <a:t> </a:t>
            </a:r>
            <a:r>
              <a:rPr sz="1600" u="none" spc="-10" dirty="0">
                <a:latin typeface="Calibri"/>
                <a:cs typeface="Calibri"/>
              </a:rPr>
              <a:t>συμμετείχαν</a:t>
            </a:r>
            <a:r>
              <a:rPr sz="1600" u="none" spc="-60" dirty="0">
                <a:latin typeface="Calibri"/>
                <a:cs typeface="Calibri"/>
              </a:rPr>
              <a:t> </a:t>
            </a:r>
            <a:r>
              <a:rPr sz="1600" u="none" spc="-25" dirty="0">
                <a:latin typeface="Calibri"/>
                <a:cs typeface="Calibri"/>
              </a:rPr>
              <a:t>στη </a:t>
            </a:r>
            <a:r>
              <a:rPr sz="1600" u="none" spc="-10" dirty="0">
                <a:latin typeface="Calibri"/>
                <a:cs typeface="Calibri"/>
              </a:rPr>
              <a:t>διαχείριση</a:t>
            </a:r>
            <a:r>
              <a:rPr sz="1600" u="none" spc="-55" dirty="0">
                <a:latin typeface="Calibri"/>
                <a:cs typeface="Calibri"/>
              </a:rPr>
              <a:t> </a:t>
            </a:r>
            <a:r>
              <a:rPr sz="1600" u="none" dirty="0">
                <a:latin typeface="Calibri"/>
                <a:cs typeface="Calibri"/>
              </a:rPr>
              <a:t>των</a:t>
            </a:r>
            <a:r>
              <a:rPr sz="1600" u="none" spc="-25" dirty="0">
                <a:latin typeface="Calibri"/>
                <a:cs typeface="Calibri"/>
              </a:rPr>
              <a:t> </a:t>
            </a:r>
            <a:r>
              <a:rPr sz="1600" u="none" spc="-10" dirty="0">
                <a:latin typeface="Calibri"/>
                <a:cs typeface="Calibri"/>
              </a:rPr>
              <a:t>κοινών</a:t>
            </a:r>
            <a:r>
              <a:rPr sz="1600" u="none" spc="-40" dirty="0">
                <a:latin typeface="Calibri"/>
                <a:cs typeface="Calibri"/>
              </a:rPr>
              <a:t> </a:t>
            </a:r>
            <a:r>
              <a:rPr sz="1600" u="none" dirty="0">
                <a:latin typeface="Calibri"/>
                <a:cs typeface="Calibri"/>
              </a:rPr>
              <a:t>και</a:t>
            </a:r>
            <a:r>
              <a:rPr sz="1600" u="none" spc="-25" dirty="0">
                <a:latin typeface="Calibri"/>
                <a:cs typeface="Calibri"/>
              </a:rPr>
              <a:t> </a:t>
            </a:r>
            <a:r>
              <a:rPr sz="1600" u="none" dirty="0">
                <a:latin typeface="Calibri"/>
                <a:cs typeface="Calibri"/>
              </a:rPr>
              <a:t>έπαιρναν</a:t>
            </a:r>
            <a:r>
              <a:rPr sz="1600" u="none" spc="-50" dirty="0">
                <a:latin typeface="Calibri"/>
                <a:cs typeface="Calibri"/>
              </a:rPr>
              <a:t> </a:t>
            </a:r>
            <a:r>
              <a:rPr sz="1600" u="none" dirty="0">
                <a:latin typeface="Calibri"/>
                <a:cs typeface="Calibri"/>
              </a:rPr>
              <a:t>μικρότερο</a:t>
            </a:r>
            <a:r>
              <a:rPr sz="1600" u="none" spc="-30" dirty="0">
                <a:latin typeface="Calibri"/>
                <a:cs typeface="Calibri"/>
              </a:rPr>
              <a:t> </a:t>
            </a:r>
            <a:r>
              <a:rPr sz="1600" u="none" dirty="0">
                <a:latin typeface="Calibri"/>
                <a:cs typeface="Calibri"/>
              </a:rPr>
              <a:t>ή</a:t>
            </a:r>
            <a:r>
              <a:rPr sz="1600" u="none" spc="-35" dirty="0">
                <a:latin typeface="Calibri"/>
                <a:cs typeface="Calibri"/>
              </a:rPr>
              <a:t> </a:t>
            </a:r>
            <a:r>
              <a:rPr sz="1600" u="none" spc="-10" dirty="0">
                <a:latin typeface="Calibri"/>
                <a:cs typeface="Calibri"/>
              </a:rPr>
              <a:t>μεγαλύτερο</a:t>
            </a:r>
            <a:r>
              <a:rPr sz="1600" u="none" spc="-30" dirty="0">
                <a:latin typeface="Calibri"/>
                <a:cs typeface="Calibri"/>
              </a:rPr>
              <a:t> </a:t>
            </a:r>
            <a:r>
              <a:rPr sz="1600" u="none" dirty="0">
                <a:latin typeface="Calibri"/>
                <a:cs typeface="Calibri"/>
              </a:rPr>
              <a:t>μέρος</a:t>
            </a:r>
            <a:r>
              <a:rPr sz="1600" u="none" spc="-40" dirty="0">
                <a:latin typeface="Calibri"/>
                <a:cs typeface="Calibri"/>
              </a:rPr>
              <a:t> </a:t>
            </a:r>
            <a:r>
              <a:rPr sz="1600" u="none" dirty="0">
                <a:latin typeface="Calibri"/>
                <a:cs typeface="Calibri"/>
              </a:rPr>
              <a:t>στη</a:t>
            </a:r>
            <a:r>
              <a:rPr sz="1600" u="none" spc="-35" dirty="0">
                <a:latin typeface="Calibri"/>
                <a:cs typeface="Calibri"/>
              </a:rPr>
              <a:t> </a:t>
            </a:r>
            <a:r>
              <a:rPr sz="1600" u="none" dirty="0">
                <a:latin typeface="Calibri"/>
                <a:cs typeface="Calibri"/>
              </a:rPr>
              <a:t>λήψη</a:t>
            </a:r>
            <a:r>
              <a:rPr sz="1600" u="none" spc="-10" dirty="0">
                <a:latin typeface="Calibri"/>
                <a:cs typeface="Calibri"/>
              </a:rPr>
              <a:t> </a:t>
            </a:r>
            <a:r>
              <a:rPr sz="1600" u="none" dirty="0">
                <a:latin typeface="Calibri"/>
                <a:cs typeface="Calibri"/>
              </a:rPr>
              <a:t>των</a:t>
            </a:r>
            <a:r>
              <a:rPr sz="1600" u="none" spc="-40" dirty="0">
                <a:latin typeface="Calibri"/>
                <a:cs typeface="Calibri"/>
              </a:rPr>
              <a:t> </a:t>
            </a:r>
            <a:r>
              <a:rPr sz="1600" u="none" spc="-10" dirty="0">
                <a:latin typeface="Calibri"/>
                <a:cs typeface="Calibri"/>
              </a:rPr>
              <a:t>αποφάσεων.</a:t>
            </a:r>
            <a:endParaRPr sz="1600">
              <a:latin typeface="Calibri"/>
              <a:cs typeface="Calibri"/>
            </a:endParaRPr>
          </a:p>
          <a:p>
            <a:pPr marL="299085">
              <a:lnSpc>
                <a:spcPct val="100000"/>
              </a:lnSpc>
            </a:pPr>
            <a:r>
              <a:rPr sz="1600" dirty="0">
                <a:latin typeface="Calibri"/>
                <a:cs typeface="Calibri"/>
              </a:rPr>
              <a:t>Έτσι,</a:t>
            </a:r>
            <a:r>
              <a:rPr sz="1600" spc="-50" dirty="0">
                <a:latin typeface="Calibri"/>
                <a:cs typeface="Calibri"/>
              </a:rPr>
              <a:t> </a:t>
            </a:r>
            <a:r>
              <a:rPr sz="1600" dirty="0">
                <a:latin typeface="Calibri"/>
                <a:cs typeface="Calibri"/>
              </a:rPr>
              <a:t>ο</a:t>
            </a:r>
            <a:r>
              <a:rPr sz="1600" spc="-30" dirty="0">
                <a:latin typeface="Calibri"/>
                <a:cs typeface="Calibri"/>
              </a:rPr>
              <a:t> </a:t>
            </a:r>
            <a:r>
              <a:rPr sz="1600" dirty="0">
                <a:latin typeface="Calibri"/>
                <a:cs typeface="Calibri"/>
              </a:rPr>
              <a:t>τρόπος</a:t>
            </a:r>
            <a:r>
              <a:rPr sz="1600" spc="-25" dirty="0">
                <a:latin typeface="Calibri"/>
                <a:cs typeface="Calibri"/>
              </a:rPr>
              <a:t> </a:t>
            </a:r>
            <a:r>
              <a:rPr sz="1600" dirty="0">
                <a:latin typeface="Calibri"/>
                <a:cs typeface="Calibri"/>
              </a:rPr>
              <a:t>άσκησης</a:t>
            </a:r>
            <a:r>
              <a:rPr sz="1600" spc="-20" dirty="0">
                <a:latin typeface="Calibri"/>
                <a:cs typeface="Calibri"/>
              </a:rPr>
              <a:t> </a:t>
            </a:r>
            <a:r>
              <a:rPr sz="1600" dirty="0">
                <a:latin typeface="Calibri"/>
                <a:cs typeface="Calibri"/>
              </a:rPr>
              <a:t>της</a:t>
            </a:r>
            <a:r>
              <a:rPr sz="1600" spc="-30" dirty="0">
                <a:latin typeface="Calibri"/>
                <a:cs typeface="Calibri"/>
              </a:rPr>
              <a:t> </a:t>
            </a:r>
            <a:r>
              <a:rPr sz="1600" dirty="0">
                <a:latin typeface="Calibri"/>
                <a:cs typeface="Calibri"/>
              </a:rPr>
              <a:t>εξουσίας</a:t>
            </a:r>
            <a:r>
              <a:rPr sz="1600" spc="-35" dirty="0">
                <a:latin typeface="Calibri"/>
                <a:cs typeface="Calibri"/>
              </a:rPr>
              <a:t> </a:t>
            </a:r>
            <a:r>
              <a:rPr sz="1600" dirty="0">
                <a:latin typeface="Calibri"/>
                <a:cs typeface="Calibri"/>
              </a:rPr>
              <a:t>και</a:t>
            </a:r>
            <a:r>
              <a:rPr sz="1600" spc="-35" dirty="0">
                <a:latin typeface="Calibri"/>
                <a:cs typeface="Calibri"/>
              </a:rPr>
              <a:t> </a:t>
            </a:r>
            <a:r>
              <a:rPr sz="1600" dirty="0">
                <a:latin typeface="Calibri"/>
                <a:cs typeface="Calibri"/>
              </a:rPr>
              <a:t>η</a:t>
            </a:r>
            <a:r>
              <a:rPr sz="1600" spc="-45" dirty="0">
                <a:latin typeface="Calibri"/>
                <a:cs typeface="Calibri"/>
              </a:rPr>
              <a:t> </a:t>
            </a:r>
            <a:r>
              <a:rPr sz="1600" spc="-10" dirty="0">
                <a:latin typeface="Calibri"/>
                <a:cs typeface="Calibri"/>
              </a:rPr>
              <a:t>συμμετοχή</a:t>
            </a:r>
            <a:r>
              <a:rPr sz="1600" spc="-40" dirty="0">
                <a:latin typeface="Calibri"/>
                <a:cs typeface="Calibri"/>
              </a:rPr>
              <a:t> </a:t>
            </a:r>
            <a:r>
              <a:rPr sz="1600" dirty="0">
                <a:latin typeface="Calibri"/>
                <a:cs typeface="Calibri"/>
              </a:rPr>
              <a:t>ή</a:t>
            </a:r>
            <a:r>
              <a:rPr sz="1600" spc="-45" dirty="0">
                <a:latin typeface="Calibri"/>
                <a:cs typeface="Calibri"/>
              </a:rPr>
              <a:t> </a:t>
            </a:r>
            <a:r>
              <a:rPr sz="1600" dirty="0">
                <a:latin typeface="Calibri"/>
                <a:cs typeface="Calibri"/>
              </a:rPr>
              <a:t>μη</a:t>
            </a:r>
            <a:r>
              <a:rPr sz="1600" spc="-45" dirty="0">
                <a:latin typeface="Calibri"/>
                <a:cs typeface="Calibri"/>
              </a:rPr>
              <a:t> </a:t>
            </a:r>
            <a:r>
              <a:rPr sz="1600" dirty="0">
                <a:latin typeface="Calibri"/>
                <a:cs typeface="Calibri"/>
              </a:rPr>
              <a:t>των</a:t>
            </a:r>
            <a:r>
              <a:rPr sz="1600" spc="-45" dirty="0">
                <a:latin typeface="Calibri"/>
                <a:cs typeface="Calibri"/>
              </a:rPr>
              <a:t> </a:t>
            </a:r>
            <a:r>
              <a:rPr sz="1600" spc="-10" dirty="0">
                <a:latin typeface="Calibri"/>
                <a:cs typeface="Calibri"/>
              </a:rPr>
              <a:t>πολιτών</a:t>
            </a:r>
            <a:r>
              <a:rPr sz="1600" spc="-50" dirty="0">
                <a:latin typeface="Calibri"/>
                <a:cs typeface="Calibri"/>
              </a:rPr>
              <a:t> </a:t>
            </a:r>
            <a:r>
              <a:rPr sz="1600" dirty="0">
                <a:latin typeface="Calibri"/>
                <a:cs typeface="Calibri"/>
              </a:rPr>
              <a:t>σ'</a:t>
            </a:r>
            <a:r>
              <a:rPr sz="1600" spc="-50" dirty="0">
                <a:latin typeface="Calibri"/>
                <a:cs typeface="Calibri"/>
              </a:rPr>
              <a:t> </a:t>
            </a:r>
            <a:r>
              <a:rPr sz="1600" dirty="0">
                <a:latin typeface="Calibri"/>
                <a:cs typeface="Calibri"/>
              </a:rPr>
              <a:t>αυτήν</a:t>
            </a:r>
            <a:r>
              <a:rPr sz="1600" spc="-25" dirty="0">
                <a:latin typeface="Calibri"/>
                <a:cs typeface="Calibri"/>
              </a:rPr>
              <a:t> </a:t>
            </a:r>
            <a:r>
              <a:rPr sz="1600" dirty="0">
                <a:latin typeface="Calibri"/>
                <a:cs typeface="Calibri"/>
              </a:rPr>
              <a:t>όριζε</a:t>
            </a:r>
            <a:r>
              <a:rPr sz="1600" spc="-50" dirty="0">
                <a:latin typeface="Calibri"/>
                <a:cs typeface="Calibri"/>
              </a:rPr>
              <a:t> </a:t>
            </a:r>
            <a:r>
              <a:rPr sz="1600" dirty="0">
                <a:latin typeface="Calibri"/>
                <a:cs typeface="Calibri"/>
              </a:rPr>
              <a:t>το</a:t>
            </a:r>
            <a:r>
              <a:rPr sz="1600" spc="-45" dirty="0">
                <a:latin typeface="Calibri"/>
                <a:cs typeface="Calibri"/>
              </a:rPr>
              <a:t> </a:t>
            </a:r>
            <a:r>
              <a:rPr sz="1600" spc="-20" dirty="0">
                <a:latin typeface="Calibri"/>
                <a:cs typeface="Calibri"/>
              </a:rPr>
              <a:t>άλλο</a:t>
            </a:r>
            <a:endParaRPr sz="1600">
              <a:latin typeface="Calibri"/>
              <a:cs typeface="Calibri"/>
            </a:endParaRPr>
          </a:p>
          <a:p>
            <a:pPr marL="299085" marR="5080">
              <a:lnSpc>
                <a:spcPct val="100000"/>
              </a:lnSpc>
            </a:pPr>
            <a:r>
              <a:rPr sz="1600" dirty="0">
                <a:latin typeface="Calibri"/>
                <a:cs typeface="Calibri"/>
              </a:rPr>
              <a:t>συστατικό</a:t>
            </a:r>
            <a:r>
              <a:rPr sz="1600" spc="-35" dirty="0">
                <a:latin typeface="Calibri"/>
                <a:cs typeface="Calibri"/>
              </a:rPr>
              <a:t> </a:t>
            </a:r>
            <a:r>
              <a:rPr sz="1600" dirty="0">
                <a:latin typeface="Calibri"/>
                <a:cs typeface="Calibri"/>
              </a:rPr>
              <a:t>της</a:t>
            </a:r>
            <a:r>
              <a:rPr sz="1600" spc="-40" dirty="0">
                <a:latin typeface="Calibri"/>
                <a:cs typeface="Calibri"/>
              </a:rPr>
              <a:t> </a:t>
            </a:r>
            <a:r>
              <a:rPr sz="1600" dirty="0">
                <a:latin typeface="Calibri"/>
                <a:cs typeface="Calibri"/>
              </a:rPr>
              <a:t>στοιχείο,</a:t>
            </a:r>
            <a:r>
              <a:rPr sz="1600" spc="-45" dirty="0">
                <a:latin typeface="Calibri"/>
                <a:cs typeface="Calibri"/>
              </a:rPr>
              <a:t> </a:t>
            </a:r>
            <a:r>
              <a:rPr sz="1600" dirty="0">
                <a:latin typeface="Calibri"/>
                <a:cs typeface="Calibri"/>
              </a:rPr>
              <a:t>το</a:t>
            </a:r>
            <a:r>
              <a:rPr sz="1600" spc="-25" dirty="0">
                <a:latin typeface="Calibri"/>
                <a:cs typeface="Calibri"/>
              </a:rPr>
              <a:t> </a:t>
            </a:r>
            <a:r>
              <a:rPr sz="1600" spc="-10" dirty="0">
                <a:latin typeface="Calibri"/>
                <a:cs typeface="Calibri"/>
              </a:rPr>
              <a:t>πολίτευμα.</a:t>
            </a:r>
            <a:r>
              <a:rPr sz="1600" spc="-40" dirty="0">
                <a:latin typeface="Calibri"/>
                <a:cs typeface="Calibri"/>
              </a:rPr>
              <a:t> </a:t>
            </a:r>
            <a:r>
              <a:rPr sz="1600" b="1" spc="-10" dirty="0">
                <a:latin typeface="Calibri"/>
                <a:cs typeface="Calibri"/>
              </a:rPr>
              <a:t>Ανεξάρτητα</a:t>
            </a:r>
            <a:r>
              <a:rPr sz="1600" b="1" spc="-40" dirty="0">
                <a:latin typeface="Calibri"/>
                <a:cs typeface="Calibri"/>
              </a:rPr>
              <a:t> </a:t>
            </a:r>
            <a:r>
              <a:rPr sz="1600" b="1" dirty="0">
                <a:latin typeface="Calibri"/>
                <a:cs typeface="Calibri"/>
              </a:rPr>
              <a:t>από</a:t>
            </a:r>
            <a:r>
              <a:rPr sz="1600" b="1" spc="-45" dirty="0">
                <a:latin typeface="Calibri"/>
                <a:cs typeface="Calibri"/>
              </a:rPr>
              <a:t> </a:t>
            </a:r>
            <a:r>
              <a:rPr sz="1600" b="1" dirty="0">
                <a:latin typeface="Calibri"/>
                <a:cs typeface="Calibri"/>
              </a:rPr>
              <a:t>τον</a:t>
            </a:r>
            <a:r>
              <a:rPr sz="1600" b="1" spc="-60" dirty="0">
                <a:latin typeface="Calibri"/>
                <a:cs typeface="Calibri"/>
              </a:rPr>
              <a:t> </a:t>
            </a:r>
            <a:r>
              <a:rPr sz="1600" b="1" dirty="0">
                <a:latin typeface="Calibri"/>
                <a:cs typeface="Calibri"/>
              </a:rPr>
              <a:t>τρόπο</a:t>
            </a:r>
            <a:r>
              <a:rPr sz="1600" b="1" spc="-35" dirty="0">
                <a:latin typeface="Calibri"/>
                <a:cs typeface="Calibri"/>
              </a:rPr>
              <a:t> </a:t>
            </a:r>
            <a:r>
              <a:rPr sz="1600" b="1" spc="-10" dirty="0">
                <a:latin typeface="Calibri"/>
                <a:cs typeface="Calibri"/>
              </a:rPr>
              <a:t>λειτουργίας</a:t>
            </a:r>
            <a:r>
              <a:rPr sz="1600" b="1" spc="-45" dirty="0">
                <a:latin typeface="Calibri"/>
                <a:cs typeface="Calibri"/>
              </a:rPr>
              <a:t> </a:t>
            </a:r>
            <a:r>
              <a:rPr sz="1600" b="1" dirty="0">
                <a:latin typeface="Calibri"/>
                <a:cs typeface="Calibri"/>
              </a:rPr>
              <a:t>του</a:t>
            </a:r>
            <a:r>
              <a:rPr sz="1600" b="1" spc="-50" dirty="0">
                <a:latin typeface="Calibri"/>
                <a:cs typeface="Calibri"/>
              </a:rPr>
              <a:t> </a:t>
            </a:r>
            <a:r>
              <a:rPr sz="1600" b="1" spc="-10" dirty="0">
                <a:latin typeface="Calibri"/>
                <a:cs typeface="Calibri"/>
              </a:rPr>
              <a:t>πολιτεύματος, γίνεται</a:t>
            </a:r>
            <a:r>
              <a:rPr sz="1600" b="1" spc="-55" dirty="0">
                <a:latin typeface="Calibri"/>
                <a:cs typeface="Calibri"/>
              </a:rPr>
              <a:t> </a:t>
            </a:r>
            <a:r>
              <a:rPr sz="1600" b="1" spc="-10" dirty="0">
                <a:latin typeface="Calibri"/>
                <a:cs typeface="Calibri"/>
              </a:rPr>
              <a:t>κατανοητό</a:t>
            </a:r>
            <a:r>
              <a:rPr sz="1600" b="1" spc="-65" dirty="0">
                <a:latin typeface="Calibri"/>
                <a:cs typeface="Calibri"/>
              </a:rPr>
              <a:t> </a:t>
            </a:r>
            <a:r>
              <a:rPr sz="1600" b="1" dirty="0">
                <a:latin typeface="Calibri"/>
                <a:cs typeface="Calibri"/>
              </a:rPr>
              <a:t>ότι</a:t>
            </a:r>
            <a:r>
              <a:rPr sz="1600" b="1" spc="-60" dirty="0">
                <a:latin typeface="Calibri"/>
                <a:cs typeface="Calibri"/>
              </a:rPr>
              <a:t> </a:t>
            </a:r>
            <a:r>
              <a:rPr sz="1600" b="1" dirty="0">
                <a:latin typeface="Calibri"/>
                <a:cs typeface="Calibri"/>
              </a:rPr>
              <a:t>οι</a:t>
            </a:r>
            <a:r>
              <a:rPr sz="1600" b="1" spc="-65" dirty="0">
                <a:latin typeface="Calibri"/>
                <a:cs typeface="Calibri"/>
              </a:rPr>
              <a:t> </a:t>
            </a:r>
            <a:r>
              <a:rPr sz="1600" b="1" dirty="0">
                <a:latin typeface="Calibri"/>
                <a:cs typeface="Calibri"/>
              </a:rPr>
              <a:t>πολίτες</a:t>
            </a:r>
            <a:r>
              <a:rPr sz="1600" b="1" spc="-60" dirty="0">
                <a:latin typeface="Calibri"/>
                <a:cs typeface="Calibri"/>
              </a:rPr>
              <a:t> </a:t>
            </a:r>
            <a:r>
              <a:rPr sz="1600" b="1" dirty="0">
                <a:latin typeface="Calibri"/>
                <a:cs typeface="Calibri"/>
              </a:rPr>
              <a:t>είχαν</a:t>
            </a:r>
            <a:r>
              <a:rPr sz="1600" b="1" spc="-20" dirty="0">
                <a:latin typeface="Calibri"/>
                <a:cs typeface="Calibri"/>
              </a:rPr>
              <a:t> </a:t>
            </a:r>
            <a:r>
              <a:rPr sz="1600" b="1" u="sng" dirty="0">
                <a:uFill>
                  <a:solidFill>
                    <a:srgbClr val="000000"/>
                  </a:solidFill>
                </a:uFill>
                <a:latin typeface="Calibri"/>
                <a:cs typeface="Calibri"/>
              </a:rPr>
              <a:t>τρεις</a:t>
            </a:r>
            <a:r>
              <a:rPr sz="1600" b="1" u="sng" spc="-60" dirty="0">
                <a:uFill>
                  <a:solidFill>
                    <a:srgbClr val="000000"/>
                  </a:solidFill>
                </a:uFill>
                <a:latin typeface="Calibri"/>
                <a:cs typeface="Calibri"/>
              </a:rPr>
              <a:t> </a:t>
            </a:r>
            <a:r>
              <a:rPr sz="1600" b="1" u="sng" dirty="0">
                <a:uFill>
                  <a:solidFill>
                    <a:srgbClr val="000000"/>
                  </a:solidFill>
                </a:uFill>
                <a:latin typeface="Calibri"/>
                <a:cs typeface="Calibri"/>
              </a:rPr>
              <a:t>βασικές</a:t>
            </a:r>
            <a:r>
              <a:rPr sz="1600" b="1" u="sng" spc="-45" dirty="0">
                <a:uFill>
                  <a:solidFill>
                    <a:srgbClr val="000000"/>
                  </a:solidFill>
                </a:uFill>
                <a:latin typeface="Calibri"/>
                <a:cs typeface="Calibri"/>
              </a:rPr>
              <a:t> </a:t>
            </a:r>
            <a:r>
              <a:rPr sz="1600" b="1" u="sng" dirty="0">
                <a:uFill>
                  <a:solidFill>
                    <a:srgbClr val="000000"/>
                  </a:solidFill>
                </a:uFill>
                <a:latin typeface="Calibri"/>
                <a:cs typeface="Calibri"/>
              </a:rPr>
              <a:t>επιδιώξεις</a:t>
            </a:r>
            <a:r>
              <a:rPr sz="1600" b="1" u="none" spc="-20" dirty="0">
                <a:latin typeface="Calibri"/>
                <a:cs typeface="Calibri"/>
              </a:rPr>
              <a:t> </a:t>
            </a:r>
            <a:r>
              <a:rPr sz="1600" b="1" u="none" dirty="0">
                <a:latin typeface="Calibri"/>
                <a:cs typeface="Calibri"/>
              </a:rPr>
              <a:t>που</a:t>
            </a:r>
            <a:r>
              <a:rPr sz="1600" b="1" u="none" spc="-70" dirty="0">
                <a:latin typeface="Calibri"/>
                <a:cs typeface="Calibri"/>
              </a:rPr>
              <a:t> </a:t>
            </a:r>
            <a:r>
              <a:rPr sz="1600" b="1" u="none" dirty="0">
                <a:latin typeface="Calibri"/>
                <a:cs typeface="Calibri"/>
              </a:rPr>
              <a:t>παράλληλα</a:t>
            </a:r>
            <a:r>
              <a:rPr sz="1600" b="1" u="none" spc="-65" dirty="0">
                <a:latin typeface="Calibri"/>
                <a:cs typeface="Calibri"/>
              </a:rPr>
              <a:t> </a:t>
            </a:r>
            <a:r>
              <a:rPr sz="1600" b="1" u="none" spc="-10" dirty="0">
                <a:latin typeface="Calibri"/>
                <a:cs typeface="Calibri"/>
              </a:rPr>
              <a:t>αποτελούσαν</a:t>
            </a:r>
            <a:r>
              <a:rPr sz="1600" b="1" u="none" spc="500" dirty="0">
                <a:latin typeface="Calibri"/>
                <a:cs typeface="Calibri"/>
              </a:rPr>
              <a:t> </a:t>
            </a:r>
            <a:r>
              <a:rPr sz="1600" b="1" u="none" dirty="0">
                <a:latin typeface="Calibri"/>
                <a:cs typeface="Calibri"/>
              </a:rPr>
              <a:t>και</a:t>
            </a:r>
            <a:r>
              <a:rPr sz="1600" b="1" u="none" spc="-70" dirty="0">
                <a:latin typeface="Calibri"/>
                <a:cs typeface="Calibri"/>
              </a:rPr>
              <a:t> </a:t>
            </a:r>
            <a:r>
              <a:rPr sz="1600" b="1" u="none" dirty="0">
                <a:latin typeface="Calibri"/>
                <a:cs typeface="Calibri"/>
              </a:rPr>
              <a:t>προϋποθέσεις</a:t>
            </a:r>
            <a:r>
              <a:rPr sz="1600" b="1" u="none" spc="-35" dirty="0">
                <a:latin typeface="Calibri"/>
                <a:cs typeface="Calibri"/>
              </a:rPr>
              <a:t> </a:t>
            </a:r>
            <a:r>
              <a:rPr sz="1600" b="1" u="none" dirty="0">
                <a:latin typeface="Calibri"/>
                <a:cs typeface="Calibri"/>
              </a:rPr>
              <a:t>ύπαρξης</a:t>
            </a:r>
            <a:r>
              <a:rPr sz="1600" b="1" u="none" spc="-60" dirty="0">
                <a:latin typeface="Calibri"/>
                <a:cs typeface="Calibri"/>
              </a:rPr>
              <a:t> </a:t>
            </a:r>
            <a:r>
              <a:rPr sz="1600" b="1" u="none" dirty="0">
                <a:latin typeface="Calibri"/>
                <a:cs typeface="Calibri"/>
              </a:rPr>
              <a:t>της</a:t>
            </a:r>
            <a:r>
              <a:rPr sz="1600" b="1" u="none" spc="-45" dirty="0">
                <a:latin typeface="Calibri"/>
                <a:cs typeface="Calibri"/>
              </a:rPr>
              <a:t> </a:t>
            </a:r>
            <a:r>
              <a:rPr sz="1600" b="1" u="none" spc="-10" dirty="0">
                <a:latin typeface="Calibri"/>
                <a:cs typeface="Calibri"/>
              </a:rPr>
              <a:t>πόλης-</a:t>
            </a:r>
            <a:r>
              <a:rPr sz="1600" b="1" u="none" dirty="0">
                <a:latin typeface="Calibri"/>
                <a:cs typeface="Calibri"/>
              </a:rPr>
              <a:t>κράτους:</a:t>
            </a:r>
            <a:r>
              <a:rPr sz="1600" b="1" u="none" spc="-75" dirty="0">
                <a:latin typeface="Calibri"/>
                <a:cs typeface="Calibri"/>
              </a:rPr>
              <a:t> </a:t>
            </a:r>
            <a:r>
              <a:rPr sz="1600" b="1" u="sng" dirty="0">
                <a:uFill>
                  <a:solidFill>
                    <a:srgbClr val="000000"/>
                  </a:solidFill>
                </a:uFill>
                <a:latin typeface="Calibri"/>
                <a:cs typeface="Calibri"/>
              </a:rPr>
              <a:t>την</a:t>
            </a:r>
            <a:r>
              <a:rPr sz="1600" b="1" u="sng" spc="-70" dirty="0">
                <a:uFill>
                  <a:solidFill>
                    <a:srgbClr val="000000"/>
                  </a:solidFill>
                </a:uFill>
                <a:latin typeface="Calibri"/>
                <a:cs typeface="Calibri"/>
              </a:rPr>
              <a:t> </a:t>
            </a:r>
            <a:r>
              <a:rPr sz="1600" b="1" u="sng" dirty="0">
                <a:uFill>
                  <a:solidFill>
                    <a:srgbClr val="000000"/>
                  </a:solidFill>
                </a:uFill>
                <a:latin typeface="Calibri"/>
                <a:cs typeface="Calibri"/>
              </a:rPr>
              <a:t>ελευθερία,</a:t>
            </a:r>
            <a:r>
              <a:rPr sz="1600" b="1" u="sng" spc="-45" dirty="0">
                <a:uFill>
                  <a:solidFill>
                    <a:srgbClr val="000000"/>
                  </a:solidFill>
                </a:uFill>
                <a:latin typeface="Calibri"/>
                <a:cs typeface="Calibri"/>
              </a:rPr>
              <a:t> </a:t>
            </a:r>
            <a:r>
              <a:rPr sz="1600" b="1" u="sng" dirty="0">
                <a:uFill>
                  <a:solidFill>
                    <a:srgbClr val="000000"/>
                  </a:solidFill>
                </a:uFill>
                <a:latin typeface="Calibri"/>
                <a:cs typeface="Calibri"/>
              </a:rPr>
              <a:t>την</a:t>
            </a:r>
            <a:r>
              <a:rPr sz="1600" b="1" u="sng" spc="-55" dirty="0">
                <a:uFill>
                  <a:solidFill>
                    <a:srgbClr val="000000"/>
                  </a:solidFill>
                </a:uFill>
                <a:latin typeface="Calibri"/>
                <a:cs typeface="Calibri"/>
              </a:rPr>
              <a:t> </a:t>
            </a:r>
            <a:r>
              <a:rPr sz="1600" b="1" u="sng" dirty="0">
                <a:uFill>
                  <a:solidFill>
                    <a:srgbClr val="000000"/>
                  </a:solidFill>
                </a:uFill>
                <a:latin typeface="Calibri"/>
                <a:cs typeface="Calibri"/>
              </a:rPr>
              <a:t>αυτονομία</a:t>
            </a:r>
            <a:r>
              <a:rPr sz="1600" b="1" u="sng" spc="-65" dirty="0">
                <a:uFill>
                  <a:solidFill>
                    <a:srgbClr val="000000"/>
                  </a:solidFill>
                </a:uFill>
                <a:latin typeface="Calibri"/>
                <a:cs typeface="Calibri"/>
              </a:rPr>
              <a:t> </a:t>
            </a:r>
            <a:r>
              <a:rPr sz="1600" b="1" u="sng" dirty="0">
                <a:uFill>
                  <a:solidFill>
                    <a:srgbClr val="000000"/>
                  </a:solidFill>
                </a:uFill>
                <a:latin typeface="Calibri"/>
                <a:cs typeface="Calibri"/>
              </a:rPr>
              <a:t>και</a:t>
            </a:r>
            <a:r>
              <a:rPr sz="1600" b="1" u="sng" spc="-70" dirty="0">
                <a:uFill>
                  <a:solidFill>
                    <a:srgbClr val="000000"/>
                  </a:solidFill>
                </a:uFill>
                <a:latin typeface="Calibri"/>
                <a:cs typeface="Calibri"/>
              </a:rPr>
              <a:t> </a:t>
            </a:r>
            <a:r>
              <a:rPr sz="1600" b="1" u="sng" dirty="0">
                <a:uFill>
                  <a:solidFill>
                    <a:srgbClr val="000000"/>
                  </a:solidFill>
                </a:uFill>
                <a:latin typeface="Calibri"/>
                <a:cs typeface="Calibri"/>
              </a:rPr>
              <a:t>την</a:t>
            </a:r>
            <a:r>
              <a:rPr sz="1600" b="1" u="sng" spc="-55" dirty="0">
                <a:uFill>
                  <a:solidFill>
                    <a:srgbClr val="000000"/>
                  </a:solidFill>
                </a:uFill>
                <a:latin typeface="Calibri"/>
                <a:cs typeface="Calibri"/>
              </a:rPr>
              <a:t> </a:t>
            </a:r>
            <a:r>
              <a:rPr sz="1600" b="1" u="sng" spc="-10" dirty="0">
                <a:uFill>
                  <a:solidFill>
                    <a:srgbClr val="000000"/>
                  </a:solidFill>
                </a:uFill>
                <a:latin typeface="Calibri"/>
                <a:cs typeface="Calibri"/>
              </a:rPr>
              <a:t>αυτάρκεια</a:t>
            </a:r>
            <a:r>
              <a:rPr sz="1600" b="1" u="none" spc="-10" dirty="0">
                <a:latin typeface="Calibri"/>
                <a:cs typeface="Calibri"/>
              </a:rPr>
              <a:t>.</a:t>
            </a:r>
            <a:endParaRPr sz="1600">
              <a:latin typeface="Calibri"/>
              <a:cs typeface="Calibri"/>
            </a:endParaRPr>
          </a:p>
          <a:p>
            <a:pPr marL="299085" marR="232410">
              <a:lnSpc>
                <a:spcPct val="100000"/>
              </a:lnSpc>
            </a:pPr>
            <a:r>
              <a:rPr sz="1600" b="1" dirty="0">
                <a:latin typeface="Calibri"/>
                <a:cs typeface="Calibri"/>
              </a:rPr>
              <a:t>Οι</a:t>
            </a:r>
            <a:r>
              <a:rPr sz="1600" b="1" spc="-40" dirty="0">
                <a:latin typeface="Calibri"/>
                <a:cs typeface="Calibri"/>
              </a:rPr>
              <a:t> </a:t>
            </a:r>
            <a:r>
              <a:rPr sz="1600" b="1" dirty="0">
                <a:latin typeface="Calibri"/>
                <a:cs typeface="Calibri"/>
              </a:rPr>
              <a:t>πολίτες</a:t>
            </a:r>
            <a:r>
              <a:rPr sz="1600" b="1" spc="-40" dirty="0">
                <a:latin typeface="Calibri"/>
                <a:cs typeface="Calibri"/>
              </a:rPr>
              <a:t> </a:t>
            </a:r>
            <a:r>
              <a:rPr sz="1600" b="1" dirty="0">
                <a:latin typeface="Calibri"/>
                <a:cs typeface="Calibri"/>
              </a:rPr>
              <a:t>δηλαδή</a:t>
            </a:r>
            <a:r>
              <a:rPr sz="1600" b="1" spc="-40" dirty="0">
                <a:latin typeface="Calibri"/>
                <a:cs typeface="Calibri"/>
              </a:rPr>
              <a:t> </a:t>
            </a:r>
            <a:r>
              <a:rPr sz="1600" b="1" spc="-10" dirty="0">
                <a:latin typeface="Calibri"/>
                <a:cs typeface="Calibri"/>
              </a:rPr>
              <a:t>αγωνίζονταν</a:t>
            </a:r>
            <a:r>
              <a:rPr sz="1600" b="1" spc="-20" dirty="0">
                <a:latin typeface="Calibri"/>
                <a:cs typeface="Calibri"/>
              </a:rPr>
              <a:t> </a:t>
            </a:r>
            <a:r>
              <a:rPr sz="1600" b="1" dirty="0">
                <a:latin typeface="Calibri"/>
                <a:cs typeface="Calibri"/>
              </a:rPr>
              <a:t>για</a:t>
            </a:r>
            <a:r>
              <a:rPr sz="1600" b="1" spc="-35" dirty="0">
                <a:latin typeface="Calibri"/>
                <a:cs typeface="Calibri"/>
              </a:rPr>
              <a:t> </a:t>
            </a:r>
            <a:r>
              <a:rPr sz="1600" b="1" dirty="0">
                <a:latin typeface="Calibri"/>
                <a:cs typeface="Calibri"/>
              </a:rPr>
              <a:t>την</a:t>
            </a:r>
            <a:r>
              <a:rPr sz="1600" b="1" spc="-35" dirty="0">
                <a:latin typeface="Calibri"/>
                <a:cs typeface="Calibri"/>
              </a:rPr>
              <a:t> </a:t>
            </a:r>
            <a:r>
              <a:rPr sz="1600" b="1" spc="-10" dirty="0">
                <a:latin typeface="Calibri"/>
                <a:cs typeface="Calibri"/>
              </a:rPr>
              <a:t>ανεξαρτησία</a:t>
            </a:r>
            <a:r>
              <a:rPr sz="1600" b="1" spc="-15" dirty="0">
                <a:latin typeface="Calibri"/>
                <a:cs typeface="Calibri"/>
              </a:rPr>
              <a:t> </a:t>
            </a:r>
            <a:r>
              <a:rPr sz="1600" b="1" dirty="0">
                <a:latin typeface="Calibri"/>
                <a:cs typeface="Calibri"/>
              </a:rPr>
              <a:t>τους</a:t>
            </a:r>
            <a:r>
              <a:rPr sz="1600" b="1" spc="-50" dirty="0">
                <a:latin typeface="Calibri"/>
                <a:cs typeface="Calibri"/>
              </a:rPr>
              <a:t> </a:t>
            </a:r>
            <a:r>
              <a:rPr sz="1600" b="1" spc="-10" dirty="0">
                <a:latin typeface="Calibri"/>
                <a:cs typeface="Calibri"/>
              </a:rPr>
              <a:t>υπερασπίζοντας</a:t>
            </a:r>
            <a:r>
              <a:rPr sz="1600" b="1" spc="-25" dirty="0">
                <a:latin typeface="Calibri"/>
                <a:cs typeface="Calibri"/>
              </a:rPr>
              <a:t> </a:t>
            </a:r>
            <a:r>
              <a:rPr sz="1600" b="1" dirty="0">
                <a:latin typeface="Calibri"/>
                <a:cs typeface="Calibri"/>
              </a:rPr>
              <a:t>την</a:t>
            </a:r>
            <a:r>
              <a:rPr sz="1600" b="1" spc="-35" dirty="0">
                <a:latin typeface="Calibri"/>
                <a:cs typeface="Calibri"/>
              </a:rPr>
              <a:t> </a:t>
            </a:r>
            <a:r>
              <a:rPr sz="1600" b="1" dirty="0">
                <a:latin typeface="Calibri"/>
                <a:cs typeface="Calibri"/>
              </a:rPr>
              <a:t>ελευθερία</a:t>
            </a:r>
            <a:r>
              <a:rPr sz="1600" b="1" spc="-10" dirty="0">
                <a:latin typeface="Calibri"/>
                <a:cs typeface="Calibri"/>
              </a:rPr>
              <a:t> </a:t>
            </a:r>
            <a:r>
              <a:rPr sz="1600" b="1" spc="-25" dirty="0">
                <a:latin typeface="Calibri"/>
                <a:cs typeface="Calibri"/>
              </a:rPr>
              <a:t>της </a:t>
            </a:r>
            <a:r>
              <a:rPr sz="1600" b="1" dirty="0">
                <a:latin typeface="Calibri"/>
                <a:cs typeface="Calibri"/>
              </a:rPr>
              <a:t>πόλης,</a:t>
            </a:r>
            <a:r>
              <a:rPr sz="1600" b="1" spc="-45" dirty="0">
                <a:latin typeface="Calibri"/>
                <a:cs typeface="Calibri"/>
              </a:rPr>
              <a:t> </a:t>
            </a:r>
            <a:r>
              <a:rPr sz="1600" b="1" dirty="0">
                <a:latin typeface="Calibri"/>
                <a:cs typeface="Calibri"/>
              </a:rPr>
              <a:t>συνέβαλλαν</a:t>
            </a:r>
            <a:r>
              <a:rPr sz="1600" b="1" spc="-40" dirty="0">
                <a:latin typeface="Calibri"/>
                <a:cs typeface="Calibri"/>
              </a:rPr>
              <a:t> </a:t>
            </a:r>
            <a:r>
              <a:rPr sz="1600" b="1" dirty="0">
                <a:latin typeface="Calibri"/>
                <a:cs typeface="Calibri"/>
              </a:rPr>
              <a:t>στη</a:t>
            </a:r>
            <a:r>
              <a:rPr sz="1600" b="1" spc="-40" dirty="0">
                <a:latin typeface="Calibri"/>
                <a:cs typeface="Calibri"/>
              </a:rPr>
              <a:t> </a:t>
            </a:r>
            <a:r>
              <a:rPr sz="1600" b="1" spc="-10" dirty="0">
                <a:latin typeface="Calibri"/>
                <a:cs typeface="Calibri"/>
              </a:rPr>
              <a:t>διακυβέρνηση</a:t>
            </a:r>
            <a:r>
              <a:rPr sz="1600" b="1" spc="-25" dirty="0">
                <a:latin typeface="Calibri"/>
                <a:cs typeface="Calibri"/>
              </a:rPr>
              <a:t> </a:t>
            </a:r>
            <a:r>
              <a:rPr sz="1600" b="1" dirty="0">
                <a:latin typeface="Calibri"/>
                <a:cs typeface="Calibri"/>
              </a:rPr>
              <a:t>με</a:t>
            </a:r>
            <a:r>
              <a:rPr sz="1600" b="1" spc="-35" dirty="0">
                <a:latin typeface="Calibri"/>
                <a:cs typeface="Calibri"/>
              </a:rPr>
              <a:t> </a:t>
            </a:r>
            <a:r>
              <a:rPr sz="1600" b="1" dirty="0">
                <a:latin typeface="Calibri"/>
                <a:cs typeface="Calibri"/>
              </a:rPr>
              <a:t>νόμους</a:t>
            </a:r>
            <a:r>
              <a:rPr sz="1600" b="1" spc="-50" dirty="0">
                <a:latin typeface="Calibri"/>
                <a:cs typeface="Calibri"/>
              </a:rPr>
              <a:t> </a:t>
            </a:r>
            <a:r>
              <a:rPr sz="1600" b="1" dirty="0">
                <a:latin typeface="Calibri"/>
                <a:cs typeface="Calibri"/>
              </a:rPr>
              <a:t>που</a:t>
            </a:r>
            <a:r>
              <a:rPr sz="1600" b="1" spc="-40" dirty="0">
                <a:latin typeface="Calibri"/>
                <a:cs typeface="Calibri"/>
              </a:rPr>
              <a:t> </a:t>
            </a:r>
            <a:r>
              <a:rPr sz="1600" b="1" dirty="0">
                <a:latin typeface="Calibri"/>
                <a:cs typeface="Calibri"/>
              </a:rPr>
              <a:t>οι</a:t>
            </a:r>
            <a:r>
              <a:rPr sz="1600" b="1" spc="-50" dirty="0">
                <a:latin typeface="Calibri"/>
                <a:cs typeface="Calibri"/>
              </a:rPr>
              <a:t> </a:t>
            </a:r>
            <a:r>
              <a:rPr sz="1600" b="1" dirty="0">
                <a:latin typeface="Calibri"/>
                <a:cs typeface="Calibri"/>
              </a:rPr>
              <a:t>ίδιοι</a:t>
            </a:r>
            <a:r>
              <a:rPr sz="1600" b="1" spc="-30" dirty="0">
                <a:latin typeface="Calibri"/>
                <a:cs typeface="Calibri"/>
              </a:rPr>
              <a:t> </a:t>
            </a:r>
            <a:r>
              <a:rPr sz="1600" b="1" dirty="0">
                <a:latin typeface="Calibri"/>
                <a:cs typeface="Calibri"/>
              </a:rPr>
              <a:t>είχαν</a:t>
            </a:r>
            <a:r>
              <a:rPr sz="1600" b="1" spc="-20" dirty="0">
                <a:latin typeface="Calibri"/>
                <a:cs typeface="Calibri"/>
              </a:rPr>
              <a:t> </a:t>
            </a:r>
            <a:r>
              <a:rPr sz="1600" b="1" dirty="0">
                <a:latin typeface="Calibri"/>
                <a:cs typeface="Calibri"/>
              </a:rPr>
              <a:t>θεσπίσει για</a:t>
            </a:r>
            <a:r>
              <a:rPr sz="1600" b="1" spc="-30" dirty="0">
                <a:latin typeface="Calibri"/>
                <a:cs typeface="Calibri"/>
              </a:rPr>
              <a:t> </a:t>
            </a:r>
            <a:r>
              <a:rPr sz="1600" b="1" dirty="0">
                <a:latin typeface="Calibri"/>
                <a:cs typeface="Calibri"/>
              </a:rPr>
              <a:t>να</a:t>
            </a:r>
            <a:r>
              <a:rPr sz="1600" b="1" spc="-40" dirty="0">
                <a:latin typeface="Calibri"/>
                <a:cs typeface="Calibri"/>
              </a:rPr>
              <a:t> </a:t>
            </a:r>
            <a:r>
              <a:rPr sz="1600" b="1" spc="-10" dirty="0">
                <a:latin typeface="Calibri"/>
                <a:cs typeface="Calibri"/>
              </a:rPr>
              <a:t>επιτύχουν</a:t>
            </a:r>
            <a:endParaRPr sz="1600">
              <a:latin typeface="Calibri"/>
              <a:cs typeface="Calibri"/>
            </a:endParaRPr>
          </a:p>
          <a:p>
            <a:pPr marL="299085" marR="140335">
              <a:lnSpc>
                <a:spcPct val="100000"/>
              </a:lnSpc>
            </a:pPr>
            <a:r>
              <a:rPr sz="1600" b="1" dirty="0">
                <a:latin typeface="Calibri"/>
                <a:cs typeface="Calibri"/>
              </a:rPr>
              <a:t>την</a:t>
            </a:r>
            <a:r>
              <a:rPr sz="1600" b="1" spc="-25" dirty="0">
                <a:latin typeface="Calibri"/>
                <a:cs typeface="Calibri"/>
              </a:rPr>
              <a:t> </a:t>
            </a:r>
            <a:r>
              <a:rPr sz="1600" b="1" spc="-10" dirty="0">
                <a:latin typeface="Calibri"/>
                <a:cs typeface="Calibri"/>
              </a:rPr>
              <a:t>αυτονονομία</a:t>
            </a:r>
            <a:r>
              <a:rPr sz="1600" b="1" spc="-45" dirty="0">
                <a:latin typeface="Calibri"/>
                <a:cs typeface="Calibri"/>
              </a:rPr>
              <a:t> </a:t>
            </a:r>
            <a:r>
              <a:rPr sz="1600" b="1" dirty="0">
                <a:latin typeface="Calibri"/>
                <a:cs typeface="Calibri"/>
              </a:rPr>
              <a:t>της</a:t>
            </a:r>
            <a:r>
              <a:rPr sz="1600" b="1" spc="-20" dirty="0">
                <a:latin typeface="Calibri"/>
                <a:cs typeface="Calibri"/>
              </a:rPr>
              <a:t> </a:t>
            </a:r>
            <a:r>
              <a:rPr sz="1600" b="1" dirty="0">
                <a:latin typeface="Calibri"/>
                <a:cs typeface="Calibri"/>
              </a:rPr>
              <a:t>και</a:t>
            </a:r>
            <a:r>
              <a:rPr sz="1600" b="1" spc="-45" dirty="0">
                <a:latin typeface="Calibri"/>
                <a:cs typeface="Calibri"/>
              </a:rPr>
              <a:t> </a:t>
            </a:r>
            <a:r>
              <a:rPr sz="1600" b="1" spc="-10" dirty="0">
                <a:latin typeface="Calibri"/>
                <a:cs typeface="Calibri"/>
              </a:rPr>
              <a:t>συμμετείχαν</a:t>
            </a:r>
            <a:r>
              <a:rPr sz="1600" b="1" dirty="0">
                <a:latin typeface="Calibri"/>
                <a:cs typeface="Calibri"/>
              </a:rPr>
              <a:t> στην</a:t>
            </a:r>
            <a:r>
              <a:rPr sz="1600" b="1" spc="-30" dirty="0">
                <a:latin typeface="Calibri"/>
                <a:cs typeface="Calibri"/>
              </a:rPr>
              <a:t> </a:t>
            </a:r>
            <a:r>
              <a:rPr sz="1600" b="1" spc="-10" dirty="0">
                <a:latin typeface="Calibri"/>
                <a:cs typeface="Calibri"/>
              </a:rPr>
              <a:t>παραγωγή</a:t>
            </a:r>
            <a:r>
              <a:rPr sz="1600" b="1" spc="-15" dirty="0">
                <a:latin typeface="Calibri"/>
                <a:cs typeface="Calibri"/>
              </a:rPr>
              <a:t> </a:t>
            </a:r>
            <a:r>
              <a:rPr sz="1600" b="1" dirty="0">
                <a:latin typeface="Calibri"/>
                <a:cs typeface="Calibri"/>
              </a:rPr>
              <a:t>για</a:t>
            </a:r>
            <a:r>
              <a:rPr sz="1600" b="1" spc="-20" dirty="0">
                <a:latin typeface="Calibri"/>
                <a:cs typeface="Calibri"/>
              </a:rPr>
              <a:t> </a:t>
            </a:r>
            <a:r>
              <a:rPr sz="1600" b="1" dirty="0">
                <a:latin typeface="Calibri"/>
                <a:cs typeface="Calibri"/>
              </a:rPr>
              <a:t>να</a:t>
            </a:r>
            <a:r>
              <a:rPr sz="1600" b="1" spc="-50" dirty="0">
                <a:latin typeface="Calibri"/>
                <a:cs typeface="Calibri"/>
              </a:rPr>
              <a:t> </a:t>
            </a:r>
            <a:r>
              <a:rPr sz="1600" b="1" spc="-10" dirty="0">
                <a:latin typeface="Calibri"/>
                <a:cs typeface="Calibri"/>
              </a:rPr>
              <a:t>καλύψουν</a:t>
            </a:r>
            <a:r>
              <a:rPr sz="1600" b="1" spc="-60" dirty="0">
                <a:latin typeface="Calibri"/>
                <a:cs typeface="Calibri"/>
              </a:rPr>
              <a:t> </a:t>
            </a:r>
            <a:r>
              <a:rPr sz="1600" b="1" dirty="0">
                <a:latin typeface="Calibri"/>
                <a:cs typeface="Calibri"/>
              </a:rPr>
              <a:t>τις</a:t>
            </a:r>
            <a:r>
              <a:rPr sz="1600" b="1" spc="-40" dirty="0">
                <a:latin typeface="Calibri"/>
                <a:cs typeface="Calibri"/>
              </a:rPr>
              <a:t> </a:t>
            </a:r>
            <a:r>
              <a:rPr sz="1600" b="1" dirty="0">
                <a:latin typeface="Calibri"/>
                <a:cs typeface="Calibri"/>
              </a:rPr>
              <a:t>ανάγκες</a:t>
            </a:r>
            <a:r>
              <a:rPr sz="1600" b="1" spc="-20" dirty="0">
                <a:latin typeface="Calibri"/>
                <a:cs typeface="Calibri"/>
              </a:rPr>
              <a:t> </a:t>
            </a:r>
            <a:r>
              <a:rPr sz="1600" b="1" dirty="0">
                <a:latin typeface="Calibri"/>
                <a:cs typeface="Calibri"/>
              </a:rPr>
              <a:t>τους</a:t>
            </a:r>
            <a:r>
              <a:rPr sz="1600" b="1" spc="-40" dirty="0">
                <a:latin typeface="Calibri"/>
                <a:cs typeface="Calibri"/>
              </a:rPr>
              <a:t> </a:t>
            </a:r>
            <a:r>
              <a:rPr sz="1600" b="1" dirty="0">
                <a:latin typeface="Calibri"/>
                <a:cs typeface="Calibri"/>
              </a:rPr>
              <a:t>και</a:t>
            </a:r>
            <a:r>
              <a:rPr sz="1600" b="1" spc="-45" dirty="0">
                <a:latin typeface="Calibri"/>
                <a:cs typeface="Calibri"/>
              </a:rPr>
              <a:t> </a:t>
            </a:r>
            <a:r>
              <a:rPr sz="1600" b="1" spc="-25" dirty="0">
                <a:latin typeface="Calibri"/>
                <a:cs typeface="Calibri"/>
              </a:rPr>
              <a:t>να </a:t>
            </a:r>
            <a:r>
              <a:rPr sz="1600" b="1" dirty="0">
                <a:latin typeface="Calibri"/>
                <a:cs typeface="Calibri"/>
              </a:rPr>
              <a:t>ενισχύσουν</a:t>
            </a:r>
            <a:r>
              <a:rPr sz="1600" b="1" spc="-30" dirty="0">
                <a:latin typeface="Calibri"/>
                <a:cs typeface="Calibri"/>
              </a:rPr>
              <a:t> </a:t>
            </a:r>
            <a:r>
              <a:rPr sz="1600" b="1" dirty="0">
                <a:latin typeface="Calibri"/>
                <a:cs typeface="Calibri"/>
              </a:rPr>
              <a:t>την</a:t>
            </a:r>
            <a:r>
              <a:rPr sz="1600" b="1" spc="-40" dirty="0">
                <a:latin typeface="Calibri"/>
                <a:cs typeface="Calibri"/>
              </a:rPr>
              <a:t> </a:t>
            </a:r>
            <a:r>
              <a:rPr sz="1600" b="1" spc="-10" dirty="0">
                <a:latin typeface="Calibri"/>
                <a:cs typeface="Calibri"/>
              </a:rPr>
              <a:t>αυτάρκεια</a:t>
            </a:r>
            <a:r>
              <a:rPr sz="1600" b="1" spc="-45" dirty="0">
                <a:latin typeface="Calibri"/>
                <a:cs typeface="Calibri"/>
              </a:rPr>
              <a:t> </a:t>
            </a:r>
            <a:r>
              <a:rPr sz="1600" b="1" dirty="0">
                <a:latin typeface="Calibri"/>
                <a:cs typeface="Calibri"/>
              </a:rPr>
              <a:t>της</a:t>
            </a:r>
            <a:r>
              <a:rPr sz="1600" b="1" spc="-30" dirty="0">
                <a:latin typeface="Calibri"/>
                <a:cs typeface="Calibri"/>
              </a:rPr>
              <a:t> </a:t>
            </a:r>
            <a:r>
              <a:rPr sz="1600" b="1" dirty="0">
                <a:latin typeface="Calibri"/>
                <a:cs typeface="Calibri"/>
              </a:rPr>
              <a:t>πόλης</a:t>
            </a:r>
            <a:r>
              <a:rPr sz="1600" b="1" spc="-55" dirty="0">
                <a:latin typeface="Calibri"/>
                <a:cs typeface="Calibri"/>
              </a:rPr>
              <a:t> </a:t>
            </a:r>
            <a:r>
              <a:rPr sz="1600" b="1" spc="-10" dirty="0">
                <a:latin typeface="Calibri"/>
                <a:cs typeface="Calibri"/>
              </a:rPr>
              <a:t>τους.</a:t>
            </a:r>
            <a:endParaRPr sz="1600">
              <a:latin typeface="Calibri"/>
              <a:cs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34</a:t>
            </a:fld>
            <a:endParaRPr spc="-25" dirty="0"/>
          </a:p>
        </p:txBody>
      </p:sp>
      <p:sp>
        <p:nvSpPr>
          <p:cNvPr id="2" name="object 2"/>
          <p:cNvSpPr txBox="1">
            <a:spLocks noGrp="1"/>
          </p:cNvSpPr>
          <p:nvPr>
            <p:ph type="title"/>
          </p:nvPr>
        </p:nvSpPr>
        <p:spPr>
          <a:xfrm>
            <a:off x="3328670" y="263397"/>
            <a:ext cx="1877695" cy="696595"/>
          </a:xfrm>
          <a:prstGeom prst="rect">
            <a:avLst/>
          </a:prstGeom>
        </p:spPr>
        <p:txBody>
          <a:bodyPr vert="horz" wrap="square" lIns="0" tIns="12700" rIns="0" bIns="0" rtlCol="0">
            <a:spAutoFit/>
          </a:bodyPr>
          <a:lstStyle/>
          <a:p>
            <a:pPr marL="25400">
              <a:lnSpc>
                <a:spcPct val="100000"/>
              </a:lnSpc>
              <a:spcBef>
                <a:spcPts val="100"/>
              </a:spcBef>
            </a:pPr>
            <a:r>
              <a:rPr dirty="0"/>
              <a:t>5</a:t>
            </a:r>
            <a:r>
              <a:rPr sz="4350" baseline="24904" dirty="0"/>
              <a:t>ο</a:t>
            </a:r>
            <a:r>
              <a:rPr sz="4350" spc="517" baseline="24904" dirty="0"/>
              <a:t> </a:t>
            </a:r>
            <a:r>
              <a:rPr sz="4400" spc="-20" dirty="0"/>
              <a:t>βήμα</a:t>
            </a:r>
            <a:endParaRPr sz="4400"/>
          </a:p>
        </p:txBody>
      </p:sp>
      <p:sp>
        <p:nvSpPr>
          <p:cNvPr id="3" name="object 3"/>
          <p:cNvSpPr txBox="1"/>
          <p:nvPr/>
        </p:nvSpPr>
        <p:spPr>
          <a:xfrm>
            <a:off x="459740" y="1153413"/>
            <a:ext cx="7651115" cy="5028565"/>
          </a:xfrm>
          <a:prstGeom prst="rect">
            <a:avLst/>
          </a:prstGeom>
        </p:spPr>
        <p:txBody>
          <a:bodyPr vert="horz" wrap="square" lIns="0" tIns="12065" rIns="0" bIns="0" rtlCol="0">
            <a:spAutoFit/>
          </a:bodyPr>
          <a:lstStyle/>
          <a:p>
            <a:pPr marL="355600" marR="321310" indent="-342900">
              <a:lnSpc>
                <a:spcPct val="100000"/>
              </a:lnSpc>
              <a:spcBef>
                <a:spcPts val="95"/>
              </a:spcBef>
              <a:buFont typeface="Arial"/>
              <a:buChar char="•"/>
              <a:tabLst>
                <a:tab pos="355600" algn="l"/>
              </a:tabLst>
            </a:pPr>
            <a:r>
              <a:rPr sz="2800" b="1" dirty="0">
                <a:solidFill>
                  <a:srgbClr val="4F6128"/>
                </a:solidFill>
                <a:latin typeface="Calibri"/>
                <a:cs typeface="Calibri"/>
              </a:rPr>
              <a:t>Συνθέτω</a:t>
            </a:r>
            <a:r>
              <a:rPr sz="2800" b="1" spc="-105" dirty="0">
                <a:solidFill>
                  <a:srgbClr val="4F6128"/>
                </a:solidFill>
                <a:latin typeface="Calibri"/>
                <a:cs typeface="Calibri"/>
              </a:rPr>
              <a:t> </a:t>
            </a:r>
            <a:r>
              <a:rPr sz="2800" dirty="0">
                <a:latin typeface="Calibri"/>
                <a:cs typeface="Calibri"/>
              </a:rPr>
              <a:t>την</a:t>
            </a:r>
            <a:r>
              <a:rPr sz="2800" spc="-100" dirty="0">
                <a:latin typeface="Calibri"/>
                <a:cs typeface="Calibri"/>
              </a:rPr>
              <a:t> </a:t>
            </a:r>
            <a:r>
              <a:rPr sz="2800" dirty="0">
                <a:latin typeface="Calibri"/>
                <a:cs typeface="Calibri"/>
              </a:rPr>
              <a:t>απάντησή</a:t>
            </a:r>
            <a:r>
              <a:rPr sz="2800" spc="-105" dirty="0">
                <a:latin typeface="Calibri"/>
                <a:cs typeface="Calibri"/>
              </a:rPr>
              <a:t> </a:t>
            </a:r>
            <a:r>
              <a:rPr sz="2800" dirty="0">
                <a:latin typeface="Calibri"/>
                <a:cs typeface="Calibri"/>
              </a:rPr>
              <a:t>μου</a:t>
            </a:r>
            <a:r>
              <a:rPr sz="2800" spc="-114" dirty="0">
                <a:latin typeface="Calibri"/>
                <a:cs typeface="Calibri"/>
              </a:rPr>
              <a:t> </a:t>
            </a:r>
            <a:r>
              <a:rPr sz="2800" dirty="0">
                <a:latin typeface="Calibri"/>
                <a:cs typeface="Calibri"/>
              </a:rPr>
              <a:t>συνδυάζοντας</a:t>
            </a:r>
            <a:r>
              <a:rPr sz="2800" spc="-90" dirty="0">
                <a:latin typeface="Calibri"/>
                <a:cs typeface="Calibri"/>
              </a:rPr>
              <a:t> </a:t>
            </a:r>
            <a:r>
              <a:rPr sz="2800" spc="-20" dirty="0">
                <a:latin typeface="Calibri"/>
                <a:cs typeface="Calibri"/>
              </a:rPr>
              <a:t>όσες </a:t>
            </a:r>
            <a:r>
              <a:rPr sz="2800" dirty="0">
                <a:latin typeface="Calibri"/>
                <a:cs typeface="Calibri"/>
              </a:rPr>
              <a:t>πληροφορίες</a:t>
            </a:r>
            <a:r>
              <a:rPr sz="2800" spc="-95" dirty="0">
                <a:latin typeface="Calibri"/>
                <a:cs typeface="Calibri"/>
              </a:rPr>
              <a:t> </a:t>
            </a:r>
            <a:r>
              <a:rPr sz="2800" dirty="0">
                <a:latin typeface="Calibri"/>
                <a:cs typeface="Calibri"/>
              </a:rPr>
              <a:t>άντλησα</a:t>
            </a:r>
            <a:r>
              <a:rPr sz="2800" spc="-85" dirty="0">
                <a:latin typeface="Calibri"/>
                <a:cs typeface="Calibri"/>
              </a:rPr>
              <a:t> </a:t>
            </a:r>
            <a:r>
              <a:rPr sz="2800" dirty="0">
                <a:latin typeface="Calibri"/>
                <a:cs typeface="Calibri"/>
              </a:rPr>
              <a:t>από</a:t>
            </a:r>
            <a:r>
              <a:rPr sz="2800" spc="-85" dirty="0">
                <a:latin typeface="Calibri"/>
                <a:cs typeface="Calibri"/>
              </a:rPr>
              <a:t> </a:t>
            </a:r>
            <a:r>
              <a:rPr sz="2800" dirty="0">
                <a:latin typeface="Calibri"/>
                <a:cs typeface="Calibri"/>
              </a:rPr>
              <a:t>την</a:t>
            </a:r>
            <a:r>
              <a:rPr sz="2800" spc="-75" dirty="0">
                <a:latin typeface="Calibri"/>
                <a:cs typeface="Calibri"/>
              </a:rPr>
              <a:t> </a:t>
            </a:r>
            <a:r>
              <a:rPr sz="2800" dirty="0">
                <a:latin typeface="Calibri"/>
                <a:cs typeface="Calibri"/>
              </a:rPr>
              <a:t>πηγή</a:t>
            </a:r>
            <a:r>
              <a:rPr sz="2800" spc="-95" dirty="0">
                <a:latin typeface="Calibri"/>
                <a:cs typeface="Calibri"/>
              </a:rPr>
              <a:t> </a:t>
            </a:r>
            <a:r>
              <a:rPr sz="2800" dirty="0">
                <a:latin typeface="Calibri"/>
                <a:cs typeface="Calibri"/>
              </a:rPr>
              <a:t>με</a:t>
            </a:r>
            <a:r>
              <a:rPr sz="2800" spc="-80" dirty="0">
                <a:latin typeface="Calibri"/>
                <a:cs typeface="Calibri"/>
              </a:rPr>
              <a:t> </a:t>
            </a:r>
            <a:r>
              <a:rPr sz="2800" spc="-25" dirty="0">
                <a:latin typeface="Calibri"/>
                <a:cs typeface="Calibri"/>
              </a:rPr>
              <a:t>όσα</a:t>
            </a:r>
            <a:endParaRPr sz="2800">
              <a:latin typeface="Calibri"/>
              <a:cs typeface="Calibri"/>
            </a:endParaRPr>
          </a:p>
          <a:p>
            <a:pPr marL="355600" marR="687705">
              <a:lnSpc>
                <a:spcPct val="100000"/>
              </a:lnSpc>
              <a:spcBef>
                <a:spcPts val="5"/>
              </a:spcBef>
            </a:pPr>
            <a:r>
              <a:rPr sz="2800" dirty="0">
                <a:latin typeface="Calibri"/>
                <a:cs typeface="Calibri"/>
              </a:rPr>
              <a:t>μπόρεσα</a:t>
            </a:r>
            <a:r>
              <a:rPr sz="2800" spc="-85" dirty="0">
                <a:latin typeface="Calibri"/>
                <a:cs typeface="Calibri"/>
              </a:rPr>
              <a:t> </a:t>
            </a:r>
            <a:r>
              <a:rPr sz="2800" dirty="0">
                <a:latin typeface="Calibri"/>
                <a:cs typeface="Calibri"/>
              </a:rPr>
              <a:t>να</a:t>
            </a:r>
            <a:r>
              <a:rPr sz="2800" spc="-65" dirty="0">
                <a:latin typeface="Calibri"/>
                <a:cs typeface="Calibri"/>
              </a:rPr>
              <a:t> </a:t>
            </a:r>
            <a:r>
              <a:rPr sz="2800" spc="-10" dirty="0">
                <a:latin typeface="Calibri"/>
                <a:cs typeface="Calibri"/>
              </a:rPr>
              <a:t>συνδυάσω</a:t>
            </a:r>
            <a:r>
              <a:rPr sz="2800" spc="-70" dirty="0">
                <a:latin typeface="Calibri"/>
                <a:cs typeface="Calibri"/>
              </a:rPr>
              <a:t> </a:t>
            </a:r>
            <a:r>
              <a:rPr sz="2800" dirty="0">
                <a:latin typeface="Calibri"/>
                <a:cs typeface="Calibri"/>
              </a:rPr>
              <a:t>από</a:t>
            </a:r>
            <a:r>
              <a:rPr sz="2800" spc="-80" dirty="0">
                <a:latin typeface="Calibri"/>
                <a:cs typeface="Calibri"/>
              </a:rPr>
              <a:t> </a:t>
            </a:r>
            <a:r>
              <a:rPr sz="2800" dirty="0">
                <a:latin typeface="Calibri"/>
                <a:cs typeface="Calibri"/>
              </a:rPr>
              <a:t>τις</a:t>
            </a:r>
            <a:r>
              <a:rPr sz="2800" spc="-75" dirty="0">
                <a:latin typeface="Calibri"/>
                <a:cs typeface="Calibri"/>
              </a:rPr>
              <a:t> </a:t>
            </a:r>
            <a:r>
              <a:rPr sz="2800" dirty="0">
                <a:latin typeface="Calibri"/>
                <a:cs typeface="Calibri"/>
              </a:rPr>
              <a:t>ιστορικές</a:t>
            </a:r>
            <a:r>
              <a:rPr sz="2800" spc="-80" dirty="0">
                <a:latin typeface="Calibri"/>
                <a:cs typeface="Calibri"/>
              </a:rPr>
              <a:t> </a:t>
            </a:r>
            <a:r>
              <a:rPr sz="2800" spc="-25" dirty="0">
                <a:latin typeface="Calibri"/>
                <a:cs typeface="Calibri"/>
              </a:rPr>
              <a:t>μου </a:t>
            </a:r>
            <a:r>
              <a:rPr sz="2800" spc="-10" dirty="0">
                <a:latin typeface="Calibri"/>
                <a:cs typeface="Calibri"/>
              </a:rPr>
              <a:t>γνώσεις</a:t>
            </a:r>
            <a:endParaRPr sz="2800">
              <a:latin typeface="Calibri"/>
              <a:cs typeface="Calibri"/>
            </a:endParaRPr>
          </a:p>
          <a:p>
            <a:pPr marL="755015" marR="1287780" lvl="1" indent="-285750">
              <a:lnSpc>
                <a:spcPct val="100000"/>
              </a:lnSpc>
              <a:spcBef>
                <a:spcPts val="600"/>
              </a:spcBef>
              <a:buFont typeface="Arial"/>
              <a:buChar char="–"/>
              <a:tabLst>
                <a:tab pos="756285" algn="l"/>
              </a:tabLst>
            </a:pPr>
            <a:r>
              <a:rPr sz="2400" u="sng" dirty="0">
                <a:uFill>
                  <a:solidFill>
                    <a:srgbClr val="000000"/>
                  </a:solidFill>
                </a:uFill>
                <a:latin typeface="Calibri"/>
                <a:cs typeface="Calibri"/>
              </a:rPr>
              <a:t>Ξεκινώ</a:t>
            </a:r>
            <a:r>
              <a:rPr sz="2400" u="none" spc="-75" dirty="0">
                <a:latin typeface="Calibri"/>
                <a:cs typeface="Calibri"/>
              </a:rPr>
              <a:t> </a:t>
            </a:r>
            <a:r>
              <a:rPr sz="2400" u="none" dirty="0">
                <a:latin typeface="Calibri"/>
                <a:cs typeface="Calibri"/>
              </a:rPr>
              <a:t>πάντα</a:t>
            </a:r>
            <a:r>
              <a:rPr sz="2400" u="none" spc="-70" dirty="0">
                <a:latin typeface="Calibri"/>
                <a:cs typeface="Calibri"/>
              </a:rPr>
              <a:t> </a:t>
            </a:r>
            <a:r>
              <a:rPr sz="2400" u="none" dirty="0">
                <a:latin typeface="Calibri"/>
                <a:cs typeface="Calibri"/>
              </a:rPr>
              <a:t>με</a:t>
            </a:r>
            <a:r>
              <a:rPr sz="2400" u="none" spc="-70" dirty="0">
                <a:latin typeface="Calibri"/>
                <a:cs typeface="Calibri"/>
              </a:rPr>
              <a:t> </a:t>
            </a:r>
            <a:r>
              <a:rPr sz="2400" u="sng" dirty="0">
                <a:uFill>
                  <a:solidFill>
                    <a:srgbClr val="000000"/>
                  </a:solidFill>
                </a:uFill>
                <a:latin typeface="Calibri"/>
                <a:cs typeface="Calibri"/>
              </a:rPr>
              <a:t>αναφορά</a:t>
            </a:r>
            <a:r>
              <a:rPr sz="2400" u="none" spc="-55" dirty="0">
                <a:latin typeface="Calibri"/>
                <a:cs typeface="Calibri"/>
              </a:rPr>
              <a:t> </a:t>
            </a:r>
            <a:r>
              <a:rPr sz="2400" u="none" dirty="0">
                <a:latin typeface="Calibri"/>
                <a:cs typeface="Calibri"/>
              </a:rPr>
              <a:t>στην</a:t>
            </a:r>
            <a:r>
              <a:rPr sz="2400" u="none" spc="-65" dirty="0">
                <a:latin typeface="Calibri"/>
                <a:cs typeface="Calibri"/>
              </a:rPr>
              <a:t> </a:t>
            </a:r>
            <a:r>
              <a:rPr sz="2400" u="sng" dirty="0">
                <a:uFill>
                  <a:solidFill>
                    <a:srgbClr val="000000"/>
                  </a:solidFill>
                </a:uFill>
                <a:latin typeface="Calibri"/>
                <a:cs typeface="Calibri"/>
              </a:rPr>
              <a:t>πηγή</a:t>
            </a:r>
            <a:r>
              <a:rPr sz="2400" u="none" spc="-70" dirty="0">
                <a:latin typeface="Calibri"/>
                <a:cs typeface="Calibri"/>
              </a:rPr>
              <a:t> </a:t>
            </a:r>
            <a:r>
              <a:rPr sz="2400" u="none" dirty="0">
                <a:latin typeface="Calibri"/>
                <a:cs typeface="Calibri"/>
              </a:rPr>
              <a:t>και</a:t>
            </a:r>
            <a:r>
              <a:rPr sz="2400" u="none" spc="-70" dirty="0">
                <a:latin typeface="Calibri"/>
                <a:cs typeface="Calibri"/>
              </a:rPr>
              <a:t> </a:t>
            </a:r>
            <a:r>
              <a:rPr sz="2400" u="none" spc="-25" dirty="0">
                <a:latin typeface="Calibri"/>
                <a:cs typeface="Calibri"/>
              </a:rPr>
              <a:t>στο 	</a:t>
            </a:r>
            <a:r>
              <a:rPr sz="2400" u="sng" dirty="0">
                <a:uFill>
                  <a:solidFill>
                    <a:srgbClr val="000000"/>
                  </a:solidFill>
                </a:uFill>
                <a:latin typeface="Calibri"/>
                <a:cs typeface="Calibri"/>
              </a:rPr>
              <a:t>συγγραφέα</a:t>
            </a:r>
            <a:r>
              <a:rPr sz="2400" u="none" spc="-120" dirty="0">
                <a:latin typeface="Calibri"/>
                <a:cs typeface="Calibri"/>
              </a:rPr>
              <a:t> </a:t>
            </a:r>
            <a:r>
              <a:rPr sz="2400" u="none" spc="-20" dirty="0">
                <a:latin typeface="Calibri"/>
                <a:cs typeface="Calibri"/>
              </a:rPr>
              <a:t>της.</a:t>
            </a:r>
            <a:endParaRPr sz="2400">
              <a:latin typeface="Calibri"/>
              <a:cs typeface="Calibri"/>
            </a:endParaRPr>
          </a:p>
          <a:p>
            <a:pPr marL="755015" marR="265430" lvl="1" indent="-285750">
              <a:lnSpc>
                <a:spcPct val="100000"/>
              </a:lnSpc>
              <a:spcBef>
                <a:spcPts val="580"/>
              </a:spcBef>
              <a:buFont typeface="Arial"/>
              <a:buChar char="–"/>
              <a:tabLst>
                <a:tab pos="756285" algn="l"/>
              </a:tabLst>
            </a:pPr>
            <a:r>
              <a:rPr sz="2400" u="sng" dirty="0">
                <a:uFill>
                  <a:solidFill>
                    <a:srgbClr val="000000"/>
                  </a:solidFill>
                </a:uFill>
                <a:latin typeface="Calibri"/>
                <a:cs typeface="Calibri"/>
              </a:rPr>
              <a:t>Γράφω</a:t>
            </a:r>
            <a:r>
              <a:rPr sz="2400" u="none" spc="-50" dirty="0">
                <a:latin typeface="Calibri"/>
                <a:cs typeface="Calibri"/>
              </a:rPr>
              <a:t> </a:t>
            </a:r>
            <a:r>
              <a:rPr sz="2400" u="sng" dirty="0">
                <a:uFill>
                  <a:solidFill>
                    <a:srgbClr val="000000"/>
                  </a:solidFill>
                </a:uFill>
                <a:latin typeface="Calibri"/>
                <a:cs typeface="Calibri"/>
              </a:rPr>
              <a:t>ολοκληρωμένες</a:t>
            </a:r>
            <a:r>
              <a:rPr sz="2400" u="sng" spc="-85" dirty="0">
                <a:uFill>
                  <a:solidFill>
                    <a:srgbClr val="000000"/>
                  </a:solidFill>
                </a:uFill>
                <a:latin typeface="Calibri"/>
                <a:cs typeface="Calibri"/>
              </a:rPr>
              <a:t> </a:t>
            </a:r>
            <a:r>
              <a:rPr sz="2400" u="sng" dirty="0">
                <a:uFill>
                  <a:solidFill>
                    <a:srgbClr val="000000"/>
                  </a:solidFill>
                </a:uFill>
                <a:latin typeface="Calibri"/>
                <a:cs typeface="Calibri"/>
              </a:rPr>
              <a:t>προτάσεις</a:t>
            </a:r>
            <a:r>
              <a:rPr sz="2400" u="sng" spc="-60" dirty="0">
                <a:uFill>
                  <a:solidFill>
                    <a:srgbClr val="000000"/>
                  </a:solidFill>
                </a:uFill>
                <a:latin typeface="Calibri"/>
                <a:cs typeface="Calibri"/>
              </a:rPr>
              <a:t> </a:t>
            </a:r>
            <a:r>
              <a:rPr sz="2400" u="none" dirty="0">
                <a:latin typeface="Calibri"/>
                <a:cs typeface="Calibri"/>
              </a:rPr>
              <a:t>με</a:t>
            </a:r>
            <a:r>
              <a:rPr sz="2400" u="none" spc="-65" dirty="0">
                <a:latin typeface="Calibri"/>
                <a:cs typeface="Calibri"/>
              </a:rPr>
              <a:t> </a:t>
            </a:r>
            <a:r>
              <a:rPr sz="2400" u="none" dirty="0">
                <a:latin typeface="Calibri"/>
                <a:cs typeface="Calibri"/>
              </a:rPr>
              <a:t>σωστή</a:t>
            </a:r>
            <a:r>
              <a:rPr sz="2400" u="none" spc="-65" dirty="0">
                <a:latin typeface="Calibri"/>
                <a:cs typeface="Calibri"/>
              </a:rPr>
              <a:t> </a:t>
            </a:r>
            <a:r>
              <a:rPr sz="2400" u="sng" spc="-10" dirty="0">
                <a:uFill>
                  <a:solidFill>
                    <a:srgbClr val="000000"/>
                  </a:solidFill>
                </a:uFill>
                <a:latin typeface="Calibri"/>
                <a:cs typeface="Calibri"/>
              </a:rPr>
              <a:t>σύνταξη</a:t>
            </a:r>
            <a:r>
              <a:rPr sz="2400" u="none" spc="-10" dirty="0">
                <a:latin typeface="Calibri"/>
                <a:cs typeface="Calibri"/>
              </a:rPr>
              <a:t> 	</a:t>
            </a:r>
            <a:r>
              <a:rPr sz="2400" u="none" dirty="0">
                <a:latin typeface="Calibri"/>
                <a:cs typeface="Calibri"/>
              </a:rPr>
              <a:t>και</a:t>
            </a:r>
            <a:r>
              <a:rPr sz="2400" u="none" spc="-114" dirty="0">
                <a:latin typeface="Calibri"/>
                <a:cs typeface="Calibri"/>
              </a:rPr>
              <a:t> </a:t>
            </a:r>
            <a:r>
              <a:rPr sz="2400" u="sng" spc="-10" dirty="0">
                <a:uFill>
                  <a:solidFill>
                    <a:srgbClr val="000000"/>
                  </a:solidFill>
                </a:uFill>
                <a:latin typeface="Calibri"/>
                <a:cs typeface="Calibri"/>
              </a:rPr>
              <a:t>ορθογραφία</a:t>
            </a:r>
            <a:r>
              <a:rPr sz="2400" u="none" spc="-10" dirty="0">
                <a:latin typeface="Calibri"/>
                <a:cs typeface="Calibri"/>
              </a:rPr>
              <a:t>.</a:t>
            </a:r>
            <a:endParaRPr sz="2400">
              <a:latin typeface="Calibri"/>
              <a:cs typeface="Calibri"/>
            </a:endParaRPr>
          </a:p>
          <a:p>
            <a:pPr marL="755650" lvl="1" indent="-285750">
              <a:lnSpc>
                <a:spcPct val="100000"/>
              </a:lnSpc>
              <a:spcBef>
                <a:spcPts val="575"/>
              </a:spcBef>
              <a:buFont typeface="Arial"/>
              <a:buChar char="–"/>
              <a:tabLst>
                <a:tab pos="755650" algn="l"/>
              </a:tabLst>
            </a:pPr>
            <a:r>
              <a:rPr sz="2400" u="sng" dirty="0">
                <a:uFill>
                  <a:solidFill>
                    <a:srgbClr val="000000"/>
                  </a:solidFill>
                </a:uFill>
                <a:latin typeface="Calibri"/>
                <a:cs typeface="Calibri"/>
              </a:rPr>
              <a:t>Δεν</a:t>
            </a:r>
            <a:r>
              <a:rPr sz="2400" u="sng" spc="-60" dirty="0">
                <a:uFill>
                  <a:solidFill>
                    <a:srgbClr val="000000"/>
                  </a:solidFill>
                </a:uFill>
                <a:latin typeface="Calibri"/>
                <a:cs typeface="Calibri"/>
              </a:rPr>
              <a:t> </a:t>
            </a:r>
            <a:r>
              <a:rPr sz="2400" u="sng" spc="-10" dirty="0">
                <a:uFill>
                  <a:solidFill>
                    <a:srgbClr val="000000"/>
                  </a:solidFill>
                </a:uFill>
                <a:latin typeface="Calibri"/>
                <a:cs typeface="Calibri"/>
              </a:rPr>
              <a:t>επαναλαμβάνω</a:t>
            </a:r>
            <a:r>
              <a:rPr sz="2400" u="sng" spc="-15" dirty="0">
                <a:uFill>
                  <a:solidFill>
                    <a:srgbClr val="000000"/>
                  </a:solidFill>
                </a:uFill>
                <a:latin typeface="Calibri"/>
                <a:cs typeface="Calibri"/>
              </a:rPr>
              <a:t> </a:t>
            </a:r>
            <a:r>
              <a:rPr sz="2400" u="none" dirty="0">
                <a:latin typeface="Calibri"/>
                <a:cs typeface="Calibri"/>
              </a:rPr>
              <a:t>όσα</a:t>
            </a:r>
            <a:r>
              <a:rPr sz="2400" u="none" spc="-40" dirty="0">
                <a:latin typeface="Calibri"/>
                <a:cs typeface="Calibri"/>
              </a:rPr>
              <a:t> </a:t>
            </a:r>
            <a:r>
              <a:rPr sz="2400" u="none" dirty="0">
                <a:latin typeface="Calibri"/>
                <a:cs typeface="Calibri"/>
              </a:rPr>
              <a:t>ήδη</a:t>
            </a:r>
            <a:r>
              <a:rPr sz="2400" u="none" spc="-35" dirty="0">
                <a:latin typeface="Calibri"/>
                <a:cs typeface="Calibri"/>
              </a:rPr>
              <a:t> </a:t>
            </a:r>
            <a:r>
              <a:rPr sz="2400" u="none" dirty="0">
                <a:latin typeface="Calibri"/>
                <a:cs typeface="Calibri"/>
              </a:rPr>
              <a:t>έχω</a:t>
            </a:r>
            <a:r>
              <a:rPr sz="2400" u="none" spc="-40" dirty="0">
                <a:latin typeface="Calibri"/>
                <a:cs typeface="Calibri"/>
              </a:rPr>
              <a:t> </a:t>
            </a:r>
            <a:r>
              <a:rPr sz="2400" u="none" spc="-10" dirty="0">
                <a:latin typeface="Calibri"/>
                <a:cs typeface="Calibri"/>
              </a:rPr>
              <a:t>αναφέρει.</a:t>
            </a:r>
            <a:endParaRPr sz="2400">
              <a:latin typeface="Calibri"/>
              <a:cs typeface="Calibri"/>
            </a:endParaRPr>
          </a:p>
          <a:p>
            <a:pPr marL="755650" lvl="1" indent="-285750">
              <a:lnSpc>
                <a:spcPct val="100000"/>
              </a:lnSpc>
              <a:spcBef>
                <a:spcPts val="575"/>
              </a:spcBef>
              <a:buFont typeface="Arial"/>
              <a:buChar char="–"/>
              <a:tabLst>
                <a:tab pos="755650" algn="l"/>
              </a:tabLst>
            </a:pPr>
            <a:r>
              <a:rPr sz="2400" u="sng" dirty="0">
                <a:uFill>
                  <a:solidFill>
                    <a:srgbClr val="000000"/>
                  </a:solidFill>
                </a:uFill>
                <a:latin typeface="Calibri"/>
                <a:cs typeface="Calibri"/>
              </a:rPr>
              <a:t>Δεν</a:t>
            </a:r>
            <a:r>
              <a:rPr sz="2400" u="sng" spc="-85" dirty="0">
                <a:uFill>
                  <a:solidFill>
                    <a:srgbClr val="000000"/>
                  </a:solidFill>
                </a:uFill>
                <a:latin typeface="Calibri"/>
                <a:cs typeface="Calibri"/>
              </a:rPr>
              <a:t> </a:t>
            </a:r>
            <a:r>
              <a:rPr sz="2400" u="sng" dirty="0">
                <a:uFill>
                  <a:solidFill>
                    <a:srgbClr val="000000"/>
                  </a:solidFill>
                </a:uFill>
                <a:latin typeface="Calibri"/>
                <a:cs typeface="Calibri"/>
              </a:rPr>
              <a:t>αντιγράφω</a:t>
            </a:r>
            <a:r>
              <a:rPr sz="2400" u="sng" spc="-35" dirty="0">
                <a:uFill>
                  <a:solidFill>
                    <a:srgbClr val="000000"/>
                  </a:solidFill>
                </a:uFill>
                <a:latin typeface="Calibri"/>
                <a:cs typeface="Calibri"/>
              </a:rPr>
              <a:t> </a:t>
            </a:r>
            <a:r>
              <a:rPr sz="2400" u="none" dirty="0">
                <a:latin typeface="Calibri"/>
                <a:cs typeface="Calibri"/>
              </a:rPr>
              <a:t>σε</a:t>
            </a:r>
            <a:r>
              <a:rPr sz="2400" u="none" spc="-75" dirty="0">
                <a:latin typeface="Calibri"/>
                <a:cs typeface="Calibri"/>
              </a:rPr>
              <a:t> </a:t>
            </a:r>
            <a:r>
              <a:rPr sz="2400" u="none" spc="-10" dirty="0">
                <a:latin typeface="Calibri"/>
                <a:cs typeface="Calibri"/>
              </a:rPr>
              <a:t>καμία</a:t>
            </a:r>
            <a:r>
              <a:rPr sz="2400" u="none" spc="-60" dirty="0">
                <a:latin typeface="Calibri"/>
                <a:cs typeface="Calibri"/>
              </a:rPr>
              <a:t> </a:t>
            </a:r>
            <a:r>
              <a:rPr sz="2400" u="none" dirty="0">
                <a:latin typeface="Calibri"/>
                <a:cs typeface="Calibri"/>
              </a:rPr>
              <a:t>περίπτωση</a:t>
            </a:r>
            <a:r>
              <a:rPr sz="2400" u="none" spc="-65" dirty="0">
                <a:latin typeface="Calibri"/>
                <a:cs typeface="Calibri"/>
              </a:rPr>
              <a:t> </a:t>
            </a:r>
            <a:r>
              <a:rPr sz="2400" u="none" dirty="0">
                <a:latin typeface="Calibri"/>
                <a:cs typeface="Calibri"/>
              </a:rPr>
              <a:t>την</a:t>
            </a:r>
            <a:r>
              <a:rPr sz="2400" u="none" spc="-70" dirty="0">
                <a:latin typeface="Calibri"/>
                <a:cs typeface="Calibri"/>
              </a:rPr>
              <a:t> </a:t>
            </a:r>
            <a:r>
              <a:rPr sz="2400" u="none" dirty="0">
                <a:latin typeface="Calibri"/>
                <a:cs typeface="Calibri"/>
              </a:rPr>
              <a:t>ιστορική</a:t>
            </a:r>
            <a:r>
              <a:rPr sz="2400" u="none" spc="-50" dirty="0">
                <a:latin typeface="Calibri"/>
                <a:cs typeface="Calibri"/>
              </a:rPr>
              <a:t> </a:t>
            </a:r>
            <a:r>
              <a:rPr sz="2400" u="none" spc="-10" dirty="0">
                <a:latin typeface="Calibri"/>
                <a:cs typeface="Calibri"/>
              </a:rPr>
              <a:t>πηγή.</a:t>
            </a:r>
            <a:endParaRPr sz="2400">
              <a:latin typeface="Calibri"/>
              <a:cs typeface="Calibri"/>
            </a:endParaRPr>
          </a:p>
          <a:p>
            <a:pPr marL="755015" marR="1042035" lvl="1" indent="-285750">
              <a:lnSpc>
                <a:spcPct val="100000"/>
              </a:lnSpc>
              <a:spcBef>
                <a:spcPts val="580"/>
              </a:spcBef>
              <a:buFont typeface="Arial"/>
              <a:buChar char="–"/>
              <a:tabLst>
                <a:tab pos="756285" algn="l"/>
              </a:tabLst>
            </a:pPr>
            <a:r>
              <a:rPr sz="2400" u="sng" dirty="0">
                <a:uFill>
                  <a:solidFill>
                    <a:srgbClr val="000000"/>
                  </a:solidFill>
                </a:uFill>
                <a:latin typeface="Calibri"/>
                <a:cs typeface="Calibri"/>
              </a:rPr>
              <a:t>Συνθέτω</a:t>
            </a:r>
            <a:r>
              <a:rPr sz="2400" u="none" spc="-70" dirty="0">
                <a:latin typeface="Calibri"/>
                <a:cs typeface="Calibri"/>
              </a:rPr>
              <a:t> </a:t>
            </a:r>
            <a:r>
              <a:rPr sz="2400" u="sng" dirty="0">
                <a:uFill>
                  <a:solidFill>
                    <a:srgbClr val="000000"/>
                  </a:solidFill>
                </a:uFill>
                <a:latin typeface="Calibri"/>
                <a:cs typeface="Calibri"/>
              </a:rPr>
              <a:t>λόγο</a:t>
            </a:r>
            <a:r>
              <a:rPr sz="2400" u="none" spc="-60" dirty="0">
                <a:latin typeface="Calibri"/>
                <a:cs typeface="Calibri"/>
              </a:rPr>
              <a:t> </a:t>
            </a:r>
            <a:r>
              <a:rPr sz="2400" u="sng" spc="-10" dirty="0">
                <a:uFill>
                  <a:solidFill>
                    <a:srgbClr val="000000"/>
                  </a:solidFill>
                </a:uFill>
                <a:latin typeface="Calibri"/>
                <a:cs typeface="Calibri"/>
              </a:rPr>
              <a:t>κατανοητό</a:t>
            </a:r>
            <a:r>
              <a:rPr sz="2400" u="none" spc="-70" dirty="0">
                <a:latin typeface="Calibri"/>
                <a:cs typeface="Calibri"/>
              </a:rPr>
              <a:t> </a:t>
            </a:r>
            <a:r>
              <a:rPr sz="2400" u="none" dirty="0">
                <a:latin typeface="Calibri"/>
                <a:cs typeface="Calibri"/>
              </a:rPr>
              <a:t>και</a:t>
            </a:r>
            <a:r>
              <a:rPr sz="2400" u="none" spc="-75" dirty="0">
                <a:latin typeface="Calibri"/>
                <a:cs typeface="Calibri"/>
              </a:rPr>
              <a:t> </a:t>
            </a:r>
            <a:r>
              <a:rPr sz="2400" u="none" dirty="0">
                <a:latin typeface="Calibri"/>
                <a:cs typeface="Calibri"/>
              </a:rPr>
              <a:t>όχι</a:t>
            </a:r>
            <a:r>
              <a:rPr sz="2400" u="none" spc="-55" dirty="0">
                <a:latin typeface="Calibri"/>
                <a:cs typeface="Calibri"/>
              </a:rPr>
              <a:t> </a:t>
            </a:r>
            <a:r>
              <a:rPr sz="2400" u="none" spc="-10" dirty="0">
                <a:latin typeface="Calibri"/>
                <a:cs typeface="Calibri"/>
              </a:rPr>
              <a:t>περίπλοκο</a:t>
            </a:r>
            <a:r>
              <a:rPr sz="2400" u="none" spc="-90" dirty="0">
                <a:latin typeface="Calibri"/>
                <a:cs typeface="Calibri"/>
              </a:rPr>
              <a:t> </a:t>
            </a:r>
            <a:r>
              <a:rPr sz="2400" u="none" spc="-25" dirty="0">
                <a:latin typeface="Calibri"/>
                <a:cs typeface="Calibri"/>
              </a:rPr>
              <a:t>και 	</a:t>
            </a:r>
            <a:r>
              <a:rPr sz="2400" u="none" spc="-10" dirty="0">
                <a:latin typeface="Calibri"/>
                <a:cs typeface="Calibri"/>
              </a:rPr>
              <a:t>μπερδεμένο.</a:t>
            </a:r>
            <a:endParaRPr sz="2400">
              <a:latin typeface="Calibri"/>
              <a:cs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35</a:t>
            </a:fld>
            <a:endParaRPr spc="-25" dirty="0"/>
          </a:p>
        </p:txBody>
      </p:sp>
      <p:sp>
        <p:nvSpPr>
          <p:cNvPr id="2" name="object 2"/>
          <p:cNvSpPr txBox="1">
            <a:spLocks noGrp="1"/>
          </p:cNvSpPr>
          <p:nvPr>
            <p:ph type="title"/>
          </p:nvPr>
        </p:nvSpPr>
        <p:spPr>
          <a:xfrm>
            <a:off x="3337814" y="8000"/>
            <a:ext cx="1706880" cy="635000"/>
          </a:xfrm>
          <a:prstGeom prst="rect">
            <a:avLst/>
          </a:prstGeom>
        </p:spPr>
        <p:txBody>
          <a:bodyPr vert="horz" wrap="square" lIns="0" tIns="12065" rIns="0" bIns="0" rtlCol="0">
            <a:spAutoFit/>
          </a:bodyPr>
          <a:lstStyle/>
          <a:p>
            <a:pPr marL="25400">
              <a:lnSpc>
                <a:spcPct val="100000"/>
              </a:lnSpc>
              <a:spcBef>
                <a:spcPts val="95"/>
              </a:spcBef>
            </a:pPr>
            <a:r>
              <a:rPr sz="4000" dirty="0"/>
              <a:t>5</a:t>
            </a:r>
            <a:r>
              <a:rPr sz="3975" baseline="25157" dirty="0"/>
              <a:t>ο</a:t>
            </a:r>
            <a:r>
              <a:rPr sz="3975" spc="412" baseline="25157" dirty="0"/>
              <a:t> </a:t>
            </a:r>
            <a:r>
              <a:rPr sz="4000" spc="-20" dirty="0"/>
              <a:t>βήμα</a:t>
            </a:r>
            <a:endParaRPr sz="4000"/>
          </a:p>
        </p:txBody>
      </p:sp>
      <p:sp>
        <p:nvSpPr>
          <p:cNvPr id="3" name="object 3"/>
          <p:cNvSpPr txBox="1"/>
          <p:nvPr/>
        </p:nvSpPr>
        <p:spPr>
          <a:xfrm>
            <a:off x="471017" y="544936"/>
            <a:ext cx="8014970" cy="5787390"/>
          </a:xfrm>
          <a:prstGeom prst="rect">
            <a:avLst/>
          </a:prstGeom>
        </p:spPr>
        <p:txBody>
          <a:bodyPr vert="horz" wrap="square" lIns="0" tIns="149225" rIns="0" bIns="0" rtlCol="0">
            <a:spAutoFit/>
          </a:bodyPr>
          <a:lstStyle/>
          <a:p>
            <a:pPr marL="12700">
              <a:lnSpc>
                <a:spcPct val="100000"/>
              </a:lnSpc>
              <a:spcBef>
                <a:spcPts val="1175"/>
              </a:spcBef>
            </a:pPr>
            <a:r>
              <a:rPr sz="1800" i="1" dirty="0">
                <a:solidFill>
                  <a:srgbClr val="FF0000"/>
                </a:solidFill>
                <a:latin typeface="Calibri"/>
                <a:cs typeface="Calibri"/>
              </a:rPr>
              <a:t>Σύμφωνα</a:t>
            </a:r>
            <a:r>
              <a:rPr sz="1800" i="1" spc="-45" dirty="0">
                <a:solidFill>
                  <a:srgbClr val="FF0000"/>
                </a:solidFill>
                <a:latin typeface="Calibri"/>
                <a:cs typeface="Calibri"/>
              </a:rPr>
              <a:t> </a:t>
            </a:r>
            <a:r>
              <a:rPr sz="1800" i="1" dirty="0">
                <a:solidFill>
                  <a:srgbClr val="FF0000"/>
                </a:solidFill>
                <a:latin typeface="Calibri"/>
                <a:cs typeface="Calibri"/>
              </a:rPr>
              <a:t>με</a:t>
            </a:r>
            <a:r>
              <a:rPr sz="1800" i="1" spc="-40" dirty="0">
                <a:solidFill>
                  <a:srgbClr val="FF0000"/>
                </a:solidFill>
                <a:latin typeface="Calibri"/>
                <a:cs typeface="Calibri"/>
              </a:rPr>
              <a:t> </a:t>
            </a:r>
            <a:r>
              <a:rPr sz="1800" i="1" dirty="0">
                <a:solidFill>
                  <a:srgbClr val="FF0000"/>
                </a:solidFill>
                <a:latin typeface="Calibri"/>
                <a:cs typeface="Calibri"/>
              </a:rPr>
              <a:t>την</a:t>
            </a:r>
            <a:r>
              <a:rPr sz="1800" i="1" spc="-25" dirty="0">
                <a:solidFill>
                  <a:srgbClr val="FF0000"/>
                </a:solidFill>
                <a:latin typeface="Calibri"/>
                <a:cs typeface="Calibri"/>
              </a:rPr>
              <a:t> </a:t>
            </a:r>
            <a:r>
              <a:rPr sz="1800" i="1" dirty="0">
                <a:solidFill>
                  <a:srgbClr val="FF0000"/>
                </a:solidFill>
                <a:latin typeface="Calibri"/>
                <a:cs typeface="Calibri"/>
              </a:rPr>
              <a:t>ιστορική</a:t>
            </a:r>
            <a:r>
              <a:rPr sz="1800" i="1" spc="-20" dirty="0">
                <a:solidFill>
                  <a:srgbClr val="FF0000"/>
                </a:solidFill>
                <a:latin typeface="Calibri"/>
                <a:cs typeface="Calibri"/>
              </a:rPr>
              <a:t> </a:t>
            </a:r>
            <a:r>
              <a:rPr sz="1800" i="1" dirty="0">
                <a:solidFill>
                  <a:srgbClr val="FF0000"/>
                </a:solidFill>
                <a:latin typeface="Calibri"/>
                <a:cs typeface="Calibri"/>
              </a:rPr>
              <a:t>πηγή</a:t>
            </a:r>
            <a:r>
              <a:rPr sz="1800" i="1" spc="-45" dirty="0">
                <a:solidFill>
                  <a:srgbClr val="FF0000"/>
                </a:solidFill>
                <a:latin typeface="Calibri"/>
                <a:cs typeface="Calibri"/>
              </a:rPr>
              <a:t> </a:t>
            </a:r>
            <a:r>
              <a:rPr sz="1800" i="1" dirty="0">
                <a:solidFill>
                  <a:srgbClr val="FF0000"/>
                </a:solidFill>
                <a:latin typeface="Calibri"/>
                <a:cs typeface="Calibri"/>
              </a:rPr>
              <a:t>/</a:t>
            </a:r>
            <a:r>
              <a:rPr sz="1800" i="1" spc="-35" dirty="0">
                <a:solidFill>
                  <a:srgbClr val="FF0000"/>
                </a:solidFill>
                <a:latin typeface="Calibri"/>
                <a:cs typeface="Calibri"/>
              </a:rPr>
              <a:t> </a:t>
            </a:r>
            <a:r>
              <a:rPr sz="1800" i="1" dirty="0">
                <a:solidFill>
                  <a:srgbClr val="FF0000"/>
                </a:solidFill>
                <a:latin typeface="Calibri"/>
                <a:cs typeface="Calibri"/>
              </a:rPr>
              <a:t>Σύμφωνα</a:t>
            </a:r>
            <a:r>
              <a:rPr sz="1800" i="1" spc="-45" dirty="0">
                <a:solidFill>
                  <a:srgbClr val="FF0000"/>
                </a:solidFill>
                <a:latin typeface="Calibri"/>
                <a:cs typeface="Calibri"/>
              </a:rPr>
              <a:t> </a:t>
            </a:r>
            <a:r>
              <a:rPr sz="1800" i="1" dirty="0">
                <a:solidFill>
                  <a:srgbClr val="FF0000"/>
                </a:solidFill>
                <a:latin typeface="Calibri"/>
                <a:cs typeface="Calibri"/>
              </a:rPr>
              <a:t>με</a:t>
            </a:r>
            <a:r>
              <a:rPr sz="1800" i="1" spc="-40" dirty="0">
                <a:solidFill>
                  <a:srgbClr val="FF0000"/>
                </a:solidFill>
                <a:latin typeface="Calibri"/>
                <a:cs typeface="Calibri"/>
              </a:rPr>
              <a:t> </a:t>
            </a:r>
            <a:r>
              <a:rPr sz="1800" i="1" dirty="0">
                <a:solidFill>
                  <a:srgbClr val="FF0000"/>
                </a:solidFill>
                <a:latin typeface="Calibri"/>
                <a:cs typeface="Calibri"/>
              </a:rPr>
              <a:t>τον</a:t>
            </a:r>
            <a:r>
              <a:rPr sz="1800" i="1" spc="-25" dirty="0">
                <a:solidFill>
                  <a:srgbClr val="FF0000"/>
                </a:solidFill>
                <a:latin typeface="Calibri"/>
                <a:cs typeface="Calibri"/>
              </a:rPr>
              <a:t> </a:t>
            </a:r>
            <a:r>
              <a:rPr sz="1800" i="1" dirty="0">
                <a:solidFill>
                  <a:srgbClr val="FF0000"/>
                </a:solidFill>
                <a:latin typeface="Calibri"/>
                <a:cs typeface="Calibri"/>
              </a:rPr>
              <a:t>Αριστοτέλη</a:t>
            </a:r>
            <a:r>
              <a:rPr sz="1800" i="1" spc="-20" dirty="0">
                <a:solidFill>
                  <a:srgbClr val="FF0000"/>
                </a:solidFill>
                <a:latin typeface="Calibri"/>
                <a:cs typeface="Calibri"/>
              </a:rPr>
              <a:t> </a:t>
            </a:r>
            <a:r>
              <a:rPr sz="1800" i="1" dirty="0">
                <a:solidFill>
                  <a:srgbClr val="FF0000"/>
                </a:solidFill>
                <a:latin typeface="Calibri"/>
                <a:cs typeface="Calibri"/>
              </a:rPr>
              <a:t>και</a:t>
            </a:r>
            <a:r>
              <a:rPr sz="1800" i="1" spc="-35" dirty="0">
                <a:solidFill>
                  <a:srgbClr val="FF0000"/>
                </a:solidFill>
                <a:latin typeface="Calibri"/>
                <a:cs typeface="Calibri"/>
              </a:rPr>
              <a:t> </a:t>
            </a:r>
            <a:r>
              <a:rPr sz="1800" i="1" dirty="0">
                <a:solidFill>
                  <a:srgbClr val="FF0000"/>
                </a:solidFill>
                <a:latin typeface="Calibri"/>
                <a:cs typeface="Calibri"/>
              </a:rPr>
              <a:t>τις</a:t>
            </a:r>
            <a:r>
              <a:rPr sz="1800" i="1" spc="-35" dirty="0">
                <a:solidFill>
                  <a:srgbClr val="FF0000"/>
                </a:solidFill>
                <a:latin typeface="Calibri"/>
                <a:cs typeface="Calibri"/>
              </a:rPr>
              <a:t> </a:t>
            </a:r>
            <a:r>
              <a:rPr sz="1800" i="1" spc="-10" dirty="0">
                <a:solidFill>
                  <a:srgbClr val="FF0000"/>
                </a:solidFill>
                <a:latin typeface="Calibri"/>
                <a:cs typeface="Calibri"/>
              </a:rPr>
              <a:t>πληροφορίες</a:t>
            </a:r>
            <a:endParaRPr sz="1800">
              <a:latin typeface="Calibri"/>
              <a:cs typeface="Calibri"/>
            </a:endParaRPr>
          </a:p>
          <a:p>
            <a:pPr marL="12700">
              <a:lnSpc>
                <a:spcPct val="100000"/>
              </a:lnSpc>
              <a:spcBef>
                <a:spcPts val="1080"/>
              </a:spcBef>
            </a:pPr>
            <a:r>
              <a:rPr sz="1800" i="1" dirty="0">
                <a:solidFill>
                  <a:srgbClr val="FF0000"/>
                </a:solidFill>
                <a:latin typeface="Calibri"/>
                <a:cs typeface="Calibri"/>
              </a:rPr>
              <a:t>που</a:t>
            </a:r>
            <a:r>
              <a:rPr sz="1800" i="1" spc="-40" dirty="0">
                <a:solidFill>
                  <a:srgbClr val="FF0000"/>
                </a:solidFill>
                <a:latin typeface="Calibri"/>
                <a:cs typeface="Calibri"/>
              </a:rPr>
              <a:t> </a:t>
            </a:r>
            <a:r>
              <a:rPr sz="1800" i="1" dirty="0">
                <a:solidFill>
                  <a:srgbClr val="FF0000"/>
                </a:solidFill>
                <a:latin typeface="Calibri"/>
                <a:cs typeface="Calibri"/>
              </a:rPr>
              <a:t>αντλούμε</a:t>
            </a:r>
            <a:r>
              <a:rPr sz="1800" i="1" spc="-20" dirty="0">
                <a:solidFill>
                  <a:srgbClr val="FF0000"/>
                </a:solidFill>
                <a:latin typeface="Calibri"/>
                <a:cs typeface="Calibri"/>
              </a:rPr>
              <a:t> </a:t>
            </a:r>
            <a:r>
              <a:rPr sz="1800" i="1" dirty="0">
                <a:solidFill>
                  <a:srgbClr val="FF0000"/>
                </a:solidFill>
                <a:latin typeface="Calibri"/>
                <a:cs typeface="Calibri"/>
              </a:rPr>
              <a:t>από</a:t>
            </a:r>
            <a:r>
              <a:rPr sz="1800" i="1" spc="-40" dirty="0">
                <a:solidFill>
                  <a:srgbClr val="FF0000"/>
                </a:solidFill>
                <a:latin typeface="Calibri"/>
                <a:cs typeface="Calibri"/>
              </a:rPr>
              <a:t> </a:t>
            </a:r>
            <a:r>
              <a:rPr sz="1800" i="1" dirty="0">
                <a:solidFill>
                  <a:srgbClr val="FF0000"/>
                </a:solidFill>
                <a:latin typeface="Calibri"/>
                <a:cs typeface="Calibri"/>
              </a:rPr>
              <a:t>το</a:t>
            </a:r>
            <a:r>
              <a:rPr sz="1800" i="1" spc="-40" dirty="0">
                <a:solidFill>
                  <a:srgbClr val="FF0000"/>
                </a:solidFill>
                <a:latin typeface="Calibri"/>
                <a:cs typeface="Calibri"/>
              </a:rPr>
              <a:t> </a:t>
            </a:r>
            <a:r>
              <a:rPr sz="1800" i="1" dirty="0">
                <a:solidFill>
                  <a:srgbClr val="FF0000"/>
                </a:solidFill>
                <a:latin typeface="Calibri"/>
                <a:cs typeface="Calibri"/>
              </a:rPr>
              <a:t>απόσπασμα</a:t>
            </a:r>
            <a:r>
              <a:rPr sz="1800" i="1" spc="-60" dirty="0">
                <a:solidFill>
                  <a:srgbClr val="FF0000"/>
                </a:solidFill>
                <a:latin typeface="Calibri"/>
                <a:cs typeface="Calibri"/>
              </a:rPr>
              <a:t> </a:t>
            </a:r>
            <a:r>
              <a:rPr sz="1800" i="1" dirty="0">
                <a:solidFill>
                  <a:srgbClr val="FF0000"/>
                </a:solidFill>
                <a:latin typeface="Calibri"/>
                <a:cs typeface="Calibri"/>
              </a:rPr>
              <a:t>από</a:t>
            </a:r>
            <a:r>
              <a:rPr sz="1800" i="1" spc="-40" dirty="0">
                <a:solidFill>
                  <a:srgbClr val="FF0000"/>
                </a:solidFill>
                <a:latin typeface="Calibri"/>
                <a:cs typeface="Calibri"/>
              </a:rPr>
              <a:t> </a:t>
            </a:r>
            <a:r>
              <a:rPr sz="1800" i="1" dirty="0">
                <a:solidFill>
                  <a:srgbClr val="FF0000"/>
                </a:solidFill>
                <a:latin typeface="Calibri"/>
                <a:cs typeface="Calibri"/>
              </a:rPr>
              <a:t>το</a:t>
            </a:r>
            <a:r>
              <a:rPr sz="1800" i="1" spc="-40" dirty="0">
                <a:solidFill>
                  <a:srgbClr val="FF0000"/>
                </a:solidFill>
                <a:latin typeface="Calibri"/>
                <a:cs typeface="Calibri"/>
              </a:rPr>
              <a:t> </a:t>
            </a:r>
            <a:r>
              <a:rPr sz="1800" i="1" dirty="0">
                <a:solidFill>
                  <a:srgbClr val="FF0000"/>
                </a:solidFill>
                <a:latin typeface="Calibri"/>
                <a:cs typeface="Calibri"/>
              </a:rPr>
              <a:t>έργο</a:t>
            </a:r>
            <a:r>
              <a:rPr sz="1800" i="1" spc="-30" dirty="0">
                <a:solidFill>
                  <a:srgbClr val="FF0000"/>
                </a:solidFill>
                <a:latin typeface="Calibri"/>
                <a:cs typeface="Calibri"/>
              </a:rPr>
              <a:t> </a:t>
            </a:r>
            <a:r>
              <a:rPr sz="1800" i="1" dirty="0">
                <a:solidFill>
                  <a:srgbClr val="FF0000"/>
                </a:solidFill>
                <a:latin typeface="Calibri"/>
                <a:cs typeface="Calibri"/>
              </a:rPr>
              <a:t>του</a:t>
            </a:r>
            <a:r>
              <a:rPr sz="1800" i="1" spc="-40" dirty="0">
                <a:solidFill>
                  <a:srgbClr val="FF0000"/>
                </a:solidFill>
                <a:latin typeface="Calibri"/>
                <a:cs typeface="Calibri"/>
              </a:rPr>
              <a:t> </a:t>
            </a:r>
            <a:r>
              <a:rPr sz="1800" i="1" dirty="0">
                <a:solidFill>
                  <a:srgbClr val="FF0000"/>
                </a:solidFill>
                <a:latin typeface="Calibri"/>
                <a:cs typeface="Calibri"/>
              </a:rPr>
              <a:t>Πολιτικά</a:t>
            </a:r>
            <a:r>
              <a:rPr sz="1800" i="1" spc="375" dirty="0">
                <a:solidFill>
                  <a:srgbClr val="FF0000"/>
                </a:solidFill>
                <a:latin typeface="Calibri"/>
                <a:cs typeface="Calibri"/>
              </a:rPr>
              <a:t> </a:t>
            </a:r>
            <a:r>
              <a:rPr sz="1800" dirty="0">
                <a:solidFill>
                  <a:srgbClr val="17375E"/>
                </a:solidFill>
                <a:latin typeface="Calibri"/>
                <a:cs typeface="Calibri"/>
              </a:rPr>
              <a:t>η</a:t>
            </a:r>
            <a:r>
              <a:rPr sz="1800" spc="-45" dirty="0">
                <a:solidFill>
                  <a:srgbClr val="17375E"/>
                </a:solidFill>
                <a:latin typeface="Calibri"/>
                <a:cs typeface="Calibri"/>
              </a:rPr>
              <a:t> </a:t>
            </a:r>
            <a:r>
              <a:rPr sz="1800" dirty="0">
                <a:solidFill>
                  <a:srgbClr val="17375E"/>
                </a:solidFill>
                <a:latin typeface="Calibri"/>
                <a:cs typeface="Calibri"/>
              </a:rPr>
              <a:t>πόλη</a:t>
            </a:r>
            <a:r>
              <a:rPr sz="1800" spc="-35" dirty="0">
                <a:solidFill>
                  <a:srgbClr val="17375E"/>
                </a:solidFill>
                <a:latin typeface="Calibri"/>
                <a:cs typeface="Calibri"/>
              </a:rPr>
              <a:t> </a:t>
            </a:r>
            <a:r>
              <a:rPr sz="1800" spc="-10" dirty="0">
                <a:solidFill>
                  <a:srgbClr val="17375E"/>
                </a:solidFill>
                <a:latin typeface="Calibri"/>
                <a:cs typeface="Calibri"/>
              </a:rPr>
              <a:t>–κράτος</a:t>
            </a:r>
            <a:endParaRPr sz="1800">
              <a:latin typeface="Calibri"/>
              <a:cs typeface="Calibri"/>
            </a:endParaRPr>
          </a:p>
          <a:p>
            <a:pPr marL="12700">
              <a:lnSpc>
                <a:spcPct val="100000"/>
              </a:lnSpc>
              <a:spcBef>
                <a:spcPts val="1085"/>
              </a:spcBef>
            </a:pPr>
            <a:r>
              <a:rPr sz="1800" dirty="0">
                <a:solidFill>
                  <a:srgbClr val="17375E"/>
                </a:solidFill>
                <a:latin typeface="Calibri"/>
                <a:cs typeface="Calibri"/>
              </a:rPr>
              <a:t>αποτελεί</a:t>
            </a:r>
            <a:r>
              <a:rPr sz="1800" spc="-15" dirty="0">
                <a:solidFill>
                  <a:srgbClr val="17375E"/>
                </a:solidFill>
                <a:latin typeface="Calibri"/>
                <a:cs typeface="Calibri"/>
              </a:rPr>
              <a:t> </a:t>
            </a:r>
            <a:r>
              <a:rPr sz="1800" dirty="0">
                <a:solidFill>
                  <a:srgbClr val="17375E"/>
                </a:solidFill>
                <a:latin typeface="Calibri"/>
                <a:cs typeface="Calibri"/>
              </a:rPr>
              <a:t>την</a:t>
            </a:r>
            <a:r>
              <a:rPr sz="1800" spc="-55" dirty="0">
                <a:solidFill>
                  <a:srgbClr val="17375E"/>
                </a:solidFill>
                <a:latin typeface="Calibri"/>
                <a:cs typeface="Calibri"/>
              </a:rPr>
              <a:t> </a:t>
            </a:r>
            <a:r>
              <a:rPr sz="1800" dirty="0">
                <a:solidFill>
                  <a:srgbClr val="17375E"/>
                </a:solidFill>
                <a:latin typeface="Calibri"/>
                <a:cs typeface="Calibri"/>
              </a:rPr>
              <a:t>ένωση</a:t>
            </a:r>
            <a:r>
              <a:rPr sz="1800" spc="-35" dirty="0">
                <a:solidFill>
                  <a:srgbClr val="17375E"/>
                </a:solidFill>
                <a:latin typeface="Calibri"/>
                <a:cs typeface="Calibri"/>
              </a:rPr>
              <a:t> </a:t>
            </a:r>
            <a:r>
              <a:rPr sz="1800" dirty="0">
                <a:solidFill>
                  <a:srgbClr val="17375E"/>
                </a:solidFill>
                <a:latin typeface="Calibri"/>
                <a:cs typeface="Calibri"/>
              </a:rPr>
              <a:t>ομάδων</a:t>
            </a:r>
            <a:r>
              <a:rPr sz="1800" spc="-40" dirty="0">
                <a:solidFill>
                  <a:srgbClr val="17375E"/>
                </a:solidFill>
                <a:latin typeface="Calibri"/>
                <a:cs typeface="Calibri"/>
              </a:rPr>
              <a:t> </a:t>
            </a:r>
            <a:r>
              <a:rPr sz="1800" dirty="0">
                <a:solidFill>
                  <a:srgbClr val="17375E"/>
                </a:solidFill>
                <a:latin typeface="Calibri"/>
                <a:cs typeface="Calibri"/>
              </a:rPr>
              <a:t>με</a:t>
            </a:r>
            <a:r>
              <a:rPr sz="1800" spc="-50" dirty="0">
                <a:solidFill>
                  <a:srgbClr val="17375E"/>
                </a:solidFill>
                <a:latin typeface="Calibri"/>
                <a:cs typeface="Calibri"/>
              </a:rPr>
              <a:t> </a:t>
            </a:r>
            <a:r>
              <a:rPr sz="1800" spc="-10" dirty="0">
                <a:solidFill>
                  <a:srgbClr val="17375E"/>
                </a:solidFill>
                <a:latin typeface="Calibri"/>
                <a:cs typeface="Calibri"/>
              </a:rPr>
              <a:t>συγγενικούς</a:t>
            </a:r>
            <a:r>
              <a:rPr sz="1800" spc="-25" dirty="0">
                <a:solidFill>
                  <a:srgbClr val="17375E"/>
                </a:solidFill>
                <a:latin typeface="Calibri"/>
                <a:cs typeface="Calibri"/>
              </a:rPr>
              <a:t> </a:t>
            </a:r>
            <a:r>
              <a:rPr sz="1800" dirty="0">
                <a:solidFill>
                  <a:srgbClr val="17375E"/>
                </a:solidFill>
                <a:latin typeface="Calibri"/>
                <a:cs typeface="Calibri"/>
              </a:rPr>
              <a:t>δεσμούς</a:t>
            </a:r>
            <a:r>
              <a:rPr sz="1800" spc="-55" dirty="0">
                <a:solidFill>
                  <a:srgbClr val="17375E"/>
                </a:solidFill>
                <a:latin typeface="Calibri"/>
                <a:cs typeface="Calibri"/>
              </a:rPr>
              <a:t> </a:t>
            </a:r>
            <a:r>
              <a:rPr sz="1800" dirty="0">
                <a:solidFill>
                  <a:srgbClr val="17375E"/>
                </a:solidFill>
                <a:latin typeface="Calibri"/>
                <a:cs typeface="Calibri"/>
              </a:rPr>
              <a:t>και</a:t>
            </a:r>
            <a:r>
              <a:rPr sz="1800" spc="-35" dirty="0">
                <a:solidFill>
                  <a:srgbClr val="17375E"/>
                </a:solidFill>
                <a:latin typeface="Calibri"/>
                <a:cs typeface="Calibri"/>
              </a:rPr>
              <a:t> </a:t>
            </a:r>
            <a:r>
              <a:rPr sz="1800" spc="-20" dirty="0">
                <a:solidFill>
                  <a:srgbClr val="17375E"/>
                </a:solidFill>
                <a:latin typeface="Calibri"/>
                <a:cs typeface="Calibri"/>
              </a:rPr>
              <a:t>κοινοτήτων</a:t>
            </a:r>
            <a:r>
              <a:rPr sz="1800" spc="-30" dirty="0">
                <a:solidFill>
                  <a:srgbClr val="17375E"/>
                </a:solidFill>
                <a:latin typeface="Calibri"/>
                <a:cs typeface="Calibri"/>
              </a:rPr>
              <a:t> </a:t>
            </a:r>
            <a:r>
              <a:rPr sz="1800" spc="-25" dirty="0">
                <a:solidFill>
                  <a:srgbClr val="17375E"/>
                </a:solidFill>
                <a:latin typeface="Calibri"/>
                <a:cs typeface="Calibri"/>
              </a:rPr>
              <a:t>που</a:t>
            </a:r>
            <a:endParaRPr sz="1800">
              <a:latin typeface="Calibri"/>
              <a:cs typeface="Calibri"/>
            </a:endParaRPr>
          </a:p>
          <a:p>
            <a:pPr marL="12700" marR="266700">
              <a:lnSpc>
                <a:spcPct val="150000"/>
              </a:lnSpc>
            </a:pPr>
            <a:r>
              <a:rPr sz="1800" spc="-10" dirty="0">
                <a:solidFill>
                  <a:srgbClr val="17375E"/>
                </a:solidFill>
                <a:latin typeface="Calibri"/>
                <a:cs typeface="Calibri"/>
              </a:rPr>
              <a:t>δημιουργήθηκε</a:t>
            </a:r>
            <a:r>
              <a:rPr sz="1800" spc="-65" dirty="0">
                <a:solidFill>
                  <a:srgbClr val="17375E"/>
                </a:solidFill>
                <a:latin typeface="Calibri"/>
                <a:cs typeface="Calibri"/>
              </a:rPr>
              <a:t> </a:t>
            </a:r>
            <a:r>
              <a:rPr sz="1800" dirty="0">
                <a:solidFill>
                  <a:srgbClr val="17375E"/>
                </a:solidFill>
                <a:latin typeface="Calibri"/>
                <a:cs typeface="Calibri"/>
              </a:rPr>
              <a:t>σε</a:t>
            </a:r>
            <a:r>
              <a:rPr sz="1800" spc="-40" dirty="0">
                <a:solidFill>
                  <a:srgbClr val="17375E"/>
                </a:solidFill>
                <a:latin typeface="Calibri"/>
                <a:cs typeface="Calibri"/>
              </a:rPr>
              <a:t> </a:t>
            </a:r>
            <a:r>
              <a:rPr sz="1800" dirty="0">
                <a:solidFill>
                  <a:srgbClr val="17375E"/>
                </a:solidFill>
                <a:latin typeface="Calibri"/>
                <a:cs typeface="Calibri"/>
              </a:rPr>
              <a:t>πρώτο</a:t>
            </a:r>
            <a:r>
              <a:rPr sz="1800" spc="-25" dirty="0">
                <a:solidFill>
                  <a:srgbClr val="17375E"/>
                </a:solidFill>
                <a:latin typeface="Calibri"/>
                <a:cs typeface="Calibri"/>
              </a:rPr>
              <a:t> </a:t>
            </a:r>
            <a:r>
              <a:rPr sz="1800" dirty="0">
                <a:solidFill>
                  <a:srgbClr val="17375E"/>
                </a:solidFill>
                <a:latin typeface="Calibri"/>
                <a:cs typeface="Calibri"/>
              </a:rPr>
              <a:t>επίπεδο</a:t>
            </a:r>
            <a:r>
              <a:rPr sz="1800" spc="-25" dirty="0">
                <a:solidFill>
                  <a:srgbClr val="17375E"/>
                </a:solidFill>
                <a:latin typeface="Calibri"/>
                <a:cs typeface="Calibri"/>
              </a:rPr>
              <a:t> </a:t>
            </a:r>
            <a:r>
              <a:rPr sz="1800" dirty="0">
                <a:solidFill>
                  <a:srgbClr val="17375E"/>
                </a:solidFill>
                <a:latin typeface="Calibri"/>
                <a:cs typeface="Calibri"/>
              </a:rPr>
              <a:t>για</a:t>
            </a:r>
            <a:r>
              <a:rPr sz="1800" spc="-35" dirty="0">
                <a:solidFill>
                  <a:srgbClr val="17375E"/>
                </a:solidFill>
                <a:latin typeface="Calibri"/>
                <a:cs typeface="Calibri"/>
              </a:rPr>
              <a:t> </a:t>
            </a:r>
            <a:r>
              <a:rPr sz="1800" dirty="0">
                <a:solidFill>
                  <a:srgbClr val="17375E"/>
                </a:solidFill>
                <a:latin typeface="Calibri"/>
                <a:cs typeface="Calibri"/>
              </a:rPr>
              <a:t>να</a:t>
            </a:r>
            <a:r>
              <a:rPr sz="1800" spc="-35" dirty="0">
                <a:solidFill>
                  <a:srgbClr val="17375E"/>
                </a:solidFill>
                <a:latin typeface="Calibri"/>
                <a:cs typeface="Calibri"/>
              </a:rPr>
              <a:t> </a:t>
            </a:r>
            <a:r>
              <a:rPr sz="1800" spc="-10" dirty="0">
                <a:solidFill>
                  <a:srgbClr val="17375E"/>
                </a:solidFill>
                <a:latin typeface="Calibri"/>
                <a:cs typeface="Calibri"/>
              </a:rPr>
              <a:t>εξυπηρετήσει</a:t>
            </a:r>
            <a:r>
              <a:rPr sz="1800" spc="-20" dirty="0">
                <a:solidFill>
                  <a:srgbClr val="17375E"/>
                </a:solidFill>
                <a:latin typeface="Calibri"/>
                <a:cs typeface="Calibri"/>
              </a:rPr>
              <a:t> </a:t>
            </a:r>
            <a:r>
              <a:rPr sz="1800" dirty="0">
                <a:solidFill>
                  <a:srgbClr val="17375E"/>
                </a:solidFill>
                <a:latin typeface="Calibri"/>
                <a:cs typeface="Calibri"/>
              </a:rPr>
              <a:t>τις</a:t>
            </a:r>
            <a:r>
              <a:rPr sz="1800" spc="-45" dirty="0">
                <a:solidFill>
                  <a:srgbClr val="17375E"/>
                </a:solidFill>
                <a:latin typeface="Calibri"/>
                <a:cs typeface="Calibri"/>
              </a:rPr>
              <a:t> </a:t>
            </a:r>
            <a:r>
              <a:rPr sz="1800" dirty="0">
                <a:solidFill>
                  <a:srgbClr val="17375E"/>
                </a:solidFill>
                <a:latin typeface="Calibri"/>
                <a:cs typeface="Calibri"/>
              </a:rPr>
              <a:t>ανάγκες</a:t>
            </a:r>
            <a:r>
              <a:rPr sz="1800" spc="-35" dirty="0">
                <a:solidFill>
                  <a:srgbClr val="17375E"/>
                </a:solidFill>
                <a:latin typeface="Calibri"/>
                <a:cs typeface="Calibri"/>
              </a:rPr>
              <a:t> </a:t>
            </a:r>
            <a:r>
              <a:rPr sz="1800" dirty="0">
                <a:solidFill>
                  <a:srgbClr val="17375E"/>
                </a:solidFill>
                <a:latin typeface="Calibri"/>
                <a:cs typeface="Calibri"/>
              </a:rPr>
              <a:t>επιβίωσης</a:t>
            </a:r>
            <a:r>
              <a:rPr sz="1800" spc="-20" dirty="0">
                <a:solidFill>
                  <a:srgbClr val="17375E"/>
                </a:solidFill>
                <a:latin typeface="Calibri"/>
                <a:cs typeface="Calibri"/>
              </a:rPr>
              <a:t> </a:t>
            </a:r>
            <a:r>
              <a:rPr sz="1800" spc="-25" dirty="0">
                <a:solidFill>
                  <a:srgbClr val="17375E"/>
                </a:solidFill>
                <a:latin typeface="Calibri"/>
                <a:cs typeface="Calibri"/>
              </a:rPr>
              <a:t>των </a:t>
            </a:r>
            <a:r>
              <a:rPr sz="1800" dirty="0">
                <a:solidFill>
                  <a:srgbClr val="17375E"/>
                </a:solidFill>
                <a:latin typeface="Calibri"/>
                <a:cs typeface="Calibri"/>
              </a:rPr>
              <a:t>μελών</a:t>
            </a:r>
            <a:r>
              <a:rPr sz="1800" spc="-25" dirty="0">
                <a:solidFill>
                  <a:srgbClr val="17375E"/>
                </a:solidFill>
                <a:latin typeface="Calibri"/>
                <a:cs typeface="Calibri"/>
              </a:rPr>
              <a:t> </a:t>
            </a:r>
            <a:r>
              <a:rPr sz="1800" dirty="0">
                <a:solidFill>
                  <a:srgbClr val="17375E"/>
                </a:solidFill>
                <a:latin typeface="Calibri"/>
                <a:cs typeface="Calibri"/>
              </a:rPr>
              <a:t>της</a:t>
            </a:r>
            <a:r>
              <a:rPr sz="1800" spc="-55" dirty="0">
                <a:solidFill>
                  <a:srgbClr val="17375E"/>
                </a:solidFill>
                <a:latin typeface="Calibri"/>
                <a:cs typeface="Calibri"/>
              </a:rPr>
              <a:t> </a:t>
            </a:r>
            <a:r>
              <a:rPr sz="1800" dirty="0">
                <a:solidFill>
                  <a:srgbClr val="17375E"/>
                </a:solidFill>
                <a:latin typeface="Calibri"/>
                <a:cs typeface="Calibri"/>
              </a:rPr>
              <a:t>αλλά</a:t>
            </a:r>
            <a:r>
              <a:rPr sz="1800" spc="-10" dirty="0">
                <a:solidFill>
                  <a:srgbClr val="17375E"/>
                </a:solidFill>
                <a:latin typeface="Calibri"/>
                <a:cs typeface="Calibri"/>
              </a:rPr>
              <a:t> </a:t>
            </a:r>
            <a:r>
              <a:rPr sz="1800" dirty="0">
                <a:solidFill>
                  <a:srgbClr val="17375E"/>
                </a:solidFill>
                <a:latin typeface="Calibri"/>
                <a:cs typeface="Calibri"/>
              </a:rPr>
              <a:t>ο</a:t>
            </a:r>
            <a:r>
              <a:rPr sz="1800" spc="-55" dirty="0">
                <a:solidFill>
                  <a:srgbClr val="17375E"/>
                </a:solidFill>
                <a:latin typeface="Calibri"/>
                <a:cs typeface="Calibri"/>
              </a:rPr>
              <a:t> </a:t>
            </a:r>
            <a:r>
              <a:rPr sz="1800" spc="-10" dirty="0">
                <a:solidFill>
                  <a:srgbClr val="17375E"/>
                </a:solidFill>
                <a:latin typeface="Calibri"/>
                <a:cs typeface="Calibri"/>
              </a:rPr>
              <a:t>βασικός</a:t>
            </a:r>
            <a:r>
              <a:rPr sz="1800" spc="-40" dirty="0">
                <a:solidFill>
                  <a:srgbClr val="17375E"/>
                </a:solidFill>
                <a:latin typeface="Calibri"/>
                <a:cs typeface="Calibri"/>
              </a:rPr>
              <a:t> </a:t>
            </a:r>
            <a:r>
              <a:rPr sz="1800" dirty="0">
                <a:solidFill>
                  <a:srgbClr val="17375E"/>
                </a:solidFill>
                <a:latin typeface="Calibri"/>
                <a:cs typeface="Calibri"/>
              </a:rPr>
              <a:t>σκοπός</a:t>
            </a:r>
            <a:r>
              <a:rPr sz="1800" spc="-40" dirty="0">
                <a:solidFill>
                  <a:srgbClr val="17375E"/>
                </a:solidFill>
                <a:latin typeface="Calibri"/>
                <a:cs typeface="Calibri"/>
              </a:rPr>
              <a:t> </a:t>
            </a:r>
            <a:r>
              <a:rPr sz="1800" dirty="0">
                <a:solidFill>
                  <a:srgbClr val="17375E"/>
                </a:solidFill>
                <a:latin typeface="Calibri"/>
                <a:cs typeface="Calibri"/>
              </a:rPr>
              <a:t>της</a:t>
            </a:r>
            <a:r>
              <a:rPr sz="1800" spc="-55" dirty="0">
                <a:solidFill>
                  <a:srgbClr val="17375E"/>
                </a:solidFill>
                <a:latin typeface="Calibri"/>
                <a:cs typeface="Calibri"/>
              </a:rPr>
              <a:t> </a:t>
            </a:r>
            <a:r>
              <a:rPr sz="1800" dirty="0">
                <a:solidFill>
                  <a:srgbClr val="17375E"/>
                </a:solidFill>
                <a:latin typeface="Calibri"/>
                <a:cs typeface="Calibri"/>
              </a:rPr>
              <a:t>δεν</a:t>
            </a:r>
            <a:r>
              <a:rPr sz="1800" spc="-50" dirty="0">
                <a:solidFill>
                  <a:srgbClr val="17375E"/>
                </a:solidFill>
                <a:latin typeface="Calibri"/>
                <a:cs typeface="Calibri"/>
              </a:rPr>
              <a:t> </a:t>
            </a:r>
            <a:r>
              <a:rPr sz="1800" dirty="0">
                <a:solidFill>
                  <a:srgbClr val="17375E"/>
                </a:solidFill>
                <a:latin typeface="Calibri"/>
                <a:cs typeface="Calibri"/>
              </a:rPr>
              <a:t>περιορίζεται</a:t>
            </a:r>
            <a:r>
              <a:rPr sz="1800" spc="-5" dirty="0">
                <a:solidFill>
                  <a:srgbClr val="17375E"/>
                </a:solidFill>
                <a:latin typeface="Calibri"/>
                <a:cs typeface="Calibri"/>
              </a:rPr>
              <a:t> </a:t>
            </a:r>
            <a:r>
              <a:rPr sz="1800" dirty="0">
                <a:solidFill>
                  <a:srgbClr val="17375E"/>
                </a:solidFill>
                <a:latin typeface="Calibri"/>
                <a:cs typeface="Calibri"/>
              </a:rPr>
              <a:t>μόνο</a:t>
            </a:r>
            <a:r>
              <a:rPr sz="1800" spc="-35" dirty="0">
                <a:solidFill>
                  <a:srgbClr val="17375E"/>
                </a:solidFill>
                <a:latin typeface="Calibri"/>
                <a:cs typeface="Calibri"/>
              </a:rPr>
              <a:t> </a:t>
            </a:r>
            <a:r>
              <a:rPr sz="1800" dirty="0">
                <a:solidFill>
                  <a:srgbClr val="17375E"/>
                </a:solidFill>
                <a:latin typeface="Calibri"/>
                <a:cs typeface="Calibri"/>
              </a:rPr>
              <a:t>σε</a:t>
            </a:r>
            <a:r>
              <a:rPr sz="1800" spc="-45" dirty="0">
                <a:solidFill>
                  <a:srgbClr val="17375E"/>
                </a:solidFill>
                <a:latin typeface="Calibri"/>
                <a:cs typeface="Calibri"/>
              </a:rPr>
              <a:t> </a:t>
            </a:r>
            <a:r>
              <a:rPr sz="1800" dirty="0">
                <a:solidFill>
                  <a:srgbClr val="17375E"/>
                </a:solidFill>
                <a:latin typeface="Calibri"/>
                <a:cs typeface="Calibri"/>
              </a:rPr>
              <a:t>αυτόν</a:t>
            </a:r>
            <a:r>
              <a:rPr sz="1800" spc="-35" dirty="0">
                <a:solidFill>
                  <a:srgbClr val="17375E"/>
                </a:solidFill>
                <a:latin typeface="Calibri"/>
                <a:cs typeface="Calibri"/>
              </a:rPr>
              <a:t> </a:t>
            </a:r>
            <a:r>
              <a:rPr sz="1800" dirty="0">
                <a:solidFill>
                  <a:srgbClr val="17375E"/>
                </a:solidFill>
                <a:latin typeface="Calibri"/>
                <a:cs typeface="Calibri"/>
              </a:rPr>
              <a:t>το</a:t>
            </a:r>
            <a:r>
              <a:rPr sz="1800" spc="-45" dirty="0">
                <a:solidFill>
                  <a:srgbClr val="17375E"/>
                </a:solidFill>
                <a:latin typeface="Calibri"/>
                <a:cs typeface="Calibri"/>
              </a:rPr>
              <a:t> </a:t>
            </a:r>
            <a:r>
              <a:rPr sz="1800" spc="-10" dirty="0">
                <a:solidFill>
                  <a:srgbClr val="17375E"/>
                </a:solidFill>
                <a:latin typeface="Calibri"/>
                <a:cs typeface="Calibri"/>
              </a:rPr>
              <a:t>ρόλο.</a:t>
            </a:r>
            <a:endParaRPr sz="1800">
              <a:latin typeface="Calibri"/>
              <a:cs typeface="Calibri"/>
            </a:endParaRPr>
          </a:p>
          <a:p>
            <a:pPr marL="12700">
              <a:lnSpc>
                <a:spcPct val="100000"/>
              </a:lnSpc>
              <a:spcBef>
                <a:spcPts val="1080"/>
              </a:spcBef>
            </a:pPr>
            <a:r>
              <a:rPr sz="1800" spc="-10" dirty="0">
                <a:solidFill>
                  <a:srgbClr val="17375E"/>
                </a:solidFill>
                <a:latin typeface="Calibri"/>
                <a:cs typeface="Calibri"/>
              </a:rPr>
              <a:t>Δημιουργήθηκε</a:t>
            </a:r>
            <a:r>
              <a:rPr sz="1800" spc="-65" dirty="0">
                <a:solidFill>
                  <a:srgbClr val="17375E"/>
                </a:solidFill>
                <a:latin typeface="Calibri"/>
                <a:cs typeface="Calibri"/>
              </a:rPr>
              <a:t> </a:t>
            </a:r>
            <a:r>
              <a:rPr sz="1800" dirty="0">
                <a:solidFill>
                  <a:srgbClr val="17375E"/>
                </a:solidFill>
                <a:latin typeface="Calibri"/>
                <a:cs typeface="Calibri"/>
              </a:rPr>
              <a:t>για</a:t>
            </a:r>
            <a:r>
              <a:rPr sz="1800" spc="-35" dirty="0">
                <a:solidFill>
                  <a:srgbClr val="17375E"/>
                </a:solidFill>
                <a:latin typeface="Calibri"/>
                <a:cs typeface="Calibri"/>
              </a:rPr>
              <a:t> </a:t>
            </a:r>
            <a:r>
              <a:rPr sz="1800" dirty="0">
                <a:solidFill>
                  <a:srgbClr val="17375E"/>
                </a:solidFill>
                <a:latin typeface="Calibri"/>
                <a:cs typeface="Calibri"/>
              </a:rPr>
              <a:t>να</a:t>
            </a:r>
            <a:r>
              <a:rPr sz="1800" spc="-25" dirty="0">
                <a:solidFill>
                  <a:srgbClr val="17375E"/>
                </a:solidFill>
                <a:latin typeface="Calibri"/>
                <a:cs typeface="Calibri"/>
              </a:rPr>
              <a:t> </a:t>
            </a:r>
            <a:r>
              <a:rPr sz="1800" dirty="0">
                <a:solidFill>
                  <a:srgbClr val="17375E"/>
                </a:solidFill>
                <a:latin typeface="Calibri"/>
                <a:cs typeface="Calibri"/>
              </a:rPr>
              <a:t>πετύχει</a:t>
            </a:r>
            <a:r>
              <a:rPr sz="1800" spc="-20" dirty="0">
                <a:solidFill>
                  <a:srgbClr val="17375E"/>
                </a:solidFill>
                <a:latin typeface="Calibri"/>
                <a:cs typeface="Calibri"/>
              </a:rPr>
              <a:t> </a:t>
            </a:r>
            <a:r>
              <a:rPr sz="1800" dirty="0">
                <a:solidFill>
                  <a:srgbClr val="17375E"/>
                </a:solidFill>
                <a:latin typeface="Calibri"/>
                <a:cs typeface="Calibri"/>
              </a:rPr>
              <a:t>ευ</a:t>
            </a:r>
            <a:r>
              <a:rPr sz="1800" spc="-10" dirty="0">
                <a:solidFill>
                  <a:srgbClr val="17375E"/>
                </a:solidFill>
                <a:latin typeface="Calibri"/>
                <a:cs typeface="Calibri"/>
              </a:rPr>
              <a:t> </a:t>
            </a:r>
            <a:r>
              <a:rPr sz="1800" dirty="0">
                <a:solidFill>
                  <a:srgbClr val="17375E"/>
                </a:solidFill>
                <a:latin typeface="Calibri"/>
                <a:cs typeface="Calibri"/>
              </a:rPr>
              <a:t>ζην,</a:t>
            </a:r>
            <a:r>
              <a:rPr sz="1800" spc="-55" dirty="0">
                <a:solidFill>
                  <a:srgbClr val="17375E"/>
                </a:solidFill>
                <a:latin typeface="Calibri"/>
                <a:cs typeface="Calibri"/>
              </a:rPr>
              <a:t> </a:t>
            </a:r>
            <a:r>
              <a:rPr sz="1800" dirty="0">
                <a:solidFill>
                  <a:srgbClr val="17375E"/>
                </a:solidFill>
                <a:latin typeface="Calibri"/>
                <a:cs typeface="Calibri"/>
              </a:rPr>
              <a:t>δηλαδή</a:t>
            </a:r>
            <a:r>
              <a:rPr sz="1800" spc="-45" dirty="0">
                <a:solidFill>
                  <a:srgbClr val="17375E"/>
                </a:solidFill>
                <a:latin typeface="Calibri"/>
                <a:cs typeface="Calibri"/>
              </a:rPr>
              <a:t> </a:t>
            </a:r>
            <a:r>
              <a:rPr sz="1800" dirty="0">
                <a:solidFill>
                  <a:srgbClr val="17375E"/>
                </a:solidFill>
                <a:latin typeface="Calibri"/>
                <a:cs typeface="Calibri"/>
              </a:rPr>
              <a:t>για</a:t>
            </a:r>
            <a:r>
              <a:rPr sz="1800" spc="-35" dirty="0">
                <a:solidFill>
                  <a:srgbClr val="17375E"/>
                </a:solidFill>
                <a:latin typeface="Calibri"/>
                <a:cs typeface="Calibri"/>
              </a:rPr>
              <a:t> </a:t>
            </a:r>
            <a:r>
              <a:rPr sz="1800" dirty="0">
                <a:solidFill>
                  <a:srgbClr val="17375E"/>
                </a:solidFill>
                <a:latin typeface="Calibri"/>
                <a:cs typeface="Calibri"/>
              </a:rPr>
              <a:t>να</a:t>
            </a:r>
            <a:r>
              <a:rPr sz="1800" spc="-35" dirty="0">
                <a:solidFill>
                  <a:srgbClr val="17375E"/>
                </a:solidFill>
                <a:latin typeface="Calibri"/>
                <a:cs typeface="Calibri"/>
              </a:rPr>
              <a:t> </a:t>
            </a:r>
            <a:r>
              <a:rPr sz="1800" spc="-10" dirty="0">
                <a:solidFill>
                  <a:srgbClr val="17375E"/>
                </a:solidFill>
                <a:latin typeface="Calibri"/>
                <a:cs typeface="Calibri"/>
              </a:rPr>
              <a:t>διασφαλίσει</a:t>
            </a:r>
            <a:r>
              <a:rPr sz="1800" spc="-5" dirty="0">
                <a:solidFill>
                  <a:srgbClr val="17375E"/>
                </a:solidFill>
                <a:latin typeface="Calibri"/>
                <a:cs typeface="Calibri"/>
              </a:rPr>
              <a:t> </a:t>
            </a:r>
            <a:r>
              <a:rPr sz="1800" dirty="0">
                <a:solidFill>
                  <a:srgbClr val="17375E"/>
                </a:solidFill>
                <a:latin typeface="Calibri"/>
                <a:cs typeface="Calibri"/>
              </a:rPr>
              <a:t>μία</a:t>
            </a:r>
            <a:r>
              <a:rPr sz="1800" spc="-25" dirty="0">
                <a:solidFill>
                  <a:srgbClr val="17375E"/>
                </a:solidFill>
                <a:latin typeface="Calibri"/>
                <a:cs typeface="Calibri"/>
              </a:rPr>
              <a:t> </a:t>
            </a:r>
            <a:r>
              <a:rPr sz="1800" dirty="0">
                <a:solidFill>
                  <a:srgbClr val="17375E"/>
                </a:solidFill>
                <a:latin typeface="Calibri"/>
                <a:cs typeface="Calibri"/>
              </a:rPr>
              <a:t>τέλεια </a:t>
            </a:r>
            <a:r>
              <a:rPr sz="1800" spc="-25" dirty="0">
                <a:solidFill>
                  <a:srgbClr val="17375E"/>
                </a:solidFill>
                <a:latin typeface="Calibri"/>
                <a:cs typeface="Calibri"/>
              </a:rPr>
              <a:t>και</a:t>
            </a:r>
            <a:endParaRPr sz="1800">
              <a:latin typeface="Calibri"/>
              <a:cs typeface="Calibri"/>
            </a:endParaRPr>
          </a:p>
          <a:p>
            <a:pPr marL="12700">
              <a:lnSpc>
                <a:spcPct val="100000"/>
              </a:lnSpc>
              <a:spcBef>
                <a:spcPts val="1080"/>
              </a:spcBef>
            </a:pPr>
            <a:r>
              <a:rPr sz="1800" dirty="0">
                <a:solidFill>
                  <a:srgbClr val="17375E"/>
                </a:solidFill>
                <a:latin typeface="Calibri"/>
                <a:cs typeface="Calibri"/>
              </a:rPr>
              <a:t>αυτάρκη</a:t>
            </a:r>
            <a:r>
              <a:rPr sz="1800" spc="-45" dirty="0">
                <a:solidFill>
                  <a:srgbClr val="17375E"/>
                </a:solidFill>
                <a:latin typeface="Calibri"/>
                <a:cs typeface="Calibri"/>
              </a:rPr>
              <a:t> </a:t>
            </a:r>
            <a:r>
              <a:rPr sz="1800" dirty="0">
                <a:solidFill>
                  <a:srgbClr val="17375E"/>
                </a:solidFill>
                <a:latin typeface="Calibri"/>
                <a:cs typeface="Calibri"/>
              </a:rPr>
              <a:t>ζωή</a:t>
            </a:r>
            <a:r>
              <a:rPr sz="1800" spc="-60" dirty="0">
                <a:solidFill>
                  <a:srgbClr val="17375E"/>
                </a:solidFill>
                <a:latin typeface="Calibri"/>
                <a:cs typeface="Calibri"/>
              </a:rPr>
              <a:t> </a:t>
            </a:r>
            <a:r>
              <a:rPr sz="1800" dirty="0">
                <a:solidFill>
                  <a:srgbClr val="17375E"/>
                </a:solidFill>
                <a:latin typeface="Calibri"/>
                <a:cs typeface="Calibri"/>
              </a:rPr>
              <a:t>που</a:t>
            </a:r>
            <a:r>
              <a:rPr sz="1800" spc="-45" dirty="0">
                <a:solidFill>
                  <a:srgbClr val="17375E"/>
                </a:solidFill>
                <a:latin typeface="Calibri"/>
                <a:cs typeface="Calibri"/>
              </a:rPr>
              <a:t> </a:t>
            </a:r>
            <a:r>
              <a:rPr sz="1800" dirty="0">
                <a:solidFill>
                  <a:srgbClr val="17375E"/>
                </a:solidFill>
                <a:latin typeface="Calibri"/>
                <a:cs typeface="Calibri"/>
              </a:rPr>
              <a:t>θα</a:t>
            </a:r>
            <a:r>
              <a:rPr sz="1800" spc="-45" dirty="0">
                <a:solidFill>
                  <a:srgbClr val="17375E"/>
                </a:solidFill>
                <a:latin typeface="Calibri"/>
                <a:cs typeface="Calibri"/>
              </a:rPr>
              <a:t> </a:t>
            </a:r>
            <a:r>
              <a:rPr sz="1800" dirty="0">
                <a:solidFill>
                  <a:srgbClr val="17375E"/>
                </a:solidFill>
                <a:latin typeface="Calibri"/>
                <a:cs typeface="Calibri"/>
              </a:rPr>
              <a:t>οδηγήσει</a:t>
            </a:r>
            <a:r>
              <a:rPr sz="1800" spc="-70" dirty="0">
                <a:solidFill>
                  <a:srgbClr val="17375E"/>
                </a:solidFill>
                <a:latin typeface="Calibri"/>
                <a:cs typeface="Calibri"/>
              </a:rPr>
              <a:t> </a:t>
            </a:r>
            <a:r>
              <a:rPr sz="1800" dirty="0">
                <a:solidFill>
                  <a:srgbClr val="17375E"/>
                </a:solidFill>
                <a:latin typeface="Calibri"/>
                <a:cs typeface="Calibri"/>
              </a:rPr>
              <a:t>στην</a:t>
            </a:r>
            <a:r>
              <a:rPr sz="1800" spc="-50" dirty="0">
                <a:solidFill>
                  <a:srgbClr val="17375E"/>
                </a:solidFill>
                <a:latin typeface="Calibri"/>
                <a:cs typeface="Calibri"/>
              </a:rPr>
              <a:t> </a:t>
            </a:r>
            <a:r>
              <a:rPr sz="1800" dirty="0">
                <a:solidFill>
                  <a:srgbClr val="17375E"/>
                </a:solidFill>
                <a:latin typeface="Calibri"/>
                <a:cs typeface="Calibri"/>
              </a:rPr>
              <a:t>ευτυχία</a:t>
            </a:r>
            <a:r>
              <a:rPr sz="1800" spc="-35" dirty="0">
                <a:solidFill>
                  <a:srgbClr val="17375E"/>
                </a:solidFill>
                <a:latin typeface="Calibri"/>
                <a:cs typeface="Calibri"/>
              </a:rPr>
              <a:t> </a:t>
            </a:r>
            <a:r>
              <a:rPr sz="1800" dirty="0">
                <a:solidFill>
                  <a:srgbClr val="17375E"/>
                </a:solidFill>
                <a:latin typeface="Calibri"/>
                <a:cs typeface="Calibri"/>
              </a:rPr>
              <a:t>και</a:t>
            </a:r>
            <a:r>
              <a:rPr sz="1800" spc="-35" dirty="0">
                <a:solidFill>
                  <a:srgbClr val="17375E"/>
                </a:solidFill>
                <a:latin typeface="Calibri"/>
                <a:cs typeface="Calibri"/>
              </a:rPr>
              <a:t> </a:t>
            </a:r>
            <a:r>
              <a:rPr sz="1800" dirty="0">
                <a:solidFill>
                  <a:srgbClr val="17375E"/>
                </a:solidFill>
                <a:latin typeface="Calibri"/>
                <a:cs typeface="Calibri"/>
              </a:rPr>
              <a:t>την</a:t>
            </a:r>
            <a:r>
              <a:rPr sz="1800" spc="-55" dirty="0">
                <a:solidFill>
                  <a:srgbClr val="17375E"/>
                </a:solidFill>
                <a:latin typeface="Calibri"/>
                <a:cs typeface="Calibri"/>
              </a:rPr>
              <a:t> </a:t>
            </a:r>
            <a:r>
              <a:rPr sz="1800" dirty="0">
                <a:solidFill>
                  <a:srgbClr val="17375E"/>
                </a:solidFill>
                <a:latin typeface="Calibri"/>
                <a:cs typeface="Calibri"/>
              </a:rPr>
              <a:t>αρετή</a:t>
            </a:r>
            <a:r>
              <a:rPr sz="1800" spc="-45" dirty="0">
                <a:solidFill>
                  <a:srgbClr val="17375E"/>
                </a:solidFill>
                <a:latin typeface="Calibri"/>
                <a:cs typeface="Calibri"/>
              </a:rPr>
              <a:t> </a:t>
            </a:r>
            <a:r>
              <a:rPr sz="1800" dirty="0">
                <a:solidFill>
                  <a:srgbClr val="17375E"/>
                </a:solidFill>
                <a:latin typeface="Calibri"/>
                <a:cs typeface="Calibri"/>
              </a:rPr>
              <a:t>όλους</a:t>
            </a:r>
            <a:r>
              <a:rPr sz="1800" spc="-50" dirty="0">
                <a:solidFill>
                  <a:srgbClr val="17375E"/>
                </a:solidFill>
                <a:latin typeface="Calibri"/>
                <a:cs typeface="Calibri"/>
              </a:rPr>
              <a:t> </a:t>
            </a:r>
            <a:r>
              <a:rPr sz="1800" dirty="0">
                <a:solidFill>
                  <a:srgbClr val="17375E"/>
                </a:solidFill>
                <a:latin typeface="Calibri"/>
                <a:cs typeface="Calibri"/>
              </a:rPr>
              <a:t>τους</a:t>
            </a:r>
            <a:r>
              <a:rPr sz="1800" spc="-45" dirty="0">
                <a:solidFill>
                  <a:srgbClr val="17375E"/>
                </a:solidFill>
                <a:latin typeface="Calibri"/>
                <a:cs typeface="Calibri"/>
              </a:rPr>
              <a:t> </a:t>
            </a:r>
            <a:r>
              <a:rPr sz="1800" spc="-10" dirty="0">
                <a:solidFill>
                  <a:srgbClr val="17375E"/>
                </a:solidFill>
                <a:latin typeface="Calibri"/>
                <a:cs typeface="Calibri"/>
              </a:rPr>
              <a:t>πολίτες.</a:t>
            </a:r>
            <a:endParaRPr sz="1800">
              <a:latin typeface="Calibri"/>
              <a:cs typeface="Calibri"/>
            </a:endParaRPr>
          </a:p>
          <a:p>
            <a:pPr marL="12700" marR="5080">
              <a:lnSpc>
                <a:spcPct val="150000"/>
              </a:lnSpc>
            </a:pPr>
            <a:r>
              <a:rPr sz="1800" dirty="0">
                <a:latin typeface="Calibri"/>
                <a:cs typeface="Calibri"/>
              </a:rPr>
              <a:t>Άλλωστε</a:t>
            </a:r>
            <a:r>
              <a:rPr sz="1800" spc="-20" dirty="0">
                <a:latin typeface="Calibri"/>
                <a:cs typeface="Calibri"/>
              </a:rPr>
              <a:t> </a:t>
            </a:r>
            <a:r>
              <a:rPr sz="1800" i="1" dirty="0">
                <a:solidFill>
                  <a:srgbClr val="FF0000"/>
                </a:solidFill>
                <a:latin typeface="Calibri"/>
                <a:cs typeface="Calibri"/>
              </a:rPr>
              <a:t>σύμφωνα</a:t>
            </a:r>
            <a:r>
              <a:rPr sz="1800" i="1" spc="-25" dirty="0">
                <a:solidFill>
                  <a:srgbClr val="FF0000"/>
                </a:solidFill>
                <a:latin typeface="Calibri"/>
                <a:cs typeface="Calibri"/>
              </a:rPr>
              <a:t> </a:t>
            </a:r>
            <a:r>
              <a:rPr sz="1800" i="1" dirty="0">
                <a:solidFill>
                  <a:srgbClr val="FF0000"/>
                </a:solidFill>
                <a:latin typeface="Calibri"/>
                <a:cs typeface="Calibri"/>
              </a:rPr>
              <a:t>με</a:t>
            </a:r>
            <a:r>
              <a:rPr sz="1800" i="1" spc="-35" dirty="0">
                <a:solidFill>
                  <a:srgbClr val="FF0000"/>
                </a:solidFill>
                <a:latin typeface="Calibri"/>
                <a:cs typeface="Calibri"/>
              </a:rPr>
              <a:t> </a:t>
            </a:r>
            <a:r>
              <a:rPr sz="1800" i="1" dirty="0">
                <a:solidFill>
                  <a:srgbClr val="FF0000"/>
                </a:solidFill>
                <a:latin typeface="Calibri"/>
                <a:cs typeface="Calibri"/>
              </a:rPr>
              <a:t>τις</a:t>
            </a:r>
            <a:r>
              <a:rPr sz="1800" i="1" spc="-25" dirty="0">
                <a:solidFill>
                  <a:srgbClr val="FF0000"/>
                </a:solidFill>
                <a:latin typeface="Calibri"/>
                <a:cs typeface="Calibri"/>
              </a:rPr>
              <a:t> </a:t>
            </a:r>
            <a:r>
              <a:rPr sz="1800" i="1" dirty="0">
                <a:solidFill>
                  <a:srgbClr val="FF0000"/>
                </a:solidFill>
                <a:latin typeface="Calibri"/>
                <a:cs typeface="Calibri"/>
              </a:rPr>
              <a:t>ιστορικές</a:t>
            </a:r>
            <a:r>
              <a:rPr sz="1800" i="1" spc="-25" dirty="0">
                <a:solidFill>
                  <a:srgbClr val="FF0000"/>
                </a:solidFill>
                <a:latin typeface="Calibri"/>
                <a:cs typeface="Calibri"/>
              </a:rPr>
              <a:t> </a:t>
            </a:r>
            <a:r>
              <a:rPr sz="1800" i="1" dirty="0">
                <a:solidFill>
                  <a:srgbClr val="FF0000"/>
                </a:solidFill>
                <a:latin typeface="Calibri"/>
                <a:cs typeface="Calibri"/>
              </a:rPr>
              <a:t>μας</a:t>
            </a:r>
            <a:r>
              <a:rPr sz="1800" i="1" spc="-35" dirty="0">
                <a:solidFill>
                  <a:srgbClr val="FF0000"/>
                </a:solidFill>
                <a:latin typeface="Calibri"/>
                <a:cs typeface="Calibri"/>
              </a:rPr>
              <a:t> </a:t>
            </a:r>
            <a:r>
              <a:rPr sz="1800" i="1" dirty="0">
                <a:solidFill>
                  <a:srgbClr val="FF0000"/>
                </a:solidFill>
                <a:latin typeface="Calibri"/>
                <a:cs typeface="Calibri"/>
              </a:rPr>
              <a:t>γνώσεις</a:t>
            </a:r>
            <a:r>
              <a:rPr sz="1800" dirty="0">
                <a:latin typeface="Calibri"/>
                <a:cs typeface="Calibri"/>
              </a:rPr>
              <a:t>,</a:t>
            </a:r>
            <a:r>
              <a:rPr sz="1800" spc="-10" dirty="0">
                <a:latin typeface="Calibri"/>
                <a:cs typeface="Calibri"/>
              </a:rPr>
              <a:t> </a:t>
            </a:r>
            <a:r>
              <a:rPr sz="1800" dirty="0">
                <a:latin typeface="Calibri"/>
                <a:cs typeface="Calibri"/>
              </a:rPr>
              <a:t>η</a:t>
            </a:r>
            <a:r>
              <a:rPr sz="1800" spc="-45" dirty="0">
                <a:latin typeface="Calibri"/>
                <a:cs typeface="Calibri"/>
              </a:rPr>
              <a:t> </a:t>
            </a:r>
            <a:r>
              <a:rPr sz="1800" dirty="0">
                <a:latin typeface="Calibri"/>
                <a:cs typeface="Calibri"/>
              </a:rPr>
              <a:t>πόλη</a:t>
            </a:r>
            <a:r>
              <a:rPr sz="1800" spc="-25" dirty="0">
                <a:latin typeface="Calibri"/>
                <a:cs typeface="Calibri"/>
              </a:rPr>
              <a:t> </a:t>
            </a:r>
            <a:r>
              <a:rPr sz="1800" spc="-10" dirty="0">
                <a:latin typeface="Calibri"/>
                <a:cs typeface="Calibri"/>
              </a:rPr>
              <a:t>λειτουργούσε</a:t>
            </a:r>
            <a:r>
              <a:rPr sz="1800" spc="5" dirty="0">
                <a:latin typeface="Calibri"/>
                <a:cs typeface="Calibri"/>
              </a:rPr>
              <a:t> </a:t>
            </a:r>
            <a:r>
              <a:rPr sz="1800" dirty="0">
                <a:latin typeface="Calibri"/>
                <a:cs typeface="Calibri"/>
              </a:rPr>
              <a:t>στο</a:t>
            </a:r>
            <a:r>
              <a:rPr sz="1800" spc="-25" dirty="0">
                <a:latin typeface="Calibri"/>
                <a:cs typeface="Calibri"/>
              </a:rPr>
              <a:t> </a:t>
            </a:r>
            <a:r>
              <a:rPr sz="1800" spc="-10" dirty="0">
                <a:latin typeface="Calibri"/>
                <a:cs typeface="Calibri"/>
              </a:rPr>
              <a:t>πλαίσιο </a:t>
            </a:r>
            <a:r>
              <a:rPr sz="1800" dirty="0">
                <a:latin typeface="Calibri"/>
                <a:cs typeface="Calibri"/>
              </a:rPr>
              <a:t>τριών</a:t>
            </a:r>
            <a:r>
              <a:rPr sz="1800" spc="-60" dirty="0">
                <a:latin typeface="Calibri"/>
                <a:cs typeface="Calibri"/>
              </a:rPr>
              <a:t> </a:t>
            </a:r>
            <a:r>
              <a:rPr sz="1800" dirty="0">
                <a:latin typeface="Calibri"/>
                <a:cs typeface="Calibri"/>
              </a:rPr>
              <a:t>βασικών</a:t>
            </a:r>
            <a:r>
              <a:rPr sz="1800" spc="-65" dirty="0">
                <a:latin typeface="Calibri"/>
                <a:cs typeface="Calibri"/>
              </a:rPr>
              <a:t> </a:t>
            </a:r>
            <a:r>
              <a:rPr sz="1800" spc="-10" dirty="0">
                <a:latin typeface="Calibri"/>
                <a:cs typeface="Calibri"/>
              </a:rPr>
              <a:t>επιδιώξεων</a:t>
            </a:r>
            <a:r>
              <a:rPr sz="1800" spc="-40" dirty="0">
                <a:latin typeface="Calibri"/>
                <a:cs typeface="Calibri"/>
              </a:rPr>
              <a:t> </a:t>
            </a:r>
            <a:r>
              <a:rPr sz="1800" dirty="0">
                <a:latin typeface="Calibri"/>
                <a:cs typeface="Calibri"/>
              </a:rPr>
              <a:t>που</a:t>
            </a:r>
            <a:r>
              <a:rPr sz="1800" spc="-75" dirty="0">
                <a:latin typeface="Calibri"/>
                <a:cs typeface="Calibri"/>
              </a:rPr>
              <a:t> </a:t>
            </a:r>
            <a:r>
              <a:rPr sz="1800" spc="-10" dirty="0">
                <a:latin typeface="Calibri"/>
                <a:cs typeface="Calibri"/>
              </a:rPr>
              <a:t>παράλληλα</a:t>
            </a:r>
            <a:r>
              <a:rPr sz="1800" spc="-60" dirty="0">
                <a:latin typeface="Calibri"/>
                <a:cs typeface="Calibri"/>
              </a:rPr>
              <a:t> </a:t>
            </a:r>
            <a:r>
              <a:rPr sz="1800" dirty="0">
                <a:latin typeface="Calibri"/>
                <a:cs typeface="Calibri"/>
              </a:rPr>
              <a:t>αποτελούσαν</a:t>
            </a:r>
            <a:r>
              <a:rPr sz="1800" spc="-45" dirty="0">
                <a:latin typeface="Calibri"/>
                <a:cs typeface="Calibri"/>
              </a:rPr>
              <a:t> </a:t>
            </a:r>
            <a:r>
              <a:rPr sz="1800" dirty="0">
                <a:latin typeface="Calibri"/>
                <a:cs typeface="Calibri"/>
              </a:rPr>
              <a:t>και</a:t>
            </a:r>
            <a:r>
              <a:rPr sz="1800" spc="-75" dirty="0">
                <a:latin typeface="Calibri"/>
                <a:cs typeface="Calibri"/>
              </a:rPr>
              <a:t> </a:t>
            </a:r>
            <a:r>
              <a:rPr sz="1800" dirty="0">
                <a:latin typeface="Calibri"/>
                <a:cs typeface="Calibri"/>
              </a:rPr>
              <a:t>προϋποθέσεις</a:t>
            </a:r>
            <a:r>
              <a:rPr sz="1800" spc="-50" dirty="0">
                <a:latin typeface="Calibri"/>
                <a:cs typeface="Calibri"/>
              </a:rPr>
              <a:t> </a:t>
            </a:r>
            <a:r>
              <a:rPr sz="1800" spc="-10" dirty="0">
                <a:latin typeface="Calibri"/>
                <a:cs typeface="Calibri"/>
              </a:rPr>
              <a:t>ύπαρξης </a:t>
            </a:r>
            <a:r>
              <a:rPr sz="1800" dirty="0">
                <a:latin typeface="Calibri"/>
                <a:cs typeface="Calibri"/>
              </a:rPr>
              <a:t>της</a:t>
            </a:r>
            <a:r>
              <a:rPr sz="1800" spc="-75" dirty="0">
                <a:latin typeface="Calibri"/>
                <a:cs typeface="Calibri"/>
              </a:rPr>
              <a:t> </a:t>
            </a:r>
            <a:r>
              <a:rPr sz="1800" spc="-10" dirty="0">
                <a:latin typeface="Calibri"/>
                <a:cs typeface="Calibri"/>
              </a:rPr>
              <a:t>πόλης-</a:t>
            </a:r>
            <a:r>
              <a:rPr sz="1800" dirty="0">
                <a:latin typeface="Calibri"/>
                <a:cs typeface="Calibri"/>
              </a:rPr>
              <a:t>κράτους:</a:t>
            </a:r>
            <a:r>
              <a:rPr sz="1800" spc="-65" dirty="0">
                <a:latin typeface="Calibri"/>
                <a:cs typeface="Calibri"/>
              </a:rPr>
              <a:t> </a:t>
            </a:r>
            <a:r>
              <a:rPr sz="1800" dirty="0">
                <a:latin typeface="Calibri"/>
                <a:cs typeface="Calibri"/>
              </a:rPr>
              <a:t>την</a:t>
            </a:r>
            <a:r>
              <a:rPr sz="1800" spc="-70" dirty="0">
                <a:latin typeface="Calibri"/>
                <a:cs typeface="Calibri"/>
              </a:rPr>
              <a:t> </a:t>
            </a:r>
            <a:r>
              <a:rPr sz="1800" dirty="0">
                <a:latin typeface="Calibri"/>
                <a:cs typeface="Calibri"/>
              </a:rPr>
              <a:t>ελευθερία,</a:t>
            </a:r>
            <a:r>
              <a:rPr sz="1800" spc="-25" dirty="0">
                <a:latin typeface="Calibri"/>
                <a:cs typeface="Calibri"/>
              </a:rPr>
              <a:t> </a:t>
            </a:r>
            <a:r>
              <a:rPr sz="1800" dirty="0">
                <a:latin typeface="Calibri"/>
                <a:cs typeface="Calibri"/>
              </a:rPr>
              <a:t>την</a:t>
            </a:r>
            <a:r>
              <a:rPr sz="1800" spc="-70" dirty="0">
                <a:latin typeface="Calibri"/>
                <a:cs typeface="Calibri"/>
              </a:rPr>
              <a:t> </a:t>
            </a:r>
            <a:r>
              <a:rPr sz="1800" dirty="0">
                <a:latin typeface="Calibri"/>
                <a:cs typeface="Calibri"/>
              </a:rPr>
              <a:t>αυτονομία</a:t>
            </a:r>
            <a:r>
              <a:rPr sz="1800" spc="-35" dirty="0">
                <a:latin typeface="Calibri"/>
                <a:cs typeface="Calibri"/>
              </a:rPr>
              <a:t> </a:t>
            </a:r>
            <a:r>
              <a:rPr sz="1800" dirty="0">
                <a:latin typeface="Calibri"/>
                <a:cs typeface="Calibri"/>
              </a:rPr>
              <a:t>και</a:t>
            </a:r>
            <a:r>
              <a:rPr sz="1800" spc="-65" dirty="0">
                <a:latin typeface="Calibri"/>
                <a:cs typeface="Calibri"/>
              </a:rPr>
              <a:t> </a:t>
            </a:r>
            <a:r>
              <a:rPr sz="1800" dirty="0">
                <a:latin typeface="Calibri"/>
                <a:cs typeface="Calibri"/>
              </a:rPr>
              <a:t>την</a:t>
            </a:r>
            <a:r>
              <a:rPr sz="1800" spc="-65" dirty="0">
                <a:latin typeface="Calibri"/>
                <a:cs typeface="Calibri"/>
              </a:rPr>
              <a:t> </a:t>
            </a:r>
            <a:r>
              <a:rPr sz="1800" dirty="0">
                <a:latin typeface="Calibri"/>
                <a:cs typeface="Calibri"/>
              </a:rPr>
              <a:t>αυτάρκεια.</a:t>
            </a:r>
            <a:r>
              <a:rPr sz="1800" spc="-40" dirty="0">
                <a:latin typeface="Calibri"/>
                <a:cs typeface="Calibri"/>
              </a:rPr>
              <a:t> </a:t>
            </a:r>
            <a:r>
              <a:rPr sz="1800" dirty="0">
                <a:latin typeface="Calibri"/>
                <a:cs typeface="Calibri"/>
              </a:rPr>
              <a:t>Οι</a:t>
            </a:r>
            <a:r>
              <a:rPr sz="1800" spc="-65" dirty="0">
                <a:latin typeface="Calibri"/>
                <a:cs typeface="Calibri"/>
              </a:rPr>
              <a:t> </a:t>
            </a:r>
            <a:r>
              <a:rPr sz="1800" spc="-10" dirty="0">
                <a:latin typeface="Calibri"/>
                <a:cs typeface="Calibri"/>
              </a:rPr>
              <a:t>πολίτες δηλαδή</a:t>
            </a:r>
            <a:r>
              <a:rPr sz="1800" spc="-75" dirty="0">
                <a:latin typeface="Calibri"/>
                <a:cs typeface="Calibri"/>
              </a:rPr>
              <a:t> </a:t>
            </a:r>
            <a:r>
              <a:rPr sz="1800" dirty="0">
                <a:latin typeface="Calibri"/>
                <a:cs typeface="Calibri"/>
              </a:rPr>
              <a:t>αγωνίζονταν</a:t>
            </a:r>
            <a:r>
              <a:rPr sz="1800" spc="-15" dirty="0">
                <a:latin typeface="Calibri"/>
                <a:cs typeface="Calibri"/>
              </a:rPr>
              <a:t> </a:t>
            </a:r>
            <a:r>
              <a:rPr sz="1800" dirty="0">
                <a:latin typeface="Calibri"/>
                <a:cs typeface="Calibri"/>
              </a:rPr>
              <a:t>για</a:t>
            </a:r>
            <a:r>
              <a:rPr sz="1800" spc="-35" dirty="0">
                <a:latin typeface="Calibri"/>
                <a:cs typeface="Calibri"/>
              </a:rPr>
              <a:t> </a:t>
            </a:r>
            <a:r>
              <a:rPr sz="1800" dirty="0">
                <a:latin typeface="Calibri"/>
                <a:cs typeface="Calibri"/>
              </a:rPr>
              <a:t>την</a:t>
            </a:r>
            <a:r>
              <a:rPr sz="1800" spc="-50" dirty="0">
                <a:latin typeface="Calibri"/>
                <a:cs typeface="Calibri"/>
              </a:rPr>
              <a:t> </a:t>
            </a:r>
            <a:r>
              <a:rPr sz="1800" spc="-10" dirty="0">
                <a:latin typeface="Calibri"/>
                <a:cs typeface="Calibri"/>
              </a:rPr>
              <a:t>ανεξαρτησία</a:t>
            </a:r>
            <a:r>
              <a:rPr sz="1800" spc="-15" dirty="0">
                <a:latin typeface="Calibri"/>
                <a:cs typeface="Calibri"/>
              </a:rPr>
              <a:t> </a:t>
            </a:r>
            <a:r>
              <a:rPr sz="1800" dirty="0">
                <a:latin typeface="Calibri"/>
                <a:cs typeface="Calibri"/>
              </a:rPr>
              <a:t>τους</a:t>
            </a:r>
            <a:r>
              <a:rPr sz="1800" spc="-50" dirty="0">
                <a:latin typeface="Calibri"/>
                <a:cs typeface="Calibri"/>
              </a:rPr>
              <a:t> </a:t>
            </a:r>
            <a:r>
              <a:rPr sz="1800" spc="-10" dirty="0">
                <a:latin typeface="Calibri"/>
                <a:cs typeface="Calibri"/>
              </a:rPr>
              <a:t>υπερασπίζοντας</a:t>
            </a:r>
            <a:r>
              <a:rPr sz="1800" dirty="0">
                <a:latin typeface="Calibri"/>
                <a:cs typeface="Calibri"/>
              </a:rPr>
              <a:t> την</a:t>
            </a:r>
            <a:r>
              <a:rPr sz="1800" spc="-50" dirty="0">
                <a:latin typeface="Calibri"/>
                <a:cs typeface="Calibri"/>
              </a:rPr>
              <a:t> </a:t>
            </a:r>
            <a:r>
              <a:rPr sz="1800" dirty="0">
                <a:latin typeface="Calibri"/>
                <a:cs typeface="Calibri"/>
              </a:rPr>
              <a:t>ελευθερία </a:t>
            </a:r>
            <a:r>
              <a:rPr sz="1800" spc="-25" dirty="0">
                <a:latin typeface="Calibri"/>
                <a:cs typeface="Calibri"/>
              </a:rPr>
              <a:t>της </a:t>
            </a:r>
            <a:r>
              <a:rPr sz="1800" dirty="0">
                <a:latin typeface="Calibri"/>
                <a:cs typeface="Calibri"/>
              </a:rPr>
              <a:t>πόλης,</a:t>
            </a:r>
            <a:r>
              <a:rPr sz="1800" spc="-50" dirty="0">
                <a:latin typeface="Calibri"/>
                <a:cs typeface="Calibri"/>
              </a:rPr>
              <a:t> </a:t>
            </a:r>
            <a:r>
              <a:rPr sz="1800" dirty="0">
                <a:latin typeface="Calibri"/>
                <a:cs typeface="Calibri"/>
              </a:rPr>
              <a:t>συνέβαλλαν</a:t>
            </a:r>
            <a:r>
              <a:rPr sz="1800" spc="-10" dirty="0">
                <a:latin typeface="Calibri"/>
                <a:cs typeface="Calibri"/>
              </a:rPr>
              <a:t> </a:t>
            </a:r>
            <a:r>
              <a:rPr sz="1800" dirty="0">
                <a:latin typeface="Calibri"/>
                <a:cs typeface="Calibri"/>
              </a:rPr>
              <a:t>στη</a:t>
            </a:r>
            <a:r>
              <a:rPr sz="1800" spc="-55" dirty="0">
                <a:latin typeface="Calibri"/>
                <a:cs typeface="Calibri"/>
              </a:rPr>
              <a:t> </a:t>
            </a:r>
            <a:r>
              <a:rPr sz="1800" spc="-10" dirty="0">
                <a:latin typeface="Calibri"/>
                <a:cs typeface="Calibri"/>
              </a:rPr>
              <a:t>διακυβέρνηση</a:t>
            </a:r>
            <a:r>
              <a:rPr sz="1800" spc="-40" dirty="0">
                <a:latin typeface="Calibri"/>
                <a:cs typeface="Calibri"/>
              </a:rPr>
              <a:t> </a:t>
            </a:r>
            <a:r>
              <a:rPr sz="1800" dirty="0">
                <a:latin typeface="Calibri"/>
                <a:cs typeface="Calibri"/>
              </a:rPr>
              <a:t>με</a:t>
            </a:r>
            <a:r>
              <a:rPr sz="1800" spc="-45" dirty="0">
                <a:latin typeface="Calibri"/>
                <a:cs typeface="Calibri"/>
              </a:rPr>
              <a:t> </a:t>
            </a:r>
            <a:r>
              <a:rPr sz="1800" dirty="0">
                <a:latin typeface="Calibri"/>
                <a:cs typeface="Calibri"/>
              </a:rPr>
              <a:t>νόμους</a:t>
            </a:r>
            <a:r>
              <a:rPr sz="1800" spc="-35" dirty="0">
                <a:latin typeface="Calibri"/>
                <a:cs typeface="Calibri"/>
              </a:rPr>
              <a:t> </a:t>
            </a:r>
            <a:r>
              <a:rPr sz="1800" dirty="0">
                <a:latin typeface="Calibri"/>
                <a:cs typeface="Calibri"/>
              </a:rPr>
              <a:t>που</a:t>
            </a:r>
            <a:r>
              <a:rPr sz="1800" spc="-50" dirty="0">
                <a:latin typeface="Calibri"/>
                <a:cs typeface="Calibri"/>
              </a:rPr>
              <a:t> </a:t>
            </a:r>
            <a:r>
              <a:rPr sz="1800" dirty="0">
                <a:latin typeface="Calibri"/>
                <a:cs typeface="Calibri"/>
              </a:rPr>
              <a:t>οι</a:t>
            </a:r>
            <a:r>
              <a:rPr sz="1800" spc="-50" dirty="0">
                <a:latin typeface="Calibri"/>
                <a:cs typeface="Calibri"/>
              </a:rPr>
              <a:t> </a:t>
            </a:r>
            <a:r>
              <a:rPr sz="1800" dirty="0">
                <a:latin typeface="Calibri"/>
                <a:cs typeface="Calibri"/>
              </a:rPr>
              <a:t>ίδιοι</a:t>
            </a:r>
            <a:r>
              <a:rPr sz="1800" spc="-40" dirty="0">
                <a:latin typeface="Calibri"/>
                <a:cs typeface="Calibri"/>
              </a:rPr>
              <a:t> </a:t>
            </a:r>
            <a:r>
              <a:rPr sz="1800" dirty="0">
                <a:latin typeface="Calibri"/>
                <a:cs typeface="Calibri"/>
              </a:rPr>
              <a:t>είχαν</a:t>
            </a:r>
            <a:r>
              <a:rPr sz="1800" spc="-40" dirty="0">
                <a:latin typeface="Calibri"/>
                <a:cs typeface="Calibri"/>
              </a:rPr>
              <a:t> </a:t>
            </a:r>
            <a:r>
              <a:rPr sz="1800" dirty="0">
                <a:latin typeface="Calibri"/>
                <a:cs typeface="Calibri"/>
              </a:rPr>
              <a:t>θεσπίσει</a:t>
            </a:r>
            <a:r>
              <a:rPr sz="1800" spc="-5" dirty="0">
                <a:latin typeface="Calibri"/>
                <a:cs typeface="Calibri"/>
              </a:rPr>
              <a:t> </a:t>
            </a:r>
            <a:r>
              <a:rPr sz="1800" dirty="0">
                <a:latin typeface="Calibri"/>
                <a:cs typeface="Calibri"/>
              </a:rPr>
              <a:t>για</a:t>
            </a:r>
            <a:r>
              <a:rPr sz="1800" spc="-40" dirty="0">
                <a:latin typeface="Calibri"/>
                <a:cs typeface="Calibri"/>
              </a:rPr>
              <a:t> </a:t>
            </a:r>
            <a:r>
              <a:rPr sz="1800" spc="-25" dirty="0">
                <a:latin typeface="Calibri"/>
                <a:cs typeface="Calibri"/>
              </a:rPr>
              <a:t>να </a:t>
            </a:r>
            <a:r>
              <a:rPr sz="1800" spc="-10" dirty="0">
                <a:latin typeface="Calibri"/>
                <a:cs typeface="Calibri"/>
              </a:rPr>
              <a:t>επιτύχουν</a:t>
            </a:r>
            <a:r>
              <a:rPr sz="1800" spc="-30" dirty="0">
                <a:latin typeface="Calibri"/>
                <a:cs typeface="Calibri"/>
              </a:rPr>
              <a:t> </a:t>
            </a:r>
            <a:r>
              <a:rPr sz="1800" dirty="0">
                <a:latin typeface="Calibri"/>
                <a:cs typeface="Calibri"/>
              </a:rPr>
              <a:t>την</a:t>
            </a:r>
            <a:r>
              <a:rPr sz="1800" spc="-40" dirty="0">
                <a:latin typeface="Calibri"/>
                <a:cs typeface="Calibri"/>
              </a:rPr>
              <a:t> </a:t>
            </a:r>
            <a:r>
              <a:rPr sz="1800" spc="-10" dirty="0">
                <a:latin typeface="Calibri"/>
                <a:cs typeface="Calibri"/>
              </a:rPr>
              <a:t>αυτονονομία </a:t>
            </a:r>
            <a:r>
              <a:rPr sz="1800" dirty="0">
                <a:latin typeface="Calibri"/>
                <a:cs typeface="Calibri"/>
              </a:rPr>
              <a:t>της</a:t>
            </a:r>
            <a:r>
              <a:rPr sz="1800" spc="-45" dirty="0">
                <a:latin typeface="Calibri"/>
                <a:cs typeface="Calibri"/>
              </a:rPr>
              <a:t> </a:t>
            </a:r>
            <a:r>
              <a:rPr sz="1800" dirty="0">
                <a:latin typeface="Calibri"/>
                <a:cs typeface="Calibri"/>
              </a:rPr>
              <a:t>και</a:t>
            </a:r>
            <a:r>
              <a:rPr sz="1800" spc="-45" dirty="0">
                <a:latin typeface="Calibri"/>
                <a:cs typeface="Calibri"/>
              </a:rPr>
              <a:t> </a:t>
            </a:r>
            <a:r>
              <a:rPr sz="1800" spc="-10" dirty="0">
                <a:latin typeface="Calibri"/>
                <a:cs typeface="Calibri"/>
              </a:rPr>
              <a:t>συμμετείχαν</a:t>
            </a:r>
            <a:r>
              <a:rPr sz="1800" spc="-15" dirty="0">
                <a:latin typeface="Calibri"/>
                <a:cs typeface="Calibri"/>
              </a:rPr>
              <a:t> </a:t>
            </a:r>
            <a:r>
              <a:rPr sz="1800" dirty="0">
                <a:latin typeface="Calibri"/>
                <a:cs typeface="Calibri"/>
              </a:rPr>
              <a:t>στην</a:t>
            </a:r>
            <a:r>
              <a:rPr sz="1800" spc="-50" dirty="0">
                <a:latin typeface="Calibri"/>
                <a:cs typeface="Calibri"/>
              </a:rPr>
              <a:t> </a:t>
            </a:r>
            <a:r>
              <a:rPr sz="1800" dirty="0">
                <a:latin typeface="Calibri"/>
                <a:cs typeface="Calibri"/>
              </a:rPr>
              <a:t>παραγωγή</a:t>
            </a:r>
            <a:r>
              <a:rPr sz="1800" spc="-60" dirty="0">
                <a:latin typeface="Calibri"/>
                <a:cs typeface="Calibri"/>
              </a:rPr>
              <a:t> </a:t>
            </a:r>
            <a:r>
              <a:rPr sz="1800" dirty="0">
                <a:latin typeface="Calibri"/>
                <a:cs typeface="Calibri"/>
              </a:rPr>
              <a:t>για</a:t>
            </a:r>
            <a:r>
              <a:rPr sz="1800" spc="-40" dirty="0">
                <a:latin typeface="Calibri"/>
                <a:cs typeface="Calibri"/>
              </a:rPr>
              <a:t> </a:t>
            </a:r>
            <a:r>
              <a:rPr sz="1800" dirty="0">
                <a:latin typeface="Calibri"/>
                <a:cs typeface="Calibri"/>
              </a:rPr>
              <a:t>να</a:t>
            </a:r>
            <a:r>
              <a:rPr sz="1800" spc="-45" dirty="0">
                <a:latin typeface="Calibri"/>
                <a:cs typeface="Calibri"/>
              </a:rPr>
              <a:t> </a:t>
            </a:r>
            <a:r>
              <a:rPr sz="1800" spc="-10" dirty="0">
                <a:latin typeface="Calibri"/>
                <a:cs typeface="Calibri"/>
              </a:rPr>
              <a:t>καλύψουν</a:t>
            </a:r>
            <a:r>
              <a:rPr sz="1800" spc="-20" dirty="0">
                <a:latin typeface="Calibri"/>
                <a:cs typeface="Calibri"/>
              </a:rPr>
              <a:t> </a:t>
            </a:r>
            <a:r>
              <a:rPr sz="1800" spc="-25" dirty="0">
                <a:latin typeface="Calibri"/>
                <a:cs typeface="Calibri"/>
              </a:rPr>
              <a:t>τις </a:t>
            </a:r>
            <a:r>
              <a:rPr sz="1800" dirty="0">
                <a:latin typeface="Calibri"/>
                <a:cs typeface="Calibri"/>
              </a:rPr>
              <a:t>ανάγκες</a:t>
            </a:r>
            <a:r>
              <a:rPr sz="1800" spc="-50" dirty="0">
                <a:latin typeface="Calibri"/>
                <a:cs typeface="Calibri"/>
              </a:rPr>
              <a:t> </a:t>
            </a:r>
            <a:r>
              <a:rPr sz="1800" dirty="0">
                <a:latin typeface="Calibri"/>
                <a:cs typeface="Calibri"/>
              </a:rPr>
              <a:t>τους</a:t>
            </a:r>
            <a:r>
              <a:rPr sz="1800" spc="-60" dirty="0">
                <a:latin typeface="Calibri"/>
                <a:cs typeface="Calibri"/>
              </a:rPr>
              <a:t> </a:t>
            </a:r>
            <a:r>
              <a:rPr sz="1800" dirty="0">
                <a:latin typeface="Calibri"/>
                <a:cs typeface="Calibri"/>
              </a:rPr>
              <a:t>και</a:t>
            </a:r>
            <a:r>
              <a:rPr sz="1800" spc="-40" dirty="0">
                <a:latin typeface="Calibri"/>
                <a:cs typeface="Calibri"/>
              </a:rPr>
              <a:t> </a:t>
            </a:r>
            <a:r>
              <a:rPr sz="1800" dirty="0">
                <a:latin typeface="Calibri"/>
                <a:cs typeface="Calibri"/>
              </a:rPr>
              <a:t>να</a:t>
            </a:r>
            <a:r>
              <a:rPr sz="1800" spc="-55" dirty="0">
                <a:latin typeface="Calibri"/>
                <a:cs typeface="Calibri"/>
              </a:rPr>
              <a:t> </a:t>
            </a:r>
            <a:r>
              <a:rPr sz="1800" dirty="0">
                <a:latin typeface="Calibri"/>
                <a:cs typeface="Calibri"/>
              </a:rPr>
              <a:t>ενισχύσουν</a:t>
            </a:r>
            <a:r>
              <a:rPr sz="1800" spc="-25" dirty="0">
                <a:latin typeface="Calibri"/>
                <a:cs typeface="Calibri"/>
              </a:rPr>
              <a:t> </a:t>
            </a:r>
            <a:r>
              <a:rPr sz="1800" dirty="0">
                <a:latin typeface="Calibri"/>
                <a:cs typeface="Calibri"/>
              </a:rPr>
              <a:t>την</a:t>
            </a:r>
            <a:r>
              <a:rPr sz="1800" spc="-60" dirty="0">
                <a:latin typeface="Calibri"/>
                <a:cs typeface="Calibri"/>
              </a:rPr>
              <a:t> </a:t>
            </a:r>
            <a:r>
              <a:rPr sz="1800" dirty="0">
                <a:latin typeface="Calibri"/>
                <a:cs typeface="Calibri"/>
              </a:rPr>
              <a:t>αυτάρκεια</a:t>
            </a:r>
            <a:r>
              <a:rPr sz="1800" spc="-20" dirty="0">
                <a:latin typeface="Calibri"/>
                <a:cs typeface="Calibri"/>
              </a:rPr>
              <a:t> </a:t>
            </a:r>
            <a:r>
              <a:rPr sz="1800" dirty="0">
                <a:latin typeface="Calibri"/>
                <a:cs typeface="Calibri"/>
              </a:rPr>
              <a:t>της</a:t>
            </a:r>
            <a:r>
              <a:rPr sz="1800" spc="-60" dirty="0">
                <a:latin typeface="Calibri"/>
                <a:cs typeface="Calibri"/>
              </a:rPr>
              <a:t> </a:t>
            </a:r>
            <a:r>
              <a:rPr sz="1800" dirty="0">
                <a:latin typeface="Calibri"/>
                <a:cs typeface="Calibri"/>
              </a:rPr>
              <a:t>πόλης</a:t>
            </a:r>
            <a:r>
              <a:rPr sz="1800" spc="-60" dirty="0">
                <a:latin typeface="Calibri"/>
                <a:cs typeface="Calibri"/>
              </a:rPr>
              <a:t> </a:t>
            </a:r>
            <a:r>
              <a:rPr sz="1800" spc="-10" dirty="0">
                <a:latin typeface="Calibri"/>
                <a:cs typeface="Calibri"/>
              </a:rPr>
              <a:t>τους.</a:t>
            </a:r>
            <a:endParaRPr sz="1800">
              <a:latin typeface="Calibri"/>
              <a:cs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67233" rIns="0" bIns="0" rtlCol="0">
            <a:spAutoFit/>
          </a:bodyPr>
          <a:lstStyle/>
          <a:p>
            <a:pPr marL="2284095">
              <a:lnSpc>
                <a:spcPct val="100000"/>
              </a:lnSpc>
              <a:spcBef>
                <a:spcPts val="105"/>
              </a:spcBef>
            </a:pPr>
            <a:r>
              <a:rPr dirty="0"/>
              <a:t>6</a:t>
            </a:r>
            <a:r>
              <a:rPr sz="4350" baseline="24904" dirty="0"/>
              <a:t>ο</a:t>
            </a:r>
            <a:r>
              <a:rPr sz="4350" spc="517" baseline="24904" dirty="0"/>
              <a:t> </a:t>
            </a:r>
            <a:r>
              <a:rPr sz="4400" spc="-20" dirty="0"/>
              <a:t>βήμα</a:t>
            </a:r>
            <a:endParaRPr sz="4400"/>
          </a:p>
        </p:txBody>
      </p:sp>
      <p:pic>
        <p:nvPicPr>
          <p:cNvPr id="3" name="object 3"/>
          <p:cNvPicPr/>
          <p:nvPr/>
        </p:nvPicPr>
        <p:blipFill>
          <a:blip r:embed="rId2" cstate="print"/>
          <a:stretch>
            <a:fillRect/>
          </a:stretch>
        </p:blipFill>
        <p:spPr>
          <a:xfrm>
            <a:off x="5017008" y="1517903"/>
            <a:ext cx="3794760" cy="899160"/>
          </a:xfrm>
          <a:prstGeom prst="rect">
            <a:avLst/>
          </a:prstGeom>
        </p:spPr>
      </p:pic>
      <p:pic>
        <p:nvPicPr>
          <p:cNvPr id="4" name="object 4"/>
          <p:cNvPicPr/>
          <p:nvPr/>
        </p:nvPicPr>
        <p:blipFill>
          <a:blip r:embed="rId3" cstate="print"/>
          <a:stretch>
            <a:fillRect/>
          </a:stretch>
        </p:blipFill>
        <p:spPr>
          <a:xfrm>
            <a:off x="3396996" y="2904744"/>
            <a:ext cx="2299716" cy="566927"/>
          </a:xfrm>
          <a:prstGeom prst="rect">
            <a:avLst/>
          </a:prstGeom>
        </p:spPr>
      </p:pic>
      <p:grpSp>
        <p:nvGrpSpPr>
          <p:cNvPr id="5" name="object 5"/>
          <p:cNvGrpSpPr/>
          <p:nvPr/>
        </p:nvGrpSpPr>
        <p:grpSpPr>
          <a:xfrm>
            <a:off x="6067044" y="2904744"/>
            <a:ext cx="2606040" cy="567055"/>
            <a:chOff x="6067044" y="2904744"/>
            <a:chExt cx="2606040" cy="567055"/>
          </a:xfrm>
        </p:grpSpPr>
        <p:pic>
          <p:nvPicPr>
            <p:cNvPr id="6" name="object 6"/>
            <p:cNvPicPr/>
            <p:nvPr/>
          </p:nvPicPr>
          <p:blipFill>
            <a:blip r:embed="rId4" cstate="print"/>
            <a:stretch>
              <a:fillRect/>
            </a:stretch>
          </p:blipFill>
          <p:spPr>
            <a:xfrm>
              <a:off x="6067044" y="2904744"/>
              <a:ext cx="1452372" cy="566927"/>
            </a:xfrm>
            <a:prstGeom prst="rect">
              <a:avLst/>
            </a:prstGeom>
          </p:spPr>
        </p:pic>
        <p:pic>
          <p:nvPicPr>
            <p:cNvPr id="7" name="object 7"/>
            <p:cNvPicPr/>
            <p:nvPr/>
          </p:nvPicPr>
          <p:blipFill>
            <a:blip r:embed="rId5" cstate="print"/>
            <a:stretch>
              <a:fillRect/>
            </a:stretch>
          </p:blipFill>
          <p:spPr>
            <a:xfrm>
              <a:off x="7237476" y="2904744"/>
              <a:ext cx="1435607" cy="566927"/>
            </a:xfrm>
            <a:prstGeom prst="rect">
              <a:avLst/>
            </a:prstGeom>
          </p:spPr>
        </p:pic>
      </p:grpSp>
      <p:grpSp>
        <p:nvGrpSpPr>
          <p:cNvPr id="8" name="object 8"/>
          <p:cNvGrpSpPr/>
          <p:nvPr/>
        </p:nvGrpSpPr>
        <p:grpSpPr>
          <a:xfrm>
            <a:off x="790955" y="3209544"/>
            <a:ext cx="1475740" cy="567055"/>
            <a:chOff x="790955" y="3209544"/>
            <a:chExt cx="1475740" cy="567055"/>
          </a:xfrm>
        </p:grpSpPr>
        <p:pic>
          <p:nvPicPr>
            <p:cNvPr id="9" name="object 9"/>
            <p:cNvPicPr/>
            <p:nvPr/>
          </p:nvPicPr>
          <p:blipFill>
            <a:blip r:embed="rId6" cstate="print"/>
            <a:stretch>
              <a:fillRect/>
            </a:stretch>
          </p:blipFill>
          <p:spPr>
            <a:xfrm>
              <a:off x="790955" y="3209544"/>
              <a:ext cx="464819" cy="566927"/>
            </a:xfrm>
            <a:prstGeom prst="rect">
              <a:avLst/>
            </a:prstGeom>
          </p:spPr>
        </p:pic>
        <p:pic>
          <p:nvPicPr>
            <p:cNvPr id="10" name="object 10"/>
            <p:cNvPicPr/>
            <p:nvPr/>
          </p:nvPicPr>
          <p:blipFill>
            <a:blip r:embed="rId7" cstate="print"/>
            <a:stretch>
              <a:fillRect/>
            </a:stretch>
          </p:blipFill>
          <p:spPr>
            <a:xfrm>
              <a:off x="975359" y="3209544"/>
              <a:ext cx="1290828" cy="566927"/>
            </a:xfrm>
            <a:prstGeom prst="rect">
              <a:avLst/>
            </a:prstGeom>
          </p:spPr>
        </p:pic>
      </p:grpSp>
      <p:sp>
        <p:nvSpPr>
          <p:cNvPr id="11" name="object 11"/>
          <p:cNvSpPr txBox="1">
            <a:spLocks noGrp="1"/>
          </p:cNvSpPr>
          <p:nvPr>
            <p:ph type="body" idx="1"/>
          </p:nvPr>
        </p:nvSpPr>
        <p:spPr>
          <a:prstGeom prst="rect">
            <a:avLst/>
          </a:prstGeom>
        </p:spPr>
        <p:txBody>
          <a:bodyPr vert="horz" wrap="square" lIns="0" tIns="78561" rIns="0" bIns="0" rtlCol="0">
            <a:spAutoFit/>
          </a:bodyPr>
          <a:lstStyle/>
          <a:p>
            <a:pPr marL="471805" indent="-342265">
              <a:lnSpc>
                <a:spcPct val="100000"/>
              </a:lnSpc>
              <a:spcBef>
                <a:spcPts val="105"/>
              </a:spcBef>
              <a:buFont typeface="Arial"/>
              <a:buChar char="•"/>
              <a:tabLst>
                <a:tab pos="471805" algn="l"/>
              </a:tabLst>
            </a:pPr>
            <a:r>
              <a:rPr dirty="0">
                <a:solidFill>
                  <a:srgbClr val="4F6128"/>
                </a:solidFill>
              </a:rPr>
              <a:t>Προσέχω</a:t>
            </a:r>
            <a:r>
              <a:rPr spc="-85" dirty="0">
                <a:solidFill>
                  <a:srgbClr val="4F6128"/>
                </a:solidFill>
              </a:rPr>
              <a:t> </a:t>
            </a:r>
            <a:r>
              <a:rPr b="0" dirty="0">
                <a:latin typeface="Calibri"/>
                <a:cs typeface="Calibri"/>
              </a:rPr>
              <a:t>να</a:t>
            </a:r>
            <a:r>
              <a:rPr b="0" spc="-80" dirty="0">
                <a:latin typeface="Calibri"/>
                <a:cs typeface="Calibri"/>
              </a:rPr>
              <a:t> </a:t>
            </a:r>
            <a:r>
              <a:rPr b="0" dirty="0">
                <a:latin typeface="Calibri"/>
                <a:cs typeface="Calibri"/>
              </a:rPr>
              <a:t>έχω</a:t>
            </a:r>
            <a:r>
              <a:rPr b="0" spc="-85" dirty="0">
                <a:latin typeface="Calibri"/>
                <a:cs typeface="Calibri"/>
              </a:rPr>
              <a:t> </a:t>
            </a:r>
            <a:r>
              <a:rPr b="0" dirty="0">
                <a:latin typeface="Calibri"/>
                <a:cs typeface="Calibri"/>
              </a:rPr>
              <a:t>καλύψει</a:t>
            </a:r>
            <a:r>
              <a:rPr b="0" spc="-70" dirty="0">
                <a:latin typeface="Calibri"/>
                <a:cs typeface="Calibri"/>
              </a:rPr>
              <a:t> </a:t>
            </a:r>
            <a:r>
              <a:rPr dirty="0"/>
              <a:t>όλα</a:t>
            </a:r>
            <a:r>
              <a:rPr spc="-65" dirty="0"/>
              <a:t> </a:t>
            </a:r>
            <a:r>
              <a:rPr dirty="0"/>
              <a:t>τα</a:t>
            </a:r>
            <a:r>
              <a:rPr spc="-70" dirty="0"/>
              <a:t> </a:t>
            </a:r>
            <a:r>
              <a:rPr spc="-10" dirty="0"/>
              <a:t>ερωτήματα</a:t>
            </a:r>
          </a:p>
          <a:p>
            <a:pPr marL="472440">
              <a:lnSpc>
                <a:spcPct val="100000"/>
              </a:lnSpc>
              <a:spcBef>
                <a:spcPts val="5"/>
              </a:spcBef>
            </a:pPr>
            <a:r>
              <a:rPr b="0" dirty="0">
                <a:latin typeface="Calibri"/>
                <a:cs typeface="Calibri"/>
              </a:rPr>
              <a:t>που</a:t>
            </a:r>
            <a:r>
              <a:rPr b="0" spc="-85" dirty="0">
                <a:latin typeface="Calibri"/>
                <a:cs typeface="Calibri"/>
              </a:rPr>
              <a:t> </a:t>
            </a:r>
            <a:r>
              <a:rPr b="0" spc="-10" dirty="0">
                <a:latin typeface="Calibri"/>
                <a:cs typeface="Calibri"/>
              </a:rPr>
              <a:t>τέθηκαν</a:t>
            </a:r>
            <a:r>
              <a:rPr b="0" spc="-85" dirty="0">
                <a:latin typeface="Calibri"/>
                <a:cs typeface="Calibri"/>
              </a:rPr>
              <a:t> </a:t>
            </a:r>
            <a:r>
              <a:rPr b="0" dirty="0">
                <a:latin typeface="Calibri"/>
                <a:cs typeface="Calibri"/>
              </a:rPr>
              <a:t>στην</a:t>
            </a:r>
            <a:r>
              <a:rPr b="0" spc="-75" dirty="0">
                <a:latin typeface="Calibri"/>
                <a:cs typeface="Calibri"/>
              </a:rPr>
              <a:t> </a:t>
            </a:r>
            <a:r>
              <a:rPr b="0" spc="-10" dirty="0">
                <a:latin typeface="Calibri"/>
                <a:cs typeface="Calibri"/>
              </a:rPr>
              <a:t>εκφώνηση.</a:t>
            </a:r>
          </a:p>
          <a:p>
            <a:pPr marL="530225">
              <a:lnSpc>
                <a:spcPct val="100000"/>
              </a:lnSpc>
              <a:spcBef>
                <a:spcPts val="550"/>
              </a:spcBef>
            </a:pPr>
            <a:r>
              <a:rPr sz="2000" b="0" i="1" dirty="0">
                <a:solidFill>
                  <a:srgbClr val="622422"/>
                </a:solidFill>
                <a:latin typeface="Calibri"/>
                <a:cs typeface="Calibri"/>
              </a:rPr>
              <a:t>Με</a:t>
            </a:r>
            <a:r>
              <a:rPr sz="2000" b="0" i="1" spc="-30" dirty="0">
                <a:solidFill>
                  <a:srgbClr val="622422"/>
                </a:solidFill>
                <a:latin typeface="Calibri"/>
                <a:cs typeface="Calibri"/>
              </a:rPr>
              <a:t> </a:t>
            </a:r>
            <a:r>
              <a:rPr sz="2000" b="0" i="1" dirty="0">
                <a:solidFill>
                  <a:srgbClr val="622422"/>
                </a:solidFill>
                <a:latin typeface="Calibri"/>
                <a:cs typeface="Calibri"/>
              </a:rPr>
              <a:t>βάση</a:t>
            </a:r>
            <a:r>
              <a:rPr sz="2000" b="0" i="1" spc="-45" dirty="0">
                <a:solidFill>
                  <a:srgbClr val="622422"/>
                </a:solidFill>
                <a:latin typeface="Calibri"/>
                <a:cs typeface="Calibri"/>
              </a:rPr>
              <a:t> </a:t>
            </a:r>
            <a:r>
              <a:rPr sz="2000" b="0" i="1" dirty="0">
                <a:solidFill>
                  <a:srgbClr val="622422"/>
                </a:solidFill>
                <a:latin typeface="Calibri"/>
                <a:cs typeface="Calibri"/>
              </a:rPr>
              <a:t>το</a:t>
            </a:r>
            <a:r>
              <a:rPr sz="2000" b="0" i="1" spc="-40" dirty="0">
                <a:solidFill>
                  <a:srgbClr val="622422"/>
                </a:solidFill>
                <a:latin typeface="Calibri"/>
                <a:cs typeface="Calibri"/>
              </a:rPr>
              <a:t> </a:t>
            </a:r>
            <a:r>
              <a:rPr sz="2000" b="0" i="1" dirty="0">
                <a:solidFill>
                  <a:srgbClr val="622422"/>
                </a:solidFill>
                <a:latin typeface="Calibri"/>
                <a:cs typeface="Calibri"/>
              </a:rPr>
              <a:t>ιστορικό</a:t>
            </a:r>
            <a:r>
              <a:rPr sz="2000" b="0" i="1" spc="-65" dirty="0">
                <a:solidFill>
                  <a:srgbClr val="622422"/>
                </a:solidFill>
                <a:latin typeface="Calibri"/>
                <a:cs typeface="Calibri"/>
              </a:rPr>
              <a:t> </a:t>
            </a:r>
            <a:r>
              <a:rPr sz="2000" b="0" i="1" dirty="0">
                <a:solidFill>
                  <a:srgbClr val="622422"/>
                </a:solidFill>
                <a:latin typeface="Calibri"/>
                <a:cs typeface="Calibri"/>
              </a:rPr>
              <a:t>παράθεμα</a:t>
            </a:r>
            <a:r>
              <a:rPr sz="2000" b="0" i="1" spc="-65" dirty="0">
                <a:solidFill>
                  <a:srgbClr val="622422"/>
                </a:solidFill>
                <a:latin typeface="Calibri"/>
                <a:cs typeface="Calibri"/>
              </a:rPr>
              <a:t> </a:t>
            </a:r>
            <a:r>
              <a:rPr sz="2000" b="0" i="1" dirty="0">
                <a:solidFill>
                  <a:srgbClr val="622422"/>
                </a:solidFill>
                <a:latin typeface="Calibri"/>
                <a:cs typeface="Calibri"/>
              </a:rPr>
              <a:t>και</a:t>
            </a:r>
            <a:r>
              <a:rPr sz="2000" b="0" i="1" spc="-35" dirty="0">
                <a:solidFill>
                  <a:srgbClr val="622422"/>
                </a:solidFill>
                <a:latin typeface="Calibri"/>
                <a:cs typeface="Calibri"/>
              </a:rPr>
              <a:t> </a:t>
            </a:r>
            <a:r>
              <a:rPr sz="2000" b="0" i="1" dirty="0">
                <a:solidFill>
                  <a:srgbClr val="622422"/>
                </a:solidFill>
                <a:latin typeface="Calibri"/>
                <a:cs typeface="Calibri"/>
              </a:rPr>
              <a:t>αξιοποιώντας</a:t>
            </a:r>
            <a:r>
              <a:rPr sz="2000" b="0" i="1" spc="-55" dirty="0">
                <a:solidFill>
                  <a:srgbClr val="622422"/>
                </a:solidFill>
                <a:latin typeface="Calibri"/>
                <a:cs typeface="Calibri"/>
              </a:rPr>
              <a:t> </a:t>
            </a:r>
            <a:r>
              <a:rPr sz="2000" b="0" i="1" dirty="0">
                <a:solidFill>
                  <a:srgbClr val="622422"/>
                </a:solidFill>
                <a:latin typeface="Calibri"/>
                <a:cs typeface="Calibri"/>
              </a:rPr>
              <a:t>τις</a:t>
            </a:r>
            <a:r>
              <a:rPr sz="2000" b="0" i="1" spc="-45" dirty="0">
                <a:solidFill>
                  <a:srgbClr val="622422"/>
                </a:solidFill>
                <a:latin typeface="Calibri"/>
                <a:cs typeface="Calibri"/>
              </a:rPr>
              <a:t> </a:t>
            </a:r>
            <a:r>
              <a:rPr sz="2000" b="0" i="1" dirty="0">
                <a:solidFill>
                  <a:srgbClr val="622422"/>
                </a:solidFill>
                <a:latin typeface="Calibri"/>
                <a:cs typeface="Calibri"/>
              </a:rPr>
              <a:t>ιστορικές</a:t>
            </a:r>
            <a:r>
              <a:rPr sz="2000" b="0" i="1" spc="-55" dirty="0">
                <a:solidFill>
                  <a:srgbClr val="622422"/>
                </a:solidFill>
                <a:latin typeface="Calibri"/>
                <a:cs typeface="Calibri"/>
              </a:rPr>
              <a:t> </a:t>
            </a:r>
            <a:r>
              <a:rPr sz="2000" b="0" i="1" spc="-25" dirty="0">
                <a:solidFill>
                  <a:srgbClr val="622422"/>
                </a:solidFill>
                <a:latin typeface="Calibri"/>
                <a:cs typeface="Calibri"/>
              </a:rPr>
              <a:t>σας</a:t>
            </a:r>
            <a:endParaRPr sz="2000">
              <a:latin typeface="Calibri"/>
              <a:cs typeface="Calibri"/>
            </a:endParaRPr>
          </a:p>
          <a:p>
            <a:pPr marL="530225" marR="7620">
              <a:lnSpc>
                <a:spcPct val="100000"/>
              </a:lnSpc>
            </a:pPr>
            <a:r>
              <a:rPr sz="2000" b="0" i="1" dirty="0">
                <a:solidFill>
                  <a:srgbClr val="622422"/>
                </a:solidFill>
                <a:latin typeface="Calibri"/>
                <a:cs typeface="Calibri"/>
              </a:rPr>
              <a:t>γνώσεις</a:t>
            </a:r>
            <a:r>
              <a:rPr sz="2000" b="0" i="1" spc="-30" dirty="0">
                <a:solidFill>
                  <a:srgbClr val="622422"/>
                </a:solidFill>
                <a:latin typeface="Calibri"/>
                <a:cs typeface="Calibri"/>
              </a:rPr>
              <a:t> </a:t>
            </a:r>
            <a:r>
              <a:rPr sz="2000" b="0" i="1" dirty="0">
                <a:solidFill>
                  <a:srgbClr val="622422"/>
                </a:solidFill>
                <a:latin typeface="Calibri"/>
                <a:cs typeface="Calibri"/>
              </a:rPr>
              <a:t>να</a:t>
            </a:r>
            <a:r>
              <a:rPr sz="2000" b="0" i="1" spc="-45" dirty="0">
                <a:solidFill>
                  <a:srgbClr val="622422"/>
                </a:solidFill>
                <a:latin typeface="Calibri"/>
                <a:cs typeface="Calibri"/>
              </a:rPr>
              <a:t> </a:t>
            </a:r>
            <a:r>
              <a:rPr sz="2000" b="0" i="1" dirty="0">
                <a:solidFill>
                  <a:srgbClr val="622422"/>
                </a:solidFill>
                <a:latin typeface="Calibri"/>
                <a:cs typeface="Calibri"/>
              </a:rPr>
              <a:t>αναφερθείτε</a:t>
            </a:r>
            <a:r>
              <a:rPr sz="2000" b="0" i="1" spc="-70" dirty="0">
                <a:solidFill>
                  <a:srgbClr val="622422"/>
                </a:solidFill>
                <a:latin typeface="Calibri"/>
                <a:cs typeface="Calibri"/>
              </a:rPr>
              <a:t> </a:t>
            </a:r>
            <a:r>
              <a:rPr sz="2000" i="1" dirty="0">
                <a:solidFill>
                  <a:srgbClr val="622422"/>
                </a:solidFill>
                <a:latin typeface="Calibri"/>
                <a:cs typeface="Calibri"/>
              </a:rPr>
              <a:t>στο</a:t>
            </a:r>
            <a:r>
              <a:rPr sz="2000" i="1" spc="-25" dirty="0">
                <a:solidFill>
                  <a:srgbClr val="622422"/>
                </a:solidFill>
                <a:latin typeface="Calibri"/>
                <a:cs typeface="Calibri"/>
              </a:rPr>
              <a:t> </a:t>
            </a:r>
            <a:r>
              <a:rPr sz="2000" i="1" spc="-10" dirty="0">
                <a:solidFill>
                  <a:srgbClr val="622422"/>
                </a:solidFill>
                <a:latin typeface="Calibri"/>
                <a:cs typeface="Calibri"/>
              </a:rPr>
              <a:t>βασικό</a:t>
            </a:r>
            <a:r>
              <a:rPr sz="2000" i="1" spc="-65" dirty="0">
                <a:solidFill>
                  <a:srgbClr val="622422"/>
                </a:solidFill>
                <a:latin typeface="Calibri"/>
                <a:cs typeface="Calibri"/>
              </a:rPr>
              <a:t> </a:t>
            </a:r>
            <a:r>
              <a:rPr sz="2000" i="1" dirty="0">
                <a:solidFill>
                  <a:srgbClr val="622422"/>
                </a:solidFill>
                <a:latin typeface="Calibri"/>
                <a:cs typeface="Calibri"/>
              </a:rPr>
              <a:t>σκοπό</a:t>
            </a:r>
            <a:r>
              <a:rPr sz="2000" i="1" spc="-45" dirty="0">
                <a:solidFill>
                  <a:srgbClr val="622422"/>
                </a:solidFill>
                <a:latin typeface="Calibri"/>
                <a:cs typeface="Calibri"/>
              </a:rPr>
              <a:t> </a:t>
            </a:r>
            <a:r>
              <a:rPr sz="2000" b="0" i="1" dirty="0">
                <a:solidFill>
                  <a:srgbClr val="622422"/>
                </a:solidFill>
                <a:latin typeface="Calibri"/>
                <a:cs typeface="Calibri"/>
              </a:rPr>
              <a:t>και</a:t>
            </a:r>
            <a:r>
              <a:rPr sz="2000" b="0" i="1" spc="-40" dirty="0">
                <a:solidFill>
                  <a:srgbClr val="622422"/>
                </a:solidFill>
                <a:latin typeface="Calibri"/>
                <a:cs typeface="Calibri"/>
              </a:rPr>
              <a:t> </a:t>
            </a:r>
            <a:r>
              <a:rPr sz="2000" b="0" i="1" dirty="0">
                <a:solidFill>
                  <a:srgbClr val="622422"/>
                </a:solidFill>
                <a:latin typeface="Calibri"/>
                <a:cs typeface="Calibri"/>
              </a:rPr>
              <a:t>τις</a:t>
            </a:r>
            <a:r>
              <a:rPr sz="2000" b="0" i="1" spc="-35" dirty="0">
                <a:solidFill>
                  <a:srgbClr val="622422"/>
                </a:solidFill>
                <a:latin typeface="Calibri"/>
                <a:cs typeface="Calibri"/>
              </a:rPr>
              <a:t> </a:t>
            </a:r>
            <a:r>
              <a:rPr sz="2000" i="1" dirty="0">
                <a:solidFill>
                  <a:srgbClr val="622422"/>
                </a:solidFill>
                <a:latin typeface="Calibri"/>
                <a:cs typeface="Calibri"/>
              </a:rPr>
              <a:t>επιδιώξεις</a:t>
            </a:r>
            <a:r>
              <a:rPr sz="2000" i="1" spc="-35" dirty="0">
                <a:solidFill>
                  <a:srgbClr val="622422"/>
                </a:solidFill>
                <a:latin typeface="Calibri"/>
                <a:cs typeface="Calibri"/>
              </a:rPr>
              <a:t> </a:t>
            </a:r>
            <a:r>
              <a:rPr sz="2000" i="1" dirty="0">
                <a:solidFill>
                  <a:srgbClr val="622422"/>
                </a:solidFill>
                <a:latin typeface="Calibri"/>
                <a:cs typeface="Calibri"/>
              </a:rPr>
              <a:t>της</a:t>
            </a:r>
            <a:r>
              <a:rPr sz="2000" i="1" spc="-30" dirty="0">
                <a:solidFill>
                  <a:srgbClr val="622422"/>
                </a:solidFill>
                <a:latin typeface="Calibri"/>
                <a:cs typeface="Calibri"/>
              </a:rPr>
              <a:t> </a:t>
            </a:r>
            <a:r>
              <a:rPr sz="2000" i="1" spc="-10" dirty="0">
                <a:solidFill>
                  <a:srgbClr val="622422"/>
                </a:solidFill>
                <a:latin typeface="Calibri"/>
                <a:cs typeface="Calibri"/>
              </a:rPr>
              <a:t>πόλης </a:t>
            </a:r>
            <a:r>
              <a:rPr sz="2000" i="1" dirty="0">
                <a:solidFill>
                  <a:srgbClr val="622422"/>
                </a:solidFill>
                <a:latin typeface="Calibri"/>
                <a:cs typeface="Calibri"/>
              </a:rPr>
              <a:t>–</a:t>
            </a:r>
            <a:r>
              <a:rPr sz="2000" i="1" spc="-10" dirty="0">
                <a:solidFill>
                  <a:srgbClr val="622422"/>
                </a:solidFill>
                <a:latin typeface="Calibri"/>
                <a:cs typeface="Calibri"/>
              </a:rPr>
              <a:t> κράτους.</a:t>
            </a:r>
            <a:endParaRPr sz="2000">
              <a:latin typeface="Calibri"/>
              <a:cs typeface="Calibri"/>
            </a:endParaRPr>
          </a:p>
        </p:txBody>
      </p:sp>
      <p:sp>
        <p:nvSpPr>
          <p:cNvPr id="12" name="object 12"/>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13" name="object 13"/>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36</a:t>
            </a:fld>
            <a:endParaRPr spc="-25"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2653" y="107391"/>
            <a:ext cx="1732280" cy="635000"/>
          </a:xfrm>
          <a:prstGeom prst="rect">
            <a:avLst/>
          </a:prstGeom>
        </p:spPr>
        <p:txBody>
          <a:bodyPr vert="horz" wrap="square" lIns="0" tIns="12065" rIns="0" bIns="0" rtlCol="0">
            <a:spAutoFit/>
          </a:bodyPr>
          <a:lstStyle/>
          <a:p>
            <a:pPr marL="38100">
              <a:lnSpc>
                <a:spcPct val="100000"/>
              </a:lnSpc>
              <a:spcBef>
                <a:spcPts val="95"/>
              </a:spcBef>
            </a:pPr>
            <a:r>
              <a:rPr sz="4000" dirty="0"/>
              <a:t>1</a:t>
            </a:r>
            <a:r>
              <a:rPr sz="3975" baseline="25157" dirty="0"/>
              <a:t>ο</a:t>
            </a:r>
            <a:r>
              <a:rPr sz="3975" spc="412" baseline="25157" dirty="0"/>
              <a:t> </a:t>
            </a:r>
            <a:r>
              <a:rPr sz="4000" spc="-20" dirty="0"/>
              <a:t>βήμα</a:t>
            </a:r>
            <a:endParaRPr sz="4000"/>
          </a:p>
        </p:txBody>
      </p:sp>
      <p:sp>
        <p:nvSpPr>
          <p:cNvPr id="3" name="object 3"/>
          <p:cNvSpPr/>
          <p:nvPr/>
        </p:nvSpPr>
        <p:spPr>
          <a:xfrm>
            <a:off x="585216" y="979932"/>
            <a:ext cx="7924800" cy="5017135"/>
          </a:xfrm>
          <a:custGeom>
            <a:avLst/>
            <a:gdLst/>
            <a:ahLst/>
            <a:cxnLst/>
            <a:rect l="l" t="t" r="r" b="b"/>
            <a:pathLst>
              <a:path w="7924800" h="5017135">
                <a:moveTo>
                  <a:pt x="0" y="5017008"/>
                </a:moveTo>
                <a:lnTo>
                  <a:pt x="7924800" y="5017008"/>
                </a:lnTo>
                <a:lnTo>
                  <a:pt x="7924800" y="0"/>
                </a:lnTo>
                <a:lnTo>
                  <a:pt x="0" y="0"/>
                </a:lnTo>
                <a:lnTo>
                  <a:pt x="0" y="5017008"/>
                </a:lnTo>
                <a:close/>
              </a:path>
            </a:pathLst>
          </a:custGeom>
          <a:ln w="6096">
            <a:solidFill>
              <a:srgbClr val="000000"/>
            </a:solidFill>
          </a:ln>
        </p:spPr>
        <p:txBody>
          <a:bodyPr wrap="square" lIns="0" tIns="0" rIns="0" bIns="0" rtlCol="0"/>
          <a:lstStyle/>
          <a:p>
            <a:endParaRPr/>
          </a:p>
        </p:txBody>
      </p:sp>
      <p:sp>
        <p:nvSpPr>
          <p:cNvPr id="4" name="object 4"/>
          <p:cNvSpPr txBox="1"/>
          <p:nvPr/>
        </p:nvSpPr>
        <p:spPr>
          <a:xfrm>
            <a:off x="459740" y="1007821"/>
            <a:ext cx="7964805" cy="5407025"/>
          </a:xfrm>
          <a:prstGeom prst="rect">
            <a:avLst/>
          </a:prstGeom>
        </p:spPr>
        <p:txBody>
          <a:bodyPr vert="horz" wrap="square" lIns="0" tIns="12065" rIns="0" bIns="0" rtlCol="0">
            <a:spAutoFit/>
          </a:bodyPr>
          <a:lstStyle/>
          <a:p>
            <a:pPr marL="216535">
              <a:lnSpc>
                <a:spcPct val="100000"/>
              </a:lnSpc>
              <a:spcBef>
                <a:spcPts val="95"/>
              </a:spcBef>
            </a:pPr>
            <a:r>
              <a:rPr sz="1600" b="1" dirty="0">
                <a:solidFill>
                  <a:srgbClr val="00AF50"/>
                </a:solidFill>
                <a:latin typeface="Arial"/>
                <a:cs typeface="Arial"/>
              </a:rPr>
              <a:t>Ο</a:t>
            </a:r>
            <a:r>
              <a:rPr sz="1600" b="1" spc="-55" dirty="0">
                <a:solidFill>
                  <a:srgbClr val="00AF50"/>
                </a:solidFill>
                <a:latin typeface="Arial"/>
                <a:cs typeface="Arial"/>
              </a:rPr>
              <a:t> </a:t>
            </a:r>
            <a:r>
              <a:rPr sz="1600" b="1" dirty="0">
                <a:solidFill>
                  <a:srgbClr val="00AF50"/>
                </a:solidFill>
                <a:latin typeface="Arial"/>
                <a:cs typeface="Arial"/>
              </a:rPr>
              <a:t>ομηρικός</a:t>
            </a:r>
            <a:r>
              <a:rPr sz="1600" b="1" spc="-50" dirty="0">
                <a:solidFill>
                  <a:srgbClr val="00AF50"/>
                </a:solidFill>
                <a:latin typeface="Arial"/>
                <a:cs typeface="Arial"/>
              </a:rPr>
              <a:t> </a:t>
            </a:r>
            <a:r>
              <a:rPr sz="1600" b="1" spc="-10" dirty="0">
                <a:solidFill>
                  <a:srgbClr val="00AF50"/>
                </a:solidFill>
                <a:latin typeface="Arial"/>
                <a:cs typeface="Arial"/>
              </a:rPr>
              <a:t>«οίκος»</a:t>
            </a:r>
            <a:endParaRPr sz="1600">
              <a:latin typeface="Arial"/>
              <a:cs typeface="Arial"/>
            </a:endParaRPr>
          </a:p>
          <a:p>
            <a:pPr marL="216535" marR="5080">
              <a:lnSpc>
                <a:spcPct val="100000"/>
              </a:lnSpc>
              <a:spcBef>
                <a:spcPts val="5"/>
              </a:spcBef>
            </a:pPr>
            <a:r>
              <a:rPr sz="1600" dirty="0">
                <a:latin typeface="Arial"/>
                <a:cs typeface="Arial"/>
              </a:rPr>
              <a:t>Τι</a:t>
            </a:r>
            <a:r>
              <a:rPr sz="1600" spc="-35" dirty="0">
                <a:latin typeface="Arial"/>
                <a:cs typeface="Arial"/>
              </a:rPr>
              <a:t> </a:t>
            </a:r>
            <a:r>
              <a:rPr sz="1600" dirty="0">
                <a:latin typeface="Arial"/>
                <a:cs typeface="Arial"/>
              </a:rPr>
              <a:t>είναι</a:t>
            </a:r>
            <a:r>
              <a:rPr sz="1600" spc="-40" dirty="0">
                <a:latin typeface="Arial"/>
                <a:cs typeface="Arial"/>
              </a:rPr>
              <a:t> </a:t>
            </a:r>
            <a:r>
              <a:rPr sz="1600" dirty="0">
                <a:latin typeface="Arial"/>
                <a:cs typeface="Arial"/>
              </a:rPr>
              <a:t>ο</a:t>
            </a:r>
            <a:r>
              <a:rPr sz="1600" spc="-35" dirty="0">
                <a:latin typeface="Arial"/>
                <a:cs typeface="Arial"/>
              </a:rPr>
              <a:t> </a:t>
            </a:r>
            <a:r>
              <a:rPr sz="1600" b="1" dirty="0">
                <a:solidFill>
                  <a:srgbClr val="00AF50"/>
                </a:solidFill>
                <a:latin typeface="Arial"/>
                <a:cs typeface="Arial"/>
              </a:rPr>
              <a:t>οίκος</a:t>
            </a:r>
            <a:r>
              <a:rPr sz="1600" dirty="0">
                <a:latin typeface="Arial"/>
                <a:cs typeface="Arial"/>
              </a:rPr>
              <a:t>;</a:t>
            </a:r>
            <a:r>
              <a:rPr sz="1600" spc="-5" dirty="0">
                <a:latin typeface="Arial"/>
                <a:cs typeface="Arial"/>
              </a:rPr>
              <a:t> </a:t>
            </a:r>
            <a:r>
              <a:rPr sz="1600" dirty="0">
                <a:latin typeface="Arial"/>
                <a:cs typeface="Arial"/>
              </a:rPr>
              <a:t>Η</a:t>
            </a:r>
            <a:r>
              <a:rPr sz="1600" spc="-35" dirty="0">
                <a:latin typeface="Arial"/>
                <a:cs typeface="Arial"/>
              </a:rPr>
              <a:t> </a:t>
            </a:r>
            <a:r>
              <a:rPr sz="1600" dirty="0">
                <a:latin typeface="Arial"/>
                <a:cs typeface="Arial"/>
              </a:rPr>
              <a:t>λέξη</a:t>
            </a:r>
            <a:r>
              <a:rPr sz="1600" spc="-40" dirty="0">
                <a:latin typeface="Arial"/>
                <a:cs typeface="Arial"/>
              </a:rPr>
              <a:t> </a:t>
            </a:r>
            <a:r>
              <a:rPr sz="1600" spc="-10" dirty="0">
                <a:latin typeface="Arial"/>
                <a:cs typeface="Arial"/>
              </a:rPr>
              <a:t>αποδίδεται</a:t>
            </a:r>
            <a:r>
              <a:rPr sz="1600" spc="-40" dirty="0">
                <a:latin typeface="Arial"/>
                <a:cs typeface="Arial"/>
              </a:rPr>
              <a:t> </a:t>
            </a:r>
            <a:r>
              <a:rPr sz="1600" dirty="0">
                <a:latin typeface="Arial"/>
                <a:cs typeface="Arial"/>
              </a:rPr>
              <a:t>πολλές</a:t>
            </a:r>
            <a:r>
              <a:rPr sz="1600" spc="-30" dirty="0">
                <a:latin typeface="Arial"/>
                <a:cs typeface="Arial"/>
              </a:rPr>
              <a:t> </a:t>
            </a:r>
            <a:r>
              <a:rPr sz="1600" dirty="0">
                <a:latin typeface="Arial"/>
                <a:cs typeface="Arial"/>
              </a:rPr>
              <a:t>φορές</a:t>
            </a:r>
            <a:r>
              <a:rPr sz="1600" spc="-15" dirty="0">
                <a:latin typeface="Arial"/>
                <a:cs typeface="Arial"/>
              </a:rPr>
              <a:t> </a:t>
            </a:r>
            <a:r>
              <a:rPr sz="1600" dirty="0">
                <a:latin typeface="Arial"/>
                <a:cs typeface="Arial"/>
              </a:rPr>
              <a:t>με</a:t>
            </a:r>
            <a:r>
              <a:rPr sz="1600" spc="-20" dirty="0">
                <a:latin typeface="Arial"/>
                <a:cs typeface="Arial"/>
              </a:rPr>
              <a:t> </a:t>
            </a:r>
            <a:r>
              <a:rPr sz="1600" dirty="0">
                <a:latin typeface="Arial"/>
                <a:cs typeface="Arial"/>
              </a:rPr>
              <a:t>τον</a:t>
            </a:r>
            <a:r>
              <a:rPr sz="1600" spc="-35" dirty="0">
                <a:latin typeface="Arial"/>
                <a:cs typeface="Arial"/>
              </a:rPr>
              <a:t> </a:t>
            </a:r>
            <a:r>
              <a:rPr sz="1600" dirty="0">
                <a:latin typeface="Arial"/>
                <a:cs typeface="Arial"/>
              </a:rPr>
              <a:t>όρο</a:t>
            </a:r>
            <a:r>
              <a:rPr sz="1600" spc="-25" dirty="0">
                <a:latin typeface="Arial"/>
                <a:cs typeface="Arial"/>
              </a:rPr>
              <a:t> </a:t>
            </a:r>
            <a:r>
              <a:rPr sz="1600" spc="-10" dirty="0">
                <a:latin typeface="Arial"/>
                <a:cs typeface="Arial"/>
              </a:rPr>
              <a:t>«οικογένεια».</a:t>
            </a:r>
            <a:r>
              <a:rPr sz="1600" spc="-45" dirty="0">
                <a:latin typeface="Arial"/>
                <a:cs typeface="Arial"/>
              </a:rPr>
              <a:t> </a:t>
            </a:r>
            <a:r>
              <a:rPr sz="1600" dirty="0">
                <a:latin typeface="Arial"/>
                <a:cs typeface="Arial"/>
              </a:rPr>
              <a:t>Όμως</a:t>
            </a:r>
            <a:r>
              <a:rPr sz="1600" spc="-15" dirty="0">
                <a:latin typeface="Arial"/>
                <a:cs typeface="Arial"/>
              </a:rPr>
              <a:t> </a:t>
            </a:r>
            <a:r>
              <a:rPr sz="1600" spc="-50" dirty="0">
                <a:latin typeface="Arial"/>
                <a:cs typeface="Arial"/>
              </a:rPr>
              <a:t>η </a:t>
            </a:r>
            <a:r>
              <a:rPr sz="1600" dirty="0">
                <a:latin typeface="Arial"/>
                <a:cs typeface="Arial"/>
              </a:rPr>
              <a:t>απόδοση</a:t>
            </a:r>
            <a:r>
              <a:rPr sz="1600" spc="-50" dirty="0">
                <a:latin typeface="Arial"/>
                <a:cs typeface="Arial"/>
              </a:rPr>
              <a:t> </a:t>
            </a:r>
            <a:r>
              <a:rPr sz="1600" dirty="0">
                <a:latin typeface="Arial"/>
                <a:cs typeface="Arial"/>
              </a:rPr>
              <a:t>αυτή</a:t>
            </a:r>
            <a:r>
              <a:rPr sz="1600" spc="-30" dirty="0">
                <a:latin typeface="Arial"/>
                <a:cs typeface="Arial"/>
              </a:rPr>
              <a:t> </a:t>
            </a:r>
            <a:r>
              <a:rPr sz="1600" dirty="0">
                <a:latin typeface="Arial"/>
                <a:cs typeface="Arial"/>
              </a:rPr>
              <a:t>είναι</a:t>
            </a:r>
            <a:r>
              <a:rPr sz="1600" spc="-50" dirty="0">
                <a:latin typeface="Arial"/>
                <a:cs typeface="Arial"/>
              </a:rPr>
              <a:t> </a:t>
            </a:r>
            <a:r>
              <a:rPr sz="1600" spc="-10" dirty="0">
                <a:latin typeface="Arial"/>
                <a:cs typeface="Arial"/>
              </a:rPr>
              <a:t>πολύ</a:t>
            </a:r>
            <a:r>
              <a:rPr sz="1600" spc="-50" dirty="0">
                <a:latin typeface="Arial"/>
                <a:cs typeface="Arial"/>
              </a:rPr>
              <a:t> </a:t>
            </a:r>
            <a:r>
              <a:rPr sz="1600" dirty="0">
                <a:latin typeface="Arial"/>
                <a:cs typeface="Arial"/>
              </a:rPr>
              <a:t>στενή</a:t>
            </a:r>
            <a:r>
              <a:rPr sz="1600" spc="-30" dirty="0">
                <a:latin typeface="Arial"/>
                <a:cs typeface="Arial"/>
              </a:rPr>
              <a:t> </a:t>
            </a:r>
            <a:r>
              <a:rPr sz="1600" dirty="0">
                <a:latin typeface="Arial"/>
                <a:cs typeface="Arial"/>
              </a:rPr>
              <a:t>και</a:t>
            </a:r>
            <a:r>
              <a:rPr sz="1600" spc="-40" dirty="0">
                <a:latin typeface="Arial"/>
                <a:cs typeface="Arial"/>
              </a:rPr>
              <a:t> </a:t>
            </a:r>
            <a:r>
              <a:rPr sz="1600" dirty="0">
                <a:latin typeface="Arial"/>
                <a:cs typeface="Arial"/>
              </a:rPr>
              <a:t>θα</a:t>
            </a:r>
            <a:r>
              <a:rPr sz="1600" spc="-45" dirty="0">
                <a:latin typeface="Arial"/>
                <a:cs typeface="Arial"/>
              </a:rPr>
              <a:t> </a:t>
            </a:r>
            <a:r>
              <a:rPr sz="1600" dirty="0">
                <a:latin typeface="Arial"/>
                <a:cs typeface="Arial"/>
              </a:rPr>
              <a:t>μπορούσε</a:t>
            </a:r>
            <a:r>
              <a:rPr sz="1600" spc="-35" dirty="0">
                <a:latin typeface="Arial"/>
                <a:cs typeface="Arial"/>
              </a:rPr>
              <a:t> </a:t>
            </a:r>
            <a:r>
              <a:rPr sz="1600" dirty="0">
                <a:latin typeface="Arial"/>
                <a:cs typeface="Arial"/>
              </a:rPr>
              <a:t>να</a:t>
            </a:r>
            <a:r>
              <a:rPr sz="1600" spc="-50" dirty="0">
                <a:latin typeface="Arial"/>
                <a:cs typeface="Arial"/>
              </a:rPr>
              <a:t> </a:t>
            </a:r>
            <a:r>
              <a:rPr sz="1600" dirty="0">
                <a:latin typeface="Arial"/>
                <a:cs typeface="Arial"/>
              </a:rPr>
              <a:t>οδηγήσει</a:t>
            </a:r>
            <a:r>
              <a:rPr sz="1600" spc="-45" dirty="0">
                <a:latin typeface="Arial"/>
                <a:cs typeface="Arial"/>
              </a:rPr>
              <a:t> </a:t>
            </a:r>
            <a:r>
              <a:rPr sz="1600" dirty="0">
                <a:latin typeface="Arial"/>
                <a:cs typeface="Arial"/>
              </a:rPr>
              <a:t>σε</a:t>
            </a:r>
            <a:r>
              <a:rPr sz="1600" spc="-35" dirty="0">
                <a:latin typeface="Arial"/>
                <a:cs typeface="Arial"/>
              </a:rPr>
              <a:t> </a:t>
            </a:r>
            <a:r>
              <a:rPr sz="1600" spc="-10" dirty="0">
                <a:latin typeface="Arial"/>
                <a:cs typeface="Arial"/>
              </a:rPr>
              <a:t>εσφαλμένα συμπεράσματα.</a:t>
            </a:r>
            <a:r>
              <a:rPr sz="1600" spc="-25" dirty="0">
                <a:latin typeface="Arial"/>
                <a:cs typeface="Arial"/>
              </a:rPr>
              <a:t> </a:t>
            </a:r>
            <a:r>
              <a:rPr sz="1600" dirty="0">
                <a:latin typeface="Arial"/>
                <a:cs typeface="Arial"/>
              </a:rPr>
              <a:t>Ο</a:t>
            </a:r>
            <a:r>
              <a:rPr sz="1600" spc="-25" dirty="0">
                <a:latin typeface="Arial"/>
                <a:cs typeface="Arial"/>
              </a:rPr>
              <a:t> </a:t>
            </a:r>
            <a:r>
              <a:rPr sz="1600" dirty="0">
                <a:latin typeface="Arial"/>
                <a:cs typeface="Arial"/>
              </a:rPr>
              <a:t>οίκος,</a:t>
            </a:r>
            <a:r>
              <a:rPr sz="1600" spc="-35" dirty="0">
                <a:latin typeface="Arial"/>
                <a:cs typeface="Arial"/>
              </a:rPr>
              <a:t> </a:t>
            </a:r>
            <a:r>
              <a:rPr sz="1600" dirty="0">
                <a:latin typeface="Arial"/>
                <a:cs typeface="Arial"/>
              </a:rPr>
              <a:t>ακόμη</a:t>
            </a:r>
            <a:r>
              <a:rPr sz="1600" spc="-45" dirty="0">
                <a:latin typeface="Arial"/>
                <a:cs typeface="Arial"/>
              </a:rPr>
              <a:t> </a:t>
            </a:r>
            <a:r>
              <a:rPr sz="1600" dirty="0">
                <a:latin typeface="Arial"/>
                <a:cs typeface="Arial"/>
              </a:rPr>
              <a:t>και</a:t>
            </a:r>
            <a:r>
              <a:rPr sz="1600" spc="-35" dirty="0">
                <a:latin typeface="Arial"/>
                <a:cs typeface="Arial"/>
              </a:rPr>
              <a:t> </a:t>
            </a:r>
            <a:r>
              <a:rPr sz="1600" dirty="0">
                <a:latin typeface="Arial"/>
                <a:cs typeface="Arial"/>
              </a:rPr>
              <a:t>από</a:t>
            </a:r>
            <a:r>
              <a:rPr sz="1600" spc="-40" dirty="0">
                <a:latin typeface="Arial"/>
                <a:cs typeface="Arial"/>
              </a:rPr>
              <a:t> </a:t>
            </a:r>
            <a:r>
              <a:rPr sz="1600" dirty="0">
                <a:latin typeface="Arial"/>
                <a:cs typeface="Arial"/>
              </a:rPr>
              <a:t>την</a:t>
            </a:r>
            <a:r>
              <a:rPr sz="1600" spc="-25" dirty="0">
                <a:latin typeface="Arial"/>
                <a:cs typeface="Arial"/>
              </a:rPr>
              <a:t> </a:t>
            </a:r>
            <a:r>
              <a:rPr sz="1600" dirty="0">
                <a:latin typeface="Arial"/>
                <a:cs typeface="Arial"/>
              </a:rPr>
              <a:t>άποψη</a:t>
            </a:r>
            <a:r>
              <a:rPr sz="1600" spc="-45" dirty="0">
                <a:latin typeface="Arial"/>
                <a:cs typeface="Arial"/>
              </a:rPr>
              <a:t> </a:t>
            </a:r>
            <a:r>
              <a:rPr sz="1600" dirty="0">
                <a:latin typeface="Arial"/>
                <a:cs typeface="Arial"/>
              </a:rPr>
              <a:t>του</a:t>
            </a:r>
            <a:r>
              <a:rPr sz="1600" spc="-45" dirty="0">
                <a:latin typeface="Arial"/>
                <a:cs typeface="Arial"/>
              </a:rPr>
              <a:t> </a:t>
            </a:r>
            <a:r>
              <a:rPr sz="1600" dirty="0">
                <a:latin typeface="Arial"/>
                <a:cs typeface="Arial"/>
              </a:rPr>
              <a:t>αριθμού</a:t>
            </a:r>
            <a:r>
              <a:rPr sz="1600" spc="-45" dirty="0">
                <a:latin typeface="Arial"/>
                <a:cs typeface="Arial"/>
              </a:rPr>
              <a:t> </a:t>
            </a:r>
            <a:r>
              <a:rPr sz="1600" dirty="0">
                <a:latin typeface="Arial"/>
                <a:cs typeface="Arial"/>
              </a:rPr>
              <a:t>των</a:t>
            </a:r>
            <a:r>
              <a:rPr sz="1600" spc="-30" dirty="0">
                <a:latin typeface="Arial"/>
                <a:cs typeface="Arial"/>
              </a:rPr>
              <a:t> </a:t>
            </a:r>
            <a:r>
              <a:rPr sz="1600" spc="-10" dirty="0">
                <a:latin typeface="Arial"/>
                <a:cs typeface="Arial"/>
              </a:rPr>
              <a:t>ανθρώπων,</a:t>
            </a:r>
            <a:r>
              <a:rPr sz="1600" spc="-45" dirty="0">
                <a:latin typeface="Arial"/>
                <a:cs typeface="Arial"/>
              </a:rPr>
              <a:t> </a:t>
            </a:r>
            <a:r>
              <a:rPr sz="1600" spc="-10" dirty="0">
                <a:latin typeface="Arial"/>
                <a:cs typeface="Arial"/>
              </a:rPr>
              <a:t>είναι </a:t>
            </a:r>
            <a:r>
              <a:rPr sz="1600" dirty="0">
                <a:latin typeface="Arial"/>
                <a:cs typeface="Arial"/>
              </a:rPr>
              <a:t>κάτι</a:t>
            </a:r>
            <a:r>
              <a:rPr sz="1600" spc="-45" dirty="0">
                <a:latin typeface="Arial"/>
                <a:cs typeface="Arial"/>
              </a:rPr>
              <a:t> </a:t>
            </a:r>
            <a:r>
              <a:rPr sz="1600" spc="-10" dirty="0">
                <a:latin typeface="Arial"/>
                <a:cs typeface="Arial"/>
              </a:rPr>
              <a:t>πολύ</a:t>
            </a:r>
            <a:r>
              <a:rPr sz="1600" spc="-45" dirty="0">
                <a:latin typeface="Arial"/>
                <a:cs typeface="Arial"/>
              </a:rPr>
              <a:t> </a:t>
            </a:r>
            <a:r>
              <a:rPr sz="1600" spc="-10" dirty="0">
                <a:latin typeface="Arial"/>
                <a:cs typeface="Arial"/>
              </a:rPr>
              <a:t>περισσότερο</a:t>
            </a:r>
            <a:r>
              <a:rPr sz="1600" spc="-30" dirty="0">
                <a:latin typeface="Arial"/>
                <a:cs typeface="Arial"/>
              </a:rPr>
              <a:t> </a:t>
            </a:r>
            <a:r>
              <a:rPr sz="1600" dirty="0">
                <a:latin typeface="Arial"/>
                <a:cs typeface="Arial"/>
              </a:rPr>
              <a:t>από</a:t>
            </a:r>
            <a:r>
              <a:rPr sz="1600" spc="-40" dirty="0">
                <a:latin typeface="Arial"/>
                <a:cs typeface="Arial"/>
              </a:rPr>
              <a:t> </a:t>
            </a:r>
            <a:r>
              <a:rPr sz="1600" spc="-10" dirty="0">
                <a:latin typeface="Arial"/>
                <a:cs typeface="Arial"/>
              </a:rPr>
              <a:t>οικογένεια</a:t>
            </a:r>
            <a:r>
              <a:rPr sz="1600" spc="-50" dirty="0">
                <a:latin typeface="Arial"/>
                <a:cs typeface="Arial"/>
              </a:rPr>
              <a:t> </a:t>
            </a:r>
            <a:r>
              <a:rPr sz="1600" dirty="0">
                <a:latin typeface="Arial"/>
                <a:cs typeface="Arial"/>
              </a:rPr>
              <a:t>με</a:t>
            </a:r>
            <a:r>
              <a:rPr sz="1600" spc="-30" dirty="0">
                <a:latin typeface="Arial"/>
                <a:cs typeface="Arial"/>
              </a:rPr>
              <a:t> </a:t>
            </a:r>
            <a:r>
              <a:rPr sz="1600" dirty="0">
                <a:latin typeface="Arial"/>
                <a:cs typeface="Arial"/>
              </a:rPr>
              <a:t>τη</a:t>
            </a:r>
            <a:r>
              <a:rPr sz="1600" spc="-30" dirty="0">
                <a:latin typeface="Arial"/>
                <a:cs typeface="Arial"/>
              </a:rPr>
              <a:t> </a:t>
            </a:r>
            <a:r>
              <a:rPr sz="1600" dirty="0">
                <a:latin typeface="Arial"/>
                <a:cs typeface="Arial"/>
              </a:rPr>
              <a:t>σημερινή</a:t>
            </a:r>
            <a:r>
              <a:rPr sz="1600" spc="-45" dirty="0">
                <a:latin typeface="Arial"/>
                <a:cs typeface="Arial"/>
              </a:rPr>
              <a:t> </a:t>
            </a:r>
            <a:r>
              <a:rPr sz="1600" dirty="0">
                <a:latin typeface="Arial"/>
                <a:cs typeface="Arial"/>
              </a:rPr>
              <a:t>σημασία</a:t>
            </a:r>
            <a:r>
              <a:rPr sz="1600" spc="-45" dirty="0">
                <a:latin typeface="Arial"/>
                <a:cs typeface="Arial"/>
              </a:rPr>
              <a:t> </a:t>
            </a:r>
            <a:r>
              <a:rPr sz="1600" dirty="0">
                <a:latin typeface="Arial"/>
                <a:cs typeface="Arial"/>
              </a:rPr>
              <a:t>της</a:t>
            </a:r>
            <a:r>
              <a:rPr sz="1600" spc="-35" dirty="0">
                <a:latin typeface="Arial"/>
                <a:cs typeface="Arial"/>
              </a:rPr>
              <a:t> </a:t>
            </a:r>
            <a:r>
              <a:rPr sz="1600" dirty="0">
                <a:latin typeface="Arial"/>
                <a:cs typeface="Arial"/>
              </a:rPr>
              <a:t>λέξης</a:t>
            </a:r>
            <a:r>
              <a:rPr sz="1600" spc="-35" dirty="0">
                <a:latin typeface="Arial"/>
                <a:cs typeface="Arial"/>
              </a:rPr>
              <a:t> </a:t>
            </a:r>
            <a:r>
              <a:rPr sz="1600" spc="-10" dirty="0">
                <a:latin typeface="Arial"/>
                <a:cs typeface="Arial"/>
              </a:rPr>
              <a:t>(δηλαδή,</a:t>
            </a:r>
            <a:r>
              <a:rPr sz="1600" spc="500" dirty="0">
                <a:latin typeface="Arial"/>
                <a:cs typeface="Arial"/>
              </a:rPr>
              <a:t> </a:t>
            </a:r>
            <a:r>
              <a:rPr sz="1600" dirty="0">
                <a:latin typeface="Arial"/>
                <a:cs typeface="Arial"/>
              </a:rPr>
              <a:t>την</a:t>
            </a:r>
            <a:r>
              <a:rPr sz="1600" spc="-40" dirty="0">
                <a:latin typeface="Arial"/>
                <a:cs typeface="Arial"/>
              </a:rPr>
              <a:t> </a:t>
            </a:r>
            <a:r>
              <a:rPr sz="1600" dirty="0">
                <a:latin typeface="Arial"/>
                <a:cs typeface="Arial"/>
              </a:rPr>
              <a:t>ομάδα</a:t>
            </a:r>
            <a:r>
              <a:rPr sz="1600" spc="-30" dirty="0">
                <a:latin typeface="Arial"/>
                <a:cs typeface="Arial"/>
              </a:rPr>
              <a:t> </a:t>
            </a:r>
            <a:r>
              <a:rPr sz="1600" dirty="0">
                <a:latin typeface="Arial"/>
                <a:cs typeface="Arial"/>
              </a:rPr>
              <a:t>που</a:t>
            </a:r>
            <a:r>
              <a:rPr sz="1600" spc="-45" dirty="0">
                <a:latin typeface="Arial"/>
                <a:cs typeface="Arial"/>
              </a:rPr>
              <a:t> </a:t>
            </a:r>
            <a:r>
              <a:rPr sz="1600" spc="-10" dirty="0">
                <a:latin typeface="Arial"/>
                <a:cs typeface="Arial"/>
              </a:rPr>
              <a:t>αποτελείται</a:t>
            </a:r>
            <a:r>
              <a:rPr sz="1600" spc="-35" dirty="0">
                <a:latin typeface="Arial"/>
                <a:cs typeface="Arial"/>
              </a:rPr>
              <a:t> </a:t>
            </a:r>
            <a:r>
              <a:rPr sz="1600" dirty="0">
                <a:latin typeface="Arial"/>
                <a:cs typeface="Arial"/>
              </a:rPr>
              <a:t>από</a:t>
            </a:r>
            <a:r>
              <a:rPr sz="1600" spc="-40" dirty="0">
                <a:latin typeface="Arial"/>
                <a:cs typeface="Arial"/>
              </a:rPr>
              <a:t> </a:t>
            </a:r>
            <a:r>
              <a:rPr sz="1600" dirty="0">
                <a:latin typeface="Arial"/>
                <a:cs typeface="Arial"/>
              </a:rPr>
              <a:t>τους</a:t>
            </a:r>
            <a:r>
              <a:rPr sz="1600" spc="-30" dirty="0">
                <a:latin typeface="Arial"/>
                <a:cs typeface="Arial"/>
              </a:rPr>
              <a:t> </a:t>
            </a:r>
            <a:r>
              <a:rPr sz="1600" dirty="0">
                <a:latin typeface="Arial"/>
                <a:cs typeface="Arial"/>
              </a:rPr>
              <a:t>γονείς</a:t>
            </a:r>
            <a:r>
              <a:rPr sz="1600" spc="-45" dirty="0">
                <a:latin typeface="Arial"/>
                <a:cs typeface="Arial"/>
              </a:rPr>
              <a:t> </a:t>
            </a:r>
            <a:r>
              <a:rPr sz="1600" dirty="0">
                <a:latin typeface="Arial"/>
                <a:cs typeface="Arial"/>
              </a:rPr>
              <a:t>και</a:t>
            </a:r>
            <a:r>
              <a:rPr sz="1600" spc="-35" dirty="0">
                <a:latin typeface="Arial"/>
                <a:cs typeface="Arial"/>
              </a:rPr>
              <a:t> </a:t>
            </a:r>
            <a:r>
              <a:rPr sz="1600" dirty="0">
                <a:latin typeface="Arial"/>
                <a:cs typeface="Arial"/>
              </a:rPr>
              <a:t>τα</a:t>
            </a:r>
            <a:r>
              <a:rPr sz="1600" spc="-30" dirty="0">
                <a:latin typeface="Arial"/>
                <a:cs typeface="Arial"/>
              </a:rPr>
              <a:t> </a:t>
            </a:r>
            <a:r>
              <a:rPr sz="1600" dirty="0">
                <a:latin typeface="Arial"/>
                <a:cs typeface="Arial"/>
              </a:rPr>
              <a:t>παιδιά,</a:t>
            </a:r>
            <a:r>
              <a:rPr sz="1600" spc="-55" dirty="0">
                <a:latin typeface="Arial"/>
                <a:cs typeface="Arial"/>
              </a:rPr>
              <a:t> </a:t>
            </a:r>
            <a:r>
              <a:rPr sz="1600" dirty="0">
                <a:latin typeface="Arial"/>
                <a:cs typeface="Arial"/>
              </a:rPr>
              <a:t>την</a:t>
            </a:r>
            <a:r>
              <a:rPr sz="1600" spc="-40" dirty="0">
                <a:latin typeface="Arial"/>
                <a:cs typeface="Arial"/>
              </a:rPr>
              <a:t> </a:t>
            </a:r>
            <a:r>
              <a:rPr sz="1600" spc="-10" dirty="0">
                <a:latin typeface="Arial"/>
                <a:cs typeface="Arial"/>
              </a:rPr>
              <a:t>«πυρηνική»</a:t>
            </a:r>
            <a:endParaRPr sz="1600">
              <a:latin typeface="Arial"/>
              <a:cs typeface="Arial"/>
            </a:endParaRPr>
          </a:p>
          <a:p>
            <a:pPr marL="216535" marR="244475">
              <a:lnSpc>
                <a:spcPct val="100000"/>
              </a:lnSpc>
            </a:pPr>
            <a:r>
              <a:rPr sz="1600" spc="-10" dirty="0">
                <a:latin typeface="Arial"/>
                <a:cs typeface="Arial"/>
              </a:rPr>
              <a:t>οικογένεια)...</a:t>
            </a:r>
            <a:r>
              <a:rPr sz="1600" spc="-105" dirty="0">
                <a:latin typeface="Arial"/>
                <a:cs typeface="Arial"/>
              </a:rPr>
              <a:t> </a:t>
            </a:r>
            <a:r>
              <a:rPr sz="1600" dirty="0">
                <a:latin typeface="Arial"/>
                <a:cs typeface="Arial"/>
              </a:rPr>
              <a:t>Αλλά</a:t>
            </a:r>
            <a:r>
              <a:rPr sz="1600" spc="-75" dirty="0">
                <a:latin typeface="Arial"/>
                <a:cs typeface="Arial"/>
              </a:rPr>
              <a:t> </a:t>
            </a:r>
            <a:r>
              <a:rPr sz="1600" dirty="0">
                <a:latin typeface="Arial"/>
                <a:cs typeface="Arial"/>
              </a:rPr>
              <a:t>περιλαμβάνει</a:t>
            </a:r>
            <a:r>
              <a:rPr sz="1600" spc="-60" dirty="0">
                <a:latin typeface="Arial"/>
                <a:cs typeface="Arial"/>
              </a:rPr>
              <a:t> </a:t>
            </a:r>
            <a:r>
              <a:rPr sz="1600" dirty="0">
                <a:latin typeface="Arial"/>
                <a:cs typeface="Arial"/>
              </a:rPr>
              <a:t>επίσης</a:t>
            </a:r>
            <a:r>
              <a:rPr sz="1600" spc="-35" dirty="0">
                <a:latin typeface="Arial"/>
                <a:cs typeface="Arial"/>
              </a:rPr>
              <a:t> </a:t>
            </a:r>
            <a:r>
              <a:rPr sz="1600" dirty="0">
                <a:latin typeface="Arial"/>
                <a:cs typeface="Arial"/>
              </a:rPr>
              <a:t>όλα</a:t>
            </a:r>
            <a:r>
              <a:rPr sz="1600" spc="-40" dirty="0">
                <a:latin typeface="Arial"/>
                <a:cs typeface="Arial"/>
              </a:rPr>
              <a:t> </a:t>
            </a:r>
            <a:r>
              <a:rPr sz="1600" dirty="0">
                <a:latin typeface="Arial"/>
                <a:cs typeface="Arial"/>
              </a:rPr>
              <a:t>εκείνα</a:t>
            </a:r>
            <a:r>
              <a:rPr sz="1600" spc="-60" dirty="0">
                <a:latin typeface="Arial"/>
                <a:cs typeface="Arial"/>
              </a:rPr>
              <a:t> </a:t>
            </a:r>
            <a:r>
              <a:rPr sz="1600" dirty="0">
                <a:latin typeface="Arial"/>
                <a:cs typeface="Arial"/>
              </a:rPr>
              <a:t>τα</a:t>
            </a:r>
            <a:r>
              <a:rPr sz="1600" spc="-35" dirty="0">
                <a:latin typeface="Arial"/>
                <a:cs typeface="Arial"/>
              </a:rPr>
              <a:t> </a:t>
            </a:r>
            <a:r>
              <a:rPr sz="1600" dirty="0">
                <a:latin typeface="Arial"/>
                <a:cs typeface="Arial"/>
              </a:rPr>
              <a:t>άτομα</a:t>
            </a:r>
            <a:r>
              <a:rPr sz="1600" spc="-15" dirty="0">
                <a:latin typeface="Arial"/>
                <a:cs typeface="Arial"/>
              </a:rPr>
              <a:t> </a:t>
            </a:r>
            <a:r>
              <a:rPr sz="1600" dirty="0">
                <a:latin typeface="Arial"/>
                <a:cs typeface="Arial"/>
              </a:rPr>
              <a:t>-</a:t>
            </a:r>
            <a:r>
              <a:rPr sz="1600" spc="-35" dirty="0">
                <a:latin typeface="Arial"/>
                <a:cs typeface="Arial"/>
              </a:rPr>
              <a:t> </a:t>
            </a:r>
            <a:r>
              <a:rPr sz="1600" dirty="0">
                <a:latin typeface="Arial"/>
                <a:cs typeface="Arial"/>
              </a:rPr>
              <a:t>είτε</a:t>
            </a:r>
            <a:r>
              <a:rPr sz="1600" spc="-45" dirty="0">
                <a:latin typeface="Arial"/>
                <a:cs typeface="Arial"/>
              </a:rPr>
              <a:t> </a:t>
            </a:r>
            <a:r>
              <a:rPr sz="1600" dirty="0">
                <a:latin typeface="Arial"/>
                <a:cs typeface="Arial"/>
              </a:rPr>
              <a:t>πρόκειται</a:t>
            </a:r>
            <a:r>
              <a:rPr sz="1600" spc="-55" dirty="0">
                <a:latin typeface="Arial"/>
                <a:cs typeface="Arial"/>
              </a:rPr>
              <a:t> </a:t>
            </a:r>
            <a:r>
              <a:rPr sz="1600" spc="-25" dirty="0">
                <a:latin typeface="Arial"/>
                <a:cs typeface="Arial"/>
              </a:rPr>
              <a:t>για </a:t>
            </a:r>
            <a:r>
              <a:rPr sz="1600" dirty="0">
                <a:latin typeface="Arial"/>
                <a:cs typeface="Arial"/>
              </a:rPr>
              <a:t>ελεύθερους</a:t>
            </a:r>
            <a:r>
              <a:rPr sz="1600" spc="-30" dirty="0">
                <a:latin typeface="Arial"/>
                <a:cs typeface="Arial"/>
              </a:rPr>
              <a:t> </a:t>
            </a:r>
            <a:r>
              <a:rPr sz="1600" dirty="0">
                <a:latin typeface="Arial"/>
                <a:cs typeface="Arial"/>
              </a:rPr>
              <a:t>είτε</a:t>
            </a:r>
            <a:r>
              <a:rPr sz="1600" spc="-40" dirty="0">
                <a:latin typeface="Arial"/>
                <a:cs typeface="Arial"/>
              </a:rPr>
              <a:t> </a:t>
            </a:r>
            <a:r>
              <a:rPr sz="1600" dirty="0">
                <a:latin typeface="Arial"/>
                <a:cs typeface="Arial"/>
              </a:rPr>
              <a:t>για</a:t>
            </a:r>
            <a:r>
              <a:rPr sz="1600" spc="-45" dirty="0">
                <a:latin typeface="Arial"/>
                <a:cs typeface="Arial"/>
              </a:rPr>
              <a:t> </a:t>
            </a:r>
            <a:r>
              <a:rPr sz="1600" dirty="0">
                <a:latin typeface="Arial"/>
                <a:cs typeface="Arial"/>
              </a:rPr>
              <a:t>δούλους</a:t>
            </a:r>
            <a:r>
              <a:rPr sz="1600" spc="-35" dirty="0">
                <a:latin typeface="Arial"/>
                <a:cs typeface="Arial"/>
              </a:rPr>
              <a:t> </a:t>
            </a:r>
            <a:r>
              <a:rPr sz="1600" dirty="0">
                <a:latin typeface="Arial"/>
                <a:cs typeface="Arial"/>
              </a:rPr>
              <a:t>-</a:t>
            </a:r>
            <a:r>
              <a:rPr sz="1600" spc="-35" dirty="0">
                <a:latin typeface="Arial"/>
                <a:cs typeface="Arial"/>
              </a:rPr>
              <a:t> </a:t>
            </a:r>
            <a:r>
              <a:rPr sz="1600" dirty="0">
                <a:latin typeface="Arial"/>
                <a:cs typeface="Arial"/>
              </a:rPr>
              <a:t>τα</a:t>
            </a:r>
            <a:r>
              <a:rPr sz="1600" spc="-35" dirty="0">
                <a:latin typeface="Arial"/>
                <a:cs typeface="Arial"/>
              </a:rPr>
              <a:t> </a:t>
            </a:r>
            <a:r>
              <a:rPr sz="1600" dirty="0">
                <a:latin typeface="Arial"/>
                <a:cs typeface="Arial"/>
              </a:rPr>
              <a:t>οποία</a:t>
            </a:r>
            <a:r>
              <a:rPr sz="1600" spc="-45" dirty="0">
                <a:latin typeface="Arial"/>
                <a:cs typeface="Arial"/>
              </a:rPr>
              <a:t> </a:t>
            </a:r>
            <a:r>
              <a:rPr sz="1600" spc="-10" dirty="0">
                <a:latin typeface="Arial"/>
                <a:cs typeface="Arial"/>
              </a:rPr>
              <a:t>εξαρτώνται</a:t>
            </a:r>
            <a:r>
              <a:rPr sz="1600" spc="-40" dirty="0">
                <a:latin typeface="Arial"/>
                <a:cs typeface="Arial"/>
              </a:rPr>
              <a:t> </a:t>
            </a:r>
            <a:r>
              <a:rPr sz="1600" dirty="0">
                <a:latin typeface="Arial"/>
                <a:cs typeface="Arial"/>
              </a:rPr>
              <a:t>άμεσα</a:t>
            </a:r>
            <a:r>
              <a:rPr sz="1600" spc="-25" dirty="0">
                <a:latin typeface="Arial"/>
                <a:cs typeface="Arial"/>
              </a:rPr>
              <a:t> </a:t>
            </a:r>
            <a:r>
              <a:rPr sz="1600" dirty="0">
                <a:latin typeface="Arial"/>
                <a:cs typeface="Arial"/>
              </a:rPr>
              <a:t>από</a:t>
            </a:r>
            <a:r>
              <a:rPr sz="1600" spc="-45" dirty="0">
                <a:latin typeface="Arial"/>
                <a:cs typeface="Arial"/>
              </a:rPr>
              <a:t> </a:t>
            </a:r>
            <a:r>
              <a:rPr sz="1600" dirty="0">
                <a:latin typeface="Arial"/>
                <a:cs typeface="Arial"/>
              </a:rPr>
              <a:t>τον</a:t>
            </a:r>
            <a:r>
              <a:rPr sz="1600" spc="-45" dirty="0">
                <a:latin typeface="Arial"/>
                <a:cs typeface="Arial"/>
              </a:rPr>
              <a:t> </a:t>
            </a:r>
            <a:r>
              <a:rPr sz="1600" dirty="0">
                <a:latin typeface="Arial"/>
                <a:cs typeface="Arial"/>
              </a:rPr>
              <a:t>επικεφαλής</a:t>
            </a:r>
            <a:r>
              <a:rPr sz="1600" spc="-35" dirty="0">
                <a:latin typeface="Arial"/>
                <a:cs typeface="Arial"/>
              </a:rPr>
              <a:t> </a:t>
            </a:r>
            <a:r>
              <a:rPr sz="1600" spc="-25" dirty="0">
                <a:latin typeface="Arial"/>
                <a:cs typeface="Arial"/>
              </a:rPr>
              <a:t>του </a:t>
            </a:r>
            <a:r>
              <a:rPr sz="1600" dirty="0">
                <a:latin typeface="Arial"/>
                <a:cs typeface="Arial"/>
              </a:rPr>
              <a:t>οίκου</a:t>
            </a:r>
            <a:r>
              <a:rPr sz="1600" spc="-75" dirty="0">
                <a:latin typeface="Arial"/>
                <a:cs typeface="Arial"/>
              </a:rPr>
              <a:t> </a:t>
            </a:r>
            <a:r>
              <a:rPr sz="1600" dirty="0">
                <a:latin typeface="Arial"/>
                <a:cs typeface="Arial"/>
              </a:rPr>
              <a:t>(όλους</a:t>
            </a:r>
            <a:r>
              <a:rPr sz="1600" spc="-55" dirty="0">
                <a:latin typeface="Arial"/>
                <a:cs typeface="Arial"/>
              </a:rPr>
              <a:t> </a:t>
            </a:r>
            <a:r>
              <a:rPr sz="1600" dirty="0">
                <a:latin typeface="Arial"/>
                <a:cs typeface="Arial"/>
              </a:rPr>
              <a:t>εκείνους</a:t>
            </a:r>
            <a:r>
              <a:rPr sz="1600" spc="-55" dirty="0">
                <a:latin typeface="Arial"/>
                <a:cs typeface="Arial"/>
              </a:rPr>
              <a:t> </a:t>
            </a:r>
            <a:r>
              <a:rPr sz="1600" dirty="0">
                <a:latin typeface="Arial"/>
                <a:cs typeface="Arial"/>
              </a:rPr>
              <a:t>τους</a:t>
            </a:r>
            <a:r>
              <a:rPr sz="1600" spc="-60" dirty="0">
                <a:latin typeface="Arial"/>
                <a:cs typeface="Arial"/>
              </a:rPr>
              <a:t> </a:t>
            </a:r>
            <a:r>
              <a:rPr sz="1600" dirty="0">
                <a:latin typeface="Arial"/>
                <a:cs typeface="Arial"/>
              </a:rPr>
              <a:t>υπηρέτες</a:t>
            </a:r>
            <a:r>
              <a:rPr sz="1600" spc="-60" dirty="0">
                <a:latin typeface="Arial"/>
                <a:cs typeface="Arial"/>
              </a:rPr>
              <a:t> </a:t>
            </a:r>
            <a:r>
              <a:rPr sz="1600" dirty="0">
                <a:latin typeface="Arial"/>
                <a:cs typeface="Arial"/>
              </a:rPr>
              <a:t>στους</a:t>
            </a:r>
            <a:r>
              <a:rPr sz="1600" spc="-50" dirty="0">
                <a:latin typeface="Arial"/>
                <a:cs typeface="Arial"/>
              </a:rPr>
              <a:t> </a:t>
            </a:r>
            <a:r>
              <a:rPr sz="1600" dirty="0">
                <a:latin typeface="Arial"/>
                <a:cs typeface="Arial"/>
              </a:rPr>
              <a:t>οποίους</a:t>
            </a:r>
            <a:r>
              <a:rPr sz="1600" spc="-70" dirty="0">
                <a:latin typeface="Arial"/>
                <a:cs typeface="Arial"/>
              </a:rPr>
              <a:t> </a:t>
            </a:r>
            <a:r>
              <a:rPr sz="1600" dirty="0">
                <a:latin typeface="Arial"/>
                <a:cs typeface="Arial"/>
              </a:rPr>
              <a:t>έχουν</a:t>
            </a:r>
            <a:r>
              <a:rPr sz="1600" spc="-60" dirty="0">
                <a:latin typeface="Arial"/>
                <a:cs typeface="Arial"/>
              </a:rPr>
              <a:t> </a:t>
            </a:r>
            <a:r>
              <a:rPr sz="1600" dirty="0">
                <a:latin typeface="Arial"/>
                <a:cs typeface="Arial"/>
              </a:rPr>
              <a:t>ανατεθεί</a:t>
            </a:r>
            <a:r>
              <a:rPr sz="1600" spc="-60" dirty="0">
                <a:latin typeface="Arial"/>
                <a:cs typeface="Arial"/>
              </a:rPr>
              <a:t> </a:t>
            </a:r>
            <a:r>
              <a:rPr sz="1600" dirty="0">
                <a:latin typeface="Arial"/>
                <a:cs typeface="Arial"/>
              </a:rPr>
              <a:t>τα</a:t>
            </a:r>
            <a:r>
              <a:rPr sz="1600" spc="-55" dirty="0">
                <a:latin typeface="Arial"/>
                <a:cs typeface="Arial"/>
              </a:rPr>
              <a:t> </a:t>
            </a:r>
            <a:r>
              <a:rPr sz="1600" spc="-10" dirty="0">
                <a:latin typeface="Arial"/>
                <a:cs typeface="Arial"/>
              </a:rPr>
              <a:t>πολλά</a:t>
            </a:r>
            <a:r>
              <a:rPr sz="1600" spc="-70" dirty="0">
                <a:latin typeface="Arial"/>
                <a:cs typeface="Arial"/>
              </a:rPr>
              <a:t> </a:t>
            </a:r>
            <a:r>
              <a:rPr sz="1600" spc="-25" dirty="0">
                <a:latin typeface="Arial"/>
                <a:cs typeface="Arial"/>
              </a:rPr>
              <a:t>και </a:t>
            </a:r>
            <a:r>
              <a:rPr sz="1600" dirty="0">
                <a:latin typeface="Arial"/>
                <a:cs typeface="Arial"/>
              </a:rPr>
              <a:t>διάφορα</a:t>
            </a:r>
            <a:r>
              <a:rPr sz="1600" spc="-60" dirty="0">
                <a:latin typeface="Arial"/>
                <a:cs typeface="Arial"/>
              </a:rPr>
              <a:t> </a:t>
            </a:r>
            <a:r>
              <a:rPr sz="1600" spc="-10" dirty="0">
                <a:latin typeface="Arial"/>
                <a:cs typeface="Arial"/>
              </a:rPr>
              <a:t>καθήκοντα</a:t>
            </a:r>
            <a:r>
              <a:rPr sz="1600" spc="-45" dirty="0">
                <a:latin typeface="Arial"/>
                <a:cs typeface="Arial"/>
              </a:rPr>
              <a:t> </a:t>
            </a:r>
            <a:r>
              <a:rPr sz="1600" dirty="0">
                <a:latin typeface="Arial"/>
                <a:cs typeface="Arial"/>
              </a:rPr>
              <a:t>που</a:t>
            </a:r>
            <a:r>
              <a:rPr sz="1600" spc="-55" dirty="0">
                <a:latin typeface="Arial"/>
                <a:cs typeface="Arial"/>
              </a:rPr>
              <a:t> </a:t>
            </a:r>
            <a:r>
              <a:rPr sz="1600" spc="-10" dirty="0">
                <a:latin typeface="Arial"/>
                <a:cs typeface="Arial"/>
              </a:rPr>
              <a:t>απαιτούνται</a:t>
            </a:r>
            <a:r>
              <a:rPr sz="1600" spc="-60" dirty="0">
                <a:latin typeface="Arial"/>
                <a:cs typeface="Arial"/>
              </a:rPr>
              <a:t> </a:t>
            </a:r>
            <a:r>
              <a:rPr sz="1600" dirty="0">
                <a:latin typeface="Arial"/>
                <a:cs typeface="Arial"/>
              </a:rPr>
              <a:t>από</a:t>
            </a:r>
            <a:r>
              <a:rPr sz="1600" spc="-55" dirty="0">
                <a:latin typeface="Arial"/>
                <a:cs typeface="Arial"/>
              </a:rPr>
              <a:t> </a:t>
            </a:r>
            <a:r>
              <a:rPr sz="1600" dirty="0">
                <a:latin typeface="Arial"/>
                <a:cs typeface="Arial"/>
              </a:rPr>
              <a:t>την</a:t>
            </a:r>
            <a:r>
              <a:rPr sz="1600" spc="-50" dirty="0">
                <a:latin typeface="Arial"/>
                <a:cs typeface="Arial"/>
              </a:rPr>
              <a:t> </a:t>
            </a:r>
            <a:r>
              <a:rPr sz="1600" dirty="0">
                <a:latin typeface="Arial"/>
                <a:cs typeface="Arial"/>
              </a:rPr>
              <a:t>οικονομική</a:t>
            </a:r>
            <a:r>
              <a:rPr sz="1600" spc="-75" dirty="0">
                <a:latin typeface="Arial"/>
                <a:cs typeface="Arial"/>
              </a:rPr>
              <a:t> </a:t>
            </a:r>
            <a:r>
              <a:rPr sz="1600" dirty="0">
                <a:latin typeface="Arial"/>
                <a:cs typeface="Arial"/>
              </a:rPr>
              <a:t>ζωή</a:t>
            </a:r>
            <a:r>
              <a:rPr sz="1600" spc="-45" dirty="0">
                <a:latin typeface="Arial"/>
                <a:cs typeface="Arial"/>
              </a:rPr>
              <a:t> </a:t>
            </a:r>
            <a:r>
              <a:rPr sz="1600" dirty="0">
                <a:latin typeface="Arial"/>
                <a:cs typeface="Arial"/>
              </a:rPr>
              <a:t>του</a:t>
            </a:r>
            <a:r>
              <a:rPr sz="1600" spc="-55" dirty="0">
                <a:latin typeface="Arial"/>
                <a:cs typeface="Arial"/>
              </a:rPr>
              <a:t> </a:t>
            </a:r>
            <a:r>
              <a:rPr sz="1600" dirty="0">
                <a:latin typeface="Arial"/>
                <a:cs typeface="Arial"/>
              </a:rPr>
              <a:t>οίκου...).</a:t>
            </a:r>
            <a:r>
              <a:rPr sz="1600" spc="-35" dirty="0">
                <a:latin typeface="Arial"/>
                <a:cs typeface="Arial"/>
              </a:rPr>
              <a:t> </a:t>
            </a:r>
            <a:r>
              <a:rPr sz="1600" dirty="0">
                <a:latin typeface="Arial"/>
                <a:cs typeface="Arial"/>
              </a:rPr>
              <a:t>Με</a:t>
            </a:r>
            <a:r>
              <a:rPr sz="1600" spc="-35" dirty="0">
                <a:latin typeface="Arial"/>
                <a:cs typeface="Arial"/>
              </a:rPr>
              <a:t> </a:t>
            </a:r>
            <a:r>
              <a:rPr sz="1600" spc="-20" dirty="0">
                <a:latin typeface="Arial"/>
                <a:cs typeface="Arial"/>
              </a:rPr>
              <a:t>άλλα </a:t>
            </a:r>
            <a:r>
              <a:rPr sz="1600" dirty="0">
                <a:latin typeface="Arial"/>
                <a:cs typeface="Arial"/>
              </a:rPr>
              <a:t>λόγια,</a:t>
            </a:r>
            <a:r>
              <a:rPr sz="1600" spc="-45" dirty="0">
                <a:latin typeface="Arial"/>
                <a:cs typeface="Arial"/>
              </a:rPr>
              <a:t> </a:t>
            </a:r>
            <a:r>
              <a:rPr sz="1600" dirty="0">
                <a:latin typeface="Arial"/>
                <a:cs typeface="Arial"/>
              </a:rPr>
              <a:t>ο</a:t>
            </a:r>
            <a:r>
              <a:rPr sz="1600" spc="-45" dirty="0">
                <a:latin typeface="Arial"/>
                <a:cs typeface="Arial"/>
              </a:rPr>
              <a:t> </a:t>
            </a:r>
            <a:r>
              <a:rPr sz="1600" dirty="0">
                <a:latin typeface="Arial"/>
                <a:cs typeface="Arial"/>
              </a:rPr>
              <a:t>οίκος</a:t>
            </a:r>
            <a:r>
              <a:rPr sz="1600" spc="-45" dirty="0">
                <a:latin typeface="Arial"/>
                <a:cs typeface="Arial"/>
              </a:rPr>
              <a:t> </a:t>
            </a:r>
            <a:r>
              <a:rPr sz="1600" dirty="0">
                <a:latin typeface="Arial"/>
                <a:cs typeface="Arial"/>
              </a:rPr>
              <a:t>με</a:t>
            </a:r>
            <a:r>
              <a:rPr sz="1600" spc="-25" dirty="0">
                <a:latin typeface="Arial"/>
                <a:cs typeface="Arial"/>
              </a:rPr>
              <a:t> </a:t>
            </a:r>
            <a:r>
              <a:rPr sz="1600" dirty="0">
                <a:latin typeface="Arial"/>
                <a:cs typeface="Arial"/>
              </a:rPr>
              <a:t>την</a:t>
            </a:r>
            <a:r>
              <a:rPr sz="1600" spc="-40" dirty="0">
                <a:latin typeface="Arial"/>
                <a:cs typeface="Arial"/>
              </a:rPr>
              <a:t> </a:t>
            </a:r>
            <a:r>
              <a:rPr sz="1600" dirty="0">
                <a:latin typeface="Arial"/>
                <a:cs typeface="Arial"/>
              </a:rPr>
              <a:t>καθαρά</a:t>
            </a:r>
            <a:r>
              <a:rPr sz="1600" spc="-30" dirty="0">
                <a:latin typeface="Arial"/>
                <a:cs typeface="Arial"/>
              </a:rPr>
              <a:t> </a:t>
            </a:r>
            <a:r>
              <a:rPr sz="1600" dirty="0">
                <a:latin typeface="Arial"/>
                <a:cs typeface="Arial"/>
              </a:rPr>
              <a:t>«ανθρώπινη»</a:t>
            </a:r>
            <a:r>
              <a:rPr sz="1600" spc="-55" dirty="0">
                <a:latin typeface="Arial"/>
                <a:cs typeface="Arial"/>
              </a:rPr>
              <a:t> </a:t>
            </a:r>
            <a:r>
              <a:rPr sz="1600" dirty="0">
                <a:latin typeface="Arial"/>
                <a:cs typeface="Arial"/>
              </a:rPr>
              <a:t>μορφή</a:t>
            </a:r>
            <a:r>
              <a:rPr sz="1600" spc="-30" dirty="0">
                <a:latin typeface="Arial"/>
                <a:cs typeface="Arial"/>
              </a:rPr>
              <a:t> </a:t>
            </a:r>
            <a:r>
              <a:rPr sz="1600" dirty="0">
                <a:latin typeface="Arial"/>
                <a:cs typeface="Arial"/>
              </a:rPr>
              <a:t>του</a:t>
            </a:r>
            <a:r>
              <a:rPr sz="1600" spc="-30" dirty="0">
                <a:latin typeface="Arial"/>
                <a:cs typeface="Arial"/>
              </a:rPr>
              <a:t> </a:t>
            </a:r>
            <a:r>
              <a:rPr sz="1600" dirty="0">
                <a:latin typeface="Arial"/>
                <a:cs typeface="Arial"/>
              </a:rPr>
              <a:t>δεν</a:t>
            </a:r>
            <a:r>
              <a:rPr sz="1600" spc="-35" dirty="0">
                <a:latin typeface="Arial"/>
                <a:cs typeface="Arial"/>
              </a:rPr>
              <a:t> </a:t>
            </a:r>
            <a:r>
              <a:rPr sz="1600" dirty="0">
                <a:latin typeface="Arial"/>
                <a:cs typeface="Arial"/>
              </a:rPr>
              <a:t>είναι</a:t>
            </a:r>
            <a:r>
              <a:rPr sz="1600" spc="-50" dirty="0">
                <a:latin typeface="Arial"/>
                <a:cs typeface="Arial"/>
              </a:rPr>
              <a:t> </a:t>
            </a:r>
            <a:r>
              <a:rPr sz="1600" dirty="0">
                <a:latin typeface="Arial"/>
                <a:cs typeface="Arial"/>
              </a:rPr>
              <a:t>ένας</a:t>
            </a:r>
            <a:r>
              <a:rPr sz="1600" spc="-30" dirty="0">
                <a:latin typeface="Arial"/>
                <a:cs typeface="Arial"/>
              </a:rPr>
              <a:t> </a:t>
            </a:r>
            <a:r>
              <a:rPr sz="1600" dirty="0">
                <a:latin typeface="Arial"/>
                <a:cs typeface="Arial"/>
              </a:rPr>
              <a:t>θεσμός</a:t>
            </a:r>
            <a:r>
              <a:rPr sz="1600" spc="-20" dirty="0">
                <a:latin typeface="Arial"/>
                <a:cs typeface="Arial"/>
              </a:rPr>
              <a:t> </a:t>
            </a:r>
            <a:r>
              <a:rPr sz="1600" spc="-25" dirty="0">
                <a:latin typeface="Arial"/>
                <a:cs typeface="Arial"/>
              </a:rPr>
              <a:t>που </a:t>
            </a:r>
            <a:r>
              <a:rPr sz="1600" dirty="0">
                <a:latin typeface="Arial"/>
                <a:cs typeface="Arial"/>
              </a:rPr>
              <a:t>βασίζεται</a:t>
            </a:r>
            <a:r>
              <a:rPr sz="1600" spc="-45" dirty="0">
                <a:latin typeface="Arial"/>
                <a:cs typeface="Arial"/>
              </a:rPr>
              <a:t> </a:t>
            </a:r>
            <a:r>
              <a:rPr sz="1600" spc="-10" dirty="0">
                <a:latin typeface="Arial"/>
                <a:cs typeface="Arial"/>
              </a:rPr>
              <a:t>αποκλειστικά</a:t>
            </a:r>
            <a:r>
              <a:rPr sz="1600" spc="-50" dirty="0">
                <a:latin typeface="Arial"/>
                <a:cs typeface="Arial"/>
              </a:rPr>
              <a:t> </a:t>
            </a:r>
            <a:r>
              <a:rPr sz="1600" dirty="0">
                <a:latin typeface="Arial"/>
                <a:cs typeface="Arial"/>
              </a:rPr>
              <a:t>και</a:t>
            </a:r>
            <a:r>
              <a:rPr sz="1600" spc="-30" dirty="0">
                <a:latin typeface="Arial"/>
                <a:cs typeface="Arial"/>
              </a:rPr>
              <a:t> </a:t>
            </a:r>
            <a:r>
              <a:rPr sz="1600" dirty="0">
                <a:latin typeface="Arial"/>
                <a:cs typeface="Arial"/>
              </a:rPr>
              <a:t>μόνο</a:t>
            </a:r>
            <a:r>
              <a:rPr sz="1600" spc="-35" dirty="0">
                <a:latin typeface="Arial"/>
                <a:cs typeface="Arial"/>
              </a:rPr>
              <a:t> </a:t>
            </a:r>
            <a:r>
              <a:rPr sz="1600" dirty="0">
                <a:latin typeface="Arial"/>
                <a:cs typeface="Arial"/>
              </a:rPr>
              <a:t>στη</a:t>
            </a:r>
            <a:r>
              <a:rPr sz="1600" spc="-25" dirty="0">
                <a:latin typeface="Arial"/>
                <a:cs typeface="Arial"/>
              </a:rPr>
              <a:t> </a:t>
            </a:r>
            <a:r>
              <a:rPr sz="1600" spc="-10" dirty="0">
                <a:latin typeface="Arial"/>
                <a:cs typeface="Arial"/>
              </a:rPr>
              <a:t>συγγένεια.</a:t>
            </a:r>
            <a:endParaRPr sz="1600">
              <a:latin typeface="Arial"/>
              <a:cs typeface="Arial"/>
            </a:endParaRPr>
          </a:p>
          <a:p>
            <a:pPr marL="216535" marR="428625">
              <a:lnSpc>
                <a:spcPct val="100000"/>
              </a:lnSpc>
            </a:pPr>
            <a:r>
              <a:rPr sz="1600" dirty="0">
                <a:latin typeface="Arial"/>
                <a:cs typeface="Arial"/>
              </a:rPr>
              <a:t>Ωστόσο</a:t>
            </a:r>
            <a:r>
              <a:rPr sz="1600" spc="-30" dirty="0">
                <a:latin typeface="Arial"/>
                <a:cs typeface="Arial"/>
              </a:rPr>
              <a:t> </a:t>
            </a:r>
            <a:r>
              <a:rPr sz="1600" b="1" dirty="0">
                <a:solidFill>
                  <a:srgbClr val="00AF50"/>
                </a:solidFill>
                <a:latin typeface="Arial"/>
                <a:cs typeface="Arial"/>
              </a:rPr>
              <a:t>η</a:t>
            </a:r>
            <a:r>
              <a:rPr sz="1600" b="1" spc="-45" dirty="0">
                <a:solidFill>
                  <a:srgbClr val="00AF50"/>
                </a:solidFill>
                <a:latin typeface="Arial"/>
                <a:cs typeface="Arial"/>
              </a:rPr>
              <a:t> </a:t>
            </a:r>
            <a:r>
              <a:rPr sz="1600" b="1" dirty="0">
                <a:solidFill>
                  <a:srgbClr val="00AF50"/>
                </a:solidFill>
                <a:latin typeface="Arial"/>
                <a:cs typeface="Arial"/>
              </a:rPr>
              <a:t>έννοια</a:t>
            </a:r>
            <a:r>
              <a:rPr sz="1600" b="1" spc="-5" dirty="0">
                <a:solidFill>
                  <a:srgbClr val="00AF50"/>
                </a:solidFill>
                <a:latin typeface="Arial"/>
                <a:cs typeface="Arial"/>
              </a:rPr>
              <a:t> </a:t>
            </a:r>
            <a:r>
              <a:rPr sz="1600" b="1" dirty="0">
                <a:solidFill>
                  <a:srgbClr val="00AF50"/>
                </a:solidFill>
                <a:latin typeface="Arial"/>
                <a:cs typeface="Arial"/>
              </a:rPr>
              <a:t>του</a:t>
            </a:r>
            <a:r>
              <a:rPr sz="1600" b="1" spc="-40" dirty="0">
                <a:solidFill>
                  <a:srgbClr val="00AF50"/>
                </a:solidFill>
                <a:latin typeface="Arial"/>
                <a:cs typeface="Arial"/>
              </a:rPr>
              <a:t> </a:t>
            </a:r>
            <a:r>
              <a:rPr sz="1600" b="1" dirty="0">
                <a:solidFill>
                  <a:srgbClr val="00AF50"/>
                </a:solidFill>
                <a:latin typeface="Arial"/>
                <a:cs typeface="Arial"/>
              </a:rPr>
              <a:t>οίκου</a:t>
            </a:r>
            <a:r>
              <a:rPr sz="1600" b="1" spc="-35" dirty="0">
                <a:solidFill>
                  <a:srgbClr val="00AF50"/>
                </a:solidFill>
                <a:latin typeface="Arial"/>
                <a:cs typeface="Arial"/>
              </a:rPr>
              <a:t> </a:t>
            </a:r>
            <a:r>
              <a:rPr sz="1600" spc="-10" dirty="0">
                <a:latin typeface="Arial"/>
                <a:cs typeface="Arial"/>
              </a:rPr>
              <a:t>καλύπτει</a:t>
            </a:r>
            <a:r>
              <a:rPr sz="1600" spc="-55" dirty="0">
                <a:latin typeface="Arial"/>
                <a:cs typeface="Arial"/>
              </a:rPr>
              <a:t> </a:t>
            </a:r>
            <a:r>
              <a:rPr sz="1600" spc="-10" dirty="0">
                <a:latin typeface="Arial"/>
                <a:cs typeface="Arial"/>
              </a:rPr>
              <a:t>πολύ</a:t>
            </a:r>
            <a:r>
              <a:rPr sz="1600" spc="-55" dirty="0">
                <a:latin typeface="Arial"/>
                <a:cs typeface="Arial"/>
              </a:rPr>
              <a:t> </a:t>
            </a:r>
            <a:r>
              <a:rPr sz="1600" spc="-10" dirty="0">
                <a:latin typeface="Arial"/>
                <a:cs typeface="Arial"/>
              </a:rPr>
              <a:t>περισσότερα</a:t>
            </a:r>
            <a:r>
              <a:rPr sz="1600" spc="-40" dirty="0">
                <a:latin typeface="Arial"/>
                <a:cs typeface="Arial"/>
              </a:rPr>
              <a:t> </a:t>
            </a:r>
            <a:r>
              <a:rPr sz="1600" dirty="0">
                <a:latin typeface="Arial"/>
                <a:cs typeface="Arial"/>
              </a:rPr>
              <a:t>από</a:t>
            </a:r>
            <a:r>
              <a:rPr sz="1600" spc="-55" dirty="0">
                <a:latin typeface="Arial"/>
                <a:cs typeface="Arial"/>
              </a:rPr>
              <a:t> </a:t>
            </a:r>
            <a:r>
              <a:rPr sz="1600" dirty="0">
                <a:latin typeface="Arial"/>
                <a:cs typeface="Arial"/>
              </a:rPr>
              <a:t>μιαν</a:t>
            </a:r>
            <a:r>
              <a:rPr sz="1600" spc="-45" dirty="0">
                <a:latin typeface="Arial"/>
                <a:cs typeface="Arial"/>
              </a:rPr>
              <a:t> </a:t>
            </a:r>
            <a:r>
              <a:rPr sz="1600" dirty="0">
                <a:latin typeface="Arial"/>
                <a:cs typeface="Arial"/>
              </a:rPr>
              <a:t>απλή</a:t>
            </a:r>
            <a:r>
              <a:rPr sz="1600" spc="-55" dirty="0">
                <a:latin typeface="Arial"/>
                <a:cs typeface="Arial"/>
              </a:rPr>
              <a:t> </a:t>
            </a:r>
            <a:r>
              <a:rPr sz="1600" spc="-10" dirty="0">
                <a:latin typeface="Arial"/>
                <a:cs typeface="Arial"/>
              </a:rPr>
              <a:t>ομάδα ανθρώπων.</a:t>
            </a:r>
            <a:r>
              <a:rPr sz="1600" spc="-30" dirty="0">
                <a:latin typeface="Arial"/>
                <a:cs typeface="Arial"/>
              </a:rPr>
              <a:t> </a:t>
            </a:r>
            <a:r>
              <a:rPr sz="1600" dirty="0">
                <a:latin typeface="Arial"/>
                <a:cs typeface="Arial"/>
              </a:rPr>
              <a:t>Ο</a:t>
            </a:r>
            <a:r>
              <a:rPr sz="1600" spc="-35" dirty="0">
                <a:latin typeface="Arial"/>
                <a:cs typeface="Arial"/>
              </a:rPr>
              <a:t> </a:t>
            </a:r>
            <a:r>
              <a:rPr sz="1600" dirty="0">
                <a:latin typeface="Arial"/>
                <a:cs typeface="Arial"/>
              </a:rPr>
              <a:t>οίκος</a:t>
            </a:r>
            <a:r>
              <a:rPr sz="1600" spc="-35" dirty="0">
                <a:latin typeface="Arial"/>
                <a:cs typeface="Arial"/>
              </a:rPr>
              <a:t> </a:t>
            </a:r>
            <a:r>
              <a:rPr sz="1600" dirty="0">
                <a:latin typeface="Arial"/>
                <a:cs typeface="Arial"/>
              </a:rPr>
              <a:t>περιλαμβάνει</a:t>
            </a:r>
            <a:r>
              <a:rPr sz="1600" spc="-45" dirty="0">
                <a:latin typeface="Arial"/>
                <a:cs typeface="Arial"/>
              </a:rPr>
              <a:t> </a:t>
            </a:r>
            <a:r>
              <a:rPr sz="1600" dirty="0">
                <a:latin typeface="Arial"/>
                <a:cs typeface="Arial"/>
              </a:rPr>
              <a:t>και</a:t>
            </a:r>
            <a:r>
              <a:rPr sz="1600" spc="-45" dirty="0">
                <a:latin typeface="Arial"/>
                <a:cs typeface="Arial"/>
              </a:rPr>
              <a:t> </a:t>
            </a:r>
            <a:r>
              <a:rPr sz="1600" dirty="0">
                <a:latin typeface="Arial"/>
                <a:cs typeface="Arial"/>
              </a:rPr>
              <a:t>περιουσιακά</a:t>
            </a:r>
            <a:r>
              <a:rPr sz="1600" spc="-40" dirty="0">
                <a:latin typeface="Arial"/>
                <a:cs typeface="Arial"/>
              </a:rPr>
              <a:t> </a:t>
            </a:r>
            <a:r>
              <a:rPr sz="1600" dirty="0">
                <a:latin typeface="Arial"/>
                <a:cs typeface="Arial"/>
              </a:rPr>
              <a:t>στοιχεία</a:t>
            </a:r>
            <a:r>
              <a:rPr sz="1600" spc="-55" dirty="0">
                <a:latin typeface="Arial"/>
                <a:cs typeface="Arial"/>
              </a:rPr>
              <a:t> </a:t>
            </a:r>
            <a:r>
              <a:rPr sz="1600" dirty="0">
                <a:latin typeface="Arial"/>
                <a:cs typeface="Arial"/>
              </a:rPr>
              <a:t>κάθε</a:t>
            </a:r>
            <a:r>
              <a:rPr sz="1600" spc="-35" dirty="0">
                <a:latin typeface="Arial"/>
                <a:cs typeface="Arial"/>
              </a:rPr>
              <a:t> </a:t>
            </a:r>
            <a:r>
              <a:rPr sz="1600" dirty="0">
                <a:latin typeface="Arial"/>
                <a:cs typeface="Arial"/>
              </a:rPr>
              <a:t>είδους,</a:t>
            </a:r>
            <a:r>
              <a:rPr sz="1600" spc="-30" dirty="0">
                <a:latin typeface="Arial"/>
                <a:cs typeface="Arial"/>
              </a:rPr>
              <a:t> </a:t>
            </a:r>
            <a:r>
              <a:rPr sz="1600" dirty="0">
                <a:latin typeface="Arial"/>
                <a:cs typeface="Arial"/>
              </a:rPr>
              <a:t>τα</a:t>
            </a:r>
            <a:r>
              <a:rPr sz="1600" spc="-35" dirty="0">
                <a:latin typeface="Arial"/>
                <a:cs typeface="Arial"/>
              </a:rPr>
              <a:t> </a:t>
            </a:r>
            <a:r>
              <a:rPr sz="1600" spc="-10" dirty="0">
                <a:latin typeface="Arial"/>
                <a:cs typeface="Arial"/>
              </a:rPr>
              <a:t>οποία </a:t>
            </a:r>
            <a:r>
              <a:rPr sz="1600" dirty="0">
                <a:latin typeface="Arial"/>
                <a:cs typeface="Arial"/>
              </a:rPr>
              <a:t>στην</a:t>
            </a:r>
            <a:r>
              <a:rPr sz="1600" spc="-30" dirty="0">
                <a:latin typeface="Arial"/>
                <a:cs typeface="Arial"/>
              </a:rPr>
              <a:t> </a:t>
            </a:r>
            <a:r>
              <a:rPr sz="1600" dirty="0">
                <a:latin typeface="Arial"/>
                <a:cs typeface="Arial"/>
              </a:rPr>
              <a:t>πράξη</a:t>
            </a:r>
            <a:r>
              <a:rPr sz="1600" spc="-55" dirty="0">
                <a:latin typeface="Arial"/>
                <a:cs typeface="Arial"/>
              </a:rPr>
              <a:t> </a:t>
            </a:r>
            <a:r>
              <a:rPr sz="1600" dirty="0">
                <a:latin typeface="Arial"/>
                <a:cs typeface="Arial"/>
              </a:rPr>
              <a:t>δεν</a:t>
            </a:r>
            <a:r>
              <a:rPr sz="1600" spc="-25" dirty="0">
                <a:latin typeface="Arial"/>
                <a:cs typeface="Arial"/>
              </a:rPr>
              <a:t> </a:t>
            </a:r>
            <a:r>
              <a:rPr sz="1600" dirty="0">
                <a:latin typeface="Arial"/>
                <a:cs typeface="Arial"/>
              </a:rPr>
              <a:t>μπορούν</a:t>
            </a:r>
            <a:r>
              <a:rPr sz="1600" spc="-40" dirty="0">
                <a:latin typeface="Arial"/>
                <a:cs typeface="Arial"/>
              </a:rPr>
              <a:t> </a:t>
            </a:r>
            <a:r>
              <a:rPr sz="1600" dirty="0">
                <a:latin typeface="Arial"/>
                <a:cs typeface="Arial"/>
              </a:rPr>
              <a:t>να</a:t>
            </a:r>
            <a:r>
              <a:rPr sz="1600" spc="-45" dirty="0">
                <a:latin typeface="Arial"/>
                <a:cs typeface="Arial"/>
              </a:rPr>
              <a:t> </a:t>
            </a:r>
            <a:r>
              <a:rPr sz="1600" spc="-10" dirty="0">
                <a:latin typeface="Arial"/>
                <a:cs typeface="Arial"/>
              </a:rPr>
              <a:t>χωριστούν</a:t>
            </a:r>
            <a:r>
              <a:rPr sz="1600" spc="-35" dirty="0">
                <a:latin typeface="Arial"/>
                <a:cs typeface="Arial"/>
              </a:rPr>
              <a:t> </a:t>
            </a:r>
            <a:r>
              <a:rPr sz="1600" dirty="0">
                <a:latin typeface="Arial"/>
                <a:cs typeface="Arial"/>
              </a:rPr>
              <a:t>από</a:t>
            </a:r>
            <a:r>
              <a:rPr sz="1600" spc="-40" dirty="0">
                <a:latin typeface="Arial"/>
                <a:cs typeface="Arial"/>
              </a:rPr>
              <a:t> </a:t>
            </a:r>
            <a:r>
              <a:rPr sz="1600" dirty="0">
                <a:latin typeface="Arial"/>
                <a:cs typeface="Arial"/>
              </a:rPr>
              <a:t>την</a:t>
            </a:r>
            <a:r>
              <a:rPr sz="1600" spc="-45" dirty="0">
                <a:latin typeface="Arial"/>
                <a:cs typeface="Arial"/>
              </a:rPr>
              <a:t> </a:t>
            </a:r>
            <a:r>
              <a:rPr sz="1600" dirty="0">
                <a:latin typeface="Arial"/>
                <a:cs typeface="Arial"/>
              </a:rPr>
              <a:t>ανθρώπινη</a:t>
            </a:r>
            <a:r>
              <a:rPr sz="1600" spc="-50" dirty="0">
                <a:latin typeface="Arial"/>
                <a:cs typeface="Arial"/>
              </a:rPr>
              <a:t> </a:t>
            </a:r>
            <a:r>
              <a:rPr sz="1600" dirty="0">
                <a:latin typeface="Arial"/>
                <a:cs typeface="Arial"/>
              </a:rPr>
              <a:t>ομάδα,</a:t>
            </a:r>
            <a:r>
              <a:rPr sz="1600" spc="-20" dirty="0">
                <a:latin typeface="Arial"/>
                <a:cs typeface="Arial"/>
              </a:rPr>
              <a:t> αφού</a:t>
            </a:r>
            <a:endParaRPr sz="1600">
              <a:latin typeface="Arial"/>
              <a:cs typeface="Arial"/>
            </a:endParaRPr>
          </a:p>
          <a:p>
            <a:pPr marL="216535" marR="46990">
              <a:lnSpc>
                <a:spcPct val="100000"/>
              </a:lnSpc>
              <a:spcBef>
                <a:spcPts val="5"/>
              </a:spcBef>
            </a:pPr>
            <a:r>
              <a:rPr sz="1600" spc="-10" dirty="0">
                <a:latin typeface="Arial"/>
                <a:cs typeface="Arial"/>
              </a:rPr>
              <a:t>εξασφαλίζουν</a:t>
            </a:r>
            <a:r>
              <a:rPr sz="1600" spc="-55" dirty="0">
                <a:latin typeface="Arial"/>
                <a:cs typeface="Arial"/>
              </a:rPr>
              <a:t> </a:t>
            </a:r>
            <a:r>
              <a:rPr sz="1600" dirty="0">
                <a:latin typeface="Arial"/>
                <a:cs typeface="Arial"/>
              </a:rPr>
              <a:t>την</a:t>
            </a:r>
            <a:r>
              <a:rPr sz="1600" spc="-30" dirty="0">
                <a:latin typeface="Arial"/>
                <a:cs typeface="Arial"/>
              </a:rPr>
              <a:t> </a:t>
            </a:r>
            <a:r>
              <a:rPr sz="1600" dirty="0">
                <a:latin typeface="Arial"/>
                <a:cs typeface="Arial"/>
              </a:rPr>
              <a:t>υλική</a:t>
            </a:r>
            <a:r>
              <a:rPr sz="1600" spc="-60" dirty="0">
                <a:latin typeface="Arial"/>
                <a:cs typeface="Arial"/>
              </a:rPr>
              <a:t> </a:t>
            </a:r>
            <a:r>
              <a:rPr sz="1600" dirty="0">
                <a:latin typeface="Arial"/>
                <a:cs typeface="Arial"/>
              </a:rPr>
              <a:t>της</a:t>
            </a:r>
            <a:r>
              <a:rPr sz="1600" spc="-40" dirty="0">
                <a:latin typeface="Arial"/>
                <a:cs typeface="Arial"/>
              </a:rPr>
              <a:t> </a:t>
            </a:r>
            <a:r>
              <a:rPr sz="1600" dirty="0">
                <a:latin typeface="Arial"/>
                <a:cs typeface="Arial"/>
              </a:rPr>
              <a:t>ύπαρξη.</a:t>
            </a:r>
            <a:r>
              <a:rPr sz="1600" spc="-50" dirty="0">
                <a:latin typeface="Arial"/>
                <a:cs typeface="Arial"/>
              </a:rPr>
              <a:t> </a:t>
            </a:r>
            <a:r>
              <a:rPr sz="1600" dirty="0">
                <a:latin typeface="Arial"/>
                <a:cs typeface="Arial"/>
              </a:rPr>
              <a:t>Επομένως</a:t>
            </a:r>
            <a:r>
              <a:rPr sz="1600" spc="-40" dirty="0">
                <a:latin typeface="Arial"/>
                <a:cs typeface="Arial"/>
              </a:rPr>
              <a:t> </a:t>
            </a:r>
            <a:r>
              <a:rPr sz="1600" dirty="0">
                <a:latin typeface="Arial"/>
                <a:cs typeface="Arial"/>
              </a:rPr>
              <a:t>η</a:t>
            </a:r>
            <a:r>
              <a:rPr sz="1600" spc="-50" dirty="0">
                <a:latin typeface="Arial"/>
                <a:cs typeface="Arial"/>
              </a:rPr>
              <a:t> </a:t>
            </a:r>
            <a:r>
              <a:rPr sz="1600" dirty="0">
                <a:latin typeface="Arial"/>
                <a:cs typeface="Arial"/>
              </a:rPr>
              <a:t>γη,</a:t>
            </a:r>
            <a:r>
              <a:rPr sz="1600" spc="-35" dirty="0">
                <a:latin typeface="Arial"/>
                <a:cs typeface="Arial"/>
              </a:rPr>
              <a:t> </a:t>
            </a:r>
            <a:r>
              <a:rPr sz="1600" dirty="0">
                <a:latin typeface="Arial"/>
                <a:cs typeface="Arial"/>
              </a:rPr>
              <a:t>τα</a:t>
            </a:r>
            <a:r>
              <a:rPr sz="1600" spc="-50" dirty="0">
                <a:latin typeface="Arial"/>
                <a:cs typeface="Arial"/>
              </a:rPr>
              <a:t> </a:t>
            </a:r>
            <a:r>
              <a:rPr sz="1600" dirty="0">
                <a:latin typeface="Arial"/>
                <a:cs typeface="Arial"/>
              </a:rPr>
              <a:t>κτίρια,</a:t>
            </a:r>
            <a:r>
              <a:rPr sz="1600" spc="-50" dirty="0">
                <a:latin typeface="Arial"/>
                <a:cs typeface="Arial"/>
              </a:rPr>
              <a:t> </a:t>
            </a:r>
            <a:r>
              <a:rPr sz="1600" dirty="0">
                <a:latin typeface="Arial"/>
                <a:cs typeface="Arial"/>
              </a:rPr>
              <a:t>τα</a:t>
            </a:r>
            <a:r>
              <a:rPr sz="1600" spc="-40" dirty="0">
                <a:latin typeface="Arial"/>
                <a:cs typeface="Arial"/>
              </a:rPr>
              <a:t> </a:t>
            </a:r>
            <a:r>
              <a:rPr sz="1600" spc="-10" dirty="0">
                <a:latin typeface="Arial"/>
                <a:cs typeface="Arial"/>
              </a:rPr>
              <a:t>ζώα,</a:t>
            </a:r>
            <a:r>
              <a:rPr sz="1600" spc="-50" dirty="0">
                <a:latin typeface="Arial"/>
                <a:cs typeface="Arial"/>
              </a:rPr>
              <a:t> </a:t>
            </a:r>
            <a:r>
              <a:rPr sz="1600" dirty="0">
                <a:latin typeface="Arial"/>
                <a:cs typeface="Arial"/>
              </a:rPr>
              <a:t>τα</a:t>
            </a:r>
            <a:r>
              <a:rPr sz="1600" spc="-35" dirty="0">
                <a:latin typeface="Arial"/>
                <a:cs typeface="Arial"/>
              </a:rPr>
              <a:t> </a:t>
            </a:r>
            <a:r>
              <a:rPr sz="1600" dirty="0">
                <a:latin typeface="Arial"/>
                <a:cs typeface="Arial"/>
              </a:rPr>
              <a:t>κάθε</a:t>
            </a:r>
            <a:r>
              <a:rPr sz="1600" spc="-45" dirty="0">
                <a:latin typeface="Arial"/>
                <a:cs typeface="Arial"/>
              </a:rPr>
              <a:t> </a:t>
            </a:r>
            <a:r>
              <a:rPr sz="1600" spc="-10" dirty="0">
                <a:latin typeface="Arial"/>
                <a:cs typeface="Arial"/>
              </a:rPr>
              <a:t>είδους </a:t>
            </a:r>
            <a:r>
              <a:rPr sz="1600" dirty="0">
                <a:latin typeface="Arial"/>
                <a:cs typeface="Arial"/>
              </a:rPr>
              <a:t>αποθέματα,</a:t>
            </a:r>
            <a:r>
              <a:rPr sz="1600" spc="-40" dirty="0">
                <a:latin typeface="Arial"/>
                <a:cs typeface="Arial"/>
              </a:rPr>
              <a:t> </a:t>
            </a:r>
            <a:r>
              <a:rPr sz="1600" dirty="0">
                <a:latin typeface="Arial"/>
                <a:cs typeface="Arial"/>
              </a:rPr>
              <a:t>ο</a:t>
            </a:r>
            <a:r>
              <a:rPr sz="1600" spc="-55" dirty="0">
                <a:latin typeface="Arial"/>
                <a:cs typeface="Arial"/>
              </a:rPr>
              <a:t> </a:t>
            </a:r>
            <a:r>
              <a:rPr sz="1600" spc="-10" dirty="0">
                <a:latin typeface="Arial"/>
                <a:cs typeface="Arial"/>
              </a:rPr>
              <a:t>εξοπλισμός</a:t>
            </a:r>
            <a:r>
              <a:rPr sz="1600" spc="-55" dirty="0">
                <a:latin typeface="Arial"/>
                <a:cs typeface="Arial"/>
              </a:rPr>
              <a:t> </a:t>
            </a:r>
            <a:r>
              <a:rPr sz="1600" dirty="0">
                <a:latin typeface="Arial"/>
                <a:cs typeface="Arial"/>
              </a:rPr>
              <a:t>και</a:t>
            </a:r>
            <a:r>
              <a:rPr sz="1600" spc="-50" dirty="0">
                <a:latin typeface="Arial"/>
                <a:cs typeface="Arial"/>
              </a:rPr>
              <a:t> </a:t>
            </a:r>
            <a:r>
              <a:rPr sz="1600" dirty="0">
                <a:latin typeface="Arial"/>
                <a:cs typeface="Arial"/>
              </a:rPr>
              <a:t>ούτω</a:t>
            </a:r>
            <a:r>
              <a:rPr sz="1600" spc="-45" dirty="0">
                <a:latin typeface="Arial"/>
                <a:cs typeface="Arial"/>
              </a:rPr>
              <a:t> </a:t>
            </a:r>
            <a:r>
              <a:rPr sz="1600" dirty="0">
                <a:latin typeface="Arial"/>
                <a:cs typeface="Arial"/>
              </a:rPr>
              <a:t>καθεξής</a:t>
            </a:r>
            <a:r>
              <a:rPr sz="1600" spc="-45" dirty="0">
                <a:latin typeface="Arial"/>
                <a:cs typeface="Arial"/>
              </a:rPr>
              <a:t> </a:t>
            </a:r>
            <a:r>
              <a:rPr sz="1600" spc="-10" dirty="0">
                <a:latin typeface="Arial"/>
                <a:cs typeface="Arial"/>
              </a:rPr>
              <a:t>αποτελούν</a:t>
            </a:r>
            <a:r>
              <a:rPr sz="1600" spc="-45" dirty="0">
                <a:latin typeface="Arial"/>
                <a:cs typeface="Arial"/>
              </a:rPr>
              <a:t> </a:t>
            </a:r>
            <a:r>
              <a:rPr sz="1600" dirty="0">
                <a:latin typeface="Arial"/>
                <a:cs typeface="Arial"/>
              </a:rPr>
              <a:t>όλα</a:t>
            </a:r>
            <a:r>
              <a:rPr sz="1600" spc="-45" dirty="0">
                <a:latin typeface="Arial"/>
                <a:cs typeface="Arial"/>
              </a:rPr>
              <a:t> </a:t>
            </a:r>
            <a:r>
              <a:rPr sz="1600" dirty="0">
                <a:latin typeface="Arial"/>
                <a:cs typeface="Arial"/>
              </a:rPr>
              <a:t>μέρος</a:t>
            </a:r>
            <a:r>
              <a:rPr sz="1600" spc="-50" dirty="0">
                <a:latin typeface="Arial"/>
                <a:cs typeface="Arial"/>
              </a:rPr>
              <a:t> </a:t>
            </a:r>
            <a:r>
              <a:rPr sz="1600" dirty="0">
                <a:latin typeface="Arial"/>
                <a:cs typeface="Arial"/>
              </a:rPr>
              <a:t>του</a:t>
            </a:r>
            <a:r>
              <a:rPr sz="1600" spc="-40" dirty="0">
                <a:latin typeface="Arial"/>
                <a:cs typeface="Arial"/>
              </a:rPr>
              <a:t> </a:t>
            </a:r>
            <a:r>
              <a:rPr sz="1600" spc="-10" dirty="0">
                <a:latin typeface="Arial"/>
                <a:cs typeface="Arial"/>
              </a:rPr>
              <a:t>οίκου.</a:t>
            </a:r>
            <a:endParaRPr sz="1600">
              <a:latin typeface="Arial"/>
              <a:cs typeface="Arial"/>
            </a:endParaRPr>
          </a:p>
          <a:p>
            <a:pPr>
              <a:lnSpc>
                <a:spcPct val="100000"/>
              </a:lnSpc>
              <a:spcBef>
                <a:spcPts val="80"/>
              </a:spcBef>
            </a:pPr>
            <a:endParaRPr sz="1600">
              <a:latin typeface="Arial"/>
              <a:cs typeface="Arial"/>
            </a:endParaRPr>
          </a:p>
          <a:p>
            <a:pPr marL="216535" marR="436245">
              <a:lnSpc>
                <a:spcPct val="100000"/>
              </a:lnSpc>
            </a:pPr>
            <a:r>
              <a:rPr sz="1600" dirty="0">
                <a:latin typeface="Arial"/>
                <a:cs typeface="Arial"/>
              </a:rPr>
              <a:t>Μ.Μ.</a:t>
            </a:r>
            <a:r>
              <a:rPr sz="1600" spc="-114" dirty="0">
                <a:latin typeface="Arial"/>
                <a:cs typeface="Arial"/>
              </a:rPr>
              <a:t> </a:t>
            </a:r>
            <a:r>
              <a:rPr sz="1600" dirty="0">
                <a:latin typeface="Arial"/>
                <a:cs typeface="Arial"/>
              </a:rPr>
              <a:t>Austin,</a:t>
            </a:r>
            <a:r>
              <a:rPr sz="1600" spc="-75" dirty="0">
                <a:latin typeface="Arial"/>
                <a:cs typeface="Arial"/>
              </a:rPr>
              <a:t> </a:t>
            </a:r>
            <a:r>
              <a:rPr sz="1600" spc="-105" dirty="0">
                <a:latin typeface="Arial"/>
                <a:cs typeface="Arial"/>
              </a:rPr>
              <a:t>P.</a:t>
            </a:r>
            <a:r>
              <a:rPr sz="1600" spc="-10" dirty="0">
                <a:latin typeface="Arial"/>
                <a:cs typeface="Arial"/>
              </a:rPr>
              <a:t> Vidal-</a:t>
            </a:r>
            <a:r>
              <a:rPr sz="1600" dirty="0">
                <a:latin typeface="Arial"/>
                <a:cs typeface="Arial"/>
              </a:rPr>
              <a:t>Naquet,</a:t>
            </a:r>
            <a:r>
              <a:rPr sz="1600" spc="-45" dirty="0">
                <a:latin typeface="Arial"/>
                <a:cs typeface="Arial"/>
              </a:rPr>
              <a:t> </a:t>
            </a:r>
            <a:r>
              <a:rPr sz="1600" dirty="0">
                <a:latin typeface="Arial"/>
                <a:cs typeface="Arial"/>
              </a:rPr>
              <a:t>Οικονομία</a:t>
            </a:r>
            <a:r>
              <a:rPr sz="1600" spc="-60" dirty="0">
                <a:latin typeface="Arial"/>
                <a:cs typeface="Arial"/>
              </a:rPr>
              <a:t> </a:t>
            </a:r>
            <a:r>
              <a:rPr sz="1600" dirty="0">
                <a:latin typeface="Arial"/>
                <a:cs typeface="Arial"/>
              </a:rPr>
              <a:t>και</a:t>
            </a:r>
            <a:r>
              <a:rPr sz="1600" spc="-40" dirty="0">
                <a:latin typeface="Arial"/>
                <a:cs typeface="Arial"/>
              </a:rPr>
              <a:t> </a:t>
            </a:r>
            <a:r>
              <a:rPr sz="1600" dirty="0">
                <a:latin typeface="Arial"/>
                <a:cs typeface="Arial"/>
              </a:rPr>
              <a:t>κοινωνία</a:t>
            </a:r>
            <a:r>
              <a:rPr sz="1600" spc="-55" dirty="0">
                <a:latin typeface="Arial"/>
                <a:cs typeface="Arial"/>
              </a:rPr>
              <a:t> </a:t>
            </a:r>
            <a:r>
              <a:rPr sz="1600" dirty="0">
                <a:latin typeface="Arial"/>
                <a:cs typeface="Arial"/>
              </a:rPr>
              <a:t>στην</a:t>
            </a:r>
            <a:r>
              <a:rPr sz="1600" spc="-45" dirty="0">
                <a:latin typeface="Arial"/>
                <a:cs typeface="Arial"/>
              </a:rPr>
              <a:t> </a:t>
            </a:r>
            <a:r>
              <a:rPr sz="1600" dirty="0">
                <a:latin typeface="Arial"/>
                <a:cs typeface="Arial"/>
              </a:rPr>
              <a:t>αρχαία</a:t>
            </a:r>
            <a:r>
              <a:rPr sz="1600" spc="-50" dirty="0">
                <a:latin typeface="Arial"/>
                <a:cs typeface="Arial"/>
              </a:rPr>
              <a:t> </a:t>
            </a:r>
            <a:r>
              <a:rPr sz="1600" dirty="0">
                <a:latin typeface="Arial"/>
                <a:cs typeface="Arial"/>
              </a:rPr>
              <a:t>Ελλάδα.</a:t>
            </a:r>
            <a:r>
              <a:rPr sz="1600" spc="-50" dirty="0">
                <a:latin typeface="Arial"/>
                <a:cs typeface="Arial"/>
              </a:rPr>
              <a:t> </a:t>
            </a:r>
            <a:r>
              <a:rPr sz="1600" dirty="0">
                <a:latin typeface="Arial"/>
                <a:cs typeface="Arial"/>
              </a:rPr>
              <a:t>μετ.</a:t>
            </a:r>
            <a:r>
              <a:rPr sz="1600" spc="-55" dirty="0">
                <a:latin typeface="Arial"/>
                <a:cs typeface="Arial"/>
              </a:rPr>
              <a:t> </a:t>
            </a:r>
            <a:r>
              <a:rPr sz="1600" spc="-25" dirty="0">
                <a:latin typeface="Arial"/>
                <a:cs typeface="Arial"/>
              </a:rPr>
              <a:t>Τ. </a:t>
            </a:r>
            <a:r>
              <a:rPr sz="1600" spc="-10" dirty="0">
                <a:latin typeface="Arial"/>
                <a:cs typeface="Arial"/>
              </a:rPr>
              <a:t>Κουκουλιός,</a:t>
            </a:r>
            <a:r>
              <a:rPr sz="1600" spc="-35" dirty="0">
                <a:latin typeface="Arial"/>
                <a:cs typeface="Arial"/>
              </a:rPr>
              <a:t> </a:t>
            </a:r>
            <a:r>
              <a:rPr sz="1600" spc="-10" dirty="0">
                <a:latin typeface="Arial"/>
                <a:cs typeface="Arial"/>
              </a:rPr>
              <a:t>εκδ.</a:t>
            </a:r>
            <a:r>
              <a:rPr sz="1600" spc="-100" dirty="0">
                <a:latin typeface="Arial"/>
                <a:cs typeface="Arial"/>
              </a:rPr>
              <a:t> </a:t>
            </a:r>
            <a:r>
              <a:rPr sz="1600" dirty="0">
                <a:latin typeface="Arial"/>
                <a:cs typeface="Arial"/>
              </a:rPr>
              <a:t>Δαίδαλος,</a:t>
            </a:r>
            <a:r>
              <a:rPr sz="1600" spc="-20" dirty="0">
                <a:latin typeface="Arial"/>
                <a:cs typeface="Arial"/>
              </a:rPr>
              <a:t> </a:t>
            </a:r>
            <a:r>
              <a:rPr sz="1600" dirty="0">
                <a:latin typeface="Arial"/>
                <a:cs typeface="Arial"/>
              </a:rPr>
              <a:t>σ.</a:t>
            </a:r>
            <a:r>
              <a:rPr sz="1600" spc="-25" dirty="0">
                <a:latin typeface="Arial"/>
                <a:cs typeface="Arial"/>
              </a:rPr>
              <a:t> 67.</a:t>
            </a:r>
            <a:endParaRPr sz="1600">
              <a:latin typeface="Arial"/>
              <a:cs typeface="Arial"/>
            </a:endParaRPr>
          </a:p>
          <a:p>
            <a:pPr marL="12700">
              <a:lnSpc>
                <a:spcPct val="100000"/>
              </a:lnSpc>
              <a:spcBef>
                <a:spcPts val="1810"/>
              </a:spcBef>
            </a:pPr>
            <a:r>
              <a:rPr sz="1800" dirty="0">
                <a:solidFill>
                  <a:srgbClr val="17375E"/>
                </a:solidFill>
                <a:latin typeface="Calibri"/>
                <a:cs typeface="Calibri"/>
              </a:rPr>
              <a:t>Αναφέρεται</a:t>
            </a:r>
            <a:r>
              <a:rPr sz="1800" spc="-15" dirty="0">
                <a:solidFill>
                  <a:srgbClr val="17375E"/>
                </a:solidFill>
                <a:latin typeface="Calibri"/>
                <a:cs typeface="Calibri"/>
              </a:rPr>
              <a:t> </a:t>
            </a:r>
            <a:r>
              <a:rPr sz="1800" dirty="0">
                <a:solidFill>
                  <a:srgbClr val="17375E"/>
                </a:solidFill>
                <a:latin typeface="Calibri"/>
                <a:cs typeface="Calibri"/>
              </a:rPr>
              <a:t>στη</a:t>
            </a:r>
            <a:r>
              <a:rPr sz="1800" spc="-50" dirty="0">
                <a:solidFill>
                  <a:srgbClr val="17375E"/>
                </a:solidFill>
                <a:latin typeface="Calibri"/>
                <a:cs typeface="Calibri"/>
              </a:rPr>
              <a:t> </a:t>
            </a:r>
            <a:r>
              <a:rPr sz="1800" dirty="0">
                <a:solidFill>
                  <a:srgbClr val="17375E"/>
                </a:solidFill>
                <a:latin typeface="Calibri"/>
                <a:cs typeface="Calibri"/>
              </a:rPr>
              <a:t>σελίδα</a:t>
            </a:r>
            <a:r>
              <a:rPr sz="1800" spc="-20" dirty="0">
                <a:solidFill>
                  <a:srgbClr val="17375E"/>
                </a:solidFill>
                <a:latin typeface="Calibri"/>
                <a:cs typeface="Calibri"/>
              </a:rPr>
              <a:t> </a:t>
            </a:r>
            <a:r>
              <a:rPr sz="1800" dirty="0">
                <a:solidFill>
                  <a:srgbClr val="17375E"/>
                </a:solidFill>
                <a:latin typeface="Calibri"/>
                <a:cs typeface="Calibri"/>
              </a:rPr>
              <a:t>80</a:t>
            </a:r>
            <a:r>
              <a:rPr sz="1800" spc="-45" dirty="0">
                <a:solidFill>
                  <a:srgbClr val="17375E"/>
                </a:solidFill>
                <a:latin typeface="Calibri"/>
                <a:cs typeface="Calibri"/>
              </a:rPr>
              <a:t> </a:t>
            </a:r>
            <a:r>
              <a:rPr sz="1800" dirty="0">
                <a:solidFill>
                  <a:srgbClr val="17375E"/>
                </a:solidFill>
                <a:latin typeface="Calibri"/>
                <a:cs typeface="Calibri"/>
              </a:rPr>
              <a:t>του</a:t>
            </a:r>
            <a:r>
              <a:rPr sz="1800" spc="-45" dirty="0">
                <a:solidFill>
                  <a:srgbClr val="17375E"/>
                </a:solidFill>
                <a:latin typeface="Calibri"/>
                <a:cs typeface="Calibri"/>
              </a:rPr>
              <a:t> </a:t>
            </a:r>
            <a:r>
              <a:rPr sz="1800" dirty="0">
                <a:solidFill>
                  <a:srgbClr val="17375E"/>
                </a:solidFill>
                <a:latin typeface="Calibri"/>
                <a:cs typeface="Calibri"/>
              </a:rPr>
              <a:t>βιβλίου</a:t>
            </a:r>
            <a:r>
              <a:rPr sz="1800" spc="-20" dirty="0">
                <a:solidFill>
                  <a:srgbClr val="17375E"/>
                </a:solidFill>
                <a:latin typeface="Calibri"/>
                <a:cs typeface="Calibri"/>
              </a:rPr>
              <a:t> </a:t>
            </a:r>
            <a:r>
              <a:rPr sz="1800" dirty="0">
                <a:solidFill>
                  <a:srgbClr val="17375E"/>
                </a:solidFill>
                <a:latin typeface="Calibri"/>
                <a:cs typeface="Calibri"/>
              </a:rPr>
              <a:t>στην</a:t>
            </a:r>
            <a:r>
              <a:rPr sz="1800" spc="-45" dirty="0">
                <a:solidFill>
                  <a:srgbClr val="17375E"/>
                </a:solidFill>
                <a:latin typeface="Calibri"/>
                <a:cs typeface="Calibri"/>
              </a:rPr>
              <a:t> </a:t>
            </a:r>
            <a:r>
              <a:rPr sz="1800" spc="-10" dirty="0">
                <a:solidFill>
                  <a:srgbClr val="17375E"/>
                </a:solidFill>
                <a:latin typeface="Calibri"/>
                <a:cs typeface="Calibri"/>
              </a:rPr>
              <a:t>παράγραφο</a:t>
            </a:r>
            <a:r>
              <a:rPr sz="1800" spc="-25" dirty="0">
                <a:solidFill>
                  <a:srgbClr val="17375E"/>
                </a:solidFill>
                <a:latin typeface="Calibri"/>
                <a:cs typeface="Calibri"/>
              </a:rPr>
              <a:t> </a:t>
            </a:r>
            <a:r>
              <a:rPr sz="1800" dirty="0">
                <a:solidFill>
                  <a:srgbClr val="17375E"/>
                </a:solidFill>
                <a:latin typeface="Calibri"/>
                <a:cs typeface="Calibri"/>
              </a:rPr>
              <a:t>α)</a:t>
            </a:r>
            <a:r>
              <a:rPr sz="1800" spc="-45" dirty="0">
                <a:solidFill>
                  <a:srgbClr val="17375E"/>
                </a:solidFill>
                <a:latin typeface="Calibri"/>
                <a:cs typeface="Calibri"/>
              </a:rPr>
              <a:t> </a:t>
            </a:r>
            <a:r>
              <a:rPr sz="1800" dirty="0">
                <a:solidFill>
                  <a:srgbClr val="17375E"/>
                </a:solidFill>
                <a:latin typeface="Calibri"/>
                <a:cs typeface="Calibri"/>
              </a:rPr>
              <a:t>Η</a:t>
            </a:r>
            <a:r>
              <a:rPr sz="1800" spc="-45" dirty="0">
                <a:solidFill>
                  <a:srgbClr val="17375E"/>
                </a:solidFill>
                <a:latin typeface="Calibri"/>
                <a:cs typeface="Calibri"/>
              </a:rPr>
              <a:t> </a:t>
            </a:r>
            <a:r>
              <a:rPr sz="1800" spc="-10" dirty="0">
                <a:solidFill>
                  <a:srgbClr val="17375E"/>
                </a:solidFill>
                <a:latin typeface="Calibri"/>
                <a:cs typeface="Calibri"/>
              </a:rPr>
              <a:t>οικονομία</a:t>
            </a:r>
            <a:endParaRPr sz="1800">
              <a:latin typeface="Calibri"/>
              <a:cs typeface="Calibri"/>
            </a:endParaRP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4</a:t>
            </a:fld>
            <a:endParaRPr spc="-25"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67309" y="2793619"/>
            <a:ext cx="1903095" cy="696595"/>
          </a:xfrm>
          <a:prstGeom prst="rect">
            <a:avLst/>
          </a:prstGeom>
        </p:spPr>
        <p:txBody>
          <a:bodyPr vert="horz" wrap="square" lIns="0" tIns="13335" rIns="0" bIns="0" rtlCol="0">
            <a:spAutoFit/>
          </a:bodyPr>
          <a:lstStyle/>
          <a:p>
            <a:pPr marL="38100">
              <a:lnSpc>
                <a:spcPct val="100000"/>
              </a:lnSpc>
              <a:spcBef>
                <a:spcPts val="105"/>
              </a:spcBef>
            </a:pPr>
            <a:r>
              <a:rPr sz="4400" dirty="0">
                <a:latin typeface="Calibri"/>
                <a:cs typeface="Calibri"/>
              </a:rPr>
              <a:t>2</a:t>
            </a:r>
            <a:r>
              <a:rPr sz="4350" baseline="24904" dirty="0">
                <a:latin typeface="Calibri"/>
                <a:cs typeface="Calibri"/>
              </a:rPr>
              <a:t>ο</a:t>
            </a:r>
            <a:r>
              <a:rPr sz="4350" spc="525" baseline="24904" dirty="0">
                <a:latin typeface="Calibri"/>
                <a:cs typeface="Calibri"/>
              </a:rPr>
              <a:t> </a:t>
            </a:r>
            <a:r>
              <a:rPr sz="4400" spc="-20" dirty="0">
                <a:latin typeface="Calibri"/>
                <a:cs typeface="Calibri"/>
              </a:rPr>
              <a:t>βήμα</a:t>
            </a:r>
            <a:endParaRPr sz="4400">
              <a:latin typeface="Calibri"/>
              <a:cs typeface="Calibri"/>
            </a:endParaRPr>
          </a:p>
        </p:txBody>
      </p:sp>
      <p:grpSp>
        <p:nvGrpSpPr>
          <p:cNvPr id="3" name="object 3"/>
          <p:cNvGrpSpPr/>
          <p:nvPr/>
        </p:nvGrpSpPr>
        <p:grpSpPr>
          <a:xfrm>
            <a:off x="2074058" y="2276855"/>
            <a:ext cx="2832100" cy="680085"/>
            <a:chOff x="2074058" y="2276855"/>
            <a:chExt cx="2832100" cy="680085"/>
          </a:xfrm>
        </p:grpSpPr>
        <p:pic>
          <p:nvPicPr>
            <p:cNvPr id="4" name="object 4"/>
            <p:cNvPicPr/>
            <p:nvPr/>
          </p:nvPicPr>
          <p:blipFill>
            <a:blip r:embed="rId2" cstate="print"/>
            <a:stretch>
              <a:fillRect/>
            </a:stretch>
          </p:blipFill>
          <p:spPr>
            <a:xfrm>
              <a:off x="2074058" y="2575969"/>
              <a:ext cx="189186" cy="47312"/>
            </a:xfrm>
            <a:prstGeom prst="rect">
              <a:avLst/>
            </a:prstGeom>
          </p:spPr>
        </p:pic>
        <p:pic>
          <p:nvPicPr>
            <p:cNvPr id="5" name="object 5"/>
            <p:cNvPicPr/>
            <p:nvPr/>
          </p:nvPicPr>
          <p:blipFill>
            <a:blip r:embed="rId3" cstate="print"/>
            <a:stretch>
              <a:fillRect/>
            </a:stretch>
          </p:blipFill>
          <p:spPr>
            <a:xfrm>
              <a:off x="2168651" y="2276855"/>
              <a:ext cx="2737104" cy="679703"/>
            </a:xfrm>
            <a:prstGeom prst="rect">
              <a:avLst/>
            </a:prstGeom>
          </p:spPr>
        </p:pic>
      </p:grpSp>
      <p:sp>
        <p:nvSpPr>
          <p:cNvPr id="6" name="object 6"/>
          <p:cNvSpPr txBox="1"/>
          <p:nvPr/>
        </p:nvSpPr>
        <p:spPr>
          <a:xfrm>
            <a:off x="1602994" y="172872"/>
            <a:ext cx="6776720" cy="2562860"/>
          </a:xfrm>
          <a:prstGeom prst="rect">
            <a:avLst/>
          </a:prstGeom>
        </p:spPr>
        <p:txBody>
          <a:bodyPr vert="horz" wrap="square" lIns="0" tIns="12700" rIns="0" bIns="0" rtlCol="0">
            <a:spAutoFit/>
          </a:bodyPr>
          <a:lstStyle/>
          <a:p>
            <a:pPr marL="355600" marR="18415" indent="-342900">
              <a:lnSpc>
                <a:spcPct val="150000"/>
              </a:lnSpc>
              <a:spcBef>
                <a:spcPts val="100"/>
              </a:spcBef>
              <a:buFont typeface="Arial"/>
              <a:buChar char="•"/>
              <a:tabLst>
                <a:tab pos="355600" algn="l"/>
              </a:tabLst>
            </a:pPr>
            <a:r>
              <a:rPr sz="2800" b="1" dirty="0">
                <a:solidFill>
                  <a:srgbClr val="4F6128"/>
                </a:solidFill>
                <a:latin typeface="Calibri"/>
                <a:cs typeface="Calibri"/>
              </a:rPr>
              <a:t>Διαβάζω</a:t>
            </a:r>
            <a:r>
              <a:rPr sz="2800" b="1" spc="-90" dirty="0">
                <a:solidFill>
                  <a:srgbClr val="4F6128"/>
                </a:solidFill>
                <a:latin typeface="Calibri"/>
                <a:cs typeface="Calibri"/>
              </a:rPr>
              <a:t> </a:t>
            </a:r>
            <a:r>
              <a:rPr sz="2800" dirty="0">
                <a:latin typeface="Calibri"/>
                <a:cs typeface="Calibri"/>
              </a:rPr>
              <a:t>από</a:t>
            </a:r>
            <a:r>
              <a:rPr sz="2800" spc="-70" dirty="0">
                <a:latin typeface="Calibri"/>
                <a:cs typeface="Calibri"/>
              </a:rPr>
              <a:t> </a:t>
            </a:r>
            <a:r>
              <a:rPr sz="2800" dirty="0">
                <a:latin typeface="Calibri"/>
                <a:cs typeface="Calibri"/>
              </a:rPr>
              <a:t>πού</a:t>
            </a:r>
            <a:r>
              <a:rPr sz="2800" spc="-80" dirty="0">
                <a:latin typeface="Calibri"/>
                <a:cs typeface="Calibri"/>
              </a:rPr>
              <a:t> </a:t>
            </a:r>
            <a:r>
              <a:rPr sz="2800" dirty="0">
                <a:latin typeface="Calibri"/>
                <a:cs typeface="Calibri"/>
              </a:rPr>
              <a:t>προέρχεται</a:t>
            </a:r>
            <a:r>
              <a:rPr sz="2800" spc="-85" dirty="0">
                <a:latin typeface="Calibri"/>
                <a:cs typeface="Calibri"/>
              </a:rPr>
              <a:t> </a:t>
            </a:r>
            <a:r>
              <a:rPr sz="2800" dirty="0">
                <a:latin typeface="Calibri"/>
                <a:cs typeface="Calibri"/>
              </a:rPr>
              <a:t>η</a:t>
            </a:r>
            <a:r>
              <a:rPr sz="2800" spc="-85" dirty="0">
                <a:latin typeface="Calibri"/>
                <a:cs typeface="Calibri"/>
              </a:rPr>
              <a:t> </a:t>
            </a:r>
            <a:r>
              <a:rPr sz="2800" dirty="0">
                <a:latin typeface="Calibri"/>
                <a:cs typeface="Calibri"/>
              </a:rPr>
              <a:t>πηγή</a:t>
            </a:r>
            <a:r>
              <a:rPr sz="2800" spc="-75" dirty="0">
                <a:latin typeface="Calibri"/>
                <a:cs typeface="Calibri"/>
              </a:rPr>
              <a:t> </a:t>
            </a:r>
            <a:r>
              <a:rPr sz="2800" dirty="0">
                <a:latin typeface="Calibri"/>
                <a:cs typeface="Calibri"/>
              </a:rPr>
              <a:t>και</a:t>
            </a:r>
            <a:r>
              <a:rPr sz="2800" spc="-85" dirty="0">
                <a:latin typeface="Calibri"/>
                <a:cs typeface="Calibri"/>
              </a:rPr>
              <a:t> </a:t>
            </a:r>
            <a:r>
              <a:rPr sz="2800" spc="-25" dirty="0">
                <a:latin typeface="Calibri"/>
                <a:cs typeface="Calibri"/>
              </a:rPr>
              <a:t>σε </a:t>
            </a:r>
            <a:r>
              <a:rPr sz="2800" dirty="0">
                <a:latin typeface="Calibri"/>
                <a:cs typeface="Calibri"/>
              </a:rPr>
              <a:t>ποιο</a:t>
            </a:r>
            <a:r>
              <a:rPr sz="2800" spc="-40" dirty="0">
                <a:latin typeface="Calibri"/>
                <a:cs typeface="Calibri"/>
              </a:rPr>
              <a:t> </a:t>
            </a:r>
            <a:r>
              <a:rPr sz="2800" b="1" dirty="0">
                <a:solidFill>
                  <a:srgbClr val="4F6128"/>
                </a:solidFill>
                <a:latin typeface="Calibri"/>
                <a:cs typeface="Calibri"/>
              </a:rPr>
              <a:t>είδος</a:t>
            </a:r>
            <a:r>
              <a:rPr sz="2800" b="1" spc="-55" dirty="0">
                <a:solidFill>
                  <a:srgbClr val="4F6128"/>
                </a:solidFill>
                <a:latin typeface="Calibri"/>
                <a:cs typeface="Calibri"/>
              </a:rPr>
              <a:t> </a:t>
            </a:r>
            <a:r>
              <a:rPr sz="2800" b="1" spc="-10" dirty="0">
                <a:solidFill>
                  <a:srgbClr val="4F6128"/>
                </a:solidFill>
                <a:latin typeface="Calibri"/>
                <a:cs typeface="Calibri"/>
              </a:rPr>
              <a:t>ανήκει</a:t>
            </a:r>
            <a:r>
              <a:rPr sz="2800" spc="-10" dirty="0">
                <a:latin typeface="Calibri"/>
                <a:cs typeface="Calibri"/>
              </a:rPr>
              <a:t>.</a:t>
            </a:r>
            <a:endParaRPr sz="2800">
              <a:latin typeface="Calibri"/>
              <a:cs typeface="Calibri"/>
            </a:endParaRPr>
          </a:p>
          <a:p>
            <a:pPr marL="755015" lvl="1" indent="-285115">
              <a:lnSpc>
                <a:spcPct val="100000"/>
              </a:lnSpc>
              <a:spcBef>
                <a:spcPts val="2115"/>
              </a:spcBef>
              <a:buFont typeface="Arial"/>
              <a:buChar char="–"/>
              <a:tabLst>
                <a:tab pos="755015" algn="l"/>
              </a:tabLst>
            </a:pPr>
            <a:r>
              <a:rPr sz="2400" dirty="0">
                <a:latin typeface="Calibri"/>
                <a:cs typeface="Calibri"/>
              </a:rPr>
              <a:t>ιστορικός,</a:t>
            </a:r>
            <a:r>
              <a:rPr sz="2400" spc="-130" dirty="0">
                <a:latin typeface="Calibri"/>
                <a:cs typeface="Calibri"/>
              </a:rPr>
              <a:t> </a:t>
            </a:r>
            <a:r>
              <a:rPr sz="2400" spc="-10" dirty="0">
                <a:latin typeface="Calibri"/>
                <a:cs typeface="Calibri"/>
              </a:rPr>
              <a:t>συγγραφέας</a:t>
            </a:r>
            <a:endParaRPr sz="2400">
              <a:latin typeface="Calibri"/>
              <a:cs typeface="Calibri"/>
            </a:endParaRPr>
          </a:p>
          <a:p>
            <a:pPr marL="755015" lvl="1" indent="-285115">
              <a:lnSpc>
                <a:spcPct val="100000"/>
              </a:lnSpc>
              <a:spcBef>
                <a:spcPts val="2020"/>
              </a:spcBef>
              <a:buFont typeface="Arial"/>
              <a:buChar char="–"/>
              <a:tabLst>
                <a:tab pos="755015" algn="l"/>
              </a:tabLst>
            </a:pPr>
            <a:r>
              <a:rPr sz="2400" b="1" dirty="0">
                <a:solidFill>
                  <a:srgbClr val="205868"/>
                </a:solidFill>
                <a:latin typeface="Calibri"/>
                <a:cs typeface="Calibri"/>
              </a:rPr>
              <a:t>πρωτογενής</a:t>
            </a:r>
            <a:r>
              <a:rPr sz="2400" b="1" spc="-130" dirty="0">
                <a:solidFill>
                  <a:srgbClr val="205868"/>
                </a:solidFill>
                <a:latin typeface="Calibri"/>
                <a:cs typeface="Calibri"/>
              </a:rPr>
              <a:t> </a:t>
            </a:r>
            <a:r>
              <a:rPr sz="2400" b="1" dirty="0">
                <a:solidFill>
                  <a:srgbClr val="205868"/>
                </a:solidFill>
                <a:latin typeface="Calibri"/>
                <a:cs typeface="Calibri"/>
              </a:rPr>
              <a:t>πηγή</a:t>
            </a:r>
            <a:r>
              <a:rPr sz="2400" b="1" spc="-120" dirty="0">
                <a:solidFill>
                  <a:srgbClr val="205868"/>
                </a:solidFill>
                <a:latin typeface="Calibri"/>
                <a:cs typeface="Calibri"/>
              </a:rPr>
              <a:t> </a:t>
            </a:r>
            <a:r>
              <a:rPr sz="2400" dirty="0">
                <a:latin typeface="Calibri"/>
                <a:cs typeface="Calibri"/>
              </a:rPr>
              <a:t>(γράμμα,</a:t>
            </a:r>
            <a:r>
              <a:rPr sz="2400" spc="-95" dirty="0">
                <a:latin typeface="Calibri"/>
                <a:cs typeface="Calibri"/>
              </a:rPr>
              <a:t> </a:t>
            </a:r>
            <a:r>
              <a:rPr sz="2400" spc="-10" dirty="0">
                <a:latin typeface="Calibri"/>
                <a:cs typeface="Calibri"/>
              </a:rPr>
              <a:t>συμβόλαιο,</a:t>
            </a:r>
            <a:r>
              <a:rPr sz="2400" spc="-80" dirty="0">
                <a:latin typeface="Calibri"/>
                <a:cs typeface="Calibri"/>
              </a:rPr>
              <a:t> </a:t>
            </a:r>
            <a:r>
              <a:rPr sz="2400" spc="-10" dirty="0">
                <a:latin typeface="Calibri"/>
                <a:cs typeface="Calibri"/>
              </a:rPr>
              <a:t>κείμενο</a:t>
            </a:r>
            <a:endParaRPr sz="2400">
              <a:latin typeface="Calibri"/>
              <a:cs typeface="Calibri"/>
            </a:endParaRPr>
          </a:p>
        </p:txBody>
      </p:sp>
      <p:sp>
        <p:nvSpPr>
          <p:cNvPr id="7" name="object 7"/>
          <p:cNvSpPr txBox="1"/>
          <p:nvPr/>
        </p:nvSpPr>
        <p:spPr>
          <a:xfrm>
            <a:off x="2346705" y="2710285"/>
            <a:ext cx="6266815" cy="2219960"/>
          </a:xfrm>
          <a:prstGeom prst="rect">
            <a:avLst/>
          </a:prstGeom>
        </p:spPr>
        <p:txBody>
          <a:bodyPr vert="horz" wrap="square" lIns="0" tIns="194945" rIns="0" bIns="0" rtlCol="0">
            <a:spAutoFit/>
          </a:bodyPr>
          <a:lstStyle/>
          <a:p>
            <a:pPr marL="12700" algn="just">
              <a:lnSpc>
                <a:spcPct val="100000"/>
              </a:lnSpc>
              <a:spcBef>
                <a:spcPts val="1535"/>
              </a:spcBef>
            </a:pPr>
            <a:r>
              <a:rPr sz="2400" dirty="0">
                <a:latin typeface="Calibri"/>
                <a:cs typeface="Calibri"/>
              </a:rPr>
              <a:t>συνθήκης,</a:t>
            </a:r>
            <a:r>
              <a:rPr sz="2400" spc="-70" dirty="0">
                <a:latin typeface="Calibri"/>
                <a:cs typeface="Calibri"/>
              </a:rPr>
              <a:t> </a:t>
            </a:r>
            <a:r>
              <a:rPr sz="2400" dirty="0">
                <a:latin typeface="Calibri"/>
                <a:cs typeface="Calibri"/>
              </a:rPr>
              <a:t>μαρτυρία,</a:t>
            </a:r>
            <a:r>
              <a:rPr sz="2400" spc="-50" dirty="0">
                <a:latin typeface="Calibri"/>
                <a:cs typeface="Calibri"/>
              </a:rPr>
              <a:t> </a:t>
            </a:r>
            <a:r>
              <a:rPr sz="2400" spc="-10" dirty="0">
                <a:latin typeface="Calibri"/>
                <a:cs typeface="Calibri"/>
              </a:rPr>
              <a:t>περιοδικά,</a:t>
            </a:r>
            <a:r>
              <a:rPr sz="2400" spc="-90" dirty="0">
                <a:latin typeface="Calibri"/>
                <a:cs typeface="Calibri"/>
              </a:rPr>
              <a:t> </a:t>
            </a:r>
            <a:r>
              <a:rPr sz="2400" spc="-10" dirty="0">
                <a:latin typeface="Calibri"/>
                <a:cs typeface="Calibri"/>
              </a:rPr>
              <a:t>εφημερίδες,</a:t>
            </a:r>
            <a:endParaRPr sz="2400">
              <a:latin typeface="Calibri"/>
              <a:cs typeface="Calibri"/>
            </a:endParaRPr>
          </a:p>
          <a:p>
            <a:pPr marL="12700" marR="5080" algn="just">
              <a:lnSpc>
                <a:spcPct val="150000"/>
              </a:lnSpc>
            </a:pPr>
            <a:r>
              <a:rPr sz="2400" spc="-10" dirty="0">
                <a:latin typeface="Calibri"/>
                <a:cs typeface="Calibri"/>
              </a:rPr>
              <a:t>αυτοβιογραφίες,</a:t>
            </a:r>
            <a:r>
              <a:rPr sz="2400" spc="15" dirty="0">
                <a:latin typeface="Calibri"/>
                <a:cs typeface="Calibri"/>
              </a:rPr>
              <a:t> </a:t>
            </a:r>
            <a:r>
              <a:rPr sz="2400" spc="-10" dirty="0">
                <a:latin typeface="Calibri"/>
                <a:cs typeface="Calibri"/>
              </a:rPr>
              <a:t>απομνημονεύματα,</a:t>
            </a:r>
            <a:r>
              <a:rPr sz="2400" spc="-5" dirty="0">
                <a:latin typeface="Calibri"/>
                <a:cs typeface="Calibri"/>
              </a:rPr>
              <a:t> </a:t>
            </a:r>
            <a:r>
              <a:rPr sz="2400" spc="-10" dirty="0">
                <a:latin typeface="Calibri"/>
                <a:cs typeface="Calibri"/>
              </a:rPr>
              <a:t>ημερολόγια, αρχειακό</a:t>
            </a:r>
            <a:r>
              <a:rPr sz="2400" spc="-100" dirty="0">
                <a:latin typeface="Calibri"/>
                <a:cs typeface="Calibri"/>
              </a:rPr>
              <a:t> </a:t>
            </a:r>
            <a:r>
              <a:rPr sz="2400" spc="-30" dirty="0">
                <a:latin typeface="Calibri"/>
                <a:cs typeface="Calibri"/>
              </a:rPr>
              <a:t>υλικό,</a:t>
            </a:r>
            <a:r>
              <a:rPr sz="2400" spc="-90" dirty="0">
                <a:latin typeface="Calibri"/>
                <a:cs typeface="Calibri"/>
              </a:rPr>
              <a:t> </a:t>
            </a:r>
            <a:r>
              <a:rPr sz="2400" dirty="0">
                <a:latin typeface="Calibri"/>
                <a:cs typeface="Calibri"/>
              </a:rPr>
              <a:t>επιστημονικά</a:t>
            </a:r>
            <a:r>
              <a:rPr sz="2400" spc="-95" dirty="0">
                <a:latin typeface="Calibri"/>
                <a:cs typeface="Calibri"/>
              </a:rPr>
              <a:t> </a:t>
            </a:r>
            <a:r>
              <a:rPr sz="2400" spc="-10" dirty="0">
                <a:latin typeface="Calibri"/>
                <a:cs typeface="Calibri"/>
              </a:rPr>
              <a:t>περιοδικά,</a:t>
            </a:r>
            <a:r>
              <a:rPr sz="2400" spc="-110" dirty="0">
                <a:latin typeface="Calibri"/>
                <a:cs typeface="Calibri"/>
              </a:rPr>
              <a:t> </a:t>
            </a:r>
            <a:r>
              <a:rPr sz="2400" spc="-10" dirty="0">
                <a:latin typeface="Calibri"/>
                <a:cs typeface="Calibri"/>
              </a:rPr>
              <a:t>έρευνες, </a:t>
            </a:r>
            <a:r>
              <a:rPr sz="2400" dirty="0">
                <a:latin typeface="Calibri"/>
                <a:cs typeface="Calibri"/>
              </a:rPr>
              <a:t>στατιστικές,</a:t>
            </a:r>
            <a:r>
              <a:rPr sz="2400" spc="-75" dirty="0">
                <a:latin typeface="Calibri"/>
                <a:cs typeface="Calibri"/>
              </a:rPr>
              <a:t> </a:t>
            </a:r>
            <a:r>
              <a:rPr sz="2400" spc="-10" dirty="0">
                <a:latin typeface="Calibri"/>
                <a:cs typeface="Calibri"/>
              </a:rPr>
              <a:t>φωτογραφίες,</a:t>
            </a:r>
            <a:r>
              <a:rPr sz="2400" spc="-50" dirty="0">
                <a:latin typeface="Calibri"/>
                <a:cs typeface="Calibri"/>
              </a:rPr>
              <a:t> </a:t>
            </a:r>
            <a:r>
              <a:rPr sz="2400" dirty="0">
                <a:latin typeface="Calibri"/>
                <a:cs typeface="Calibri"/>
              </a:rPr>
              <a:t>εικόνες,</a:t>
            </a:r>
            <a:r>
              <a:rPr sz="2400" spc="-100" dirty="0">
                <a:latin typeface="Calibri"/>
                <a:cs typeface="Calibri"/>
              </a:rPr>
              <a:t> </a:t>
            </a:r>
            <a:r>
              <a:rPr sz="2400" spc="-10" dirty="0">
                <a:latin typeface="Calibri"/>
                <a:cs typeface="Calibri"/>
              </a:rPr>
              <a:t>κ.α.)</a:t>
            </a:r>
            <a:endParaRPr sz="2400">
              <a:latin typeface="Calibri"/>
              <a:cs typeface="Calibri"/>
            </a:endParaRPr>
          </a:p>
        </p:txBody>
      </p:sp>
      <p:grpSp>
        <p:nvGrpSpPr>
          <p:cNvPr id="8" name="object 8"/>
          <p:cNvGrpSpPr/>
          <p:nvPr/>
        </p:nvGrpSpPr>
        <p:grpSpPr>
          <a:xfrm>
            <a:off x="2074058" y="5093208"/>
            <a:ext cx="3046730" cy="680085"/>
            <a:chOff x="2074058" y="5093208"/>
            <a:chExt cx="3046730" cy="680085"/>
          </a:xfrm>
        </p:grpSpPr>
        <p:pic>
          <p:nvPicPr>
            <p:cNvPr id="9" name="object 9"/>
            <p:cNvPicPr/>
            <p:nvPr/>
          </p:nvPicPr>
          <p:blipFill>
            <a:blip r:embed="rId2" cstate="print"/>
            <a:stretch>
              <a:fillRect/>
            </a:stretch>
          </p:blipFill>
          <p:spPr>
            <a:xfrm>
              <a:off x="2074058" y="5392321"/>
              <a:ext cx="189186" cy="47312"/>
            </a:xfrm>
            <a:prstGeom prst="rect">
              <a:avLst/>
            </a:prstGeom>
          </p:spPr>
        </p:pic>
        <p:pic>
          <p:nvPicPr>
            <p:cNvPr id="10" name="object 10"/>
            <p:cNvPicPr/>
            <p:nvPr/>
          </p:nvPicPr>
          <p:blipFill>
            <a:blip r:embed="rId4" cstate="print"/>
            <a:stretch>
              <a:fillRect/>
            </a:stretch>
          </p:blipFill>
          <p:spPr>
            <a:xfrm>
              <a:off x="2168651" y="5093208"/>
              <a:ext cx="2951988" cy="679704"/>
            </a:xfrm>
            <a:prstGeom prst="rect">
              <a:avLst/>
            </a:prstGeom>
          </p:spPr>
        </p:pic>
      </p:grpSp>
      <p:sp>
        <p:nvSpPr>
          <p:cNvPr id="11" name="object 11"/>
          <p:cNvSpPr txBox="1"/>
          <p:nvPr/>
        </p:nvSpPr>
        <p:spPr>
          <a:xfrm>
            <a:off x="2060194" y="4978196"/>
            <a:ext cx="6352540" cy="1122680"/>
          </a:xfrm>
          <a:prstGeom prst="rect">
            <a:avLst/>
          </a:prstGeom>
        </p:spPr>
        <p:txBody>
          <a:bodyPr vert="horz" wrap="square" lIns="0" tIns="12700" rIns="0" bIns="0" rtlCol="0">
            <a:spAutoFit/>
          </a:bodyPr>
          <a:lstStyle/>
          <a:p>
            <a:pPr marL="299085" marR="5080" indent="-287020">
              <a:lnSpc>
                <a:spcPct val="150000"/>
              </a:lnSpc>
              <a:spcBef>
                <a:spcPts val="100"/>
              </a:spcBef>
            </a:pPr>
            <a:r>
              <a:rPr sz="2400" dirty="0">
                <a:solidFill>
                  <a:srgbClr val="205868"/>
                </a:solidFill>
                <a:latin typeface="Arial"/>
                <a:cs typeface="Arial"/>
              </a:rPr>
              <a:t>–</a:t>
            </a:r>
            <a:r>
              <a:rPr sz="2400" spc="165" dirty="0">
                <a:solidFill>
                  <a:srgbClr val="205868"/>
                </a:solidFill>
                <a:latin typeface="Arial"/>
                <a:cs typeface="Arial"/>
              </a:rPr>
              <a:t> </a:t>
            </a:r>
            <a:r>
              <a:rPr sz="2400" b="1" dirty="0">
                <a:solidFill>
                  <a:srgbClr val="205868"/>
                </a:solidFill>
                <a:latin typeface="Calibri"/>
                <a:cs typeface="Calibri"/>
              </a:rPr>
              <a:t>δευτερογενής</a:t>
            </a:r>
            <a:r>
              <a:rPr sz="2400" b="1" spc="-80" dirty="0">
                <a:solidFill>
                  <a:srgbClr val="205868"/>
                </a:solidFill>
                <a:latin typeface="Calibri"/>
                <a:cs typeface="Calibri"/>
              </a:rPr>
              <a:t> </a:t>
            </a:r>
            <a:r>
              <a:rPr sz="2400" b="1" dirty="0">
                <a:solidFill>
                  <a:srgbClr val="205868"/>
                </a:solidFill>
                <a:latin typeface="Calibri"/>
                <a:cs typeface="Calibri"/>
              </a:rPr>
              <a:t>πηγή</a:t>
            </a:r>
            <a:r>
              <a:rPr sz="2400" b="1" spc="-70" dirty="0">
                <a:solidFill>
                  <a:srgbClr val="205868"/>
                </a:solidFill>
                <a:latin typeface="Calibri"/>
                <a:cs typeface="Calibri"/>
              </a:rPr>
              <a:t> </a:t>
            </a:r>
            <a:r>
              <a:rPr sz="2400" spc="-10" dirty="0">
                <a:latin typeface="Calibri"/>
                <a:cs typeface="Calibri"/>
              </a:rPr>
              <a:t>(ιστορικό</a:t>
            </a:r>
            <a:r>
              <a:rPr sz="2400" spc="-55" dirty="0">
                <a:latin typeface="Calibri"/>
                <a:cs typeface="Calibri"/>
              </a:rPr>
              <a:t> </a:t>
            </a:r>
            <a:r>
              <a:rPr sz="2400" spc="-10" dirty="0">
                <a:latin typeface="Calibri"/>
                <a:cs typeface="Calibri"/>
              </a:rPr>
              <a:t>εγχειρίδιο,</a:t>
            </a:r>
            <a:r>
              <a:rPr sz="2400" spc="-30" dirty="0">
                <a:latin typeface="Calibri"/>
                <a:cs typeface="Calibri"/>
              </a:rPr>
              <a:t> </a:t>
            </a:r>
            <a:r>
              <a:rPr sz="2400" spc="-10" dirty="0">
                <a:latin typeface="Calibri"/>
                <a:cs typeface="Calibri"/>
              </a:rPr>
              <a:t>άρθρο, εγκυκλοπαίδεια,</a:t>
            </a:r>
            <a:r>
              <a:rPr sz="2400" spc="-60" dirty="0">
                <a:latin typeface="Calibri"/>
                <a:cs typeface="Calibri"/>
              </a:rPr>
              <a:t> </a:t>
            </a:r>
            <a:r>
              <a:rPr sz="2400" spc="-10" dirty="0">
                <a:latin typeface="Calibri"/>
                <a:cs typeface="Calibri"/>
              </a:rPr>
              <a:t>εκπαιδευτικό</a:t>
            </a:r>
            <a:r>
              <a:rPr sz="2400" spc="-80" dirty="0">
                <a:latin typeface="Calibri"/>
                <a:cs typeface="Calibri"/>
              </a:rPr>
              <a:t> </a:t>
            </a:r>
            <a:r>
              <a:rPr sz="2400" spc="-10" dirty="0">
                <a:latin typeface="Calibri"/>
                <a:cs typeface="Calibri"/>
              </a:rPr>
              <a:t>εγχειρίδιο,</a:t>
            </a:r>
            <a:r>
              <a:rPr sz="2400" spc="-40" dirty="0">
                <a:latin typeface="Calibri"/>
                <a:cs typeface="Calibri"/>
              </a:rPr>
              <a:t> </a:t>
            </a:r>
            <a:r>
              <a:rPr sz="2400" spc="-10" dirty="0">
                <a:latin typeface="Calibri"/>
                <a:cs typeface="Calibri"/>
              </a:rPr>
              <a:t>κ.α.)</a:t>
            </a:r>
            <a:endParaRPr sz="2400">
              <a:latin typeface="Calibri"/>
              <a:cs typeface="Calibri"/>
            </a:endParaRPr>
          </a:p>
        </p:txBody>
      </p:sp>
      <p:sp>
        <p:nvSpPr>
          <p:cNvPr id="12" name="object 12"/>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13" name="object 13"/>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5</a:t>
            </a:fld>
            <a:endParaRPr spc="-25"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43509" y="148539"/>
            <a:ext cx="1903095" cy="697230"/>
          </a:xfrm>
          <a:prstGeom prst="rect">
            <a:avLst/>
          </a:prstGeom>
        </p:spPr>
        <p:txBody>
          <a:bodyPr vert="horz" wrap="square" lIns="0" tIns="13335" rIns="0" bIns="0" rtlCol="0">
            <a:spAutoFit/>
          </a:bodyPr>
          <a:lstStyle/>
          <a:p>
            <a:pPr marL="38100">
              <a:lnSpc>
                <a:spcPct val="100000"/>
              </a:lnSpc>
              <a:spcBef>
                <a:spcPts val="105"/>
              </a:spcBef>
            </a:pPr>
            <a:r>
              <a:rPr dirty="0"/>
              <a:t>2</a:t>
            </a:r>
            <a:r>
              <a:rPr sz="4350" baseline="24904" dirty="0"/>
              <a:t>ο</a:t>
            </a:r>
            <a:r>
              <a:rPr sz="4350" spc="525" baseline="24904" dirty="0"/>
              <a:t> </a:t>
            </a:r>
            <a:r>
              <a:rPr sz="4400" spc="-20" dirty="0"/>
              <a:t>βήμα</a:t>
            </a:r>
            <a:endParaRPr sz="4400"/>
          </a:p>
        </p:txBody>
      </p:sp>
      <p:sp>
        <p:nvSpPr>
          <p:cNvPr id="3" name="object 3"/>
          <p:cNvSpPr/>
          <p:nvPr/>
        </p:nvSpPr>
        <p:spPr>
          <a:xfrm>
            <a:off x="550163" y="990600"/>
            <a:ext cx="7924800" cy="4186554"/>
          </a:xfrm>
          <a:custGeom>
            <a:avLst/>
            <a:gdLst/>
            <a:ahLst/>
            <a:cxnLst/>
            <a:rect l="l" t="t" r="r" b="b"/>
            <a:pathLst>
              <a:path w="7924800" h="4186554">
                <a:moveTo>
                  <a:pt x="0" y="4186428"/>
                </a:moveTo>
                <a:lnTo>
                  <a:pt x="7924800" y="4186428"/>
                </a:lnTo>
                <a:lnTo>
                  <a:pt x="7924800" y="0"/>
                </a:lnTo>
                <a:lnTo>
                  <a:pt x="0" y="0"/>
                </a:lnTo>
                <a:lnTo>
                  <a:pt x="0" y="4186428"/>
                </a:lnTo>
                <a:close/>
              </a:path>
            </a:pathLst>
          </a:custGeom>
          <a:ln w="6096">
            <a:solidFill>
              <a:srgbClr val="000000"/>
            </a:solidFill>
          </a:ln>
        </p:spPr>
        <p:txBody>
          <a:bodyPr wrap="square" lIns="0" tIns="0" rIns="0" bIns="0" rtlCol="0"/>
          <a:lstStyle/>
          <a:p>
            <a:endParaRPr/>
          </a:p>
        </p:txBody>
      </p:sp>
      <p:sp>
        <p:nvSpPr>
          <p:cNvPr id="4" name="object 4"/>
          <p:cNvSpPr txBox="1"/>
          <p:nvPr/>
        </p:nvSpPr>
        <p:spPr>
          <a:xfrm>
            <a:off x="535940" y="1017777"/>
            <a:ext cx="8105775" cy="5336540"/>
          </a:xfrm>
          <a:prstGeom prst="rect">
            <a:avLst/>
          </a:prstGeom>
        </p:spPr>
        <p:txBody>
          <a:bodyPr vert="horz" wrap="square" lIns="0" tIns="13335" rIns="0" bIns="0" rtlCol="0">
            <a:spAutoFit/>
          </a:bodyPr>
          <a:lstStyle/>
          <a:p>
            <a:pPr marL="105410">
              <a:lnSpc>
                <a:spcPct val="100000"/>
              </a:lnSpc>
              <a:spcBef>
                <a:spcPts val="105"/>
              </a:spcBef>
            </a:pPr>
            <a:r>
              <a:rPr sz="1400" dirty="0">
                <a:latin typeface="Arial"/>
                <a:cs typeface="Arial"/>
              </a:rPr>
              <a:t>Ο</a:t>
            </a:r>
            <a:r>
              <a:rPr sz="1400" spc="-25" dirty="0">
                <a:latin typeface="Arial"/>
                <a:cs typeface="Arial"/>
              </a:rPr>
              <a:t> </a:t>
            </a:r>
            <a:r>
              <a:rPr sz="1400" dirty="0">
                <a:latin typeface="Arial"/>
                <a:cs typeface="Arial"/>
              </a:rPr>
              <a:t>ομηρικός</a:t>
            </a:r>
            <a:r>
              <a:rPr sz="1400" spc="-35" dirty="0">
                <a:latin typeface="Arial"/>
                <a:cs typeface="Arial"/>
              </a:rPr>
              <a:t> </a:t>
            </a:r>
            <a:r>
              <a:rPr sz="1400" spc="-10" dirty="0">
                <a:latin typeface="Arial"/>
                <a:cs typeface="Arial"/>
              </a:rPr>
              <a:t>«οίκος»</a:t>
            </a:r>
            <a:endParaRPr sz="1400">
              <a:latin typeface="Arial"/>
              <a:cs typeface="Arial"/>
            </a:endParaRPr>
          </a:p>
          <a:p>
            <a:pPr marL="105410" marR="341630">
              <a:lnSpc>
                <a:spcPct val="100000"/>
              </a:lnSpc>
            </a:pPr>
            <a:r>
              <a:rPr sz="1400" dirty="0">
                <a:latin typeface="Arial"/>
                <a:cs typeface="Arial"/>
              </a:rPr>
              <a:t>Τι</a:t>
            </a:r>
            <a:r>
              <a:rPr sz="1400" spc="-25" dirty="0">
                <a:latin typeface="Arial"/>
                <a:cs typeface="Arial"/>
              </a:rPr>
              <a:t> </a:t>
            </a:r>
            <a:r>
              <a:rPr sz="1400" dirty="0">
                <a:latin typeface="Arial"/>
                <a:cs typeface="Arial"/>
              </a:rPr>
              <a:t>είναι</a:t>
            </a:r>
            <a:r>
              <a:rPr sz="1400" spc="-15" dirty="0">
                <a:latin typeface="Arial"/>
                <a:cs typeface="Arial"/>
              </a:rPr>
              <a:t> </a:t>
            </a:r>
            <a:r>
              <a:rPr sz="1400" dirty="0">
                <a:latin typeface="Arial"/>
                <a:cs typeface="Arial"/>
              </a:rPr>
              <a:t>ο</a:t>
            </a:r>
            <a:r>
              <a:rPr sz="1400" spc="-25" dirty="0">
                <a:latin typeface="Arial"/>
                <a:cs typeface="Arial"/>
              </a:rPr>
              <a:t> </a:t>
            </a:r>
            <a:r>
              <a:rPr sz="1400" dirty="0">
                <a:latin typeface="Arial"/>
                <a:cs typeface="Arial"/>
              </a:rPr>
              <a:t>οίκος;</a:t>
            </a:r>
            <a:r>
              <a:rPr sz="1400" spc="-50" dirty="0">
                <a:latin typeface="Arial"/>
                <a:cs typeface="Arial"/>
              </a:rPr>
              <a:t> </a:t>
            </a:r>
            <a:r>
              <a:rPr sz="1400" dirty="0">
                <a:latin typeface="Arial"/>
                <a:cs typeface="Arial"/>
              </a:rPr>
              <a:t>Η</a:t>
            </a:r>
            <a:r>
              <a:rPr sz="1400" spc="-20" dirty="0">
                <a:latin typeface="Arial"/>
                <a:cs typeface="Arial"/>
              </a:rPr>
              <a:t> </a:t>
            </a:r>
            <a:r>
              <a:rPr sz="1400" dirty="0">
                <a:latin typeface="Arial"/>
                <a:cs typeface="Arial"/>
              </a:rPr>
              <a:t>λέξη</a:t>
            </a:r>
            <a:r>
              <a:rPr sz="1400" spc="-40" dirty="0">
                <a:latin typeface="Arial"/>
                <a:cs typeface="Arial"/>
              </a:rPr>
              <a:t> </a:t>
            </a:r>
            <a:r>
              <a:rPr sz="1400" spc="-10" dirty="0">
                <a:latin typeface="Arial"/>
                <a:cs typeface="Arial"/>
              </a:rPr>
              <a:t>αποδίδεται</a:t>
            </a:r>
            <a:r>
              <a:rPr sz="1400" spc="-35" dirty="0">
                <a:latin typeface="Arial"/>
                <a:cs typeface="Arial"/>
              </a:rPr>
              <a:t> </a:t>
            </a:r>
            <a:r>
              <a:rPr sz="1400" dirty="0">
                <a:latin typeface="Arial"/>
                <a:cs typeface="Arial"/>
              </a:rPr>
              <a:t>πολλές</a:t>
            </a:r>
            <a:r>
              <a:rPr sz="1400" spc="-55" dirty="0">
                <a:latin typeface="Arial"/>
                <a:cs typeface="Arial"/>
              </a:rPr>
              <a:t> </a:t>
            </a:r>
            <a:r>
              <a:rPr sz="1400" dirty="0">
                <a:latin typeface="Arial"/>
                <a:cs typeface="Arial"/>
              </a:rPr>
              <a:t>φορές</a:t>
            </a:r>
            <a:r>
              <a:rPr sz="1400" spc="-35" dirty="0">
                <a:latin typeface="Arial"/>
                <a:cs typeface="Arial"/>
              </a:rPr>
              <a:t> </a:t>
            </a:r>
            <a:r>
              <a:rPr sz="1400" dirty="0">
                <a:latin typeface="Arial"/>
                <a:cs typeface="Arial"/>
              </a:rPr>
              <a:t>με</a:t>
            </a:r>
            <a:r>
              <a:rPr sz="1400" spc="-20" dirty="0">
                <a:latin typeface="Arial"/>
                <a:cs typeface="Arial"/>
              </a:rPr>
              <a:t> </a:t>
            </a:r>
            <a:r>
              <a:rPr sz="1400" dirty="0">
                <a:latin typeface="Arial"/>
                <a:cs typeface="Arial"/>
              </a:rPr>
              <a:t>τον</a:t>
            </a:r>
            <a:r>
              <a:rPr sz="1400" spc="-30" dirty="0">
                <a:latin typeface="Arial"/>
                <a:cs typeface="Arial"/>
              </a:rPr>
              <a:t> </a:t>
            </a:r>
            <a:r>
              <a:rPr sz="1400" dirty="0">
                <a:latin typeface="Arial"/>
                <a:cs typeface="Arial"/>
              </a:rPr>
              <a:t>όρο</a:t>
            </a:r>
            <a:r>
              <a:rPr sz="1400" spc="-35" dirty="0">
                <a:latin typeface="Arial"/>
                <a:cs typeface="Arial"/>
              </a:rPr>
              <a:t> </a:t>
            </a:r>
            <a:r>
              <a:rPr sz="1400" dirty="0">
                <a:latin typeface="Arial"/>
                <a:cs typeface="Arial"/>
              </a:rPr>
              <a:t>«οικογένεια».</a:t>
            </a:r>
            <a:r>
              <a:rPr sz="1400" spc="-45" dirty="0">
                <a:latin typeface="Arial"/>
                <a:cs typeface="Arial"/>
              </a:rPr>
              <a:t> </a:t>
            </a:r>
            <a:r>
              <a:rPr sz="1400" dirty="0">
                <a:latin typeface="Arial"/>
                <a:cs typeface="Arial"/>
              </a:rPr>
              <a:t>Όμως</a:t>
            </a:r>
            <a:r>
              <a:rPr sz="1400" spc="-25" dirty="0">
                <a:latin typeface="Arial"/>
                <a:cs typeface="Arial"/>
              </a:rPr>
              <a:t> </a:t>
            </a:r>
            <a:r>
              <a:rPr sz="1400" dirty="0">
                <a:latin typeface="Arial"/>
                <a:cs typeface="Arial"/>
              </a:rPr>
              <a:t>η</a:t>
            </a:r>
            <a:r>
              <a:rPr sz="1400" spc="-30" dirty="0">
                <a:latin typeface="Arial"/>
                <a:cs typeface="Arial"/>
              </a:rPr>
              <a:t> </a:t>
            </a:r>
            <a:r>
              <a:rPr sz="1400" dirty="0">
                <a:latin typeface="Arial"/>
                <a:cs typeface="Arial"/>
              </a:rPr>
              <a:t>απόδοση</a:t>
            </a:r>
            <a:r>
              <a:rPr sz="1400" spc="-50" dirty="0">
                <a:latin typeface="Arial"/>
                <a:cs typeface="Arial"/>
              </a:rPr>
              <a:t> </a:t>
            </a:r>
            <a:r>
              <a:rPr sz="1400" spc="-20" dirty="0">
                <a:latin typeface="Arial"/>
                <a:cs typeface="Arial"/>
              </a:rPr>
              <a:t>αυτή </a:t>
            </a:r>
            <a:r>
              <a:rPr sz="1400" dirty="0">
                <a:latin typeface="Arial"/>
                <a:cs typeface="Arial"/>
              </a:rPr>
              <a:t>είναι</a:t>
            </a:r>
            <a:r>
              <a:rPr sz="1400" spc="-20" dirty="0">
                <a:latin typeface="Arial"/>
                <a:cs typeface="Arial"/>
              </a:rPr>
              <a:t> </a:t>
            </a:r>
            <a:r>
              <a:rPr sz="1400" spc="-10" dirty="0">
                <a:latin typeface="Arial"/>
                <a:cs typeface="Arial"/>
              </a:rPr>
              <a:t>πολύ</a:t>
            </a:r>
            <a:r>
              <a:rPr sz="1400" spc="-40" dirty="0">
                <a:latin typeface="Arial"/>
                <a:cs typeface="Arial"/>
              </a:rPr>
              <a:t> </a:t>
            </a:r>
            <a:r>
              <a:rPr sz="1400" dirty="0">
                <a:latin typeface="Arial"/>
                <a:cs typeface="Arial"/>
              </a:rPr>
              <a:t>στενή</a:t>
            </a:r>
            <a:r>
              <a:rPr sz="1400" spc="-20" dirty="0">
                <a:latin typeface="Arial"/>
                <a:cs typeface="Arial"/>
              </a:rPr>
              <a:t> </a:t>
            </a:r>
            <a:r>
              <a:rPr sz="1400" dirty="0">
                <a:latin typeface="Arial"/>
                <a:cs typeface="Arial"/>
              </a:rPr>
              <a:t>και</a:t>
            </a:r>
            <a:r>
              <a:rPr sz="1400" spc="-40" dirty="0">
                <a:latin typeface="Arial"/>
                <a:cs typeface="Arial"/>
              </a:rPr>
              <a:t> </a:t>
            </a:r>
            <a:r>
              <a:rPr sz="1400" dirty="0">
                <a:latin typeface="Arial"/>
                <a:cs typeface="Arial"/>
              </a:rPr>
              <a:t>θα</a:t>
            </a:r>
            <a:r>
              <a:rPr sz="1400" spc="-40" dirty="0">
                <a:latin typeface="Arial"/>
                <a:cs typeface="Arial"/>
              </a:rPr>
              <a:t> </a:t>
            </a:r>
            <a:r>
              <a:rPr sz="1400" dirty="0">
                <a:latin typeface="Arial"/>
                <a:cs typeface="Arial"/>
              </a:rPr>
              <a:t>μπορούσε</a:t>
            </a:r>
            <a:r>
              <a:rPr sz="1400" spc="-45" dirty="0">
                <a:latin typeface="Arial"/>
                <a:cs typeface="Arial"/>
              </a:rPr>
              <a:t> </a:t>
            </a:r>
            <a:r>
              <a:rPr sz="1400" dirty="0">
                <a:latin typeface="Arial"/>
                <a:cs typeface="Arial"/>
              </a:rPr>
              <a:t>να</a:t>
            </a:r>
            <a:r>
              <a:rPr sz="1400" spc="-5" dirty="0">
                <a:latin typeface="Arial"/>
                <a:cs typeface="Arial"/>
              </a:rPr>
              <a:t> </a:t>
            </a:r>
            <a:r>
              <a:rPr sz="1400" dirty="0">
                <a:latin typeface="Arial"/>
                <a:cs typeface="Arial"/>
              </a:rPr>
              <a:t>οδηγήσει</a:t>
            </a:r>
            <a:r>
              <a:rPr sz="1400" spc="-55" dirty="0">
                <a:latin typeface="Arial"/>
                <a:cs typeface="Arial"/>
              </a:rPr>
              <a:t> </a:t>
            </a:r>
            <a:r>
              <a:rPr sz="1400" dirty="0">
                <a:latin typeface="Arial"/>
                <a:cs typeface="Arial"/>
              </a:rPr>
              <a:t>σε</a:t>
            </a:r>
            <a:r>
              <a:rPr sz="1400" spc="-35" dirty="0">
                <a:latin typeface="Arial"/>
                <a:cs typeface="Arial"/>
              </a:rPr>
              <a:t> </a:t>
            </a:r>
            <a:r>
              <a:rPr sz="1400" dirty="0">
                <a:latin typeface="Arial"/>
                <a:cs typeface="Arial"/>
              </a:rPr>
              <a:t>εσφαλμένα</a:t>
            </a:r>
            <a:r>
              <a:rPr sz="1400" spc="-15" dirty="0">
                <a:latin typeface="Arial"/>
                <a:cs typeface="Arial"/>
              </a:rPr>
              <a:t> </a:t>
            </a:r>
            <a:r>
              <a:rPr sz="1400" spc="-10" dirty="0">
                <a:latin typeface="Arial"/>
                <a:cs typeface="Arial"/>
              </a:rPr>
              <a:t>συμπεράσματα.</a:t>
            </a:r>
            <a:r>
              <a:rPr sz="1400" spc="-50" dirty="0">
                <a:latin typeface="Arial"/>
                <a:cs typeface="Arial"/>
              </a:rPr>
              <a:t> </a:t>
            </a:r>
            <a:r>
              <a:rPr sz="1400" dirty="0">
                <a:latin typeface="Arial"/>
                <a:cs typeface="Arial"/>
              </a:rPr>
              <a:t>Ο</a:t>
            </a:r>
            <a:r>
              <a:rPr sz="1400" spc="-35" dirty="0">
                <a:latin typeface="Arial"/>
                <a:cs typeface="Arial"/>
              </a:rPr>
              <a:t> </a:t>
            </a:r>
            <a:r>
              <a:rPr sz="1400" dirty="0">
                <a:latin typeface="Arial"/>
                <a:cs typeface="Arial"/>
              </a:rPr>
              <a:t>οίκος,</a:t>
            </a:r>
            <a:r>
              <a:rPr sz="1400" spc="-50" dirty="0">
                <a:latin typeface="Arial"/>
                <a:cs typeface="Arial"/>
              </a:rPr>
              <a:t> </a:t>
            </a:r>
            <a:r>
              <a:rPr sz="1400" dirty="0">
                <a:latin typeface="Arial"/>
                <a:cs typeface="Arial"/>
              </a:rPr>
              <a:t>ακόμη</a:t>
            </a:r>
            <a:r>
              <a:rPr sz="1400" spc="-40" dirty="0">
                <a:latin typeface="Arial"/>
                <a:cs typeface="Arial"/>
              </a:rPr>
              <a:t> </a:t>
            </a:r>
            <a:r>
              <a:rPr sz="1400" spc="-25" dirty="0">
                <a:latin typeface="Arial"/>
                <a:cs typeface="Arial"/>
              </a:rPr>
              <a:t>και </a:t>
            </a:r>
            <a:r>
              <a:rPr sz="1400" dirty="0">
                <a:latin typeface="Arial"/>
                <a:cs typeface="Arial"/>
              </a:rPr>
              <a:t>από</a:t>
            </a:r>
            <a:r>
              <a:rPr sz="1400" spc="-45" dirty="0">
                <a:latin typeface="Arial"/>
                <a:cs typeface="Arial"/>
              </a:rPr>
              <a:t> </a:t>
            </a:r>
            <a:r>
              <a:rPr sz="1400" dirty="0">
                <a:latin typeface="Arial"/>
                <a:cs typeface="Arial"/>
              </a:rPr>
              <a:t>την</a:t>
            </a:r>
            <a:r>
              <a:rPr sz="1400" spc="-50" dirty="0">
                <a:latin typeface="Arial"/>
                <a:cs typeface="Arial"/>
              </a:rPr>
              <a:t> </a:t>
            </a:r>
            <a:r>
              <a:rPr sz="1400" dirty="0">
                <a:latin typeface="Arial"/>
                <a:cs typeface="Arial"/>
              </a:rPr>
              <a:t>άποψη</a:t>
            </a:r>
            <a:r>
              <a:rPr sz="1400" spc="-50" dirty="0">
                <a:latin typeface="Arial"/>
                <a:cs typeface="Arial"/>
              </a:rPr>
              <a:t> </a:t>
            </a:r>
            <a:r>
              <a:rPr sz="1400" dirty="0">
                <a:latin typeface="Arial"/>
                <a:cs typeface="Arial"/>
              </a:rPr>
              <a:t>του</a:t>
            </a:r>
            <a:r>
              <a:rPr sz="1400" spc="-50" dirty="0">
                <a:latin typeface="Arial"/>
                <a:cs typeface="Arial"/>
              </a:rPr>
              <a:t> </a:t>
            </a:r>
            <a:r>
              <a:rPr sz="1400" dirty="0">
                <a:latin typeface="Arial"/>
                <a:cs typeface="Arial"/>
              </a:rPr>
              <a:t>αριθμού</a:t>
            </a:r>
            <a:r>
              <a:rPr sz="1400" spc="-40" dirty="0">
                <a:latin typeface="Arial"/>
                <a:cs typeface="Arial"/>
              </a:rPr>
              <a:t> </a:t>
            </a:r>
            <a:r>
              <a:rPr sz="1400" dirty="0">
                <a:latin typeface="Arial"/>
                <a:cs typeface="Arial"/>
              </a:rPr>
              <a:t>των</a:t>
            </a:r>
            <a:r>
              <a:rPr sz="1400" spc="-45" dirty="0">
                <a:latin typeface="Arial"/>
                <a:cs typeface="Arial"/>
              </a:rPr>
              <a:t> </a:t>
            </a:r>
            <a:r>
              <a:rPr sz="1400" spc="-10" dirty="0">
                <a:latin typeface="Arial"/>
                <a:cs typeface="Arial"/>
              </a:rPr>
              <a:t>ανθρώπων,</a:t>
            </a:r>
            <a:r>
              <a:rPr sz="1400" spc="-30" dirty="0">
                <a:latin typeface="Arial"/>
                <a:cs typeface="Arial"/>
              </a:rPr>
              <a:t> </a:t>
            </a:r>
            <a:r>
              <a:rPr sz="1400" dirty="0">
                <a:latin typeface="Arial"/>
                <a:cs typeface="Arial"/>
              </a:rPr>
              <a:t>είναι</a:t>
            </a:r>
            <a:r>
              <a:rPr sz="1400" spc="-20" dirty="0">
                <a:latin typeface="Arial"/>
                <a:cs typeface="Arial"/>
              </a:rPr>
              <a:t> </a:t>
            </a:r>
            <a:r>
              <a:rPr sz="1400" dirty="0">
                <a:latin typeface="Arial"/>
                <a:cs typeface="Arial"/>
              </a:rPr>
              <a:t>κάτι</a:t>
            </a:r>
            <a:r>
              <a:rPr sz="1400" spc="-45" dirty="0">
                <a:latin typeface="Arial"/>
                <a:cs typeface="Arial"/>
              </a:rPr>
              <a:t> </a:t>
            </a:r>
            <a:r>
              <a:rPr sz="1400" spc="-10" dirty="0">
                <a:latin typeface="Arial"/>
                <a:cs typeface="Arial"/>
              </a:rPr>
              <a:t>πολύ</a:t>
            </a:r>
            <a:r>
              <a:rPr sz="1400" spc="-60" dirty="0">
                <a:latin typeface="Arial"/>
                <a:cs typeface="Arial"/>
              </a:rPr>
              <a:t> </a:t>
            </a:r>
            <a:r>
              <a:rPr sz="1400" dirty="0">
                <a:latin typeface="Arial"/>
                <a:cs typeface="Arial"/>
              </a:rPr>
              <a:t>περισσότερο</a:t>
            </a:r>
            <a:r>
              <a:rPr sz="1400" spc="-60" dirty="0">
                <a:latin typeface="Arial"/>
                <a:cs typeface="Arial"/>
              </a:rPr>
              <a:t> </a:t>
            </a:r>
            <a:r>
              <a:rPr sz="1400" dirty="0">
                <a:latin typeface="Arial"/>
                <a:cs typeface="Arial"/>
              </a:rPr>
              <a:t>από</a:t>
            </a:r>
            <a:r>
              <a:rPr sz="1400" spc="-45" dirty="0">
                <a:latin typeface="Arial"/>
                <a:cs typeface="Arial"/>
              </a:rPr>
              <a:t> </a:t>
            </a:r>
            <a:r>
              <a:rPr sz="1400" dirty="0">
                <a:latin typeface="Arial"/>
                <a:cs typeface="Arial"/>
              </a:rPr>
              <a:t>οικογένεια</a:t>
            </a:r>
            <a:r>
              <a:rPr sz="1400" spc="-45" dirty="0">
                <a:latin typeface="Arial"/>
                <a:cs typeface="Arial"/>
              </a:rPr>
              <a:t> </a:t>
            </a:r>
            <a:r>
              <a:rPr sz="1400" dirty="0">
                <a:latin typeface="Arial"/>
                <a:cs typeface="Arial"/>
              </a:rPr>
              <a:t>με</a:t>
            </a:r>
            <a:r>
              <a:rPr sz="1400" spc="-30" dirty="0">
                <a:latin typeface="Arial"/>
                <a:cs typeface="Arial"/>
              </a:rPr>
              <a:t> </a:t>
            </a:r>
            <a:r>
              <a:rPr sz="1400" spc="-25" dirty="0">
                <a:latin typeface="Arial"/>
                <a:cs typeface="Arial"/>
              </a:rPr>
              <a:t>τη </a:t>
            </a:r>
            <a:r>
              <a:rPr sz="1400" dirty="0">
                <a:latin typeface="Arial"/>
                <a:cs typeface="Arial"/>
              </a:rPr>
              <a:t>σημερινή</a:t>
            </a:r>
            <a:r>
              <a:rPr sz="1400" spc="-20" dirty="0">
                <a:latin typeface="Arial"/>
                <a:cs typeface="Arial"/>
              </a:rPr>
              <a:t> </a:t>
            </a:r>
            <a:r>
              <a:rPr sz="1400" dirty="0">
                <a:latin typeface="Arial"/>
                <a:cs typeface="Arial"/>
              </a:rPr>
              <a:t>σημασία</a:t>
            </a:r>
            <a:r>
              <a:rPr sz="1400" spc="-25" dirty="0">
                <a:latin typeface="Arial"/>
                <a:cs typeface="Arial"/>
              </a:rPr>
              <a:t> </a:t>
            </a:r>
            <a:r>
              <a:rPr sz="1400" dirty="0">
                <a:latin typeface="Arial"/>
                <a:cs typeface="Arial"/>
              </a:rPr>
              <a:t>της</a:t>
            </a:r>
            <a:r>
              <a:rPr sz="1400" spc="-30" dirty="0">
                <a:latin typeface="Arial"/>
                <a:cs typeface="Arial"/>
              </a:rPr>
              <a:t> </a:t>
            </a:r>
            <a:r>
              <a:rPr sz="1400" dirty="0">
                <a:latin typeface="Arial"/>
                <a:cs typeface="Arial"/>
              </a:rPr>
              <a:t>λέξης</a:t>
            </a:r>
            <a:r>
              <a:rPr sz="1400" spc="-30" dirty="0">
                <a:latin typeface="Arial"/>
                <a:cs typeface="Arial"/>
              </a:rPr>
              <a:t> </a:t>
            </a:r>
            <a:r>
              <a:rPr sz="1400" dirty="0">
                <a:latin typeface="Arial"/>
                <a:cs typeface="Arial"/>
              </a:rPr>
              <a:t>(δηλαδή,</a:t>
            </a:r>
            <a:r>
              <a:rPr sz="1400" spc="-70" dirty="0">
                <a:latin typeface="Arial"/>
                <a:cs typeface="Arial"/>
              </a:rPr>
              <a:t> </a:t>
            </a:r>
            <a:r>
              <a:rPr sz="1400" dirty="0">
                <a:latin typeface="Arial"/>
                <a:cs typeface="Arial"/>
              </a:rPr>
              <a:t>την</a:t>
            </a:r>
            <a:r>
              <a:rPr sz="1400" spc="-45" dirty="0">
                <a:latin typeface="Arial"/>
                <a:cs typeface="Arial"/>
              </a:rPr>
              <a:t> </a:t>
            </a:r>
            <a:r>
              <a:rPr sz="1400" dirty="0">
                <a:latin typeface="Arial"/>
                <a:cs typeface="Arial"/>
              </a:rPr>
              <a:t>ομάδα</a:t>
            </a:r>
            <a:r>
              <a:rPr sz="1400" spc="-20" dirty="0">
                <a:latin typeface="Arial"/>
                <a:cs typeface="Arial"/>
              </a:rPr>
              <a:t> </a:t>
            </a:r>
            <a:r>
              <a:rPr sz="1400" dirty="0">
                <a:latin typeface="Arial"/>
                <a:cs typeface="Arial"/>
              </a:rPr>
              <a:t>που</a:t>
            </a:r>
            <a:r>
              <a:rPr sz="1400" spc="-45" dirty="0">
                <a:latin typeface="Arial"/>
                <a:cs typeface="Arial"/>
              </a:rPr>
              <a:t> </a:t>
            </a:r>
            <a:r>
              <a:rPr sz="1400" spc="-10" dirty="0">
                <a:latin typeface="Arial"/>
                <a:cs typeface="Arial"/>
              </a:rPr>
              <a:t>αποτελείται</a:t>
            </a:r>
            <a:r>
              <a:rPr sz="1400" spc="-40" dirty="0">
                <a:latin typeface="Arial"/>
                <a:cs typeface="Arial"/>
              </a:rPr>
              <a:t> </a:t>
            </a:r>
            <a:r>
              <a:rPr sz="1400" dirty="0">
                <a:latin typeface="Arial"/>
                <a:cs typeface="Arial"/>
              </a:rPr>
              <a:t>από</a:t>
            </a:r>
            <a:r>
              <a:rPr sz="1400" spc="-50" dirty="0">
                <a:latin typeface="Arial"/>
                <a:cs typeface="Arial"/>
              </a:rPr>
              <a:t> </a:t>
            </a:r>
            <a:r>
              <a:rPr sz="1400" dirty="0">
                <a:latin typeface="Arial"/>
                <a:cs typeface="Arial"/>
              </a:rPr>
              <a:t>τους</a:t>
            </a:r>
            <a:r>
              <a:rPr sz="1400" spc="-30" dirty="0">
                <a:latin typeface="Arial"/>
                <a:cs typeface="Arial"/>
              </a:rPr>
              <a:t> </a:t>
            </a:r>
            <a:r>
              <a:rPr sz="1400" dirty="0">
                <a:latin typeface="Arial"/>
                <a:cs typeface="Arial"/>
              </a:rPr>
              <a:t>γονείς</a:t>
            </a:r>
            <a:r>
              <a:rPr sz="1400" spc="-30" dirty="0">
                <a:latin typeface="Arial"/>
                <a:cs typeface="Arial"/>
              </a:rPr>
              <a:t> </a:t>
            </a:r>
            <a:r>
              <a:rPr sz="1400" dirty="0">
                <a:latin typeface="Arial"/>
                <a:cs typeface="Arial"/>
              </a:rPr>
              <a:t>και</a:t>
            </a:r>
            <a:r>
              <a:rPr sz="1400" spc="-40" dirty="0">
                <a:latin typeface="Arial"/>
                <a:cs typeface="Arial"/>
              </a:rPr>
              <a:t> </a:t>
            </a:r>
            <a:r>
              <a:rPr sz="1400" dirty="0">
                <a:latin typeface="Arial"/>
                <a:cs typeface="Arial"/>
              </a:rPr>
              <a:t>τα</a:t>
            </a:r>
            <a:r>
              <a:rPr sz="1400" spc="-30" dirty="0">
                <a:latin typeface="Arial"/>
                <a:cs typeface="Arial"/>
              </a:rPr>
              <a:t> </a:t>
            </a:r>
            <a:r>
              <a:rPr sz="1400" spc="-10" dirty="0">
                <a:latin typeface="Arial"/>
                <a:cs typeface="Arial"/>
              </a:rPr>
              <a:t>παιδιά, </a:t>
            </a:r>
            <a:r>
              <a:rPr sz="1400" dirty="0">
                <a:latin typeface="Arial"/>
                <a:cs typeface="Arial"/>
              </a:rPr>
              <a:t>την</a:t>
            </a:r>
            <a:r>
              <a:rPr sz="1400" spc="-45" dirty="0">
                <a:latin typeface="Arial"/>
                <a:cs typeface="Arial"/>
              </a:rPr>
              <a:t> </a:t>
            </a:r>
            <a:r>
              <a:rPr sz="1400" dirty="0">
                <a:latin typeface="Arial"/>
                <a:cs typeface="Arial"/>
              </a:rPr>
              <a:t>«πυρηνική»</a:t>
            </a:r>
            <a:r>
              <a:rPr sz="1400" spc="-50" dirty="0">
                <a:latin typeface="Arial"/>
                <a:cs typeface="Arial"/>
              </a:rPr>
              <a:t> </a:t>
            </a:r>
            <a:r>
              <a:rPr sz="1400" spc="-10" dirty="0">
                <a:latin typeface="Arial"/>
                <a:cs typeface="Arial"/>
              </a:rPr>
              <a:t>οικογένεια)...</a:t>
            </a:r>
            <a:r>
              <a:rPr sz="1400" spc="-125" dirty="0">
                <a:latin typeface="Arial"/>
                <a:cs typeface="Arial"/>
              </a:rPr>
              <a:t> </a:t>
            </a:r>
            <a:r>
              <a:rPr sz="1400" dirty="0">
                <a:latin typeface="Arial"/>
                <a:cs typeface="Arial"/>
              </a:rPr>
              <a:t>Αλλά</a:t>
            </a:r>
            <a:r>
              <a:rPr sz="1400" spc="-35" dirty="0">
                <a:latin typeface="Arial"/>
                <a:cs typeface="Arial"/>
              </a:rPr>
              <a:t> </a:t>
            </a:r>
            <a:r>
              <a:rPr sz="1400" dirty="0">
                <a:latin typeface="Arial"/>
                <a:cs typeface="Arial"/>
              </a:rPr>
              <a:t>περιλαμβάνει</a:t>
            </a:r>
            <a:r>
              <a:rPr sz="1400" spc="-25" dirty="0">
                <a:latin typeface="Arial"/>
                <a:cs typeface="Arial"/>
              </a:rPr>
              <a:t> </a:t>
            </a:r>
            <a:r>
              <a:rPr sz="1400" dirty="0">
                <a:latin typeface="Arial"/>
                <a:cs typeface="Arial"/>
              </a:rPr>
              <a:t>επίσης</a:t>
            </a:r>
            <a:r>
              <a:rPr sz="1400" spc="-45" dirty="0">
                <a:latin typeface="Arial"/>
                <a:cs typeface="Arial"/>
              </a:rPr>
              <a:t> </a:t>
            </a:r>
            <a:r>
              <a:rPr sz="1400" dirty="0">
                <a:latin typeface="Arial"/>
                <a:cs typeface="Arial"/>
              </a:rPr>
              <a:t>όλα</a:t>
            </a:r>
            <a:r>
              <a:rPr sz="1400" spc="-30" dirty="0">
                <a:latin typeface="Arial"/>
                <a:cs typeface="Arial"/>
              </a:rPr>
              <a:t> </a:t>
            </a:r>
            <a:r>
              <a:rPr sz="1400" dirty="0">
                <a:latin typeface="Arial"/>
                <a:cs typeface="Arial"/>
              </a:rPr>
              <a:t>εκείνα</a:t>
            </a:r>
            <a:r>
              <a:rPr sz="1400" spc="-10" dirty="0">
                <a:latin typeface="Arial"/>
                <a:cs typeface="Arial"/>
              </a:rPr>
              <a:t> </a:t>
            </a:r>
            <a:r>
              <a:rPr sz="1400" dirty="0">
                <a:latin typeface="Arial"/>
                <a:cs typeface="Arial"/>
              </a:rPr>
              <a:t>τα</a:t>
            </a:r>
            <a:r>
              <a:rPr sz="1400" spc="-20" dirty="0">
                <a:latin typeface="Arial"/>
                <a:cs typeface="Arial"/>
              </a:rPr>
              <a:t> </a:t>
            </a:r>
            <a:r>
              <a:rPr sz="1400" dirty="0">
                <a:latin typeface="Arial"/>
                <a:cs typeface="Arial"/>
              </a:rPr>
              <a:t>άτομα</a:t>
            </a:r>
            <a:r>
              <a:rPr sz="1400" spc="-15" dirty="0">
                <a:latin typeface="Arial"/>
                <a:cs typeface="Arial"/>
              </a:rPr>
              <a:t> </a:t>
            </a:r>
            <a:r>
              <a:rPr sz="1400" dirty="0">
                <a:latin typeface="Arial"/>
                <a:cs typeface="Arial"/>
              </a:rPr>
              <a:t>-</a:t>
            </a:r>
            <a:r>
              <a:rPr sz="1400" spc="-25" dirty="0">
                <a:latin typeface="Arial"/>
                <a:cs typeface="Arial"/>
              </a:rPr>
              <a:t> </a:t>
            </a:r>
            <a:r>
              <a:rPr sz="1400" dirty="0">
                <a:latin typeface="Arial"/>
                <a:cs typeface="Arial"/>
              </a:rPr>
              <a:t>είτε</a:t>
            </a:r>
            <a:r>
              <a:rPr sz="1400" spc="-20" dirty="0">
                <a:latin typeface="Arial"/>
                <a:cs typeface="Arial"/>
              </a:rPr>
              <a:t> </a:t>
            </a:r>
            <a:r>
              <a:rPr sz="1400" dirty="0">
                <a:latin typeface="Arial"/>
                <a:cs typeface="Arial"/>
              </a:rPr>
              <a:t>πρόκειται</a:t>
            </a:r>
            <a:r>
              <a:rPr sz="1400" spc="-45" dirty="0">
                <a:latin typeface="Arial"/>
                <a:cs typeface="Arial"/>
              </a:rPr>
              <a:t> </a:t>
            </a:r>
            <a:r>
              <a:rPr sz="1400" spc="-25" dirty="0">
                <a:latin typeface="Arial"/>
                <a:cs typeface="Arial"/>
              </a:rPr>
              <a:t>για</a:t>
            </a:r>
            <a:endParaRPr sz="1400">
              <a:latin typeface="Arial"/>
              <a:cs typeface="Arial"/>
            </a:endParaRPr>
          </a:p>
          <a:p>
            <a:pPr marL="105410" marR="505459">
              <a:lnSpc>
                <a:spcPct val="100000"/>
              </a:lnSpc>
            </a:pPr>
            <a:r>
              <a:rPr sz="1400" dirty="0">
                <a:latin typeface="Arial"/>
                <a:cs typeface="Arial"/>
              </a:rPr>
              <a:t>ελεύθερους</a:t>
            </a:r>
            <a:r>
              <a:rPr sz="1400" spc="-65" dirty="0">
                <a:latin typeface="Arial"/>
                <a:cs typeface="Arial"/>
              </a:rPr>
              <a:t> </a:t>
            </a:r>
            <a:r>
              <a:rPr sz="1400" dirty="0">
                <a:latin typeface="Arial"/>
                <a:cs typeface="Arial"/>
              </a:rPr>
              <a:t>είτε</a:t>
            </a:r>
            <a:r>
              <a:rPr sz="1400" spc="-35" dirty="0">
                <a:latin typeface="Arial"/>
                <a:cs typeface="Arial"/>
              </a:rPr>
              <a:t> </a:t>
            </a:r>
            <a:r>
              <a:rPr sz="1400" dirty="0">
                <a:latin typeface="Arial"/>
                <a:cs typeface="Arial"/>
              </a:rPr>
              <a:t>για</a:t>
            </a:r>
            <a:r>
              <a:rPr sz="1400" spc="-30" dirty="0">
                <a:latin typeface="Arial"/>
                <a:cs typeface="Arial"/>
              </a:rPr>
              <a:t> </a:t>
            </a:r>
            <a:r>
              <a:rPr sz="1400" dirty="0">
                <a:latin typeface="Arial"/>
                <a:cs typeface="Arial"/>
              </a:rPr>
              <a:t>δούλους</a:t>
            </a:r>
            <a:r>
              <a:rPr sz="1400" spc="-60" dirty="0">
                <a:latin typeface="Arial"/>
                <a:cs typeface="Arial"/>
              </a:rPr>
              <a:t> </a:t>
            </a:r>
            <a:r>
              <a:rPr sz="1400" dirty="0">
                <a:latin typeface="Arial"/>
                <a:cs typeface="Arial"/>
              </a:rPr>
              <a:t>-</a:t>
            </a:r>
            <a:r>
              <a:rPr sz="1400" spc="-30" dirty="0">
                <a:latin typeface="Arial"/>
                <a:cs typeface="Arial"/>
              </a:rPr>
              <a:t> </a:t>
            </a:r>
            <a:r>
              <a:rPr sz="1400" dirty="0">
                <a:latin typeface="Arial"/>
                <a:cs typeface="Arial"/>
              </a:rPr>
              <a:t>τα</a:t>
            </a:r>
            <a:r>
              <a:rPr sz="1400" spc="-35" dirty="0">
                <a:latin typeface="Arial"/>
                <a:cs typeface="Arial"/>
              </a:rPr>
              <a:t> </a:t>
            </a:r>
            <a:r>
              <a:rPr sz="1400" dirty="0">
                <a:latin typeface="Arial"/>
                <a:cs typeface="Arial"/>
              </a:rPr>
              <a:t>οποία</a:t>
            </a:r>
            <a:r>
              <a:rPr sz="1400" spc="-40" dirty="0">
                <a:latin typeface="Arial"/>
                <a:cs typeface="Arial"/>
              </a:rPr>
              <a:t> </a:t>
            </a:r>
            <a:r>
              <a:rPr sz="1400" spc="-10" dirty="0">
                <a:latin typeface="Arial"/>
                <a:cs typeface="Arial"/>
              </a:rPr>
              <a:t>εξαρτώνται</a:t>
            </a:r>
            <a:r>
              <a:rPr sz="1400" spc="-20" dirty="0">
                <a:latin typeface="Arial"/>
                <a:cs typeface="Arial"/>
              </a:rPr>
              <a:t> </a:t>
            </a:r>
            <a:r>
              <a:rPr sz="1400" dirty="0">
                <a:latin typeface="Arial"/>
                <a:cs typeface="Arial"/>
              </a:rPr>
              <a:t>άμεσα</a:t>
            </a:r>
            <a:r>
              <a:rPr sz="1400" spc="-35" dirty="0">
                <a:latin typeface="Arial"/>
                <a:cs typeface="Arial"/>
              </a:rPr>
              <a:t> </a:t>
            </a:r>
            <a:r>
              <a:rPr sz="1400" dirty="0">
                <a:latin typeface="Arial"/>
                <a:cs typeface="Arial"/>
              </a:rPr>
              <a:t>από</a:t>
            </a:r>
            <a:r>
              <a:rPr sz="1400" spc="-40" dirty="0">
                <a:latin typeface="Arial"/>
                <a:cs typeface="Arial"/>
              </a:rPr>
              <a:t> </a:t>
            </a:r>
            <a:r>
              <a:rPr sz="1400" dirty="0">
                <a:latin typeface="Arial"/>
                <a:cs typeface="Arial"/>
              </a:rPr>
              <a:t>τον</a:t>
            </a:r>
            <a:r>
              <a:rPr sz="1400" spc="-45" dirty="0">
                <a:latin typeface="Arial"/>
                <a:cs typeface="Arial"/>
              </a:rPr>
              <a:t> </a:t>
            </a:r>
            <a:r>
              <a:rPr sz="1400" dirty="0">
                <a:latin typeface="Arial"/>
                <a:cs typeface="Arial"/>
              </a:rPr>
              <a:t>επικεφαλής</a:t>
            </a:r>
            <a:r>
              <a:rPr sz="1400" spc="-65" dirty="0">
                <a:latin typeface="Arial"/>
                <a:cs typeface="Arial"/>
              </a:rPr>
              <a:t> </a:t>
            </a:r>
            <a:r>
              <a:rPr sz="1400" dirty="0">
                <a:latin typeface="Arial"/>
                <a:cs typeface="Arial"/>
              </a:rPr>
              <a:t>του</a:t>
            </a:r>
            <a:r>
              <a:rPr sz="1400" spc="-35" dirty="0">
                <a:latin typeface="Arial"/>
                <a:cs typeface="Arial"/>
              </a:rPr>
              <a:t> </a:t>
            </a:r>
            <a:r>
              <a:rPr sz="1400" dirty="0">
                <a:latin typeface="Arial"/>
                <a:cs typeface="Arial"/>
              </a:rPr>
              <a:t>οίκου</a:t>
            </a:r>
            <a:r>
              <a:rPr sz="1400" spc="-55" dirty="0">
                <a:latin typeface="Arial"/>
                <a:cs typeface="Arial"/>
              </a:rPr>
              <a:t> </a:t>
            </a:r>
            <a:r>
              <a:rPr sz="1400" spc="-10" dirty="0">
                <a:latin typeface="Arial"/>
                <a:cs typeface="Arial"/>
              </a:rPr>
              <a:t>(όλους </a:t>
            </a:r>
            <a:r>
              <a:rPr sz="1400" dirty="0">
                <a:latin typeface="Arial"/>
                <a:cs typeface="Arial"/>
              </a:rPr>
              <a:t>εκείνους</a:t>
            </a:r>
            <a:r>
              <a:rPr sz="1400" spc="-35" dirty="0">
                <a:latin typeface="Arial"/>
                <a:cs typeface="Arial"/>
              </a:rPr>
              <a:t> </a:t>
            </a:r>
            <a:r>
              <a:rPr sz="1400" dirty="0">
                <a:latin typeface="Arial"/>
                <a:cs typeface="Arial"/>
              </a:rPr>
              <a:t>τους</a:t>
            </a:r>
            <a:r>
              <a:rPr sz="1400" spc="-55" dirty="0">
                <a:latin typeface="Arial"/>
                <a:cs typeface="Arial"/>
              </a:rPr>
              <a:t> </a:t>
            </a:r>
            <a:r>
              <a:rPr sz="1400" dirty="0">
                <a:latin typeface="Arial"/>
                <a:cs typeface="Arial"/>
              </a:rPr>
              <a:t>υπηρέτες</a:t>
            </a:r>
            <a:r>
              <a:rPr sz="1400" spc="-50" dirty="0">
                <a:latin typeface="Arial"/>
                <a:cs typeface="Arial"/>
              </a:rPr>
              <a:t> </a:t>
            </a:r>
            <a:r>
              <a:rPr sz="1400" dirty="0">
                <a:latin typeface="Arial"/>
                <a:cs typeface="Arial"/>
              </a:rPr>
              <a:t>στους</a:t>
            </a:r>
            <a:r>
              <a:rPr sz="1400" spc="-40" dirty="0">
                <a:latin typeface="Arial"/>
                <a:cs typeface="Arial"/>
              </a:rPr>
              <a:t> </a:t>
            </a:r>
            <a:r>
              <a:rPr sz="1400" dirty="0">
                <a:latin typeface="Arial"/>
                <a:cs typeface="Arial"/>
              </a:rPr>
              <a:t>οποίους</a:t>
            </a:r>
            <a:r>
              <a:rPr sz="1400" spc="-70" dirty="0">
                <a:latin typeface="Arial"/>
                <a:cs typeface="Arial"/>
              </a:rPr>
              <a:t> </a:t>
            </a:r>
            <a:r>
              <a:rPr sz="1400" dirty="0">
                <a:latin typeface="Arial"/>
                <a:cs typeface="Arial"/>
              </a:rPr>
              <a:t>έχουν</a:t>
            </a:r>
            <a:r>
              <a:rPr sz="1400" spc="-35" dirty="0">
                <a:latin typeface="Arial"/>
                <a:cs typeface="Arial"/>
              </a:rPr>
              <a:t> </a:t>
            </a:r>
            <a:r>
              <a:rPr sz="1400" dirty="0">
                <a:latin typeface="Arial"/>
                <a:cs typeface="Arial"/>
              </a:rPr>
              <a:t>ανατεθεί</a:t>
            </a:r>
            <a:r>
              <a:rPr sz="1400" spc="-40" dirty="0">
                <a:latin typeface="Arial"/>
                <a:cs typeface="Arial"/>
              </a:rPr>
              <a:t> </a:t>
            </a:r>
            <a:r>
              <a:rPr sz="1400" dirty="0">
                <a:latin typeface="Arial"/>
                <a:cs typeface="Arial"/>
              </a:rPr>
              <a:t>τα</a:t>
            </a:r>
            <a:r>
              <a:rPr sz="1400" spc="-35" dirty="0">
                <a:latin typeface="Arial"/>
                <a:cs typeface="Arial"/>
              </a:rPr>
              <a:t> </a:t>
            </a:r>
            <a:r>
              <a:rPr sz="1400" spc="-10" dirty="0">
                <a:latin typeface="Arial"/>
                <a:cs typeface="Arial"/>
              </a:rPr>
              <a:t>πολλά</a:t>
            </a:r>
            <a:r>
              <a:rPr sz="1400" spc="-60" dirty="0">
                <a:latin typeface="Arial"/>
                <a:cs typeface="Arial"/>
              </a:rPr>
              <a:t> </a:t>
            </a:r>
            <a:r>
              <a:rPr sz="1400" dirty="0">
                <a:latin typeface="Arial"/>
                <a:cs typeface="Arial"/>
              </a:rPr>
              <a:t>και</a:t>
            </a:r>
            <a:r>
              <a:rPr sz="1400" spc="-50" dirty="0">
                <a:latin typeface="Arial"/>
                <a:cs typeface="Arial"/>
              </a:rPr>
              <a:t> </a:t>
            </a:r>
            <a:r>
              <a:rPr sz="1400" dirty="0">
                <a:latin typeface="Arial"/>
                <a:cs typeface="Arial"/>
              </a:rPr>
              <a:t>διάφορα</a:t>
            </a:r>
            <a:r>
              <a:rPr sz="1400" spc="-45" dirty="0">
                <a:latin typeface="Arial"/>
                <a:cs typeface="Arial"/>
              </a:rPr>
              <a:t> </a:t>
            </a:r>
            <a:r>
              <a:rPr sz="1400" spc="-10" dirty="0">
                <a:latin typeface="Arial"/>
                <a:cs typeface="Arial"/>
              </a:rPr>
              <a:t>καθήκοντα</a:t>
            </a:r>
            <a:r>
              <a:rPr sz="1400" spc="-45" dirty="0">
                <a:latin typeface="Arial"/>
                <a:cs typeface="Arial"/>
              </a:rPr>
              <a:t> </a:t>
            </a:r>
            <a:r>
              <a:rPr sz="1400" spc="-25" dirty="0">
                <a:latin typeface="Arial"/>
                <a:cs typeface="Arial"/>
              </a:rPr>
              <a:t>που </a:t>
            </a:r>
            <a:r>
              <a:rPr sz="1400" spc="-10" dirty="0">
                <a:latin typeface="Arial"/>
                <a:cs typeface="Arial"/>
              </a:rPr>
              <a:t>απαιτούνται</a:t>
            </a:r>
            <a:r>
              <a:rPr sz="1400" spc="-30" dirty="0">
                <a:latin typeface="Arial"/>
                <a:cs typeface="Arial"/>
              </a:rPr>
              <a:t> </a:t>
            </a:r>
            <a:r>
              <a:rPr sz="1400" dirty="0">
                <a:latin typeface="Arial"/>
                <a:cs typeface="Arial"/>
              </a:rPr>
              <a:t>από</a:t>
            </a:r>
            <a:r>
              <a:rPr sz="1400" spc="-35" dirty="0">
                <a:latin typeface="Arial"/>
                <a:cs typeface="Arial"/>
              </a:rPr>
              <a:t> </a:t>
            </a:r>
            <a:r>
              <a:rPr sz="1400" dirty="0">
                <a:latin typeface="Arial"/>
                <a:cs typeface="Arial"/>
              </a:rPr>
              <a:t>την</a:t>
            </a:r>
            <a:r>
              <a:rPr sz="1400" spc="-40" dirty="0">
                <a:latin typeface="Arial"/>
                <a:cs typeface="Arial"/>
              </a:rPr>
              <a:t> </a:t>
            </a:r>
            <a:r>
              <a:rPr sz="1400" dirty="0">
                <a:latin typeface="Arial"/>
                <a:cs typeface="Arial"/>
              </a:rPr>
              <a:t>οικονομική</a:t>
            </a:r>
            <a:r>
              <a:rPr sz="1400" spc="-40" dirty="0">
                <a:latin typeface="Arial"/>
                <a:cs typeface="Arial"/>
              </a:rPr>
              <a:t> </a:t>
            </a:r>
            <a:r>
              <a:rPr sz="1400" spc="-20" dirty="0">
                <a:latin typeface="Arial"/>
                <a:cs typeface="Arial"/>
              </a:rPr>
              <a:t>ζωή</a:t>
            </a:r>
            <a:r>
              <a:rPr sz="1400" spc="-50" dirty="0">
                <a:latin typeface="Arial"/>
                <a:cs typeface="Arial"/>
              </a:rPr>
              <a:t> </a:t>
            </a:r>
            <a:r>
              <a:rPr sz="1400" dirty="0">
                <a:latin typeface="Arial"/>
                <a:cs typeface="Arial"/>
              </a:rPr>
              <a:t>του</a:t>
            </a:r>
            <a:r>
              <a:rPr sz="1400" spc="-30" dirty="0">
                <a:latin typeface="Arial"/>
                <a:cs typeface="Arial"/>
              </a:rPr>
              <a:t> </a:t>
            </a:r>
            <a:r>
              <a:rPr sz="1400" dirty="0">
                <a:latin typeface="Arial"/>
                <a:cs typeface="Arial"/>
              </a:rPr>
              <a:t>οίκου...).</a:t>
            </a:r>
            <a:r>
              <a:rPr sz="1400" spc="-50" dirty="0">
                <a:latin typeface="Arial"/>
                <a:cs typeface="Arial"/>
              </a:rPr>
              <a:t> </a:t>
            </a:r>
            <a:r>
              <a:rPr sz="1400" dirty="0">
                <a:latin typeface="Arial"/>
                <a:cs typeface="Arial"/>
              </a:rPr>
              <a:t>Με</a:t>
            </a:r>
            <a:r>
              <a:rPr sz="1400" spc="-35" dirty="0">
                <a:latin typeface="Arial"/>
                <a:cs typeface="Arial"/>
              </a:rPr>
              <a:t> </a:t>
            </a:r>
            <a:r>
              <a:rPr sz="1400" dirty="0">
                <a:latin typeface="Arial"/>
                <a:cs typeface="Arial"/>
              </a:rPr>
              <a:t>άλλα</a:t>
            </a:r>
            <a:r>
              <a:rPr sz="1400" spc="-35" dirty="0">
                <a:latin typeface="Arial"/>
                <a:cs typeface="Arial"/>
              </a:rPr>
              <a:t> </a:t>
            </a:r>
            <a:r>
              <a:rPr sz="1400" dirty="0">
                <a:latin typeface="Arial"/>
                <a:cs typeface="Arial"/>
              </a:rPr>
              <a:t>λόγια,</a:t>
            </a:r>
            <a:r>
              <a:rPr sz="1400" spc="-55" dirty="0">
                <a:latin typeface="Arial"/>
                <a:cs typeface="Arial"/>
              </a:rPr>
              <a:t> </a:t>
            </a:r>
            <a:r>
              <a:rPr sz="1400" dirty="0">
                <a:latin typeface="Arial"/>
                <a:cs typeface="Arial"/>
              </a:rPr>
              <a:t>ο</a:t>
            </a:r>
            <a:r>
              <a:rPr sz="1400" spc="-30" dirty="0">
                <a:latin typeface="Arial"/>
                <a:cs typeface="Arial"/>
              </a:rPr>
              <a:t> </a:t>
            </a:r>
            <a:r>
              <a:rPr sz="1400" dirty="0">
                <a:latin typeface="Arial"/>
                <a:cs typeface="Arial"/>
              </a:rPr>
              <a:t>οίκος</a:t>
            </a:r>
            <a:r>
              <a:rPr sz="1400" spc="-45" dirty="0">
                <a:latin typeface="Arial"/>
                <a:cs typeface="Arial"/>
              </a:rPr>
              <a:t> </a:t>
            </a:r>
            <a:r>
              <a:rPr sz="1400" dirty="0">
                <a:latin typeface="Arial"/>
                <a:cs typeface="Arial"/>
              </a:rPr>
              <a:t>με</a:t>
            </a:r>
            <a:r>
              <a:rPr sz="1400" spc="-25" dirty="0">
                <a:latin typeface="Arial"/>
                <a:cs typeface="Arial"/>
              </a:rPr>
              <a:t> </a:t>
            </a:r>
            <a:r>
              <a:rPr sz="1400" dirty="0">
                <a:latin typeface="Arial"/>
                <a:cs typeface="Arial"/>
              </a:rPr>
              <a:t>την</a:t>
            </a:r>
            <a:r>
              <a:rPr sz="1400" spc="-35" dirty="0">
                <a:latin typeface="Arial"/>
                <a:cs typeface="Arial"/>
              </a:rPr>
              <a:t> </a:t>
            </a:r>
            <a:r>
              <a:rPr sz="1400" spc="-10" dirty="0">
                <a:latin typeface="Arial"/>
                <a:cs typeface="Arial"/>
              </a:rPr>
              <a:t>καθαρά</a:t>
            </a:r>
            <a:endParaRPr sz="1400">
              <a:latin typeface="Arial"/>
              <a:cs typeface="Arial"/>
            </a:endParaRPr>
          </a:p>
          <a:p>
            <a:pPr marL="105410" marR="1037590">
              <a:lnSpc>
                <a:spcPct val="100000"/>
              </a:lnSpc>
            </a:pPr>
            <a:r>
              <a:rPr sz="1400" dirty="0">
                <a:latin typeface="Arial"/>
                <a:cs typeface="Arial"/>
              </a:rPr>
              <a:t>«ανθρώπινη»</a:t>
            </a:r>
            <a:r>
              <a:rPr sz="1400" spc="-35" dirty="0">
                <a:latin typeface="Arial"/>
                <a:cs typeface="Arial"/>
              </a:rPr>
              <a:t> </a:t>
            </a:r>
            <a:r>
              <a:rPr sz="1400" dirty="0">
                <a:latin typeface="Arial"/>
                <a:cs typeface="Arial"/>
              </a:rPr>
              <a:t>μορφή</a:t>
            </a:r>
            <a:r>
              <a:rPr sz="1400" spc="-30" dirty="0">
                <a:latin typeface="Arial"/>
                <a:cs typeface="Arial"/>
              </a:rPr>
              <a:t> </a:t>
            </a:r>
            <a:r>
              <a:rPr sz="1400" dirty="0">
                <a:latin typeface="Arial"/>
                <a:cs typeface="Arial"/>
              </a:rPr>
              <a:t>του</a:t>
            </a:r>
            <a:r>
              <a:rPr sz="1400" spc="-45" dirty="0">
                <a:latin typeface="Arial"/>
                <a:cs typeface="Arial"/>
              </a:rPr>
              <a:t> </a:t>
            </a:r>
            <a:r>
              <a:rPr sz="1400" dirty="0">
                <a:latin typeface="Arial"/>
                <a:cs typeface="Arial"/>
              </a:rPr>
              <a:t>δεν</a:t>
            </a:r>
            <a:r>
              <a:rPr sz="1400" spc="-25" dirty="0">
                <a:latin typeface="Arial"/>
                <a:cs typeface="Arial"/>
              </a:rPr>
              <a:t> </a:t>
            </a:r>
            <a:r>
              <a:rPr sz="1400" dirty="0">
                <a:latin typeface="Arial"/>
                <a:cs typeface="Arial"/>
              </a:rPr>
              <a:t>είναι</a:t>
            </a:r>
            <a:r>
              <a:rPr sz="1400" spc="-20" dirty="0">
                <a:latin typeface="Arial"/>
                <a:cs typeface="Arial"/>
              </a:rPr>
              <a:t> </a:t>
            </a:r>
            <a:r>
              <a:rPr sz="1400" dirty="0">
                <a:latin typeface="Arial"/>
                <a:cs typeface="Arial"/>
              </a:rPr>
              <a:t>ένας</a:t>
            </a:r>
            <a:r>
              <a:rPr sz="1400" spc="-15" dirty="0">
                <a:latin typeface="Arial"/>
                <a:cs typeface="Arial"/>
              </a:rPr>
              <a:t> </a:t>
            </a:r>
            <a:r>
              <a:rPr sz="1400" dirty="0">
                <a:latin typeface="Arial"/>
                <a:cs typeface="Arial"/>
              </a:rPr>
              <a:t>θεσμός</a:t>
            </a:r>
            <a:r>
              <a:rPr sz="1400" spc="-35" dirty="0">
                <a:latin typeface="Arial"/>
                <a:cs typeface="Arial"/>
              </a:rPr>
              <a:t> </a:t>
            </a:r>
            <a:r>
              <a:rPr sz="1400" dirty="0">
                <a:latin typeface="Arial"/>
                <a:cs typeface="Arial"/>
              </a:rPr>
              <a:t>που</a:t>
            </a:r>
            <a:r>
              <a:rPr sz="1400" spc="-40" dirty="0">
                <a:latin typeface="Arial"/>
                <a:cs typeface="Arial"/>
              </a:rPr>
              <a:t> </a:t>
            </a:r>
            <a:r>
              <a:rPr sz="1400" dirty="0">
                <a:latin typeface="Arial"/>
                <a:cs typeface="Arial"/>
              </a:rPr>
              <a:t>βασίζεται</a:t>
            </a:r>
            <a:r>
              <a:rPr sz="1400" spc="-45" dirty="0">
                <a:latin typeface="Arial"/>
                <a:cs typeface="Arial"/>
              </a:rPr>
              <a:t> </a:t>
            </a:r>
            <a:r>
              <a:rPr sz="1400" spc="-10" dirty="0">
                <a:latin typeface="Arial"/>
                <a:cs typeface="Arial"/>
              </a:rPr>
              <a:t>αποκλειστικά</a:t>
            </a:r>
            <a:r>
              <a:rPr sz="1400" spc="-60" dirty="0">
                <a:latin typeface="Arial"/>
                <a:cs typeface="Arial"/>
              </a:rPr>
              <a:t> </a:t>
            </a:r>
            <a:r>
              <a:rPr sz="1400" dirty="0">
                <a:latin typeface="Arial"/>
                <a:cs typeface="Arial"/>
              </a:rPr>
              <a:t>και</a:t>
            </a:r>
            <a:r>
              <a:rPr sz="1400" spc="-45" dirty="0">
                <a:latin typeface="Arial"/>
                <a:cs typeface="Arial"/>
              </a:rPr>
              <a:t> </a:t>
            </a:r>
            <a:r>
              <a:rPr sz="1400" dirty="0">
                <a:latin typeface="Arial"/>
                <a:cs typeface="Arial"/>
              </a:rPr>
              <a:t>μόνο</a:t>
            </a:r>
            <a:r>
              <a:rPr sz="1400" spc="-10" dirty="0">
                <a:latin typeface="Arial"/>
                <a:cs typeface="Arial"/>
              </a:rPr>
              <a:t> </a:t>
            </a:r>
            <a:r>
              <a:rPr sz="1400" spc="-25" dirty="0">
                <a:latin typeface="Arial"/>
                <a:cs typeface="Arial"/>
              </a:rPr>
              <a:t>στη </a:t>
            </a:r>
            <a:r>
              <a:rPr sz="1400" spc="-10" dirty="0">
                <a:latin typeface="Arial"/>
                <a:cs typeface="Arial"/>
              </a:rPr>
              <a:t>συγγένεια.</a:t>
            </a:r>
            <a:endParaRPr sz="1400">
              <a:latin typeface="Arial"/>
              <a:cs typeface="Arial"/>
            </a:endParaRPr>
          </a:p>
          <a:p>
            <a:pPr marL="105410" marR="257810">
              <a:lnSpc>
                <a:spcPct val="100000"/>
              </a:lnSpc>
            </a:pPr>
            <a:r>
              <a:rPr sz="1400" dirty="0">
                <a:latin typeface="Arial"/>
                <a:cs typeface="Arial"/>
              </a:rPr>
              <a:t>Ωστόσο</a:t>
            </a:r>
            <a:r>
              <a:rPr sz="1400" spc="-35" dirty="0">
                <a:latin typeface="Arial"/>
                <a:cs typeface="Arial"/>
              </a:rPr>
              <a:t> </a:t>
            </a:r>
            <a:r>
              <a:rPr sz="1400" dirty="0">
                <a:latin typeface="Arial"/>
                <a:cs typeface="Arial"/>
              </a:rPr>
              <a:t>η</a:t>
            </a:r>
            <a:r>
              <a:rPr sz="1400" spc="-40" dirty="0">
                <a:latin typeface="Arial"/>
                <a:cs typeface="Arial"/>
              </a:rPr>
              <a:t> </a:t>
            </a:r>
            <a:r>
              <a:rPr sz="1400" dirty="0">
                <a:latin typeface="Arial"/>
                <a:cs typeface="Arial"/>
              </a:rPr>
              <a:t>έννοια</a:t>
            </a:r>
            <a:r>
              <a:rPr sz="1400" spc="5" dirty="0">
                <a:latin typeface="Arial"/>
                <a:cs typeface="Arial"/>
              </a:rPr>
              <a:t> </a:t>
            </a:r>
            <a:r>
              <a:rPr sz="1400" dirty="0">
                <a:latin typeface="Arial"/>
                <a:cs typeface="Arial"/>
              </a:rPr>
              <a:t>του</a:t>
            </a:r>
            <a:r>
              <a:rPr sz="1400" spc="-40" dirty="0">
                <a:latin typeface="Arial"/>
                <a:cs typeface="Arial"/>
              </a:rPr>
              <a:t> </a:t>
            </a:r>
            <a:r>
              <a:rPr sz="1400" dirty="0">
                <a:latin typeface="Arial"/>
                <a:cs typeface="Arial"/>
              </a:rPr>
              <a:t>οίκου</a:t>
            </a:r>
            <a:r>
              <a:rPr sz="1400" spc="-50" dirty="0">
                <a:latin typeface="Arial"/>
                <a:cs typeface="Arial"/>
              </a:rPr>
              <a:t> </a:t>
            </a:r>
            <a:r>
              <a:rPr sz="1400" spc="-10" dirty="0">
                <a:latin typeface="Arial"/>
                <a:cs typeface="Arial"/>
              </a:rPr>
              <a:t>καλύπτει</a:t>
            </a:r>
            <a:r>
              <a:rPr sz="1400" spc="-55" dirty="0">
                <a:latin typeface="Arial"/>
                <a:cs typeface="Arial"/>
              </a:rPr>
              <a:t> </a:t>
            </a:r>
            <a:r>
              <a:rPr sz="1400" spc="-10" dirty="0">
                <a:latin typeface="Arial"/>
                <a:cs typeface="Arial"/>
              </a:rPr>
              <a:t>πολύ</a:t>
            </a:r>
            <a:r>
              <a:rPr sz="1400" spc="-50" dirty="0">
                <a:latin typeface="Arial"/>
                <a:cs typeface="Arial"/>
              </a:rPr>
              <a:t> </a:t>
            </a:r>
            <a:r>
              <a:rPr sz="1400" dirty="0">
                <a:latin typeface="Arial"/>
                <a:cs typeface="Arial"/>
              </a:rPr>
              <a:t>περισσότερα</a:t>
            </a:r>
            <a:r>
              <a:rPr sz="1400" spc="-50" dirty="0">
                <a:latin typeface="Arial"/>
                <a:cs typeface="Arial"/>
              </a:rPr>
              <a:t> </a:t>
            </a:r>
            <a:r>
              <a:rPr sz="1400" dirty="0">
                <a:latin typeface="Arial"/>
                <a:cs typeface="Arial"/>
              </a:rPr>
              <a:t>από</a:t>
            </a:r>
            <a:r>
              <a:rPr sz="1400" spc="-35" dirty="0">
                <a:latin typeface="Arial"/>
                <a:cs typeface="Arial"/>
              </a:rPr>
              <a:t> </a:t>
            </a:r>
            <a:r>
              <a:rPr sz="1400" dirty="0">
                <a:latin typeface="Arial"/>
                <a:cs typeface="Arial"/>
              </a:rPr>
              <a:t>μιαν</a:t>
            </a:r>
            <a:r>
              <a:rPr sz="1400" spc="-30" dirty="0">
                <a:latin typeface="Arial"/>
                <a:cs typeface="Arial"/>
              </a:rPr>
              <a:t> </a:t>
            </a:r>
            <a:r>
              <a:rPr sz="1400" dirty="0">
                <a:latin typeface="Arial"/>
                <a:cs typeface="Arial"/>
              </a:rPr>
              <a:t>απλή</a:t>
            </a:r>
            <a:r>
              <a:rPr sz="1400" spc="-50" dirty="0">
                <a:latin typeface="Arial"/>
                <a:cs typeface="Arial"/>
              </a:rPr>
              <a:t> </a:t>
            </a:r>
            <a:r>
              <a:rPr sz="1400" dirty="0">
                <a:latin typeface="Arial"/>
                <a:cs typeface="Arial"/>
              </a:rPr>
              <a:t>ομάδα</a:t>
            </a:r>
            <a:r>
              <a:rPr sz="1400" spc="-20" dirty="0">
                <a:latin typeface="Arial"/>
                <a:cs typeface="Arial"/>
              </a:rPr>
              <a:t> </a:t>
            </a:r>
            <a:r>
              <a:rPr sz="1400" spc="-10" dirty="0">
                <a:latin typeface="Arial"/>
                <a:cs typeface="Arial"/>
              </a:rPr>
              <a:t>ανθρώπων.</a:t>
            </a:r>
            <a:r>
              <a:rPr sz="1400" spc="-25" dirty="0">
                <a:latin typeface="Arial"/>
                <a:cs typeface="Arial"/>
              </a:rPr>
              <a:t> </a:t>
            </a:r>
            <a:r>
              <a:rPr sz="1400" dirty="0">
                <a:latin typeface="Arial"/>
                <a:cs typeface="Arial"/>
              </a:rPr>
              <a:t>Ο</a:t>
            </a:r>
            <a:r>
              <a:rPr sz="1400" spc="-30" dirty="0">
                <a:latin typeface="Arial"/>
                <a:cs typeface="Arial"/>
              </a:rPr>
              <a:t> </a:t>
            </a:r>
            <a:r>
              <a:rPr sz="1400" spc="-10" dirty="0">
                <a:latin typeface="Arial"/>
                <a:cs typeface="Arial"/>
              </a:rPr>
              <a:t>οίκος </a:t>
            </a:r>
            <a:r>
              <a:rPr sz="1400" dirty="0">
                <a:latin typeface="Arial"/>
                <a:cs typeface="Arial"/>
              </a:rPr>
              <a:t>περιλαμβάνει</a:t>
            </a:r>
            <a:r>
              <a:rPr sz="1400" spc="-45" dirty="0">
                <a:latin typeface="Arial"/>
                <a:cs typeface="Arial"/>
              </a:rPr>
              <a:t> </a:t>
            </a:r>
            <a:r>
              <a:rPr sz="1400" dirty="0">
                <a:latin typeface="Arial"/>
                <a:cs typeface="Arial"/>
              </a:rPr>
              <a:t>και</a:t>
            </a:r>
            <a:r>
              <a:rPr sz="1400" spc="-45" dirty="0">
                <a:latin typeface="Arial"/>
                <a:cs typeface="Arial"/>
              </a:rPr>
              <a:t> </a:t>
            </a:r>
            <a:r>
              <a:rPr sz="1400" dirty="0">
                <a:latin typeface="Arial"/>
                <a:cs typeface="Arial"/>
              </a:rPr>
              <a:t>περιουσιακά</a:t>
            </a:r>
            <a:r>
              <a:rPr sz="1400" spc="-70" dirty="0">
                <a:latin typeface="Arial"/>
                <a:cs typeface="Arial"/>
              </a:rPr>
              <a:t> </a:t>
            </a:r>
            <a:r>
              <a:rPr sz="1400" dirty="0">
                <a:latin typeface="Arial"/>
                <a:cs typeface="Arial"/>
              </a:rPr>
              <a:t>στοιχεία</a:t>
            </a:r>
            <a:r>
              <a:rPr sz="1400" spc="-40" dirty="0">
                <a:latin typeface="Arial"/>
                <a:cs typeface="Arial"/>
              </a:rPr>
              <a:t> </a:t>
            </a:r>
            <a:r>
              <a:rPr sz="1400" dirty="0">
                <a:latin typeface="Arial"/>
                <a:cs typeface="Arial"/>
              </a:rPr>
              <a:t>κάθε</a:t>
            </a:r>
            <a:r>
              <a:rPr sz="1400" spc="-50" dirty="0">
                <a:latin typeface="Arial"/>
                <a:cs typeface="Arial"/>
              </a:rPr>
              <a:t> </a:t>
            </a:r>
            <a:r>
              <a:rPr sz="1400" dirty="0">
                <a:latin typeface="Arial"/>
                <a:cs typeface="Arial"/>
              </a:rPr>
              <a:t>είδους,</a:t>
            </a:r>
            <a:r>
              <a:rPr sz="1400" spc="-60" dirty="0">
                <a:latin typeface="Arial"/>
                <a:cs typeface="Arial"/>
              </a:rPr>
              <a:t> </a:t>
            </a:r>
            <a:r>
              <a:rPr sz="1400" dirty="0">
                <a:latin typeface="Arial"/>
                <a:cs typeface="Arial"/>
              </a:rPr>
              <a:t>τα</a:t>
            </a:r>
            <a:r>
              <a:rPr sz="1400" spc="-30" dirty="0">
                <a:latin typeface="Arial"/>
                <a:cs typeface="Arial"/>
              </a:rPr>
              <a:t> </a:t>
            </a:r>
            <a:r>
              <a:rPr sz="1400" dirty="0">
                <a:latin typeface="Arial"/>
                <a:cs typeface="Arial"/>
              </a:rPr>
              <a:t>οποία</a:t>
            </a:r>
            <a:r>
              <a:rPr sz="1400" spc="-35" dirty="0">
                <a:latin typeface="Arial"/>
                <a:cs typeface="Arial"/>
              </a:rPr>
              <a:t> </a:t>
            </a:r>
            <a:r>
              <a:rPr sz="1400" dirty="0">
                <a:latin typeface="Arial"/>
                <a:cs typeface="Arial"/>
              </a:rPr>
              <a:t>στην</a:t>
            </a:r>
            <a:r>
              <a:rPr sz="1400" spc="-60" dirty="0">
                <a:latin typeface="Arial"/>
                <a:cs typeface="Arial"/>
              </a:rPr>
              <a:t> </a:t>
            </a:r>
            <a:r>
              <a:rPr sz="1400" dirty="0">
                <a:latin typeface="Arial"/>
                <a:cs typeface="Arial"/>
              </a:rPr>
              <a:t>πράξη</a:t>
            </a:r>
            <a:r>
              <a:rPr sz="1400" spc="-60" dirty="0">
                <a:latin typeface="Arial"/>
                <a:cs typeface="Arial"/>
              </a:rPr>
              <a:t> </a:t>
            </a:r>
            <a:r>
              <a:rPr sz="1400" dirty="0">
                <a:latin typeface="Arial"/>
                <a:cs typeface="Arial"/>
              </a:rPr>
              <a:t>δεν</a:t>
            </a:r>
            <a:r>
              <a:rPr sz="1400" spc="-45" dirty="0">
                <a:latin typeface="Arial"/>
                <a:cs typeface="Arial"/>
              </a:rPr>
              <a:t> </a:t>
            </a:r>
            <a:r>
              <a:rPr sz="1400" dirty="0">
                <a:latin typeface="Arial"/>
                <a:cs typeface="Arial"/>
              </a:rPr>
              <a:t>μπορούν</a:t>
            </a:r>
            <a:r>
              <a:rPr sz="1400" spc="-45" dirty="0">
                <a:latin typeface="Arial"/>
                <a:cs typeface="Arial"/>
              </a:rPr>
              <a:t> </a:t>
            </a:r>
            <a:r>
              <a:rPr sz="1400" spc="-25" dirty="0">
                <a:latin typeface="Arial"/>
                <a:cs typeface="Arial"/>
              </a:rPr>
              <a:t>να </a:t>
            </a:r>
            <a:r>
              <a:rPr sz="1400" spc="-10" dirty="0">
                <a:latin typeface="Arial"/>
                <a:cs typeface="Arial"/>
              </a:rPr>
              <a:t>χωριστούν</a:t>
            </a:r>
            <a:r>
              <a:rPr sz="1400" spc="-50" dirty="0">
                <a:latin typeface="Arial"/>
                <a:cs typeface="Arial"/>
              </a:rPr>
              <a:t> </a:t>
            </a:r>
            <a:r>
              <a:rPr sz="1400" dirty="0">
                <a:latin typeface="Arial"/>
                <a:cs typeface="Arial"/>
              </a:rPr>
              <a:t>από</a:t>
            </a:r>
            <a:r>
              <a:rPr sz="1400" spc="-35" dirty="0">
                <a:latin typeface="Arial"/>
                <a:cs typeface="Arial"/>
              </a:rPr>
              <a:t> </a:t>
            </a:r>
            <a:r>
              <a:rPr sz="1400" dirty="0">
                <a:latin typeface="Arial"/>
                <a:cs typeface="Arial"/>
              </a:rPr>
              <a:t>την</a:t>
            </a:r>
            <a:r>
              <a:rPr sz="1400" spc="-40" dirty="0">
                <a:latin typeface="Arial"/>
                <a:cs typeface="Arial"/>
              </a:rPr>
              <a:t> </a:t>
            </a:r>
            <a:r>
              <a:rPr sz="1400" dirty="0">
                <a:latin typeface="Arial"/>
                <a:cs typeface="Arial"/>
              </a:rPr>
              <a:t>ανθρώπινη</a:t>
            </a:r>
            <a:r>
              <a:rPr sz="1400" spc="-20" dirty="0">
                <a:latin typeface="Arial"/>
                <a:cs typeface="Arial"/>
              </a:rPr>
              <a:t> </a:t>
            </a:r>
            <a:r>
              <a:rPr sz="1400" dirty="0">
                <a:latin typeface="Arial"/>
                <a:cs typeface="Arial"/>
              </a:rPr>
              <a:t>ομάδα,</a:t>
            </a:r>
            <a:r>
              <a:rPr sz="1400" spc="-30" dirty="0">
                <a:latin typeface="Arial"/>
                <a:cs typeface="Arial"/>
              </a:rPr>
              <a:t> </a:t>
            </a:r>
            <a:r>
              <a:rPr sz="1400" dirty="0">
                <a:latin typeface="Arial"/>
                <a:cs typeface="Arial"/>
              </a:rPr>
              <a:t>αφού</a:t>
            </a:r>
            <a:r>
              <a:rPr sz="1400" spc="-40" dirty="0">
                <a:latin typeface="Arial"/>
                <a:cs typeface="Arial"/>
              </a:rPr>
              <a:t> </a:t>
            </a:r>
            <a:r>
              <a:rPr sz="1400" spc="-10" dirty="0">
                <a:latin typeface="Arial"/>
                <a:cs typeface="Arial"/>
              </a:rPr>
              <a:t>εξασφαλίζουν</a:t>
            </a:r>
            <a:r>
              <a:rPr sz="1400" spc="-60" dirty="0">
                <a:latin typeface="Arial"/>
                <a:cs typeface="Arial"/>
              </a:rPr>
              <a:t> </a:t>
            </a:r>
            <a:r>
              <a:rPr sz="1400" dirty="0">
                <a:latin typeface="Arial"/>
                <a:cs typeface="Arial"/>
              </a:rPr>
              <a:t>την</a:t>
            </a:r>
            <a:r>
              <a:rPr sz="1400" spc="-45" dirty="0">
                <a:latin typeface="Arial"/>
                <a:cs typeface="Arial"/>
              </a:rPr>
              <a:t> </a:t>
            </a:r>
            <a:r>
              <a:rPr sz="1400" dirty="0">
                <a:latin typeface="Arial"/>
                <a:cs typeface="Arial"/>
              </a:rPr>
              <a:t>υλική</a:t>
            </a:r>
            <a:r>
              <a:rPr sz="1400" spc="-50" dirty="0">
                <a:latin typeface="Arial"/>
                <a:cs typeface="Arial"/>
              </a:rPr>
              <a:t> </a:t>
            </a:r>
            <a:r>
              <a:rPr sz="1400" dirty="0">
                <a:latin typeface="Arial"/>
                <a:cs typeface="Arial"/>
              </a:rPr>
              <a:t>της</a:t>
            </a:r>
            <a:r>
              <a:rPr sz="1400" spc="-35" dirty="0">
                <a:latin typeface="Arial"/>
                <a:cs typeface="Arial"/>
              </a:rPr>
              <a:t> </a:t>
            </a:r>
            <a:r>
              <a:rPr sz="1400" dirty="0">
                <a:latin typeface="Arial"/>
                <a:cs typeface="Arial"/>
              </a:rPr>
              <a:t>ύπαρξη.</a:t>
            </a:r>
            <a:r>
              <a:rPr sz="1400" spc="-50" dirty="0">
                <a:latin typeface="Arial"/>
                <a:cs typeface="Arial"/>
              </a:rPr>
              <a:t> </a:t>
            </a:r>
            <a:r>
              <a:rPr sz="1400" dirty="0">
                <a:latin typeface="Arial"/>
                <a:cs typeface="Arial"/>
              </a:rPr>
              <a:t>Επομένως</a:t>
            </a:r>
            <a:r>
              <a:rPr sz="1400" spc="-25" dirty="0">
                <a:latin typeface="Arial"/>
                <a:cs typeface="Arial"/>
              </a:rPr>
              <a:t> </a:t>
            </a:r>
            <a:r>
              <a:rPr sz="1400" dirty="0">
                <a:latin typeface="Arial"/>
                <a:cs typeface="Arial"/>
              </a:rPr>
              <a:t>η</a:t>
            </a:r>
            <a:r>
              <a:rPr sz="1400" spc="-30" dirty="0">
                <a:latin typeface="Arial"/>
                <a:cs typeface="Arial"/>
              </a:rPr>
              <a:t> </a:t>
            </a:r>
            <a:r>
              <a:rPr sz="1400" spc="-25" dirty="0">
                <a:latin typeface="Arial"/>
                <a:cs typeface="Arial"/>
              </a:rPr>
              <a:t>γη, </a:t>
            </a:r>
            <a:r>
              <a:rPr sz="1400" dirty="0">
                <a:latin typeface="Arial"/>
                <a:cs typeface="Arial"/>
              </a:rPr>
              <a:t>τα</a:t>
            </a:r>
            <a:r>
              <a:rPr sz="1400" spc="-30" dirty="0">
                <a:latin typeface="Arial"/>
                <a:cs typeface="Arial"/>
              </a:rPr>
              <a:t> </a:t>
            </a:r>
            <a:r>
              <a:rPr sz="1400" dirty="0">
                <a:latin typeface="Arial"/>
                <a:cs typeface="Arial"/>
              </a:rPr>
              <a:t>κτίρια,</a:t>
            </a:r>
            <a:r>
              <a:rPr sz="1400" spc="-55" dirty="0">
                <a:latin typeface="Arial"/>
                <a:cs typeface="Arial"/>
              </a:rPr>
              <a:t> </a:t>
            </a:r>
            <a:r>
              <a:rPr sz="1400" dirty="0">
                <a:latin typeface="Arial"/>
                <a:cs typeface="Arial"/>
              </a:rPr>
              <a:t>τα</a:t>
            </a:r>
            <a:r>
              <a:rPr sz="1400" spc="-15" dirty="0">
                <a:latin typeface="Arial"/>
                <a:cs typeface="Arial"/>
              </a:rPr>
              <a:t> </a:t>
            </a:r>
            <a:r>
              <a:rPr sz="1400" spc="-20" dirty="0">
                <a:latin typeface="Arial"/>
                <a:cs typeface="Arial"/>
              </a:rPr>
              <a:t>ζώα,</a:t>
            </a:r>
            <a:r>
              <a:rPr sz="1400" spc="-55" dirty="0">
                <a:latin typeface="Arial"/>
                <a:cs typeface="Arial"/>
              </a:rPr>
              <a:t> </a:t>
            </a:r>
            <a:r>
              <a:rPr sz="1400" dirty="0">
                <a:latin typeface="Arial"/>
                <a:cs typeface="Arial"/>
              </a:rPr>
              <a:t>τα</a:t>
            </a:r>
            <a:r>
              <a:rPr sz="1400" spc="-30" dirty="0">
                <a:latin typeface="Arial"/>
                <a:cs typeface="Arial"/>
              </a:rPr>
              <a:t> </a:t>
            </a:r>
            <a:r>
              <a:rPr sz="1400" dirty="0">
                <a:latin typeface="Arial"/>
                <a:cs typeface="Arial"/>
              </a:rPr>
              <a:t>κάθε</a:t>
            </a:r>
            <a:r>
              <a:rPr sz="1400" spc="-55" dirty="0">
                <a:latin typeface="Arial"/>
                <a:cs typeface="Arial"/>
              </a:rPr>
              <a:t> </a:t>
            </a:r>
            <a:r>
              <a:rPr sz="1400" dirty="0">
                <a:latin typeface="Arial"/>
                <a:cs typeface="Arial"/>
              </a:rPr>
              <a:t>είδους</a:t>
            </a:r>
            <a:r>
              <a:rPr sz="1400" spc="-35" dirty="0">
                <a:latin typeface="Arial"/>
                <a:cs typeface="Arial"/>
              </a:rPr>
              <a:t> </a:t>
            </a:r>
            <a:r>
              <a:rPr sz="1400" spc="-10" dirty="0">
                <a:latin typeface="Arial"/>
                <a:cs typeface="Arial"/>
              </a:rPr>
              <a:t>αποθέματα,</a:t>
            </a:r>
            <a:r>
              <a:rPr sz="1400" spc="-50" dirty="0">
                <a:latin typeface="Arial"/>
                <a:cs typeface="Arial"/>
              </a:rPr>
              <a:t> </a:t>
            </a:r>
            <a:r>
              <a:rPr sz="1400" dirty="0">
                <a:latin typeface="Arial"/>
                <a:cs typeface="Arial"/>
              </a:rPr>
              <a:t>ο</a:t>
            </a:r>
            <a:r>
              <a:rPr sz="1400" spc="-35" dirty="0">
                <a:latin typeface="Arial"/>
                <a:cs typeface="Arial"/>
              </a:rPr>
              <a:t> </a:t>
            </a:r>
            <a:r>
              <a:rPr sz="1400" spc="-10" dirty="0">
                <a:latin typeface="Arial"/>
                <a:cs typeface="Arial"/>
              </a:rPr>
              <a:t>εξοπλισμός</a:t>
            </a:r>
            <a:r>
              <a:rPr sz="1400" spc="-45" dirty="0">
                <a:latin typeface="Arial"/>
                <a:cs typeface="Arial"/>
              </a:rPr>
              <a:t> </a:t>
            </a:r>
            <a:r>
              <a:rPr sz="1400" dirty="0">
                <a:latin typeface="Arial"/>
                <a:cs typeface="Arial"/>
              </a:rPr>
              <a:t>και</a:t>
            </a:r>
            <a:r>
              <a:rPr sz="1400" spc="-45" dirty="0">
                <a:latin typeface="Arial"/>
                <a:cs typeface="Arial"/>
              </a:rPr>
              <a:t> </a:t>
            </a:r>
            <a:r>
              <a:rPr sz="1400" dirty="0">
                <a:latin typeface="Arial"/>
                <a:cs typeface="Arial"/>
              </a:rPr>
              <a:t>ούτω</a:t>
            </a:r>
            <a:r>
              <a:rPr sz="1400" spc="-30" dirty="0">
                <a:latin typeface="Arial"/>
                <a:cs typeface="Arial"/>
              </a:rPr>
              <a:t> </a:t>
            </a:r>
            <a:r>
              <a:rPr sz="1400" dirty="0">
                <a:latin typeface="Arial"/>
                <a:cs typeface="Arial"/>
              </a:rPr>
              <a:t>καθεξής</a:t>
            </a:r>
            <a:r>
              <a:rPr sz="1400" spc="-60" dirty="0">
                <a:latin typeface="Arial"/>
                <a:cs typeface="Arial"/>
              </a:rPr>
              <a:t> </a:t>
            </a:r>
            <a:r>
              <a:rPr sz="1400" spc="-10" dirty="0">
                <a:latin typeface="Arial"/>
                <a:cs typeface="Arial"/>
              </a:rPr>
              <a:t>αποτελούν</a:t>
            </a:r>
            <a:r>
              <a:rPr sz="1400" spc="-65" dirty="0">
                <a:latin typeface="Arial"/>
                <a:cs typeface="Arial"/>
              </a:rPr>
              <a:t> </a:t>
            </a:r>
            <a:r>
              <a:rPr sz="1400" dirty="0">
                <a:latin typeface="Arial"/>
                <a:cs typeface="Arial"/>
              </a:rPr>
              <a:t>όλα</a:t>
            </a:r>
            <a:r>
              <a:rPr sz="1400" spc="-35" dirty="0">
                <a:latin typeface="Arial"/>
                <a:cs typeface="Arial"/>
              </a:rPr>
              <a:t> </a:t>
            </a:r>
            <a:r>
              <a:rPr sz="1400" spc="-10" dirty="0">
                <a:latin typeface="Arial"/>
                <a:cs typeface="Arial"/>
              </a:rPr>
              <a:t>μέρος </a:t>
            </a:r>
            <a:r>
              <a:rPr sz="1400" dirty="0">
                <a:latin typeface="Arial"/>
                <a:cs typeface="Arial"/>
              </a:rPr>
              <a:t>του</a:t>
            </a:r>
            <a:r>
              <a:rPr sz="1400" spc="-50" dirty="0">
                <a:latin typeface="Arial"/>
                <a:cs typeface="Arial"/>
              </a:rPr>
              <a:t> </a:t>
            </a:r>
            <a:r>
              <a:rPr sz="1400" spc="-10" dirty="0">
                <a:latin typeface="Arial"/>
                <a:cs typeface="Arial"/>
              </a:rPr>
              <a:t>οίκου.</a:t>
            </a:r>
            <a:endParaRPr sz="1400">
              <a:latin typeface="Arial"/>
              <a:cs typeface="Arial"/>
            </a:endParaRPr>
          </a:p>
          <a:p>
            <a:pPr>
              <a:lnSpc>
                <a:spcPct val="100000"/>
              </a:lnSpc>
              <a:spcBef>
                <a:spcPts val="70"/>
              </a:spcBef>
            </a:pPr>
            <a:endParaRPr sz="1400">
              <a:latin typeface="Arial"/>
              <a:cs typeface="Arial"/>
            </a:endParaRPr>
          </a:p>
          <a:p>
            <a:pPr marR="250825" algn="r">
              <a:lnSpc>
                <a:spcPct val="100000"/>
              </a:lnSpc>
              <a:spcBef>
                <a:spcPts val="5"/>
              </a:spcBef>
            </a:pPr>
            <a:r>
              <a:rPr sz="1400" i="1" dirty="0">
                <a:solidFill>
                  <a:srgbClr val="C00000"/>
                </a:solidFill>
                <a:latin typeface="Arial"/>
                <a:cs typeface="Arial"/>
              </a:rPr>
              <a:t>Μ.Μ.</a:t>
            </a:r>
            <a:r>
              <a:rPr sz="1400" i="1" spc="-100" dirty="0">
                <a:solidFill>
                  <a:srgbClr val="C00000"/>
                </a:solidFill>
                <a:latin typeface="Arial"/>
                <a:cs typeface="Arial"/>
              </a:rPr>
              <a:t> </a:t>
            </a:r>
            <a:r>
              <a:rPr sz="1400" i="1" dirty="0">
                <a:solidFill>
                  <a:srgbClr val="C00000"/>
                </a:solidFill>
                <a:latin typeface="Arial"/>
                <a:cs typeface="Arial"/>
              </a:rPr>
              <a:t>Austin,</a:t>
            </a:r>
            <a:r>
              <a:rPr sz="1400" i="1" spc="-60" dirty="0">
                <a:solidFill>
                  <a:srgbClr val="C00000"/>
                </a:solidFill>
                <a:latin typeface="Arial"/>
                <a:cs typeface="Arial"/>
              </a:rPr>
              <a:t> </a:t>
            </a:r>
            <a:r>
              <a:rPr sz="1400" i="1" spc="-100" dirty="0">
                <a:solidFill>
                  <a:srgbClr val="C00000"/>
                </a:solidFill>
                <a:latin typeface="Arial"/>
                <a:cs typeface="Arial"/>
              </a:rPr>
              <a:t>P.</a:t>
            </a:r>
            <a:r>
              <a:rPr sz="1400" i="1" spc="-10" dirty="0">
                <a:solidFill>
                  <a:srgbClr val="C00000"/>
                </a:solidFill>
                <a:latin typeface="Arial"/>
                <a:cs typeface="Arial"/>
              </a:rPr>
              <a:t> Vidal-</a:t>
            </a:r>
            <a:r>
              <a:rPr sz="1400" i="1" dirty="0">
                <a:solidFill>
                  <a:srgbClr val="C00000"/>
                </a:solidFill>
                <a:latin typeface="Arial"/>
                <a:cs typeface="Arial"/>
              </a:rPr>
              <a:t>Naquet,</a:t>
            </a:r>
            <a:r>
              <a:rPr sz="1400" i="1" spc="-60" dirty="0">
                <a:solidFill>
                  <a:srgbClr val="C00000"/>
                </a:solidFill>
                <a:latin typeface="Arial"/>
                <a:cs typeface="Arial"/>
              </a:rPr>
              <a:t> </a:t>
            </a:r>
            <a:r>
              <a:rPr sz="1400" i="1" dirty="0">
                <a:solidFill>
                  <a:srgbClr val="C00000"/>
                </a:solidFill>
                <a:latin typeface="Arial"/>
                <a:cs typeface="Arial"/>
              </a:rPr>
              <a:t>Οικονομία</a:t>
            </a:r>
            <a:r>
              <a:rPr sz="1400" i="1" spc="-60" dirty="0">
                <a:solidFill>
                  <a:srgbClr val="C00000"/>
                </a:solidFill>
                <a:latin typeface="Arial"/>
                <a:cs typeface="Arial"/>
              </a:rPr>
              <a:t> </a:t>
            </a:r>
            <a:r>
              <a:rPr sz="1400" i="1" dirty="0">
                <a:solidFill>
                  <a:srgbClr val="C00000"/>
                </a:solidFill>
                <a:latin typeface="Arial"/>
                <a:cs typeface="Arial"/>
              </a:rPr>
              <a:t>και</a:t>
            </a:r>
            <a:r>
              <a:rPr sz="1400" i="1" spc="-50" dirty="0">
                <a:solidFill>
                  <a:srgbClr val="C00000"/>
                </a:solidFill>
                <a:latin typeface="Arial"/>
                <a:cs typeface="Arial"/>
              </a:rPr>
              <a:t> </a:t>
            </a:r>
            <a:r>
              <a:rPr sz="1400" i="1" dirty="0">
                <a:solidFill>
                  <a:srgbClr val="C00000"/>
                </a:solidFill>
                <a:latin typeface="Arial"/>
                <a:cs typeface="Arial"/>
              </a:rPr>
              <a:t>κοινωνία</a:t>
            </a:r>
            <a:r>
              <a:rPr sz="1400" i="1" spc="-60" dirty="0">
                <a:solidFill>
                  <a:srgbClr val="C00000"/>
                </a:solidFill>
                <a:latin typeface="Arial"/>
                <a:cs typeface="Arial"/>
              </a:rPr>
              <a:t> </a:t>
            </a:r>
            <a:r>
              <a:rPr sz="1400" i="1" dirty="0">
                <a:solidFill>
                  <a:srgbClr val="C00000"/>
                </a:solidFill>
                <a:latin typeface="Arial"/>
                <a:cs typeface="Arial"/>
              </a:rPr>
              <a:t>στην</a:t>
            </a:r>
            <a:r>
              <a:rPr sz="1400" i="1" spc="-35" dirty="0">
                <a:solidFill>
                  <a:srgbClr val="C00000"/>
                </a:solidFill>
                <a:latin typeface="Arial"/>
                <a:cs typeface="Arial"/>
              </a:rPr>
              <a:t> </a:t>
            </a:r>
            <a:r>
              <a:rPr sz="1400" i="1" dirty="0">
                <a:solidFill>
                  <a:srgbClr val="C00000"/>
                </a:solidFill>
                <a:latin typeface="Arial"/>
                <a:cs typeface="Arial"/>
              </a:rPr>
              <a:t>αρχαία</a:t>
            </a:r>
            <a:r>
              <a:rPr sz="1400" i="1" spc="-35" dirty="0">
                <a:solidFill>
                  <a:srgbClr val="C00000"/>
                </a:solidFill>
                <a:latin typeface="Arial"/>
                <a:cs typeface="Arial"/>
              </a:rPr>
              <a:t> </a:t>
            </a:r>
            <a:r>
              <a:rPr sz="1400" i="1" dirty="0">
                <a:solidFill>
                  <a:srgbClr val="C00000"/>
                </a:solidFill>
                <a:latin typeface="Arial"/>
                <a:cs typeface="Arial"/>
              </a:rPr>
              <a:t>Ελλάδα.</a:t>
            </a:r>
            <a:r>
              <a:rPr sz="1400" i="1" spc="-60" dirty="0">
                <a:solidFill>
                  <a:srgbClr val="C00000"/>
                </a:solidFill>
                <a:latin typeface="Arial"/>
                <a:cs typeface="Arial"/>
              </a:rPr>
              <a:t> </a:t>
            </a:r>
            <a:r>
              <a:rPr sz="1400" i="1" dirty="0">
                <a:solidFill>
                  <a:srgbClr val="C00000"/>
                </a:solidFill>
                <a:latin typeface="Arial"/>
                <a:cs typeface="Arial"/>
              </a:rPr>
              <a:t>μετ.</a:t>
            </a:r>
            <a:r>
              <a:rPr sz="1400" i="1" spc="-30" dirty="0">
                <a:solidFill>
                  <a:srgbClr val="C00000"/>
                </a:solidFill>
                <a:latin typeface="Arial"/>
                <a:cs typeface="Arial"/>
              </a:rPr>
              <a:t> Τ.</a:t>
            </a:r>
            <a:r>
              <a:rPr sz="1400" i="1" spc="-5" dirty="0">
                <a:solidFill>
                  <a:srgbClr val="C00000"/>
                </a:solidFill>
                <a:latin typeface="Arial"/>
                <a:cs typeface="Arial"/>
              </a:rPr>
              <a:t> </a:t>
            </a:r>
            <a:r>
              <a:rPr sz="1400" i="1" dirty="0">
                <a:solidFill>
                  <a:srgbClr val="C00000"/>
                </a:solidFill>
                <a:latin typeface="Arial"/>
                <a:cs typeface="Arial"/>
              </a:rPr>
              <a:t>Κουκουλιός,</a:t>
            </a:r>
            <a:r>
              <a:rPr sz="1400" i="1" spc="-55" dirty="0">
                <a:solidFill>
                  <a:srgbClr val="C00000"/>
                </a:solidFill>
                <a:latin typeface="Arial"/>
                <a:cs typeface="Arial"/>
              </a:rPr>
              <a:t> </a:t>
            </a:r>
            <a:r>
              <a:rPr sz="1400" i="1" spc="-20" dirty="0">
                <a:solidFill>
                  <a:srgbClr val="C00000"/>
                </a:solidFill>
                <a:latin typeface="Arial"/>
                <a:cs typeface="Arial"/>
              </a:rPr>
              <a:t>εκδ.</a:t>
            </a:r>
            <a:endParaRPr sz="1400">
              <a:latin typeface="Arial"/>
              <a:cs typeface="Arial"/>
            </a:endParaRPr>
          </a:p>
          <a:p>
            <a:pPr marR="251460" algn="r">
              <a:lnSpc>
                <a:spcPct val="100000"/>
              </a:lnSpc>
            </a:pPr>
            <a:r>
              <a:rPr sz="1400" i="1" dirty="0">
                <a:solidFill>
                  <a:srgbClr val="C00000"/>
                </a:solidFill>
                <a:latin typeface="Arial"/>
                <a:cs typeface="Arial"/>
              </a:rPr>
              <a:t>Δαίδαλος,</a:t>
            </a:r>
            <a:r>
              <a:rPr sz="1400" i="1" spc="-60" dirty="0">
                <a:solidFill>
                  <a:srgbClr val="C00000"/>
                </a:solidFill>
                <a:latin typeface="Arial"/>
                <a:cs typeface="Arial"/>
              </a:rPr>
              <a:t> </a:t>
            </a:r>
            <a:r>
              <a:rPr sz="1400" i="1" dirty="0">
                <a:solidFill>
                  <a:srgbClr val="C00000"/>
                </a:solidFill>
                <a:latin typeface="Arial"/>
                <a:cs typeface="Arial"/>
              </a:rPr>
              <a:t>σ.</a:t>
            </a:r>
            <a:r>
              <a:rPr sz="1400" i="1" spc="-25" dirty="0">
                <a:solidFill>
                  <a:srgbClr val="C00000"/>
                </a:solidFill>
                <a:latin typeface="Arial"/>
                <a:cs typeface="Arial"/>
              </a:rPr>
              <a:t> 67.</a:t>
            </a:r>
            <a:endParaRPr sz="1400">
              <a:latin typeface="Arial"/>
              <a:cs typeface="Arial"/>
            </a:endParaRPr>
          </a:p>
          <a:p>
            <a:pPr>
              <a:lnSpc>
                <a:spcPct val="100000"/>
              </a:lnSpc>
            </a:pPr>
            <a:endParaRPr sz="1400">
              <a:latin typeface="Arial"/>
              <a:cs typeface="Arial"/>
            </a:endParaRPr>
          </a:p>
          <a:p>
            <a:pPr>
              <a:lnSpc>
                <a:spcPct val="100000"/>
              </a:lnSpc>
              <a:spcBef>
                <a:spcPts val="185"/>
              </a:spcBef>
            </a:pPr>
            <a:endParaRPr sz="1400">
              <a:latin typeface="Arial"/>
              <a:cs typeface="Arial"/>
            </a:endParaRPr>
          </a:p>
          <a:p>
            <a:pPr marL="12700">
              <a:lnSpc>
                <a:spcPct val="100000"/>
              </a:lnSpc>
            </a:pPr>
            <a:r>
              <a:rPr sz="1800" spc="-10" dirty="0">
                <a:solidFill>
                  <a:srgbClr val="17375E"/>
                </a:solidFill>
                <a:latin typeface="Calibri"/>
                <a:cs typeface="Calibri"/>
              </a:rPr>
              <a:t>Πρόκειται</a:t>
            </a:r>
            <a:r>
              <a:rPr sz="1800" spc="-20" dirty="0">
                <a:solidFill>
                  <a:srgbClr val="17375E"/>
                </a:solidFill>
                <a:latin typeface="Calibri"/>
                <a:cs typeface="Calibri"/>
              </a:rPr>
              <a:t> </a:t>
            </a:r>
            <a:r>
              <a:rPr sz="1800" dirty="0">
                <a:solidFill>
                  <a:srgbClr val="17375E"/>
                </a:solidFill>
                <a:latin typeface="Calibri"/>
                <a:cs typeface="Calibri"/>
              </a:rPr>
              <a:t>για</a:t>
            </a:r>
            <a:r>
              <a:rPr sz="1800" spc="-40" dirty="0">
                <a:solidFill>
                  <a:srgbClr val="17375E"/>
                </a:solidFill>
                <a:latin typeface="Calibri"/>
                <a:cs typeface="Calibri"/>
              </a:rPr>
              <a:t> </a:t>
            </a:r>
            <a:r>
              <a:rPr sz="1800" spc="-10" dirty="0">
                <a:solidFill>
                  <a:srgbClr val="17375E"/>
                </a:solidFill>
                <a:latin typeface="Calibri"/>
                <a:cs typeface="Calibri"/>
              </a:rPr>
              <a:t>απόσπασμα</a:t>
            </a:r>
            <a:r>
              <a:rPr sz="1800" spc="-25" dirty="0">
                <a:solidFill>
                  <a:srgbClr val="17375E"/>
                </a:solidFill>
                <a:latin typeface="Calibri"/>
                <a:cs typeface="Calibri"/>
              </a:rPr>
              <a:t> </a:t>
            </a:r>
            <a:r>
              <a:rPr sz="1800" dirty="0">
                <a:solidFill>
                  <a:srgbClr val="17375E"/>
                </a:solidFill>
                <a:latin typeface="Calibri"/>
                <a:cs typeface="Calibri"/>
              </a:rPr>
              <a:t>από</a:t>
            </a:r>
            <a:r>
              <a:rPr sz="1800" spc="-45" dirty="0">
                <a:solidFill>
                  <a:srgbClr val="17375E"/>
                </a:solidFill>
                <a:latin typeface="Calibri"/>
                <a:cs typeface="Calibri"/>
              </a:rPr>
              <a:t> </a:t>
            </a:r>
            <a:r>
              <a:rPr sz="1800" dirty="0">
                <a:solidFill>
                  <a:srgbClr val="17375E"/>
                </a:solidFill>
                <a:latin typeface="Calibri"/>
                <a:cs typeface="Calibri"/>
              </a:rPr>
              <a:t>βιβλίο</a:t>
            </a:r>
            <a:r>
              <a:rPr sz="1800" spc="-25" dirty="0">
                <a:solidFill>
                  <a:srgbClr val="17375E"/>
                </a:solidFill>
                <a:latin typeface="Calibri"/>
                <a:cs typeface="Calibri"/>
              </a:rPr>
              <a:t> </a:t>
            </a:r>
            <a:r>
              <a:rPr sz="1800" dirty="0">
                <a:solidFill>
                  <a:srgbClr val="17375E"/>
                </a:solidFill>
                <a:latin typeface="Calibri"/>
                <a:cs typeface="Calibri"/>
              </a:rPr>
              <a:t>με</a:t>
            </a:r>
            <a:r>
              <a:rPr sz="1800" spc="-40" dirty="0">
                <a:solidFill>
                  <a:srgbClr val="17375E"/>
                </a:solidFill>
                <a:latin typeface="Calibri"/>
                <a:cs typeface="Calibri"/>
              </a:rPr>
              <a:t> </a:t>
            </a:r>
            <a:r>
              <a:rPr sz="1800" spc="-10" dirty="0">
                <a:solidFill>
                  <a:srgbClr val="17375E"/>
                </a:solidFill>
                <a:latin typeface="Calibri"/>
                <a:cs typeface="Calibri"/>
              </a:rPr>
              <a:t>ιστορικό</a:t>
            </a:r>
            <a:r>
              <a:rPr sz="1800" spc="-30" dirty="0">
                <a:solidFill>
                  <a:srgbClr val="17375E"/>
                </a:solidFill>
                <a:latin typeface="Calibri"/>
                <a:cs typeface="Calibri"/>
              </a:rPr>
              <a:t> </a:t>
            </a:r>
            <a:r>
              <a:rPr sz="1800" dirty="0">
                <a:solidFill>
                  <a:srgbClr val="17375E"/>
                </a:solidFill>
                <a:latin typeface="Calibri"/>
                <a:cs typeface="Calibri"/>
              </a:rPr>
              <a:t>περιεχόμενο</a:t>
            </a:r>
            <a:r>
              <a:rPr sz="1800" spc="-15" dirty="0">
                <a:solidFill>
                  <a:srgbClr val="17375E"/>
                </a:solidFill>
                <a:latin typeface="Calibri"/>
                <a:cs typeface="Calibri"/>
              </a:rPr>
              <a:t> </a:t>
            </a:r>
            <a:r>
              <a:rPr sz="1800" dirty="0">
                <a:solidFill>
                  <a:srgbClr val="17375E"/>
                </a:solidFill>
                <a:latin typeface="Calibri"/>
                <a:cs typeface="Calibri"/>
              </a:rPr>
              <a:t>άρα</a:t>
            </a:r>
            <a:r>
              <a:rPr sz="1800" spc="-40" dirty="0">
                <a:solidFill>
                  <a:srgbClr val="17375E"/>
                </a:solidFill>
                <a:latin typeface="Calibri"/>
                <a:cs typeface="Calibri"/>
              </a:rPr>
              <a:t> </a:t>
            </a:r>
            <a:r>
              <a:rPr sz="1800" spc="-20" dirty="0">
                <a:solidFill>
                  <a:srgbClr val="17375E"/>
                </a:solidFill>
                <a:latin typeface="Calibri"/>
                <a:cs typeface="Calibri"/>
              </a:rPr>
              <a:t>είναι</a:t>
            </a:r>
            <a:endParaRPr sz="1800">
              <a:latin typeface="Calibri"/>
              <a:cs typeface="Calibri"/>
            </a:endParaRPr>
          </a:p>
          <a:p>
            <a:pPr marL="12700" marR="5080">
              <a:lnSpc>
                <a:spcPct val="100000"/>
              </a:lnSpc>
            </a:pPr>
            <a:r>
              <a:rPr sz="1800" dirty="0">
                <a:solidFill>
                  <a:srgbClr val="17375E"/>
                </a:solidFill>
                <a:latin typeface="Calibri"/>
                <a:cs typeface="Calibri"/>
              </a:rPr>
              <a:t>δευτερογενής</a:t>
            </a:r>
            <a:r>
              <a:rPr sz="1800" spc="-50" dirty="0">
                <a:solidFill>
                  <a:srgbClr val="17375E"/>
                </a:solidFill>
                <a:latin typeface="Calibri"/>
                <a:cs typeface="Calibri"/>
              </a:rPr>
              <a:t> </a:t>
            </a:r>
            <a:r>
              <a:rPr sz="1800" dirty="0">
                <a:solidFill>
                  <a:srgbClr val="17375E"/>
                </a:solidFill>
                <a:latin typeface="Calibri"/>
                <a:cs typeface="Calibri"/>
              </a:rPr>
              <a:t>ιστορική</a:t>
            </a:r>
            <a:r>
              <a:rPr sz="1800" spc="-65" dirty="0">
                <a:solidFill>
                  <a:srgbClr val="17375E"/>
                </a:solidFill>
                <a:latin typeface="Calibri"/>
                <a:cs typeface="Calibri"/>
              </a:rPr>
              <a:t> </a:t>
            </a:r>
            <a:r>
              <a:rPr sz="1800" dirty="0">
                <a:solidFill>
                  <a:srgbClr val="17375E"/>
                </a:solidFill>
                <a:latin typeface="Calibri"/>
                <a:cs typeface="Calibri"/>
              </a:rPr>
              <a:t>πηγή</a:t>
            </a:r>
            <a:r>
              <a:rPr sz="1800" spc="-85" dirty="0">
                <a:solidFill>
                  <a:srgbClr val="17375E"/>
                </a:solidFill>
                <a:latin typeface="Calibri"/>
                <a:cs typeface="Calibri"/>
              </a:rPr>
              <a:t> </a:t>
            </a:r>
            <a:r>
              <a:rPr sz="1800" dirty="0">
                <a:solidFill>
                  <a:srgbClr val="17375E"/>
                </a:solidFill>
                <a:latin typeface="Calibri"/>
                <a:cs typeface="Calibri"/>
              </a:rPr>
              <a:t>όπου</a:t>
            </a:r>
            <a:r>
              <a:rPr sz="1800" spc="-70" dirty="0">
                <a:solidFill>
                  <a:srgbClr val="17375E"/>
                </a:solidFill>
                <a:latin typeface="Calibri"/>
                <a:cs typeface="Calibri"/>
              </a:rPr>
              <a:t> </a:t>
            </a:r>
            <a:r>
              <a:rPr sz="1800" dirty="0">
                <a:solidFill>
                  <a:srgbClr val="17375E"/>
                </a:solidFill>
                <a:latin typeface="Calibri"/>
                <a:cs typeface="Calibri"/>
              </a:rPr>
              <a:t>όσα</a:t>
            </a:r>
            <a:r>
              <a:rPr sz="1800" spc="-60" dirty="0">
                <a:solidFill>
                  <a:srgbClr val="17375E"/>
                </a:solidFill>
                <a:latin typeface="Calibri"/>
                <a:cs typeface="Calibri"/>
              </a:rPr>
              <a:t> </a:t>
            </a:r>
            <a:r>
              <a:rPr sz="1800" dirty="0">
                <a:solidFill>
                  <a:srgbClr val="17375E"/>
                </a:solidFill>
                <a:latin typeface="Calibri"/>
                <a:cs typeface="Calibri"/>
              </a:rPr>
              <a:t>γράφονται</a:t>
            </a:r>
            <a:r>
              <a:rPr sz="1800" spc="-35" dirty="0">
                <a:solidFill>
                  <a:srgbClr val="17375E"/>
                </a:solidFill>
                <a:latin typeface="Calibri"/>
                <a:cs typeface="Calibri"/>
              </a:rPr>
              <a:t> </a:t>
            </a:r>
            <a:r>
              <a:rPr sz="1800" dirty="0">
                <a:solidFill>
                  <a:srgbClr val="17375E"/>
                </a:solidFill>
                <a:latin typeface="Calibri"/>
                <a:cs typeface="Calibri"/>
              </a:rPr>
              <a:t>αποτελούν</a:t>
            </a:r>
            <a:r>
              <a:rPr sz="1800" spc="-50" dirty="0">
                <a:solidFill>
                  <a:srgbClr val="17375E"/>
                </a:solidFill>
                <a:latin typeface="Calibri"/>
                <a:cs typeface="Calibri"/>
              </a:rPr>
              <a:t> </a:t>
            </a:r>
            <a:r>
              <a:rPr sz="1800" dirty="0">
                <a:solidFill>
                  <a:srgbClr val="17375E"/>
                </a:solidFill>
                <a:latin typeface="Calibri"/>
                <a:cs typeface="Calibri"/>
              </a:rPr>
              <a:t>ιστορική</a:t>
            </a:r>
            <a:r>
              <a:rPr sz="1800" spc="-65" dirty="0">
                <a:solidFill>
                  <a:srgbClr val="17375E"/>
                </a:solidFill>
                <a:latin typeface="Calibri"/>
                <a:cs typeface="Calibri"/>
              </a:rPr>
              <a:t> </a:t>
            </a:r>
            <a:r>
              <a:rPr sz="1800" spc="-10" dirty="0">
                <a:solidFill>
                  <a:srgbClr val="17375E"/>
                </a:solidFill>
                <a:latin typeface="Calibri"/>
                <a:cs typeface="Calibri"/>
              </a:rPr>
              <a:t>καταγραφή</a:t>
            </a:r>
            <a:r>
              <a:rPr sz="1800" spc="-60" dirty="0">
                <a:solidFill>
                  <a:srgbClr val="17375E"/>
                </a:solidFill>
                <a:latin typeface="Calibri"/>
                <a:cs typeface="Calibri"/>
              </a:rPr>
              <a:t> </a:t>
            </a:r>
            <a:r>
              <a:rPr sz="1800" spc="-25" dirty="0">
                <a:solidFill>
                  <a:srgbClr val="17375E"/>
                </a:solidFill>
                <a:latin typeface="Calibri"/>
                <a:cs typeface="Calibri"/>
              </a:rPr>
              <a:t>και </a:t>
            </a:r>
            <a:r>
              <a:rPr sz="1800" spc="-10" dirty="0">
                <a:solidFill>
                  <a:srgbClr val="17375E"/>
                </a:solidFill>
                <a:latin typeface="Calibri"/>
                <a:cs typeface="Calibri"/>
              </a:rPr>
              <a:t>επεξεργασία,</a:t>
            </a:r>
            <a:r>
              <a:rPr sz="1800" spc="-45" dirty="0">
                <a:solidFill>
                  <a:srgbClr val="17375E"/>
                </a:solidFill>
                <a:latin typeface="Calibri"/>
                <a:cs typeface="Calibri"/>
              </a:rPr>
              <a:t> </a:t>
            </a:r>
            <a:r>
              <a:rPr sz="1800" dirty="0">
                <a:solidFill>
                  <a:srgbClr val="17375E"/>
                </a:solidFill>
                <a:latin typeface="Calibri"/>
                <a:cs typeface="Calibri"/>
              </a:rPr>
              <a:t>ανάλυση</a:t>
            </a:r>
            <a:r>
              <a:rPr sz="1800" spc="-55" dirty="0">
                <a:solidFill>
                  <a:srgbClr val="17375E"/>
                </a:solidFill>
                <a:latin typeface="Calibri"/>
                <a:cs typeface="Calibri"/>
              </a:rPr>
              <a:t> </a:t>
            </a:r>
            <a:r>
              <a:rPr sz="1800" dirty="0">
                <a:solidFill>
                  <a:srgbClr val="17375E"/>
                </a:solidFill>
                <a:latin typeface="Calibri"/>
                <a:cs typeface="Calibri"/>
              </a:rPr>
              <a:t>και</a:t>
            </a:r>
            <a:r>
              <a:rPr sz="1800" spc="-75" dirty="0">
                <a:solidFill>
                  <a:srgbClr val="17375E"/>
                </a:solidFill>
                <a:latin typeface="Calibri"/>
                <a:cs typeface="Calibri"/>
              </a:rPr>
              <a:t> </a:t>
            </a:r>
            <a:r>
              <a:rPr sz="1800" dirty="0">
                <a:solidFill>
                  <a:srgbClr val="17375E"/>
                </a:solidFill>
                <a:latin typeface="Calibri"/>
                <a:cs typeface="Calibri"/>
              </a:rPr>
              <a:t>ερμηνεία</a:t>
            </a:r>
            <a:r>
              <a:rPr sz="1800" spc="-60" dirty="0">
                <a:solidFill>
                  <a:srgbClr val="17375E"/>
                </a:solidFill>
                <a:latin typeface="Calibri"/>
                <a:cs typeface="Calibri"/>
              </a:rPr>
              <a:t> </a:t>
            </a:r>
            <a:r>
              <a:rPr sz="1800" spc="-10" dirty="0">
                <a:solidFill>
                  <a:srgbClr val="17375E"/>
                </a:solidFill>
                <a:latin typeface="Calibri"/>
                <a:cs typeface="Calibri"/>
              </a:rPr>
              <a:t>ιστορικών</a:t>
            </a:r>
            <a:r>
              <a:rPr sz="1800" spc="-65" dirty="0">
                <a:solidFill>
                  <a:srgbClr val="17375E"/>
                </a:solidFill>
                <a:latin typeface="Calibri"/>
                <a:cs typeface="Calibri"/>
              </a:rPr>
              <a:t> </a:t>
            </a:r>
            <a:r>
              <a:rPr sz="1800" dirty="0">
                <a:solidFill>
                  <a:srgbClr val="17375E"/>
                </a:solidFill>
                <a:latin typeface="Calibri"/>
                <a:cs typeface="Calibri"/>
              </a:rPr>
              <a:t>στοιχείων</a:t>
            </a:r>
            <a:r>
              <a:rPr sz="1800" spc="-60" dirty="0">
                <a:solidFill>
                  <a:srgbClr val="17375E"/>
                </a:solidFill>
                <a:latin typeface="Calibri"/>
                <a:cs typeface="Calibri"/>
              </a:rPr>
              <a:t> </a:t>
            </a:r>
            <a:r>
              <a:rPr sz="1800" spc="-50" dirty="0">
                <a:solidFill>
                  <a:srgbClr val="17375E"/>
                </a:solidFill>
                <a:latin typeface="Calibri"/>
                <a:cs typeface="Calibri"/>
              </a:rPr>
              <a:t>.</a:t>
            </a:r>
            <a:endParaRPr sz="1800">
              <a:latin typeface="Calibri"/>
              <a:cs typeface="Calibri"/>
            </a:endParaRP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6</a:t>
            </a:fld>
            <a:endParaRPr spc="-25"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67309" y="506679"/>
            <a:ext cx="1903095" cy="697230"/>
          </a:xfrm>
          <a:prstGeom prst="rect">
            <a:avLst/>
          </a:prstGeom>
        </p:spPr>
        <p:txBody>
          <a:bodyPr vert="horz" wrap="square" lIns="0" tIns="13335" rIns="0" bIns="0" rtlCol="0">
            <a:spAutoFit/>
          </a:bodyPr>
          <a:lstStyle/>
          <a:p>
            <a:pPr marL="38100">
              <a:lnSpc>
                <a:spcPct val="100000"/>
              </a:lnSpc>
              <a:spcBef>
                <a:spcPts val="105"/>
              </a:spcBef>
            </a:pPr>
            <a:r>
              <a:rPr sz="4400" dirty="0">
                <a:latin typeface="Calibri"/>
                <a:cs typeface="Calibri"/>
              </a:rPr>
              <a:t>3</a:t>
            </a:r>
            <a:r>
              <a:rPr sz="4350" baseline="24904" dirty="0">
                <a:latin typeface="Calibri"/>
                <a:cs typeface="Calibri"/>
              </a:rPr>
              <a:t>ο</a:t>
            </a:r>
            <a:r>
              <a:rPr sz="4350" spc="525" baseline="24904" dirty="0">
                <a:latin typeface="Calibri"/>
                <a:cs typeface="Calibri"/>
              </a:rPr>
              <a:t> </a:t>
            </a:r>
            <a:r>
              <a:rPr sz="4400" spc="-20" dirty="0">
                <a:latin typeface="Calibri"/>
                <a:cs typeface="Calibri"/>
              </a:rPr>
              <a:t>βήμα</a:t>
            </a:r>
            <a:endParaRPr sz="4400">
              <a:latin typeface="Calibri"/>
              <a:cs typeface="Calibri"/>
            </a:endParaRPr>
          </a:p>
        </p:txBody>
      </p:sp>
      <p:sp>
        <p:nvSpPr>
          <p:cNvPr id="3" name="object 3"/>
          <p:cNvSpPr txBox="1"/>
          <p:nvPr/>
        </p:nvSpPr>
        <p:spPr>
          <a:xfrm>
            <a:off x="2364994" y="235407"/>
            <a:ext cx="5538470" cy="1516380"/>
          </a:xfrm>
          <a:prstGeom prst="rect">
            <a:avLst/>
          </a:prstGeom>
        </p:spPr>
        <p:txBody>
          <a:bodyPr vert="horz" wrap="square" lIns="0" tIns="13335" rIns="0" bIns="0" rtlCol="0">
            <a:spAutoFit/>
          </a:bodyPr>
          <a:lstStyle/>
          <a:p>
            <a:pPr marL="355600" marR="878840" indent="-342900">
              <a:lnSpc>
                <a:spcPct val="100000"/>
              </a:lnSpc>
              <a:spcBef>
                <a:spcPts val="105"/>
              </a:spcBef>
              <a:buFont typeface="Arial"/>
              <a:buChar char="•"/>
              <a:tabLst>
                <a:tab pos="355600" algn="l"/>
              </a:tabLst>
            </a:pPr>
            <a:r>
              <a:rPr sz="3200" b="1" dirty="0">
                <a:solidFill>
                  <a:srgbClr val="4F6128"/>
                </a:solidFill>
                <a:latin typeface="Calibri"/>
                <a:cs typeface="Calibri"/>
              </a:rPr>
              <a:t>Αντλώ</a:t>
            </a:r>
            <a:r>
              <a:rPr sz="3200" b="1" spc="-70" dirty="0">
                <a:solidFill>
                  <a:srgbClr val="4F6128"/>
                </a:solidFill>
                <a:latin typeface="Calibri"/>
                <a:cs typeface="Calibri"/>
              </a:rPr>
              <a:t> </a:t>
            </a:r>
            <a:r>
              <a:rPr sz="3200" dirty="0">
                <a:latin typeface="Calibri"/>
                <a:cs typeface="Calibri"/>
              </a:rPr>
              <a:t>από</a:t>
            </a:r>
            <a:r>
              <a:rPr sz="3200" spc="-70" dirty="0">
                <a:latin typeface="Calibri"/>
                <a:cs typeface="Calibri"/>
              </a:rPr>
              <a:t> </a:t>
            </a:r>
            <a:r>
              <a:rPr sz="3200" dirty="0">
                <a:latin typeface="Calibri"/>
                <a:cs typeface="Calibri"/>
              </a:rPr>
              <a:t>την</a:t>
            </a:r>
            <a:r>
              <a:rPr sz="3200" spc="-70" dirty="0">
                <a:latin typeface="Calibri"/>
                <a:cs typeface="Calibri"/>
              </a:rPr>
              <a:t> </a:t>
            </a:r>
            <a:r>
              <a:rPr sz="3200" dirty="0">
                <a:latin typeface="Calibri"/>
                <a:cs typeface="Calibri"/>
              </a:rPr>
              <a:t>πηγή</a:t>
            </a:r>
            <a:r>
              <a:rPr sz="3200" spc="-70" dirty="0">
                <a:latin typeface="Calibri"/>
                <a:cs typeface="Calibri"/>
              </a:rPr>
              <a:t> </a:t>
            </a:r>
            <a:r>
              <a:rPr sz="3200" spc="-20" dirty="0">
                <a:latin typeface="Calibri"/>
                <a:cs typeface="Calibri"/>
              </a:rPr>
              <a:t>όσες </a:t>
            </a:r>
            <a:r>
              <a:rPr sz="3200" dirty="0">
                <a:latin typeface="Calibri"/>
                <a:cs typeface="Calibri"/>
              </a:rPr>
              <a:t>πληροφορίες</a:t>
            </a:r>
            <a:r>
              <a:rPr sz="3200" spc="-145" dirty="0">
                <a:latin typeface="Calibri"/>
                <a:cs typeface="Calibri"/>
              </a:rPr>
              <a:t> </a:t>
            </a:r>
            <a:r>
              <a:rPr sz="3200" spc="-10" dirty="0">
                <a:latin typeface="Calibri"/>
                <a:cs typeface="Calibri"/>
              </a:rPr>
              <a:t>μπορώ.</a:t>
            </a:r>
            <a:endParaRPr sz="3200">
              <a:latin typeface="Calibri"/>
              <a:cs typeface="Calibri"/>
            </a:endParaRPr>
          </a:p>
          <a:p>
            <a:pPr marL="469900">
              <a:lnSpc>
                <a:spcPct val="100000"/>
              </a:lnSpc>
              <a:spcBef>
                <a:spcPts val="690"/>
              </a:spcBef>
            </a:pPr>
            <a:r>
              <a:rPr sz="2800" dirty="0">
                <a:latin typeface="Arial"/>
                <a:cs typeface="Arial"/>
              </a:rPr>
              <a:t>–</a:t>
            </a:r>
            <a:r>
              <a:rPr sz="2800" spc="-114" dirty="0">
                <a:latin typeface="Arial"/>
                <a:cs typeface="Arial"/>
              </a:rPr>
              <a:t> </a:t>
            </a:r>
            <a:r>
              <a:rPr sz="2800" dirty="0">
                <a:latin typeface="Calibri"/>
                <a:cs typeface="Calibri"/>
              </a:rPr>
              <a:t>Τις</a:t>
            </a:r>
            <a:r>
              <a:rPr sz="2800" spc="-35" dirty="0">
                <a:latin typeface="Calibri"/>
                <a:cs typeface="Calibri"/>
              </a:rPr>
              <a:t> </a:t>
            </a:r>
            <a:r>
              <a:rPr sz="2800" spc="-25" dirty="0">
                <a:latin typeface="Calibri"/>
                <a:cs typeface="Calibri"/>
              </a:rPr>
              <a:t>καταγράφω</a:t>
            </a:r>
            <a:r>
              <a:rPr sz="2800" spc="-10" dirty="0">
                <a:latin typeface="Calibri"/>
                <a:cs typeface="Calibri"/>
              </a:rPr>
              <a:t> </a:t>
            </a:r>
            <a:r>
              <a:rPr sz="2800" dirty="0">
                <a:latin typeface="Calibri"/>
                <a:cs typeface="Calibri"/>
              </a:rPr>
              <a:t>σε</a:t>
            </a:r>
            <a:r>
              <a:rPr sz="2800" spc="-25" dirty="0">
                <a:latin typeface="Calibri"/>
                <a:cs typeface="Calibri"/>
              </a:rPr>
              <a:t> </a:t>
            </a:r>
            <a:r>
              <a:rPr sz="2800" spc="-10" dirty="0">
                <a:latin typeface="Calibri"/>
                <a:cs typeface="Calibri"/>
              </a:rPr>
              <a:t>πλαγιότιτλους</a:t>
            </a:r>
            <a:endParaRPr sz="2800">
              <a:latin typeface="Calibri"/>
              <a:cs typeface="Calibri"/>
            </a:endParaRPr>
          </a:p>
        </p:txBody>
      </p:sp>
      <p:sp>
        <p:nvSpPr>
          <p:cNvPr id="4" name="object 4"/>
          <p:cNvSpPr/>
          <p:nvPr/>
        </p:nvSpPr>
        <p:spPr>
          <a:xfrm>
            <a:off x="3818254" y="2621152"/>
            <a:ext cx="5288915" cy="2625725"/>
          </a:xfrm>
          <a:custGeom>
            <a:avLst/>
            <a:gdLst/>
            <a:ahLst/>
            <a:cxnLst/>
            <a:rect l="l" t="t" r="r" b="b"/>
            <a:pathLst>
              <a:path w="5288915" h="2625725">
                <a:moveTo>
                  <a:pt x="1287907" y="2625217"/>
                </a:moveTo>
                <a:lnTo>
                  <a:pt x="4716907" y="2625217"/>
                </a:lnTo>
                <a:lnTo>
                  <a:pt x="4716907" y="1794637"/>
                </a:lnTo>
                <a:lnTo>
                  <a:pt x="1287907" y="1794637"/>
                </a:lnTo>
                <a:lnTo>
                  <a:pt x="1287907" y="2625217"/>
                </a:lnTo>
                <a:close/>
              </a:path>
              <a:path w="5288915" h="2625725">
                <a:moveTo>
                  <a:pt x="0" y="0"/>
                </a:moveTo>
                <a:lnTo>
                  <a:pt x="5288407" y="1950339"/>
                </a:lnTo>
                <a:lnTo>
                  <a:pt x="4804156" y="1971421"/>
                </a:lnTo>
              </a:path>
            </a:pathLst>
          </a:custGeom>
          <a:ln w="25908">
            <a:solidFill>
              <a:srgbClr val="9BBA58"/>
            </a:solidFill>
          </a:ln>
        </p:spPr>
        <p:txBody>
          <a:bodyPr wrap="square" lIns="0" tIns="0" rIns="0" bIns="0" rtlCol="0"/>
          <a:lstStyle/>
          <a:p>
            <a:endParaRPr/>
          </a:p>
        </p:txBody>
      </p:sp>
      <p:sp>
        <p:nvSpPr>
          <p:cNvPr id="5" name="object 5"/>
          <p:cNvSpPr txBox="1"/>
          <p:nvPr/>
        </p:nvSpPr>
        <p:spPr>
          <a:xfrm>
            <a:off x="5185028" y="4436109"/>
            <a:ext cx="3208655" cy="756920"/>
          </a:xfrm>
          <a:prstGeom prst="rect">
            <a:avLst/>
          </a:prstGeom>
        </p:spPr>
        <p:txBody>
          <a:bodyPr vert="horz" wrap="square" lIns="0" tIns="12065" rIns="0" bIns="0" rtlCol="0">
            <a:spAutoFit/>
          </a:bodyPr>
          <a:lstStyle/>
          <a:p>
            <a:pPr marL="12700" marR="5080">
              <a:lnSpc>
                <a:spcPct val="100000"/>
              </a:lnSpc>
              <a:spcBef>
                <a:spcPts val="95"/>
              </a:spcBef>
            </a:pPr>
            <a:r>
              <a:rPr sz="1600" dirty="0">
                <a:solidFill>
                  <a:srgbClr val="17375E"/>
                </a:solidFill>
                <a:latin typeface="Calibri"/>
                <a:cs typeface="Calibri"/>
              </a:rPr>
              <a:t>Ο</a:t>
            </a:r>
            <a:r>
              <a:rPr sz="1600" spc="-35" dirty="0">
                <a:solidFill>
                  <a:srgbClr val="17375E"/>
                </a:solidFill>
                <a:latin typeface="Calibri"/>
                <a:cs typeface="Calibri"/>
              </a:rPr>
              <a:t> </a:t>
            </a:r>
            <a:r>
              <a:rPr sz="1600" spc="-10" dirty="0">
                <a:solidFill>
                  <a:srgbClr val="17375E"/>
                </a:solidFill>
                <a:latin typeface="Calibri"/>
                <a:cs typeface="Calibri"/>
              </a:rPr>
              <a:t>οίκος</a:t>
            </a:r>
            <a:r>
              <a:rPr sz="1600" spc="-25" dirty="0">
                <a:solidFill>
                  <a:srgbClr val="17375E"/>
                </a:solidFill>
                <a:latin typeface="Calibri"/>
                <a:cs typeface="Calibri"/>
              </a:rPr>
              <a:t> </a:t>
            </a:r>
            <a:r>
              <a:rPr sz="1600" dirty="0">
                <a:solidFill>
                  <a:srgbClr val="17375E"/>
                </a:solidFill>
                <a:latin typeface="Calibri"/>
                <a:cs typeface="Calibri"/>
              </a:rPr>
              <a:t>αποτελεί</a:t>
            </a:r>
            <a:r>
              <a:rPr sz="1600" spc="-30" dirty="0">
                <a:solidFill>
                  <a:srgbClr val="17375E"/>
                </a:solidFill>
                <a:latin typeface="Calibri"/>
                <a:cs typeface="Calibri"/>
              </a:rPr>
              <a:t> </a:t>
            </a:r>
            <a:r>
              <a:rPr sz="1600" dirty="0">
                <a:solidFill>
                  <a:srgbClr val="17375E"/>
                </a:solidFill>
                <a:latin typeface="Calibri"/>
                <a:cs typeface="Calibri"/>
              </a:rPr>
              <a:t>μία</a:t>
            </a:r>
            <a:r>
              <a:rPr sz="1600" spc="-30" dirty="0">
                <a:solidFill>
                  <a:srgbClr val="17375E"/>
                </a:solidFill>
                <a:latin typeface="Calibri"/>
                <a:cs typeface="Calibri"/>
              </a:rPr>
              <a:t> </a:t>
            </a:r>
            <a:r>
              <a:rPr sz="1600" dirty="0">
                <a:solidFill>
                  <a:srgbClr val="17375E"/>
                </a:solidFill>
                <a:latin typeface="Calibri"/>
                <a:cs typeface="Calibri"/>
              </a:rPr>
              <a:t>ευρύτερη</a:t>
            </a:r>
            <a:r>
              <a:rPr sz="1600" spc="-55" dirty="0">
                <a:solidFill>
                  <a:srgbClr val="17375E"/>
                </a:solidFill>
                <a:latin typeface="Calibri"/>
                <a:cs typeface="Calibri"/>
              </a:rPr>
              <a:t> </a:t>
            </a:r>
            <a:r>
              <a:rPr sz="1600" spc="-20" dirty="0">
                <a:solidFill>
                  <a:srgbClr val="17375E"/>
                </a:solidFill>
                <a:latin typeface="Calibri"/>
                <a:cs typeface="Calibri"/>
              </a:rPr>
              <a:t>ομάδα </a:t>
            </a:r>
            <a:r>
              <a:rPr sz="1600" spc="-10" dirty="0">
                <a:solidFill>
                  <a:srgbClr val="17375E"/>
                </a:solidFill>
                <a:latin typeface="Calibri"/>
                <a:cs typeface="Calibri"/>
              </a:rPr>
              <a:t>ανθρώπων</a:t>
            </a:r>
            <a:r>
              <a:rPr sz="1600" spc="-35" dirty="0">
                <a:solidFill>
                  <a:srgbClr val="17375E"/>
                </a:solidFill>
                <a:latin typeface="Calibri"/>
                <a:cs typeface="Calibri"/>
              </a:rPr>
              <a:t> </a:t>
            </a:r>
            <a:r>
              <a:rPr sz="1600" dirty="0">
                <a:solidFill>
                  <a:srgbClr val="17375E"/>
                </a:solidFill>
                <a:latin typeface="Calibri"/>
                <a:cs typeface="Calibri"/>
              </a:rPr>
              <a:t>πέρα</a:t>
            </a:r>
            <a:r>
              <a:rPr sz="1600" spc="-20" dirty="0">
                <a:solidFill>
                  <a:srgbClr val="17375E"/>
                </a:solidFill>
                <a:latin typeface="Calibri"/>
                <a:cs typeface="Calibri"/>
              </a:rPr>
              <a:t> </a:t>
            </a:r>
            <a:r>
              <a:rPr sz="1600" dirty="0">
                <a:solidFill>
                  <a:srgbClr val="17375E"/>
                </a:solidFill>
                <a:latin typeface="Calibri"/>
                <a:cs typeface="Calibri"/>
              </a:rPr>
              <a:t>από</a:t>
            </a:r>
            <a:r>
              <a:rPr sz="1600" spc="-5" dirty="0">
                <a:solidFill>
                  <a:srgbClr val="17375E"/>
                </a:solidFill>
                <a:latin typeface="Calibri"/>
                <a:cs typeface="Calibri"/>
              </a:rPr>
              <a:t> </a:t>
            </a:r>
            <a:r>
              <a:rPr sz="1600" dirty="0">
                <a:solidFill>
                  <a:srgbClr val="17375E"/>
                </a:solidFill>
                <a:latin typeface="Calibri"/>
                <a:cs typeface="Calibri"/>
              </a:rPr>
              <a:t>τη</a:t>
            </a:r>
            <a:r>
              <a:rPr sz="1600" spc="-20" dirty="0">
                <a:solidFill>
                  <a:srgbClr val="17375E"/>
                </a:solidFill>
                <a:latin typeface="Calibri"/>
                <a:cs typeface="Calibri"/>
              </a:rPr>
              <a:t> </a:t>
            </a:r>
            <a:r>
              <a:rPr sz="1600" dirty="0">
                <a:solidFill>
                  <a:srgbClr val="17375E"/>
                </a:solidFill>
                <a:latin typeface="Calibri"/>
                <a:cs typeface="Calibri"/>
              </a:rPr>
              <a:t>στενή</a:t>
            </a:r>
            <a:r>
              <a:rPr sz="1600" spc="-25" dirty="0">
                <a:solidFill>
                  <a:srgbClr val="17375E"/>
                </a:solidFill>
                <a:latin typeface="Calibri"/>
                <a:cs typeface="Calibri"/>
              </a:rPr>
              <a:t> </a:t>
            </a:r>
            <a:r>
              <a:rPr sz="1600" spc="-10" dirty="0">
                <a:solidFill>
                  <a:srgbClr val="17375E"/>
                </a:solidFill>
                <a:latin typeface="Calibri"/>
                <a:cs typeface="Calibri"/>
              </a:rPr>
              <a:t>έννοια </a:t>
            </a:r>
            <a:r>
              <a:rPr sz="1600" dirty="0">
                <a:solidFill>
                  <a:srgbClr val="17375E"/>
                </a:solidFill>
                <a:latin typeface="Calibri"/>
                <a:cs typeface="Calibri"/>
              </a:rPr>
              <a:t>της</a:t>
            </a:r>
            <a:r>
              <a:rPr sz="1600" spc="-30" dirty="0">
                <a:solidFill>
                  <a:srgbClr val="17375E"/>
                </a:solidFill>
                <a:latin typeface="Calibri"/>
                <a:cs typeface="Calibri"/>
              </a:rPr>
              <a:t> </a:t>
            </a:r>
            <a:r>
              <a:rPr sz="1600" spc="-10" dirty="0">
                <a:solidFill>
                  <a:srgbClr val="17375E"/>
                </a:solidFill>
                <a:latin typeface="Calibri"/>
                <a:cs typeface="Calibri"/>
              </a:rPr>
              <a:t>οικογένειας.</a:t>
            </a:r>
            <a:endParaRPr sz="1600">
              <a:latin typeface="Calibri"/>
              <a:cs typeface="Calibri"/>
            </a:endParaRPr>
          </a:p>
        </p:txBody>
      </p:sp>
      <p:grpSp>
        <p:nvGrpSpPr>
          <p:cNvPr id="6" name="object 6"/>
          <p:cNvGrpSpPr/>
          <p:nvPr/>
        </p:nvGrpSpPr>
        <p:grpSpPr>
          <a:xfrm>
            <a:off x="325043" y="3401250"/>
            <a:ext cx="4108450" cy="2766695"/>
            <a:chOff x="325043" y="3401250"/>
            <a:chExt cx="4108450" cy="2766695"/>
          </a:xfrm>
        </p:grpSpPr>
        <p:sp>
          <p:nvSpPr>
            <p:cNvPr id="7" name="object 7"/>
            <p:cNvSpPr/>
            <p:nvPr/>
          </p:nvSpPr>
          <p:spPr>
            <a:xfrm>
              <a:off x="921257" y="4584954"/>
              <a:ext cx="3499485" cy="1569720"/>
            </a:xfrm>
            <a:custGeom>
              <a:avLst/>
              <a:gdLst/>
              <a:ahLst/>
              <a:cxnLst/>
              <a:rect l="l" t="t" r="r" b="b"/>
              <a:pathLst>
                <a:path w="3499485" h="1569720">
                  <a:moveTo>
                    <a:pt x="3499104" y="0"/>
                  </a:moveTo>
                  <a:lnTo>
                    <a:pt x="0" y="0"/>
                  </a:lnTo>
                  <a:lnTo>
                    <a:pt x="0" y="1569720"/>
                  </a:lnTo>
                  <a:lnTo>
                    <a:pt x="3499104" y="1569720"/>
                  </a:lnTo>
                  <a:lnTo>
                    <a:pt x="3499104" y="0"/>
                  </a:lnTo>
                  <a:close/>
                </a:path>
              </a:pathLst>
            </a:custGeom>
            <a:solidFill>
              <a:srgbClr val="FFFFFF"/>
            </a:solidFill>
          </p:spPr>
          <p:txBody>
            <a:bodyPr wrap="square" lIns="0" tIns="0" rIns="0" bIns="0" rtlCol="0"/>
            <a:lstStyle/>
            <a:p>
              <a:endParaRPr/>
            </a:p>
          </p:txBody>
        </p:sp>
        <p:sp>
          <p:nvSpPr>
            <p:cNvPr id="8" name="object 8"/>
            <p:cNvSpPr/>
            <p:nvPr/>
          </p:nvSpPr>
          <p:spPr>
            <a:xfrm>
              <a:off x="338061" y="3414268"/>
              <a:ext cx="4082415" cy="2740660"/>
            </a:xfrm>
            <a:custGeom>
              <a:avLst/>
              <a:gdLst/>
              <a:ahLst/>
              <a:cxnLst/>
              <a:rect l="l" t="t" r="r" b="b"/>
              <a:pathLst>
                <a:path w="4082415" h="2740660">
                  <a:moveTo>
                    <a:pt x="583196" y="2740406"/>
                  </a:moveTo>
                  <a:lnTo>
                    <a:pt x="4082300" y="2740406"/>
                  </a:lnTo>
                  <a:lnTo>
                    <a:pt x="4082300" y="1170686"/>
                  </a:lnTo>
                  <a:lnTo>
                    <a:pt x="583196" y="1170686"/>
                  </a:lnTo>
                  <a:lnTo>
                    <a:pt x="583196" y="2740406"/>
                  </a:lnTo>
                  <a:close/>
                </a:path>
                <a:path w="4082415" h="2740660">
                  <a:moveTo>
                    <a:pt x="3630434" y="0"/>
                  </a:moveTo>
                  <a:lnTo>
                    <a:pt x="0" y="1464945"/>
                  </a:lnTo>
                  <a:lnTo>
                    <a:pt x="494220" y="1504823"/>
                  </a:lnTo>
                </a:path>
              </a:pathLst>
            </a:custGeom>
            <a:ln w="25908">
              <a:solidFill>
                <a:srgbClr val="F79546"/>
              </a:solidFill>
            </a:ln>
          </p:spPr>
          <p:txBody>
            <a:bodyPr wrap="square" lIns="0" tIns="0" rIns="0" bIns="0" rtlCol="0"/>
            <a:lstStyle/>
            <a:p>
              <a:endParaRPr/>
            </a:p>
          </p:txBody>
        </p:sp>
      </p:grpSp>
      <p:sp>
        <p:nvSpPr>
          <p:cNvPr id="9" name="object 9"/>
          <p:cNvSpPr txBox="1"/>
          <p:nvPr/>
        </p:nvSpPr>
        <p:spPr>
          <a:xfrm>
            <a:off x="999236" y="4605273"/>
            <a:ext cx="3315970" cy="1488440"/>
          </a:xfrm>
          <a:prstGeom prst="rect">
            <a:avLst/>
          </a:prstGeom>
        </p:spPr>
        <p:txBody>
          <a:bodyPr vert="horz" wrap="square" lIns="0" tIns="12065" rIns="0" bIns="0" rtlCol="0">
            <a:spAutoFit/>
          </a:bodyPr>
          <a:lstStyle/>
          <a:p>
            <a:pPr marL="12700" marR="112395" algn="just">
              <a:lnSpc>
                <a:spcPct val="100000"/>
              </a:lnSpc>
              <a:spcBef>
                <a:spcPts val="95"/>
              </a:spcBef>
            </a:pPr>
            <a:r>
              <a:rPr sz="1600" spc="-10" dirty="0">
                <a:solidFill>
                  <a:srgbClr val="17375E"/>
                </a:solidFill>
                <a:latin typeface="Calibri"/>
                <a:cs typeface="Calibri"/>
              </a:rPr>
              <a:t>Περιλαμβάνει,</a:t>
            </a:r>
            <a:r>
              <a:rPr sz="1600" spc="-35" dirty="0">
                <a:solidFill>
                  <a:srgbClr val="17375E"/>
                </a:solidFill>
                <a:latin typeface="Calibri"/>
                <a:cs typeface="Calibri"/>
              </a:rPr>
              <a:t> </a:t>
            </a:r>
            <a:r>
              <a:rPr sz="1600" dirty="0">
                <a:solidFill>
                  <a:srgbClr val="17375E"/>
                </a:solidFill>
                <a:latin typeface="Calibri"/>
                <a:cs typeface="Calibri"/>
              </a:rPr>
              <a:t>πέρα</a:t>
            </a:r>
            <a:r>
              <a:rPr sz="1600" spc="-20" dirty="0">
                <a:solidFill>
                  <a:srgbClr val="17375E"/>
                </a:solidFill>
                <a:latin typeface="Calibri"/>
                <a:cs typeface="Calibri"/>
              </a:rPr>
              <a:t> </a:t>
            </a:r>
            <a:r>
              <a:rPr sz="1600" dirty="0">
                <a:solidFill>
                  <a:srgbClr val="17375E"/>
                </a:solidFill>
                <a:latin typeface="Calibri"/>
                <a:cs typeface="Calibri"/>
              </a:rPr>
              <a:t>από</a:t>
            </a:r>
            <a:r>
              <a:rPr sz="1600" spc="5" dirty="0">
                <a:solidFill>
                  <a:srgbClr val="17375E"/>
                </a:solidFill>
                <a:latin typeface="Calibri"/>
                <a:cs typeface="Calibri"/>
              </a:rPr>
              <a:t> </a:t>
            </a:r>
            <a:r>
              <a:rPr sz="1600" dirty="0">
                <a:solidFill>
                  <a:srgbClr val="17375E"/>
                </a:solidFill>
                <a:latin typeface="Calibri"/>
                <a:cs typeface="Calibri"/>
              </a:rPr>
              <a:t>τα</a:t>
            </a:r>
            <a:r>
              <a:rPr sz="1600" spc="5" dirty="0">
                <a:solidFill>
                  <a:srgbClr val="17375E"/>
                </a:solidFill>
                <a:latin typeface="Calibri"/>
                <a:cs typeface="Calibri"/>
              </a:rPr>
              <a:t> </a:t>
            </a:r>
            <a:r>
              <a:rPr sz="1600" spc="-10" dirty="0">
                <a:solidFill>
                  <a:srgbClr val="17375E"/>
                </a:solidFill>
                <a:latin typeface="Calibri"/>
                <a:cs typeface="Calibri"/>
              </a:rPr>
              <a:t>συγγενικά </a:t>
            </a:r>
            <a:r>
              <a:rPr sz="1600" dirty="0">
                <a:solidFill>
                  <a:srgbClr val="17375E"/>
                </a:solidFill>
                <a:latin typeface="Calibri"/>
                <a:cs typeface="Calibri"/>
              </a:rPr>
              <a:t>άτομα,</a:t>
            </a:r>
            <a:r>
              <a:rPr sz="1600" spc="-20" dirty="0">
                <a:solidFill>
                  <a:srgbClr val="17375E"/>
                </a:solidFill>
                <a:latin typeface="Calibri"/>
                <a:cs typeface="Calibri"/>
              </a:rPr>
              <a:t> </a:t>
            </a:r>
            <a:r>
              <a:rPr sz="1600" dirty="0">
                <a:solidFill>
                  <a:srgbClr val="17375E"/>
                </a:solidFill>
                <a:latin typeface="Calibri"/>
                <a:cs typeface="Calibri"/>
              </a:rPr>
              <a:t>ελεύθερους</a:t>
            </a:r>
            <a:r>
              <a:rPr sz="1600" spc="-75" dirty="0">
                <a:solidFill>
                  <a:srgbClr val="17375E"/>
                </a:solidFill>
                <a:latin typeface="Calibri"/>
                <a:cs typeface="Calibri"/>
              </a:rPr>
              <a:t> </a:t>
            </a:r>
            <a:r>
              <a:rPr sz="1600" dirty="0">
                <a:solidFill>
                  <a:srgbClr val="17375E"/>
                </a:solidFill>
                <a:latin typeface="Calibri"/>
                <a:cs typeface="Calibri"/>
              </a:rPr>
              <a:t>και</a:t>
            </a:r>
            <a:r>
              <a:rPr sz="1600" spc="-45" dirty="0">
                <a:solidFill>
                  <a:srgbClr val="17375E"/>
                </a:solidFill>
                <a:latin typeface="Calibri"/>
                <a:cs typeface="Calibri"/>
              </a:rPr>
              <a:t> </a:t>
            </a:r>
            <a:r>
              <a:rPr sz="1600" spc="-10" dirty="0">
                <a:solidFill>
                  <a:srgbClr val="17375E"/>
                </a:solidFill>
                <a:latin typeface="Calibri"/>
                <a:cs typeface="Calibri"/>
              </a:rPr>
              <a:t>δούλους</a:t>
            </a:r>
            <a:r>
              <a:rPr sz="1600" spc="-45" dirty="0">
                <a:solidFill>
                  <a:srgbClr val="17375E"/>
                </a:solidFill>
                <a:latin typeface="Calibri"/>
                <a:cs typeface="Calibri"/>
              </a:rPr>
              <a:t> </a:t>
            </a:r>
            <a:r>
              <a:rPr sz="1600" spc="-25" dirty="0">
                <a:solidFill>
                  <a:srgbClr val="17375E"/>
                </a:solidFill>
                <a:latin typeface="Calibri"/>
                <a:cs typeface="Calibri"/>
              </a:rPr>
              <a:t>που</a:t>
            </a:r>
            <a:endParaRPr sz="1600">
              <a:latin typeface="Calibri"/>
              <a:cs typeface="Calibri"/>
            </a:endParaRPr>
          </a:p>
          <a:p>
            <a:pPr marL="12700" marR="5080" algn="just">
              <a:lnSpc>
                <a:spcPct val="100000"/>
              </a:lnSpc>
            </a:pPr>
            <a:r>
              <a:rPr sz="1600" spc="-10" dirty="0">
                <a:solidFill>
                  <a:srgbClr val="17375E"/>
                </a:solidFill>
                <a:latin typeface="Calibri"/>
                <a:cs typeface="Calibri"/>
              </a:rPr>
              <a:t>εξαρτώνται</a:t>
            </a:r>
            <a:r>
              <a:rPr sz="1600" spc="-20" dirty="0">
                <a:solidFill>
                  <a:srgbClr val="17375E"/>
                </a:solidFill>
                <a:latin typeface="Calibri"/>
                <a:cs typeface="Calibri"/>
              </a:rPr>
              <a:t> </a:t>
            </a:r>
            <a:r>
              <a:rPr sz="1600" dirty="0">
                <a:solidFill>
                  <a:srgbClr val="17375E"/>
                </a:solidFill>
                <a:latin typeface="Calibri"/>
                <a:cs typeface="Calibri"/>
              </a:rPr>
              <a:t>άμεσα</a:t>
            </a:r>
            <a:r>
              <a:rPr sz="1600" spc="-30" dirty="0">
                <a:solidFill>
                  <a:srgbClr val="17375E"/>
                </a:solidFill>
                <a:latin typeface="Calibri"/>
                <a:cs typeface="Calibri"/>
              </a:rPr>
              <a:t> </a:t>
            </a:r>
            <a:r>
              <a:rPr sz="1600" dirty="0">
                <a:solidFill>
                  <a:srgbClr val="17375E"/>
                </a:solidFill>
                <a:latin typeface="Calibri"/>
                <a:cs typeface="Calibri"/>
              </a:rPr>
              <a:t>από</a:t>
            </a:r>
            <a:r>
              <a:rPr sz="1600" spc="-30" dirty="0">
                <a:solidFill>
                  <a:srgbClr val="17375E"/>
                </a:solidFill>
                <a:latin typeface="Calibri"/>
                <a:cs typeface="Calibri"/>
              </a:rPr>
              <a:t> </a:t>
            </a:r>
            <a:r>
              <a:rPr sz="1600" dirty="0">
                <a:solidFill>
                  <a:srgbClr val="17375E"/>
                </a:solidFill>
                <a:latin typeface="Calibri"/>
                <a:cs typeface="Calibri"/>
              </a:rPr>
              <a:t>τον</a:t>
            </a:r>
            <a:r>
              <a:rPr sz="1600" spc="-45" dirty="0">
                <a:solidFill>
                  <a:srgbClr val="17375E"/>
                </a:solidFill>
                <a:latin typeface="Calibri"/>
                <a:cs typeface="Calibri"/>
              </a:rPr>
              <a:t> </a:t>
            </a:r>
            <a:r>
              <a:rPr sz="1600" spc="-10" dirty="0">
                <a:solidFill>
                  <a:srgbClr val="17375E"/>
                </a:solidFill>
                <a:latin typeface="Calibri"/>
                <a:cs typeface="Calibri"/>
              </a:rPr>
              <a:t>επικεφαλής </a:t>
            </a:r>
            <a:r>
              <a:rPr sz="1600" dirty="0">
                <a:solidFill>
                  <a:srgbClr val="17375E"/>
                </a:solidFill>
                <a:latin typeface="Calibri"/>
                <a:cs typeface="Calibri"/>
              </a:rPr>
              <a:t>του</a:t>
            </a:r>
            <a:r>
              <a:rPr sz="1600" spc="-55" dirty="0">
                <a:solidFill>
                  <a:srgbClr val="17375E"/>
                </a:solidFill>
                <a:latin typeface="Calibri"/>
                <a:cs typeface="Calibri"/>
              </a:rPr>
              <a:t> </a:t>
            </a:r>
            <a:r>
              <a:rPr sz="1600" dirty="0">
                <a:solidFill>
                  <a:srgbClr val="17375E"/>
                </a:solidFill>
                <a:latin typeface="Calibri"/>
                <a:cs typeface="Calibri"/>
              </a:rPr>
              <a:t>οίκου</a:t>
            </a:r>
            <a:r>
              <a:rPr sz="1600" spc="-50" dirty="0">
                <a:solidFill>
                  <a:srgbClr val="17375E"/>
                </a:solidFill>
                <a:latin typeface="Calibri"/>
                <a:cs typeface="Calibri"/>
              </a:rPr>
              <a:t> </a:t>
            </a:r>
            <a:r>
              <a:rPr sz="1600" dirty="0">
                <a:solidFill>
                  <a:srgbClr val="17375E"/>
                </a:solidFill>
                <a:latin typeface="Calibri"/>
                <a:cs typeface="Calibri"/>
              </a:rPr>
              <a:t>και</a:t>
            </a:r>
            <a:r>
              <a:rPr sz="1600" spc="-45" dirty="0">
                <a:solidFill>
                  <a:srgbClr val="17375E"/>
                </a:solidFill>
                <a:latin typeface="Calibri"/>
                <a:cs typeface="Calibri"/>
              </a:rPr>
              <a:t> </a:t>
            </a:r>
            <a:r>
              <a:rPr sz="1600" dirty="0">
                <a:solidFill>
                  <a:srgbClr val="17375E"/>
                </a:solidFill>
                <a:latin typeface="Calibri"/>
                <a:cs typeface="Calibri"/>
              </a:rPr>
              <a:t>οι</a:t>
            </a:r>
            <a:r>
              <a:rPr sz="1600" spc="-45" dirty="0">
                <a:solidFill>
                  <a:srgbClr val="17375E"/>
                </a:solidFill>
                <a:latin typeface="Calibri"/>
                <a:cs typeface="Calibri"/>
              </a:rPr>
              <a:t> </a:t>
            </a:r>
            <a:r>
              <a:rPr sz="1600" dirty="0">
                <a:solidFill>
                  <a:srgbClr val="17375E"/>
                </a:solidFill>
                <a:latin typeface="Calibri"/>
                <a:cs typeface="Calibri"/>
              </a:rPr>
              <a:t>οποίοι</a:t>
            </a:r>
            <a:r>
              <a:rPr sz="1600" spc="-45" dirty="0">
                <a:solidFill>
                  <a:srgbClr val="17375E"/>
                </a:solidFill>
                <a:latin typeface="Calibri"/>
                <a:cs typeface="Calibri"/>
              </a:rPr>
              <a:t> </a:t>
            </a:r>
            <a:r>
              <a:rPr sz="1600" spc="-10" dirty="0">
                <a:solidFill>
                  <a:srgbClr val="17375E"/>
                </a:solidFill>
                <a:latin typeface="Calibri"/>
                <a:cs typeface="Calibri"/>
              </a:rPr>
              <a:t>απασχολούνται </a:t>
            </a:r>
            <a:r>
              <a:rPr sz="1600" dirty="0">
                <a:solidFill>
                  <a:srgbClr val="17375E"/>
                </a:solidFill>
                <a:latin typeface="Calibri"/>
                <a:cs typeface="Calibri"/>
              </a:rPr>
              <a:t>σε</a:t>
            </a:r>
            <a:r>
              <a:rPr sz="1600" spc="-45" dirty="0">
                <a:solidFill>
                  <a:srgbClr val="17375E"/>
                </a:solidFill>
                <a:latin typeface="Calibri"/>
                <a:cs typeface="Calibri"/>
              </a:rPr>
              <a:t> </a:t>
            </a:r>
            <a:r>
              <a:rPr sz="1600" dirty="0">
                <a:solidFill>
                  <a:srgbClr val="17375E"/>
                </a:solidFill>
                <a:latin typeface="Calibri"/>
                <a:cs typeface="Calibri"/>
              </a:rPr>
              <a:t>όλες</a:t>
            </a:r>
            <a:r>
              <a:rPr sz="1600" spc="-15" dirty="0">
                <a:solidFill>
                  <a:srgbClr val="17375E"/>
                </a:solidFill>
                <a:latin typeface="Calibri"/>
                <a:cs typeface="Calibri"/>
              </a:rPr>
              <a:t> </a:t>
            </a:r>
            <a:r>
              <a:rPr sz="1600" dirty="0">
                <a:solidFill>
                  <a:srgbClr val="17375E"/>
                </a:solidFill>
                <a:latin typeface="Calibri"/>
                <a:cs typeface="Calibri"/>
              </a:rPr>
              <a:t>τις</a:t>
            </a:r>
            <a:r>
              <a:rPr sz="1600" spc="-40" dirty="0">
                <a:solidFill>
                  <a:srgbClr val="17375E"/>
                </a:solidFill>
                <a:latin typeface="Calibri"/>
                <a:cs typeface="Calibri"/>
              </a:rPr>
              <a:t> </a:t>
            </a:r>
            <a:r>
              <a:rPr sz="1600" spc="-10" dirty="0">
                <a:solidFill>
                  <a:srgbClr val="17375E"/>
                </a:solidFill>
                <a:latin typeface="Calibri"/>
                <a:cs typeface="Calibri"/>
              </a:rPr>
              <a:t>οικονομικές δραστηριότητες </a:t>
            </a:r>
            <a:r>
              <a:rPr sz="1600" dirty="0">
                <a:solidFill>
                  <a:srgbClr val="17375E"/>
                </a:solidFill>
                <a:latin typeface="Calibri"/>
                <a:cs typeface="Calibri"/>
              </a:rPr>
              <a:t>του</a:t>
            </a:r>
            <a:r>
              <a:rPr sz="1600" spc="-35" dirty="0">
                <a:solidFill>
                  <a:srgbClr val="17375E"/>
                </a:solidFill>
                <a:latin typeface="Calibri"/>
                <a:cs typeface="Calibri"/>
              </a:rPr>
              <a:t> </a:t>
            </a:r>
            <a:r>
              <a:rPr sz="1600" spc="-10" dirty="0">
                <a:solidFill>
                  <a:srgbClr val="17375E"/>
                </a:solidFill>
                <a:latin typeface="Calibri"/>
                <a:cs typeface="Calibri"/>
              </a:rPr>
              <a:t>οίκου.</a:t>
            </a:r>
            <a:endParaRPr sz="1600">
              <a:latin typeface="Calibri"/>
              <a:cs typeface="Calibri"/>
            </a:endParaRPr>
          </a:p>
        </p:txBody>
      </p:sp>
      <p:sp>
        <p:nvSpPr>
          <p:cNvPr id="10" name="object 10"/>
          <p:cNvSpPr/>
          <p:nvPr/>
        </p:nvSpPr>
        <p:spPr>
          <a:xfrm>
            <a:off x="457200" y="1828800"/>
            <a:ext cx="7924800" cy="2463165"/>
          </a:xfrm>
          <a:custGeom>
            <a:avLst/>
            <a:gdLst/>
            <a:ahLst/>
            <a:cxnLst/>
            <a:rect l="l" t="t" r="r" b="b"/>
            <a:pathLst>
              <a:path w="7924800" h="2463165">
                <a:moveTo>
                  <a:pt x="0" y="2462784"/>
                </a:moveTo>
                <a:lnTo>
                  <a:pt x="7924800" y="2462784"/>
                </a:lnTo>
                <a:lnTo>
                  <a:pt x="7924800" y="0"/>
                </a:lnTo>
                <a:lnTo>
                  <a:pt x="0" y="0"/>
                </a:lnTo>
                <a:lnTo>
                  <a:pt x="0" y="2462784"/>
                </a:lnTo>
                <a:close/>
              </a:path>
            </a:pathLst>
          </a:custGeom>
          <a:ln w="6096">
            <a:solidFill>
              <a:srgbClr val="000000"/>
            </a:solidFill>
          </a:ln>
        </p:spPr>
        <p:txBody>
          <a:bodyPr wrap="square" lIns="0" tIns="0" rIns="0" bIns="0" rtlCol="0"/>
          <a:lstStyle/>
          <a:p>
            <a:endParaRPr/>
          </a:p>
        </p:txBody>
      </p:sp>
      <p:sp>
        <p:nvSpPr>
          <p:cNvPr id="11" name="object 11"/>
          <p:cNvSpPr txBox="1"/>
          <p:nvPr/>
        </p:nvSpPr>
        <p:spPr>
          <a:xfrm>
            <a:off x="535940" y="1855977"/>
            <a:ext cx="7679690" cy="2373630"/>
          </a:xfrm>
          <a:prstGeom prst="rect">
            <a:avLst/>
          </a:prstGeom>
        </p:spPr>
        <p:txBody>
          <a:bodyPr vert="horz" wrap="square" lIns="0" tIns="13335" rIns="0" bIns="0" rtlCol="0">
            <a:spAutoFit/>
          </a:bodyPr>
          <a:lstStyle/>
          <a:p>
            <a:pPr marL="12700">
              <a:lnSpc>
                <a:spcPct val="100000"/>
              </a:lnSpc>
              <a:spcBef>
                <a:spcPts val="105"/>
              </a:spcBef>
            </a:pPr>
            <a:r>
              <a:rPr sz="1400" dirty="0">
                <a:latin typeface="Arial"/>
                <a:cs typeface="Arial"/>
              </a:rPr>
              <a:t>Ο</a:t>
            </a:r>
            <a:r>
              <a:rPr sz="1400" spc="-25" dirty="0">
                <a:latin typeface="Arial"/>
                <a:cs typeface="Arial"/>
              </a:rPr>
              <a:t> </a:t>
            </a:r>
            <a:r>
              <a:rPr sz="1400" dirty="0">
                <a:latin typeface="Arial"/>
                <a:cs typeface="Arial"/>
              </a:rPr>
              <a:t>ομηρικός</a:t>
            </a:r>
            <a:r>
              <a:rPr sz="1400" spc="-35" dirty="0">
                <a:latin typeface="Arial"/>
                <a:cs typeface="Arial"/>
              </a:rPr>
              <a:t> </a:t>
            </a:r>
            <a:r>
              <a:rPr sz="1400" spc="-10" dirty="0">
                <a:latin typeface="Arial"/>
                <a:cs typeface="Arial"/>
              </a:rPr>
              <a:t>«οίκος»</a:t>
            </a:r>
            <a:endParaRPr sz="1400">
              <a:latin typeface="Arial"/>
              <a:cs typeface="Arial"/>
            </a:endParaRPr>
          </a:p>
          <a:p>
            <a:pPr marL="12700" marR="5080">
              <a:lnSpc>
                <a:spcPct val="100000"/>
              </a:lnSpc>
            </a:pPr>
            <a:r>
              <a:rPr sz="1400" dirty="0">
                <a:latin typeface="Arial"/>
                <a:cs typeface="Arial"/>
              </a:rPr>
              <a:t>Τι</a:t>
            </a:r>
            <a:r>
              <a:rPr sz="1400" spc="-35" dirty="0">
                <a:latin typeface="Arial"/>
                <a:cs typeface="Arial"/>
              </a:rPr>
              <a:t> </a:t>
            </a:r>
            <a:r>
              <a:rPr sz="1400" dirty="0">
                <a:latin typeface="Arial"/>
                <a:cs typeface="Arial"/>
              </a:rPr>
              <a:t>είναι</a:t>
            </a:r>
            <a:r>
              <a:rPr sz="1400" spc="-20" dirty="0">
                <a:latin typeface="Arial"/>
                <a:cs typeface="Arial"/>
              </a:rPr>
              <a:t> </a:t>
            </a:r>
            <a:r>
              <a:rPr sz="1400" dirty="0">
                <a:latin typeface="Arial"/>
                <a:cs typeface="Arial"/>
              </a:rPr>
              <a:t>ο</a:t>
            </a:r>
            <a:r>
              <a:rPr sz="1400" spc="-30" dirty="0">
                <a:latin typeface="Arial"/>
                <a:cs typeface="Arial"/>
              </a:rPr>
              <a:t> </a:t>
            </a:r>
            <a:r>
              <a:rPr sz="1400" dirty="0">
                <a:latin typeface="Arial"/>
                <a:cs typeface="Arial"/>
              </a:rPr>
              <a:t>οίκος;</a:t>
            </a:r>
            <a:r>
              <a:rPr sz="1400" spc="-50" dirty="0">
                <a:latin typeface="Arial"/>
                <a:cs typeface="Arial"/>
              </a:rPr>
              <a:t> </a:t>
            </a:r>
            <a:r>
              <a:rPr sz="1400" dirty="0">
                <a:latin typeface="Arial"/>
                <a:cs typeface="Arial"/>
              </a:rPr>
              <a:t>Η</a:t>
            </a:r>
            <a:r>
              <a:rPr sz="1400" spc="-25" dirty="0">
                <a:latin typeface="Arial"/>
                <a:cs typeface="Arial"/>
              </a:rPr>
              <a:t> </a:t>
            </a:r>
            <a:r>
              <a:rPr sz="1400" dirty="0">
                <a:latin typeface="Arial"/>
                <a:cs typeface="Arial"/>
              </a:rPr>
              <a:t>λέξη</a:t>
            </a:r>
            <a:r>
              <a:rPr sz="1400" spc="-45" dirty="0">
                <a:latin typeface="Arial"/>
                <a:cs typeface="Arial"/>
              </a:rPr>
              <a:t> </a:t>
            </a:r>
            <a:r>
              <a:rPr sz="1400" dirty="0">
                <a:latin typeface="Arial"/>
                <a:cs typeface="Arial"/>
              </a:rPr>
              <a:t>αποδίδεται</a:t>
            </a:r>
            <a:r>
              <a:rPr sz="1400" spc="-35" dirty="0">
                <a:latin typeface="Arial"/>
                <a:cs typeface="Arial"/>
              </a:rPr>
              <a:t> </a:t>
            </a:r>
            <a:r>
              <a:rPr sz="1400" dirty="0">
                <a:latin typeface="Arial"/>
                <a:cs typeface="Arial"/>
              </a:rPr>
              <a:t>πολλές</a:t>
            </a:r>
            <a:r>
              <a:rPr sz="1400" spc="-60" dirty="0">
                <a:latin typeface="Arial"/>
                <a:cs typeface="Arial"/>
              </a:rPr>
              <a:t> </a:t>
            </a:r>
            <a:r>
              <a:rPr sz="1400" dirty="0">
                <a:latin typeface="Arial"/>
                <a:cs typeface="Arial"/>
              </a:rPr>
              <a:t>φορές</a:t>
            </a:r>
            <a:r>
              <a:rPr sz="1400" spc="-40" dirty="0">
                <a:latin typeface="Arial"/>
                <a:cs typeface="Arial"/>
              </a:rPr>
              <a:t> </a:t>
            </a:r>
            <a:r>
              <a:rPr sz="1400" dirty="0">
                <a:latin typeface="Arial"/>
                <a:cs typeface="Arial"/>
              </a:rPr>
              <a:t>με</a:t>
            </a:r>
            <a:r>
              <a:rPr sz="1400" spc="-20" dirty="0">
                <a:latin typeface="Arial"/>
                <a:cs typeface="Arial"/>
              </a:rPr>
              <a:t> </a:t>
            </a:r>
            <a:r>
              <a:rPr sz="1400" dirty="0">
                <a:latin typeface="Arial"/>
                <a:cs typeface="Arial"/>
              </a:rPr>
              <a:t>τον</a:t>
            </a:r>
            <a:r>
              <a:rPr sz="1400" spc="-40" dirty="0">
                <a:latin typeface="Arial"/>
                <a:cs typeface="Arial"/>
              </a:rPr>
              <a:t> </a:t>
            </a:r>
            <a:r>
              <a:rPr sz="1400" dirty="0">
                <a:latin typeface="Arial"/>
                <a:cs typeface="Arial"/>
              </a:rPr>
              <a:t>όρο</a:t>
            </a:r>
            <a:r>
              <a:rPr sz="1400" spc="-40" dirty="0">
                <a:latin typeface="Arial"/>
                <a:cs typeface="Arial"/>
              </a:rPr>
              <a:t> </a:t>
            </a:r>
            <a:r>
              <a:rPr sz="1400" dirty="0">
                <a:latin typeface="Arial"/>
                <a:cs typeface="Arial"/>
              </a:rPr>
              <a:t>«οικογένεια».</a:t>
            </a:r>
            <a:r>
              <a:rPr sz="1400" spc="-55" dirty="0">
                <a:latin typeface="Arial"/>
                <a:cs typeface="Arial"/>
              </a:rPr>
              <a:t> </a:t>
            </a:r>
            <a:r>
              <a:rPr sz="1400" dirty="0">
                <a:latin typeface="Arial"/>
                <a:cs typeface="Arial"/>
              </a:rPr>
              <a:t>Όμως</a:t>
            </a:r>
            <a:r>
              <a:rPr sz="1400" spc="-35" dirty="0">
                <a:latin typeface="Arial"/>
                <a:cs typeface="Arial"/>
              </a:rPr>
              <a:t> </a:t>
            </a:r>
            <a:r>
              <a:rPr sz="1400" dirty="0">
                <a:latin typeface="Arial"/>
                <a:cs typeface="Arial"/>
              </a:rPr>
              <a:t>η</a:t>
            </a:r>
            <a:r>
              <a:rPr sz="1400" spc="-35" dirty="0">
                <a:latin typeface="Arial"/>
                <a:cs typeface="Arial"/>
              </a:rPr>
              <a:t> </a:t>
            </a:r>
            <a:r>
              <a:rPr sz="1400" dirty="0">
                <a:latin typeface="Arial"/>
                <a:cs typeface="Arial"/>
              </a:rPr>
              <a:t>απόδοση</a:t>
            </a:r>
            <a:r>
              <a:rPr sz="1400" spc="-55" dirty="0">
                <a:latin typeface="Arial"/>
                <a:cs typeface="Arial"/>
              </a:rPr>
              <a:t> </a:t>
            </a:r>
            <a:r>
              <a:rPr sz="1400" spc="-20" dirty="0">
                <a:latin typeface="Arial"/>
                <a:cs typeface="Arial"/>
              </a:rPr>
              <a:t>αυτή </a:t>
            </a:r>
            <a:r>
              <a:rPr sz="1400" dirty="0">
                <a:latin typeface="Arial"/>
                <a:cs typeface="Arial"/>
              </a:rPr>
              <a:t>είναι</a:t>
            </a:r>
            <a:r>
              <a:rPr sz="1400" spc="-20" dirty="0">
                <a:latin typeface="Arial"/>
                <a:cs typeface="Arial"/>
              </a:rPr>
              <a:t> </a:t>
            </a:r>
            <a:r>
              <a:rPr sz="1400" spc="-10" dirty="0">
                <a:latin typeface="Arial"/>
                <a:cs typeface="Arial"/>
              </a:rPr>
              <a:t>πολύ</a:t>
            </a:r>
            <a:r>
              <a:rPr sz="1400" spc="-40" dirty="0">
                <a:latin typeface="Arial"/>
                <a:cs typeface="Arial"/>
              </a:rPr>
              <a:t> </a:t>
            </a:r>
            <a:r>
              <a:rPr sz="1400" dirty="0">
                <a:latin typeface="Arial"/>
                <a:cs typeface="Arial"/>
              </a:rPr>
              <a:t>στενή</a:t>
            </a:r>
            <a:r>
              <a:rPr sz="1400" spc="-20" dirty="0">
                <a:latin typeface="Arial"/>
                <a:cs typeface="Arial"/>
              </a:rPr>
              <a:t> </a:t>
            </a:r>
            <a:r>
              <a:rPr sz="1400" dirty="0">
                <a:latin typeface="Arial"/>
                <a:cs typeface="Arial"/>
              </a:rPr>
              <a:t>και</a:t>
            </a:r>
            <a:r>
              <a:rPr sz="1400" spc="-40" dirty="0">
                <a:latin typeface="Arial"/>
                <a:cs typeface="Arial"/>
              </a:rPr>
              <a:t> </a:t>
            </a:r>
            <a:r>
              <a:rPr sz="1400" dirty="0">
                <a:latin typeface="Arial"/>
                <a:cs typeface="Arial"/>
              </a:rPr>
              <a:t>θα</a:t>
            </a:r>
            <a:r>
              <a:rPr sz="1400" spc="-35" dirty="0">
                <a:latin typeface="Arial"/>
                <a:cs typeface="Arial"/>
              </a:rPr>
              <a:t> </a:t>
            </a:r>
            <a:r>
              <a:rPr sz="1400" dirty="0">
                <a:latin typeface="Arial"/>
                <a:cs typeface="Arial"/>
              </a:rPr>
              <a:t>μπορούσε</a:t>
            </a:r>
            <a:r>
              <a:rPr sz="1400" spc="-50" dirty="0">
                <a:latin typeface="Arial"/>
                <a:cs typeface="Arial"/>
              </a:rPr>
              <a:t> </a:t>
            </a:r>
            <a:r>
              <a:rPr sz="1400" dirty="0">
                <a:latin typeface="Arial"/>
                <a:cs typeface="Arial"/>
              </a:rPr>
              <a:t>να οδηγήσει</a:t>
            </a:r>
            <a:r>
              <a:rPr sz="1400" spc="-55" dirty="0">
                <a:latin typeface="Arial"/>
                <a:cs typeface="Arial"/>
              </a:rPr>
              <a:t> </a:t>
            </a:r>
            <a:r>
              <a:rPr sz="1400" dirty="0">
                <a:latin typeface="Arial"/>
                <a:cs typeface="Arial"/>
              </a:rPr>
              <a:t>σε</a:t>
            </a:r>
            <a:r>
              <a:rPr sz="1400" spc="-35" dirty="0">
                <a:latin typeface="Arial"/>
                <a:cs typeface="Arial"/>
              </a:rPr>
              <a:t> </a:t>
            </a:r>
            <a:r>
              <a:rPr sz="1400" dirty="0">
                <a:latin typeface="Arial"/>
                <a:cs typeface="Arial"/>
              </a:rPr>
              <a:t>εσφαλμένα</a:t>
            </a:r>
            <a:r>
              <a:rPr sz="1400" spc="-15" dirty="0">
                <a:latin typeface="Arial"/>
                <a:cs typeface="Arial"/>
              </a:rPr>
              <a:t> </a:t>
            </a:r>
            <a:r>
              <a:rPr sz="1400" spc="-10" dirty="0">
                <a:latin typeface="Arial"/>
                <a:cs typeface="Arial"/>
              </a:rPr>
              <a:t>συμπεράσματα.</a:t>
            </a:r>
            <a:r>
              <a:rPr sz="1400" spc="-50" dirty="0">
                <a:latin typeface="Arial"/>
                <a:cs typeface="Arial"/>
              </a:rPr>
              <a:t> </a:t>
            </a:r>
            <a:r>
              <a:rPr sz="1400" dirty="0">
                <a:latin typeface="Arial"/>
                <a:cs typeface="Arial"/>
              </a:rPr>
              <a:t>Ο</a:t>
            </a:r>
            <a:r>
              <a:rPr sz="1400" spc="-5" dirty="0">
                <a:latin typeface="Arial"/>
                <a:cs typeface="Arial"/>
              </a:rPr>
              <a:t> </a:t>
            </a:r>
            <a:r>
              <a:rPr sz="1400" u="sng" dirty="0">
                <a:uFill>
                  <a:solidFill>
                    <a:srgbClr val="000000"/>
                  </a:solidFill>
                </a:uFill>
                <a:latin typeface="Arial"/>
                <a:cs typeface="Arial"/>
              </a:rPr>
              <a:t>οίκος</a:t>
            </a:r>
            <a:r>
              <a:rPr sz="1400" u="none" dirty="0">
                <a:latin typeface="Arial"/>
                <a:cs typeface="Arial"/>
              </a:rPr>
              <a:t>,</a:t>
            </a:r>
            <a:r>
              <a:rPr sz="1400" u="none" spc="-50" dirty="0">
                <a:latin typeface="Arial"/>
                <a:cs typeface="Arial"/>
              </a:rPr>
              <a:t> </a:t>
            </a:r>
            <a:r>
              <a:rPr sz="1400" u="none" dirty="0">
                <a:latin typeface="Arial"/>
                <a:cs typeface="Arial"/>
              </a:rPr>
              <a:t>ακόμη</a:t>
            </a:r>
            <a:r>
              <a:rPr sz="1400" u="none" spc="-40" dirty="0">
                <a:latin typeface="Arial"/>
                <a:cs typeface="Arial"/>
              </a:rPr>
              <a:t> </a:t>
            </a:r>
            <a:r>
              <a:rPr sz="1400" u="none" spc="-25" dirty="0">
                <a:latin typeface="Arial"/>
                <a:cs typeface="Arial"/>
              </a:rPr>
              <a:t>και </a:t>
            </a:r>
            <a:r>
              <a:rPr sz="1400" u="none" dirty="0">
                <a:latin typeface="Arial"/>
                <a:cs typeface="Arial"/>
              </a:rPr>
              <a:t>από</a:t>
            </a:r>
            <a:r>
              <a:rPr sz="1400" u="none" spc="-45" dirty="0">
                <a:latin typeface="Arial"/>
                <a:cs typeface="Arial"/>
              </a:rPr>
              <a:t> </a:t>
            </a:r>
            <a:r>
              <a:rPr sz="1400" u="none" dirty="0">
                <a:latin typeface="Arial"/>
                <a:cs typeface="Arial"/>
              </a:rPr>
              <a:t>την</a:t>
            </a:r>
            <a:r>
              <a:rPr sz="1400" u="none" spc="-50" dirty="0">
                <a:latin typeface="Arial"/>
                <a:cs typeface="Arial"/>
              </a:rPr>
              <a:t> </a:t>
            </a:r>
            <a:r>
              <a:rPr sz="1400" u="none" dirty="0">
                <a:latin typeface="Arial"/>
                <a:cs typeface="Arial"/>
              </a:rPr>
              <a:t>άποψη</a:t>
            </a:r>
            <a:r>
              <a:rPr sz="1400" u="none" spc="-50" dirty="0">
                <a:latin typeface="Arial"/>
                <a:cs typeface="Arial"/>
              </a:rPr>
              <a:t> </a:t>
            </a:r>
            <a:r>
              <a:rPr sz="1400" u="none" dirty="0">
                <a:latin typeface="Arial"/>
                <a:cs typeface="Arial"/>
              </a:rPr>
              <a:t>του</a:t>
            </a:r>
            <a:r>
              <a:rPr sz="1400" u="none" spc="-50" dirty="0">
                <a:latin typeface="Arial"/>
                <a:cs typeface="Arial"/>
              </a:rPr>
              <a:t> </a:t>
            </a:r>
            <a:r>
              <a:rPr sz="1400" u="none" dirty="0">
                <a:latin typeface="Arial"/>
                <a:cs typeface="Arial"/>
              </a:rPr>
              <a:t>αριθμού</a:t>
            </a:r>
            <a:r>
              <a:rPr sz="1400" u="none" spc="-40" dirty="0">
                <a:latin typeface="Arial"/>
                <a:cs typeface="Arial"/>
              </a:rPr>
              <a:t> </a:t>
            </a:r>
            <a:r>
              <a:rPr sz="1400" u="none" dirty="0">
                <a:latin typeface="Arial"/>
                <a:cs typeface="Arial"/>
              </a:rPr>
              <a:t>των</a:t>
            </a:r>
            <a:r>
              <a:rPr sz="1400" u="none" spc="-45" dirty="0">
                <a:latin typeface="Arial"/>
                <a:cs typeface="Arial"/>
              </a:rPr>
              <a:t> </a:t>
            </a:r>
            <a:r>
              <a:rPr sz="1400" u="none" spc="-10" dirty="0">
                <a:latin typeface="Arial"/>
                <a:cs typeface="Arial"/>
              </a:rPr>
              <a:t>ανθρώπων,</a:t>
            </a:r>
            <a:r>
              <a:rPr sz="1400" u="none" spc="-30" dirty="0">
                <a:latin typeface="Arial"/>
                <a:cs typeface="Arial"/>
              </a:rPr>
              <a:t> </a:t>
            </a:r>
            <a:r>
              <a:rPr sz="1400" u="none" dirty="0">
                <a:latin typeface="Arial"/>
                <a:cs typeface="Arial"/>
              </a:rPr>
              <a:t>είναι </a:t>
            </a:r>
            <a:r>
              <a:rPr sz="1400" u="sng" dirty="0">
                <a:uFill>
                  <a:solidFill>
                    <a:srgbClr val="000000"/>
                  </a:solidFill>
                </a:uFill>
                <a:latin typeface="Arial"/>
                <a:cs typeface="Arial"/>
              </a:rPr>
              <a:t>κάτι</a:t>
            </a:r>
            <a:r>
              <a:rPr sz="1400" u="sng" spc="-50" dirty="0">
                <a:uFill>
                  <a:solidFill>
                    <a:srgbClr val="000000"/>
                  </a:solidFill>
                </a:uFill>
                <a:latin typeface="Arial"/>
                <a:cs typeface="Arial"/>
              </a:rPr>
              <a:t> </a:t>
            </a:r>
            <a:r>
              <a:rPr sz="1400" u="sng" spc="-10" dirty="0">
                <a:uFill>
                  <a:solidFill>
                    <a:srgbClr val="000000"/>
                  </a:solidFill>
                </a:uFill>
                <a:latin typeface="Arial"/>
                <a:cs typeface="Arial"/>
              </a:rPr>
              <a:t>πολύ</a:t>
            </a:r>
            <a:r>
              <a:rPr sz="1400" u="sng" spc="-60" dirty="0">
                <a:uFill>
                  <a:solidFill>
                    <a:srgbClr val="000000"/>
                  </a:solidFill>
                </a:uFill>
                <a:latin typeface="Arial"/>
                <a:cs typeface="Arial"/>
              </a:rPr>
              <a:t> </a:t>
            </a:r>
            <a:r>
              <a:rPr sz="1400" u="sng" dirty="0">
                <a:uFill>
                  <a:solidFill>
                    <a:srgbClr val="000000"/>
                  </a:solidFill>
                </a:uFill>
                <a:latin typeface="Arial"/>
                <a:cs typeface="Arial"/>
              </a:rPr>
              <a:t>περισσότερο</a:t>
            </a:r>
            <a:r>
              <a:rPr sz="1400" u="sng" spc="-55" dirty="0">
                <a:uFill>
                  <a:solidFill>
                    <a:srgbClr val="000000"/>
                  </a:solidFill>
                </a:uFill>
                <a:latin typeface="Arial"/>
                <a:cs typeface="Arial"/>
              </a:rPr>
              <a:t> </a:t>
            </a:r>
            <a:r>
              <a:rPr sz="1400" u="none" dirty="0">
                <a:latin typeface="Arial"/>
                <a:cs typeface="Arial"/>
              </a:rPr>
              <a:t>από</a:t>
            </a:r>
            <a:r>
              <a:rPr sz="1400" u="none" spc="-45" dirty="0">
                <a:latin typeface="Arial"/>
                <a:cs typeface="Arial"/>
              </a:rPr>
              <a:t> </a:t>
            </a:r>
            <a:r>
              <a:rPr sz="1400" u="sng" dirty="0">
                <a:uFill>
                  <a:solidFill>
                    <a:srgbClr val="000000"/>
                  </a:solidFill>
                </a:uFill>
                <a:latin typeface="Arial"/>
                <a:cs typeface="Arial"/>
              </a:rPr>
              <a:t>οικογένεια</a:t>
            </a:r>
            <a:r>
              <a:rPr sz="1400" u="none" spc="-45" dirty="0">
                <a:latin typeface="Arial"/>
                <a:cs typeface="Arial"/>
              </a:rPr>
              <a:t> </a:t>
            </a:r>
            <a:r>
              <a:rPr sz="1400" u="none" dirty="0">
                <a:latin typeface="Arial"/>
                <a:cs typeface="Arial"/>
              </a:rPr>
              <a:t>με</a:t>
            </a:r>
            <a:r>
              <a:rPr sz="1400" u="none" spc="-30" dirty="0">
                <a:latin typeface="Arial"/>
                <a:cs typeface="Arial"/>
              </a:rPr>
              <a:t> </a:t>
            </a:r>
            <a:r>
              <a:rPr sz="1400" u="none" spc="-25" dirty="0">
                <a:latin typeface="Arial"/>
                <a:cs typeface="Arial"/>
              </a:rPr>
              <a:t>τη </a:t>
            </a:r>
            <a:r>
              <a:rPr sz="1400" u="none" dirty="0">
                <a:latin typeface="Arial"/>
                <a:cs typeface="Arial"/>
              </a:rPr>
              <a:t>σημερινή</a:t>
            </a:r>
            <a:r>
              <a:rPr sz="1400" u="none" spc="-20" dirty="0">
                <a:latin typeface="Arial"/>
                <a:cs typeface="Arial"/>
              </a:rPr>
              <a:t> </a:t>
            </a:r>
            <a:r>
              <a:rPr sz="1400" u="none" dirty="0">
                <a:latin typeface="Arial"/>
                <a:cs typeface="Arial"/>
              </a:rPr>
              <a:t>σημασία</a:t>
            </a:r>
            <a:r>
              <a:rPr sz="1400" u="none" spc="-25" dirty="0">
                <a:latin typeface="Arial"/>
                <a:cs typeface="Arial"/>
              </a:rPr>
              <a:t> </a:t>
            </a:r>
            <a:r>
              <a:rPr sz="1400" u="none" dirty="0">
                <a:latin typeface="Arial"/>
                <a:cs typeface="Arial"/>
              </a:rPr>
              <a:t>της</a:t>
            </a:r>
            <a:r>
              <a:rPr sz="1400" u="none" spc="-30" dirty="0">
                <a:latin typeface="Arial"/>
                <a:cs typeface="Arial"/>
              </a:rPr>
              <a:t> </a:t>
            </a:r>
            <a:r>
              <a:rPr sz="1400" u="none" dirty="0">
                <a:latin typeface="Arial"/>
                <a:cs typeface="Arial"/>
              </a:rPr>
              <a:t>λέξης</a:t>
            </a:r>
            <a:r>
              <a:rPr sz="1400" u="none" spc="-30" dirty="0">
                <a:latin typeface="Arial"/>
                <a:cs typeface="Arial"/>
              </a:rPr>
              <a:t> </a:t>
            </a:r>
            <a:r>
              <a:rPr sz="1400" u="none" dirty="0">
                <a:latin typeface="Arial"/>
                <a:cs typeface="Arial"/>
              </a:rPr>
              <a:t>(δηλαδή,</a:t>
            </a:r>
            <a:r>
              <a:rPr sz="1400" u="none" spc="-70" dirty="0">
                <a:latin typeface="Arial"/>
                <a:cs typeface="Arial"/>
              </a:rPr>
              <a:t> </a:t>
            </a:r>
            <a:r>
              <a:rPr sz="1400" u="none" dirty="0">
                <a:latin typeface="Arial"/>
                <a:cs typeface="Arial"/>
              </a:rPr>
              <a:t>την</a:t>
            </a:r>
            <a:r>
              <a:rPr sz="1400" u="none" spc="-45" dirty="0">
                <a:latin typeface="Arial"/>
                <a:cs typeface="Arial"/>
              </a:rPr>
              <a:t> </a:t>
            </a:r>
            <a:r>
              <a:rPr sz="1400" u="none" dirty="0">
                <a:latin typeface="Arial"/>
                <a:cs typeface="Arial"/>
              </a:rPr>
              <a:t>ομάδα</a:t>
            </a:r>
            <a:r>
              <a:rPr sz="1400" u="none" spc="-20" dirty="0">
                <a:latin typeface="Arial"/>
                <a:cs typeface="Arial"/>
              </a:rPr>
              <a:t> </a:t>
            </a:r>
            <a:r>
              <a:rPr sz="1400" u="none" dirty="0">
                <a:latin typeface="Arial"/>
                <a:cs typeface="Arial"/>
              </a:rPr>
              <a:t>που</a:t>
            </a:r>
            <a:r>
              <a:rPr sz="1400" u="none" spc="-45" dirty="0">
                <a:latin typeface="Arial"/>
                <a:cs typeface="Arial"/>
              </a:rPr>
              <a:t> </a:t>
            </a:r>
            <a:r>
              <a:rPr sz="1400" u="none" spc="-10" dirty="0">
                <a:latin typeface="Arial"/>
                <a:cs typeface="Arial"/>
              </a:rPr>
              <a:t>αποτελείται</a:t>
            </a:r>
            <a:r>
              <a:rPr sz="1400" u="none" spc="-40" dirty="0">
                <a:latin typeface="Arial"/>
                <a:cs typeface="Arial"/>
              </a:rPr>
              <a:t> </a:t>
            </a:r>
            <a:r>
              <a:rPr sz="1400" u="none" dirty="0">
                <a:latin typeface="Arial"/>
                <a:cs typeface="Arial"/>
              </a:rPr>
              <a:t>από</a:t>
            </a:r>
            <a:r>
              <a:rPr sz="1400" u="none" spc="-50" dirty="0">
                <a:latin typeface="Arial"/>
                <a:cs typeface="Arial"/>
              </a:rPr>
              <a:t> </a:t>
            </a:r>
            <a:r>
              <a:rPr sz="1400" u="none" dirty="0">
                <a:latin typeface="Arial"/>
                <a:cs typeface="Arial"/>
              </a:rPr>
              <a:t>τους</a:t>
            </a:r>
            <a:r>
              <a:rPr sz="1400" u="none" spc="-30" dirty="0">
                <a:latin typeface="Arial"/>
                <a:cs typeface="Arial"/>
              </a:rPr>
              <a:t> </a:t>
            </a:r>
            <a:r>
              <a:rPr sz="1400" u="none" dirty="0">
                <a:latin typeface="Arial"/>
                <a:cs typeface="Arial"/>
              </a:rPr>
              <a:t>γονείς</a:t>
            </a:r>
            <a:r>
              <a:rPr sz="1400" u="none" spc="-30" dirty="0">
                <a:latin typeface="Arial"/>
                <a:cs typeface="Arial"/>
              </a:rPr>
              <a:t> </a:t>
            </a:r>
            <a:r>
              <a:rPr sz="1400" u="none" dirty="0">
                <a:latin typeface="Arial"/>
                <a:cs typeface="Arial"/>
              </a:rPr>
              <a:t>και</a:t>
            </a:r>
            <a:r>
              <a:rPr sz="1400" u="none" spc="-40" dirty="0">
                <a:latin typeface="Arial"/>
                <a:cs typeface="Arial"/>
              </a:rPr>
              <a:t> </a:t>
            </a:r>
            <a:r>
              <a:rPr sz="1400" u="none" dirty="0">
                <a:latin typeface="Arial"/>
                <a:cs typeface="Arial"/>
              </a:rPr>
              <a:t>τα</a:t>
            </a:r>
            <a:r>
              <a:rPr sz="1400" u="none" spc="-30" dirty="0">
                <a:latin typeface="Arial"/>
                <a:cs typeface="Arial"/>
              </a:rPr>
              <a:t> </a:t>
            </a:r>
            <a:r>
              <a:rPr sz="1400" u="none" spc="-10" dirty="0">
                <a:latin typeface="Arial"/>
                <a:cs typeface="Arial"/>
              </a:rPr>
              <a:t>παιδιά, </a:t>
            </a:r>
            <a:r>
              <a:rPr sz="1400" u="none" dirty="0">
                <a:latin typeface="Arial"/>
                <a:cs typeface="Arial"/>
              </a:rPr>
              <a:t>την</a:t>
            </a:r>
            <a:r>
              <a:rPr sz="1400" u="none" spc="-55" dirty="0">
                <a:latin typeface="Arial"/>
                <a:cs typeface="Arial"/>
              </a:rPr>
              <a:t> </a:t>
            </a:r>
            <a:r>
              <a:rPr sz="1400" u="none" dirty="0">
                <a:latin typeface="Arial"/>
                <a:cs typeface="Arial"/>
              </a:rPr>
              <a:t>«πυρηνική»</a:t>
            </a:r>
            <a:r>
              <a:rPr sz="1400" u="none" spc="-45" dirty="0">
                <a:latin typeface="Arial"/>
                <a:cs typeface="Arial"/>
              </a:rPr>
              <a:t> </a:t>
            </a:r>
            <a:r>
              <a:rPr sz="1400" u="none" spc="-10" dirty="0">
                <a:latin typeface="Arial"/>
                <a:cs typeface="Arial"/>
              </a:rPr>
              <a:t>οικογένεια)...</a:t>
            </a:r>
            <a:r>
              <a:rPr sz="1400" u="none" spc="-120" dirty="0">
                <a:latin typeface="Arial"/>
                <a:cs typeface="Arial"/>
              </a:rPr>
              <a:t> </a:t>
            </a:r>
            <a:r>
              <a:rPr sz="1400" u="none" dirty="0">
                <a:latin typeface="Arial"/>
                <a:cs typeface="Arial"/>
              </a:rPr>
              <a:t>Αλλά</a:t>
            </a:r>
            <a:r>
              <a:rPr sz="1400" u="none" spc="-25" dirty="0">
                <a:latin typeface="Arial"/>
                <a:cs typeface="Arial"/>
              </a:rPr>
              <a:t> </a:t>
            </a:r>
            <a:r>
              <a:rPr sz="1400" u="sng" dirty="0">
                <a:uFill>
                  <a:solidFill>
                    <a:srgbClr val="000000"/>
                  </a:solidFill>
                </a:uFill>
                <a:latin typeface="Arial"/>
                <a:cs typeface="Arial"/>
              </a:rPr>
              <a:t>περιλαμβάνει</a:t>
            </a:r>
            <a:r>
              <a:rPr sz="1400" u="none" spc="-20" dirty="0">
                <a:latin typeface="Arial"/>
                <a:cs typeface="Arial"/>
              </a:rPr>
              <a:t> </a:t>
            </a:r>
            <a:r>
              <a:rPr sz="1400" u="none" dirty="0">
                <a:latin typeface="Arial"/>
                <a:cs typeface="Arial"/>
              </a:rPr>
              <a:t>επίσης</a:t>
            </a:r>
            <a:r>
              <a:rPr sz="1400" u="none" spc="-45" dirty="0">
                <a:latin typeface="Arial"/>
                <a:cs typeface="Arial"/>
              </a:rPr>
              <a:t> </a:t>
            </a:r>
            <a:r>
              <a:rPr sz="1400" u="sng" dirty="0">
                <a:uFill>
                  <a:solidFill>
                    <a:srgbClr val="000000"/>
                  </a:solidFill>
                </a:uFill>
                <a:latin typeface="Arial"/>
                <a:cs typeface="Arial"/>
              </a:rPr>
              <a:t>όλα</a:t>
            </a:r>
            <a:r>
              <a:rPr sz="1400" u="sng" spc="-30" dirty="0">
                <a:uFill>
                  <a:solidFill>
                    <a:srgbClr val="000000"/>
                  </a:solidFill>
                </a:uFill>
                <a:latin typeface="Arial"/>
                <a:cs typeface="Arial"/>
              </a:rPr>
              <a:t> </a:t>
            </a:r>
            <a:r>
              <a:rPr sz="1400" u="sng" dirty="0">
                <a:uFill>
                  <a:solidFill>
                    <a:srgbClr val="000000"/>
                  </a:solidFill>
                </a:uFill>
                <a:latin typeface="Arial"/>
                <a:cs typeface="Arial"/>
              </a:rPr>
              <a:t>εκείνα</a:t>
            </a:r>
            <a:r>
              <a:rPr sz="1400" u="sng" spc="-15" dirty="0">
                <a:uFill>
                  <a:solidFill>
                    <a:srgbClr val="000000"/>
                  </a:solidFill>
                </a:uFill>
                <a:latin typeface="Arial"/>
                <a:cs typeface="Arial"/>
              </a:rPr>
              <a:t> </a:t>
            </a:r>
            <a:r>
              <a:rPr sz="1400" u="sng" dirty="0">
                <a:uFill>
                  <a:solidFill>
                    <a:srgbClr val="000000"/>
                  </a:solidFill>
                </a:uFill>
                <a:latin typeface="Arial"/>
                <a:cs typeface="Arial"/>
              </a:rPr>
              <a:t>τα</a:t>
            </a:r>
            <a:r>
              <a:rPr sz="1400" u="sng" spc="-25" dirty="0">
                <a:uFill>
                  <a:solidFill>
                    <a:srgbClr val="000000"/>
                  </a:solidFill>
                </a:uFill>
                <a:latin typeface="Arial"/>
                <a:cs typeface="Arial"/>
              </a:rPr>
              <a:t> </a:t>
            </a:r>
            <a:r>
              <a:rPr sz="1400" u="sng" dirty="0">
                <a:uFill>
                  <a:solidFill>
                    <a:srgbClr val="000000"/>
                  </a:solidFill>
                </a:uFill>
                <a:latin typeface="Arial"/>
                <a:cs typeface="Arial"/>
              </a:rPr>
              <a:t>άτομα</a:t>
            </a:r>
            <a:r>
              <a:rPr sz="1400" u="sng" spc="-20" dirty="0">
                <a:uFill>
                  <a:solidFill>
                    <a:srgbClr val="000000"/>
                  </a:solidFill>
                </a:uFill>
                <a:latin typeface="Arial"/>
                <a:cs typeface="Arial"/>
              </a:rPr>
              <a:t> </a:t>
            </a:r>
            <a:r>
              <a:rPr sz="1400" u="none" dirty="0">
                <a:latin typeface="Arial"/>
                <a:cs typeface="Arial"/>
              </a:rPr>
              <a:t>-</a:t>
            </a:r>
            <a:r>
              <a:rPr sz="1400" u="none" spc="-20" dirty="0">
                <a:latin typeface="Arial"/>
                <a:cs typeface="Arial"/>
              </a:rPr>
              <a:t> </a:t>
            </a:r>
            <a:r>
              <a:rPr sz="1400" u="none" dirty="0">
                <a:latin typeface="Arial"/>
                <a:cs typeface="Arial"/>
              </a:rPr>
              <a:t>είτε</a:t>
            </a:r>
            <a:r>
              <a:rPr sz="1400" u="none" spc="-20" dirty="0">
                <a:latin typeface="Arial"/>
                <a:cs typeface="Arial"/>
              </a:rPr>
              <a:t> </a:t>
            </a:r>
            <a:r>
              <a:rPr sz="1400" u="none" dirty="0">
                <a:latin typeface="Arial"/>
                <a:cs typeface="Arial"/>
              </a:rPr>
              <a:t>πρόκειται</a:t>
            </a:r>
            <a:r>
              <a:rPr sz="1400" u="none" spc="-45" dirty="0">
                <a:latin typeface="Arial"/>
                <a:cs typeface="Arial"/>
              </a:rPr>
              <a:t> </a:t>
            </a:r>
            <a:r>
              <a:rPr sz="1400" u="none" spc="-25" dirty="0">
                <a:latin typeface="Arial"/>
                <a:cs typeface="Arial"/>
              </a:rPr>
              <a:t>για</a:t>
            </a:r>
            <a:endParaRPr sz="1400">
              <a:latin typeface="Arial"/>
              <a:cs typeface="Arial"/>
            </a:endParaRPr>
          </a:p>
          <a:p>
            <a:pPr marL="12700" marR="169545">
              <a:lnSpc>
                <a:spcPct val="100000"/>
              </a:lnSpc>
            </a:pPr>
            <a:r>
              <a:rPr sz="1400" dirty="0">
                <a:latin typeface="Arial"/>
                <a:cs typeface="Arial"/>
              </a:rPr>
              <a:t>ελεύθερους</a:t>
            </a:r>
            <a:r>
              <a:rPr sz="1400" spc="-65" dirty="0">
                <a:latin typeface="Arial"/>
                <a:cs typeface="Arial"/>
              </a:rPr>
              <a:t> </a:t>
            </a:r>
            <a:r>
              <a:rPr sz="1400" dirty="0">
                <a:latin typeface="Arial"/>
                <a:cs typeface="Arial"/>
              </a:rPr>
              <a:t>είτε</a:t>
            </a:r>
            <a:r>
              <a:rPr sz="1400" spc="-35" dirty="0">
                <a:latin typeface="Arial"/>
                <a:cs typeface="Arial"/>
              </a:rPr>
              <a:t> </a:t>
            </a:r>
            <a:r>
              <a:rPr sz="1400" dirty="0">
                <a:latin typeface="Arial"/>
                <a:cs typeface="Arial"/>
              </a:rPr>
              <a:t>για</a:t>
            </a:r>
            <a:r>
              <a:rPr sz="1400" spc="-30" dirty="0">
                <a:latin typeface="Arial"/>
                <a:cs typeface="Arial"/>
              </a:rPr>
              <a:t> </a:t>
            </a:r>
            <a:r>
              <a:rPr sz="1400" dirty="0">
                <a:latin typeface="Arial"/>
                <a:cs typeface="Arial"/>
              </a:rPr>
              <a:t>δούλους</a:t>
            </a:r>
            <a:r>
              <a:rPr sz="1400" spc="-55" dirty="0">
                <a:latin typeface="Arial"/>
                <a:cs typeface="Arial"/>
              </a:rPr>
              <a:t> </a:t>
            </a:r>
            <a:r>
              <a:rPr sz="1400" dirty="0">
                <a:latin typeface="Arial"/>
                <a:cs typeface="Arial"/>
              </a:rPr>
              <a:t>-</a:t>
            </a:r>
            <a:r>
              <a:rPr sz="1400" spc="-35" dirty="0">
                <a:latin typeface="Arial"/>
                <a:cs typeface="Arial"/>
              </a:rPr>
              <a:t> </a:t>
            </a:r>
            <a:r>
              <a:rPr sz="1400" dirty="0">
                <a:latin typeface="Arial"/>
                <a:cs typeface="Arial"/>
              </a:rPr>
              <a:t>τα</a:t>
            </a:r>
            <a:r>
              <a:rPr sz="1400" spc="-30" dirty="0">
                <a:latin typeface="Arial"/>
                <a:cs typeface="Arial"/>
              </a:rPr>
              <a:t> </a:t>
            </a:r>
            <a:r>
              <a:rPr sz="1400" dirty="0">
                <a:latin typeface="Arial"/>
                <a:cs typeface="Arial"/>
              </a:rPr>
              <a:t>οποία</a:t>
            </a:r>
            <a:r>
              <a:rPr sz="1400" spc="-40" dirty="0">
                <a:latin typeface="Arial"/>
                <a:cs typeface="Arial"/>
              </a:rPr>
              <a:t> </a:t>
            </a:r>
            <a:r>
              <a:rPr sz="1400" u="sng" spc="-10" dirty="0">
                <a:uFill>
                  <a:solidFill>
                    <a:srgbClr val="000000"/>
                  </a:solidFill>
                </a:uFill>
                <a:latin typeface="Arial"/>
                <a:cs typeface="Arial"/>
              </a:rPr>
              <a:t>εξαρτώνται</a:t>
            </a:r>
            <a:r>
              <a:rPr sz="1400" u="none" spc="-15" dirty="0">
                <a:latin typeface="Arial"/>
                <a:cs typeface="Arial"/>
              </a:rPr>
              <a:t> </a:t>
            </a:r>
            <a:r>
              <a:rPr sz="1400" u="sng" dirty="0">
                <a:uFill>
                  <a:solidFill>
                    <a:srgbClr val="000000"/>
                  </a:solidFill>
                </a:uFill>
                <a:latin typeface="Arial"/>
                <a:cs typeface="Arial"/>
              </a:rPr>
              <a:t>άμεσα</a:t>
            </a:r>
            <a:r>
              <a:rPr sz="1400" u="none" spc="-30" dirty="0">
                <a:latin typeface="Arial"/>
                <a:cs typeface="Arial"/>
              </a:rPr>
              <a:t> </a:t>
            </a:r>
            <a:r>
              <a:rPr sz="1400" u="none" dirty="0">
                <a:latin typeface="Arial"/>
                <a:cs typeface="Arial"/>
              </a:rPr>
              <a:t>από</a:t>
            </a:r>
            <a:r>
              <a:rPr sz="1400" u="none" spc="-40" dirty="0">
                <a:latin typeface="Arial"/>
                <a:cs typeface="Arial"/>
              </a:rPr>
              <a:t> </a:t>
            </a:r>
            <a:r>
              <a:rPr sz="1400" u="none" dirty="0">
                <a:latin typeface="Arial"/>
                <a:cs typeface="Arial"/>
              </a:rPr>
              <a:t>τον</a:t>
            </a:r>
            <a:r>
              <a:rPr sz="1400" u="none" spc="-40" dirty="0">
                <a:latin typeface="Arial"/>
                <a:cs typeface="Arial"/>
              </a:rPr>
              <a:t> </a:t>
            </a:r>
            <a:r>
              <a:rPr sz="1400" u="sng" dirty="0">
                <a:uFill>
                  <a:solidFill>
                    <a:srgbClr val="000000"/>
                  </a:solidFill>
                </a:uFill>
                <a:latin typeface="Arial"/>
                <a:cs typeface="Arial"/>
              </a:rPr>
              <a:t>επικεφαλής</a:t>
            </a:r>
            <a:r>
              <a:rPr sz="1400" u="sng" spc="-65" dirty="0">
                <a:uFill>
                  <a:solidFill>
                    <a:srgbClr val="000000"/>
                  </a:solidFill>
                </a:uFill>
                <a:latin typeface="Arial"/>
                <a:cs typeface="Arial"/>
              </a:rPr>
              <a:t> </a:t>
            </a:r>
            <a:r>
              <a:rPr sz="1400" u="sng" dirty="0">
                <a:uFill>
                  <a:solidFill>
                    <a:srgbClr val="000000"/>
                  </a:solidFill>
                </a:uFill>
                <a:latin typeface="Arial"/>
                <a:cs typeface="Arial"/>
              </a:rPr>
              <a:t>του</a:t>
            </a:r>
            <a:r>
              <a:rPr sz="1400" u="sng" spc="-35" dirty="0">
                <a:uFill>
                  <a:solidFill>
                    <a:srgbClr val="000000"/>
                  </a:solidFill>
                </a:uFill>
                <a:latin typeface="Arial"/>
                <a:cs typeface="Arial"/>
              </a:rPr>
              <a:t> </a:t>
            </a:r>
            <a:r>
              <a:rPr sz="1400" u="sng" dirty="0">
                <a:uFill>
                  <a:solidFill>
                    <a:srgbClr val="000000"/>
                  </a:solidFill>
                </a:uFill>
                <a:latin typeface="Arial"/>
                <a:cs typeface="Arial"/>
              </a:rPr>
              <a:t>οίκου</a:t>
            </a:r>
            <a:r>
              <a:rPr sz="1400" u="none" spc="-50" dirty="0">
                <a:latin typeface="Arial"/>
                <a:cs typeface="Arial"/>
              </a:rPr>
              <a:t> </a:t>
            </a:r>
            <a:r>
              <a:rPr sz="1400" u="none" spc="-10" dirty="0">
                <a:latin typeface="Arial"/>
                <a:cs typeface="Arial"/>
              </a:rPr>
              <a:t>(όλους </a:t>
            </a:r>
            <a:r>
              <a:rPr sz="1400" u="none" dirty="0">
                <a:latin typeface="Arial"/>
                <a:cs typeface="Arial"/>
              </a:rPr>
              <a:t>εκείνους</a:t>
            </a:r>
            <a:r>
              <a:rPr sz="1400" u="none" spc="-35" dirty="0">
                <a:latin typeface="Arial"/>
                <a:cs typeface="Arial"/>
              </a:rPr>
              <a:t> </a:t>
            </a:r>
            <a:r>
              <a:rPr sz="1400" u="none" dirty="0">
                <a:latin typeface="Arial"/>
                <a:cs typeface="Arial"/>
              </a:rPr>
              <a:t>τους</a:t>
            </a:r>
            <a:r>
              <a:rPr sz="1400" u="none" spc="-55" dirty="0">
                <a:latin typeface="Arial"/>
                <a:cs typeface="Arial"/>
              </a:rPr>
              <a:t> </a:t>
            </a:r>
            <a:r>
              <a:rPr sz="1400" u="none" dirty="0">
                <a:latin typeface="Arial"/>
                <a:cs typeface="Arial"/>
              </a:rPr>
              <a:t>υπηρέτες</a:t>
            </a:r>
            <a:r>
              <a:rPr sz="1400" u="none" spc="-50" dirty="0">
                <a:latin typeface="Arial"/>
                <a:cs typeface="Arial"/>
              </a:rPr>
              <a:t> </a:t>
            </a:r>
            <a:r>
              <a:rPr sz="1400" u="none" dirty="0">
                <a:latin typeface="Arial"/>
                <a:cs typeface="Arial"/>
              </a:rPr>
              <a:t>στους</a:t>
            </a:r>
            <a:r>
              <a:rPr sz="1400" u="none" spc="-40" dirty="0">
                <a:latin typeface="Arial"/>
                <a:cs typeface="Arial"/>
              </a:rPr>
              <a:t> </a:t>
            </a:r>
            <a:r>
              <a:rPr sz="1400" u="none" dirty="0">
                <a:latin typeface="Arial"/>
                <a:cs typeface="Arial"/>
              </a:rPr>
              <a:t>οποίους</a:t>
            </a:r>
            <a:r>
              <a:rPr sz="1400" u="none" spc="-70" dirty="0">
                <a:latin typeface="Arial"/>
                <a:cs typeface="Arial"/>
              </a:rPr>
              <a:t> </a:t>
            </a:r>
            <a:r>
              <a:rPr sz="1400" u="none" dirty="0">
                <a:latin typeface="Arial"/>
                <a:cs typeface="Arial"/>
              </a:rPr>
              <a:t>έχουν</a:t>
            </a:r>
            <a:r>
              <a:rPr sz="1400" u="none" spc="-35" dirty="0">
                <a:latin typeface="Arial"/>
                <a:cs typeface="Arial"/>
              </a:rPr>
              <a:t> </a:t>
            </a:r>
            <a:r>
              <a:rPr sz="1400" u="none" dirty="0">
                <a:latin typeface="Arial"/>
                <a:cs typeface="Arial"/>
              </a:rPr>
              <a:t>ανατεθεί</a:t>
            </a:r>
            <a:r>
              <a:rPr sz="1400" u="none" spc="-40" dirty="0">
                <a:latin typeface="Arial"/>
                <a:cs typeface="Arial"/>
              </a:rPr>
              <a:t> </a:t>
            </a:r>
            <a:r>
              <a:rPr sz="1400" u="none" dirty="0">
                <a:latin typeface="Arial"/>
                <a:cs typeface="Arial"/>
              </a:rPr>
              <a:t>τα</a:t>
            </a:r>
            <a:r>
              <a:rPr sz="1400" u="none" spc="-35" dirty="0">
                <a:latin typeface="Arial"/>
                <a:cs typeface="Arial"/>
              </a:rPr>
              <a:t> </a:t>
            </a:r>
            <a:r>
              <a:rPr sz="1400" u="none" spc="-10" dirty="0">
                <a:latin typeface="Arial"/>
                <a:cs typeface="Arial"/>
              </a:rPr>
              <a:t>πολλά</a:t>
            </a:r>
            <a:r>
              <a:rPr sz="1400" u="none" spc="-60" dirty="0">
                <a:latin typeface="Arial"/>
                <a:cs typeface="Arial"/>
              </a:rPr>
              <a:t> </a:t>
            </a:r>
            <a:r>
              <a:rPr sz="1400" u="none" dirty="0">
                <a:latin typeface="Arial"/>
                <a:cs typeface="Arial"/>
              </a:rPr>
              <a:t>και</a:t>
            </a:r>
            <a:r>
              <a:rPr sz="1400" u="none" spc="-50" dirty="0">
                <a:latin typeface="Arial"/>
                <a:cs typeface="Arial"/>
              </a:rPr>
              <a:t> </a:t>
            </a:r>
            <a:r>
              <a:rPr sz="1400" u="none" dirty="0">
                <a:latin typeface="Arial"/>
                <a:cs typeface="Arial"/>
              </a:rPr>
              <a:t>διάφορα</a:t>
            </a:r>
            <a:r>
              <a:rPr sz="1400" u="none" spc="-45" dirty="0">
                <a:latin typeface="Arial"/>
                <a:cs typeface="Arial"/>
              </a:rPr>
              <a:t> </a:t>
            </a:r>
            <a:r>
              <a:rPr sz="1400" u="none" spc="-10" dirty="0">
                <a:latin typeface="Arial"/>
                <a:cs typeface="Arial"/>
              </a:rPr>
              <a:t>καθήκοντα</a:t>
            </a:r>
            <a:r>
              <a:rPr sz="1400" u="none" spc="-45" dirty="0">
                <a:latin typeface="Arial"/>
                <a:cs typeface="Arial"/>
              </a:rPr>
              <a:t> </a:t>
            </a:r>
            <a:r>
              <a:rPr sz="1400" u="none" spc="-25" dirty="0">
                <a:latin typeface="Arial"/>
                <a:cs typeface="Arial"/>
              </a:rPr>
              <a:t>που</a:t>
            </a:r>
            <a:endParaRPr sz="1400">
              <a:latin typeface="Arial"/>
              <a:cs typeface="Arial"/>
            </a:endParaRPr>
          </a:p>
          <a:p>
            <a:pPr marL="12700">
              <a:lnSpc>
                <a:spcPct val="100000"/>
              </a:lnSpc>
            </a:pPr>
            <a:r>
              <a:rPr sz="1400" spc="-10" dirty="0">
                <a:latin typeface="Arial"/>
                <a:cs typeface="Arial"/>
              </a:rPr>
              <a:t>απαιτούνται</a:t>
            </a:r>
            <a:r>
              <a:rPr sz="1400" spc="-20" dirty="0">
                <a:latin typeface="Arial"/>
                <a:cs typeface="Arial"/>
              </a:rPr>
              <a:t> </a:t>
            </a:r>
            <a:r>
              <a:rPr sz="1400" dirty="0">
                <a:latin typeface="Arial"/>
                <a:cs typeface="Arial"/>
              </a:rPr>
              <a:t>από</a:t>
            </a:r>
            <a:r>
              <a:rPr sz="1400" spc="-40" dirty="0">
                <a:latin typeface="Arial"/>
                <a:cs typeface="Arial"/>
              </a:rPr>
              <a:t> </a:t>
            </a:r>
            <a:r>
              <a:rPr sz="1400" dirty="0">
                <a:latin typeface="Arial"/>
                <a:cs typeface="Arial"/>
              </a:rPr>
              <a:t>την</a:t>
            </a:r>
            <a:r>
              <a:rPr sz="1400" spc="-30" dirty="0">
                <a:latin typeface="Arial"/>
                <a:cs typeface="Arial"/>
              </a:rPr>
              <a:t> </a:t>
            </a:r>
            <a:r>
              <a:rPr sz="1400" dirty="0">
                <a:latin typeface="Arial"/>
                <a:cs typeface="Arial"/>
              </a:rPr>
              <a:t>οικονομική</a:t>
            </a:r>
            <a:r>
              <a:rPr sz="1400" spc="-40" dirty="0">
                <a:latin typeface="Arial"/>
                <a:cs typeface="Arial"/>
              </a:rPr>
              <a:t> </a:t>
            </a:r>
            <a:r>
              <a:rPr sz="1400" spc="-20" dirty="0">
                <a:latin typeface="Arial"/>
                <a:cs typeface="Arial"/>
              </a:rPr>
              <a:t>ζωή</a:t>
            </a:r>
            <a:r>
              <a:rPr sz="1400" spc="-50" dirty="0">
                <a:latin typeface="Arial"/>
                <a:cs typeface="Arial"/>
              </a:rPr>
              <a:t> </a:t>
            </a:r>
            <a:r>
              <a:rPr sz="1400" dirty="0">
                <a:latin typeface="Arial"/>
                <a:cs typeface="Arial"/>
              </a:rPr>
              <a:t>του</a:t>
            </a:r>
            <a:r>
              <a:rPr sz="1400" spc="-30" dirty="0">
                <a:latin typeface="Arial"/>
                <a:cs typeface="Arial"/>
              </a:rPr>
              <a:t> </a:t>
            </a:r>
            <a:r>
              <a:rPr sz="1400" dirty="0">
                <a:latin typeface="Arial"/>
                <a:cs typeface="Arial"/>
              </a:rPr>
              <a:t>οίκου...).</a:t>
            </a:r>
            <a:r>
              <a:rPr sz="1400" spc="-60" dirty="0">
                <a:latin typeface="Arial"/>
                <a:cs typeface="Arial"/>
              </a:rPr>
              <a:t> </a:t>
            </a:r>
            <a:r>
              <a:rPr sz="1400" dirty="0">
                <a:latin typeface="Arial"/>
                <a:cs typeface="Arial"/>
              </a:rPr>
              <a:t>Με</a:t>
            </a:r>
            <a:r>
              <a:rPr sz="1400" spc="-25" dirty="0">
                <a:latin typeface="Arial"/>
                <a:cs typeface="Arial"/>
              </a:rPr>
              <a:t> </a:t>
            </a:r>
            <a:r>
              <a:rPr sz="1400" dirty="0">
                <a:latin typeface="Arial"/>
                <a:cs typeface="Arial"/>
              </a:rPr>
              <a:t>άλλα</a:t>
            </a:r>
            <a:r>
              <a:rPr sz="1400" spc="-35" dirty="0">
                <a:latin typeface="Arial"/>
                <a:cs typeface="Arial"/>
              </a:rPr>
              <a:t> </a:t>
            </a:r>
            <a:r>
              <a:rPr sz="1400" dirty="0">
                <a:latin typeface="Arial"/>
                <a:cs typeface="Arial"/>
              </a:rPr>
              <a:t>λόγια,</a:t>
            </a:r>
            <a:r>
              <a:rPr sz="1400" spc="-55" dirty="0">
                <a:latin typeface="Arial"/>
                <a:cs typeface="Arial"/>
              </a:rPr>
              <a:t> </a:t>
            </a:r>
            <a:r>
              <a:rPr sz="1400" dirty="0">
                <a:latin typeface="Arial"/>
                <a:cs typeface="Arial"/>
              </a:rPr>
              <a:t>ο</a:t>
            </a:r>
            <a:r>
              <a:rPr sz="1400" spc="-30" dirty="0">
                <a:latin typeface="Arial"/>
                <a:cs typeface="Arial"/>
              </a:rPr>
              <a:t> </a:t>
            </a:r>
            <a:r>
              <a:rPr sz="1400" dirty="0">
                <a:latin typeface="Arial"/>
                <a:cs typeface="Arial"/>
              </a:rPr>
              <a:t>οίκος</a:t>
            </a:r>
            <a:r>
              <a:rPr sz="1400" spc="-40" dirty="0">
                <a:latin typeface="Arial"/>
                <a:cs typeface="Arial"/>
              </a:rPr>
              <a:t> </a:t>
            </a:r>
            <a:r>
              <a:rPr sz="1400" dirty="0">
                <a:latin typeface="Arial"/>
                <a:cs typeface="Arial"/>
              </a:rPr>
              <a:t>με</a:t>
            </a:r>
            <a:r>
              <a:rPr sz="1400" spc="-20" dirty="0">
                <a:latin typeface="Arial"/>
                <a:cs typeface="Arial"/>
              </a:rPr>
              <a:t> </a:t>
            </a:r>
            <a:r>
              <a:rPr sz="1400" dirty="0">
                <a:latin typeface="Arial"/>
                <a:cs typeface="Arial"/>
              </a:rPr>
              <a:t>την</a:t>
            </a:r>
            <a:r>
              <a:rPr sz="1400" spc="-40" dirty="0">
                <a:latin typeface="Arial"/>
                <a:cs typeface="Arial"/>
              </a:rPr>
              <a:t> </a:t>
            </a:r>
            <a:r>
              <a:rPr sz="1400" spc="-10" dirty="0">
                <a:latin typeface="Arial"/>
                <a:cs typeface="Arial"/>
              </a:rPr>
              <a:t>καθαρά</a:t>
            </a:r>
            <a:endParaRPr sz="1400">
              <a:latin typeface="Arial"/>
              <a:cs typeface="Arial"/>
            </a:endParaRPr>
          </a:p>
          <a:p>
            <a:pPr marL="12700" marR="704850">
              <a:lnSpc>
                <a:spcPct val="100000"/>
              </a:lnSpc>
            </a:pPr>
            <a:r>
              <a:rPr sz="1400" dirty="0">
                <a:latin typeface="Arial"/>
                <a:cs typeface="Arial"/>
              </a:rPr>
              <a:t>«ανθρώπινη»</a:t>
            </a:r>
            <a:r>
              <a:rPr sz="1400" spc="-35" dirty="0">
                <a:latin typeface="Arial"/>
                <a:cs typeface="Arial"/>
              </a:rPr>
              <a:t> </a:t>
            </a:r>
            <a:r>
              <a:rPr sz="1400" dirty="0">
                <a:latin typeface="Arial"/>
                <a:cs typeface="Arial"/>
              </a:rPr>
              <a:t>μορφή</a:t>
            </a:r>
            <a:r>
              <a:rPr sz="1400" spc="-30" dirty="0">
                <a:latin typeface="Arial"/>
                <a:cs typeface="Arial"/>
              </a:rPr>
              <a:t> </a:t>
            </a:r>
            <a:r>
              <a:rPr sz="1400" dirty="0">
                <a:latin typeface="Arial"/>
                <a:cs typeface="Arial"/>
              </a:rPr>
              <a:t>του</a:t>
            </a:r>
            <a:r>
              <a:rPr sz="1400" spc="-45" dirty="0">
                <a:latin typeface="Arial"/>
                <a:cs typeface="Arial"/>
              </a:rPr>
              <a:t> </a:t>
            </a:r>
            <a:r>
              <a:rPr sz="1400" dirty="0">
                <a:latin typeface="Arial"/>
                <a:cs typeface="Arial"/>
              </a:rPr>
              <a:t>δεν</a:t>
            </a:r>
            <a:r>
              <a:rPr sz="1400" spc="-25" dirty="0">
                <a:latin typeface="Arial"/>
                <a:cs typeface="Arial"/>
              </a:rPr>
              <a:t> </a:t>
            </a:r>
            <a:r>
              <a:rPr sz="1400" dirty="0">
                <a:latin typeface="Arial"/>
                <a:cs typeface="Arial"/>
              </a:rPr>
              <a:t>είναι</a:t>
            </a:r>
            <a:r>
              <a:rPr sz="1400" spc="-20" dirty="0">
                <a:latin typeface="Arial"/>
                <a:cs typeface="Arial"/>
              </a:rPr>
              <a:t> </a:t>
            </a:r>
            <a:r>
              <a:rPr sz="1400" dirty="0">
                <a:latin typeface="Arial"/>
                <a:cs typeface="Arial"/>
              </a:rPr>
              <a:t>ένας</a:t>
            </a:r>
            <a:r>
              <a:rPr sz="1400" spc="-15" dirty="0">
                <a:latin typeface="Arial"/>
                <a:cs typeface="Arial"/>
              </a:rPr>
              <a:t> </a:t>
            </a:r>
            <a:r>
              <a:rPr sz="1400" dirty="0">
                <a:latin typeface="Arial"/>
                <a:cs typeface="Arial"/>
              </a:rPr>
              <a:t>θεσμός</a:t>
            </a:r>
            <a:r>
              <a:rPr sz="1400" spc="-35" dirty="0">
                <a:latin typeface="Arial"/>
                <a:cs typeface="Arial"/>
              </a:rPr>
              <a:t> </a:t>
            </a:r>
            <a:r>
              <a:rPr sz="1400" dirty="0">
                <a:latin typeface="Arial"/>
                <a:cs typeface="Arial"/>
              </a:rPr>
              <a:t>που</a:t>
            </a:r>
            <a:r>
              <a:rPr sz="1400" spc="-40" dirty="0">
                <a:latin typeface="Arial"/>
                <a:cs typeface="Arial"/>
              </a:rPr>
              <a:t> </a:t>
            </a:r>
            <a:r>
              <a:rPr sz="1400" dirty="0">
                <a:latin typeface="Arial"/>
                <a:cs typeface="Arial"/>
              </a:rPr>
              <a:t>βασίζεται</a:t>
            </a:r>
            <a:r>
              <a:rPr sz="1400" spc="-45" dirty="0">
                <a:latin typeface="Arial"/>
                <a:cs typeface="Arial"/>
              </a:rPr>
              <a:t> </a:t>
            </a:r>
            <a:r>
              <a:rPr sz="1400" spc="-10" dirty="0">
                <a:latin typeface="Arial"/>
                <a:cs typeface="Arial"/>
              </a:rPr>
              <a:t>αποκλειστικά</a:t>
            </a:r>
            <a:r>
              <a:rPr sz="1400" spc="-60" dirty="0">
                <a:latin typeface="Arial"/>
                <a:cs typeface="Arial"/>
              </a:rPr>
              <a:t> </a:t>
            </a:r>
            <a:r>
              <a:rPr sz="1400" dirty="0">
                <a:latin typeface="Arial"/>
                <a:cs typeface="Arial"/>
              </a:rPr>
              <a:t>και</a:t>
            </a:r>
            <a:r>
              <a:rPr sz="1400" spc="-45" dirty="0">
                <a:latin typeface="Arial"/>
                <a:cs typeface="Arial"/>
              </a:rPr>
              <a:t> </a:t>
            </a:r>
            <a:r>
              <a:rPr sz="1400" dirty="0">
                <a:latin typeface="Arial"/>
                <a:cs typeface="Arial"/>
              </a:rPr>
              <a:t>μόνο</a:t>
            </a:r>
            <a:r>
              <a:rPr sz="1400" spc="-10" dirty="0">
                <a:latin typeface="Arial"/>
                <a:cs typeface="Arial"/>
              </a:rPr>
              <a:t> </a:t>
            </a:r>
            <a:r>
              <a:rPr sz="1400" spc="-25" dirty="0">
                <a:latin typeface="Arial"/>
                <a:cs typeface="Arial"/>
              </a:rPr>
              <a:t>στη </a:t>
            </a:r>
            <a:r>
              <a:rPr sz="1400" spc="-10" dirty="0">
                <a:latin typeface="Arial"/>
                <a:cs typeface="Arial"/>
              </a:rPr>
              <a:t>συγγένεια.</a:t>
            </a:r>
            <a:endParaRPr sz="1400">
              <a:latin typeface="Arial"/>
              <a:cs typeface="Arial"/>
            </a:endParaRPr>
          </a:p>
        </p:txBody>
      </p:sp>
      <p:sp>
        <p:nvSpPr>
          <p:cNvPr id="12" name="object 12"/>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13" name="object 13"/>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7</a:t>
            </a:fld>
            <a:endParaRPr spc="-25"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67309" y="506679"/>
            <a:ext cx="1903095" cy="697230"/>
          </a:xfrm>
          <a:prstGeom prst="rect">
            <a:avLst/>
          </a:prstGeom>
        </p:spPr>
        <p:txBody>
          <a:bodyPr vert="horz" wrap="square" lIns="0" tIns="13335" rIns="0" bIns="0" rtlCol="0">
            <a:spAutoFit/>
          </a:bodyPr>
          <a:lstStyle/>
          <a:p>
            <a:pPr marL="38100">
              <a:lnSpc>
                <a:spcPct val="100000"/>
              </a:lnSpc>
              <a:spcBef>
                <a:spcPts val="105"/>
              </a:spcBef>
            </a:pPr>
            <a:r>
              <a:rPr sz="4400" dirty="0">
                <a:latin typeface="Calibri"/>
                <a:cs typeface="Calibri"/>
              </a:rPr>
              <a:t>3</a:t>
            </a:r>
            <a:r>
              <a:rPr sz="4350" baseline="24904" dirty="0">
                <a:latin typeface="Calibri"/>
                <a:cs typeface="Calibri"/>
              </a:rPr>
              <a:t>ο</a:t>
            </a:r>
            <a:r>
              <a:rPr sz="4350" spc="525" baseline="24904" dirty="0">
                <a:latin typeface="Calibri"/>
                <a:cs typeface="Calibri"/>
              </a:rPr>
              <a:t> </a:t>
            </a:r>
            <a:r>
              <a:rPr sz="4400" spc="-20" dirty="0">
                <a:latin typeface="Calibri"/>
                <a:cs typeface="Calibri"/>
              </a:rPr>
              <a:t>βήμα</a:t>
            </a:r>
            <a:endParaRPr sz="4400">
              <a:latin typeface="Calibri"/>
              <a:cs typeface="Calibri"/>
            </a:endParaRPr>
          </a:p>
        </p:txBody>
      </p:sp>
      <p:sp>
        <p:nvSpPr>
          <p:cNvPr id="3" name="object 3"/>
          <p:cNvSpPr txBox="1"/>
          <p:nvPr/>
        </p:nvSpPr>
        <p:spPr>
          <a:xfrm>
            <a:off x="2364994" y="235407"/>
            <a:ext cx="5538470" cy="1516380"/>
          </a:xfrm>
          <a:prstGeom prst="rect">
            <a:avLst/>
          </a:prstGeom>
        </p:spPr>
        <p:txBody>
          <a:bodyPr vert="horz" wrap="square" lIns="0" tIns="13335" rIns="0" bIns="0" rtlCol="0">
            <a:spAutoFit/>
          </a:bodyPr>
          <a:lstStyle/>
          <a:p>
            <a:pPr marL="355600" marR="878840" indent="-342900">
              <a:lnSpc>
                <a:spcPct val="100000"/>
              </a:lnSpc>
              <a:spcBef>
                <a:spcPts val="105"/>
              </a:spcBef>
              <a:buFont typeface="Arial"/>
              <a:buChar char="•"/>
              <a:tabLst>
                <a:tab pos="355600" algn="l"/>
              </a:tabLst>
            </a:pPr>
            <a:r>
              <a:rPr sz="3200" b="1" dirty="0">
                <a:solidFill>
                  <a:srgbClr val="4F6128"/>
                </a:solidFill>
                <a:latin typeface="Calibri"/>
                <a:cs typeface="Calibri"/>
              </a:rPr>
              <a:t>Αντλώ</a:t>
            </a:r>
            <a:r>
              <a:rPr sz="3200" b="1" spc="-70" dirty="0">
                <a:solidFill>
                  <a:srgbClr val="4F6128"/>
                </a:solidFill>
                <a:latin typeface="Calibri"/>
                <a:cs typeface="Calibri"/>
              </a:rPr>
              <a:t> </a:t>
            </a:r>
            <a:r>
              <a:rPr sz="3200" dirty="0">
                <a:latin typeface="Calibri"/>
                <a:cs typeface="Calibri"/>
              </a:rPr>
              <a:t>από</a:t>
            </a:r>
            <a:r>
              <a:rPr sz="3200" spc="-70" dirty="0">
                <a:latin typeface="Calibri"/>
                <a:cs typeface="Calibri"/>
              </a:rPr>
              <a:t> </a:t>
            </a:r>
            <a:r>
              <a:rPr sz="3200" dirty="0">
                <a:latin typeface="Calibri"/>
                <a:cs typeface="Calibri"/>
              </a:rPr>
              <a:t>την</a:t>
            </a:r>
            <a:r>
              <a:rPr sz="3200" spc="-70" dirty="0">
                <a:latin typeface="Calibri"/>
                <a:cs typeface="Calibri"/>
              </a:rPr>
              <a:t> </a:t>
            </a:r>
            <a:r>
              <a:rPr sz="3200" dirty="0">
                <a:latin typeface="Calibri"/>
                <a:cs typeface="Calibri"/>
              </a:rPr>
              <a:t>πηγή</a:t>
            </a:r>
            <a:r>
              <a:rPr sz="3200" spc="-70" dirty="0">
                <a:latin typeface="Calibri"/>
                <a:cs typeface="Calibri"/>
              </a:rPr>
              <a:t> </a:t>
            </a:r>
            <a:r>
              <a:rPr sz="3200" spc="-20" dirty="0">
                <a:latin typeface="Calibri"/>
                <a:cs typeface="Calibri"/>
              </a:rPr>
              <a:t>όσες </a:t>
            </a:r>
            <a:r>
              <a:rPr sz="3200" dirty="0">
                <a:latin typeface="Calibri"/>
                <a:cs typeface="Calibri"/>
              </a:rPr>
              <a:t>πληροφορίες</a:t>
            </a:r>
            <a:r>
              <a:rPr sz="3200" spc="-145" dirty="0">
                <a:latin typeface="Calibri"/>
                <a:cs typeface="Calibri"/>
              </a:rPr>
              <a:t> </a:t>
            </a:r>
            <a:r>
              <a:rPr sz="3200" spc="-10" dirty="0">
                <a:latin typeface="Calibri"/>
                <a:cs typeface="Calibri"/>
              </a:rPr>
              <a:t>μπορώ.</a:t>
            </a:r>
            <a:endParaRPr sz="3200">
              <a:latin typeface="Calibri"/>
              <a:cs typeface="Calibri"/>
            </a:endParaRPr>
          </a:p>
          <a:p>
            <a:pPr marL="469900">
              <a:lnSpc>
                <a:spcPct val="100000"/>
              </a:lnSpc>
              <a:spcBef>
                <a:spcPts val="690"/>
              </a:spcBef>
            </a:pPr>
            <a:r>
              <a:rPr sz="2800" dirty="0">
                <a:latin typeface="Arial"/>
                <a:cs typeface="Arial"/>
              </a:rPr>
              <a:t>–</a:t>
            </a:r>
            <a:r>
              <a:rPr sz="2800" spc="-114" dirty="0">
                <a:latin typeface="Arial"/>
                <a:cs typeface="Arial"/>
              </a:rPr>
              <a:t> </a:t>
            </a:r>
            <a:r>
              <a:rPr sz="2800" dirty="0">
                <a:latin typeface="Calibri"/>
                <a:cs typeface="Calibri"/>
              </a:rPr>
              <a:t>Τις</a:t>
            </a:r>
            <a:r>
              <a:rPr sz="2800" spc="-35" dirty="0">
                <a:latin typeface="Calibri"/>
                <a:cs typeface="Calibri"/>
              </a:rPr>
              <a:t> </a:t>
            </a:r>
            <a:r>
              <a:rPr sz="2800" spc="-25" dirty="0">
                <a:latin typeface="Calibri"/>
                <a:cs typeface="Calibri"/>
              </a:rPr>
              <a:t>καταγράφω</a:t>
            </a:r>
            <a:r>
              <a:rPr sz="2800" spc="-10" dirty="0">
                <a:latin typeface="Calibri"/>
                <a:cs typeface="Calibri"/>
              </a:rPr>
              <a:t> </a:t>
            </a:r>
            <a:r>
              <a:rPr sz="2800" dirty="0">
                <a:latin typeface="Calibri"/>
                <a:cs typeface="Calibri"/>
              </a:rPr>
              <a:t>σε</a:t>
            </a:r>
            <a:r>
              <a:rPr sz="2800" spc="-25" dirty="0">
                <a:latin typeface="Calibri"/>
                <a:cs typeface="Calibri"/>
              </a:rPr>
              <a:t> </a:t>
            </a:r>
            <a:r>
              <a:rPr sz="2800" spc="-10" dirty="0">
                <a:latin typeface="Calibri"/>
                <a:cs typeface="Calibri"/>
              </a:rPr>
              <a:t>πλαγιότιτλους</a:t>
            </a:r>
            <a:endParaRPr sz="2800">
              <a:latin typeface="Calibri"/>
              <a:cs typeface="Calibri"/>
            </a:endParaRPr>
          </a:p>
        </p:txBody>
      </p:sp>
      <p:sp>
        <p:nvSpPr>
          <p:cNvPr id="4" name="object 4"/>
          <p:cNvSpPr/>
          <p:nvPr/>
        </p:nvSpPr>
        <p:spPr>
          <a:xfrm>
            <a:off x="534136" y="2488438"/>
            <a:ext cx="6934834" cy="2857500"/>
          </a:xfrm>
          <a:custGeom>
            <a:avLst/>
            <a:gdLst/>
            <a:ahLst/>
            <a:cxnLst/>
            <a:rect l="l" t="t" r="r" b="b"/>
            <a:pathLst>
              <a:path w="6934834" h="2857500">
                <a:moveTo>
                  <a:pt x="990625" y="2856992"/>
                </a:moveTo>
                <a:lnTo>
                  <a:pt x="6934225" y="2856992"/>
                </a:lnTo>
                <a:lnTo>
                  <a:pt x="6934225" y="1779524"/>
                </a:lnTo>
                <a:lnTo>
                  <a:pt x="990625" y="1779524"/>
                </a:lnTo>
                <a:lnTo>
                  <a:pt x="990625" y="2856992"/>
                </a:lnTo>
                <a:close/>
              </a:path>
              <a:path w="6934834" h="2857500">
                <a:moveTo>
                  <a:pt x="2729255" y="0"/>
                </a:moveTo>
                <a:lnTo>
                  <a:pt x="0" y="1981581"/>
                </a:lnTo>
                <a:lnTo>
                  <a:pt x="839495" y="2008886"/>
                </a:lnTo>
              </a:path>
            </a:pathLst>
          </a:custGeom>
          <a:ln w="25908">
            <a:solidFill>
              <a:srgbClr val="4F81BC"/>
            </a:solidFill>
          </a:ln>
        </p:spPr>
        <p:txBody>
          <a:bodyPr wrap="square" lIns="0" tIns="0" rIns="0" bIns="0" rtlCol="0"/>
          <a:lstStyle/>
          <a:p>
            <a:endParaRPr/>
          </a:p>
        </p:txBody>
      </p:sp>
      <p:sp>
        <p:nvSpPr>
          <p:cNvPr id="5" name="object 5"/>
          <p:cNvSpPr txBox="1"/>
          <p:nvPr/>
        </p:nvSpPr>
        <p:spPr>
          <a:xfrm>
            <a:off x="1602994" y="4288916"/>
            <a:ext cx="5584190" cy="1000760"/>
          </a:xfrm>
          <a:prstGeom prst="rect">
            <a:avLst/>
          </a:prstGeom>
        </p:spPr>
        <p:txBody>
          <a:bodyPr vert="horz" wrap="square" lIns="0" tIns="12065" rIns="0" bIns="0" rtlCol="0">
            <a:spAutoFit/>
          </a:bodyPr>
          <a:lstStyle/>
          <a:p>
            <a:pPr marL="12700" marR="5080">
              <a:lnSpc>
                <a:spcPct val="100000"/>
              </a:lnSpc>
              <a:spcBef>
                <a:spcPts val="95"/>
              </a:spcBef>
            </a:pPr>
            <a:r>
              <a:rPr sz="1600" spc="-10" dirty="0">
                <a:solidFill>
                  <a:srgbClr val="17375E"/>
                </a:solidFill>
                <a:latin typeface="Calibri"/>
                <a:cs typeface="Calibri"/>
              </a:rPr>
              <a:t>Περιλαμβάνει</a:t>
            </a:r>
            <a:r>
              <a:rPr sz="1600" spc="-55" dirty="0">
                <a:solidFill>
                  <a:srgbClr val="17375E"/>
                </a:solidFill>
                <a:latin typeface="Calibri"/>
                <a:cs typeface="Calibri"/>
              </a:rPr>
              <a:t> </a:t>
            </a:r>
            <a:r>
              <a:rPr sz="1600" dirty="0">
                <a:solidFill>
                  <a:srgbClr val="17375E"/>
                </a:solidFill>
                <a:latin typeface="Calibri"/>
                <a:cs typeface="Calibri"/>
              </a:rPr>
              <a:t>ακόμα</a:t>
            </a:r>
            <a:r>
              <a:rPr sz="1600" spc="-15" dirty="0">
                <a:solidFill>
                  <a:srgbClr val="17375E"/>
                </a:solidFill>
                <a:latin typeface="Calibri"/>
                <a:cs typeface="Calibri"/>
              </a:rPr>
              <a:t> </a:t>
            </a:r>
            <a:r>
              <a:rPr sz="1600" dirty="0">
                <a:solidFill>
                  <a:srgbClr val="17375E"/>
                </a:solidFill>
                <a:latin typeface="Calibri"/>
                <a:cs typeface="Calibri"/>
              </a:rPr>
              <a:t>όλα</a:t>
            </a:r>
            <a:r>
              <a:rPr sz="1600" spc="-30" dirty="0">
                <a:solidFill>
                  <a:srgbClr val="17375E"/>
                </a:solidFill>
                <a:latin typeface="Calibri"/>
                <a:cs typeface="Calibri"/>
              </a:rPr>
              <a:t> </a:t>
            </a:r>
            <a:r>
              <a:rPr sz="1600" dirty="0">
                <a:solidFill>
                  <a:srgbClr val="17375E"/>
                </a:solidFill>
                <a:latin typeface="Calibri"/>
                <a:cs typeface="Calibri"/>
              </a:rPr>
              <a:t>τα</a:t>
            </a:r>
            <a:r>
              <a:rPr sz="1600" spc="-30" dirty="0">
                <a:solidFill>
                  <a:srgbClr val="17375E"/>
                </a:solidFill>
                <a:latin typeface="Calibri"/>
                <a:cs typeface="Calibri"/>
              </a:rPr>
              <a:t> </a:t>
            </a:r>
            <a:r>
              <a:rPr sz="1600" spc="-10" dirty="0">
                <a:solidFill>
                  <a:srgbClr val="17375E"/>
                </a:solidFill>
                <a:latin typeface="Calibri"/>
                <a:cs typeface="Calibri"/>
              </a:rPr>
              <a:t>περιουσιακά</a:t>
            </a:r>
            <a:r>
              <a:rPr sz="1600" spc="-50" dirty="0">
                <a:solidFill>
                  <a:srgbClr val="17375E"/>
                </a:solidFill>
                <a:latin typeface="Calibri"/>
                <a:cs typeface="Calibri"/>
              </a:rPr>
              <a:t> </a:t>
            </a:r>
            <a:r>
              <a:rPr sz="1600" dirty="0">
                <a:solidFill>
                  <a:srgbClr val="17375E"/>
                </a:solidFill>
                <a:latin typeface="Calibri"/>
                <a:cs typeface="Calibri"/>
              </a:rPr>
              <a:t>στοιχεία</a:t>
            </a:r>
            <a:r>
              <a:rPr sz="1600" spc="-40" dirty="0">
                <a:solidFill>
                  <a:srgbClr val="17375E"/>
                </a:solidFill>
                <a:latin typeface="Calibri"/>
                <a:cs typeface="Calibri"/>
              </a:rPr>
              <a:t> </a:t>
            </a:r>
            <a:r>
              <a:rPr sz="1600" dirty="0">
                <a:solidFill>
                  <a:srgbClr val="17375E"/>
                </a:solidFill>
                <a:latin typeface="Calibri"/>
                <a:cs typeface="Calibri"/>
              </a:rPr>
              <a:t>που</a:t>
            </a:r>
            <a:r>
              <a:rPr sz="1600" spc="-35" dirty="0">
                <a:solidFill>
                  <a:srgbClr val="17375E"/>
                </a:solidFill>
                <a:latin typeface="Calibri"/>
                <a:cs typeface="Calibri"/>
              </a:rPr>
              <a:t> </a:t>
            </a:r>
            <a:r>
              <a:rPr sz="1600" spc="-10" dirty="0">
                <a:solidFill>
                  <a:srgbClr val="17375E"/>
                </a:solidFill>
                <a:latin typeface="Calibri"/>
                <a:cs typeface="Calibri"/>
              </a:rPr>
              <a:t>είναι αδιαχώριστα</a:t>
            </a:r>
            <a:r>
              <a:rPr sz="1600" spc="-30" dirty="0">
                <a:solidFill>
                  <a:srgbClr val="17375E"/>
                </a:solidFill>
                <a:latin typeface="Calibri"/>
                <a:cs typeface="Calibri"/>
              </a:rPr>
              <a:t> </a:t>
            </a:r>
            <a:r>
              <a:rPr sz="1600" dirty="0">
                <a:solidFill>
                  <a:srgbClr val="17375E"/>
                </a:solidFill>
                <a:latin typeface="Calibri"/>
                <a:cs typeface="Calibri"/>
              </a:rPr>
              <a:t>από</a:t>
            </a:r>
            <a:r>
              <a:rPr sz="1600" spc="-30" dirty="0">
                <a:solidFill>
                  <a:srgbClr val="17375E"/>
                </a:solidFill>
                <a:latin typeface="Calibri"/>
                <a:cs typeface="Calibri"/>
              </a:rPr>
              <a:t> </a:t>
            </a:r>
            <a:r>
              <a:rPr sz="1600" dirty="0">
                <a:solidFill>
                  <a:srgbClr val="17375E"/>
                </a:solidFill>
                <a:latin typeface="Calibri"/>
                <a:cs typeface="Calibri"/>
              </a:rPr>
              <a:t>τον</a:t>
            </a:r>
            <a:r>
              <a:rPr sz="1600" spc="-40" dirty="0">
                <a:solidFill>
                  <a:srgbClr val="17375E"/>
                </a:solidFill>
                <a:latin typeface="Calibri"/>
                <a:cs typeface="Calibri"/>
              </a:rPr>
              <a:t> </a:t>
            </a:r>
            <a:r>
              <a:rPr sz="1600" spc="-10" dirty="0">
                <a:solidFill>
                  <a:srgbClr val="17375E"/>
                </a:solidFill>
                <a:latin typeface="Calibri"/>
                <a:cs typeface="Calibri"/>
              </a:rPr>
              <a:t>ανθρώπινο</a:t>
            </a:r>
            <a:r>
              <a:rPr sz="1600" spc="-50" dirty="0">
                <a:solidFill>
                  <a:srgbClr val="17375E"/>
                </a:solidFill>
                <a:latin typeface="Calibri"/>
                <a:cs typeface="Calibri"/>
              </a:rPr>
              <a:t> </a:t>
            </a:r>
            <a:r>
              <a:rPr sz="1600" dirty="0">
                <a:solidFill>
                  <a:srgbClr val="17375E"/>
                </a:solidFill>
                <a:latin typeface="Calibri"/>
                <a:cs typeface="Calibri"/>
              </a:rPr>
              <a:t>δυναμικό</a:t>
            </a:r>
            <a:r>
              <a:rPr sz="1600" spc="-55" dirty="0">
                <a:solidFill>
                  <a:srgbClr val="17375E"/>
                </a:solidFill>
                <a:latin typeface="Calibri"/>
                <a:cs typeface="Calibri"/>
              </a:rPr>
              <a:t> </a:t>
            </a:r>
            <a:r>
              <a:rPr sz="1600" dirty="0">
                <a:solidFill>
                  <a:srgbClr val="17375E"/>
                </a:solidFill>
                <a:latin typeface="Calibri"/>
                <a:cs typeface="Calibri"/>
              </a:rPr>
              <a:t>του</a:t>
            </a:r>
            <a:r>
              <a:rPr sz="1600" spc="-40" dirty="0">
                <a:solidFill>
                  <a:srgbClr val="17375E"/>
                </a:solidFill>
                <a:latin typeface="Calibri"/>
                <a:cs typeface="Calibri"/>
              </a:rPr>
              <a:t> </a:t>
            </a:r>
            <a:r>
              <a:rPr sz="1600" dirty="0">
                <a:solidFill>
                  <a:srgbClr val="17375E"/>
                </a:solidFill>
                <a:latin typeface="Calibri"/>
                <a:cs typeface="Calibri"/>
              </a:rPr>
              <a:t>οίκου,</a:t>
            </a:r>
            <a:r>
              <a:rPr sz="1600" spc="-35" dirty="0">
                <a:solidFill>
                  <a:srgbClr val="17375E"/>
                </a:solidFill>
                <a:latin typeface="Calibri"/>
                <a:cs typeface="Calibri"/>
              </a:rPr>
              <a:t> </a:t>
            </a:r>
            <a:r>
              <a:rPr sz="1600" dirty="0">
                <a:solidFill>
                  <a:srgbClr val="17375E"/>
                </a:solidFill>
                <a:latin typeface="Calibri"/>
                <a:cs typeface="Calibri"/>
              </a:rPr>
              <a:t>όπως</a:t>
            </a:r>
            <a:r>
              <a:rPr sz="1600" spc="-50" dirty="0">
                <a:solidFill>
                  <a:srgbClr val="17375E"/>
                </a:solidFill>
                <a:latin typeface="Calibri"/>
                <a:cs typeface="Calibri"/>
              </a:rPr>
              <a:t> </a:t>
            </a:r>
            <a:r>
              <a:rPr sz="1600" spc="-25" dirty="0">
                <a:solidFill>
                  <a:srgbClr val="17375E"/>
                </a:solidFill>
                <a:latin typeface="Calibri"/>
                <a:cs typeface="Calibri"/>
              </a:rPr>
              <a:t>για </a:t>
            </a:r>
            <a:r>
              <a:rPr sz="1600" spc="-10" dirty="0">
                <a:solidFill>
                  <a:srgbClr val="17375E"/>
                </a:solidFill>
                <a:latin typeface="Calibri"/>
                <a:cs typeface="Calibri"/>
              </a:rPr>
              <a:t>παράδειγμα</a:t>
            </a:r>
            <a:r>
              <a:rPr sz="1600" spc="-35" dirty="0">
                <a:solidFill>
                  <a:srgbClr val="17375E"/>
                </a:solidFill>
                <a:latin typeface="Calibri"/>
                <a:cs typeface="Calibri"/>
              </a:rPr>
              <a:t> </a:t>
            </a:r>
            <a:r>
              <a:rPr sz="1600" dirty="0">
                <a:solidFill>
                  <a:srgbClr val="17375E"/>
                </a:solidFill>
                <a:latin typeface="Calibri"/>
                <a:cs typeface="Calibri"/>
              </a:rPr>
              <a:t>τη</a:t>
            </a:r>
            <a:r>
              <a:rPr sz="1600" spc="-35" dirty="0">
                <a:solidFill>
                  <a:srgbClr val="17375E"/>
                </a:solidFill>
                <a:latin typeface="Calibri"/>
                <a:cs typeface="Calibri"/>
              </a:rPr>
              <a:t> </a:t>
            </a:r>
            <a:r>
              <a:rPr sz="1600" dirty="0">
                <a:solidFill>
                  <a:srgbClr val="17375E"/>
                </a:solidFill>
                <a:latin typeface="Calibri"/>
                <a:cs typeface="Calibri"/>
              </a:rPr>
              <a:t>γη,</a:t>
            </a:r>
            <a:r>
              <a:rPr sz="1600" spc="-40" dirty="0">
                <a:solidFill>
                  <a:srgbClr val="17375E"/>
                </a:solidFill>
                <a:latin typeface="Calibri"/>
                <a:cs typeface="Calibri"/>
              </a:rPr>
              <a:t> </a:t>
            </a:r>
            <a:r>
              <a:rPr sz="1600" dirty="0">
                <a:solidFill>
                  <a:srgbClr val="17375E"/>
                </a:solidFill>
                <a:latin typeface="Calibri"/>
                <a:cs typeface="Calibri"/>
              </a:rPr>
              <a:t>τα</a:t>
            </a:r>
            <a:r>
              <a:rPr sz="1600" spc="-35" dirty="0">
                <a:solidFill>
                  <a:srgbClr val="17375E"/>
                </a:solidFill>
                <a:latin typeface="Calibri"/>
                <a:cs typeface="Calibri"/>
              </a:rPr>
              <a:t> </a:t>
            </a:r>
            <a:r>
              <a:rPr sz="1600" dirty="0">
                <a:solidFill>
                  <a:srgbClr val="17375E"/>
                </a:solidFill>
                <a:latin typeface="Calibri"/>
                <a:cs typeface="Calibri"/>
              </a:rPr>
              <a:t>κτίρια,</a:t>
            </a:r>
            <a:r>
              <a:rPr sz="1600" spc="-40" dirty="0">
                <a:solidFill>
                  <a:srgbClr val="17375E"/>
                </a:solidFill>
                <a:latin typeface="Calibri"/>
                <a:cs typeface="Calibri"/>
              </a:rPr>
              <a:t> </a:t>
            </a:r>
            <a:r>
              <a:rPr sz="1600" dirty="0">
                <a:solidFill>
                  <a:srgbClr val="17375E"/>
                </a:solidFill>
                <a:latin typeface="Calibri"/>
                <a:cs typeface="Calibri"/>
              </a:rPr>
              <a:t>τα</a:t>
            </a:r>
            <a:r>
              <a:rPr sz="1600" spc="-50" dirty="0">
                <a:solidFill>
                  <a:srgbClr val="17375E"/>
                </a:solidFill>
                <a:latin typeface="Calibri"/>
                <a:cs typeface="Calibri"/>
              </a:rPr>
              <a:t> </a:t>
            </a:r>
            <a:r>
              <a:rPr sz="1600" dirty="0">
                <a:solidFill>
                  <a:srgbClr val="17375E"/>
                </a:solidFill>
                <a:latin typeface="Calibri"/>
                <a:cs typeface="Calibri"/>
              </a:rPr>
              <a:t>ζώα,</a:t>
            </a:r>
            <a:r>
              <a:rPr sz="1600" spc="-20" dirty="0">
                <a:solidFill>
                  <a:srgbClr val="17375E"/>
                </a:solidFill>
                <a:latin typeface="Calibri"/>
                <a:cs typeface="Calibri"/>
              </a:rPr>
              <a:t> </a:t>
            </a:r>
            <a:r>
              <a:rPr sz="1600" dirty="0">
                <a:solidFill>
                  <a:srgbClr val="17375E"/>
                </a:solidFill>
                <a:latin typeface="Calibri"/>
                <a:cs typeface="Calibri"/>
              </a:rPr>
              <a:t>την</a:t>
            </a:r>
            <a:r>
              <a:rPr sz="1600" spc="-35" dirty="0">
                <a:solidFill>
                  <a:srgbClr val="17375E"/>
                </a:solidFill>
                <a:latin typeface="Calibri"/>
                <a:cs typeface="Calibri"/>
              </a:rPr>
              <a:t> </a:t>
            </a:r>
            <a:r>
              <a:rPr sz="1600" spc="-10" dirty="0">
                <a:solidFill>
                  <a:srgbClr val="17375E"/>
                </a:solidFill>
                <a:latin typeface="Calibri"/>
                <a:cs typeface="Calibri"/>
              </a:rPr>
              <a:t>παραγωγή,</a:t>
            </a:r>
            <a:r>
              <a:rPr sz="1600" spc="-35" dirty="0">
                <a:solidFill>
                  <a:srgbClr val="17375E"/>
                </a:solidFill>
                <a:latin typeface="Calibri"/>
                <a:cs typeface="Calibri"/>
              </a:rPr>
              <a:t> </a:t>
            </a:r>
            <a:r>
              <a:rPr sz="1600" dirty="0">
                <a:solidFill>
                  <a:srgbClr val="17375E"/>
                </a:solidFill>
                <a:latin typeface="Calibri"/>
                <a:cs typeface="Calibri"/>
              </a:rPr>
              <a:t>τον</a:t>
            </a:r>
            <a:r>
              <a:rPr sz="1600" spc="-50" dirty="0">
                <a:solidFill>
                  <a:srgbClr val="17375E"/>
                </a:solidFill>
                <a:latin typeface="Calibri"/>
                <a:cs typeface="Calibri"/>
              </a:rPr>
              <a:t> </a:t>
            </a:r>
            <a:r>
              <a:rPr sz="1600" spc="-10" dirty="0">
                <a:solidFill>
                  <a:srgbClr val="17375E"/>
                </a:solidFill>
                <a:latin typeface="Calibri"/>
                <a:cs typeface="Calibri"/>
              </a:rPr>
              <a:t>εξοπλισμό </a:t>
            </a:r>
            <a:r>
              <a:rPr sz="1600" dirty="0">
                <a:solidFill>
                  <a:srgbClr val="17375E"/>
                </a:solidFill>
                <a:latin typeface="Calibri"/>
                <a:cs typeface="Calibri"/>
              </a:rPr>
              <a:t>και</a:t>
            </a:r>
            <a:r>
              <a:rPr sz="1600" spc="-20" dirty="0">
                <a:solidFill>
                  <a:srgbClr val="17375E"/>
                </a:solidFill>
                <a:latin typeface="Calibri"/>
                <a:cs typeface="Calibri"/>
              </a:rPr>
              <a:t> </a:t>
            </a:r>
            <a:r>
              <a:rPr sz="1600" dirty="0">
                <a:solidFill>
                  <a:srgbClr val="17375E"/>
                </a:solidFill>
                <a:latin typeface="Calibri"/>
                <a:cs typeface="Calibri"/>
              </a:rPr>
              <a:t>ό,τι</a:t>
            </a:r>
            <a:r>
              <a:rPr sz="1600" spc="-30" dirty="0">
                <a:solidFill>
                  <a:srgbClr val="17375E"/>
                </a:solidFill>
                <a:latin typeface="Calibri"/>
                <a:cs typeface="Calibri"/>
              </a:rPr>
              <a:t> </a:t>
            </a:r>
            <a:r>
              <a:rPr sz="1600" dirty="0">
                <a:solidFill>
                  <a:srgbClr val="17375E"/>
                </a:solidFill>
                <a:latin typeface="Calibri"/>
                <a:cs typeface="Calibri"/>
              </a:rPr>
              <a:t>άλλο</a:t>
            </a:r>
            <a:r>
              <a:rPr sz="1600" spc="-25" dirty="0">
                <a:solidFill>
                  <a:srgbClr val="17375E"/>
                </a:solidFill>
                <a:latin typeface="Calibri"/>
                <a:cs typeface="Calibri"/>
              </a:rPr>
              <a:t> </a:t>
            </a:r>
            <a:r>
              <a:rPr sz="1600" spc="-10" dirty="0">
                <a:solidFill>
                  <a:srgbClr val="17375E"/>
                </a:solidFill>
                <a:latin typeface="Calibri"/>
                <a:cs typeface="Calibri"/>
              </a:rPr>
              <a:t>διαχειρίζεται</a:t>
            </a:r>
            <a:r>
              <a:rPr sz="1600" spc="-35" dirty="0">
                <a:solidFill>
                  <a:srgbClr val="17375E"/>
                </a:solidFill>
                <a:latin typeface="Calibri"/>
                <a:cs typeface="Calibri"/>
              </a:rPr>
              <a:t> </a:t>
            </a:r>
            <a:r>
              <a:rPr sz="1600" dirty="0">
                <a:solidFill>
                  <a:srgbClr val="17375E"/>
                </a:solidFill>
                <a:latin typeface="Calibri"/>
                <a:cs typeface="Calibri"/>
              </a:rPr>
              <a:t>ο</a:t>
            </a:r>
            <a:r>
              <a:rPr sz="1600" spc="-30" dirty="0">
                <a:solidFill>
                  <a:srgbClr val="17375E"/>
                </a:solidFill>
                <a:latin typeface="Calibri"/>
                <a:cs typeface="Calibri"/>
              </a:rPr>
              <a:t> </a:t>
            </a:r>
            <a:r>
              <a:rPr sz="1600" spc="-10" dirty="0">
                <a:solidFill>
                  <a:srgbClr val="17375E"/>
                </a:solidFill>
                <a:latin typeface="Calibri"/>
                <a:cs typeface="Calibri"/>
              </a:rPr>
              <a:t>οίκος.</a:t>
            </a:r>
            <a:endParaRPr sz="1600">
              <a:latin typeface="Calibri"/>
              <a:cs typeface="Calibri"/>
            </a:endParaRPr>
          </a:p>
        </p:txBody>
      </p:sp>
      <p:sp>
        <p:nvSpPr>
          <p:cNvPr id="7" name="object 7"/>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8</a:t>
            </a:fld>
            <a:endParaRPr spc="-25" dirty="0"/>
          </a:p>
        </p:txBody>
      </p:sp>
      <p:sp>
        <p:nvSpPr>
          <p:cNvPr id="6" name="object 6"/>
          <p:cNvSpPr txBox="1"/>
          <p:nvPr/>
        </p:nvSpPr>
        <p:spPr>
          <a:xfrm>
            <a:off x="457200" y="1828800"/>
            <a:ext cx="7924800" cy="2032000"/>
          </a:xfrm>
          <a:prstGeom prst="rect">
            <a:avLst/>
          </a:prstGeom>
          <a:ln w="6096">
            <a:solidFill>
              <a:srgbClr val="000000"/>
            </a:solidFill>
          </a:ln>
        </p:spPr>
        <p:txBody>
          <a:bodyPr vert="horz" wrap="square" lIns="0" tIns="40005" rIns="0" bIns="0" rtlCol="0">
            <a:spAutoFit/>
          </a:bodyPr>
          <a:lstStyle/>
          <a:p>
            <a:pPr marL="91440">
              <a:lnSpc>
                <a:spcPct val="100000"/>
              </a:lnSpc>
              <a:spcBef>
                <a:spcPts val="315"/>
              </a:spcBef>
            </a:pPr>
            <a:r>
              <a:rPr sz="1400" dirty="0">
                <a:latin typeface="Arial"/>
                <a:cs typeface="Arial"/>
              </a:rPr>
              <a:t>Ο</a:t>
            </a:r>
            <a:r>
              <a:rPr sz="1400" spc="-25" dirty="0">
                <a:latin typeface="Arial"/>
                <a:cs typeface="Arial"/>
              </a:rPr>
              <a:t> </a:t>
            </a:r>
            <a:r>
              <a:rPr sz="1400" dirty="0">
                <a:latin typeface="Arial"/>
                <a:cs typeface="Arial"/>
              </a:rPr>
              <a:t>ομηρικός</a:t>
            </a:r>
            <a:r>
              <a:rPr sz="1400" spc="-35" dirty="0">
                <a:latin typeface="Arial"/>
                <a:cs typeface="Arial"/>
              </a:rPr>
              <a:t> </a:t>
            </a:r>
            <a:r>
              <a:rPr sz="1400" spc="-10" dirty="0">
                <a:latin typeface="Arial"/>
                <a:cs typeface="Arial"/>
              </a:rPr>
              <a:t>«οίκος»</a:t>
            </a:r>
            <a:endParaRPr sz="1400">
              <a:latin typeface="Arial"/>
              <a:cs typeface="Arial"/>
            </a:endParaRPr>
          </a:p>
          <a:p>
            <a:pPr marL="91440" marR="87630">
              <a:lnSpc>
                <a:spcPct val="100000"/>
              </a:lnSpc>
            </a:pPr>
            <a:r>
              <a:rPr sz="1400" dirty="0">
                <a:latin typeface="Arial"/>
                <a:cs typeface="Arial"/>
              </a:rPr>
              <a:t>[…]</a:t>
            </a:r>
            <a:r>
              <a:rPr sz="1400" spc="-45" dirty="0">
                <a:latin typeface="Arial"/>
                <a:cs typeface="Arial"/>
              </a:rPr>
              <a:t> </a:t>
            </a:r>
            <a:r>
              <a:rPr sz="1400" dirty="0">
                <a:latin typeface="Arial"/>
                <a:cs typeface="Arial"/>
              </a:rPr>
              <a:t>Ωστόσο</a:t>
            </a:r>
            <a:r>
              <a:rPr sz="1400" spc="-45" dirty="0">
                <a:latin typeface="Arial"/>
                <a:cs typeface="Arial"/>
              </a:rPr>
              <a:t> </a:t>
            </a:r>
            <a:r>
              <a:rPr sz="1400" dirty="0">
                <a:latin typeface="Arial"/>
                <a:cs typeface="Arial"/>
              </a:rPr>
              <a:t>η</a:t>
            </a:r>
            <a:r>
              <a:rPr sz="1400" spc="-40" dirty="0">
                <a:latin typeface="Arial"/>
                <a:cs typeface="Arial"/>
              </a:rPr>
              <a:t> </a:t>
            </a:r>
            <a:r>
              <a:rPr sz="1400" dirty="0">
                <a:latin typeface="Arial"/>
                <a:cs typeface="Arial"/>
              </a:rPr>
              <a:t>έννοια</a:t>
            </a:r>
            <a:r>
              <a:rPr sz="1400" spc="-10" dirty="0">
                <a:latin typeface="Arial"/>
                <a:cs typeface="Arial"/>
              </a:rPr>
              <a:t> </a:t>
            </a:r>
            <a:r>
              <a:rPr sz="1400" dirty="0">
                <a:latin typeface="Arial"/>
                <a:cs typeface="Arial"/>
              </a:rPr>
              <a:t>του</a:t>
            </a:r>
            <a:r>
              <a:rPr sz="1400" spc="-40" dirty="0">
                <a:latin typeface="Arial"/>
                <a:cs typeface="Arial"/>
              </a:rPr>
              <a:t> </a:t>
            </a:r>
            <a:r>
              <a:rPr sz="1400" dirty="0">
                <a:latin typeface="Arial"/>
                <a:cs typeface="Arial"/>
              </a:rPr>
              <a:t>οίκου</a:t>
            </a:r>
            <a:r>
              <a:rPr sz="1400" spc="-60" dirty="0">
                <a:latin typeface="Arial"/>
                <a:cs typeface="Arial"/>
              </a:rPr>
              <a:t> </a:t>
            </a:r>
            <a:r>
              <a:rPr sz="1400" spc="-10" dirty="0">
                <a:latin typeface="Arial"/>
                <a:cs typeface="Arial"/>
              </a:rPr>
              <a:t>καλύπτει</a:t>
            </a:r>
            <a:r>
              <a:rPr sz="1400" spc="-70" dirty="0">
                <a:latin typeface="Arial"/>
                <a:cs typeface="Arial"/>
              </a:rPr>
              <a:t> </a:t>
            </a:r>
            <a:r>
              <a:rPr sz="1400" spc="-10" dirty="0">
                <a:latin typeface="Arial"/>
                <a:cs typeface="Arial"/>
              </a:rPr>
              <a:t>πολύ</a:t>
            </a:r>
            <a:r>
              <a:rPr sz="1400" spc="-60" dirty="0">
                <a:latin typeface="Arial"/>
                <a:cs typeface="Arial"/>
              </a:rPr>
              <a:t> </a:t>
            </a:r>
            <a:r>
              <a:rPr sz="1400" dirty="0">
                <a:latin typeface="Arial"/>
                <a:cs typeface="Arial"/>
              </a:rPr>
              <a:t>περισσότερα</a:t>
            </a:r>
            <a:r>
              <a:rPr sz="1400" spc="-40" dirty="0">
                <a:latin typeface="Arial"/>
                <a:cs typeface="Arial"/>
              </a:rPr>
              <a:t> </a:t>
            </a:r>
            <a:r>
              <a:rPr sz="1400" dirty="0">
                <a:latin typeface="Arial"/>
                <a:cs typeface="Arial"/>
              </a:rPr>
              <a:t>από</a:t>
            </a:r>
            <a:r>
              <a:rPr sz="1400" spc="-65" dirty="0">
                <a:latin typeface="Arial"/>
                <a:cs typeface="Arial"/>
              </a:rPr>
              <a:t> </a:t>
            </a:r>
            <a:r>
              <a:rPr sz="1400" dirty="0">
                <a:latin typeface="Arial"/>
                <a:cs typeface="Arial"/>
              </a:rPr>
              <a:t>μιαν</a:t>
            </a:r>
            <a:r>
              <a:rPr sz="1400" spc="-25" dirty="0">
                <a:latin typeface="Arial"/>
                <a:cs typeface="Arial"/>
              </a:rPr>
              <a:t> </a:t>
            </a:r>
            <a:r>
              <a:rPr sz="1400" dirty="0">
                <a:latin typeface="Arial"/>
                <a:cs typeface="Arial"/>
              </a:rPr>
              <a:t>απλή</a:t>
            </a:r>
            <a:r>
              <a:rPr sz="1400" spc="-50" dirty="0">
                <a:latin typeface="Arial"/>
                <a:cs typeface="Arial"/>
              </a:rPr>
              <a:t> </a:t>
            </a:r>
            <a:r>
              <a:rPr sz="1400" dirty="0">
                <a:latin typeface="Arial"/>
                <a:cs typeface="Arial"/>
              </a:rPr>
              <a:t>ομάδα</a:t>
            </a:r>
            <a:r>
              <a:rPr sz="1400" spc="-40" dirty="0">
                <a:latin typeface="Arial"/>
                <a:cs typeface="Arial"/>
              </a:rPr>
              <a:t> </a:t>
            </a:r>
            <a:r>
              <a:rPr sz="1400" dirty="0">
                <a:latin typeface="Arial"/>
                <a:cs typeface="Arial"/>
              </a:rPr>
              <a:t>ανθρώπων.</a:t>
            </a:r>
            <a:r>
              <a:rPr sz="1400" spc="-20" dirty="0">
                <a:latin typeface="Arial"/>
                <a:cs typeface="Arial"/>
              </a:rPr>
              <a:t> </a:t>
            </a:r>
            <a:r>
              <a:rPr sz="1400" spc="-50" dirty="0">
                <a:latin typeface="Arial"/>
                <a:cs typeface="Arial"/>
              </a:rPr>
              <a:t>Ο </a:t>
            </a:r>
            <a:r>
              <a:rPr sz="1400" dirty="0">
                <a:latin typeface="Arial"/>
                <a:cs typeface="Arial"/>
              </a:rPr>
              <a:t>οίκος</a:t>
            </a:r>
            <a:r>
              <a:rPr sz="1400" spc="-55" dirty="0">
                <a:latin typeface="Arial"/>
                <a:cs typeface="Arial"/>
              </a:rPr>
              <a:t> </a:t>
            </a:r>
            <a:r>
              <a:rPr sz="1400" dirty="0">
                <a:latin typeface="Arial"/>
                <a:cs typeface="Arial"/>
              </a:rPr>
              <a:t>περιλαμβάνει</a:t>
            </a:r>
            <a:r>
              <a:rPr sz="1400" spc="-45" dirty="0">
                <a:latin typeface="Arial"/>
                <a:cs typeface="Arial"/>
              </a:rPr>
              <a:t> </a:t>
            </a:r>
            <a:r>
              <a:rPr sz="1400" dirty="0">
                <a:latin typeface="Arial"/>
                <a:cs typeface="Arial"/>
              </a:rPr>
              <a:t>και</a:t>
            </a:r>
            <a:r>
              <a:rPr sz="1400" spc="-45" dirty="0">
                <a:latin typeface="Arial"/>
                <a:cs typeface="Arial"/>
              </a:rPr>
              <a:t> </a:t>
            </a:r>
            <a:r>
              <a:rPr sz="1400" u="sng" dirty="0">
                <a:uFill>
                  <a:solidFill>
                    <a:srgbClr val="000000"/>
                  </a:solidFill>
                </a:uFill>
                <a:latin typeface="Arial"/>
                <a:cs typeface="Arial"/>
              </a:rPr>
              <a:t>περιουσιακά</a:t>
            </a:r>
            <a:r>
              <a:rPr sz="1400" u="sng" spc="-65" dirty="0">
                <a:uFill>
                  <a:solidFill>
                    <a:srgbClr val="000000"/>
                  </a:solidFill>
                </a:uFill>
                <a:latin typeface="Arial"/>
                <a:cs typeface="Arial"/>
              </a:rPr>
              <a:t> </a:t>
            </a:r>
            <a:r>
              <a:rPr sz="1400" u="sng" dirty="0">
                <a:uFill>
                  <a:solidFill>
                    <a:srgbClr val="000000"/>
                  </a:solidFill>
                </a:uFill>
                <a:latin typeface="Arial"/>
                <a:cs typeface="Arial"/>
              </a:rPr>
              <a:t>στοιχεία</a:t>
            </a:r>
            <a:r>
              <a:rPr sz="1400" u="sng" spc="-30" dirty="0">
                <a:uFill>
                  <a:solidFill>
                    <a:srgbClr val="000000"/>
                  </a:solidFill>
                </a:uFill>
                <a:latin typeface="Arial"/>
                <a:cs typeface="Arial"/>
              </a:rPr>
              <a:t> </a:t>
            </a:r>
            <a:r>
              <a:rPr sz="1400" u="none" dirty="0">
                <a:latin typeface="Arial"/>
                <a:cs typeface="Arial"/>
              </a:rPr>
              <a:t>κάθε</a:t>
            </a:r>
            <a:r>
              <a:rPr sz="1400" u="none" spc="-60" dirty="0">
                <a:latin typeface="Arial"/>
                <a:cs typeface="Arial"/>
              </a:rPr>
              <a:t> </a:t>
            </a:r>
            <a:r>
              <a:rPr sz="1400" u="none" dirty="0">
                <a:latin typeface="Arial"/>
                <a:cs typeface="Arial"/>
              </a:rPr>
              <a:t>είδους,</a:t>
            </a:r>
            <a:r>
              <a:rPr sz="1400" u="none" spc="-45" dirty="0">
                <a:latin typeface="Arial"/>
                <a:cs typeface="Arial"/>
              </a:rPr>
              <a:t> </a:t>
            </a:r>
            <a:r>
              <a:rPr sz="1400" u="none" dirty="0">
                <a:latin typeface="Arial"/>
                <a:cs typeface="Arial"/>
              </a:rPr>
              <a:t>τα</a:t>
            </a:r>
            <a:r>
              <a:rPr sz="1400" u="none" spc="-40" dirty="0">
                <a:latin typeface="Arial"/>
                <a:cs typeface="Arial"/>
              </a:rPr>
              <a:t> </a:t>
            </a:r>
            <a:r>
              <a:rPr sz="1400" u="none" dirty="0">
                <a:latin typeface="Arial"/>
                <a:cs typeface="Arial"/>
              </a:rPr>
              <a:t>οποία</a:t>
            </a:r>
            <a:r>
              <a:rPr sz="1400" u="none" spc="-45" dirty="0">
                <a:latin typeface="Arial"/>
                <a:cs typeface="Arial"/>
              </a:rPr>
              <a:t> </a:t>
            </a:r>
            <a:r>
              <a:rPr sz="1400" u="none" dirty="0">
                <a:latin typeface="Arial"/>
                <a:cs typeface="Arial"/>
              </a:rPr>
              <a:t>στην</a:t>
            </a:r>
            <a:r>
              <a:rPr sz="1400" u="none" spc="-45" dirty="0">
                <a:latin typeface="Arial"/>
                <a:cs typeface="Arial"/>
              </a:rPr>
              <a:t> </a:t>
            </a:r>
            <a:r>
              <a:rPr sz="1400" u="none" dirty="0">
                <a:latin typeface="Arial"/>
                <a:cs typeface="Arial"/>
              </a:rPr>
              <a:t>πράξη</a:t>
            </a:r>
            <a:r>
              <a:rPr sz="1400" u="none" spc="-50" dirty="0">
                <a:latin typeface="Arial"/>
                <a:cs typeface="Arial"/>
              </a:rPr>
              <a:t> </a:t>
            </a:r>
            <a:r>
              <a:rPr sz="1400" u="none" dirty="0">
                <a:latin typeface="Arial"/>
                <a:cs typeface="Arial"/>
              </a:rPr>
              <a:t>δεν</a:t>
            </a:r>
            <a:r>
              <a:rPr sz="1400" u="none" spc="-45" dirty="0">
                <a:latin typeface="Arial"/>
                <a:cs typeface="Arial"/>
              </a:rPr>
              <a:t> </a:t>
            </a:r>
            <a:r>
              <a:rPr sz="1400" u="none" dirty="0">
                <a:latin typeface="Arial"/>
                <a:cs typeface="Arial"/>
              </a:rPr>
              <a:t>μπορούν</a:t>
            </a:r>
            <a:r>
              <a:rPr sz="1400" u="none" spc="-55" dirty="0">
                <a:latin typeface="Arial"/>
                <a:cs typeface="Arial"/>
              </a:rPr>
              <a:t> </a:t>
            </a:r>
            <a:r>
              <a:rPr sz="1400" u="none" spc="-25" dirty="0">
                <a:latin typeface="Arial"/>
                <a:cs typeface="Arial"/>
              </a:rPr>
              <a:t>να </a:t>
            </a:r>
            <a:r>
              <a:rPr sz="1400" u="none" spc="-10" dirty="0">
                <a:latin typeface="Arial"/>
                <a:cs typeface="Arial"/>
              </a:rPr>
              <a:t>χωριστούν</a:t>
            </a:r>
            <a:r>
              <a:rPr sz="1400" u="none" spc="-50" dirty="0">
                <a:latin typeface="Arial"/>
                <a:cs typeface="Arial"/>
              </a:rPr>
              <a:t> </a:t>
            </a:r>
            <a:r>
              <a:rPr sz="1400" u="none" dirty="0">
                <a:latin typeface="Arial"/>
                <a:cs typeface="Arial"/>
              </a:rPr>
              <a:t>από</a:t>
            </a:r>
            <a:r>
              <a:rPr sz="1400" u="none" spc="-35" dirty="0">
                <a:latin typeface="Arial"/>
                <a:cs typeface="Arial"/>
              </a:rPr>
              <a:t> </a:t>
            </a:r>
            <a:r>
              <a:rPr sz="1400" u="none" dirty="0">
                <a:latin typeface="Arial"/>
                <a:cs typeface="Arial"/>
              </a:rPr>
              <a:t>την</a:t>
            </a:r>
            <a:r>
              <a:rPr sz="1400" u="none" spc="-40" dirty="0">
                <a:latin typeface="Arial"/>
                <a:cs typeface="Arial"/>
              </a:rPr>
              <a:t> </a:t>
            </a:r>
            <a:r>
              <a:rPr sz="1400" u="none" dirty="0">
                <a:latin typeface="Arial"/>
                <a:cs typeface="Arial"/>
              </a:rPr>
              <a:t>ανθρώπινη</a:t>
            </a:r>
            <a:r>
              <a:rPr sz="1400" u="none" spc="-20" dirty="0">
                <a:latin typeface="Arial"/>
                <a:cs typeface="Arial"/>
              </a:rPr>
              <a:t> </a:t>
            </a:r>
            <a:r>
              <a:rPr sz="1400" u="none" dirty="0">
                <a:latin typeface="Arial"/>
                <a:cs typeface="Arial"/>
              </a:rPr>
              <a:t>ομάδα,</a:t>
            </a:r>
            <a:r>
              <a:rPr sz="1400" u="none" spc="-30" dirty="0">
                <a:latin typeface="Arial"/>
                <a:cs typeface="Arial"/>
              </a:rPr>
              <a:t> </a:t>
            </a:r>
            <a:r>
              <a:rPr sz="1400" u="none" dirty="0">
                <a:latin typeface="Arial"/>
                <a:cs typeface="Arial"/>
              </a:rPr>
              <a:t>αφού</a:t>
            </a:r>
            <a:r>
              <a:rPr sz="1400" u="none" spc="-40" dirty="0">
                <a:latin typeface="Arial"/>
                <a:cs typeface="Arial"/>
              </a:rPr>
              <a:t> </a:t>
            </a:r>
            <a:r>
              <a:rPr sz="1400" u="none" spc="-10" dirty="0">
                <a:latin typeface="Arial"/>
                <a:cs typeface="Arial"/>
              </a:rPr>
              <a:t>εξασφαλίζουν</a:t>
            </a:r>
            <a:r>
              <a:rPr sz="1400" u="none" spc="-60" dirty="0">
                <a:latin typeface="Arial"/>
                <a:cs typeface="Arial"/>
              </a:rPr>
              <a:t> </a:t>
            </a:r>
            <a:r>
              <a:rPr sz="1400" u="none" dirty="0">
                <a:latin typeface="Arial"/>
                <a:cs typeface="Arial"/>
              </a:rPr>
              <a:t>την</a:t>
            </a:r>
            <a:r>
              <a:rPr sz="1400" u="none" spc="-40" dirty="0">
                <a:latin typeface="Arial"/>
                <a:cs typeface="Arial"/>
              </a:rPr>
              <a:t> </a:t>
            </a:r>
            <a:r>
              <a:rPr sz="1400" u="none" dirty="0">
                <a:latin typeface="Arial"/>
                <a:cs typeface="Arial"/>
              </a:rPr>
              <a:t>υλική</a:t>
            </a:r>
            <a:r>
              <a:rPr sz="1400" u="none" spc="-50" dirty="0">
                <a:latin typeface="Arial"/>
                <a:cs typeface="Arial"/>
              </a:rPr>
              <a:t> </a:t>
            </a:r>
            <a:r>
              <a:rPr sz="1400" u="none" dirty="0">
                <a:latin typeface="Arial"/>
                <a:cs typeface="Arial"/>
              </a:rPr>
              <a:t>της</a:t>
            </a:r>
            <a:r>
              <a:rPr sz="1400" u="none" spc="-40" dirty="0">
                <a:latin typeface="Arial"/>
                <a:cs typeface="Arial"/>
              </a:rPr>
              <a:t> </a:t>
            </a:r>
            <a:r>
              <a:rPr sz="1400" u="none" dirty="0">
                <a:latin typeface="Arial"/>
                <a:cs typeface="Arial"/>
              </a:rPr>
              <a:t>ύπαρξη.</a:t>
            </a:r>
            <a:r>
              <a:rPr sz="1400" u="none" spc="-50" dirty="0">
                <a:latin typeface="Arial"/>
                <a:cs typeface="Arial"/>
              </a:rPr>
              <a:t> </a:t>
            </a:r>
            <a:r>
              <a:rPr sz="1400" u="none" dirty="0">
                <a:latin typeface="Arial"/>
                <a:cs typeface="Arial"/>
              </a:rPr>
              <a:t>Επομένως</a:t>
            </a:r>
            <a:r>
              <a:rPr sz="1400" u="none" spc="-20" dirty="0">
                <a:latin typeface="Arial"/>
                <a:cs typeface="Arial"/>
              </a:rPr>
              <a:t> </a:t>
            </a:r>
            <a:r>
              <a:rPr sz="1400" u="none" dirty="0">
                <a:latin typeface="Arial"/>
                <a:cs typeface="Arial"/>
              </a:rPr>
              <a:t>η </a:t>
            </a:r>
            <a:r>
              <a:rPr sz="1400" u="sng" spc="-25" dirty="0">
                <a:uFill>
                  <a:solidFill>
                    <a:srgbClr val="000000"/>
                  </a:solidFill>
                </a:uFill>
                <a:latin typeface="Arial"/>
                <a:cs typeface="Arial"/>
              </a:rPr>
              <a:t>γη</a:t>
            </a:r>
            <a:r>
              <a:rPr sz="1400" u="none" spc="-25" dirty="0">
                <a:latin typeface="Arial"/>
                <a:cs typeface="Arial"/>
              </a:rPr>
              <a:t>, </a:t>
            </a:r>
            <a:r>
              <a:rPr sz="1400" u="none" dirty="0">
                <a:latin typeface="Arial"/>
                <a:cs typeface="Arial"/>
              </a:rPr>
              <a:t>τα</a:t>
            </a:r>
            <a:r>
              <a:rPr sz="1400" u="none" spc="-30" dirty="0">
                <a:latin typeface="Arial"/>
                <a:cs typeface="Arial"/>
              </a:rPr>
              <a:t> </a:t>
            </a:r>
            <a:r>
              <a:rPr sz="1400" u="sng" dirty="0">
                <a:uFill>
                  <a:solidFill>
                    <a:srgbClr val="000000"/>
                  </a:solidFill>
                </a:uFill>
                <a:latin typeface="Arial"/>
                <a:cs typeface="Arial"/>
              </a:rPr>
              <a:t>κτίρια</a:t>
            </a:r>
            <a:r>
              <a:rPr sz="1400" u="none" dirty="0">
                <a:latin typeface="Arial"/>
                <a:cs typeface="Arial"/>
              </a:rPr>
              <a:t>,</a:t>
            </a:r>
            <a:r>
              <a:rPr sz="1400" u="none" spc="-50" dirty="0">
                <a:latin typeface="Arial"/>
                <a:cs typeface="Arial"/>
              </a:rPr>
              <a:t> </a:t>
            </a:r>
            <a:r>
              <a:rPr sz="1400" u="none" dirty="0">
                <a:latin typeface="Arial"/>
                <a:cs typeface="Arial"/>
              </a:rPr>
              <a:t>τα</a:t>
            </a:r>
            <a:r>
              <a:rPr sz="1400" u="none" spc="-15" dirty="0">
                <a:latin typeface="Arial"/>
                <a:cs typeface="Arial"/>
              </a:rPr>
              <a:t> </a:t>
            </a:r>
            <a:r>
              <a:rPr sz="1400" u="sng" spc="-20" dirty="0">
                <a:uFill>
                  <a:solidFill>
                    <a:srgbClr val="000000"/>
                  </a:solidFill>
                </a:uFill>
                <a:latin typeface="Arial"/>
                <a:cs typeface="Arial"/>
              </a:rPr>
              <a:t>ζώα</a:t>
            </a:r>
            <a:r>
              <a:rPr sz="1400" u="none" spc="-20" dirty="0">
                <a:latin typeface="Arial"/>
                <a:cs typeface="Arial"/>
              </a:rPr>
              <a:t>,</a:t>
            </a:r>
            <a:r>
              <a:rPr sz="1400" u="none" spc="-50" dirty="0">
                <a:latin typeface="Arial"/>
                <a:cs typeface="Arial"/>
              </a:rPr>
              <a:t> </a:t>
            </a:r>
            <a:r>
              <a:rPr sz="1400" u="none" dirty="0">
                <a:latin typeface="Arial"/>
                <a:cs typeface="Arial"/>
              </a:rPr>
              <a:t>τα</a:t>
            </a:r>
            <a:r>
              <a:rPr sz="1400" u="none" spc="-30" dirty="0">
                <a:latin typeface="Arial"/>
                <a:cs typeface="Arial"/>
              </a:rPr>
              <a:t> </a:t>
            </a:r>
            <a:r>
              <a:rPr sz="1400" u="none" dirty="0">
                <a:latin typeface="Arial"/>
                <a:cs typeface="Arial"/>
              </a:rPr>
              <a:t>κάθε</a:t>
            </a:r>
            <a:r>
              <a:rPr sz="1400" u="none" spc="-55" dirty="0">
                <a:latin typeface="Arial"/>
                <a:cs typeface="Arial"/>
              </a:rPr>
              <a:t> </a:t>
            </a:r>
            <a:r>
              <a:rPr sz="1400" u="none" dirty="0">
                <a:latin typeface="Arial"/>
                <a:cs typeface="Arial"/>
              </a:rPr>
              <a:t>είδους</a:t>
            </a:r>
            <a:r>
              <a:rPr sz="1400" u="none" spc="-30" dirty="0">
                <a:latin typeface="Arial"/>
                <a:cs typeface="Arial"/>
              </a:rPr>
              <a:t> </a:t>
            </a:r>
            <a:r>
              <a:rPr sz="1400" u="sng" spc="-10" dirty="0">
                <a:uFill>
                  <a:solidFill>
                    <a:srgbClr val="000000"/>
                  </a:solidFill>
                </a:uFill>
                <a:latin typeface="Arial"/>
                <a:cs typeface="Arial"/>
              </a:rPr>
              <a:t>αποθέματα</a:t>
            </a:r>
            <a:r>
              <a:rPr sz="1400" u="none" spc="-10" dirty="0">
                <a:latin typeface="Arial"/>
                <a:cs typeface="Arial"/>
              </a:rPr>
              <a:t>,</a:t>
            </a:r>
            <a:r>
              <a:rPr sz="1400" u="none" spc="-50" dirty="0">
                <a:latin typeface="Arial"/>
                <a:cs typeface="Arial"/>
              </a:rPr>
              <a:t> </a:t>
            </a:r>
            <a:r>
              <a:rPr sz="1400" u="none" dirty="0">
                <a:latin typeface="Arial"/>
                <a:cs typeface="Arial"/>
              </a:rPr>
              <a:t>ο</a:t>
            </a:r>
            <a:r>
              <a:rPr sz="1400" u="none" spc="-25" dirty="0">
                <a:latin typeface="Arial"/>
                <a:cs typeface="Arial"/>
              </a:rPr>
              <a:t> </a:t>
            </a:r>
            <a:r>
              <a:rPr sz="1400" u="sng" spc="-10" dirty="0">
                <a:uFill>
                  <a:solidFill>
                    <a:srgbClr val="000000"/>
                  </a:solidFill>
                </a:uFill>
                <a:latin typeface="Arial"/>
                <a:cs typeface="Arial"/>
              </a:rPr>
              <a:t>εξοπλισμός</a:t>
            </a:r>
            <a:r>
              <a:rPr sz="1400" u="none" spc="-45" dirty="0">
                <a:latin typeface="Arial"/>
                <a:cs typeface="Arial"/>
              </a:rPr>
              <a:t> </a:t>
            </a:r>
            <a:r>
              <a:rPr sz="1400" u="none" dirty="0">
                <a:latin typeface="Arial"/>
                <a:cs typeface="Arial"/>
              </a:rPr>
              <a:t>και</a:t>
            </a:r>
            <a:r>
              <a:rPr sz="1400" u="none" spc="-40" dirty="0">
                <a:latin typeface="Arial"/>
                <a:cs typeface="Arial"/>
              </a:rPr>
              <a:t> </a:t>
            </a:r>
            <a:r>
              <a:rPr sz="1400" u="none" dirty="0">
                <a:latin typeface="Arial"/>
                <a:cs typeface="Arial"/>
              </a:rPr>
              <a:t>ούτω</a:t>
            </a:r>
            <a:r>
              <a:rPr sz="1400" u="none" spc="-35" dirty="0">
                <a:latin typeface="Arial"/>
                <a:cs typeface="Arial"/>
              </a:rPr>
              <a:t> </a:t>
            </a:r>
            <a:r>
              <a:rPr sz="1400" u="none" dirty="0">
                <a:latin typeface="Arial"/>
                <a:cs typeface="Arial"/>
              </a:rPr>
              <a:t>καθεξής</a:t>
            </a:r>
            <a:r>
              <a:rPr sz="1400" u="none" spc="-60" dirty="0">
                <a:latin typeface="Arial"/>
                <a:cs typeface="Arial"/>
              </a:rPr>
              <a:t> </a:t>
            </a:r>
            <a:r>
              <a:rPr sz="1400" u="none" spc="-10" dirty="0">
                <a:latin typeface="Arial"/>
                <a:cs typeface="Arial"/>
              </a:rPr>
              <a:t>αποτελούν</a:t>
            </a:r>
            <a:r>
              <a:rPr sz="1400" u="none" spc="-60" dirty="0">
                <a:latin typeface="Arial"/>
                <a:cs typeface="Arial"/>
              </a:rPr>
              <a:t> </a:t>
            </a:r>
            <a:r>
              <a:rPr sz="1400" u="none" dirty="0">
                <a:latin typeface="Arial"/>
                <a:cs typeface="Arial"/>
              </a:rPr>
              <a:t>όλα</a:t>
            </a:r>
            <a:r>
              <a:rPr sz="1400" u="none" spc="-35" dirty="0">
                <a:latin typeface="Arial"/>
                <a:cs typeface="Arial"/>
              </a:rPr>
              <a:t> </a:t>
            </a:r>
            <a:r>
              <a:rPr sz="1400" u="none" spc="-10" dirty="0">
                <a:latin typeface="Arial"/>
                <a:cs typeface="Arial"/>
              </a:rPr>
              <a:t>μέρος </a:t>
            </a:r>
            <a:r>
              <a:rPr sz="1400" u="none" dirty="0">
                <a:latin typeface="Arial"/>
                <a:cs typeface="Arial"/>
              </a:rPr>
              <a:t>του</a:t>
            </a:r>
            <a:r>
              <a:rPr sz="1400" u="none" spc="-50" dirty="0">
                <a:latin typeface="Arial"/>
                <a:cs typeface="Arial"/>
              </a:rPr>
              <a:t> </a:t>
            </a:r>
            <a:r>
              <a:rPr sz="1400" u="none" spc="-10" dirty="0">
                <a:latin typeface="Arial"/>
                <a:cs typeface="Arial"/>
              </a:rPr>
              <a:t>οίκου.</a:t>
            </a:r>
            <a:endParaRPr sz="1400">
              <a:latin typeface="Arial"/>
              <a:cs typeface="Arial"/>
            </a:endParaRPr>
          </a:p>
          <a:p>
            <a:pPr>
              <a:lnSpc>
                <a:spcPct val="100000"/>
              </a:lnSpc>
              <a:spcBef>
                <a:spcPts val="75"/>
              </a:spcBef>
            </a:pPr>
            <a:endParaRPr sz="1400">
              <a:latin typeface="Arial"/>
              <a:cs typeface="Arial"/>
            </a:endParaRPr>
          </a:p>
          <a:p>
            <a:pPr marL="91440">
              <a:lnSpc>
                <a:spcPct val="100000"/>
              </a:lnSpc>
            </a:pPr>
            <a:r>
              <a:rPr sz="1400" spc="-10" dirty="0">
                <a:latin typeface="Arial"/>
                <a:cs typeface="Arial"/>
              </a:rPr>
              <a:t>Μ.Μ.</a:t>
            </a:r>
            <a:r>
              <a:rPr sz="1400" spc="-95" dirty="0">
                <a:latin typeface="Arial"/>
                <a:cs typeface="Arial"/>
              </a:rPr>
              <a:t> </a:t>
            </a:r>
            <a:r>
              <a:rPr sz="1400" dirty="0">
                <a:latin typeface="Arial"/>
                <a:cs typeface="Arial"/>
              </a:rPr>
              <a:t>Austin,</a:t>
            </a:r>
            <a:r>
              <a:rPr sz="1400" spc="-90" dirty="0">
                <a:latin typeface="Arial"/>
                <a:cs typeface="Arial"/>
              </a:rPr>
              <a:t> </a:t>
            </a:r>
            <a:r>
              <a:rPr sz="1400" spc="-100" dirty="0">
                <a:latin typeface="Arial"/>
                <a:cs typeface="Arial"/>
              </a:rPr>
              <a:t>P.</a:t>
            </a:r>
            <a:r>
              <a:rPr sz="1400" spc="-10" dirty="0">
                <a:latin typeface="Arial"/>
                <a:cs typeface="Arial"/>
              </a:rPr>
              <a:t> Vidal-</a:t>
            </a:r>
            <a:r>
              <a:rPr sz="1400" dirty="0">
                <a:latin typeface="Arial"/>
                <a:cs typeface="Arial"/>
              </a:rPr>
              <a:t>Naquet,</a:t>
            </a:r>
            <a:r>
              <a:rPr sz="1400" spc="-60" dirty="0">
                <a:latin typeface="Arial"/>
                <a:cs typeface="Arial"/>
              </a:rPr>
              <a:t> </a:t>
            </a:r>
            <a:r>
              <a:rPr sz="1400" dirty="0">
                <a:latin typeface="Arial"/>
                <a:cs typeface="Arial"/>
              </a:rPr>
              <a:t>Οικονομία</a:t>
            </a:r>
            <a:r>
              <a:rPr sz="1400" spc="-30" dirty="0">
                <a:latin typeface="Arial"/>
                <a:cs typeface="Arial"/>
              </a:rPr>
              <a:t> </a:t>
            </a:r>
            <a:r>
              <a:rPr sz="1400" dirty="0">
                <a:latin typeface="Arial"/>
                <a:cs typeface="Arial"/>
              </a:rPr>
              <a:t>και</a:t>
            </a:r>
            <a:r>
              <a:rPr sz="1400" spc="-40" dirty="0">
                <a:latin typeface="Arial"/>
                <a:cs typeface="Arial"/>
              </a:rPr>
              <a:t> </a:t>
            </a:r>
            <a:r>
              <a:rPr sz="1400" dirty="0">
                <a:latin typeface="Arial"/>
                <a:cs typeface="Arial"/>
              </a:rPr>
              <a:t>κοινωνία</a:t>
            </a:r>
            <a:r>
              <a:rPr sz="1400" spc="-25" dirty="0">
                <a:latin typeface="Arial"/>
                <a:cs typeface="Arial"/>
              </a:rPr>
              <a:t> </a:t>
            </a:r>
            <a:r>
              <a:rPr sz="1400" dirty="0">
                <a:latin typeface="Arial"/>
                <a:cs typeface="Arial"/>
              </a:rPr>
              <a:t>στην</a:t>
            </a:r>
            <a:r>
              <a:rPr sz="1400" spc="-40" dirty="0">
                <a:latin typeface="Arial"/>
                <a:cs typeface="Arial"/>
              </a:rPr>
              <a:t> </a:t>
            </a:r>
            <a:r>
              <a:rPr sz="1400" spc="-10" dirty="0">
                <a:latin typeface="Arial"/>
                <a:cs typeface="Arial"/>
              </a:rPr>
              <a:t>αρχαία</a:t>
            </a:r>
            <a:r>
              <a:rPr sz="1400" spc="-25" dirty="0">
                <a:latin typeface="Arial"/>
                <a:cs typeface="Arial"/>
              </a:rPr>
              <a:t> </a:t>
            </a:r>
            <a:r>
              <a:rPr sz="1400" dirty="0">
                <a:latin typeface="Arial"/>
                <a:cs typeface="Arial"/>
              </a:rPr>
              <a:t>Ελλάδα.</a:t>
            </a:r>
            <a:r>
              <a:rPr sz="1400" spc="-55" dirty="0">
                <a:latin typeface="Arial"/>
                <a:cs typeface="Arial"/>
              </a:rPr>
              <a:t> </a:t>
            </a:r>
            <a:r>
              <a:rPr sz="1400" dirty="0">
                <a:latin typeface="Arial"/>
                <a:cs typeface="Arial"/>
              </a:rPr>
              <a:t>μετ.</a:t>
            </a:r>
            <a:r>
              <a:rPr sz="1400" spc="-35" dirty="0">
                <a:latin typeface="Arial"/>
                <a:cs typeface="Arial"/>
              </a:rPr>
              <a:t> </a:t>
            </a:r>
            <a:r>
              <a:rPr sz="1400" spc="-65" dirty="0">
                <a:latin typeface="Arial"/>
                <a:cs typeface="Arial"/>
              </a:rPr>
              <a:t>Τ.</a:t>
            </a:r>
            <a:r>
              <a:rPr sz="1400" spc="-20" dirty="0">
                <a:latin typeface="Arial"/>
                <a:cs typeface="Arial"/>
              </a:rPr>
              <a:t> </a:t>
            </a:r>
            <a:r>
              <a:rPr sz="1400" spc="-10" dirty="0">
                <a:latin typeface="Arial"/>
                <a:cs typeface="Arial"/>
              </a:rPr>
              <a:t>Κουκουλιός,</a:t>
            </a:r>
            <a:endParaRPr sz="1400">
              <a:latin typeface="Arial"/>
              <a:cs typeface="Arial"/>
            </a:endParaRPr>
          </a:p>
          <a:p>
            <a:pPr marL="91440">
              <a:lnSpc>
                <a:spcPct val="100000"/>
              </a:lnSpc>
            </a:pPr>
            <a:r>
              <a:rPr sz="1400" spc="-10" dirty="0">
                <a:latin typeface="Arial"/>
                <a:cs typeface="Arial"/>
              </a:rPr>
              <a:t>εκδ.</a:t>
            </a:r>
            <a:r>
              <a:rPr sz="1400" spc="-100" dirty="0">
                <a:latin typeface="Arial"/>
                <a:cs typeface="Arial"/>
              </a:rPr>
              <a:t> </a:t>
            </a:r>
            <a:r>
              <a:rPr sz="1400" dirty="0">
                <a:latin typeface="Arial"/>
                <a:cs typeface="Arial"/>
              </a:rPr>
              <a:t>Δαίδαλος,</a:t>
            </a:r>
            <a:r>
              <a:rPr sz="1400" spc="-25" dirty="0">
                <a:latin typeface="Arial"/>
                <a:cs typeface="Arial"/>
              </a:rPr>
              <a:t> </a:t>
            </a:r>
            <a:r>
              <a:rPr sz="1400" dirty="0">
                <a:latin typeface="Arial"/>
                <a:cs typeface="Arial"/>
              </a:rPr>
              <a:t>σ.</a:t>
            </a:r>
            <a:r>
              <a:rPr sz="1400" spc="-20" dirty="0">
                <a:latin typeface="Arial"/>
                <a:cs typeface="Arial"/>
              </a:rPr>
              <a:t> </a:t>
            </a:r>
            <a:r>
              <a:rPr sz="1400" spc="-25" dirty="0">
                <a:latin typeface="Arial"/>
                <a:cs typeface="Arial"/>
              </a:rPr>
              <a:t>67.</a:t>
            </a:r>
            <a:endParaRPr sz="1400">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1240"/>
              </a:lnSpc>
            </a:pPr>
            <a:r>
              <a:rPr spc="-20" dirty="0"/>
              <a:t>ΦΑΤΣΗ</a:t>
            </a:r>
            <a:r>
              <a:rPr spc="-5" dirty="0"/>
              <a:t> </a:t>
            </a:r>
            <a:r>
              <a:rPr spc="-10" dirty="0"/>
              <a:t>ΑΘΑΝΑΣΙΑ ΦΙΛΟΛΟΓΟΣ</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12700">
              <a:lnSpc>
                <a:spcPts val="1240"/>
              </a:lnSpc>
            </a:pPr>
            <a:fld id="{81D60167-4931-47E6-BA6A-407CBD079E47}" type="slidenum">
              <a:rPr spc="-25" dirty="0"/>
              <a:pPr marL="12700">
                <a:lnSpc>
                  <a:spcPts val="1240"/>
                </a:lnSpc>
              </a:pPr>
              <a:t>9</a:t>
            </a:fld>
            <a:endParaRPr spc="-25" dirty="0"/>
          </a:p>
        </p:txBody>
      </p:sp>
      <p:sp>
        <p:nvSpPr>
          <p:cNvPr id="2" name="object 2"/>
          <p:cNvSpPr txBox="1">
            <a:spLocks noGrp="1"/>
          </p:cNvSpPr>
          <p:nvPr>
            <p:ph type="title"/>
          </p:nvPr>
        </p:nvSpPr>
        <p:spPr>
          <a:xfrm>
            <a:off x="267309" y="202183"/>
            <a:ext cx="1903095" cy="696595"/>
          </a:xfrm>
          <a:prstGeom prst="rect">
            <a:avLst/>
          </a:prstGeom>
        </p:spPr>
        <p:txBody>
          <a:bodyPr vert="horz" wrap="square" lIns="0" tIns="12700" rIns="0" bIns="0" rtlCol="0">
            <a:spAutoFit/>
          </a:bodyPr>
          <a:lstStyle/>
          <a:p>
            <a:pPr marL="38100">
              <a:lnSpc>
                <a:spcPct val="100000"/>
              </a:lnSpc>
              <a:spcBef>
                <a:spcPts val="100"/>
              </a:spcBef>
            </a:pPr>
            <a:r>
              <a:rPr dirty="0"/>
              <a:t>4</a:t>
            </a:r>
            <a:r>
              <a:rPr sz="4350" baseline="24904" dirty="0"/>
              <a:t>ο</a:t>
            </a:r>
            <a:r>
              <a:rPr sz="4350" spc="525" baseline="24904" dirty="0"/>
              <a:t> </a:t>
            </a:r>
            <a:r>
              <a:rPr sz="4400" spc="-20" dirty="0"/>
              <a:t>βήμα</a:t>
            </a:r>
            <a:endParaRPr sz="4400"/>
          </a:p>
        </p:txBody>
      </p:sp>
      <p:sp>
        <p:nvSpPr>
          <p:cNvPr id="3" name="object 3"/>
          <p:cNvSpPr txBox="1"/>
          <p:nvPr/>
        </p:nvSpPr>
        <p:spPr>
          <a:xfrm>
            <a:off x="2669794" y="389890"/>
            <a:ext cx="6327140" cy="939800"/>
          </a:xfrm>
          <a:prstGeom prst="rect">
            <a:avLst/>
          </a:prstGeom>
        </p:spPr>
        <p:txBody>
          <a:bodyPr vert="horz" wrap="square" lIns="0" tIns="12700" rIns="0" bIns="0" rtlCol="0">
            <a:spAutoFit/>
          </a:bodyPr>
          <a:lstStyle/>
          <a:p>
            <a:pPr marL="355600" marR="5080" indent="-343535">
              <a:lnSpc>
                <a:spcPct val="100000"/>
              </a:lnSpc>
              <a:spcBef>
                <a:spcPts val="100"/>
              </a:spcBef>
              <a:buFont typeface="Arial"/>
              <a:buChar char="•"/>
              <a:tabLst>
                <a:tab pos="355600" algn="l"/>
              </a:tabLst>
            </a:pPr>
            <a:r>
              <a:rPr sz="3000" b="1" dirty="0">
                <a:solidFill>
                  <a:srgbClr val="4F6128"/>
                </a:solidFill>
                <a:latin typeface="Calibri"/>
                <a:cs typeface="Calibri"/>
              </a:rPr>
              <a:t>Ανακαλώ</a:t>
            </a:r>
            <a:r>
              <a:rPr sz="3000" b="1" spc="-130" dirty="0">
                <a:solidFill>
                  <a:srgbClr val="4F6128"/>
                </a:solidFill>
                <a:latin typeface="Calibri"/>
                <a:cs typeface="Calibri"/>
              </a:rPr>
              <a:t> </a:t>
            </a:r>
            <a:r>
              <a:rPr sz="3000" dirty="0">
                <a:latin typeface="Calibri"/>
                <a:cs typeface="Calibri"/>
              </a:rPr>
              <a:t>όσες</a:t>
            </a:r>
            <a:r>
              <a:rPr sz="3000" spc="-114" dirty="0">
                <a:latin typeface="Calibri"/>
                <a:cs typeface="Calibri"/>
              </a:rPr>
              <a:t> </a:t>
            </a:r>
            <a:r>
              <a:rPr sz="3000" dirty="0">
                <a:latin typeface="Calibri"/>
                <a:cs typeface="Calibri"/>
              </a:rPr>
              <a:t>ακόμα</a:t>
            </a:r>
            <a:r>
              <a:rPr sz="3000" spc="-120" dirty="0">
                <a:latin typeface="Calibri"/>
                <a:cs typeface="Calibri"/>
              </a:rPr>
              <a:t> </a:t>
            </a:r>
            <a:r>
              <a:rPr sz="3000" spc="-10" dirty="0">
                <a:latin typeface="Calibri"/>
                <a:cs typeface="Calibri"/>
              </a:rPr>
              <a:t>πληροφορίες </a:t>
            </a:r>
            <a:r>
              <a:rPr sz="3000" dirty="0">
                <a:latin typeface="Calibri"/>
                <a:cs typeface="Calibri"/>
              </a:rPr>
              <a:t>μπορώ</a:t>
            </a:r>
            <a:r>
              <a:rPr sz="3000" spc="-90" dirty="0">
                <a:latin typeface="Calibri"/>
                <a:cs typeface="Calibri"/>
              </a:rPr>
              <a:t> </a:t>
            </a:r>
            <a:r>
              <a:rPr sz="3000" dirty="0">
                <a:latin typeface="Calibri"/>
                <a:cs typeface="Calibri"/>
              </a:rPr>
              <a:t>από</a:t>
            </a:r>
            <a:r>
              <a:rPr sz="3000" spc="-90" dirty="0">
                <a:latin typeface="Calibri"/>
                <a:cs typeface="Calibri"/>
              </a:rPr>
              <a:t> </a:t>
            </a:r>
            <a:r>
              <a:rPr sz="3000" dirty="0">
                <a:latin typeface="Calibri"/>
                <a:cs typeface="Calibri"/>
              </a:rPr>
              <a:t>τις</a:t>
            </a:r>
            <a:r>
              <a:rPr sz="3000" spc="-80" dirty="0">
                <a:latin typeface="Calibri"/>
                <a:cs typeface="Calibri"/>
              </a:rPr>
              <a:t> </a:t>
            </a:r>
            <a:r>
              <a:rPr sz="3000" dirty="0">
                <a:latin typeface="Calibri"/>
                <a:cs typeface="Calibri"/>
              </a:rPr>
              <a:t>ιστορικές</a:t>
            </a:r>
            <a:r>
              <a:rPr sz="3000" spc="-85" dirty="0">
                <a:latin typeface="Calibri"/>
                <a:cs typeface="Calibri"/>
              </a:rPr>
              <a:t> </a:t>
            </a:r>
            <a:r>
              <a:rPr sz="3000" dirty="0">
                <a:latin typeface="Calibri"/>
                <a:cs typeface="Calibri"/>
              </a:rPr>
              <a:t>μου</a:t>
            </a:r>
            <a:r>
              <a:rPr sz="3000" spc="-80" dirty="0">
                <a:latin typeface="Calibri"/>
                <a:cs typeface="Calibri"/>
              </a:rPr>
              <a:t> </a:t>
            </a:r>
            <a:r>
              <a:rPr sz="3000" spc="-10" dirty="0">
                <a:latin typeface="Calibri"/>
                <a:cs typeface="Calibri"/>
              </a:rPr>
              <a:t>γνώσεις.</a:t>
            </a:r>
            <a:endParaRPr sz="3000">
              <a:latin typeface="Calibri"/>
              <a:cs typeface="Calibri"/>
            </a:endParaRPr>
          </a:p>
        </p:txBody>
      </p:sp>
      <p:sp>
        <p:nvSpPr>
          <p:cNvPr id="4" name="object 4"/>
          <p:cNvSpPr txBox="1">
            <a:spLocks noGrp="1"/>
          </p:cNvSpPr>
          <p:nvPr>
            <p:ph type="body" idx="1"/>
          </p:nvPr>
        </p:nvSpPr>
        <p:spPr>
          <a:prstGeom prst="rect">
            <a:avLst/>
          </a:prstGeom>
        </p:spPr>
        <p:txBody>
          <a:bodyPr vert="horz" wrap="square" lIns="0" tIns="12700" rIns="0" bIns="0" rtlCol="0">
            <a:spAutoFit/>
          </a:bodyPr>
          <a:lstStyle/>
          <a:p>
            <a:pPr marL="12700">
              <a:lnSpc>
                <a:spcPct val="100000"/>
              </a:lnSpc>
              <a:spcBef>
                <a:spcPts val="100"/>
              </a:spcBef>
            </a:pPr>
            <a:r>
              <a:rPr sz="1800" b="0" dirty="0">
                <a:solidFill>
                  <a:srgbClr val="938953"/>
                </a:solidFill>
                <a:latin typeface="Calibri"/>
                <a:cs typeface="Calibri"/>
              </a:rPr>
              <a:t>σελίδα</a:t>
            </a:r>
            <a:r>
              <a:rPr sz="1800" b="0" spc="-65" dirty="0">
                <a:solidFill>
                  <a:srgbClr val="938953"/>
                </a:solidFill>
                <a:latin typeface="Calibri"/>
                <a:cs typeface="Calibri"/>
              </a:rPr>
              <a:t> </a:t>
            </a:r>
            <a:r>
              <a:rPr sz="1800" b="0" dirty="0">
                <a:solidFill>
                  <a:srgbClr val="938953"/>
                </a:solidFill>
                <a:latin typeface="Calibri"/>
                <a:cs typeface="Calibri"/>
              </a:rPr>
              <a:t>80,</a:t>
            </a:r>
            <a:r>
              <a:rPr sz="1800" b="0" spc="-75" dirty="0">
                <a:solidFill>
                  <a:srgbClr val="938953"/>
                </a:solidFill>
                <a:latin typeface="Calibri"/>
                <a:cs typeface="Calibri"/>
              </a:rPr>
              <a:t> </a:t>
            </a:r>
            <a:r>
              <a:rPr sz="1800" b="0" spc="-10" dirty="0">
                <a:solidFill>
                  <a:srgbClr val="938953"/>
                </a:solidFill>
                <a:latin typeface="Calibri"/>
                <a:cs typeface="Calibri"/>
              </a:rPr>
              <a:t>σχολικό</a:t>
            </a:r>
            <a:r>
              <a:rPr sz="1800" b="0" spc="-70" dirty="0">
                <a:solidFill>
                  <a:srgbClr val="938953"/>
                </a:solidFill>
                <a:latin typeface="Calibri"/>
                <a:cs typeface="Calibri"/>
              </a:rPr>
              <a:t> </a:t>
            </a:r>
            <a:r>
              <a:rPr sz="1800" b="0" dirty="0">
                <a:solidFill>
                  <a:srgbClr val="938953"/>
                </a:solidFill>
                <a:latin typeface="Calibri"/>
                <a:cs typeface="Calibri"/>
              </a:rPr>
              <a:t>εγχειρίδιο</a:t>
            </a:r>
            <a:r>
              <a:rPr sz="1800" b="0" spc="-50" dirty="0">
                <a:solidFill>
                  <a:srgbClr val="938953"/>
                </a:solidFill>
                <a:latin typeface="Calibri"/>
                <a:cs typeface="Calibri"/>
              </a:rPr>
              <a:t> </a:t>
            </a:r>
            <a:r>
              <a:rPr sz="1800" b="0" dirty="0">
                <a:solidFill>
                  <a:srgbClr val="938953"/>
                </a:solidFill>
                <a:latin typeface="Calibri"/>
                <a:cs typeface="Calibri"/>
              </a:rPr>
              <a:t>Ιστορία</a:t>
            </a:r>
            <a:r>
              <a:rPr sz="1800" b="0" spc="-70" dirty="0">
                <a:solidFill>
                  <a:srgbClr val="938953"/>
                </a:solidFill>
                <a:latin typeface="Calibri"/>
                <a:cs typeface="Calibri"/>
              </a:rPr>
              <a:t> </a:t>
            </a:r>
            <a:r>
              <a:rPr sz="1800" b="0" dirty="0">
                <a:solidFill>
                  <a:srgbClr val="938953"/>
                </a:solidFill>
                <a:latin typeface="Calibri"/>
                <a:cs typeface="Calibri"/>
              </a:rPr>
              <a:t>Αρχαίου</a:t>
            </a:r>
            <a:r>
              <a:rPr sz="1800" b="0" spc="-75" dirty="0">
                <a:solidFill>
                  <a:srgbClr val="938953"/>
                </a:solidFill>
                <a:latin typeface="Calibri"/>
                <a:cs typeface="Calibri"/>
              </a:rPr>
              <a:t> </a:t>
            </a:r>
            <a:r>
              <a:rPr sz="1800" b="0" spc="-10" dirty="0">
                <a:solidFill>
                  <a:srgbClr val="938953"/>
                </a:solidFill>
                <a:latin typeface="Calibri"/>
                <a:cs typeface="Calibri"/>
              </a:rPr>
              <a:t>Κόσμου</a:t>
            </a:r>
            <a:r>
              <a:rPr sz="1800" b="0" spc="-60" dirty="0">
                <a:solidFill>
                  <a:srgbClr val="938953"/>
                </a:solidFill>
                <a:latin typeface="Calibri"/>
                <a:cs typeface="Calibri"/>
              </a:rPr>
              <a:t> </a:t>
            </a:r>
            <a:r>
              <a:rPr sz="1800" b="0" dirty="0">
                <a:solidFill>
                  <a:srgbClr val="938953"/>
                </a:solidFill>
                <a:latin typeface="Calibri"/>
                <a:cs typeface="Calibri"/>
              </a:rPr>
              <a:t>Α’</a:t>
            </a:r>
            <a:r>
              <a:rPr sz="1800" b="0" spc="-80" dirty="0">
                <a:solidFill>
                  <a:srgbClr val="938953"/>
                </a:solidFill>
                <a:latin typeface="Calibri"/>
                <a:cs typeface="Calibri"/>
              </a:rPr>
              <a:t> </a:t>
            </a:r>
            <a:r>
              <a:rPr sz="1800" b="0" spc="-10" dirty="0">
                <a:solidFill>
                  <a:srgbClr val="938953"/>
                </a:solidFill>
                <a:latin typeface="Calibri"/>
                <a:cs typeface="Calibri"/>
              </a:rPr>
              <a:t>Λυκείου</a:t>
            </a:r>
            <a:endParaRPr sz="1800">
              <a:latin typeface="Calibri"/>
              <a:cs typeface="Calibri"/>
            </a:endParaRPr>
          </a:p>
          <a:p>
            <a:pPr marL="12700">
              <a:lnSpc>
                <a:spcPct val="100000"/>
              </a:lnSpc>
              <a:spcBef>
                <a:spcPts val="2160"/>
              </a:spcBef>
            </a:pPr>
            <a:r>
              <a:rPr sz="1800" b="0" dirty="0">
                <a:latin typeface="Calibri"/>
                <a:cs typeface="Calibri"/>
              </a:rPr>
              <a:t>α)</a:t>
            </a:r>
            <a:r>
              <a:rPr sz="1800" b="0" spc="-5" dirty="0">
                <a:latin typeface="Calibri"/>
                <a:cs typeface="Calibri"/>
              </a:rPr>
              <a:t> </a:t>
            </a:r>
            <a:r>
              <a:rPr sz="1800" b="0" dirty="0">
                <a:latin typeface="Calibri"/>
                <a:cs typeface="Calibri"/>
              </a:rPr>
              <a:t>Η</a:t>
            </a:r>
            <a:r>
              <a:rPr sz="1800" b="0" spc="-10" dirty="0">
                <a:latin typeface="Calibri"/>
                <a:cs typeface="Calibri"/>
              </a:rPr>
              <a:t> οικονομία.</a:t>
            </a:r>
            <a:endParaRPr sz="1800">
              <a:latin typeface="Calibri"/>
              <a:cs typeface="Calibri"/>
            </a:endParaRPr>
          </a:p>
          <a:p>
            <a:pPr marL="12700" marR="557530">
              <a:lnSpc>
                <a:spcPct val="100000"/>
              </a:lnSpc>
            </a:pPr>
            <a:r>
              <a:rPr sz="1800" b="0" dirty="0">
                <a:latin typeface="Calibri"/>
                <a:cs typeface="Calibri"/>
              </a:rPr>
              <a:t>Αυτή</a:t>
            </a:r>
            <a:r>
              <a:rPr sz="1800" b="0" spc="-35" dirty="0">
                <a:latin typeface="Calibri"/>
                <a:cs typeface="Calibri"/>
              </a:rPr>
              <a:t> </a:t>
            </a:r>
            <a:r>
              <a:rPr sz="1800" b="0" dirty="0">
                <a:latin typeface="Calibri"/>
                <a:cs typeface="Calibri"/>
              </a:rPr>
              <a:t>την</a:t>
            </a:r>
            <a:r>
              <a:rPr sz="1800" b="0" spc="-35" dirty="0">
                <a:latin typeface="Calibri"/>
                <a:cs typeface="Calibri"/>
              </a:rPr>
              <a:t> </a:t>
            </a:r>
            <a:r>
              <a:rPr sz="1800" b="0" dirty="0">
                <a:latin typeface="Calibri"/>
                <a:cs typeface="Calibri"/>
              </a:rPr>
              <a:t>εποχή,</a:t>
            </a:r>
            <a:r>
              <a:rPr sz="1800" b="0" spc="-35" dirty="0">
                <a:latin typeface="Calibri"/>
                <a:cs typeface="Calibri"/>
              </a:rPr>
              <a:t> </a:t>
            </a:r>
            <a:r>
              <a:rPr sz="1800" b="0" dirty="0">
                <a:latin typeface="Calibri"/>
                <a:cs typeface="Calibri"/>
              </a:rPr>
              <a:t>κύρια</a:t>
            </a:r>
            <a:r>
              <a:rPr sz="1800" b="0" spc="-30" dirty="0">
                <a:latin typeface="Calibri"/>
                <a:cs typeface="Calibri"/>
              </a:rPr>
              <a:t> </a:t>
            </a:r>
            <a:r>
              <a:rPr sz="1800" b="0" dirty="0">
                <a:latin typeface="Calibri"/>
                <a:cs typeface="Calibri"/>
              </a:rPr>
              <a:t>πηγή</a:t>
            </a:r>
            <a:r>
              <a:rPr sz="1800" b="0" spc="-45" dirty="0">
                <a:latin typeface="Calibri"/>
                <a:cs typeface="Calibri"/>
              </a:rPr>
              <a:t> </a:t>
            </a:r>
            <a:r>
              <a:rPr sz="1800" b="0" spc="-10" dirty="0">
                <a:latin typeface="Calibri"/>
                <a:cs typeface="Calibri"/>
              </a:rPr>
              <a:t>οικονομικής</a:t>
            </a:r>
            <a:r>
              <a:rPr sz="1800" b="0" spc="-25" dirty="0">
                <a:latin typeface="Calibri"/>
                <a:cs typeface="Calibri"/>
              </a:rPr>
              <a:t> </a:t>
            </a:r>
            <a:r>
              <a:rPr sz="1800" b="0" dirty="0">
                <a:latin typeface="Calibri"/>
                <a:cs typeface="Calibri"/>
              </a:rPr>
              <a:t>ανάπτυξης</a:t>
            </a:r>
            <a:r>
              <a:rPr sz="1800" b="0" spc="-15" dirty="0">
                <a:latin typeface="Calibri"/>
                <a:cs typeface="Calibri"/>
              </a:rPr>
              <a:t> </a:t>
            </a:r>
            <a:r>
              <a:rPr sz="1800" b="0" dirty="0">
                <a:latin typeface="Calibri"/>
                <a:cs typeface="Calibri"/>
              </a:rPr>
              <a:t>ήταν</a:t>
            </a:r>
            <a:r>
              <a:rPr sz="1800" b="0" spc="-30" dirty="0">
                <a:latin typeface="Calibri"/>
                <a:cs typeface="Calibri"/>
              </a:rPr>
              <a:t> </a:t>
            </a:r>
            <a:r>
              <a:rPr sz="1800" b="0" dirty="0">
                <a:latin typeface="Calibri"/>
                <a:cs typeface="Calibri"/>
              </a:rPr>
              <a:t>η</a:t>
            </a:r>
            <a:r>
              <a:rPr sz="1800" b="0" spc="-50" dirty="0">
                <a:latin typeface="Calibri"/>
                <a:cs typeface="Calibri"/>
              </a:rPr>
              <a:t> </a:t>
            </a:r>
            <a:r>
              <a:rPr sz="1800" b="0" dirty="0">
                <a:latin typeface="Calibri"/>
                <a:cs typeface="Calibri"/>
              </a:rPr>
              <a:t>γη.</a:t>
            </a:r>
            <a:r>
              <a:rPr sz="1800" b="0" spc="-45" dirty="0">
                <a:latin typeface="Calibri"/>
                <a:cs typeface="Calibri"/>
              </a:rPr>
              <a:t> </a:t>
            </a:r>
            <a:r>
              <a:rPr sz="1800" b="0" dirty="0">
                <a:latin typeface="Calibri"/>
                <a:cs typeface="Calibri"/>
              </a:rPr>
              <a:t>Η</a:t>
            </a:r>
            <a:r>
              <a:rPr sz="1800" b="0" spc="-30" dirty="0">
                <a:latin typeface="Calibri"/>
                <a:cs typeface="Calibri"/>
              </a:rPr>
              <a:t> </a:t>
            </a:r>
            <a:r>
              <a:rPr sz="1800" b="0" spc="-10" dirty="0">
                <a:latin typeface="Calibri"/>
                <a:cs typeface="Calibri"/>
              </a:rPr>
              <a:t>παραγωγή </a:t>
            </a:r>
            <a:r>
              <a:rPr sz="1800" b="0" dirty="0">
                <a:latin typeface="Calibri"/>
                <a:cs typeface="Calibri"/>
              </a:rPr>
              <a:t>στηριζόταν</a:t>
            </a:r>
            <a:r>
              <a:rPr sz="1800" b="0" spc="-30" dirty="0">
                <a:latin typeface="Calibri"/>
                <a:cs typeface="Calibri"/>
              </a:rPr>
              <a:t> </a:t>
            </a:r>
            <a:r>
              <a:rPr sz="1800" b="0" dirty="0">
                <a:latin typeface="Calibri"/>
                <a:cs typeface="Calibri"/>
              </a:rPr>
              <a:t>σε</a:t>
            </a:r>
            <a:r>
              <a:rPr sz="1800" b="0" spc="-25" dirty="0">
                <a:latin typeface="Calibri"/>
                <a:cs typeface="Calibri"/>
              </a:rPr>
              <a:t> </a:t>
            </a:r>
            <a:r>
              <a:rPr sz="1800" b="0" dirty="0">
                <a:latin typeface="Calibri"/>
                <a:cs typeface="Calibri"/>
              </a:rPr>
              <a:t>μια</a:t>
            </a:r>
            <a:r>
              <a:rPr sz="1800" b="0" spc="-40" dirty="0">
                <a:latin typeface="Calibri"/>
                <a:cs typeface="Calibri"/>
              </a:rPr>
              <a:t> </a:t>
            </a:r>
            <a:r>
              <a:rPr sz="1800" b="0" dirty="0">
                <a:latin typeface="Calibri"/>
                <a:cs typeface="Calibri"/>
              </a:rPr>
              <a:t>μορφή</a:t>
            </a:r>
            <a:r>
              <a:rPr sz="1800" b="0" spc="-45" dirty="0">
                <a:latin typeface="Calibri"/>
                <a:cs typeface="Calibri"/>
              </a:rPr>
              <a:t> </a:t>
            </a:r>
            <a:r>
              <a:rPr sz="1800" b="0" dirty="0">
                <a:latin typeface="Calibri"/>
                <a:cs typeface="Calibri"/>
              </a:rPr>
              <a:t>κλειστής</a:t>
            </a:r>
            <a:r>
              <a:rPr sz="1800" b="0" spc="-30" dirty="0">
                <a:latin typeface="Calibri"/>
                <a:cs typeface="Calibri"/>
              </a:rPr>
              <a:t> </a:t>
            </a:r>
            <a:r>
              <a:rPr sz="1800" b="0" dirty="0">
                <a:latin typeface="Calibri"/>
                <a:cs typeface="Calibri"/>
              </a:rPr>
              <a:t>αγροτικής</a:t>
            </a:r>
            <a:r>
              <a:rPr sz="1800" b="0" spc="-40" dirty="0">
                <a:latin typeface="Calibri"/>
                <a:cs typeface="Calibri"/>
              </a:rPr>
              <a:t> </a:t>
            </a:r>
            <a:r>
              <a:rPr sz="1800" b="0" spc="-10" dirty="0">
                <a:latin typeface="Calibri"/>
                <a:cs typeface="Calibri"/>
              </a:rPr>
              <a:t>οικονομίας.</a:t>
            </a:r>
            <a:r>
              <a:rPr sz="1800" b="0" dirty="0">
                <a:latin typeface="Calibri"/>
                <a:cs typeface="Calibri"/>
              </a:rPr>
              <a:t> </a:t>
            </a:r>
            <a:r>
              <a:rPr sz="1800" b="0" u="sng" dirty="0">
                <a:uFill>
                  <a:solidFill>
                    <a:srgbClr val="000000"/>
                  </a:solidFill>
                </a:uFill>
                <a:latin typeface="Calibri"/>
                <a:cs typeface="Calibri"/>
              </a:rPr>
              <a:t>Τα</a:t>
            </a:r>
            <a:r>
              <a:rPr sz="1800" b="0" u="sng" spc="-35" dirty="0">
                <a:uFill>
                  <a:solidFill>
                    <a:srgbClr val="000000"/>
                  </a:solidFill>
                </a:uFill>
                <a:latin typeface="Calibri"/>
                <a:cs typeface="Calibri"/>
              </a:rPr>
              <a:t> </a:t>
            </a:r>
            <a:r>
              <a:rPr sz="1800" b="0" u="sng" dirty="0">
                <a:uFill>
                  <a:solidFill>
                    <a:srgbClr val="000000"/>
                  </a:solidFill>
                </a:uFill>
                <a:latin typeface="Calibri"/>
                <a:cs typeface="Calibri"/>
              </a:rPr>
              <a:t>μέλη</a:t>
            </a:r>
            <a:r>
              <a:rPr sz="1800" b="0" u="sng" spc="-20" dirty="0">
                <a:uFill>
                  <a:solidFill>
                    <a:srgbClr val="000000"/>
                  </a:solidFill>
                </a:uFill>
                <a:latin typeface="Calibri"/>
                <a:cs typeface="Calibri"/>
              </a:rPr>
              <a:t> </a:t>
            </a:r>
            <a:r>
              <a:rPr sz="1800" b="0" u="sng" spc="-10" dirty="0">
                <a:uFill>
                  <a:solidFill>
                    <a:srgbClr val="000000"/>
                  </a:solidFill>
                </a:uFill>
                <a:latin typeface="Calibri"/>
                <a:cs typeface="Calibri"/>
              </a:rPr>
              <a:t>δηλαδή</a:t>
            </a:r>
            <a:r>
              <a:rPr sz="1800" b="0" u="sng" spc="-65" dirty="0">
                <a:uFill>
                  <a:solidFill>
                    <a:srgbClr val="000000"/>
                  </a:solidFill>
                </a:uFill>
                <a:latin typeface="Calibri"/>
                <a:cs typeface="Calibri"/>
              </a:rPr>
              <a:t> </a:t>
            </a:r>
            <a:r>
              <a:rPr sz="1800" b="0" u="sng" spc="-20" dirty="0">
                <a:uFill>
                  <a:solidFill>
                    <a:srgbClr val="000000"/>
                  </a:solidFill>
                </a:uFill>
                <a:latin typeface="Calibri"/>
                <a:cs typeface="Calibri"/>
              </a:rPr>
              <a:t>κάθε</a:t>
            </a:r>
            <a:endParaRPr sz="1800">
              <a:latin typeface="Calibri"/>
              <a:cs typeface="Calibri"/>
            </a:endParaRPr>
          </a:p>
          <a:p>
            <a:pPr marL="12700" marR="346710">
              <a:lnSpc>
                <a:spcPct val="100000"/>
              </a:lnSpc>
            </a:pPr>
            <a:r>
              <a:rPr sz="1800" b="0" u="sng" dirty="0">
                <a:uFill>
                  <a:solidFill>
                    <a:srgbClr val="000000"/>
                  </a:solidFill>
                </a:uFill>
                <a:latin typeface="Calibri"/>
                <a:cs typeface="Calibri"/>
              </a:rPr>
              <a:t>οικογένειας</a:t>
            </a:r>
            <a:r>
              <a:rPr sz="1800" b="0" u="sng" spc="330" dirty="0">
                <a:uFill>
                  <a:solidFill>
                    <a:srgbClr val="000000"/>
                  </a:solidFill>
                </a:uFill>
                <a:latin typeface="Calibri"/>
                <a:cs typeface="Calibri"/>
              </a:rPr>
              <a:t> </a:t>
            </a:r>
            <a:r>
              <a:rPr sz="1800" b="0" u="sng" dirty="0">
                <a:uFill>
                  <a:solidFill>
                    <a:srgbClr val="000000"/>
                  </a:solidFill>
                </a:uFill>
                <a:latin typeface="Calibri"/>
                <a:cs typeface="Calibri"/>
              </a:rPr>
              <a:t>μαζί</a:t>
            </a:r>
            <a:r>
              <a:rPr sz="1800" b="0" u="sng" spc="-45" dirty="0">
                <a:uFill>
                  <a:solidFill>
                    <a:srgbClr val="000000"/>
                  </a:solidFill>
                </a:uFill>
                <a:latin typeface="Calibri"/>
                <a:cs typeface="Calibri"/>
              </a:rPr>
              <a:t> </a:t>
            </a:r>
            <a:r>
              <a:rPr sz="1800" b="0" u="sng" dirty="0">
                <a:uFill>
                  <a:solidFill>
                    <a:srgbClr val="000000"/>
                  </a:solidFill>
                </a:uFill>
                <a:latin typeface="Calibri"/>
                <a:cs typeface="Calibri"/>
              </a:rPr>
              <a:t>με</a:t>
            </a:r>
            <a:r>
              <a:rPr sz="1800" b="0" u="sng" spc="-60" dirty="0">
                <a:uFill>
                  <a:solidFill>
                    <a:srgbClr val="000000"/>
                  </a:solidFill>
                </a:uFill>
                <a:latin typeface="Calibri"/>
                <a:cs typeface="Calibri"/>
              </a:rPr>
              <a:t> </a:t>
            </a:r>
            <a:r>
              <a:rPr sz="1800" b="0" u="sng" dirty="0">
                <a:uFill>
                  <a:solidFill>
                    <a:srgbClr val="000000"/>
                  </a:solidFill>
                </a:uFill>
                <a:latin typeface="Calibri"/>
                <a:cs typeface="Calibri"/>
              </a:rPr>
              <a:t>άλλα</a:t>
            </a:r>
            <a:r>
              <a:rPr sz="1800" b="0" u="sng" spc="-35" dirty="0">
                <a:uFill>
                  <a:solidFill>
                    <a:srgbClr val="000000"/>
                  </a:solidFill>
                </a:uFill>
                <a:latin typeface="Calibri"/>
                <a:cs typeface="Calibri"/>
              </a:rPr>
              <a:t> </a:t>
            </a:r>
            <a:r>
              <a:rPr sz="1800" b="0" u="sng" dirty="0">
                <a:uFill>
                  <a:solidFill>
                    <a:srgbClr val="000000"/>
                  </a:solidFill>
                </a:uFill>
                <a:latin typeface="Calibri"/>
                <a:cs typeface="Calibri"/>
              </a:rPr>
              <a:t>άτομα</a:t>
            </a:r>
            <a:r>
              <a:rPr sz="1800" b="0" u="sng" spc="-45" dirty="0">
                <a:uFill>
                  <a:solidFill>
                    <a:srgbClr val="000000"/>
                  </a:solidFill>
                </a:uFill>
                <a:latin typeface="Calibri"/>
                <a:cs typeface="Calibri"/>
              </a:rPr>
              <a:t> </a:t>
            </a:r>
            <a:r>
              <a:rPr sz="1800" b="0" u="sng" dirty="0">
                <a:uFill>
                  <a:solidFill>
                    <a:srgbClr val="000000"/>
                  </a:solidFill>
                </a:uFill>
                <a:latin typeface="Calibri"/>
                <a:cs typeface="Calibri"/>
              </a:rPr>
              <a:t>που</a:t>
            </a:r>
            <a:r>
              <a:rPr sz="1800" b="0" u="sng" spc="-55" dirty="0">
                <a:uFill>
                  <a:solidFill>
                    <a:srgbClr val="000000"/>
                  </a:solidFill>
                </a:uFill>
                <a:latin typeface="Calibri"/>
                <a:cs typeface="Calibri"/>
              </a:rPr>
              <a:t> </a:t>
            </a:r>
            <a:r>
              <a:rPr sz="1800" b="0" u="sng" spc="-10" dirty="0">
                <a:uFill>
                  <a:solidFill>
                    <a:srgbClr val="000000"/>
                  </a:solidFill>
                </a:uFill>
                <a:latin typeface="Calibri"/>
                <a:cs typeface="Calibri"/>
              </a:rPr>
              <a:t>εξαρτιόνταν</a:t>
            </a:r>
            <a:r>
              <a:rPr sz="1800" b="0" u="sng" spc="-15" dirty="0">
                <a:uFill>
                  <a:solidFill>
                    <a:srgbClr val="000000"/>
                  </a:solidFill>
                </a:uFill>
                <a:latin typeface="Calibri"/>
                <a:cs typeface="Calibri"/>
              </a:rPr>
              <a:t> </a:t>
            </a:r>
            <a:r>
              <a:rPr sz="1800" b="0" u="sng" spc="-10" dirty="0">
                <a:uFill>
                  <a:solidFill>
                    <a:srgbClr val="000000"/>
                  </a:solidFill>
                </a:uFill>
                <a:latin typeface="Calibri"/>
                <a:cs typeface="Calibri"/>
              </a:rPr>
              <a:t>οικονομικά</a:t>
            </a:r>
            <a:r>
              <a:rPr sz="1800" b="0" u="sng" spc="-25" dirty="0">
                <a:uFill>
                  <a:solidFill>
                    <a:srgbClr val="000000"/>
                  </a:solidFill>
                </a:uFill>
                <a:latin typeface="Calibri"/>
                <a:cs typeface="Calibri"/>
              </a:rPr>
              <a:t> </a:t>
            </a:r>
            <a:r>
              <a:rPr sz="1800" b="0" u="sng" dirty="0">
                <a:uFill>
                  <a:solidFill>
                    <a:srgbClr val="000000"/>
                  </a:solidFill>
                </a:uFill>
                <a:latin typeface="Calibri"/>
                <a:cs typeface="Calibri"/>
              </a:rPr>
              <a:t>από</a:t>
            </a:r>
            <a:r>
              <a:rPr sz="1800" b="0" u="sng" spc="-55" dirty="0">
                <a:uFill>
                  <a:solidFill>
                    <a:srgbClr val="000000"/>
                  </a:solidFill>
                </a:uFill>
                <a:latin typeface="Calibri"/>
                <a:cs typeface="Calibri"/>
              </a:rPr>
              <a:t> </a:t>
            </a:r>
            <a:r>
              <a:rPr sz="1800" b="0" u="sng" dirty="0">
                <a:uFill>
                  <a:solidFill>
                    <a:srgbClr val="000000"/>
                  </a:solidFill>
                </a:uFill>
                <a:latin typeface="Calibri"/>
                <a:cs typeface="Calibri"/>
              </a:rPr>
              <a:t>την</a:t>
            </a:r>
            <a:r>
              <a:rPr sz="1800" b="0" u="sng" spc="-60" dirty="0">
                <a:uFill>
                  <a:solidFill>
                    <a:srgbClr val="000000"/>
                  </a:solidFill>
                </a:uFill>
                <a:latin typeface="Calibri"/>
                <a:cs typeface="Calibri"/>
              </a:rPr>
              <a:t> </a:t>
            </a:r>
            <a:r>
              <a:rPr sz="1800" b="0" u="sng" spc="-10" dirty="0">
                <a:uFill>
                  <a:solidFill>
                    <a:srgbClr val="000000"/>
                  </a:solidFill>
                </a:uFill>
                <a:latin typeface="Calibri"/>
                <a:cs typeface="Calibri"/>
              </a:rPr>
              <a:t>οικογένεια,</a:t>
            </a:r>
            <a:r>
              <a:rPr sz="1800" b="0" u="none" spc="-10" dirty="0">
                <a:latin typeface="Calibri"/>
                <a:cs typeface="Calibri"/>
              </a:rPr>
              <a:t> </a:t>
            </a:r>
            <a:r>
              <a:rPr sz="1800" b="0" u="sng" spc="-10" dirty="0">
                <a:uFill>
                  <a:solidFill>
                    <a:srgbClr val="000000"/>
                  </a:solidFill>
                </a:uFill>
                <a:latin typeface="Calibri"/>
                <a:cs typeface="Calibri"/>
              </a:rPr>
              <a:t>συγκροτούσαν</a:t>
            </a:r>
            <a:r>
              <a:rPr sz="1800" b="0" u="sng" spc="-25" dirty="0">
                <a:uFill>
                  <a:solidFill>
                    <a:srgbClr val="000000"/>
                  </a:solidFill>
                </a:uFill>
                <a:latin typeface="Calibri"/>
                <a:cs typeface="Calibri"/>
              </a:rPr>
              <a:t> </a:t>
            </a:r>
            <a:r>
              <a:rPr sz="1800" b="0" u="sng" dirty="0">
                <a:uFill>
                  <a:solidFill>
                    <a:srgbClr val="000000"/>
                  </a:solidFill>
                </a:uFill>
                <a:latin typeface="Calibri"/>
                <a:cs typeface="Calibri"/>
              </a:rPr>
              <a:t>έναν</a:t>
            </a:r>
            <a:r>
              <a:rPr sz="1800" b="0" u="sng" spc="-20" dirty="0">
                <a:uFill>
                  <a:solidFill>
                    <a:srgbClr val="000000"/>
                  </a:solidFill>
                </a:uFill>
                <a:latin typeface="Calibri"/>
                <a:cs typeface="Calibri"/>
              </a:rPr>
              <a:t> </a:t>
            </a:r>
            <a:r>
              <a:rPr sz="1800" b="0" u="sng" dirty="0">
                <a:uFill>
                  <a:solidFill>
                    <a:srgbClr val="000000"/>
                  </a:solidFill>
                </a:uFill>
                <a:latin typeface="Calibri"/>
                <a:cs typeface="Calibri"/>
              </a:rPr>
              <a:t>οίκο</a:t>
            </a:r>
            <a:r>
              <a:rPr sz="1800" b="0" u="sng" spc="-35" dirty="0">
                <a:uFill>
                  <a:solidFill>
                    <a:srgbClr val="000000"/>
                  </a:solidFill>
                </a:uFill>
                <a:latin typeface="Calibri"/>
                <a:cs typeface="Calibri"/>
              </a:rPr>
              <a:t> </a:t>
            </a:r>
            <a:r>
              <a:rPr sz="1800" b="0" u="sng" dirty="0">
                <a:uFill>
                  <a:solidFill>
                    <a:srgbClr val="000000"/>
                  </a:solidFill>
                </a:uFill>
                <a:latin typeface="Calibri"/>
                <a:cs typeface="Calibri"/>
              </a:rPr>
              <a:t>και</a:t>
            </a:r>
            <a:r>
              <a:rPr sz="1800" b="0" u="sng" spc="-40" dirty="0">
                <a:uFill>
                  <a:solidFill>
                    <a:srgbClr val="000000"/>
                  </a:solidFill>
                </a:uFill>
                <a:latin typeface="Calibri"/>
                <a:cs typeface="Calibri"/>
              </a:rPr>
              <a:t> </a:t>
            </a:r>
            <a:r>
              <a:rPr sz="1800" b="0" u="sng" spc="-10" dirty="0">
                <a:uFill>
                  <a:solidFill>
                    <a:srgbClr val="000000"/>
                  </a:solidFill>
                </a:uFill>
                <a:latin typeface="Calibri"/>
                <a:cs typeface="Calibri"/>
              </a:rPr>
              <a:t>επιτελούσαν</a:t>
            </a:r>
            <a:r>
              <a:rPr sz="1800" b="0" u="sng" spc="-5" dirty="0">
                <a:uFill>
                  <a:solidFill>
                    <a:srgbClr val="000000"/>
                  </a:solidFill>
                </a:uFill>
                <a:latin typeface="Calibri"/>
                <a:cs typeface="Calibri"/>
              </a:rPr>
              <a:t> </a:t>
            </a:r>
            <a:r>
              <a:rPr sz="1800" b="0" u="sng" dirty="0">
                <a:uFill>
                  <a:solidFill>
                    <a:srgbClr val="000000"/>
                  </a:solidFill>
                </a:uFill>
                <a:latin typeface="Calibri"/>
                <a:cs typeface="Calibri"/>
              </a:rPr>
              <a:t>όλες</a:t>
            </a:r>
            <a:r>
              <a:rPr sz="1800" b="0" u="sng" spc="-25" dirty="0">
                <a:uFill>
                  <a:solidFill>
                    <a:srgbClr val="000000"/>
                  </a:solidFill>
                </a:uFill>
                <a:latin typeface="Calibri"/>
                <a:cs typeface="Calibri"/>
              </a:rPr>
              <a:t> </a:t>
            </a:r>
            <a:r>
              <a:rPr sz="1800" b="0" u="sng" dirty="0">
                <a:uFill>
                  <a:solidFill>
                    <a:srgbClr val="000000"/>
                  </a:solidFill>
                </a:uFill>
                <a:latin typeface="Calibri"/>
                <a:cs typeface="Calibri"/>
              </a:rPr>
              <a:t>τις</a:t>
            </a:r>
            <a:r>
              <a:rPr sz="1800" b="0" u="sng" spc="-40" dirty="0">
                <a:uFill>
                  <a:solidFill>
                    <a:srgbClr val="000000"/>
                  </a:solidFill>
                </a:uFill>
                <a:latin typeface="Calibri"/>
                <a:cs typeface="Calibri"/>
              </a:rPr>
              <a:t> </a:t>
            </a:r>
            <a:r>
              <a:rPr sz="1800" b="0" u="sng" spc="-10" dirty="0">
                <a:uFill>
                  <a:solidFill>
                    <a:srgbClr val="000000"/>
                  </a:solidFill>
                </a:uFill>
                <a:latin typeface="Calibri"/>
                <a:cs typeface="Calibri"/>
              </a:rPr>
              <a:t>παραγωγικές</a:t>
            </a:r>
            <a:r>
              <a:rPr sz="1800" b="0" u="sng" spc="-55" dirty="0">
                <a:uFill>
                  <a:solidFill>
                    <a:srgbClr val="000000"/>
                  </a:solidFill>
                </a:uFill>
                <a:latin typeface="Calibri"/>
                <a:cs typeface="Calibri"/>
              </a:rPr>
              <a:t> </a:t>
            </a:r>
            <a:r>
              <a:rPr sz="1800" b="0" u="sng" spc="-10" dirty="0">
                <a:uFill>
                  <a:solidFill>
                    <a:srgbClr val="000000"/>
                  </a:solidFill>
                </a:uFill>
                <a:latin typeface="Calibri"/>
                <a:cs typeface="Calibri"/>
              </a:rPr>
              <a:t>εργασίες</a:t>
            </a:r>
            <a:r>
              <a:rPr sz="1800" b="0" u="none" spc="-10" dirty="0">
                <a:latin typeface="Calibri"/>
                <a:cs typeface="Calibri"/>
              </a:rPr>
              <a:t>.</a:t>
            </a:r>
            <a:endParaRPr sz="1800">
              <a:latin typeface="Calibri"/>
              <a:cs typeface="Calibri"/>
            </a:endParaRPr>
          </a:p>
          <a:p>
            <a:pPr marL="12700" marR="5080">
              <a:lnSpc>
                <a:spcPct val="100000"/>
              </a:lnSpc>
            </a:pPr>
            <a:r>
              <a:rPr sz="1800" b="0" dirty="0">
                <a:latin typeface="Calibri"/>
                <a:cs typeface="Calibri"/>
              </a:rPr>
              <a:t>Δεν</a:t>
            </a:r>
            <a:r>
              <a:rPr sz="1800" b="0" spc="-65" dirty="0">
                <a:latin typeface="Calibri"/>
                <a:cs typeface="Calibri"/>
              </a:rPr>
              <a:t> </a:t>
            </a:r>
            <a:r>
              <a:rPr sz="1800" b="0" spc="-10" dirty="0">
                <a:latin typeface="Calibri"/>
                <a:cs typeface="Calibri"/>
              </a:rPr>
              <a:t>υπήρχαν</a:t>
            </a:r>
            <a:r>
              <a:rPr sz="1800" b="0" spc="-65" dirty="0">
                <a:latin typeface="Calibri"/>
                <a:cs typeface="Calibri"/>
              </a:rPr>
              <a:t> </a:t>
            </a:r>
            <a:r>
              <a:rPr sz="1800" b="0" dirty="0">
                <a:latin typeface="Calibri"/>
                <a:cs typeface="Calibri"/>
              </a:rPr>
              <a:t>περιθώρια</a:t>
            </a:r>
            <a:r>
              <a:rPr sz="1800" b="0" spc="-35" dirty="0">
                <a:latin typeface="Calibri"/>
                <a:cs typeface="Calibri"/>
              </a:rPr>
              <a:t> </a:t>
            </a:r>
            <a:r>
              <a:rPr sz="1800" b="0" dirty="0">
                <a:latin typeface="Calibri"/>
                <a:cs typeface="Calibri"/>
              </a:rPr>
              <a:t>εργασιακής</a:t>
            </a:r>
            <a:r>
              <a:rPr sz="1800" b="0" spc="-50" dirty="0">
                <a:latin typeface="Calibri"/>
                <a:cs typeface="Calibri"/>
              </a:rPr>
              <a:t> </a:t>
            </a:r>
            <a:r>
              <a:rPr sz="1800" b="0" dirty="0">
                <a:latin typeface="Calibri"/>
                <a:cs typeface="Calibri"/>
              </a:rPr>
              <a:t>ειδίκευσης</a:t>
            </a:r>
            <a:r>
              <a:rPr sz="1800" b="0" spc="-55" dirty="0">
                <a:latin typeface="Calibri"/>
                <a:cs typeface="Calibri"/>
              </a:rPr>
              <a:t> </a:t>
            </a:r>
            <a:r>
              <a:rPr sz="1800" b="0" dirty="0">
                <a:latin typeface="Calibri"/>
                <a:cs typeface="Calibri"/>
              </a:rPr>
              <a:t>σε</a:t>
            </a:r>
            <a:r>
              <a:rPr sz="1800" b="0" spc="-60" dirty="0">
                <a:latin typeface="Calibri"/>
                <a:cs typeface="Calibri"/>
              </a:rPr>
              <a:t> </a:t>
            </a:r>
            <a:r>
              <a:rPr sz="1800" b="0" dirty="0">
                <a:latin typeface="Calibri"/>
                <a:cs typeface="Calibri"/>
              </a:rPr>
              <a:t>μεγάλη</a:t>
            </a:r>
            <a:r>
              <a:rPr sz="1800" b="0" spc="-40" dirty="0">
                <a:latin typeface="Calibri"/>
                <a:cs typeface="Calibri"/>
              </a:rPr>
              <a:t> </a:t>
            </a:r>
            <a:r>
              <a:rPr sz="1800" b="0" spc="-10" dirty="0">
                <a:latin typeface="Calibri"/>
                <a:cs typeface="Calibri"/>
              </a:rPr>
              <a:t>κλίμακα</a:t>
            </a:r>
            <a:r>
              <a:rPr sz="1800" b="0" spc="-40" dirty="0">
                <a:latin typeface="Calibri"/>
                <a:cs typeface="Calibri"/>
              </a:rPr>
              <a:t> </a:t>
            </a:r>
            <a:r>
              <a:rPr sz="1800" b="0" dirty="0">
                <a:latin typeface="Calibri"/>
                <a:cs typeface="Calibri"/>
              </a:rPr>
              <a:t>και</a:t>
            </a:r>
            <a:r>
              <a:rPr sz="1800" b="0" spc="-60" dirty="0">
                <a:latin typeface="Calibri"/>
                <a:cs typeface="Calibri"/>
              </a:rPr>
              <a:t> </a:t>
            </a:r>
            <a:r>
              <a:rPr sz="1800" b="0" dirty="0">
                <a:latin typeface="Calibri"/>
                <a:cs typeface="Calibri"/>
              </a:rPr>
              <a:t>κατ'</a:t>
            </a:r>
            <a:r>
              <a:rPr sz="1800" b="0" spc="-65" dirty="0">
                <a:latin typeface="Calibri"/>
                <a:cs typeface="Calibri"/>
              </a:rPr>
              <a:t> </a:t>
            </a:r>
            <a:r>
              <a:rPr sz="1800" b="0" spc="-10" dirty="0">
                <a:latin typeface="Calibri"/>
                <a:cs typeface="Calibri"/>
              </a:rPr>
              <a:t>επέκταση </a:t>
            </a:r>
            <a:r>
              <a:rPr sz="1800" b="0" dirty="0">
                <a:latin typeface="Calibri"/>
                <a:cs typeface="Calibri"/>
              </a:rPr>
              <a:t>δεν</a:t>
            </a:r>
            <a:r>
              <a:rPr sz="1800" b="0" spc="-65" dirty="0">
                <a:latin typeface="Calibri"/>
                <a:cs typeface="Calibri"/>
              </a:rPr>
              <a:t> </a:t>
            </a:r>
            <a:r>
              <a:rPr sz="1800" b="0" dirty="0">
                <a:latin typeface="Calibri"/>
                <a:cs typeface="Calibri"/>
              </a:rPr>
              <a:t>υπήρχε</a:t>
            </a:r>
            <a:r>
              <a:rPr sz="1800" b="0" spc="-60" dirty="0">
                <a:latin typeface="Calibri"/>
                <a:cs typeface="Calibri"/>
              </a:rPr>
              <a:t> </a:t>
            </a:r>
            <a:r>
              <a:rPr sz="1800" b="0" dirty="0">
                <a:latin typeface="Calibri"/>
                <a:cs typeface="Calibri"/>
              </a:rPr>
              <a:t>βιοτεχνική</a:t>
            </a:r>
            <a:r>
              <a:rPr sz="1800" b="0" spc="-30" dirty="0">
                <a:latin typeface="Calibri"/>
                <a:cs typeface="Calibri"/>
              </a:rPr>
              <a:t> </a:t>
            </a:r>
            <a:r>
              <a:rPr sz="1800" b="0" dirty="0">
                <a:latin typeface="Calibri"/>
                <a:cs typeface="Calibri"/>
              </a:rPr>
              <a:t>ανάπτυξη.</a:t>
            </a:r>
            <a:r>
              <a:rPr sz="1800" b="0" spc="-45" dirty="0">
                <a:latin typeface="Calibri"/>
                <a:cs typeface="Calibri"/>
              </a:rPr>
              <a:t> </a:t>
            </a:r>
            <a:r>
              <a:rPr sz="1800" b="0" dirty="0">
                <a:latin typeface="Calibri"/>
                <a:cs typeface="Calibri"/>
              </a:rPr>
              <a:t>Όλα</a:t>
            </a:r>
            <a:r>
              <a:rPr sz="1800" b="0" spc="-50" dirty="0">
                <a:latin typeface="Calibri"/>
                <a:cs typeface="Calibri"/>
              </a:rPr>
              <a:t> </a:t>
            </a:r>
            <a:r>
              <a:rPr sz="1800" b="0" dirty="0">
                <a:latin typeface="Calibri"/>
                <a:cs typeface="Calibri"/>
              </a:rPr>
              <a:t>τα</a:t>
            </a:r>
            <a:r>
              <a:rPr sz="1800" b="0" spc="-45" dirty="0">
                <a:latin typeface="Calibri"/>
                <a:cs typeface="Calibri"/>
              </a:rPr>
              <a:t> </a:t>
            </a:r>
            <a:r>
              <a:rPr sz="1800" b="0" dirty="0">
                <a:latin typeface="Calibri"/>
                <a:cs typeface="Calibri"/>
              </a:rPr>
              <a:t>παραγόμενα</a:t>
            </a:r>
            <a:r>
              <a:rPr sz="1800" b="0" spc="-45" dirty="0">
                <a:latin typeface="Calibri"/>
                <a:cs typeface="Calibri"/>
              </a:rPr>
              <a:t> </a:t>
            </a:r>
            <a:r>
              <a:rPr sz="1800" b="0" dirty="0">
                <a:latin typeface="Calibri"/>
                <a:cs typeface="Calibri"/>
              </a:rPr>
              <a:t>αγαθά,</a:t>
            </a:r>
            <a:r>
              <a:rPr sz="1800" b="0" spc="-40" dirty="0">
                <a:latin typeface="Calibri"/>
                <a:cs typeface="Calibri"/>
              </a:rPr>
              <a:t> </a:t>
            </a:r>
            <a:r>
              <a:rPr sz="1800" b="0" dirty="0">
                <a:latin typeface="Calibri"/>
                <a:cs typeface="Calibri"/>
              </a:rPr>
              <a:t>κυρίως</a:t>
            </a:r>
            <a:r>
              <a:rPr sz="1800" b="0" spc="-50" dirty="0">
                <a:latin typeface="Calibri"/>
                <a:cs typeface="Calibri"/>
              </a:rPr>
              <a:t> </a:t>
            </a:r>
            <a:r>
              <a:rPr sz="1800" b="0" spc="-10" dirty="0">
                <a:latin typeface="Calibri"/>
                <a:cs typeface="Calibri"/>
              </a:rPr>
              <a:t>γεωργικά</a:t>
            </a:r>
            <a:r>
              <a:rPr sz="1800" b="0" spc="-45" dirty="0">
                <a:latin typeface="Calibri"/>
                <a:cs typeface="Calibri"/>
              </a:rPr>
              <a:t> </a:t>
            </a:r>
            <a:r>
              <a:rPr sz="1800" b="0" spc="-25" dirty="0">
                <a:latin typeface="Calibri"/>
                <a:cs typeface="Calibri"/>
              </a:rPr>
              <a:t>και </a:t>
            </a:r>
            <a:r>
              <a:rPr sz="1800" b="0" spc="-10" dirty="0">
                <a:latin typeface="Calibri"/>
                <a:cs typeface="Calibri"/>
              </a:rPr>
              <a:t>κτηνοτροφικά,</a:t>
            </a:r>
            <a:r>
              <a:rPr sz="1800" b="0" spc="-55" dirty="0">
                <a:latin typeface="Calibri"/>
                <a:cs typeface="Calibri"/>
              </a:rPr>
              <a:t> </a:t>
            </a:r>
            <a:r>
              <a:rPr sz="1800" b="0" spc="-10" dirty="0">
                <a:latin typeface="Calibri"/>
                <a:cs typeface="Calibri"/>
              </a:rPr>
              <a:t>καταναλώνονταν</a:t>
            </a:r>
            <a:r>
              <a:rPr sz="1800" b="0" spc="-15" dirty="0">
                <a:latin typeface="Calibri"/>
                <a:cs typeface="Calibri"/>
              </a:rPr>
              <a:t> </a:t>
            </a:r>
            <a:r>
              <a:rPr sz="1800" b="0" dirty="0">
                <a:latin typeface="Calibri"/>
                <a:cs typeface="Calibri"/>
              </a:rPr>
              <a:t>στο</a:t>
            </a:r>
            <a:r>
              <a:rPr sz="1800" b="0" spc="-75" dirty="0">
                <a:latin typeface="Calibri"/>
                <a:cs typeface="Calibri"/>
              </a:rPr>
              <a:t> </a:t>
            </a:r>
            <a:r>
              <a:rPr sz="1800" b="0" dirty="0">
                <a:latin typeface="Calibri"/>
                <a:cs typeface="Calibri"/>
              </a:rPr>
              <a:t>πλαίσιο</a:t>
            </a:r>
            <a:r>
              <a:rPr sz="1800" b="0" spc="-35" dirty="0">
                <a:latin typeface="Calibri"/>
                <a:cs typeface="Calibri"/>
              </a:rPr>
              <a:t> </a:t>
            </a:r>
            <a:r>
              <a:rPr sz="1800" b="0" dirty="0">
                <a:latin typeface="Calibri"/>
                <a:cs typeface="Calibri"/>
              </a:rPr>
              <a:t>του</a:t>
            </a:r>
            <a:r>
              <a:rPr sz="1800" b="0" spc="-65" dirty="0">
                <a:latin typeface="Calibri"/>
                <a:cs typeface="Calibri"/>
              </a:rPr>
              <a:t> </a:t>
            </a:r>
            <a:r>
              <a:rPr sz="1800" b="0" spc="-10" dirty="0">
                <a:latin typeface="Calibri"/>
                <a:cs typeface="Calibri"/>
              </a:rPr>
              <a:t>οίκου.</a:t>
            </a:r>
            <a:endParaRPr sz="1800">
              <a:latin typeface="Calibri"/>
              <a:cs typeface="Calibri"/>
            </a:endParaRPr>
          </a:p>
          <a:p>
            <a:pPr marL="12700">
              <a:lnSpc>
                <a:spcPct val="100000"/>
              </a:lnSpc>
              <a:spcBef>
                <a:spcPts val="5"/>
              </a:spcBef>
            </a:pPr>
            <a:r>
              <a:rPr sz="1800" b="0" dirty="0">
                <a:latin typeface="Calibri"/>
                <a:cs typeface="Calibri"/>
              </a:rPr>
              <a:t>Πολλές</a:t>
            </a:r>
            <a:r>
              <a:rPr sz="1800" b="0" spc="-25" dirty="0">
                <a:latin typeface="Calibri"/>
                <a:cs typeface="Calibri"/>
              </a:rPr>
              <a:t> </a:t>
            </a:r>
            <a:r>
              <a:rPr sz="1800" b="0" dirty="0">
                <a:latin typeface="Calibri"/>
                <a:cs typeface="Calibri"/>
              </a:rPr>
              <a:t>φορές</a:t>
            </a:r>
            <a:r>
              <a:rPr sz="1800" b="0" spc="-55" dirty="0">
                <a:latin typeface="Calibri"/>
                <a:cs typeface="Calibri"/>
              </a:rPr>
              <a:t> </a:t>
            </a:r>
            <a:r>
              <a:rPr sz="1800" b="0" spc="-10" dirty="0">
                <a:latin typeface="Calibri"/>
                <a:cs typeface="Calibri"/>
              </a:rPr>
              <a:t>παρουσιαζόταν </a:t>
            </a:r>
            <a:r>
              <a:rPr sz="1800" b="0" dirty="0">
                <a:latin typeface="Calibri"/>
                <a:cs typeface="Calibri"/>
              </a:rPr>
              <a:t>έλλειψη</a:t>
            </a:r>
            <a:r>
              <a:rPr sz="1800" b="0" spc="-25" dirty="0">
                <a:latin typeface="Calibri"/>
                <a:cs typeface="Calibri"/>
              </a:rPr>
              <a:t> </a:t>
            </a:r>
            <a:r>
              <a:rPr sz="1800" b="0" dirty="0">
                <a:latin typeface="Calibri"/>
                <a:cs typeface="Calibri"/>
              </a:rPr>
              <a:t>αγαθών,</a:t>
            </a:r>
            <a:r>
              <a:rPr sz="1800" b="0" spc="-45" dirty="0">
                <a:latin typeface="Calibri"/>
                <a:cs typeface="Calibri"/>
              </a:rPr>
              <a:t> </a:t>
            </a:r>
            <a:r>
              <a:rPr sz="1800" b="0" dirty="0">
                <a:latin typeface="Calibri"/>
                <a:cs typeface="Calibri"/>
              </a:rPr>
              <a:t>τα</a:t>
            </a:r>
            <a:r>
              <a:rPr sz="1800" b="0" spc="-35" dirty="0">
                <a:latin typeface="Calibri"/>
                <a:cs typeface="Calibri"/>
              </a:rPr>
              <a:t> </a:t>
            </a:r>
            <a:r>
              <a:rPr sz="1800" b="0" dirty="0">
                <a:latin typeface="Calibri"/>
                <a:cs typeface="Calibri"/>
              </a:rPr>
              <a:t>οποία</a:t>
            </a:r>
            <a:r>
              <a:rPr sz="1800" b="0" spc="-40" dirty="0">
                <a:latin typeface="Calibri"/>
                <a:cs typeface="Calibri"/>
              </a:rPr>
              <a:t> </a:t>
            </a:r>
            <a:r>
              <a:rPr sz="1800" b="0" spc="-10" dirty="0">
                <a:latin typeface="Calibri"/>
                <a:cs typeface="Calibri"/>
              </a:rPr>
              <a:t>αναπληρώνονταν</a:t>
            </a:r>
            <a:r>
              <a:rPr sz="1800" b="0" spc="-5" dirty="0">
                <a:latin typeface="Calibri"/>
                <a:cs typeface="Calibri"/>
              </a:rPr>
              <a:t> </a:t>
            </a:r>
            <a:r>
              <a:rPr sz="1800" b="0" spc="-25" dirty="0">
                <a:latin typeface="Calibri"/>
                <a:cs typeface="Calibri"/>
              </a:rPr>
              <a:t>με</a:t>
            </a:r>
            <a:endParaRPr sz="1800">
              <a:latin typeface="Calibri"/>
              <a:cs typeface="Calibri"/>
            </a:endParaRPr>
          </a:p>
          <a:p>
            <a:pPr marL="12700" marR="109855">
              <a:lnSpc>
                <a:spcPct val="100000"/>
              </a:lnSpc>
            </a:pPr>
            <a:r>
              <a:rPr sz="1800" b="0" dirty="0">
                <a:latin typeface="Calibri"/>
                <a:cs typeface="Calibri"/>
              </a:rPr>
              <a:t>άλλους</a:t>
            </a:r>
            <a:r>
              <a:rPr sz="1800" b="0" spc="-55" dirty="0">
                <a:latin typeface="Calibri"/>
                <a:cs typeface="Calibri"/>
              </a:rPr>
              <a:t> </a:t>
            </a:r>
            <a:r>
              <a:rPr sz="1800" b="0" dirty="0">
                <a:latin typeface="Calibri"/>
                <a:cs typeface="Calibri"/>
              </a:rPr>
              <a:t>τρόπους</a:t>
            </a:r>
            <a:r>
              <a:rPr sz="1800" b="0" spc="-50" dirty="0">
                <a:latin typeface="Calibri"/>
                <a:cs typeface="Calibri"/>
              </a:rPr>
              <a:t> </a:t>
            </a:r>
            <a:r>
              <a:rPr sz="1800" b="0" dirty="0">
                <a:latin typeface="Calibri"/>
                <a:cs typeface="Calibri"/>
              </a:rPr>
              <a:t>όπως</a:t>
            </a:r>
            <a:r>
              <a:rPr sz="1800" b="0" spc="-75" dirty="0">
                <a:latin typeface="Calibri"/>
                <a:cs typeface="Calibri"/>
              </a:rPr>
              <a:t> </a:t>
            </a:r>
            <a:r>
              <a:rPr sz="1800" b="0" dirty="0">
                <a:latin typeface="Calibri"/>
                <a:cs typeface="Calibri"/>
              </a:rPr>
              <a:t>με</a:t>
            </a:r>
            <a:r>
              <a:rPr sz="1800" b="0" spc="-70" dirty="0">
                <a:latin typeface="Calibri"/>
                <a:cs typeface="Calibri"/>
              </a:rPr>
              <a:t> </a:t>
            </a:r>
            <a:r>
              <a:rPr sz="1800" b="0" dirty="0">
                <a:latin typeface="Calibri"/>
                <a:cs typeface="Calibri"/>
              </a:rPr>
              <a:t>περιορισμένο</a:t>
            </a:r>
            <a:r>
              <a:rPr sz="1800" b="0" spc="-30" dirty="0">
                <a:latin typeface="Calibri"/>
                <a:cs typeface="Calibri"/>
              </a:rPr>
              <a:t> </a:t>
            </a:r>
            <a:r>
              <a:rPr sz="1800" b="0" spc="-10" dirty="0">
                <a:latin typeface="Calibri"/>
                <a:cs typeface="Calibri"/>
              </a:rPr>
              <a:t>ανταλλακτικό</a:t>
            </a:r>
            <a:r>
              <a:rPr sz="1800" b="0" spc="-15" dirty="0">
                <a:latin typeface="Calibri"/>
                <a:cs typeface="Calibri"/>
              </a:rPr>
              <a:t> </a:t>
            </a:r>
            <a:r>
              <a:rPr sz="1800" b="0" dirty="0">
                <a:latin typeface="Calibri"/>
                <a:cs typeface="Calibri"/>
              </a:rPr>
              <a:t>εμπόριο</a:t>
            </a:r>
            <a:r>
              <a:rPr sz="1800" b="0" spc="-55" dirty="0">
                <a:latin typeface="Calibri"/>
                <a:cs typeface="Calibri"/>
              </a:rPr>
              <a:t> </a:t>
            </a:r>
            <a:r>
              <a:rPr sz="1800" b="0" dirty="0">
                <a:latin typeface="Calibri"/>
                <a:cs typeface="Calibri"/>
              </a:rPr>
              <a:t>μεταξύ</a:t>
            </a:r>
            <a:r>
              <a:rPr sz="1800" b="0" spc="-40" dirty="0">
                <a:latin typeface="Calibri"/>
                <a:cs typeface="Calibri"/>
              </a:rPr>
              <a:t> </a:t>
            </a:r>
            <a:r>
              <a:rPr sz="1800" b="0" dirty="0">
                <a:latin typeface="Calibri"/>
                <a:cs typeface="Calibri"/>
              </a:rPr>
              <a:t>των</a:t>
            </a:r>
            <a:r>
              <a:rPr sz="1800" b="0" spc="-50" dirty="0">
                <a:latin typeface="Calibri"/>
                <a:cs typeface="Calibri"/>
              </a:rPr>
              <a:t> </a:t>
            </a:r>
            <a:r>
              <a:rPr sz="1800" b="0" dirty="0">
                <a:latin typeface="Calibri"/>
                <a:cs typeface="Calibri"/>
              </a:rPr>
              <a:t>οίκων,</a:t>
            </a:r>
            <a:r>
              <a:rPr sz="1800" b="0" spc="-50" dirty="0">
                <a:latin typeface="Calibri"/>
                <a:cs typeface="Calibri"/>
              </a:rPr>
              <a:t> </a:t>
            </a:r>
            <a:r>
              <a:rPr sz="1800" b="0" spc="-25" dirty="0">
                <a:latin typeface="Calibri"/>
                <a:cs typeface="Calibri"/>
              </a:rPr>
              <a:t>με </a:t>
            </a:r>
            <a:r>
              <a:rPr sz="1800" b="0" dirty="0">
                <a:latin typeface="Calibri"/>
                <a:cs typeface="Calibri"/>
              </a:rPr>
              <a:t>ανταλλαγή</a:t>
            </a:r>
            <a:r>
              <a:rPr sz="1800" b="0" spc="-35" dirty="0">
                <a:latin typeface="Calibri"/>
                <a:cs typeface="Calibri"/>
              </a:rPr>
              <a:t> </a:t>
            </a:r>
            <a:r>
              <a:rPr sz="1800" b="0" dirty="0">
                <a:latin typeface="Calibri"/>
                <a:cs typeface="Calibri"/>
              </a:rPr>
              <a:t>δώρων,</a:t>
            </a:r>
            <a:r>
              <a:rPr sz="1800" b="0" spc="-50" dirty="0">
                <a:latin typeface="Calibri"/>
                <a:cs typeface="Calibri"/>
              </a:rPr>
              <a:t> </a:t>
            </a:r>
            <a:r>
              <a:rPr sz="1800" b="0" dirty="0">
                <a:latin typeface="Calibri"/>
                <a:cs typeface="Calibri"/>
              </a:rPr>
              <a:t>με</a:t>
            </a:r>
            <a:r>
              <a:rPr sz="1800" b="0" spc="-60" dirty="0">
                <a:latin typeface="Calibri"/>
                <a:cs typeface="Calibri"/>
              </a:rPr>
              <a:t> </a:t>
            </a:r>
            <a:r>
              <a:rPr sz="1800" b="0" dirty="0">
                <a:latin typeface="Calibri"/>
                <a:cs typeface="Calibri"/>
              </a:rPr>
              <a:t>τον</a:t>
            </a:r>
            <a:r>
              <a:rPr sz="1800" b="0" spc="-55" dirty="0">
                <a:latin typeface="Calibri"/>
                <a:cs typeface="Calibri"/>
              </a:rPr>
              <a:t> </a:t>
            </a:r>
            <a:r>
              <a:rPr sz="1800" b="0" dirty="0">
                <a:latin typeface="Calibri"/>
                <a:cs typeface="Calibri"/>
              </a:rPr>
              <a:t>πόλεμο</a:t>
            </a:r>
            <a:r>
              <a:rPr sz="1800" b="0" spc="-35" dirty="0">
                <a:latin typeface="Calibri"/>
                <a:cs typeface="Calibri"/>
              </a:rPr>
              <a:t> </a:t>
            </a:r>
            <a:r>
              <a:rPr sz="1800" b="0" dirty="0">
                <a:latin typeface="Calibri"/>
                <a:cs typeface="Calibri"/>
              </a:rPr>
              <a:t>και</a:t>
            </a:r>
            <a:r>
              <a:rPr sz="1800" b="0" spc="-55" dirty="0">
                <a:latin typeface="Calibri"/>
                <a:cs typeface="Calibri"/>
              </a:rPr>
              <a:t> </a:t>
            </a:r>
            <a:r>
              <a:rPr sz="1800" b="0" dirty="0">
                <a:latin typeface="Calibri"/>
                <a:cs typeface="Calibri"/>
              </a:rPr>
              <a:t>την</a:t>
            </a:r>
            <a:r>
              <a:rPr sz="1800" b="0" spc="-60" dirty="0">
                <a:latin typeface="Calibri"/>
                <a:cs typeface="Calibri"/>
              </a:rPr>
              <a:t> </a:t>
            </a:r>
            <a:r>
              <a:rPr sz="1800" b="0" spc="-10" dirty="0">
                <a:latin typeface="Calibri"/>
                <a:cs typeface="Calibri"/>
              </a:rPr>
              <a:t>πειρατεία.</a:t>
            </a:r>
            <a:endParaRPr sz="1800">
              <a:latin typeface="Calibri"/>
              <a:cs typeface="Calibri"/>
            </a:endParaRPr>
          </a:p>
          <a:p>
            <a:pPr marL="12700">
              <a:lnSpc>
                <a:spcPct val="100000"/>
              </a:lnSpc>
            </a:pPr>
            <a:r>
              <a:rPr sz="1800" b="0" dirty="0">
                <a:latin typeface="Calibri"/>
                <a:cs typeface="Calibri"/>
              </a:rPr>
              <a:t>Μέτρο</a:t>
            </a:r>
            <a:r>
              <a:rPr sz="1800" b="0" spc="-25" dirty="0">
                <a:latin typeface="Calibri"/>
                <a:cs typeface="Calibri"/>
              </a:rPr>
              <a:t> </a:t>
            </a:r>
            <a:r>
              <a:rPr sz="1800" b="0" dirty="0">
                <a:latin typeface="Calibri"/>
                <a:cs typeface="Calibri"/>
              </a:rPr>
              <a:t>αναφοράς</a:t>
            </a:r>
            <a:r>
              <a:rPr sz="1800" b="0" spc="-25" dirty="0">
                <a:latin typeface="Calibri"/>
                <a:cs typeface="Calibri"/>
              </a:rPr>
              <a:t> </a:t>
            </a:r>
            <a:r>
              <a:rPr sz="1800" b="0" dirty="0">
                <a:latin typeface="Calibri"/>
                <a:cs typeface="Calibri"/>
              </a:rPr>
              <a:t>για</a:t>
            </a:r>
            <a:r>
              <a:rPr sz="1800" b="0" spc="-40" dirty="0">
                <a:latin typeface="Calibri"/>
                <a:cs typeface="Calibri"/>
              </a:rPr>
              <a:t> </a:t>
            </a:r>
            <a:r>
              <a:rPr sz="1800" b="0" dirty="0">
                <a:latin typeface="Calibri"/>
                <a:cs typeface="Calibri"/>
              </a:rPr>
              <a:t>την</a:t>
            </a:r>
            <a:r>
              <a:rPr sz="1800" b="0" spc="-35" dirty="0">
                <a:latin typeface="Calibri"/>
                <a:cs typeface="Calibri"/>
              </a:rPr>
              <a:t> </a:t>
            </a:r>
            <a:r>
              <a:rPr sz="1800" b="0" spc="-10" dirty="0">
                <a:latin typeface="Calibri"/>
                <a:cs typeface="Calibri"/>
              </a:rPr>
              <a:t>αξιολόγηση</a:t>
            </a:r>
            <a:r>
              <a:rPr sz="1800" b="0" spc="-40" dirty="0">
                <a:latin typeface="Calibri"/>
                <a:cs typeface="Calibri"/>
              </a:rPr>
              <a:t> </a:t>
            </a:r>
            <a:r>
              <a:rPr sz="1800" b="0" dirty="0">
                <a:latin typeface="Calibri"/>
                <a:cs typeface="Calibri"/>
              </a:rPr>
              <a:t>των</a:t>
            </a:r>
            <a:r>
              <a:rPr sz="1800" b="0" spc="-15" dirty="0">
                <a:latin typeface="Calibri"/>
                <a:cs typeface="Calibri"/>
              </a:rPr>
              <a:t> </a:t>
            </a:r>
            <a:r>
              <a:rPr sz="1800" b="0" spc="-10" dirty="0">
                <a:latin typeface="Calibri"/>
                <a:cs typeface="Calibri"/>
              </a:rPr>
              <a:t>ανταλλασσόμενων</a:t>
            </a:r>
            <a:r>
              <a:rPr sz="1800" b="0" spc="5" dirty="0">
                <a:latin typeface="Calibri"/>
                <a:cs typeface="Calibri"/>
              </a:rPr>
              <a:t> </a:t>
            </a:r>
            <a:r>
              <a:rPr sz="1800" b="0" dirty="0">
                <a:latin typeface="Calibri"/>
                <a:cs typeface="Calibri"/>
              </a:rPr>
              <a:t>αγαθών</a:t>
            </a:r>
            <a:r>
              <a:rPr sz="1800" b="0" spc="-30" dirty="0">
                <a:latin typeface="Calibri"/>
                <a:cs typeface="Calibri"/>
              </a:rPr>
              <a:t> </a:t>
            </a:r>
            <a:r>
              <a:rPr sz="1800" b="0" dirty="0">
                <a:latin typeface="Calibri"/>
                <a:cs typeface="Calibri"/>
              </a:rPr>
              <a:t>ήταν</a:t>
            </a:r>
            <a:r>
              <a:rPr sz="1800" b="0" spc="-40" dirty="0">
                <a:latin typeface="Calibri"/>
                <a:cs typeface="Calibri"/>
              </a:rPr>
              <a:t> </a:t>
            </a:r>
            <a:r>
              <a:rPr sz="1800" b="0" dirty="0">
                <a:latin typeface="Calibri"/>
                <a:cs typeface="Calibri"/>
              </a:rPr>
              <a:t>το</a:t>
            </a:r>
            <a:r>
              <a:rPr sz="1800" b="0" spc="-40" dirty="0">
                <a:latin typeface="Calibri"/>
                <a:cs typeface="Calibri"/>
              </a:rPr>
              <a:t> </a:t>
            </a:r>
            <a:r>
              <a:rPr sz="1800" b="0" dirty="0">
                <a:latin typeface="Calibri"/>
                <a:cs typeface="Calibri"/>
              </a:rPr>
              <a:t>βόδι</a:t>
            </a:r>
            <a:r>
              <a:rPr sz="1800" b="0" spc="-45" dirty="0">
                <a:latin typeface="Calibri"/>
                <a:cs typeface="Calibri"/>
              </a:rPr>
              <a:t> </a:t>
            </a:r>
            <a:r>
              <a:rPr sz="1800" b="0" spc="-50" dirty="0">
                <a:latin typeface="Calibri"/>
                <a:cs typeface="Calibri"/>
              </a:rPr>
              <a:t>ή</a:t>
            </a:r>
            <a:endParaRPr sz="1800">
              <a:latin typeface="Calibri"/>
              <a:cs typeface="Calibri"/>
            </a:endParaRPr>
          </a:p>
          <a:p>
            <a:pPr marL="12700">
              <a:lnSpc>
                <a:spcPct val="100000"/>
              </a:lnSpc>
            </a:pPr>
            <a:r>
              <a:rPr sz="1800" b="0" dirty="0">
                <a:latin typeface="Calibri"/>
                <a:cs typeface="Calibri"/>
              </a:rPr>
              <a:t>τα</a:t>
            </a:r>
            <a:r>
              <a:rPr sz="1800" b="0" spc="-55" dirty="0">
                <a:latin typeface="Calibri"/>
                <a:cs typeface="Calibri"/>
              </a:rPr>
              <a:t> </a:t>
            </a:r>
            <a:r>
              <a:rPr sz="1800" b="0" dirty="0">
                <a:latin typeface="Calibri"/>
                <a:cs typeface="Calibri"/>
              </a:rPr>
              <a:t>δέρματα</a:t>
            </a:r>
            <a:r>
              <a:rPr sz="1800" b="0" spc="-40" dirty="0">
                <a:latin typeface="Calibri"/>
                <a:cs typeface="Calibri"/>
              </a:rPr>
              <a:t> </a:t>
            </a:r>
            <a:r>
              <a:rPr sz="1800" b="0" dirty="0">
                <a:latin typeface="Calibri"/>
                <a:cs typeface="Calibri"/>
              </a:rPr>
              <a:t>ζώων,</a:t>
            </a:r>
            <a:r>
              <a:rPr sz="1800" b="0" spc="-50" dirty="0">
                <a:latin typeface="Calibri"/>
                <a:cs typeface="Calibri"/>
              </a:rPr>
              <a:t> </a:t>
            </a:r>
            <a:r>
              <a:rPr sz="1800" b="0" dirty="0">
                <a:latin typeface="Calibri"/>
                <a:cs typeface="Calibri"/>
              </a:rPr>
              <a:t>τα</a:t>
            </a:r>
            <a:r>
              <a:rPr sz="1800" b="0" spc="-55" dirty="0">
                <a:latin typeface="Calibri"/>
                <a:cs typeface="Calibri"/>
              </a:rPr>
              <a:t> </a:t>
            </a:r>
            <a:r>
              <a:rPr sz="1800" b="0" dirty="0">
                <a:latin typeface="Calibri"/>
                <a:cs typeface="Calibri"/>
              </a:rPr>
              <a:t>μέταλλα</a:t>
            </a:r>
            <a:r>
              <a:rPr sz="1800" b="0" spc="-15" dirty="0">
                <a:latin typeface="Calibri"/>
                <a:cs typeface="Calibri"/>
              </a:rPr>
              <a:t> </a:t>
            </a:r>
            <a:r>
              <a:rPr sz="1800" b="0" dirty="0">
                <a:latin typeface="Calibri"/>
                <a:cs typeface="Calibri"/>
              </a:rPr>
              <a:t>κι</a:t>
            </a:r>
            <a:r>
              <a:rPr sz="1800" b="0" spc="-65" dirty="0">
                <a:latin typeface="Calibri"/>
                <a:cs typeface="Calibri"/>
              </a:rPr>
              <a:t> </a:t>
            </a:r>
            <a:r>
              <a:rPr sz="1800" b="0" dirty="0">
                <a:latin typeface="Calibri"/>
                <a:cs typeface="Calibri"/>
              </a:rPr>
              <a:t>ακόμα</a:t>
            </a:r>
            <a:r>
              <a:rPr sz="1800" b="0" spc="-45" dirty="0">
                <a:latin typeface="Calibri"/>
                <a:cs typeface="Calibri"/>
              </a:rPr>
              <a:t> </a:t>
            </a:r>
            <a:r>
              <a:rPr sz="1800" b="0" dirty="0">
                <a:latin typeface="Calibri"/>
                <a:cs typeface="Calibri"/>
              </a:rPr>
              <a:t>οι</a:t>
            </a:r>
            <a:r>
              <a:rPr sz="1800" b="0" spc="-45" dirty="0">
                <a:latin typeface="Calibri"/>
                <a:cs typeface="Calibri"/>
              </a:rPr>
              <a:t> </a:t>
            </a:r>
            <a:r>
              <a:rPr sz="1800" b="0" spc="-10" dirty="0">
                <a:latin typeface="Calibri"/>
                <a:cs typeface="Calibri"/>
              </a:rPr>
              <a:t>δούλοι.</a:t>
            </a:r>
            <a:endParaRPr sz="1800">
              <a:latin typeface="Calibri"/>
              <a:cs typeface="Calibri"/>
            </a:endParaRPr>
          </a:p>
          <a:p>
            <a:pPr marL="12700" marR="581660">
              <a:lnSpc>
                <a:spcPct val="100000"/>
              </a:lnSpc>
            </a:pPr>
            <a:r>
              <a:rPr sz="1800" b="0" dirty="0">
                <a:latin typeface="Calibri"/>
                <a:cs typeface="Calibri"/>
              </a:rPr>
              <a:t>Την</a:t>
            </a:r>
            <a:r>
              <a:rPr sz="1800" b="0" spc="-70" dirty="0">
                <a:latin typeface="Calibri"/>
                <a:cs typeface="Calibri"/>
              </a:rPr>
              <a:t> </a:t>
            </a:r>
            <a:r>
              <a:rPr sz="1800" b="0" dirty="0">
                <a:latin typeface="Calibri"/>
                <a:cs typeface="Calibri"/>
              </a:rPr>
              <a:t>εποχή</a:t>
            </a:r>
            <a:r>
              <a:rPr sz="1800" b="0" spc="-70" dirty="0">
                <a:latin typeface="Calibri"/>
                <a:cs typeface="Calibri"/>
              </a:rPr>
              <a:t> </a:t>
            </a:r>
            <a:r>
              <a:rPr sz="1800" b="0" dirty="0">
                <a:latin typeface="Calibri"/>
                <a:cs typeface="Calibri"/>
              </a:rPr>
              <a:t>αυτή</a:t>
            </a:r>
            <a:r>
              <a:rPr sz="1800" b="0" spc="-55" dirty="0">
                <a:latin typeface="Calibri"/>
                <a:cs typeface="Calibri"/>
              </a:rPr>
              <a:t> </a:t>
            </a:r>
            <a:r>
              <a:rPr sz="1800" b="0" dirty="0">
                <a:latin typeface="Calibri"/>
                <a:cs typeface="Calibri"/>
              </a:rPr>
              <a:t>το</a:t>
            </a:r>
            <a:r>
              <a:rPr sz="1800" b="0" spc="-55" dirty="0">
                <a:latin typeface="Calibri"/>
                <a:cs typeface="Calibri"/>
              </a:rPr>
              <a:t> </a:t>
            </a:r>
            <a:r>
              <a:rPr sz="1800" b="0" spc="-10" dirty="0">
                <a:latin typeface="Calibri"/>
                <a:cs typeface="Calibri"/>
              </a:rPr>
              <a:t>εξωτερικό</a:t>
            </a:r>
            <a:r>
              <a:rPr sz="1800" b="0" spc="-40" dirty="0">
                <a:latin typeface="Calibri"/>
                <a:cs typeface="Calibri"/>
              </a:rPr>
              <a:t> </a:t>
            </a:r>
            <a:r>
              <a:rPr sz="1800" b="0" spc="-10" dirty="0">
                <a:latin typeface="Calibri"/>
                <a:cs typeface="Calibri"/>
              </a:rPr>
              <a:t>εμπόριο,</a:t>
            </a:r>
            <a:r>
              <a:rPr sz="1800" b="0" spc="-30" dirty="0">
                <a:latin typeface="Calibri"/>
                <a:cs typeface="Calibri"/>
              </a:rPr>
              <a:t> </a:t>
            </a:r>
            <a:r>
              <a:rPr sz="1800" b="0" dirty="0">
                <a:latin typeface="Calibri"/>
                <a:cs typeface="Calibri"/>
              </a:rPr>
              <a:t>κυρίως</a:t>
            </a:r>
            <a:r>
              <a:rPr sz="1800" b="0" spc="-50" dirty="0">
                <a:latin typeface="Calibri"/>
                <a:cs typeface="Calibri"/>
              </a:rPr>
              <a:t> </a:t>
            </a:r>
            <a:r>
              <a:rPr sz="1800" b="0" dirty="0">
                <a:latin typeface="Calibri"/>
                <a:cs typeface="Calibri"/>
              </a:rPr>
              <a:t>για</a:t>
            </a:r>
            <a:r>
              <a:rPr sz="1800" b="0" spc="-55" dirty="0">
                <a:latin typeface="Calibri"/>
                <a:cs typeface="Calibri"/>
              </a:rPr>
              <a:t> </a:t>
            </a:r>
            <a:r>
              <a:rPr sz="1800" b="0" dirty="0">
                <a:latin typeface="Calibri"/>
                <a:cs typeface="Calibri"/>
              </a:rPr>
              <a:t>την</a:t>
            </a:r>
            <a:r>
              <a:rPr sz="1800" b="0" spc="-65" dirty="0">
                <a:latin typeface="Calibri"/>
                <a:cs typeface="Calibri"/>
              </a:rPr>
              <a:t> </a:t>
            </a:r>
            <a:r>
              <a:rPr sz="1800" b="0" dirty="0">
                <a:latin typeface="Calibri"/>
                <a:cs typeface="Calibri"/>
              </a:rPr>
              <a:t>προμήθεια</a:t>
            </a:r>
            <a:r>
              <a:rPr sz="1800" b="0" spc="-45" dirty="0">
                <a:latin typeface="Calibri"/>
                <a:cs typeface="Calibri"/>
              </a:rPr>
              <a:t> </a:t>
            </a:r>
            <a:r>
              <a:rPr sz="1800" b="0" dirty="0">
                <a:latin typeface="Calibri"/>
                <a:cs typeface="Calibri"/>
              </a:rPr>
              <a:t>μετάλλων</a:t>
            </a:r>
            <a:r>
              <a:rPr sz="1800" b="0" spc="-15" dirty="0">
                <a:latin typeface="Calibri"/>
                <a:cs typeface="Calibri"/>
              </a:rPr>
              <a:t> </a:t>
            </a:r>
            <a:r>
              <a:rPr sz="1800" b="0" spc="-25" dirty="0">
                <a:latin typeface="Calibri"/>
                <a:cs typeface="Calibri"/>
              </a:rPr>
              <a:t>και </a:t>
            </a:r>
            <a:r>
              <a:rPr sz="1800" b="0" spc="-10" dirty="0">
                <a:latin typeface="Calibri"/>
                <a:cs typeface="Calibri"/>
              </a:rPr>
              <a:t>δούλων,</a:t>
            </a:r>
            <a:r>
              <a:rPr sz="1800" b="0" spc="-60" dirty="0">
                <a:latin typeface="Calibri"/>
                <a:cs typeface="Calibri"/>
              </a:rPr>
              <a:t> </a:t>
            </a:r>
            <a:r>
              <a:rPr sz="1800" b="0" dirty="0">
                <a:latin typeface="Calibri"/>
                <a:cs typeface="Calibri"/>
              </a:rPr>
              <a:t>διεξαγόταν</a:t>
            </a:r>
            <a:r>
              <a:rPr sz="1800" b="0" spc="-40" dirty="0">
                <a:latin typeface="Calibri"/>
                <a:cs typeface="Calibri"/>
              </a:rPr>
              <a:t> </a:t>
            </a:r>
            <a:r>
              <a:rPr sz="1800" b="0" dirty="0">
                <a:latin typeface="Calibri"/>
                <a:cs typeface="Calibri"/>
              </a:rPr>
              <a:t>από</a:t>
            </a:r>
            <a:r>
              <a:rPr sz="1800" b="0" spc="-55" dirty="0">
                <a:latin typeface="Calibri"/>
                <a:cs typeface="Calibri"/>
              </a:rPr>
              <a:t> </a:t>
            </a:r>
            <a:r>
              <a:rPr sz="1800" b="0" dirty="0">
                <a:latin typeface="Calibri"/>
                <a:cs typeface="Calibri"/>
              </a:rPr>
              <a:t>τους</a:t>
            </a:r>
            <a:r>
              <a:rPr sz="1800" b="0" spc="-55" dirty="0">
                <a:latin typeface="Calibri"/>
                <a:cs typeface="Calibri"/>
              </a:rPr>
              <a:t> </a:t>
            </a:r>
            <a:r>
              <a:rPr sz="1800" b="0" spc="-10" dirty="0">
                <a:latin typeface="Calibri"/>
                <a:cs typeface="Calibri"/>
              </a:rPr>
              <a:t>Φοίνικες.</a:t>
            </a:r>
            <a:endParaRPr sz="1800">
              <a:latin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4745</Words>
  <Application>Microsoft Office PowerPoint</Application>
  <PresentationFormat>Προβολή στην οθόνη (4:3)</PresentationFormat>
  <Paragraphs>322</Paragraphs>
  <Slides>36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36</vt:i4>
      </vt:variant>
    </vt:vector>
  </HeadingPairs>
  <TitlesOfParts>
    <vt:vector size="37" baseType="lpstr">
      <vt:lpstr>Office Theme</vt:lpstr>
      <vt:lpstr>ΑΝΑΛΥΣΗ ΙΣΤΟΡΙΚΗΣ ΠΗΓΗΣ</vt:lpstr>
      <vt:lpstr>Με βάση το ιστορικό παράθεμα και αξιοποιώντας τις ιστορικές σας γνώσεις να αναφερθείτε στην οικονομία της ομηρικής εποχής και τη λειτουργία του οίκου.</vt:lpstr>
      <vt:lpstr>Διαφάνεια 3</vt:lpstr>
      <vt:lpstr>1ο βήμα</vt:lpstr>
      <vt:lpstr>Διαφάνεια 5</vt:lpstr>
      <vt:lpstr>2ο βήμα</vt:lpstr>
      <vt:lpstr>Διαφάνεια 7</vt:lpstr>
      <vt:lpstr>Διαφάνεια 8</vt:lpstr>
      <vt:lpstr>4ο βήμα</vt:lpstr>
      <vt:lpstr>5ο βήμα</vt:lpstr>
      <vt:lpstr>5ο βήμα</vt:lpstr>
      <vt:lpstr>6ο βήμα</vt:lpstr>
      <vt:lpstr>Διαφάνεια 13</vt:lpstr>
      <vt:lpstr>Με βάση το παρακάτω παράθεμα και αξιοποιώντας τις ιστορικές σας γνώσεις να εξηγήσετε το ρόλο του οίκου στην ομηρική κοινωνία.</vt:lpstr>
      <vt:lpstr>Διαφάνεια 15</vt:lpstr>
      <vt:lpstr>Με βάση το παρακάτω παράθεμα και αξιοποιώντας τις ιστορικές σας γνώσεις να εξηγήσετε το ρόλο του οίκου στην ομηρική κοινωνία.</vt:lpstr>
      <vt:lpstr>Διαφάνεια 17</vt:lpstr>
      <vt:lpstr>Διαφάνεια 18</vt:lpstr>
      <vt:lpstr>Διαφάνεια 19</vt:lpstr>
      <vt:lpstr>Βασική κοινωνική μονάδα του οίκου αποτελούσε η στενότερη ή ευρύτερη οικογένεια, που βρισκόταν υπό την εξουσία ενός πατριάρχη βασιλιά, και περιελάμβανε τις εκτάσεις γης, τα ζώα, το υπηρετικό προσωπικό, και τα υπόλοιπα υλικά αγαθά. Παράδειγμα ο οίκος του Οδυσσέα στην Ιθάκη. Ο θεσμός του οίκου αντιπροσώπευε έναν τύπο κοινωνίας τοπικό, όπου ίσχυαν εθιμικοί κανόνες δικαίου, με συχνές συγκρούσεις ανάμεσα σε μεμονωμένους ανθρώπους και αντίπαλες ομάδες, και με ριζική διαφοροποίηση ανάμεσα στην ανώτερη τάξη των ευγενών και στον λαό. Η αλληλεγγύη ανάμεσα στα μέλη του οίκου στηριζόταν στους συγγενικούς κυρίως δεσμούς. […]</vt:lpstr>
      <vt:lpstr>Διαφάνεια 21</vt:lpstr>
      <vt:lpstr>4ο βήμα</vt:lpstr>
      <vt:lpstr>5ο βήμα</vt:lpstr>
      <vt:lpstr>5ο βήμα</vt:lpstr>
      <vt:lpstr>6ο βήμα</vt:lpstr>
      <vt:lpstr>Διαφάνεια 26</vt:lpstr>
      <vt:lpstr>Με βάση το ιστορικό παράθεμα και αξιοποιώντας τις ιστορικές σας γνώσεις να αναφερθείτε στο βασικό σκοπό και τις επιδιώξεις της πόλης – κράτους.</vt:lpstr>
      <vt:lpstr>Διαφάνεια 28</vt:lpstr>
      <vt:lpstr>Με βάση το ιστορικό παράθεμα και αξιοποιώντας τις ιστορικές σας γνώσεις να αναφερθείτε στο βασικό σκοπό και τις επιδιώξεις της πόλης – κράτους.</vt:lpstr>
      <vt:lpstr>Διαφάνεια 30</vt:lpstr>
      <vt:lpstr>Διαφάνεια 31</vt:lpstr>
      <vt:lpstr>Διαφάνεια 32</vt:lpstr>
      <vt:lpstr>Διαφάνεια 33</vt:lpstr>
      <vt:lpstr>5ο βήμα</vt:lpstr>
      <vt:lpstr>5ο βήμα</vt:lpstr>
      <vt:lpstr>6ο βήμα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ΑΝΑΛΥΣΗ ΙΣΤΟΡΙΚΗΣ ΠΗΓΗΣ</dc:title>
  <dc:creator>SPIKONT</dc:creator>
  <cp:lastModifiedBy>SPIKONT</cp:lastModifiedBy>
  <cp:revision>1</cp:revision>
  <dcterms:created xsi:type="dcterms:W3CDTF">2025-05-30T08:12:48Z</dcterms:created>
  <dcterms:modified xsi:type="dcterms:W3CDTF">2025-10-13T17:53:54Z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2020-01-12T00:00:00Z</vt:filetime>
  </property>
  <property fmtid="{D5CDD505-2E9C-101B-9397-08002B2CF9AE}" pid="3" name="Creator">
    <vt:lpwstr>Microsoft® PowerPoint® 2013</vt:lpwstr>
  </property>
  <property fmtid="{D5CDD505-2E9C-101B-9397-08002B2CF9AE}" pid="4" name="LastSaved">
    <vt:filetime>2025-05-30T00:00:00Z</vt:filetime>
  </property>
  <property fmtid="{D5CDD505-2E9C-101B-9397-08002B2CF9AE}" pid="5" name="Producer">
    <vt:lpwstr>Microsoft® PowerPoint® 2013</vt:lpwstr>
  </property>
</Properties>
</file>