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0" r:id="rId4"/>
    <p:sldId id="257" r:id="rId5"/>
    <p:sldId id="271" r:id="rId6"/>
    <p:sldId id="261" r:id="rId7"/>
    <p:sldId id="268" r:id="rId8"/>
    <p:sldId id="269" r:id="rId9"/>
    <p:sldId id="258" r:id="rId10"/>
    <p:sldId id="259" r:id="rId11"/>
    <p:sldId id="260" r:id="rId12"/>
    <p:sldId id="262" r:id="rId13"/>
    <p:sldId id="263" r:id="rId14"/>
    <p:sldId id="264" r:id="rId15"/>
    <p:sldId id="265" r:id="rId16"/>
    <p:sldId id="267" r:id="rId17"/>
    <p:sldId id="266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576C8-7D39-441F-8C73-23AFA18A0DF6}" type="datetimeFigureOut">
              <a:rPr lang="el-GR" smtClean="0"/>
              <a:t>26/2/2025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2307B-2D44-4A80-8D46-820CD0511F9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ΤΡΙΤΗ ΗΛΙΚΙΑ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>
                <a:solidFill>
                  <a:schemeClr val="tx1"/>
                </a:solidFill>
              </a:rPr>
              <a:t>Κάθε χρόνο την 1η Οκτωβρίου γιορτάζεται η παγκόσμια ημέρα για την </a:t>
            </a:r>
            <a:r>
              <a:rPr lang="el-GR" dirty="0" err="1">
                <a:solidFill>
                  <a:schemeClr val="tx1"/>
                </a:solidFill>
              </a:rPr>
              <a:t>τριτη</a:t>
            </a:r>
            <a:r>
              <a:rPr lang="el-GR" dirty="0">
                <a:solidFill>
                  <a:schemeClr val="tx1"/>
                </a:solidFill>
              </a:rPr>
              <a:t> ηλικία, η οποία έχει στόχο να μας κάνει να μην ξεχνάμε και τις μεγαλύτερες ηλικίες.</a:t>
            </a:r>
          </a:p>
          <a:p>
            <a:r>
              <a:rPr lang="el-GR" b="1" dirty="0">
                <a:solidFill>
                  <a:schemeClr val="tx1"/>
                </a:solidFill>
              </a:rPr>
              <a:t>Η ημέρα καθιερώθηκε από τον ΟΗΕ το 1990</a:t>
            </a:r>
            <a:r>
              <a:rPr lang="el-GR" dirty="0">
                <a:solidFill>
                  <a:schemeClr val="tx1"/>
                </a:solidFill>
              </a:rPr>
              <a:t>, σε μια προσπάθεια να μας θυμίζει τα προβλήματα που αντιμετωπίζει κανείς καθώς μεγαλώνει.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>Στον ψυχολογικό τομέα: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>
                <a:solidFill>
                  <a:srgbClr val="FF0000"/>
                </a:solidFill>
              </a:rPr>
              <a:t>Διαλλακτικότητα</a:t>
            </a:r>
            <a:r>
              <a:rPr lang="el-GR" dirty="0">
                <a:solidFill>
                  <a:srgbClr val="FF0000"/>
                </a:solidFill>
              </a:rPr>
              <a:t>, συμβιβαστικότητα, ειλικρίνεια και επιείκεια</a:t>
            </a:r>
            <a:r>
              <a:rPr lang="el-GR" dirty="0"/>
              <a:t>.</a:t>
            </a:r>
          </a:p>
          <a:p>
            <a:pPr lvl="0"/>
            <a:r>
              <a:rPr lang="el-GR" dirty="0"/>
              <a:t>Οι άνθρωποι που έχουν </a:t>
            </a:r>
            <a:r>
              <a:rPr lang="el-GR" dirty="0" err="1"/>
              <a:t>κορεσθεί</a:t>
            </a:r>
            <a:r>
              <a:rPr lang="el-GR" dirty="0"/>
              <a:t> από εμπειρίες μιας ολόκληρης ζωής και έχουν διαμορφώσει μια υγιή προσωπικότητα αντιμετωπίζουν το </a:t>
            </a:r>
            <a:r>
              <a:rPr lang="el-GR" dirty="0" smtClean="0"/>
              <a:t>στάδιο αυτό της ζωής </a:t>
            </a:r>
            <a:r>
              <a:rPr lang="el-GR" dirty="0"/>
              <a:t>με </a:t>
            </a:r>
            <a:r>
              <a:rPr lang="el-GR" dirty="0">
                <a:solidFill>
                  <a:srgbClr val="FF0000"/>
                </a:solidFill>
              </a:rPr>
              <a:t>γαλήνη και αίσθημα αυτοπραγμάτωσης.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Στον κοινωνικό τομέα: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l-GR" dirty="0" smtClean="0"/>
              <a:t>Πολύτιμοι </a:t>
            </a:r>
            <a:r>
              <a:rPr lang="el-GR" dirty="0">
                <a:solidFill>
                  <a:srgbClr val="FF0000"/>
                </a:solidFill>
              </a:rPr>
              <a:t>σύμβουλοι </a:t>
            </a:r>
            <a:r>
              <a:rPr lang="el-GR" dirty="0"/>
              <a:t>σε οποιοδήποτε κοινωνικό στάδιο: στην οικογένεια, στη δουλειά, στην παιδεία, στην αντιμετώπιση κοινωνικών προβλημάτων, στην εξυγίανση της κοινωνίας.</a:t>
            </a:r>
          </a:p>
          <a:p>
            <a:pPr lvl="0"/>
            <a:r>
              <a:rPr lang="el-GR" dirty="0"/>
              <a:t>Υποστηρίζουν την κοινωνική γαλήνη και ομόνοια.</a:t>
            </a:r>
          </a:p>
          <a:p>
            <a:pPr lvl="0"/>
            <a:r>
              <a:rPr lang="el-GR" dirty="0">
                <a:solidFill>
                  <a:srgbClr val="FF0000"/>
                </a:solidFill>
              </a:rPr>
              <a:t>Ως γιαγιάδες και παππούδες</a:t>
            </a:r>
            <a:r>
              <a:rPr lang="el-GR" dirty="0"/>
              <a:t>, συμβάλλουν τα μέγιστα στην αγωγή της νέας γενιάς.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>Πνευματικά: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l-GR" dirty="0" smtClean="0"/>
              <a:t>Μειώνεται </a:t>
            </a:r>
            <a:r>
              <a:rPr lang="el-GR" dirty="0"/>
              <a:t>η προσαρμοστικότητα.</a:t>
            </a:r>
          </a:p>
          <a:p>
            <a:pPr lvl="0"/>
            <a:r>
              <a:rPr lang="el-GR" dirty="0"/>
              <a:t>Παρατηρείται δυσκαμψία στις ιδέες, συντηρητικότητα και επιφυλακτικότητα.</a:t>
            </a:r>
          </a:p>
          <a:p>
            <a:pPr lvl="0"/>
            <a:r>
              <a:rPr lang="el-GR" dirty="0"/>
              <a:t>Εξασθενεί η μνήμη και στρέφεται περισσότερο στο απώτερο παρελθόν (επικράτηση της μακροπρόθεσμης μνήμης εις βάρος της βραχυπρόθεσμης).</a:t>
            </a:r>
          </a:p>
          <a:p>
            <a:pPr lvl="0"/>
            <a:r>
              <a:rPr lang="el-GR" dirty="0"/>
              <a:t>Στα βαθιά γηρατειά παρατηρείται απώλεια της νοητικής και κριτικής διαύγειας.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>Ψυχολογικά: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0"/>
            <a:r>
              <a:rPr lang="el-GR" sz="1600" dirty="0" smtClean="0"/>
              <a:t>Αισθάνονται να παραγκωνίζονται από την κοινωνική ζωή εξαιτίας των εξελίξεων που αδυνατούν να παρακολουθούν.</a:t>
            </a:r>
            <a:endParaRPr lang="el-GR" sz="1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l-GR" dirty="0" smtClean="0"/>
              <a:t>Διακρίνονται </a:t>
            </a:r>
            <a:r>
              <a:rPr lang="el-GR" dirty="0"/>
              <a:t>από εμμονές, πείσμα και αδιαλλαξία.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l-GR" dirty="0" smtClean="0"/>
              <a:t>Ψυχική κούραση, απαισιοδοξία, τάση απομόνωσης.</a:t>
            </a:r>
            <a:endParaRPr lang="el-GR" dirty="0"/>
          </a:p>
        </p:txBody>
      </p:sp>
      <p:pic>
        <p:nvPicPr>
          <p:cNvPr id="7" name="6 - Θέση περιεχομένου" descr="6a6dae3ebefd4b6fa3f78c6ad478b2e2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5025" y="2763879"/>
            <a:ext cx="4041775" cy="2773279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l-GR" dirty="0">
                <a:solidFill>
                  <a:srgbClr val="FF0000"/>
                </a:solidFill>
              </a:rPr>
              <a:t>Κρίνουν έντονα </a:t>
            </a:r>
            <a:r>
              <a:rPr lang="el-GR" dirty="0"/>
              <a:t>τους νέους για τις επιλογές τους εξωραΐζοντας τη δική τους γενιά και διατυμπανίζοντας τα επιτεύγματά τους.</a:t>
            </a:r>
          </a:p>
          <a:p>
            <a:pPr lvl="0"/>
            <a:r>
              <a:rPr lang="el-GR" dirty="0">
                <a:solidFill>
                  <a:srgbClr val="FF0000"/>
                </a:solidFill>
              </a:rPr>
              <a:t>Απαιτούν το σεβασμό </a:t>
            </a:r>
            <a:r>
              <a:rPr lang="el-GR" dirty="0"/>
              <a:t>από τους άλλους στηριζόμενοι αποκλειστικά και μόνο στην ηλικία. Έτσι, ο σεβασμός δεν ανταποδίδεται προς τους </a:t>
            </a:r>
            <a:r>
              <a:rPr lang="el-GR" dirty="0" err="1"/>
              <a:t>νεοτέρους</a:t>
            </a:r>
            <a:r>
              <a:rPr lang="el-GR" dirty="0"/>
              <a:t>.</a:t>
            </a:r>
          </a:p>
          <a:p>
            <a:pPr lvl="0"/>
            <a:r>
              <a:rPr lang="el-GR" dirty="0"/>
              <a:t>Πολλοί ηλικιωμένοι δεν περιορίζουν τον </a:t>
            </a:r>
            <a:r>
              <a:rPr lang="el-GR" dirty="0">
                <a:solidFill>
                  <a:srgbClr val="FF0000"/>
                </a:solidFill>
              </a:rPr>
              <a:t>παρεμβατικό ρόλο </a:t>
            </a:r>
            <a:r>
              <a:rPr lang="el-GR" dirty="0"/>
              <a:t>τους στη συμβουλευτική μονάχα παροχή και εμπλέκονται στη διαμόρφωση της ζωής των άλλων, ασχέτως ηλικίας.</a:t>
            </a:r>
          </a:p>
          <a:p>
            <a:pPr lvl="0"/>
            <a:r>
              <a:rPr lang="el-GR" dirty="0"/>
              <a:t>Άτομα με ζωή γεμάτη αντιφάσεις, ελλείψεις, ψυχικά τραύματα και ανεκπλήρωτους πόθους αντιμετωπίζουν το τέλος με </a:t>
            </a:r>
            <a:r>
              <a:rPr lang="el-GR" dirty="0">
                <a:solidFill>
                  <a:srgbClr val="FF0000"/>
                </a:solidFill>
              </a:rPr>
              <a:t>φόβο και ανασφάλεια.</a:t>
            </a:r>
          </a:p>
          <a:p>
            <a:pPr lvl="0"/>
            <a:r>
              <a:rPr lang="el-GR" dirty="0"/>
              <a:t>Ο κοινωνικός παραγκωνισμός και ο θάνατος των προσφιλών προσώπων οδηγεί αναπόφευκτα στην πεισιθάνατη </a:t>
            </a:r>
            <a:r>
              <a:rPr lang="el-GR" dirty="0">
                <a:solidFill>
                  <a:srgbClr val="FF0000"/>
                </a:solidFill>
              </a:rPr>
              <a:t>μοναξιά και την αίσθηση ανικανότητας.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>Οικονομικά: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l-GR" dirty="0" smtClean="0"/>
              <a:t>Νιώθουν </a:t>
            </a:r>
            <a:r>
              <a:rPr lang="el-GR" dirty="0">
                <a:solidFill>
                  <a:srgbClr val="FF0000"/>
                </a:solidFill>
              </a:rPr>
              <a:t>οικονομική ανασφάλεια</a:t>
            </a:r>
            <a:r>
              <a:rPr lang="el-GR" dirty="0"/>
              <a:t>, γιατί γνωρίζουν πως </a:t>
            </a:r>
            <a:r>
              <a:rPr lang="el-GR" dirty="0" smtClean="0"/>
              <a:t>δεν μπορούν </a:t>
            </a:r>
            <a:r>
              <a:rPr lang="el-GR" dirty="0"/>
              <a:t>πλέον να εργαστούν και να αλλάξουν τα οικονομικά τους δεδομένα.</a:t>
            </a:r>
          </a:p>
          <a:p>
            <a:pPr lvl="0"/>
            <a:r>
              <a:rPr lang="el-GR" dirty="0"/>
              <a:t>Συχνά, δεν μπορούν να αντεπεξέλθουν οικονομικά εξαιτίας των χαμηλών συντάξεων.</a:t>
            </a:r>
          </a:p>
          <a:p>
            <a:pPr lvl="0"/>
            <a:r>
              <a:rPr lang="el-GR" dirty="0"/>
              <a:t>Δυσκολεύονται να εξασφαλίσουν τα απαραίτητα φάρμακα και να ανταποκριθούν οικονομικά στις ιατρικές συμβουλές.</a:t>
            </a:r>
          </a:p>
          <a:p>
            <a:pPr lvl="0"/>
            <a:r>
              <a:rPr lang="el-GR" dirty="0" smtClean="0"/>
              <a:t> 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Παραγωγή λόγου </a:t>
            </a:r>
            <a:endParaRPr lang="el-GR" dirty="0"/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400 λέξεις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Ο πλανήτης μεγαλώνει ηλικιακά και θα συνεχίσει να μεγαλώνει με ραγδαίους ρυθμούς. Αυτό κάνει την τρίτη ηλικία όλο και σημαντικότερη σε παγκόσμιο επίπεδο. </a:t>
            </a:r>
            <a:r>
              <a:rPr lang="el-GR" dirty="0" smtClean="0"/>
              <a:t>Ποια θα μπορούσε να είναι η συμβολή</a:t>
            </a:r>
            <a:endParaRPr lang="el-GR" u="sng" dirty="0" smtClean="0"/>
          </a:p>
          <a:p>
            <a:r>
              <a:rPr lang="el-GR" dirty="0" smtClean="0"/>
              <a:t>Α) της πολιτείας</a:t>
            </a:r>
          </a:p>
          <a:p>
            <a:r>
              <a:rPr lang="el-GR" dirty="0" smtClean="0"/>
              <a:t>Β)του περιβάλλοντος των ανθρώπων αυτού του ηλικιακού φάσματος</a:t>
            </a:r>
          </a:p>
          <a:p>
            <a:r>
              <a:rPr lang="el-GR" dirty="0" smtClean="0"/>
              <a:t>Γ) των ίδιων των ανθρώπων της ηλικία αυτής</a:t>
            </a:r>
          </a:p>
          <a:p>
            <a:r>
              <a:rPr lang="el-GR" u="sng" dirty="0" smtClean="0"/>
              <a:t>Ώστε να γίνει ποιοτικότερο αυτό το στάδιο της ζωής</a:t>
            </a:r>
            <a:endParaRPr lang="el-GR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 </a:t>
            </a:r>
            <a:r>
              <a:rPr lang="el-GR" i="1" dirty="0" err="1" smtClean="0"/>
              <a:t>γηροβοσκείν</a:t>
            </a:r>
            <a:r>
              <a:rPr lang="el-GR" dirty="0" smtClean="0"/>
              <a:t>,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αρχαία κοινωνία επέβαλλε ιδιαίτερο σεβασμό στα γερατειά. Ο νόμος τιμωρούσε με πρόστιμο αυτούς που δεν συντηρούσαν τους γέροντες γονείς τους, δεν εφάρμοζαν δηλαδή </a:t>
            </a:r>
            <a:r>
              <a:rPr lang="el-GR" dirty="0">
                <a:solidFill>
                  <a:srgbClr val="FF0000"/>
                </a:solidFill>
              </a:rPr>
              <a:t>το </a:t>
            </a:r>
            <a:r>
              <a:rPr lang="el-GR" i="1" dirty="0" err="1">
                <a:solidFill>
                  <a:srgbClr val="FF0000"/>
                </a:solidFill>
              </a:rPr>
              <a:t>γηροβοσκείν</a:t>
            </a:r>
            <a:r>
              <a:rPr lang="el-GR" dirty="0"/>
              <a:t>, και δεν τους κήδευαν, όταν πέθαιναν, σύμφωνα με τα ισχύοντα έθιμα. Όταν πάλι αρρώσταιναν οι ηλικιωμένοι γονείς, δεν επιτρεπόταν να τους διώξουν από το σπίτι. </a:t>
            </a:r>
            <a:endParaRPr lang="el-GR" dirty="0" smtClean="0"/>
          </a:p>
          <a:p>
            <a:r>
              <a:rPr lang="el-GR" dirty="0" smtClean="0"/>
              <a:t>Στην </a:t>
            </a:r>
            <a:r>
              <a:rPr lang="el-GR" dirty="0"/>
              <a:t>Αθήνα όποιος παραμελούσε αυτά τα καθήκοντα κινδύνευε να υποστεί </a:t>
            </a:r>
            <a:r>
              <a:rPr lang="el-GR" i="1" dirty="0"/>
              <a:t>ατιμία</a:t>
            </a:r>
            <a:r>
              <a:rPr lang="el-GR" dirty="0"/>
              <a:t>, να χάσει δηλαδή τα πολιτικά του δικαιώματα. Μάλιστα, σε νόμο των Δελφών προβλεπόταν φυλάκιση για όποιον δεν έδινε τροφή στους γέροντες γονείς του.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Εκεί που είσαι ήμουν, κι εκεί που είμαι </a:t>
            </a:r>
            <a:r>
              <a:rPr lang="el-GR" b="1" dirty="0" err="1"/>
              <a:t>θά</a:t>
            </a:r>
            <a:r>
              <a:rPr lang="el-GR" b="1" dirty="0"/>
              <a:t> 'ρθεις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Ηλικιωμένος ονομάζεται ο άνθρωπος που διανύει την τρίτη ηλικία. </a:t>
            </a:r>
            <a:endParaRPr lang="el-GR" dirty="0" smtClean="0"/>
          </a:p>
          <a:p>
            <a:r>
              <a:rPr lang="el-GR" dirty="0" smtClean="0"/>
              <a:t>Αν </a:t>
            </a:r>
            <a:r>
              <a:rPr lang="el-GR" dirty="0"/>
              <a:t>και δεν υπάρχει βιολογικός, δημογραφικός ή κοινωνικός καθορισμός της τρίτης ηλικίας, </a:t>
            </a:r>
            <a:r>
              <a:rPr lang="el-GR" b="1" dirty="0"/>
              <a:t>για στατιστικούς λόγους έχει γίνει δεκτό ότι στους ηλικιωμένους ανήκουν τα άτομα που έχουν υπερβεί το 65ο έτος τους.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η ηλικιακή </a:t>
            </a:r>
            <a:r>
              <a:rPr lang="el-GR" dirty="0">
                <a:solidFill>
                  <a:srgbClr val="FF0000"/>
                </a:solidFill>
              </a:rPr>
              <a:t>ύστερη</a:t>
            </a:r>
            <a:r>
              <a:rPr lang="el-GR" dirty="0" smtClean="0">
                <a:solidFill>
                  <a:srgbClr val="FF0000"/>
                </a:solidFill>
              </a:rPr>
              <a:t>,</a:t>
            </a:r>
          </a:p>
          <a:p>
            <a:r>
              <a:rPr lang="el-GR" dirty="0" smtClean="0"/>
              <a:t> </a:t>
            </a:r>
            <a:r>
              <a:rPr lang="el-GR" dirty="0">
                <a:solidFill>
                  <a:srgbClr val="FF0000"/>
                </a:solidFill>
              </a:rPr>
              <a:t>ώριμη βιολογικά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περίοδος </a:t>
            </a:r>
            <a:r>
              <a:rPr lang="el-GR" dirty="0"/>
              <a:t>του ανθρώπου, </a:t>
            </a:r>
            <a:endParaRPr lang="el-GR" dirty="0" smtClean="0"/>
          </a:p>
          <a:p>
            <a:r>
              <a:rPr lang="el-GR" dirty="0" smtClean="0"/>
              <a:t>κατά </a:t>
            </a:r>
            <a:r>
              <a:rPr lang="el-GR" dirty="0"/>
              <a:t>την οποία οι </a:t>
            </a:r>
            <a:r>
              <a:rPr lang="el-GR" dirty="0">
                <a:solidFill>
                  <a:srgbClr val="FF0000"/>
                </a:solidFill>
              </a:rPr>
              <a:t>δυνάμεις του εξασθενούν </a:t>
            </a:r>
            <a:r>
              <a:rPr lang="el-GR" dirty="0"/>
              <a:t>και η ιδέα του </a:t>
            </a:r>
            <a:r>
              <a:rPr lang="el-GR" dirty="0">
                <a:solidFill>
                  <a:srgbClr val="FF0000"/>
                </a:solidFill>
              </a:rPr>
              <a:t>επικείμενου θανάτου </a:t>
            </a:r>
            <a:r>
              <a:rPr lang="el-GR" dirty="0"/>
              <a:t>δημιουργεί μια </a:t>
            </a:r>
            <a:r>
              <a:rPr lang="el-GR" dirty="0">
                <a:solidFill>
                  <a:srgbClr val="FF0000"/>
                </a:solidFill>
              </a:rPr>
              <a:t>δυσάρεστη ψυχολογική </a:t>
            </a:r>
            <a:r>
              <a:rPr lang="el-GR" dirty="0"/>
              <a:t>κατάσταση σ’ αυτόν, όσο ψυχικό σθένος και αν διαθέτει.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err="1"/>
              <a:t>To</a:t>
            </a:r>
            <a:r>
              <a:rPr lang="el-GR" b="1" dirty="0"/>
              <a:t> προσδόκιμο ζωής έχει αυξηθεί τον τελευταίο αιώνα κατά 6,2 χρόνια </a:t>
            </a:r>
            <a:r>
              <a:rPr lang="el-GR" dirty="0" smtClean="0"/>
              <a:t>χάρη</a:t>
            </a:r>
          </a:p>
          <a:p>
            <a:r>
              <a:rPr lang="el-GR" dirty="0" smtClean="0"/>
              <a:t> </a:t>
            </a:r>
            <a:r>
              <a:rPr lang="el-GR" dirty="0">
                <a:solidFill>
                  <a:srgbClr val="FF0000"/>
                </a:solidFill>
              </a:rPr>
              <a:t>στην πρόοδο της υγειονομικής περίθαλψης και της ιατρικής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καθώς </a:t>
            </a:r>
            <a:r>
              <a:rPr lang="el-GR" dirty="0">
                <a:solidFill>
                  <a:srgbClr val="FF0000"/>
                </a:solidFill>
              </a:rPr>
              <a:t>και στη βελτίωση του βιοτικού </a:t>
            </a:r>
            <a:r>
              <a:rPr lang="el-GR" dirty="0" smtClean="0">
                <a:solidFill>
                  <a:srgbClr val="FF0000"/>
                </a:solidFill>
              </a:rPr>
              <a:t>επιπέδου</a:t>
            </a:r>
            <a:r>
              <a:rPr lang="el-GR" dirty="0" smtClean="0"/>
              <a:t>.</a:t>
            </a:r>
          </a:p>
          <a:p>
            <a:r>
              <a:rPr lang="el-GR" dirty="0" smtClean="0"/>
              <a:t>Υποστηρίζεται </a:t>
            </a:r>
            <a:r>
              <a:rPr lang="el-GR" dirty="0"/>
              <a:t>ότι αυτό παίζει σημαντικό ρόλο στη «μετατόπιση» του γήρατος.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Ενδεικτικά Στοιχεία Παρακμής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u="sng" dirty="0" smtClean="0"/>
              <a:t>Βιολογικά: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l-GR" dirty="0" smtClean="0"/>
              <a:t>Εξασθενούν </a:t>
            </a:r>
            <a:r>
              <a:rPr lang="el-GR" dirty="0"/>
              <a:t>οι σωματικές δυνάμεις: αργό βάδισμα, ελάττωση της αντοχής, προβλήματα υγείας.</a:t>
            </a:r>
          </a:p>
          <a:p>
            <a:pPr lvl="0"/>
            <a:r>
              <a:rPr lang="el-GR" dirty="0"/>
              <a:t>Αμβλύνονται οι αισθήσεις, ιδιαίτερα η όραση.</a:t>
            </a:r>
          </a:p>
          <a:p>
            <a:pPr lvl="0"/>
            <a:r>
              <a:rPr lang="el-GR" dirty="0"/>
              <a:t>Εμφανίζεται δυσκαμψία στις αρθρώσεις.</a:t>
            </a:r>
          </a:p>
          <a:p>
            <a:pPr lvl="0"/>
            <a:r>
              <a:rPr lang="el-GR" dirty="0"/>
              <a:t>Περιορίζεται η ενεργητικότητα.</a:t>
            </a:r>
          </a:p>
          <a:p>
            <a:pPr lvl="0"/>
            <a:r>
              <a:rPr lang="el-GR" dirty="0"/>
              <a:t>Ο εγκέφαλος σταδιακά αδρανοποιείται.</a:t>
            </a:r>
          </a:p>
          <a:p>
            <a:endParaRPr lang="el-GR" dirty="0"/>
          </a:p>
        </p:txBody>
      </p:sp>
      <p:pic>
        <p:nvPicPr>
          <p:cNvPr id="5" name="4 - Θέση περιεχομένου" descr="42901883_2537647696275234_1372007515792867328_n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57686" y="1643050"/>
            <a:ext cx="4429156" cy="407196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τέταρτη ηλικία από το ηλικιακό όριο των 80 και άνω</a:t>
            </a:r>
          </a:p>
        </p:txBody>
      </p:sp>
      <p:pic>
        <p:nvPicPr>
          <p:cNvPr id="4" name="3 - Θέση περιεχομένου" descr="arianne57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Θετικά </a:t>
            </a:r>
            <a:r>
              <a:rPr lang="el-GR" b="1" dirty="0"/>
              <a:t>Χαρακτηριστικά Ηλικιωμένων</a:t>
            </a:r>
            <a:r>
              <a:rPr lang="el-GR" dirty="0"/>
              <a:t/>
            </a:r>
            <a:br>
              <a:rPr lang="el-GR" dirty="0"/>
            </a:br>
            <a:r>
              <a:rPr lang="el-GR" b="1" u="sng" dirty="0"/>
              <a:t>Στον πνευματικό τομέα: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l-GR" dirty="0">
                <a:solidFill>
                  <a:srgbClr val="FF0000"/>
                </a:solidFill>
              </a:rPr>
              <a:t>Ποιοτική δημιουργικότητα </a:t>
            </a:r>
            <a:r>
              <a:rPr lang="el-GR" dirty="0"/>
              <a:t>λόγω της πείρας της ζωής.</a:t>
            </a:r>
          </a:p>
          <a:p>
            <a:pPr lvl="0"/>
            <a:r>
              <a:rPr lang="el-GR" dirty="0"/>
              <a:t>Διαύγεια πνευματική και </a:t>
            </a:r>
            <a:r>
              <a:rPr lang="el-GR" dirty="0">
                <a:solidFill>
                  <a:srgbClr val="FF0000"/>
                </a:solidFill>
              </a:rPr>
              <a:t>ισχυρή κρίση </a:t>
            </a:r>
            <a:r>
              <a:rPr lang="el-GR" dirty="0"/>
              <a:t>στην ανεύρεση </a:t>
            </a:r>
            <a:r>
              <a:rPr lang="el-GR" dirty="0">
                <a:solidFill>
                  <a:srgbClr val="FF0000"/>
                </a:solidFill>
              </a:rPr>
              <a:t>ορθής λύσης </a:t>
            </a:r>
            <a:r>
              <a:rPr lang="el-GR" dirty="0"/>
              <a:t>σε δυσχερή ζητήματα.</a:t>
            </a:r>
          </a:p>
          <a:p>
            <a:pPr lvl="0"/>
            <a:r>
              <a:rPr lang="el-GR" dirty="0"/>
              <a:t>Απαλλαγή από πάθη και </a:t>
            </a:r>
            <a:r>
              <a:rPr lang="el-GR" dirty="0">
                <a:solidFill>
                  <a:srgbClr val="FF0000"/>
                </a:solidFill>
              </a:rPr>
              <a:t>ώριμη σκέψη.</a:t>
            </a:r>
          </a:p>
          <a:p>
            <a:pPr lvl="0"/>
            <a:r>
              <a:rPr lang="el-GR" dirty="0">
                <a:solidFill>
                  <a:srgbClr val="FF0000"/>
                </a:solidFill>
              </a:rPr>
              <a:t>Καθοδηγητική και συμβουλευτική δραστηριότητα </a:t>
            </a:r>
            <a:r>
              <a:rPr lang="el-GR" dirty="0"/>
              <a:t>σε ποικίλες πτυχές του πνευματικού </a:t>
            </a:r>
            <a:r>
              <a:rPr lang="el-GR" dirty="0" smtClean="0"/>
              <a:t>χώρου</a:t>
            </a:r>
          </a:p>
          <a:p>
            <a:pPr lvl="0"/>
            <a:r>
              <a:rPr lang="el-GR" dirty="0" smtClean="0">
                <a:solidFill>
                  <a:srgbClr val="FF0000"/>
                </a:solidFill>
              </a:rPr>
              <a:t>Ειδικά ως </a:t>
            </a:r>
            <a:r>
              <a:rPr lang="el-GR" dirty="0">
                <a:solidFill>
                  <a:srgbClr val="FF0000"/>
                </a:solidFill>
              </a:rPr>
              <a:t>προς την επιστήμη</a:t>
            </a:r>
            <a:r>
              <a:rPr lang="el-GR" dirty="0"/>
              <a:t>: στην αποφυγή σφαλμάτων, στη μεθοδολογία, στην αντιμετώπιση ερευνητικών αδιεξόδων, στη μεταλαμπάδευση πολύτιμων γνώσεων, στην επιτυχέστερη επιστημονική μελέτη</a:t>
            </a:r>
            <a:r>
              <a:rPr lang="el-GR" dirty="0" smtClean="0"/>
              <a:t>·</a:t>
            </a:r>
          </a:p>
          <a:p>
            <a:pPr lvl="0"/>
            <a:r>
              <a:rPr lang="el-GR" dirty="0" smtClean="0"/>
              <a:t> </a:t>
            </a:r>
            <a:r>
              <a:rPr lang="el-GR" dirty="0">
                <a:solidFill>
                  <a:srgbClr val="FF0000"/>
                </a:solidFill>
              </a:rPr>
              <a:t>ως προς την τέχνη</a:t>
            </a:r>
            <a:r>
              <a:rPr lang="el-GR" dirty="0"/>
              <a:t>: στη διάσωση και διατήρηση των παραδοσιακών στοιχείων, στη </a:t>
            </a:r>
            <a:r>
              <a:rPr lang="el-GR" dirty="0" err="1"/>
              <a:t>μετακένωση</a:t>
            </a:r>
            <a:r>
              <a:rPr lang="el-GR" dirty="0"/>
              <a:t> ιδεών, καλλιτεχνικών ρευμάτων και τεχνοτροπιών).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714</Words>
  <Application>Microsoft Office PowerPoint</Application>
  <PresentationFormat>Προβολή στην οθόνη 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ΤΡΙΤΗ ΗΛΙΚΙΑ </vt:lpstr>
      <vt:lpstr>το γηροβοσκείν,</vt:lpstr>
      <vt:lpstr>Εκεί που είσαι ήμουν, κι εκεί που είμαι θά 'ρθεις</vt:lpstr>
      <vt:lpstr>Διαφάνεια 4</vt:lpstr>
      <vt:lpstr>Διαφάνεια 5</vt:lpstr>
      <vt:lpstr>Ενδεικτικά Στοιχεία Παρακμής Βιολογικά: </vt:lpstr>
      <vt:lpstr>τέταρτη ηλικία από το ηλικιακό όριο των 80 και άνω</vt:lpstr>
      <vt:lpstr>Διαφάνεια 8</vt:lpstr>
      <vt:lpstr> Θετικά Χαρακτηριστικά Ηλικιωμένων Στον πνευματικό τομέα: </vt:lpstr>
      <vt:lpstr>Στον ψυχολογικό τομέα: </vt:lpstr>
      <vt:lpstr>Στον κοινωνικό τομέα:</vt:lpstr>
      <vt:lpstr>Πνευματικά: </vt:lpstr>
      <vt:lpstr>Ψυχολογικά: </vt:lpstr>
      <vt:lpstr>Διαφάνεια 14</vt:lpstr>
      <vt:lpstr>Οικονομικά: </vt:lpstr>
      <vt:lpstr>Παραγωγή λόγου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ΤΡΙΤΗ ΗΛΙΚΙΑ</dc:title>
  <dc:creator>Eleni Tamia</dc:creator>
  <cp:lastModifiedBy>Eleni Tamia</cp:lastModifiedBy>
  <cp:revision>6</cp:revision>
  <dcterms:created xsi:type="dcterms:W3CDTF">2025-02-26T04:19:55Z</dcterms:created>
  <dcterms:modified xsi:type="dcterms:W3CDTF">2025-02-26T05:16:31Z</dcterms:modified>
</cp:coreProperties>
</file>