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6" r:id="rId5"/>
    <p:sldId id="264" r:id="rId6"/>
    <p:sldId id="265" r:id="rId7"/>
    <p:sldId id="257" r:id="rId8"/>
    <p:sldId id="258" r:id="rId9"/>
    <p:sldId id="259" r:id="rId10"/>
    <p:sldId id="262" r:id="rId11"/>
    <p:sldId id="260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22814-34F7-487D-8A9C-933DE6B4D85E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5EFA-41D3-44A5-B60E-2FF13EC2C7F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ΠΡΟΤΥΠΑ ΕΙΔΩΛΑ</a:t>
            </a:r>
            <a:br>
              <a:rPr lang="el-GR" b="1" dirty="0" smtClean="0"/>
            </a:br>
            <a:endParaRPr lang="el-GR" dirty="0"/>
          </a:p>
        </p:txBody>
      </p:sp>
      <p:pic>
        <p:nvPicPr>
          <p:cNvPr id="5" name="4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785926"/>
            <a:ext cx="4429156" cy="277448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είδωλο </a:t>
            </a:r>
            <a:r>
              <a:rPr lang="el-GR" dirty="0" smtClean="0">
                <a:solidFill>
                  <a:srgbClr val="FF0000"/>
                </a:solidFill>
              </a:rPr>
              <a:t>του  </a:t>
            </a:r>
            <a:r>
              <a:rPr lang="el-GR" b="1" dirty="0" smtClean="0">
                <a:solidFill>
                  <a:srgbClr val="FF0000"/>
                </a:solidFill>
              </a:rPr>
              <a:t>ατόμου που εξιδανικεύει τη σωματική διάσταση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και </a:t>
            </a:r>
            <a:r>
              <a:rPr lang="el-GR" dirty="0"/>
              <a:t>αδιαφορεί για την καλλιέργεια της </a:t>
            </a:r>
            <a:r>
              <a:rPr lang="el-GR" dirty="0" err="1"/>
              <a:t>ηθικοπνευματικής</a:t>
            </a:r>
            <a:r>
              <a:rPr lang="el-GR" dirty="0"/>
              <a:t> πτυχής της </a:t>
            </a:r>
            <a:r>
              <a:rPr lang="el-GR" dirty="0" err="1"/>
              <a:t>προσωπκότητάς</a:t>
            </a:r>
            <a:r>
              <a:rPr lang="el-GR" dirty="0"/>
              <a:t> του, που: </a:t>
            </a:r>
          </a:p>
          <a:p>
            <a:pPr lvl="0"/>
            <a:r>
              <a:rPr lang="el-GR" dirty="0"/>
              <a:t>αναλώνει το μεγαλύτερο μέρος του ελεύθερου χρόνου του στη βελτίωση της σωματικής του εικόνας και </a:t>
            </a:r>
          </a:p>
          <a:p>
            <a:pPr lvl="0"/>
            <a:r>
              <a:rPr lang="el-GR" dirty="0"/>
              <a:t>δεν επιδεικνύει το ανάλογο ενδιαφέρον για την πνευματική του διάσταση. </a:t>
            </a:r>
          </a:p>
        </p:txBody>
      </p:sp>
      <p:pic>
        <p:nvPicPr>
          <p:cNvPr id="5" name="4 - Θέση περιεχομένου" descr="download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323"/>
            <a:ext cx="4038600" cy="302571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Ξενικά </a:t>
            </a:r>
            <a:r>
              <a:rPr lang="el-GR" b="1" dirty="0" smtClean="0"/>
              <a:t>πρότυπα που π</a:t>
            </a:r>
            <a:r>
              <a:rPr lang="el-GR" dirty="0" smtClean="0"/>
              <a:t>ροβάλλονται κυρίως από: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l-GR" dirty="0" smtClean="0"/>
              <a:t>.</a:t>
            </a:r>
            <a:r>
              <a:rPr lang="el-GR" b="1" dirty="0" smtClean="0"/>
              <a:t>την παγκόσμια πολιτιστική βιομηχανία </a:t>
            </a:r>
            <a:r>
              <a:rPr lang="el-GR" dirty="0" smtClean="0"/>
              <a:t>(οι ταινίες του </a:t>
            </a:r>
            <a:r>
              <a:rPr lang="el-GR" dirty="0" err="1" smtClean="0"/>
              <a:t>χόλυγουντ</a:t>
            </a:r>
            <a:r>
              <a:rPr lang="el-GR" dirty="0" smtClean="0"/>
              <a:t> , οι "αστέρες" της ξένης μουσικής μαζικής κατανάλωσης κ.λπ.) </a:t>
            </a:r>
          </a:p>
          <a:p>
            <a:pPr lvl="0"/>
            <a:r>
              <a:rPr lang="el-GR" b="1" dirty="0" smtClean="0"/>
              <a:t>τη διαφήμιση </a:t>
            </a:r>
            <a:r>
              <a:rPr lang="el-GR" dirty="0" smtClean="0"/>
              <a:t>(άμεση και έμμεση) ξενικών προϊόντων, που παράγονται στις τεχνολογικά αναπτυγμένες χώρες, προωθούνται στο πλαίσιο της </a:t>
            </a:r>
            <a:r>
              <a:rPr lang="el-GR" dirty="0" err="1" smtClean="0">
                <a:solidFill>
                  <a:srgbClr val="FF0000"/>
                </a:solidFill>
              </a:rPr>
              <a:t>παγκοσμιοποιημένης</a:t>
            </a:r>
            <a:r>
              <a:rPr lang="el-GR" dirty="0" smtClean="0">
                <a:solidFill>
                  <a:srgbClr val="FF0000"/>
                </a:solidFill>
              </a:rPr>
              <a:t> οικονομίας</a:t>
            </a:r>
            <a:r>
              <a:rPr lang="el-GR" dirty="0" smtClean="0"/>
              <a:t>, και οδηγούν στην </a:t>
            </a:r>
            <a:r>
              <a:rPr lang="el-GR" dirty="0" smtClean="0">
                <a:solidFill>
                  <a:srgbClr val="FF0000"/>
                </a:solidFill>
              </a:rPr>
              <a:t>ξενομανία</a:t>
            </a:r>
            <a:endParaRPr lang="el-GR" dirty="0" smtClean="0"/>
          </a:p>
          <a:p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pic>
        <p:nvPicPr>
          <p:cNvPr id="8" name="7 - Θέση περιεχομένου" descr="justin-bieber-201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601119"/>
            <a:ext cx="4038600" cy="25241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ΕΡΓΑΣΙΑ ΓΙΑ ΔΕΥΤΕΡΑ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Ποια πιστεύετε ότι  είναι τα πρότυπα που πρέπει να προβάλλονται </a:t>
            </a:r>
            <a:r>
              <a:rPr lang="el-GR" b="1" dirty="0" err="1" smtClean="0"/>
              <a:t>σλημερα</a:t>
            </a:r>
            <a:r>
              <a:rPr lang="el-GR" b="1" dirty="0" smtClean="0"/>
              <a:t>; </a:t>
            </a:r>
          </a:p>
          <a:p>
            <a:r>
              <a:rPr lang="el-GR" b="1" dirty="0" smtClean="0"/>
              <a:t>200 λέξεις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Πρότυπο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Πρότυπο </a:t>
            </a:r>
            <a:r>
              <a:rPr lang="el-GR" dirty="0"/>
              <a:t>είναι το πρόσωπο, που στην εξιδανίκευσή του, λειτουργεί / επενεργεί ως </a:t>
            </a:r>
            <a:r>
              <a:rPr lang="el-GR" dirty="0">
                <a:solidFill>
                  <a:srgbClr val="FF0000"/>
                </a:solidFill>
              </a:rPr>
              <a:t>υπόδειγμα προς μίμηση, ιδιαίτερα για τους νέους</a:t>
            </a:r>
            <a:r>
              <a:rPr lang="el-GR" dirty="0"/>
              <a:t>.</a:t>
            </a:r>
          </a:p>
          <a:p>
            <a:r>
              <a:rPr lang="el-GR" dirty="0"/>
              <a:t>Τα πρότυπα διαφοροποιούνται στο χρόνο, γιατί διαμορφώνονται με βάση τις επικρατούσες συνθήκες (κοινωνικές, πολιτικές, οικονομικές </a:t>
            </a:r>
            <a:r>
              <a:rPr lang="el-GR" dirty="0" err="1"/>
              <a:t>κ.λπ</a:t>
            </a:r>
            <a:r>
              <a:rPr lang="el-GR" dirty="0" smtClean="0"/>
              <a:t>).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διακρίνετε;</a:t>
            </a:r>
            <a:endParaRPr lang="el-GR" dirty="0"/>
          </a:p>
        </p:txBody>
      </p:sp>
      <p:pic>
        <p:nvPicPr>
          <p:cNvPr id="4" name="3 - Θέση περιεχομένου" descr="fba70707ff54f7d73d28db290c88299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5" y="1600200"/>
            <a:ext cx="714380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Στη δημιουργία τους συντελούν παράγοντες, όπως: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FF0000"/>
                </a:solidFill>
              </a:rPr>
              <a:t>φορείς κοινωνικοποίησης </a:t>
            </a:r>
            <a:r>
              <a:rPr lang="el-GR" dirty="0" smtClean="0"/>
              <a:t>(οικογένεια, εκπαίδευση, ΜΜΕ)</a:t>
            </a:r>
          </a:p>
          <a:p>
            <a:endParaRPr lang="el-GR" dirty="0" smtClean="0"/>
          </a:p>
          <a:p>
            <a:r>
              <a:rPr lang="el-GR" dirty="0" smtClean="0"/>
              <a:t> η κοινωνική και πολιτική κατάσταση</a:t>
            </a:r>
          </a:p>
          <a:p>
            <a:endParaRPr lang="el-GR" dirty="0" smtClean="0"/>
          </a:p>
          <a:p>
            <a:r>
              <a:rPr lang="el-GR" dirty="0" smtClean="0"/>
              <a:t> το ιστορικό και πολιτιστικό παρελθόν κ.α. 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Είδωλο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Τα </a:t>
            </a:r>
            <a:r>
              <a:rPr lang="el-GR" b="1" dirty="0"/>
              <a:t>είδωλα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(αστέρες της τέχνης, του αθλητισμού) </a:t>
            </a:r>
            <a:r>
              <a:rPr lang="el-GR" dirty="0"/>
              <a:t>είναι «</a:t>
            </a:r>
            <a:r>
              <a:rPr lang="el-GR" b="1" dirty="0"/>
              <a:t>κατασκευασμένα</a:t>
            </a:r>
            <a:r>
              <a:rPr lang="el-GR" dirty="0"/>
              <a:t>» και </a:t>
            </a:r>
            <a:r>
              <a:rPr lang="el-GR" b="1" dirty="0"/>
              <a:t>πρόσκαιρα</a:t>
            </a:r>
            <a:r>
              <a:rPr lang="el-GR" dirty="0"/>
              <a:t> 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Προωθούνται</a:t>
            </a:r>
            <a:r>
              <a:rPr lang="el-GR" dirty="0"/>
              <a:t>, κυρίως, </a:t>
            </a:r>
            <a:r>
              <a:rPr lang="el-GR" u="sng" dirty="0"/>
              <a:t>για λόγους οικονομικούς</a:t>
            </a:r>
            <a:r>
              <a:rPr lang="el-GR" dirty="0"/>
              <a:t>, αφού αξιοποιούνται </a:t>
            </a:r>
            <a:r>
              <a:rPr lang="el-GR" u="sng" dirty="0"/>
              <a:t>από ισχυρούς οικονομικούς κύκλους</a:t>
            </a:r>
            <a:r>
              <a:rPr lang="el-GR" dirty="0"/>
              <a:t> για την ελκυστική και για αποτελεσματική προβολή των προϊόντων τους. </a:t>
            </a:r>
          </a:p>
          <a:p>
            <a:endParaRPr lang="el-GR" dirty="0"/>
          </a:p>
        </p:txBody>
      </p:sp>
      <p:pic>
        <p:nvPicPr>
          <p:cNvPr id="5" name="4 - Θέση περιεχομένου" descr="Πρότυπα - είδωλα - Σχεδιάγραμμα έκθεση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2428868"/>
            <a:ext cx="3429024" cy="30718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διασημότητα- αναγνωσιμότητα- επίδειξη πλούτου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Χρησιμοποιούνται για να καλύψουν</a:t>
            </a:r>
          </a:p>
          <a:p>
            <a:r>
              <a:rPr lang="el-GR" dirty="0" smtClean="0"/>
              <a:t> αδιέξοδα</a:t>
            </a:r>
          </a:p>
          <a:p>
            <a:r>
              <a:rPr lang="el-GR" dirty="0" smtClean="0"/>
              <a:t>  </a:t>
            </a:r>
            <a:r>
              <a:rPr lang="el-GR" dirty="0"/>
              <a:t>κενά, ιδεολογικά </a:t>
            </a:r>
            <a:r>
              <a:rPr lang="el-GR" dirty="0" smtClean="0"/>
              <a:t>αδιέξοδα</a:t>
            </a:r>
          </a:p>
          <a:p>
            <a:r>
              <a:rPr lang="el-GR" dirty="0" smtClean="0"/>
              <a:t> </a:t>
            </a:r>
            <a:r>
              <a:rPr lang="el-GR" dirty="0"/>
              <a:t>ανησυχίες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προσωπικούς προβληματισμούς.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1</a:t>
            </a:r>
            <a:r>
              <a:rPr lang="el-GR" dirty="0" smtClean="0"/>
              <a:t>. </a:t>
            </a:r>
            <a:br>
              <a:rPr lang="el-GR" dirty="0" smtClean="0"/>
            </a:br>
            <a:r>
              <a:rPr lang="el-GR" dirty="0" smtClean="0"/>
              <a:t>Το είδωλο του </a:t>
            </a:r>
            <a:r>
              <a:rPr lang="el-GR" b="1" dirty="0" smtClean="0">
                <a:solidFill>
                  <a:srgbClr val="FF0000"/>
                </a:solidFill>
              </a:rPr>
              <a:t>ευτυχισμένου καταναλωτή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που: </a:t>
            </a:r>
            <a:r>
              <a:rPr lang="el-GR" sz="4000" dirty="0" smtClean="0"/>
              <a:t/>
            </a:r>
            <a:br>
              <a:rPr lang="el-GR" sz="4000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 smtClean="0"/>
              <a:t>ταυτίζει </a:t>
            </a:r>
            <a:r>
              <a:rPr lang="el-GR" dirty="0"/>
              <a:t>το «</a:t>
            </a:r>
            <a:r>
              <a:rPr lang="el-GR" dirty="0" err="1"/>
              <a:t>έχειν</a:t>
            </a:r>
            <a:r>
              <a:rPr lang="el-GR" dirty="0"/>
              <a:t>» με το «είναι». </a:t>
            </a:r>
            <a:endParaRPr lang="el-GR" sz="2800" dirty="0"/>
          </a:p>
          <a:p>
            <a:pPr lvl="0"/>
            <a:r>
              <a:rPr lang="el-GR" dirty="0"/>
              <a:t>διακατέχεται από το πνεύμα υλικού ευδαιμονισμού</a:t>
            </a:r>
            <a:r>
              <a:rPr lang="el-GR" dirty="0" smtClean="0"/>
              <a:t>.</a:t>
            </a:r>
          </a:p>
          <a:p>
            <a:pPr lvl="0"/>
            <a:r>
              <a:rPr lang="el-GR" dirty="0" smtClean="0"/>
              <a:t> </a:t>
            </a:r>
            <a:r>
              <a:rPr lang="el-GR" dirty="0"/>
              <a:t>Η ευτυχία θεωρείται ως αποτέλεσμα της καταναλωτικής </a:t>
            </a:r>
            <a:r>
              <a:rPr lang="el-GR" dirty="0" smtClean="0"/>
              <a:t>δυνατότητας</a:t>
            </a:r>
            <a:endParaRPr lang="el-GR" sz="2800" dirty="0"/>
          </a:p>
          <a:p>
            <a:pPr>
              <a:buNone/>
            </a:pPr>
            <a:r>
              <a:rPr lang="el-GR" dirty="0" smtClean="0"/>
              <a:t> </a:t>
            </a:r>
            <a:endParaRPr lang="el-GR" sz="28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είδωλο του  </a:t>
            </a:r>
            <a:r>
              <a:rPr lang="el-GR" b="1" dirty="0" smtClean="0">
                <a:solidFill>
                  <a:srgbClr val="FF0000"/>
                </a:solidFill>
              </a:rPr>
              <a:t>οικονομικά και επαγγελματικά επιτυχημένου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που: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800" dirty="0" smtClean="0"/>
          </a:p>
          <a:p>
            <a:pPr lvl="0"/>
            <a:r>
              <a:rPr lang="el-GR" dirty="0" smtClean="0"/>
              <a:t>χρησιμοποιεί αθέμιτα μέσα, για να υλοποιήσει τους ατομικιστικούς του στόχους. (</a:t>
            </a:r>
            <a:r>
              <a:rPr lang="el-GR" dirty="0" err="1" smtClean="0"/>
              <a:t>αρριβισμός</a:t>
            </a:r>
            <a:r>
              <a:rPr lang="el-GR" dirty="0" smtClean="0"/>
              <a:t>) , </a:t>
            </a:r>
            <a:endParaRPr lang="el-GR" sz="2800" dirty="0" smtClean="0"/>
          </a:p>
          <a:p>
            <a:pPr lvl="0"/>
            <a:r>
              <a:rPr lang="el-GR" dirty="0" smtClean="0"/>
              <a:t>διακατέχεται από την κυριαρχία του ιδανικού του "</a:t>
            </a:r>
            <a:r>
              <a:rPr lang="el-GR" b="1" dirty="0" smtClean="0"/>
              <a:t>ελάσσονος</a:t>
            </a:r>
            <a:r>
              <a:rPr lang="el-GR" dirty="0" smtClean="0"/>
              <a:t>" μόχθου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Το είδωλο του </a:t>
            </a:r>
            <a:r>
              <a:rPr lang="el-GR" sz="3600" b="1" dirty="0" smtClean="0">
                <a:solidFill>
                  <a:srgbClr val="FF0000"/>
                </a:solidFill>
              </a:rPr>
              <a:t>ατομικιστή, αδιάφορου για τα </a:t>
            </a:r>
            <a:r>
              <a:rPr lang="el-GR" sz="3600" b="1" dirty="0" err="1" smtClean="0">
                <a:solidFill>
                  <a:srgbClr val="FF0000"/>
                </a:solidFill>
              </a:rPr>
              <a:t>κοινωνικο</a:t>
            </a:r>
            <a:r>
              <a:rPr lang="el-GR" sz="3600" b="1" dirty="0" smtClean="0">
                <a:solidFill>
                  <a:srgbClr val="FF0000"/>
                </a:solidFill>
              </a:rPr>
              <a:t> - πολιτικά ζητήματα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/>
              <a:t>που: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lvl="0"/>
            <a:r>
              <a:rPr lang="el-GR" dirty="0"/>
              <a:t>επιδιώκει ατομικές λύσεις </a:t>
            </a:r>
            <a:endParaRPr lang="el-GR" dirty="0" smtClean="0"/>
          </a:p>
          <a:p>
            <a:pPr lvl="0"/>
            <a:r>
              <a:rPr lang="el-GR" dirty="0" smtClean="0"/>
              <a:t>αποφεύγει </a:t>
            </a:r>
            <a:r>
              <a:rPr lang="el-GR" dirty="0"/>
              <a:t>τη συλλογική αγωνιστική δράση, </a:t>
            </a:r>
          </a:p>
          <a:p>
            <a:pPr lvl="0"/>
            <a:r>
              <a:rPr lang="el-GR" dirty="0"/>
              <a:t>δε συμμετέχει στα κοινά, κοινωνικά κινήματα κ.λπ.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359</Words>
  <Application>Microsoft Office PowerPoint</Application>
  <PresentationFormat>Προβολή στην οθόνη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ΠΡΟΤΥΠΑ ΕΙΔΩΛΑ </vt:lpstr>
      <vt:lpstr>Πρότυπο</vt:lpstr>
      <vt:lpstr>Τι διακρίνετε;</vt:lpstr>
      <vt:lpstr>Στη δημιουργία τους συντελούν παράγοντες, όπως:</vt:lpstr>
      <vt:lpstr>Είδωλο</vt:lpstr>
      <vt:lpstr>διασημότητα- αναγνωσιμότητα- επίδειξη πλούτου</vt:lpstr>
      <vt:lpstr>1.  Το είδωλο του ευτυχισμένου καταναλωτή που:  </vt:lpstr>
      <vt:lpstr>Το είδωλο του  οικονομικά και επαγγελματικά επιτυχημένου που:</vt:lpstr>
      <vt:lpstr>Το είδωλο του ατομικιστή, αδιάφορου για τα κοινωνικο - πολιτικά ζητήματα που:</vt:lpstr>
      <vt:lpstr>Το είδωλο του  ατόμου που εξιδανικεύει τη σωματική διάσταση</vt:lpstr>
      <vt:lpstr> Ξενικά πρότυπα που προβάλλονται κυρίως από:  </vt:lpstr>
      <vt:lpstr>ΕΡΓΑΣΙΑ ΓΙΑ ΔΕΥΤΕΡΑ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ΠΡΟΤΥΠΑ -ΕΙΔΩΛΑ</dc:title>
  <dc:creator>Eleni Tamia</dc:creator>
  <cp:lastModifiedBy>Eleni Tamia</cp:lastModifiedBy>
  <cp:revision>7</cp:revision>
  <dcterms:created xsi:type="dcterms:W3CDTF">2022-01-24T17:14:42Z</dcterms:created>
  <dcterms:modified xsi:type="dcterms:W3CDTF">2025-01-28T19:39:41Z</dcterms:modified>
</cp:coreProperties>
</file>