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27B3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994"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l-GR"/>
              <a:t>Στυλ κύριου τίτλου</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a:t>Στυλ κύριου υπότιτλου</a:t>
            </a:r>
            <a:endParaRPr lang="en-US" dirty="0"/>
          </a:p>
        </p:txBody>
      </p:sp>
      <p:sp>
        <p:nvSpPr>
          <p:cNvPr id="4" name="Date Placeholder 3"/>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a:t>Στυλ κύριου τίτλου</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a:t>Στυλ υποδείγματος κειμένου</a:t>
            </a:r>
          </a:p>
        </p:txBody>
      </p:sp>
      <p:sp>
        <p:nvSpPr>
          <p:cNvPr id="4" name="Date Placeholder 3"/>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E971FD6-DD6F-458B-8322-0AD9A6989139}" type="slidenum">
              <a:rPr lang="el-GR" smtClean="0"/>
              <a:pPr/>
              <a:t>‹#›</a:t>
            </a:fld>
            <a:endParaRPr lang="el-GR" dirty="0"/>
          </a:p>
        </p:txBody>
      </p:sp>
      <p:sp>
        <p:nvSpPr>
          <p:cNvPr id="8" name="Title 7"/>
          <p:cNvSpPr>
            <a:spLocks noGrp="1"/>
          </p:cNvSpPr>
          <p:nvPr>
            <p:ph type="title"/>
          </p:nvPr>
        </p:nvSpPr>
        <p:spPr/>
        <p:txBody>
          <a:bodyPr/>
          <a:lstStyle/>
          <a:p>
            <a:r>
              <a:rPr lang="el-GR"/>
              <a:t>Στυλ κύριου τίτλου</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a:t>Στυλ υποδείγματος κειμένου</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a:t>Στυλ υποδείγματος κειμένου</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a:t>Στυλ κύριου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a:t>Στυλ υποδείγματος κειμένου</a:t>
            </a:r>
          </a:p>
        </p:txBody>
      </p:sp>
      <p:sp>
        <p:nvSpPr>
          <p:cNvPr id="5" name="Date Placeholder 4"/>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l-GR"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dirty="0"/>
              <a:t>Κάντε κλικ στο εικονίδιο για να προσθέσετε μια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a:t>Στυλ κύριου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0F409FEE-83AA-408C-A663-12F236D652A1}" type="datetimeFigureOut">
              <a:rPr lang="el-GR" smtClean="0"/>
              <a:pPr/>
              <a:t>16/3/2025</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E971FD6-DD6F-458B-8322-0AD9A6989139}" type="slidenum">
              <a:rPr lang="el-GR" smtClean="0"/>
              <a:pPr/>
              <a:t>‹#›</a:t>
            </a:fld>
            <a:endParaRPr lang="el-GR"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F409FEE-83AA-408C-A663-12F236D652A1}" type="datetimeFigureOut">
              <a:rPr lang="el-GR" smtClean="0"/>
              <a:pPr/>
              <a:t>16/3/2025</a:t>
            </a:fld>
            <a:endParaRPr lang="el-GR"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l-GR"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971FD6-DD6F-458B-8322-0AD9A6989139}"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87624" y="620688"/>
            <a:ext cx="6116216" cy="648072"/>
          </a:xfrm>
        </p:spPr>
        <p:txBody>
          <a:bodyPr>
            <a:normAutofit fontScale="90000"/>
          </a:bodyPr>
          <a:lstStyle/>
          <a:p>
            <a:r>
              <a:rPr lang="el-GR" sz="2800" u="sng" dirty="0">
                <a:solidFill>
                  <a:srgbClr val="D27B3A"/>
                </a:solidFill>
              </a:rPr>
              <a:t>ΠΡΟΓΡΑΜΜΑ ΚΑΤ’ΟΙΚΟΝ ΦΡΟΝΤΙΔΑ </a:t>
            </a:r>
            <a:r>
              <a:rPr lang="el-GR" sz="2800" dirty="0">
                <a:solidFill>
                  <a:srgbClr val="D27B3A"/>
                </a:solidFill>
              </a:rPr>
              <a:t/>
            </a:r>
            <a:br>
              <a:rPr lang="el-GR" sz="2800" dirty="0">
                <a:solidFill>
                  <a:srgbClr val="D27B3A"/>
                </a:solidFill>
              </a:rPr>
            </a:br>
            <a:endParaRPr lang="el-GR" sz="2800" u="sng" dirty="0">
              <a:solidFill>
                <a:srgbClr val="D27B3A"/>
              </a:solidFill>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8123" y="939152"/>
            <a:ext cx="3156952" cy="2234495"/>
          </a:xfrm>
          <a:prstGeom prst="rect">
            <a:avLst/>
          </a:prstGeom>
        </p:spPr>
      </p:pic>
      <p:pic>
        <p:nvPicPr>
          <p:cNvPr id="8" name="Εικόνα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94112" y="3251144"/>
            <a:ext cx="2286000" cy="1371600"/>
          </a:xfrm>
          <a:prstGeom prst="rect">
            <a:avLst/>
          </a:prstGeom>
        </p:spPr>
      </p:pic>
      <p:pic>
        <p:nvPicPr>
          <p:cNvPr id="10" name="Εικόνα 9"/>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67544" y="4783932"/>
            <a:ext cx="2476500" cy="1847850"/>
          </a:xfrm>
          <a:prstGeom prst="rect">
            <a:avLst/>
          </a:prstGeom>
        </p:spPr>
      </p:pic>
      <p:pic>
        <p:nvPicPr>
          <p:cNvPr id="11" name="Εικόνα 10"/>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5580112" y="4783932"/>
            <a:ext cx="2619375" cy="1743075"/>
          </a:xfrm>
          <a:prstGeom prst="rect">
            <a:avLst/>
          </a:prstGeom>
        </p:spPr>
      </p:pic>
    </p:spTree>
    <p:extLst>
      <p:ext uri="{BB962C8B-B14F-4D97-AF65-F5344CB8AC3E}">
        <p14:creationId xmlns:p14="http://schemas.microsoft.com/office/powerpoint/2010/main" xmlns="" val="3443385196"/>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a:t>Τι ΕΙΝΑΙ η </a:t>
            </a:r>
            <a:r>
              <a:rPr lang="el-GR" b="1" u="sng" dirty="0" err="1"/>
              <a:t>υπηρεσια</a:t>
            </a:r>
            <a:r>
              <a:rPr lang="el-GR" b="1" u="sng" dirty="0"/>
              <a:t> </a:t>
            </a:r>
            <a:r>
              <a:rPr lang="el-GR" b="1" u="sng" dirty="0" err="1"/>
              <a:t>ΒοΗθεια</a:t>
            </a:r>
            <a:r>
              <a:rPr lang="el-GR" b="1" u="sng" dirty="0"/>
              <a:t> στο ΣπΙΤι</a:t>
            </a:r>
            <a:endParaRPr lang="el-GR" dirty="0"/>
          </a:p>
        </p:txBody>
      </p:sp>
      <p:sp>
        <p:nvSpPr>
          <p:cNvPr id="3" name="Θέση περιεχομένου 2"/>
          <p:cNvSpPr>
            <a:spLocks noGrp="1"/>
          </p:cNvSpPr>
          <p:nvPr>
            <p:ph idx="1"/>
          </p:nvPr>
        </p:nvSpPr>
        <p:spPr>
          <a:xfrm>
            <a:off x="539552" y="1100628"/>
            <a:ext cx="7804348" cy="3624516"/>
          </a:xfrm>
        </p:spPr>
        <p:txBody>
          <a:bodyPr/>
          <a:lstStyle/>
          <a:p>
            <a:r>
              <a:rPr lang="el-GR" dirty="0"/>
              <a:t>      Είναι μία δομή κοινωνικής μέριμνας και προστασίας που έχει στόχο την παροχή οργανωμένης και συστηματικής φροντίδας σε Ηλικιωμένους και Άτομα με Αναπηρίες, δηλαδή άτομα με αισθητικοκινητικά προβλήματα αναπηρίες, ψυχική νόσο, νοητική υστέρηση.</a:t>
            </a:r>
          </a:p>
          <a:p>
            <a:r>
              <a:rPr lang="el-GR" dirty="0"/>
              <a:t>      Εξασφαλίζει την αξιοπρεπή και αυτόνομη διαβίωση, την παραμονή στο φυσικό, οικογενειακό και κοινωνικό περιβάλλον, καθώς και την αναβάθμιση της ποιότητας ζωής τους.</a:t>
            </a:r>
            <a:br>
              <a:rPr lang="el-GR" dirty="0"/>
            </a:br>
            <a:r>
              <a:rPr lang="el-GR" dirty="0"/>
              <a:t>Υλοποιείται με ευθύνη των Δήμων και των νομικών τους προσώπων. (Δημοτικές Κοινωφελείς Επιχειρήσεις , Ν.Π.Δ.Δ)</a:t>
            </a:r>
            <a:br>
              <a:rPr lang="el-GR" dirty="0"/>
            </a:br>
            <a:r>
              <a:rPr lang="el-GR" dirty="0"/>
              <a:t>Οι υπηρεσίες παρέχονται δωρεάν στο σπίτι των πολιτών.</a:t>
            </a:r>
          </a:p>
          <a:p>
            <a:pPr algn="just"/>
            <a:endParaRPr lang="el-GR" dirty="0"/>
          </a:p>
        </p:txBody>
      </p:sp>
    </p:spTree>
    <p:extLst>
      <p:ext uri="{BB962C8B-B14F-4D97-AF65-F5344CB8AC3E}">
        <p14:creationId xmlns:p14="http://schemas.microsoft.com/office/powerpoint/2010/main" xmlns="" val="292522597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51720" y="404664"/>
            <a:ext cx="7520940" cy="548640"/>
          </a:xfrm>
        </p:spPr>
        <p:txBody>
          <a:bodyPr/>
          <a:lstStyle/>
          <a:p>
            <a:r>
              <a:rPr lang="el-GR" b="1" u="sng" dirty="0"/>
              <a:t> ΠοιεΣ  υπηρεσΙΕΣ  προσφΕΡει</a:t>
            </a:r>
            <a:endParaRPr lang="el-GR" dirty="0"/>
          </a:p>
        </p:txBody>
      </p:sp>
      <p:sp>
        <p:nvSpPr>
          <p:cNvPr id="3" name="Θέση περιεχομένου 2"/>
          <p:cNvSpPr>
            <a:spLocks noGrp="1"/>
          </p:cNvSpPr>
          <p:nvPr>
            <p:ph idx="1"/>
          </p:nvPr>
        </p:nvSpPr>
        <p:spPr/>
        <p:txBody>
          <a:bodyPr/>
          <a:lstStyle/>
          <a:p>
            <a:r>
              <a:rPr lang="el-GR" dirty="0"/>
              <a:t>       Παρέχει, συμβουλευτική και ψυχοσυναισθηματική στήριξη, νοσηλευτική φροντίδα όπως αιμοληψίες, συνταγογραφήσεις φαρμάκων, μέτρηση αρτηριακής πίεσης και σακχάρου, φροντίδα οικίας, συντροφιά, μικροαγορές, πληρωμή λογαριασμών, βοήθεια στην ατομική υγιεινή, καθώς και άλλες υπηρεσίες οι οποίες κρίνονται αναγκαίες.</a:t>
            </a:r>
          </a:p>
          <a:p>
            <a:r>
              <a:rPr lang="el-GR" dirty="0"/>
              <a:t>      Οι υπηρεσίες παρέχονται με περιοδικές επισκέψεις του Προσωπικού στο σπίτι των εξυπηρετούμενων ανάλογα με τις ανάγκες και τις ιδιαιτερότητές τους.</a:t>
            </a:r>
          </a:p>
          <a:p>
            <a:endParaRPr lang="el-GR" dirty="0"/>
          </a:p>
        </p:txBody>
      </p:sp>
    </p:spTree>
    <p:extLst>
      <p:ext uri="{BB962C8B-B14F-4D97-AF65-F5344CB8AC3E}">
        <p14:creationId xmlns:p14="http://schemas.microsoft.com/office/powerpoint/2010/main" xmlns="" val="807363641"/>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23728" y="260648"/>
            <a:ext cx="7520940" cy="548640"/>
          </a:xfrm>
        </p:spPr>
        <p:txBody>
          <a:bodyPr/>
          <a:lstStyle/>
          <a:p>
            <a:r>
              <a:rPr lang="el-GR" b="1" u="sng" dirty="0"/>
              <a:t>Σε  ποιουΣ  απευθΥΝεται</a:t>
            </a:r>
            <a:endParaRPr lang="el-GR" dirty="0"/>
          </a:p>
        </p:txBody>
      </p:sp>
      <p:sp>
        <p:nvSpPr>
          <p:cNvPr id="3" name="Θέση περιεχομένου 2"/>
          <p:cNvSpPr>
            <a:spLocks noGrp="1"/>
          </p:cNvSpPr>
          <p:nvPr>
            <p:ph idx="1"/>
          </p:nvPr>
        </p:nvSpPr>
        <p:spPr/>
        <p:txBody>
          <a:bodyPr/>
          <a:lstStyle/>
          <a:p>
            <a:r>
              <a:rPr lang="el-GR" dirty="0"/>
              <a:t>Το πρόγραμμα απευθύνεται κυρίως σε ηλικιωμένους και Άτομα με Αναπηρίες, με προτεραιότητα σ' αυτούς που:</a:t>
            </a:r>
          </a:p>
          <a:p>
            <a:pPr marL="285750" lvl="0" indent="-285750">
              <a:buFont typeface="Wingdings" panose="05000000000000000000" pitchFamily="2" charset="2"/>
              <a:buChar char="Ø"/>
            </a:pPr>
            <a:r>
              <a:rPr lang="el-GR" dirty="0"/>
              <a:t>δεν εξυπηρετούνται πλήρως,</a:t>
            </a:r>
          </a:p>
          <a:p>
            <a:pPr lvl="0">
              <a:buFont typeface="Wingdings" panose="05000000000000000000" pitchFamily="2" charset="2"/>
              <a:buChar char="Ø"/>
            </a:pPr>
            <a:r>
              <a:rPr lang="el-GR" dirty="0"/>
              <a:t>χρειάζονται ιδιαίτερη φροντίδα,</a:t>
            </a:r>
          </a:p>
          <a:p>
            <a:pPr lvl="0">
              <a:buFont typeface="Wingdings" panose="05000000000000000000" pitchFamily="2" charset="2"/>
              <a:buChar char="Ø"/>
            </a:pPr>
            <a:r>
              <a:rPr lang="el-GR" dirty="0"/>
              <a:t>διαβιούν μοναχικά ή είναι εγκαταλελειμμένοι και</a:t>
            </a:r>
          </a:p>
          <a:p>
            <a:pPr lvl="0">
              <a:buFont typeface="Wingdings" panose="05000000000000000000" pitchFamily="2" charset="2"/>
              <a:buChar char="Ø"/>
            </a:pPr>
            <a:r>
              <a:rPr lang="el-GR" dirty="0"/>
              <a:t>δεν έχουν επαρκείς οικονομικούς πόρους.</a:t>
            </a:r>
          </a:p>
          <a:p>
            <a:r>
              <a:rPr lang="el-GR" dirty="0"/>
              <a:t>Στόχος των υπηρεσιών είναι να παραμείνουν μέσα στο κοινωνικό τους περιβάλλον και να βελτιωθεί η ποιότητα ζωής τους.</a:t>
            </a:r>
          </a:p>
          <a:p>
            <a:endParaRPr lang="el-GR" dirty="0"/>
          </a:p>
        </p:txBody>
      </p:sp>
    </p:spTree>
    <p:extLst>
      <p:ext uri="{BB962C8B-B14F-4D97-AF65-F5344CB8AC3E}">
        <p14:creationId xmlns:p14="http://schemas.microsoft.com/office/powerpoint/2010/main" xmlns="" val="1481450932"/>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9EF48BB-9593-D9D0-EE61-0575DDFE941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xmlns="" id="{73DBAB4B-3530-E6B5-4004-E5F87B04CFB8}"/>
              </a:ext>
            </a:extLst>
          </p:cNvPr>
          <p:cNvSpPr>
            <a:spLocks noGrp="1"/>
          </p:cNvSpPr>
          <p:nvPr>
            <p:ph idx="1"/>
          </p:nvPr>
        </p:nvSpPr>
        <p:spPr/>
        <p:txBody>
          <a:bodyPr/>
          <a:lstStyle/>
          <a:p>
            <a:pPr marL="0" indent="0">
              <a:buNone/>
            </a:pPr>
            <a:r>
              <a:rPr lang="el-GR" dirty="0"/>
              <a:t>Ο/Η </a:t>
            </a:r>
            <a:r>
              <a:rPr lang="el-GR" b="1" dirty="0"/>
              <a:t>Κοινωνικός λειτουργός συντονίζει την υπηρεσία, </a:t>
            </a:r>
            <a:r>
              <a:rPr lang="el-GR" dirty="0"/>
              <a:t>ερευνά την υγεία, τις συνθήκες διαμονής, την οικογενειακή, οικονομική, ασφαλιστική και κοινωνική κατάσταση του </a:t>
            </a:r>
            <a:r>
              <a:rPr lang="el-GR" dirty="0" err="1"/>
              <a:t>χρήζοντος</a:t>
            </a:r>
            <a:r>
              <a:rPr lang="el-GR" dirty="0"/>
              <a:t> βοήθειας ατόμου, προσδιορίζει τις ανάγκες και επιλαμβάνεται της επίλυσης τους μέσω εξατομικευμένου </a:t>
            </a:r>
            <a:r>
              <a:rPr lang="el-GR"/>
              <a:t>πλάνου παρέμβασης)</a:t>
            </a:r>
            <a:endParaRPr lang="el-GR" dirty="0"/>
          </a:p>
          <a:p>
            <a:endParaRPr lang="el-GR" dirty="0"/>
          </a:p>
          <a:p>
            <a:pPr marL="0" indent="0">
              <a:buNone/>
            </a:pPr>
            <a:r>
              <a:rPr lang="el-GR" dirty="0"/>
              <a:t>Ο/Η </a:t>
            </a:r>
            <a:r>
              <a:rPr lang="el-GR" b="1" dirty="0" err="1"/>
              <a:t>νοσηλεύτης</a:t>
            </a:r>
            <a:r>
              <a:rPr lang="el-GR" b="1" dirty="0"/>
              <a:t>/</a:t>
            </a:r>
            <a:r>
              <a:rPr lang="el-GR" b="1" dirty="0" err="1"/>
              <a:t>τρια</a:t>
            </a:r>
            <a:r>
              <a:rPr lang="el-GR" dirty="0"/>
              <a:t>, ο/η οποίος/α παρέχει </a:t>
            </a:r>
            <a:r>
              <a:rPr lang="el-GR" dirty="0" err="1"/>
              <a:t>κατ</a:t>
            </a:r>
            <a:r>
              <a:rPr lang="el-GR" dirty="0"/>
              <a:t>΄ </a:t>
            </a:r>
            <a:r>
              <a:rPr lang="el-GR" dirty="0" err="1"/>
              <a:t>οίκον</a:t>
            </a:r>
            <a:r>
              <a:rPr lang="el-GR" dirty="0"/>
              <a:t> βασικές νοσηλευτικές υπηρεσίες.</a:t>
            </a:r>
            <a:r>
              <a:rPr lang="en-US" dirty="0"/>
              <a:t>(</a:t>
            </a:r>
            <a:r>
              <a:rPr lang="el-GR" dirty="0"/>
              <a:t>μετρήσεις ζωτικών σημείων , </a:t>
            </a:r>
            <a:r>
              <a:rPr lang="el-GR" dirty="0" err="1"/>
              <a:t>συνταγογραφία,συνοδεία</a:t>
            </a:r>
            <a:r>
              <a:rPr lang="el-GR" dirty="0"/>
              <a:t> σε νοσοκομεία </a:t>
            </a:r>
            <a:r>
              <a:rPr lang="el-GR" dirty="0" err="1"/>
              <a:t>κλπ</a:t>
            </a:r>
            <a:r>
              <a:rPr lang="el-GR" dirty="0"/>
              <a:t>)</a:t>
            </a:r>
          </a:p>
          <a:p>
            <a:pPr marL="0" indent="0">
              <a:buNone/>
            </a:pPr>
            <a:r>
              <a:rPr lang="el-GR" dirty="0"/>
              <a:t>Ο/Η </a:t>
            </a:r>
            <a:r>
              <a:rPr lang="el-GR" b="1" dirty="0"/>
              <a:t>οικιακός/ή βοηθός</a:t>
            </a:r>
            <a:r>
              <a:rPr lang="el-GR" dirty="0"/>
              <a:t>, ο/η οποίος/α φροντίζει την καθαριότητα του ατόμου αυτού και την προμήθεια φαρμάκων, τροφίμων και λοιπών αναγκών πρώτης ανάγκης αυτού.	</a:t>
            </a:r>
          </a:p>
          <a:p>
            <a:pPr marL="0" indent="0">
              <a:buNone/>
            </a:pPr>
            <a:r>
              <a:rPr lang="el-GR" dirty="0"/>
              <a:t>Προαιρετικά σε εξαιρετικές περιπτώσεις, επιλαμβάνεται της καθαριότητας του σπιτιού καθώς και της παρασκευής φαγητού.</a:t>
            </a:r>
          </a:p>
          <a:p>
            <a:endParaRPr lang="el-GR" dirty="0"/>
          </a:p>
        </p:txBody>
      </p:sp>
    </p:spTree>
    <p:extLst>
      <p:ext uri="{BB962C8B-B14F-4D97-AF65-F5344CB8AC3E}">
        <p14:creationId xmlns:p14="http://schemas.microsoft.com/office/powerpoint/2010/main" xmlns="" val="4184265478"/>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19872" y="476672"/>
            <a:ext cx="7520940" cy="548640"/>
          </a:xfrm>
        </p:spPr>
        <p:txBody>
          <a:bodyPr/>
          <a:lstStyle/>
          <a:p>
            <a:r>
              <a:rPr lang="el-GR" u="sng" dirty="0"/>
              <a:t> </a:t>
            </a:r>
          </a:p>
        </p:txBody>
      </p:sp>
      <p:sp>
        <p:nvSpPr>
          <p:cNvPr id="3" name="Θέση περιεχομένου 2"/>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xmlns="" val="1050001141"/>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Γωνίες">
  <a:themeElements>
    <a:clrScheme name="Γωνίες">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Γωνίες">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ωνίε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44</TotalTime>
  <Words>297</Words>
  <Application>Microsoft Office PowerPoint</Application>
  <PresentationFormat>Προβολή στην οθόνη (4:3)</PresentationFormat>
  <Paragraphs>20</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Γωνίες</vt:lpstr>
      <vt:lpstr>ΠΡΟΓΡΑΜΜΑ ΚΑΤ’ΟΙΚΟΝ ΦΡΟΝΤΙΔΑ  </vt:lpstr>
      <vt:lpstr>Τι ΕΙΝΑΙ η υπηρεσια ΒοΗθεια στο ΣπΙΤι</vt:lpstr>
      <vt:lpstr> ΠοιεΣ  υπηρεσΙΕΣ  προσφΕΡει</vt:lpstr>
      <vt:lpstr>Σε  ποιουΣ  απευθΥΝεται</vt:lpstr>
      <vt:lpstr>Διαφάνεια 5</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 ΚΑΤ’ΟΙΚΟΝ ΦΡΟΝΤΙΔΑ</dc:title>
  <dc:creator>User</dc:creator>
  <cp:lastModifiedBy>Eleni Tamia</cp:lastModifiedBy>
  <cp:revision>11</cp:revision>
  <dcterms:created xsi:type="dcterms:W3CDTF">2016-05-11T11:03:32Z</dcterms:created>
  <dcterms:modified xsi:type="dcterms:W3CDTF">2025-03-16T19:57:59Z</dcterms:modified>
</cp:coreProperties>
</file>