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01736-7A48-4035-A1B9-0BED3A9360CC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2E9A6-84D6-424E-B94F-1FA35D19E82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ΔΙΑΛΟΓΟΣ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Σελ. 106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Πότε δυσλειτουργεί ο διάλογος; (107)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ομιλητής μονοπωλεί το λόγο</a:t>
            </a:r>
          </a:p>
          <a:p>
            <a:r>
              <a:rPr lang="el-GR" dirty="0" smtClean="0"/>
              <a:t>Μιλούν δύο ή περισσότερα άτομα ταυτόχρονα</a:t>
            </a:r>
          </a:p>
          <a:p>
            <a:r>
              <a:rPr lang="el-GR" dirty="0" smtClean="0"/>
              <a:t>Σε κάποιο μέλος της συζήτησης δεν απευθύνουν το λόγο</a:t>
            </a:r>
          </a:p>
          <a:p>
            <a:r>
              <a:rPr lang="el-GR" dirty="0" smtClean="0"/>
              <a:t>ΜΟΝΟΛΟΓΟΣ ΑΝΤΙ ΔΙΑΛΟΓΟΥ</a:t>
            </a:r>
          </a:p>
          <a:p>
            <a:r>
              <a:rPr lang="el-GR" dirty="0" smtClean="0"/>
              <a:t>Κάποιο μέλος δεν παίρνει μέρος στη συζήτηση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Ε. Παπανούτσος, </a:t>
            </a:r>
            <a:br>
              <a:rPr lang="el-GR" dirty="0" smtClean="0">
                <a:solidFill>
                  <a:srgbClr val="00B050"/>
                </a:solidFill>
              </a:rPr>
            </a:br>
            <a:r>
              <a:rPr lang="el-GR" dirty="0" smtClean="0">
                <a:solidFill>
                  <a:srgbClr val="00B050"/>
                </a:solidFill>
              </a:rPr>
              <a:t>από τις εφημερίδες(Σελ. 112)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αλήθεια είναι πολλαπλή</a:t>
            </a:r>
          </a:p>
          <a:p>
            <a:r>
              <a:rPr lang="el-GR" dirty="0" smtClean="0"/>
              <a:t>Ανέφικτη η πλήρης αλήθεια</a:t>
            </a:r>
          </a:p>
          <a:p>
            <a:r>
              <a:rPr lang="el-GR" dirty="0" smtClean="0"/>
              <a:t>Πρέπει να φωτισθεί από όλες τις πλευρές</a:t>
            </a:r>
          </a:p>
          <a:p>
            <a:r>
              <a:rPr lang="el-GR" dirty="0" smtClean="0"/>
              <a:t>Πρέπει να ελέγχεται από τον συνομιλητή, να δοκιμάζεται</a:t>
            </a:r>
          </a:p>
          <a:p>
            <a:r>
              <a:rPr lang="el-GR" dirty="0" smtClean="0"/>
              <a:t>Να αποφεύγεται ο δογματισμός</a:t>
            </a:r>
          </a:p>
          <a:p>
            <a:r>
              <a:rPr lang="el-GR" dirty="0" smtClean="0"/>
              <a:t>Απαιτείται κριτική ικανότητα</a:t>
            </a:r>
          </a:p>
          <a:p>
            <a:r>
              <a:rPr lang="el-GR" dirty="0" smtClean="0"/>
              <a:t>Να ΠΕΙΣΕΙ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Πότε ένας διάλογος διεξάγεται με επιτυχία(107) 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Οι δύο ομιλητές εκφράζονται με ειλικρίνεια</a:t>
            </a:r>
          </a:p>
          <a:p>
            <a:pPr algn="just"/>
            <a:r>
              <a:rPr lang="el-GR" dirty="0" smtClean="0"/>
              <a:t>Τοποθετούνται με σαφήνεια στο θέμα</a:t>
            </a:r>
          </a:p>
          <a:p>
            <a:pPr algn="just"/>
            <a:r>
              <a:rPr lang="el-GR" dirty="0"/>
              <a:t>Τ</a:t>
            </a:r>
            <a:r>
              <a:rPr lang="el-GR" dirty="0" smtClean="0"/>
              <a:t>ο θέμα πρέπει να είναι σαφές πριν ξεκινήσουμε να συζητάμε</a:t>
            </a:r>
          </a:p>
          <a:p>
            <a:pPr algn="just"/>
            <a:r>
              <a:rPr lang="el-GR" dirty="0" smtClean="0"/>
              <a:t>Να δίνονται τόσες πληροφορίες όσες </a:t>
            </a:r>
            <a:r>
              <a:rPr lang="el-GR" dirty="0" err="1" smtClean="0"/>
              <a:t>χρειάζονται</a:t>
            </a:r>
            <a:r>
              <a:rPr lang="el-GR" dirty="0" err="1" smtClean="0">
                <a:latin typeface="Calibri"/>
                <a:cs typeface="Calibri"/>
              </a:rPr>
              <a:t>→να</a:t>
            </a:r>
            <a:r>
              <a:rPr lang="el-GR" dirty="0" smtClean="0">
                <a:latin typeface="Calibri"/>
                <a:cs typeface="Calibri"/>
              </a:rPr>
              <a:t> μην ξεφεύγουμε</a:t>
            </a:r>
          </a:p>
          <a:p>
            <a:endParaRPr lang="el-GR" dirty="0">
              <a:latin typeface="Calibri"/>
              <a:cs typeface="Calibri"/>
            </a:endParaRPr>
          </a:p>
          <a:p>
            <a:pPr algn="ctr">
              <a:buNone/>
            </a:pPr>
            <a:r>
              <a:rPr lang="el-GR" sz="4000" dirty="0" smtClean="0">
                <a:solidFill>
                  <a:srgbClr val="FF0000"/>
                </a:solidFill>
                <a:latin typeface="Calibri"/>
                <a:cs typeface="Calibri"/>
              </a:rPr>
              <a:t>ΣΥΝΕΡΓΑΣΙΑ</a:t>
            </a:r>
            <a:endParaRPr lang="el-GR" sz="4000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00B050"/>
                </a:solidFill>
              </a:rPr>
              <a:t>ΕΞΩΤΕΡΙΚΕΣ ΣΥΝΘΗΚΕΣ για έναν γόνιμο-εποικοδομητικό διάλογο(σελ. 114)</a:t>
            </a:r>
            <a:endParaRPr lang="el-GR" sz="2800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Ελευθερία λόγου</a:t>
            </a:r>
          </a:p>
          <a:p>
            <a:r>
              <a:rPr lang="el-GR" dirty="0" smtClean="0"/>
              <a:t>Πνεύμα δημοκρατίας-ισηγορία</a:t>
            </a:r>
          </a:p>
          <a:p>
            <a:r>
              <a:rPr lang="el-GR" dirty="0" smtClean="0"/>
              <a:t>Ικανότητα των ομιλητών</a:t>
            </a:r>
          </a:p>
          <a:p>
            <a:r>
              <a:rPr lang="el-GR" dirty="0" smtClean="0"/>
              <a:t>Ήθος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Ο ΔΙΑΛΟΓΟΣ ΣΤΑ ΑΦΗΓΗΜΑΤΙΚΑ ΛΟΓΟΤΕΧΝΙΚΑ ΚΕΙΜΕΝΑ ( 108)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ΜΟΝΟΛΟΓΟΣ ΣΕ ΕΝΑΛΛΑΓΗ ΜΕ </a:t>
            </a:r>
            <a:r>
              <a:rPr lang="el-GR" dirty="0" err="1" smtClean="0"/>
              <a:t>ΔΙΑΛΟΓΟ</a:t>
            </a:r>
            <a:r>
              <a:rPr lang="el-GR" dirty="0" err="1">
                <a:cs typeface="Calibri"/>
              </a:rPr>
              <a:t>→</a:t>
            </a:r>
            <a:r>
              <a:rPr lang="el-GR" dirty="0" err="1">
                <a:solidFill>
                  <a:srgbClr val="00B050"/>
                </a:solidFill>
                <a:cs typeface="Calibri"/>
              </a:rPr>
              <a:t>δραματικότητα</a:t>
            </a:r>
            <a:r>
              <a:rPr lang="el-GR" dirty="0">
                <a:cs typeface="Calibri"/>
              </a:rPr>
              <a:t>(ικανότητα να αποδίδονται με μεγαλύτερη </a:t>
            </a:r>
            <a:r>
              <a:rPr lang="el-GR" dirty="0">
                <a:solidFill>
                  <a:srgbClr val="00B050"/>
                </a:solidFill>
                <a:cs typeface="Calibri"/>
              </a:rPr>
              <a:t>αμεσότητα</a:t>
            </a:r>
            <a:r>
              <a:rPr lang="el-GR" dirty="0">
                <a:cs typeface="Calibri"/>
              </a:rPr>
              <a:t> τα γεγονότα, οι καταστάσεις….)</a:t>
            </a:r>
          </a:p>
          <a:p>
            <a:r>
              <a:rPr lang="el-GR" dirty="0">
                <a:cs typeface="Calibri"/>
              </a:rPr>
              <a:t>Πολλά </a:t>
            </a:r>
            <a:r>
              <a:rPr lang="el-GR" dirty="0" err="1">
                <a:cs typeface="Calibri"/>
              </a:rPr>
              <a:t>παραγλωσσικά</a:t>
            </a:r>
            <a:r>
              <a:rPr lang="el-GR" dirty="0">
                <a:cs typeface="Calibri"/>
              </a:rPr>
              <a:t> και </a:t>
            </a:r>
            <a:r>
              <a:rPr lang="el-GR" dirty="0" err="1">
                <a:cs typeface="Calibri"/>
              </a:rPr>
              <a:t>εξωγλωσσικά</a:t>
            </a:r>
            <a:endParaRPr lang="el-GR" dirty="0">
              <a:cs typeface="Calibri"/>
            </a:endParaRPr>
          </a:p>
          <a:p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 smtClean="0"/>
              <a:t>Σύντομες-μισοτελειωμένες φράσεις, παύσεις….</a:t>
            </a:r>
          </a:p>
          <a:p>
            <a:r>
              <a:rPr lang="el-GR" dirty="0" smtClean="0"/>
              <a:t>Ιδιόλεκτο κάθε προσώπου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100" dirty="0" smtClean="0"/>
              <a:t/>
            </a:r>
            <a:br>
              <a:rPr lang="el-GR" sz="3100" dirty="0" smtClean="0"/>
            </a:br>
            <a:r>
              <a:rPr lang="el-GR" sz="3100"/>
              <a:t/>
            </a:r>
            <a:br>
              <a:rPr lang="el-GR" sz="3100"/>
            </a:br>
            <a:r>
              <a:rPr lang="el-GR" sz="3100" dirty="0" smtClean="0">
                <a:solidFill>
                  <a:srgbClr val="FF0000"/>
                </a:solidFill>
              </a:rPr>
              <a:t/>
            </a:r>
            <a:br>
              <a:rPr lang="el-GR" sz="3100" dirty="0" smtClean="0">
                <a:solidFill>
                  <a:srgbClr val="FF0000"/>
                </a:solidFill>
              </a:rPr>
            </a:br>
            <a:r>
              <a:rPr lang="el-GR" sz="3100" dirty="0" smtClean="0">
                <a:solidFill>
                  <a:srgbClr val="FF0000"/>
                </a:solidFill>
              </a:rPr>
              <a:t>για το μάθημα της Τετάρτης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Βρίσκεσαι σε έναν διάλογο με έναν φίλο σου για το θέμα των καταλήψεων. Ο </a:t>
            </a:r>
            <a:r>
              <a:rPr lang="el-GR" u="sng" dirty="0" smtClean="0"/>
              <a:t>φίλος</a:t>
            </a:r>
            <a:r>
              <a:rPr lang="el-GR" dirty="0" smtClean="0"/>
              <a:t> </a:t>
            </a:r>
            <a:r>
              <a:rPr lang="el-GR" dirty="0" smtClean="0"/>
              <a:t> </a:t>
            </a:r>
            <a:r>
              <a:rPr lang="el-GR" dirty="0" smtClean="0"/>
              <a:t>σε μία παράγραφο </a:t>
            </a:r>
            <a:r>
              <a:rPr lang="el-GR" dirty="0" err="1" smtClean="0"/>
              <a:t>εκΘέτει</a:t>
            </a:r>
            <a:r>
              <a:rPr lang="el-GR" dirty="0" smtClean="0"/>
              <a:t> τα επιχειρήματά του </a:t>
            </a:r>
            <a:r>
              <a:rPr lang="el-GR" u="sng" dirty="0" smtClean="0"/>
              <a:t>ΥΠΕΡ</a:t>
            </a:r>
            <a:r>
              <a:rPr lang="el-GR" dirty="0" smtClean="0"/>
              <a:t>.</a:t>
            </a:r>
          </a:p>
          <a:p>
            <a:r>
              <a:rPr lang="el-GR" dirty="0" smtClean="0"/>
              <a:t>Στη συνέχεια </a:t>
            </a:r>
            <a:r>
              <a:rPr lang="el-GR" u="sng" dirty="0" smtClean="0"/>
              <a:t>εσύ </a:t>
            </a:r>
            <a:r>
              <a:rPr lang="el-GR" dirty="0" smtClean="0"/>
              <a:t>αντικρούεις τα επιχειρήματά του </a:t>
            </a:r>
            <a:r>
              <a:rPr lang="el-GR" u="sng" dirty="0" smtClean="0"/>
              <a:t>(ΚΑΤΆ</a:t>
            </a:r>
            <a:r>
              <a:rPr lang="el-GR" dirty="0" smtClean="0"/>
              <a:t>)παραθέτοντας τα δικά σου επιχειρήματα. </a:t>
            </a:r>
          </a:p>
          <a:p>
            <a:r>
              <a:rPr lang="el-GR" dirty="0" smtClean="0"/>
              <a:t>Δύο παράγραφοι.</a:t>
            </a:r>
          </a:p>
          <a:p>
            <a:r>
              <a:rPr lang="el-GR" dirty="0" smtClean="0"/>
              <a:t>Ρηματικά πρόσωπα; Α ενικό(εγώ)</a:t>
            </a:r>
          </a:p>
          <a:p>
            <a:pPr>
              <a:buNone/>
            </a:pPr>
            <a:r>
              <a:rPr lang="el-GR" dirty="0" smtClean="0"/>
              <a:t>Β ενικό(εσύ)</a:t>
            </a:r>
          </a:p>
          <a:p>
            <a:pPr>
              <a:buNone/>
            </a:pPr>
            <a:r>
              <a:rPr lang="el-GR" dirty="0" smtClean="0"/>
              <a:t>Α πληθ. (εμείς οι μαθητές)</a:t>
            </a:r>
          </a:p>
          <a:p>
            <a:pPr>
              <a:buNone/>
            </a:pPr>
            <a:r>
              <a:rPr lang="el-GR" dirty="0" smtClean="0"/>
              <a:t>Γ </a:t>
            </a:r>
            <a:r>
              <a:rPr lang="el-GR" dirty="0" err="1" smtClean="0"/>
              <a:t>πληθ</a:t>
            </a:r>
            <a:r>
              <a:rPr lang="el-GR" dirty="0" smtClean="0"/>
              <a:t>(οι μαθητές)</a:t>
            </a:r>
          </a:p>
          <a:p>
            <a:pPr>
              <a:buNone/>
            </a:pPr>
            <a:r>
              <a:rPr lang="el-GR" dirty="0" smtClean="0"/>
              <a:t>Αυτές όλες τις ασκήσεις τις υπολογίζουμε στις 250 λέξεις.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247</Words>
  <Application>Microsoft Office PowerPoint</Application>
  <PresentationFormat>Προβολή στην οθόνη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ΔΙΑΛΟΓΟΣ</vt:lpstr>
      <vt:lpstr>Πότε δυσλειτουργεί ο διάλογος; (107)</vt:lpstr>
      <vt:lpstr>Ε. Παπανούτσος,  από τις εφημερίδες(Σελ. 112)</vt:lpstr>
      <vt:lpstr>Πότε ένας διάλογος διεξάγεται με επιτυχία(107) </vt:lpstr>
      <vt:lpstr>ΕΞΩΤΕΡΙΚΕΣ ΣΥΝΘΗΚΕΣ για έναν γόνιμο-εποικοδομητικό διάλογο(σελ. 114)</vt:lpstr>
      <vt:lpstr>Ο ΔΙΑΛΟΓΟΣ ΣΤΑ ΑΦΗΓΗΜΑΤΙΚΑ ΛΟΓΟΤΕΧΝΙΚΑ ΚΕΙΜΕΝΑ ( 108)</vt:lpstr>
      <vt:lpstr>   για το μάθημα της Τετάρτης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ΔΙΑΛΟΓΟΣ</dc:title>
  <dc:creator>Eleni Tamia</dc:creator>
  <cp:lastModifiedBy>Eleni Tamia</cp:lastModifiedBy>
  <cp:revision>6</cp:revision>
  <dcterms:created xsi:type="dcterms:W3CDTF">2020-11-25T08:38:28Z</dcterms:created>
  <dcterms:modified xsi:type="dcterms:W3CDTF">2024-11-26T19:28:44Z</dcterms:modified>
</cp:coreProperties>
</file>