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7" r:id="rId13"/>
    <p:sldId id="266" r:id="rId14"/>
    <p:sldId id="267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3" r:id="rId38"/>
    <p:sldId id="291" r:id="rId39"/>
    <p:sldId id="292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8" r:id="rId53"/>
    <p:sldId id="306" r:id="rId5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4266B-F281-4239-8279-417425D90693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6F7FA-975B-4DAE-88DF-C6B296375F6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890E-5619-4EC0-B918-155078879564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69A4-5090-4E46-894B-D0A83922D6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890E-5619-4EC0-B918-155078879564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69A4-5090-4E46-894B-D0A83922D6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890E-5619-4EC0-B918-155078879564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69A4-5090-4E46-894B-D0A83922D6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890E-5619-4EC0-B918-155078879564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69A4-5090-4E46-894B-D0A83922D6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890E-5619-4EC0-B918-155078879564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69A4-5090-4E46-894B-D0A83922D6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890E-5619-4EC0-B918-155078879564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69A4-5090-4E46-894B-D0A83922D6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890E-5619-4EC0-B918-155078879564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69A4-5090-4E46-894B-D0A83922D6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890E-5619-4EC0-B918-155078879564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69A4-5090-4E46-894B-D0A83922D6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890E-5619-4EC0-B918-155078879564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69A4-5090-4E46-894B-D0A83922D6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890E-5619-4EC0-B918-155078879564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69A4-5090-4E46-894B-D0A83922D6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3890E-5619-4EC0-B918-155078879564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69A4-5090-4E46-894B-D0A83922D6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890E-5619-4EC0-B918-155078879564}" type="datetimeFigureOut">
              <a:rPr lang="el-GR" smtClean="0"/>
              <a:pPr/>
              <a:t>5/5/2025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069A4-5090-4E46-894B-D0A83922D69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viva-la-vida-official-video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viva-la-vida-official-video.mp3" TargetMode="Externa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683208545141374/posts/9279480138847462/?__cft__%5b0%5d=AZVbKG4zSOfm9RRlQOdlUXSaLv4OsoqKwvYu37mi9siBl8NEL9EvY7HfjiUMVuHcpNR6VQn-l8OqzpxduU8rko7zy3DEb9qEEuHsHbpoWQzex3FwO9euNz4yzfhJRqWv7JlAGta4cRVll2KVUymO23R_E49rtsWZU5wi8pAs-VgthCjPw2zgeyUdMSNbIlYUPCHii18nvE-bhzumuh-JbPFutkbEehg3qR0eS7opjla8Qg&amp;__tn__=-UK-R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viva-la-vida-official-video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743852" cy="1643073"/>
          </a:xfrm>
        </p:spPr>
        <p:txBody>
          <a:bodyPr>
            <a:normAutofit fontScale="90000"/>
          </a:bodyPr>
          <a:lstStyle/>
          <a:p>
            <a:r>
              <a:rPr lang="el-GR" sz="6600" b="1" dirty="0" smtClean="0">
                <a:solidFill>
                  <a:schemeClr val="bg2">
                    <a:lumMod val="25000"/>
                  </a:schemeClr>
                </a:solidFill>
              </a:rPr>
              <a:t>9 ΜΑΙΟΥ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358246" cy="1428760"/>
          </a:xfrm>
        </p:spPr>
        <p:txBody>
          <a:bodyPr>
            <a:noAutofit/>
          </a:bodyPr>
          <a:lstStyle/>
          <a:p>
            <a:r>
              <a:rPr lang="el-GR" sz="8000" b="1" dirty="0" smtClean="0">
                <a:solidFill>
                  <a:srgbClr val="FFFF00"/>
                </a:solidFill>
              </a:rPr>
              <a:t>ΗΜΕΡΑ ΕΥΡΩΠΗΣ</a:t>
            </a:r>
          </a:p>
          <a:p>
            <a:endParaRPr lang="el-GR" sz="7200" dirty="0" smtClean="0">
              <a:solidFill>
                <a:srgbClr val="FFFF00"/>
              </a:solidFill>
            </a:endParaRPr>
          </a:p>
          <a:p>
            <a:endParaRPr lang="el-GR" sz="7200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143248"/>
            <a:ext cx="614366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viva-la-vida-official-vide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8 - CD ήχου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5"/>
          <a:stretch>
            <a:fillRect/>
          </a:stretch>
        </p:blipFill>
        <p:spPr>
          <a:xfrm>
            <a:off x="4286248" y="2714620"/>
            <a:ext cx="304800" cy="304800"/>
          </a:xfrm>
          <a:prstGeom prst="rect">
            <a:avLst/>
          </a:prstGeom>
        </p:spPr>
      </p:pic>
      <p:pic>
        <p:nvPicPr>
          <p:cNvPr id="10" name="viva-la-vida-official-vide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35768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135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136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13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Οι εθελόντριες μας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err="1" smtClean="0"/>
              <a:t>Ντιντάκη</a:t>
            </a:r>
            <a:r>
              <a:rPr lang="el-GR" dirty="0" smtClean="0"/>
              <a:t> </a:t>
            </a:r>
            <a:r>
              <a:rPr lang="el-GR" dirty="0" err="1" smtClean="0"/>
              <a:t>Σύνθια</a:t>
            </a:r>
            <a:r>
              <a:rPr lang="el-GR" dirty="0" smtClean="0"/>
              <a:t>  (Γ’ </a:t>
            </a:r>
            <a:r>
              <a:rPr lang="el-GR" dirty="0" err="1" smtClean="0"/>
              <a:t>Λυκ</a:t>
            </a:r>
            <a:r>
              <a:rPr lang="el-GR" dirty="0" smtClean="0"/>
              <a:t>.)</a:t>
            </a:r>
          </a:p>
          <a:p>
            <a:r>
              <a:rPr lang="el-GR" dirty="0" err="1" smtClean="0"/>
              <a:t>Ραχμανίδη</a:t>
            </a:r>
            <a:r>
              <a:rPr lang="el-GR" dirty="0" smtClean="0"/>
              <a:t> Κατερίνα (Γ’ </a:t>
            </a:r>
            <a:r>
              <a:rPr lang="el-GR" dirty="0" err="1" smtClean="0"/>
              <a:t>Λυκ</a:t>
            </a:r>
            <a:r>
              <a:rPr lang="el-GR" dirty="0" smtClean="0"/>
              <a:t>.)</a:t>
            </a:r>
          </a:p>
          <a:p>
            <a:r>
              <a:rPr lang="el-GR" dirty="0" err="1" smtClean="0"/>
              <a:t>Κιόσια</a:t>
            </a:r>
            <a:r>
              <a:rPr lang="el-GR" dirty="0" smtClean="0"/>
              <a:t> </a:t>
            </a:r>
            <a:r>
              <a:rPr lang="el-GR" dirty="0" err="1" smtClean="0"/>
              <a:t>Γιονίντα</a:t>
            </a:r>
            <a:r>
              <a:rPr lang="el-GR" dirty="0" smtClean="0"/>
              <a:t> (Β’ </a:t>
            </a:r>
            <a:r>
              <a:rPr lang="el-GR" dirty="0" err="1" smtClean="0"/>
              <a:t>Λυκ</a:t>
            </a:r>
            <a:r>
              <a:rPr lang="el-GR" dirty="0" smtClean="0"/>
              <a:t>.)</a:t>
            </a:r>
          </a:p>
          <a:p>
            <a:r>
              <a:rPr lang="el-GR" dirty="0" err="1" smtClean="0"/>
              <a:t>Καραμήτρου</a:t>
            </a:r>
            <a:r>
              <a:rPr lang="el-GR" dirty="0" smtClean="0"/>
              <a:t> Ελένη (</a:t>
            </a:r>
            <a:r>
              <a:rPr lang="el-GR" dirty="0" err="1" smtClean="0"/>
              <a:t>Β’Λυκ</a:t>
            </a:r>
            <a:r>
              <a:rPr lang="el-GR" dirty="0" smtClean="0"/>
              <a:t>.)</a:t>
            </a:r>
          </a:p>
          <a:p>
            <a:r>
              <a:rPr lang="el-GR" dirty="0" err="1" smtClean="0"/>
              <a:t>Πετσεπέ</a:t>
            </a:r>
            <a:r>
              <a:rPr lang="el-GR" dirty="0" smtClean="0"/>
              <a:t> Ευαγγελία (Β’ </a:t>
            </a:r>
            <a:r>
              <a:rPr lang="el-GR" dirty="0" err="1" smtClean="0"/>
              <a:t>Λυκ</a:t>
            </a:r>
            <a:r>
              <a:rPr lang="el-GR" dirty="0" smtClean="0"/>
              <a:t>.)</a:t>
            </a:r>
          </a:p>
          <a:p>
            <a:r>
              <a:rPr lang="el-GR" dirty="0" err="1" smtClean="0"/>
              <a:t>Σδράλλη</a:t>
            </a:r>
            <a:r>
              <a:rPr lang="el-GR" dirty="0" smtClean="0"/>
              <a:t> Ευαγγελία (Β’ </a:t>
            </a:r>
            <a:r>
              <a:rPr lang="el-GR" dirty="0" err="1" smtClean="0"/>
              <a:t>Λυκ</a:t>
            </a:r>
            <a:r>
              <a:rPr lang="el-GR" dirty="0" smtClean="0"/>
              <a:t>.)</a:t>
            </a:r>
          </a:p>
          <a:p>
            <a:r>
              <a:rPr lang="el-GR" dirty="0" err="1" smtClean="0"/>
              <a:t>Τοπούζογλου</a:t>
            </a:r>
            <a:r>
              <a:rPr lang="el-GR" dirty="0" smtClean="0"/>
              <a:t> Ζηνοβία (Β’ </a:t>
            </a:r>
            <a:r>
              <a:rPr lang="el-GR" dirty="0" err="1" smtClean="0"/>
              <a:t>Λυκ</a:t>
            </a:r>
            <a:r>
              <a:rPr lang="el-GR" dirty="0" smtClean="0"/>
              <a:t>.)</a:t>
            </a:r>
          </a:p>
          <a:p>
            <a:r>
              <a:rPr lang="el-GR" dirty="0" err="1" smtClean="0"/>
              <a:t>Μιχοπούλου</a:t>
            </a:r>
            <a:r>
              <a:rPr lang="el-GR" dirty="0" smtClean="0"/>
              <a:t> Πελαγία (Α’ </a:t>
            </a:r>
            <a:r>
              <a:rPr lang="el-GR" dirty="0" err="1" smtClean="0"/>
              <a:t>Λυκ</a:t>
            </a:r>
            <a:r>
              <a:rPr lang="el-GR" dirty="0" smtClean="0"/>
              <a:t>.)</a:t>
            </a:r>
          </a:p>
          <a:p>
            <a:r>
              <a:rPr lang="el-GR" dirty="0" err="1" smtClean="0"/>
              <a:t>Τομπουλίδη</a:t>
            </a:r>
            <a:r>
              <a:rPr lang="el-GR" dirty="0" smtClean="0"/>
              <a:t> Κατερίνα (Α’ </a:t>
            </a:r>
            <a:r>
              <a:rPr lang="el-GR" dirty="0" err="1" smtClean="0"/>
              <a:t>Λυκ</a:t>
            </a:r>
            <a:r>
              <a:rPr lang="el-GR" dirty="0" smtClean="0"/>
              <a:t>.)</a:t>
            </a:r>
            <a:endParaRPr lang="el-GR" dirty="0"/>
          </a:p>
        </p:txBody>
      </p:sp>
    </p:spTree>
  </p:cSld>
  <p:clrMapOvr>
    <a:masterClrMapping/>
  </p:clrMapOvr>
  <p:transition advTm="1081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Υπεύθυνοι εκπαιδευτικοί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      Κρατήρα Γεωργία, ΠΕ 06 (Αγγλικών)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</a:t>
            </a:r>
            <a:r>
              <a:rPr lang="el-GR" dirty="0" err="1" smtClean="0"/>
              <a:t>Μπαλαμπούτη</a:t>
            </a:r>
            <a:r>
              <a:rPr lang="el-GR" dirty="0" smtClean="0"/>
              <a:t> </a:t>
            </a:r>
            <a:r>
              <a:rPr lang="el-GR" dirty="0" err="1" smtClean="0"/>
              <a:t>Έλση</a:t>
            </a:r>
            <a:r>
              <a:rPr lang="el-GR" dirty="0" smtClean="0"/>
              <a:t>, ΠΕ 02 (Φιλόλογος)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Ροδίου </a:t>
            </a:r>
            <a:r>
              <a:rPr lang="el-GR" dirty="0" err="1" smtClean="0"/>
              <a:t>Πάρης</a:t>
            </a:r>
            <a:r>
              <a:rPr lang="el-GR" dirty="0" smtClean="0"/>
              <a:t>, ΠΕ 86 (Πληροφορικής)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</a:t>
            </a:r>
            <a:r>
              <a:rPr lang="el-GR" dirty="0" err="1" smtClean="0"/>
              <a:t>Στρούγγη</a:t>
            </a:r>
            <a:r>
              <a:rPr lang="el-GR" dirty="0" smtClean="0"/>
              <a:t> Γεωργία, ΠΕ 86 (Πληροφορικής)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</a:t>
            </a:r>
            <a:r>
              <a:rPr lang="el-GR" dirty="0" err="1" smtClean="0"/>
              <a:t>Σωτηράκη</a:t>
            </a:r>
            <a:r>
              <a:rPr lang="el-GR" dirty="0" smtClean="0"/>
              <a:t> Ξανθή , ΠΕ 02 (Φιλόλογος)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</a:t>
            </a:r>
            <a:r>
              <a:rPr lang="el-GR" dirty="0" err="1" smtClean="0"/>
              <a:t>Τοπάλη</a:t>
            </a:r>
            <a:r>
              <a:rPr lang="el-GR" dirty="0" smtClean="0"/>
              <a:t> </a:t>
            </a:r>
            <a:r>
              <a:rPr lang="el-GR" dirty="0" err="1" smtClean="0"/>
              <a:t>Σήλια</a:t>
            </a:r>
            <a:r>
              <a:rPr lang="el-GR" dirty="0" smtClean="0"/>
              <a:t> , ΠΕ 07 (Γαλλικών)</a:t>
            </a:r>
            <a:endParaRPr lang="el-GR" dirty="0"/>
          </a:p>
        </p:txBody>
      </p:sp>
    </p:spTree>
  </p:cSld>
  <p:clrMapOvr>
    <a:masterClrMapping/>
  </p:clrMapOvr>
  <p:transition advTm="1203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Βοηθοί μας εκπαιδευτικοί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Κατσίμπας</a:t>
            </a:r>
            <a:r>
              <a:rPr lang="el-GR" dirty="0" smtClean="0"/>
              <a:t> Θωμάς, ΠΕ 03</a:t>
            </a:r>
          </a:p>
          <a:p>
            <a:r>
              <a:rPr lang="el-GR" dirty="0" err="1" smtClean="0"/>
              <a:t>Μακροστέργιου</a:t>
            </a:r>
            <a:r>
              <a:rPr lang="el-GR" dirty="0" smtClean="0"/>
              <a:t> </a:t>
            </a:r>
            <a:r>
              <a:rPr lang="el-GR" dirty="0" err="1" smtClean="0"/>
              <a:t>Βανέσσα</a:t>
            </a:r>
            <a:r>
              <a:rPr lang="el-GR" dirty="0" smtClean="0"/>
              <a:t>, ΠΕ 02</a:t>
            </a:r>
          </a:p>
          <a:p>
            <a:r>
              <a:rPr lang="el-GR" dirty="0" smtClean="0"/>
              <a:t>Τασοπούλου Αγνή, ΠΕ Ο3</a:t>
            </a:r>
          </a:p>
          <a:p>
            <a:r>
              <a:rPr lang="el-GR" dirty="0" err="1" smtClean="0"/>
              <a:t>Ουστά</a:t>
            </a:r>
            <a:r>
              <a:rPr lang="el-GR" dirty="0" smtClean="0"/>
              <a:t> Νατάσσα, ΕΒΠ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Οι δράσεις μας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478634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l-GR" dirty="0" smtClean="0"/>
              <a:t>              </a:t>
            </a:r>
            <a:r>
              <a:rPr lang="el-GR" sz="4000" dirty="0" smtClean="0"/>
              <a:t>Για την υλοποίηση του προγράμματος </a:t>
            </a:r>
            <a:r>
              <a:rPr lang="el-GR" sz="4000" b="1" dirty="0" smtClean="0"/>
              <a:t>αξιοποιήθηκαν, </a:t>
            </a:r>
            <a:r>
              <a:rPr lang="el-GR" sz="4000" dirty="0" smtClean="0"/>
              <a:t>κυρίως</a:t>
            </a:r>
            <a:r>
              <a:rPr lang="el-GR" sz="4000" b="1" dirty="0" smtClean="0"/>
              <a:t>, Παγκόσμιες Μέρες και Επέτειοι </a:t>
            </a:r>
            <a:r>
              <a:rPr lang="el-GR" sz="4000" dirty="0" smtClean="0"/>
              <a:t>που τροφοδοτούν την ιστορική μνήμη, που ευαισθητοποιούν σε μείζονα κοινωνικά ζητήματα και ενημερώνουν τη μαθητική κοινότητα για τις δημοκρατικές αξίες της Ευρωπαϊκής Ένωσης. </a:t>
            </a:r>
            <a:endParaRPr lang="el-GR" sz="4000" dirty="0"/>
          </a:p>
        </p:txBody>
      </p:sp>
    </p:spTree>
  </p:cSld>
  <p:clrMapOvr>
    <a:masterClrMapping/>
  </p:clrMapOvr>
  <p:transition advTm="1592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User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32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Μαθαίνω για την Ευρώπη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1439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1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Μαθαίνω για την Ευρώπη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900115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982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54098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Παρουσίαση των </a:t>
            </a:r>
            <a:r>
              <a:rPr lang="el-GR" sz="3200" b="1" dirty="0" err="1" smtClean="0">
                <a:solidFill>
                  <a:schemeClr val="bg2">
                    <a:lumMod val="25000"/>
                  </a:schemeClr>
                </a:solidFill>
              </a:rPr>
              <a:t>ppt</a:t>
            </a: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που έφτιαξαν και παρουσίασαν στην ολομέλεια οι μαθητές/</a:t>
            </a:r>
            <a:r>
              <a:rPr lang="el-GR" sz="3200" b="1" dirty="0" err="1" smtClean="0">
                <a:solidFill>
                  <a:schemeClr val="bg2">
                    <a:lumMod val="25000"/>
                  </a:schemeClr>
                </a:solidFill>
              </a:rPr>
              <a:t>τριες</a:t>
            </a:r>
            <a:r>
              <a:rPr lang="el-GR" sz="3200" b="1" dirty="0" smtClean="0">
                <a:solidFill>
                  <a:schemeClr val="bg2">
                    <a:lumMod val="25000"/>
                  </a:schemeClr>
                </a:solidFill>
              </a:rPr>
              <a:t> της ομάδας του προγράμματος για τα κτήρια και τα θεσμικά όργανα  της ΕΕ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69448"/>
            <a:ext cx="7858180" cy="467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412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bg2">
                    <a:lumMod val="25000"/>
                  </a:schemeClr>
                </a:solidFill>
              </a:rPr>
              <a:t>Απονομή 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του </a:t>
            </a:r>
            <a:r>
              <a:rPr lang="el-GR" sz="3200" b="1" dirty="0">
                <a:solidFill>
                  <a:schemeClr val="bg2">
                    <a:lumMod val="25000"/>
                  </a:schemeClr>
                </a:solidFill>
              </a:rPr>
              <a:t>Βραβείου Ζαχάρωφ 2024 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στη </a:t>
            </a:r>
            <a:r>
              <a:rPr lang="el-GR" sz="2400" b="1" dirty="0" err="1">
                <a:solidFill>
                  <a:schemeClr val="bg2">
                    <a:lumMod val="25000"/>
                  </a:schemeClr>
                </a:solidFill>
              </a:rPr>
              <a:t>María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2400" b="1" dirty="0" err="1">
                <a:solidFill>
                  <a:schemeClr val="bg2">
                    <a:lumMod val="25000"/>
                  </a:schemeClr>
                </a:solidFill>
              </a:rPr>
              <a:t>Corina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2400" b="1" dirty="0" err="1">
                <a:solidFill>
                  <a:schemeClr val="bg2">
                    <a:lumMod val="25000"/>
                  </a:schemeClr>
                </a:solidFill>
              </a:rPr>
              <a:t>Machado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 ως ηγέτιδα των δημοκρατικών δυνάμεων στη Βενεζουέλα </a:t>
            </a:r>
            <a:r>
              <a:rPr lang="el-GR" sz="2400" b="1" dirty="0" smtClean="0">
                <a:solidFill>
                  <a:schemeClr val="bg2">
                    <a:lumMod val="25000"/>
                  </a:schemeClr>
                </a:solidFill>
              </a:rPr>
              <a:t>και 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στον εκλεγμένο Πρόεδρο </a:t>
            </a:r>
            <a:r>
              <a:rPr lang="el-GR" sz="2400" b="1" dirty="0" err="1">
                <a:solidFill>
                  <a:schemeClr val="bg2">
                    <a:lumMod val="25000"/>
                  </a:schemeClr>
                </a:solidFill>
              </a:rPr>
              <a:t>Edmundo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2400" b="1" dirty="0" err="1">
                <a:solidFill>
                  <a:schemeClr val="bg2">
                    <a:lumMod val="25000"/>
                  </a:schemeClr>
                </a:solidFill>
              </a:rPr>
              <a:t>González</a:t>
            </a:r>
            <a:r>
              <a:rPr lang="el-GR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2400" b="1" dirty="0" err="1" smtClean="0">
                <a:solidFill>
                  <a:schemeClr val="bg2">
                    <a:lumMod val="25000"/>
                  </a:schemeClr>
                </a:solidFill>
              </a:rPr>
              <a:t>Urrutia</a:t>
            </a:r>
            <a:endParaRPr lang="el-GR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42899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74" y="2214554"/>
            <a:ext cx="532926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37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Η ΕΕ για το Μεταναστευτικό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Στο νέο Σύμφωνο Μετανάστευσης, κομβική θεωρείται η καθιέρωση της υποχρεωτικής αλληλεγγύης, με βάση την οποία όλα τα κράτη-μέλη της Ευρωπαϊκής Ένωσης θα πρέπει να συνεισφέρουν στη διαχείριση του μεταναστευτικού, είτε οικονομικά είτε φιλοξενώντας μετανάστες είτε παρέχοντας επιχειρησιακή υποστήριξη. </a:t>
            </a:r>
          </a:p>
        </p:txBody>
      </p:sp>
    </p:spTree>
  </p:cSld>
  <p:clrMapOvr>
    <a:masterClrMapping/>
  </p:clrMapOvr>
  <p:transition advTm="1609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 smtClean="0">
                <a:solidFill>
                  <a:schemeClr val="bg2">
                    <a:lumMod val="25000"/>
                  </a:schemeClr>
                </a:solidFill>
              </a:rPr>
              <a:t>Το 7</a:t>
            </a:r>
            <a:r>
              <a:rPr lang="el-GR" sz="4800" b="1" baseline="30000" dirty="0" smtClean="0">
                <a:solidFill>
                  <a:schemeClr val="bg2">
                    <a:lumMod val="25000"/>
                  </a:schemeClr>
                </a:solidFill>
              </a:rPr>
              <a:t>ο</a:t>
            </a:r>
            <a:r>
              <a:rPr lang="el-GR" sz="4800" b="1" dirty="0" smtClean="0">
                <a:solidFill>
                  <a:schemeClr val="bg2">
                    <a:lumMod val="25000"/>
                  </a:schemeClr>
                </a:solidFill>
              </a:rPr>
              <a:t> ΓΕΛ ΒΟΛΟΥ</a:t>
            </a:r>
            <a:endParaRPr lang="el-GR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4800" dirty="0" smtClean="0"/>
              <a:t>Συμμετέχει στο Πρόγραμμα </a:t>
            </a:r>
          </a:p>
          <a:p>
            <a:pPr algn="ctr">
              <a:buNone/>
            </a:pPr>
            <a:r>
              <a:rPr lang="el-GR" sz="4800" dirty="0"/>
              <a:t> </a:t>
            </a:r>
            <a:r>
              <a:rPr lang="el-GR" sz="4800" dirty="0" smtClean="0"/>
              <a:t>          </a:t>
            </a:r>
            <a:r>
              <a:rPr lang="el-GR" sz="4800" b="1" dirty="0" smtClean="0">
                <a:solidFill>
                  <a:schemeClr val="bg2">
                    <a:lumMod val="25000"/>
                  </a:schemeClr>
                </a:solidFill>
              </a:rPr>
              <a:t>Σχολεία – Πρέσβεις του Ευρωπαϊκού Κοινοβουλίου 2024-2025</a:t>
            </a:r>
            <a:endParaRPr lang="el-GR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Tm="1278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Η αφίσα της ομάδας για τη Διεθνή Ημέρα Μετανάστευσης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1793" y="1571612"/>
            <a:ext cx="484191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46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Συνέντευξη από νεαρή 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μετανάστρια</a:t>
            </a:r>
            <a:b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Οι μαθητές σε ρόλο δημοσιογράφου…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21537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87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700" b="1" dirty="0" smtClean="0">
                <a:solidFill>
                  <a:schemeClr val="bg2">
                    <a:lumMod val="25000"/>
                  </a:schemeClr>
                </a:solidFill>
              </a:rPr>
              <a:t>ΠΑΡΑΚΟΛΟΥΘΗΣΗ </a:t>
            </a:r>
            <a:r>
              <a:rPr lang="el-GR" sz="2700" b="1" dirty="0">
                <a:solidFill>
                  <a:schemeClr val="bg2">
                    <a:lumMod val="25000"/>
                  </a:schemeClr>
                </a:solidFill>
              </a:rPr>
              <a:t>ΗΜΕΡΙΔΑΣ ΤΟΥ 3ου ΕΠΑΛ Πειραιά</a:t>
            </a:r>
            <a:br>
              <a:rPr lang="el-GR" sz="27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2700" b="1" dirty="0">
                <a:solidFill>
                  <a:schemeClr val="bg2">
                    <a:lumMod val="25000"/>
                  </a:schemeClr>
                </a:solidFill>
              </a:rPr>
              <a:t>των </a:t>
            </a:r>
            <a:r>
              <a:rPr lang="el-GR" sz="2700" b="1" dirty="0" err="1">
                <a:solidFill>
                  <a:schemeClr val="bg2">
                    <a:lumMod val="25000"/>
                  </a:schemeClr>
                </a:solidFill>
              </a:rPr>
              <a:t>Senior</a:t>
            </a:r>
            <a:r>
              <a:rPr lang="el-GR" sz="2700" b="1" dirty="0">
                <a:solidFill>
                  <a:schemeClr val="bg2">
                    <a:lumMod val="25000"/>
                  </a:schemeClr>
                </a:solidFill>
              </a:rPr>
              <a:t> &amp; </a:t>
            </a:r>
            <a:r>
              <a:rPr lang="el-GR" sz="2700" b="1" dirty="0" err="1">
                <a:solidFill>
                  <a:schemeClr val="bg2">
                    <a:lumMod val="25000"/>
                  </a:schemeClr>
                </a:solidFill>
              </a:rPr>
              <a:t>Junior</a:t>
            </a:r>
            <a:r>
              <a:rPr lang="el-GR" sz="27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2700" b="1" dirty="0" err="1">
                <a:solidFill>
                  <a:schemeClr val="bg2">
                    <a:lumMod val="25000"/>
                  </a:schemeClr>
                </a:solidFill>
              </a:rPr>
              <a:t>Ambassandors</a:t>
            </a:r>
            <a:r>
              <a:rPr lang="el-GR" sz="2700" b="1" dirty="0">
                <a:solidFill>
                  <a:schemeClr val="bg2">
                    <a:lumMod val="25000"/>
                  </a:schemeClr>
                </a:solidFill>
              </a:rPr>
              <a:t> του 7ου ΓΕΛ </a:t>
            </a:r>
            <a:r>
              <a:rPr lang="el-GR" sz="2700" b="1" dirty="0" smtClean="0">
                <a:solidFill>
                  <a:schemeClr val="bg2">
                    <a:lumMod val="25000"/>
                  </a:schemeClr>
                </a:solidFill>
              </a:rPr>
              <a:t>Βόλου, με θέμα: «</a:t>
            </a:r>
            <a:r>
              <a:rPr lang="el-GR" sz="2700" b="1" dirty="0">
                <a:solidFill>
                  <a:schemeClr val="bg2">
                    <a:lumMod val="25000"/>
                  </a:schemeClr>
                </a:solidFill>
              </a:rPr>
              <a:t>Ευρώπη και Ανθρώπινα Δικαιώματα: Χτίζοντας μία κοινωνία ισότητας και αξιών»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8687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031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178595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27 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Ιανουαρίου –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Ημέρα Μνήμης των θυμάτων του Ολοκαυτώματος</a:t>
            </a:r>
            <a:r>
              <a:rPr lang="el-GR" dirty="0" smtClean="0"/>
              <a:t> </a:t>
            </a:r>
            <a:r>
              <a:rPr lang="el-GR" dirty="0"/>
              <a:t>…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2786082" cy="403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292895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5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Οι Πρέσβεις του 7ου 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ΓΕΛ 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στο 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1ο THESSALY FORUM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62880"/>
            <a:ext cx="7000924" cy="510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18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57430"/>
          </a:xfrm>
        </p:spPr>
        <p:txBody>
          <a:bodyPr>
            <a:noAutofit/>
          </a:bodyPr>
          <a:lstStyle/>
          <a:p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Ο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ρόλος του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ΕΚ </a:t>
            </a: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στη διαμόρφωση πολιτικών για την υγεία στην ΕΕ- Πρώτες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βοήθειες </a:t>
            </a:r>
            <a:endParaRPr lang="el-G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6786609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48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Παρακολούθηση σεμιναρίου από τη Λέσχη Ειδικών Δυνάμεων Βόλου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4746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71612"/>
            <a:ext cx="50006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943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Συνέντευξη των </a:t>
            </a:r>
            <a:r>
              <a:rPr lang="el-GR" b="1" dirty="0" err="1">
                <a:solidFill>
                  <a:schemeClr val="bg2">
                    <a:lumMod val="25000"/>
                  </a:schemeClr>
                </a:solidFill>
              </a:rPr>
              <a:t>junior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&amp; </a:t>
            </a:r>
            <a:r>
              <a:rPr lang="el-GR" b="1" dirty="0" err="1" smtClean="0">
                <a:solidFill>
                  <a:schemeClr val="bg2">
                    <a:lumMod val="25000"/>
                  </a:schemeClr>
                </a:solidFill>
              </a:rPr>
              <a:t>Senior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b="1" dirty="0" err="1" smtClean="0">
                <a:solidFill>
                  <a:schemeClr val="bg2">
                    <a:lumMod val="25000"/>
                  </a:schemeClr>
                </a:solidFill>
              </a:rPr>
              <a:t>Ambassadors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σ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την εφημερίδα 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ΘΕΣΣΑΛΙΑ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35785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457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1928802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Ο δημοσιογράφος κ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. Φώτης 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Σπανός μιλά με τους μαθητές του 7ου ΓΕΛ Βόλου για το επάγγελμά του.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35824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34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rmAutofit/>
          </a:bodyPr>
          <a:lstStyle/>
          <a:p>
            <a:r>
              <a:rPr lang="el-GR" sz="4000" b="1" dirty="0" err="1" smtClean="0">
                <a:solidFill>
                  <a:schemeClr val="bg2">
                    <a:lumMod val="25000"/>
                  </a:schemeClr>
                </a:solidFill>
              </a:rPr>
              <a:t>Διαδραστική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διάλεξη </a:t>
            </a: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με θέμα το διάστημα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και αναφορά </a:t>
            </a: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στο διαστημικό πρόγραμμα της ΕΕ</a:t>
            </a:r>
            <a:r>
              <a:rPr lang="el-GR" sz="4000" dirty="0"/>
              <a:t> </a:t>
            </a:r>
            <a:r>
              <a:rPr lang="el-GR" sz="4000" dirty="0" smtClean="0"/>
              <a:t> </a:t>
            </a:r>
            <a:endParaRPr lang="el-GR" sz="4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00240"/>
            <a:ext cx="3429024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5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User\Desktop\469592871_3961228330869661_1304967883597307557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72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48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Περιβάλλον: το ατομικό και οικογενειακό μας αποτύπωμα!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685804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07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Συμμετοχή στο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PSLIFE TEST 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/>
              <a:t>    </a:t>
            </a:r>
            <a:r>
              <a:rPr lang="en-US" dirty="0" smtClean="0"/>
              <a:t>O</a:t>
            </a:r>
            <a:r>
              <a:rPr lang="el-GR" dirty="0" smtClean="0"/>
              <a:t>ι </a:t>
            </a:r>
            <a:r>
              <a:rPr lang="el-GR" dirty="0"/>
              <a:t>συμμετέχοντες/</a:t>
            </a:r>
            <a:r>
              <a:rPr lang="el-GR" dirty="0" err="1"/>
              <a:t>χουσες</a:t>
            </a:r>
            <a:r>
              <a:rPr lang="el-GR" dirty="0"/>
              <a:t> στο Πρόγραμμα σε συνεργασία με την κ. </a:t>
            </a:r>
            <a:r>
              <a:rPr lang="el-GR" dirty="0" err="1"/>
              <a:t>Στρούγγη</a:t>
            </a:r>
            <a:r>
              <a:rPr lang="el-GR" dirty="0"/>
              <a:t> και τον κ. Ροδίου, καθηγητών </a:t>
            </a:r>
            <a:r>
              <a:rPr lang="el-GR" dirty="0" smtClean="0"/>
              <a:t>Πληροφορικής, </a:t>
            </a:r>
            <a:r>
              <a:rPr lang="el-GR" dirty="0"/>
              <a:t>και </a:t>
            </a:r>
            <a:r>
              <a:rPr lang="el-GR" dirty="0" err="1"/>
              <a:t>Senior</a:t>
            </a:r>
            <a:r>
              <a:rPr lang="el-GR" dirty="0"/>
              <a:t> </a:t>
            </a:r>
            <a:r>
              <a:rPr lang="el-GR" dirty="0" err="1"/>
              <a:t>Ambassadors</a:t>
            </a:r>
            <a:r>
              <a:rPr lang="el-GR" dirty="0"/>
              <a:t>, πρότειναν το </a:t>
            </a:r>
            <a:r>
              <a:rPr lang="el-GR" dirty="0" err="1"/>
              <a:t>test</a:t>
            </a:r>
            <a:r>
              <a:rPr lang="el-GR" dirty="0"/>
              <a:t> σε μαθητές και </a:t>
            </a:r>
            <a:r>
              <a:rPr lang="el-GR" dirty="0" smtClean="0"/>
              <a:t>εκπαιδευτικούς </a:t>
            </a:r>
            <a:r>
              <a:rPr lang="el-GR" dirty="0"/>
              <a:t>του σχολείου μας και συγκέντρωσαν κάποια ανώνυμα δεδομένα για άτυπη </a:t>
            </a:r>
            <a:r>
              <a:rPr lang="el-GR" dirty="0" smtClean="0"/>
              <a:t>επεξεργασία.</a:t>
            </a:r>
            <a:endParaRPr lang="el-GR" dirty="0"/>
          </a:p>
        </p:txBody>
      </p:sp>
    </p:spTree>
  </p:cSld>
  <p:clrMapOvr>
    <a:masterClrMapping/>
  </p:clrMapOvr>
  <p:transition advTm="12563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"Όχι στην </a:t>
            </a:r>
            <a:r>
              <a:rPr lang="el-GR" b="1" dirty="0" err="1">
                <a:solidFill>
                  <a:schemeClr val="bg2">
                    <a:lumMod val="25000"/>
                  </a:schemeClr>
                </a:solidFill>
              </a:rPr>
              <a:t>έμφυλη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βία - Όχι στην ενδοοικογενειακή βία" !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/>
              <a:t>        Οι </a:t>
            </a:r>
            <a:r>
              <a:rPr lang="el-GR" dirty="0" err="1"/>
              <a:t>Junior</a:t>
            </a:r>
            <a:r>
              <a:rPr lang="el-GR" dirty="0"/>
              <a:t> </a:t>
            </a:r>
            <a:r>
              <a:rPr lang="el-GR" dirty="0" err="1" smtClean="0"/>
              <a:t>Ambassandors</a:t>
            </a:r>
            <a:r>
              <a:rPr lang="el-GR" dirty="0" smtClean="0"/>
              <a:t> παρουσιάζουν </a:t>
            </a:r>
            <a:r>
              <a:rPr lang="el-GR" b="1" dirty="0" err="1"/>
              <a:t>infographics</a:t>
            </a:r>
            <a:r>
              <a:rPr lang="el-GR" dirty="0"/>
              <a:t> με στατιστικά στοιχεία και αποτελέσματα ερευνών με τη σφραγίδα του Ευρωπαϊκού Κοινοβουλίου, της Ευρωπαϊκής επιτροπής και του </a:t>
            </a:r>
            <a:r>
              <a:rPr lang="el-GR" dirty="0" err="1"/>
              <a:t>Ευρω</a:t>
            </a:r>
            <a:r>
              <a:rPr lang="el-GR" dirty="0"/>
              <a:t>-βαρόμετρου.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00166" y="0"/>
            <a:ext cx="7186634" cy="71435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7935598" cy="67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844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Ζωγραφιές και αφίσες κατά της ενδοοικογενειακής βίας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9903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Αφίσες κατά του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bullying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18684"/>
            <a:ext cx="3214710" cy="545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211382"/>
            <a:ext cx="4286280" cy="536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422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Δύο πολύ σπουδαίοι ευρωπαϊκοί θεσμοί: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 Ευρωπαίος Διαμεσολαβητής                   </a:t>
            </a:r>
          </a:p>
          <a:p>
            <a:pPr>
              <a:buNone/>
            </a:pPr>
            <a:r>
              <a:rPr lang="el-GR" sz="4000" dirty="0" smtClean="0"/>
              <a:t>                         και </a:t>
            </a:r>
          </a:p>
          <a:p>
            <a:r>
              <a:rPr lang="el-GR" sz="4000" dirty="0" smtClean="0"/>
              <a:t>Η Ευρωπαϊκή Πρωτοβουλία Πολιτών</a:t>
            </a:r>
            <a:endParaRPr lang="el-GR" sz="4000" dirty="0"/>
          </a:p>
        </p:txBody>
      </p:sp>
    </p:spTree>
  </p:cSld>
  <p:clrMapOvr>
    <a:masterClrMapping/>
  </p:clrMapOvr>
  <p:transition advTm="10469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Ευρωπαίος Διαμεσολαβητής 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dirty="0" smtClean="0"/>
              <a:t>           Ο </a:t>
            </a:r>
            <a:r>
              <a:rPr lang="el-GR" dirty="0"/>
              <a:t>Ευρωπαίος Διαμεσολαβητής εργάζεται για την </a:t>
            </a:r>
            <a:r>
              <a:rPr lang="el-GR" b="1" dirty="0"/>
              <a:t>προαγωγή της χρηστής διοίκησης </a:t>
            </a:r>
            <a:r>
              <a:rPr lang="el-GR" dirty="0"/>
              <a:t>σε επίπεδο ΕΕ. Ο Διαμεσολαβητής </a:t>
            </a:r>
            <a:r>
              <a:rPr lang="el-GR" b="1" dirty="0"/>
              <a:t>διερευνά</a:t>
            </a:r>
            <a:r>
              <a:rPr lang="el-GR" dirty="0"/>
              <a:t> </a:t>
            </a:r>
            <a:r>
              <a:rPr lang="el-GR" b="1" dirty="0"/>
              <a:t>αναφορές κακοδιοίκησης </a:t>
            </a:r>
            <a:r>
              <a:rPr lang="el-GR" dirty="0"/>
              <a:t>(όπως είναι για παράδειγμα οι διακρίσεις, η άδικη μεταχείριση κ.λπ.) στο πλαίσιο των θεσμικών και λοιπών οργάνων της ΕΕ, ενώ προβαίνει επίσης σε </a:t>
            </a:r>
            <a:r>
              <a:rPr lang="el-GR" b="1" dirty="0"/>
              <a:t>προληπτική εξέταση </a:t>
            </a:r>
            <a:r>
              <a:rPr lang="el-GR" dirty="0"/>
              <a:t>ευρύτερων </a:t>
            </a:r>
            <a:r>
              <a:rPr lang="el-GR" dirty="0" err="1"/>
              <a:t>συστημικών</a:t>
            </a:r>
            <a:r>
              <a:rPr lang="el-GR" dirty="0"/>
              <a:t> ζητημάτων.</a:t>
            </a:r>
          </a:p>
        </p:txBody>
      </p:sp>
    </p:spTree>
  </p:cSld>
  <p:clrMapOvr>
    <a:masterClrMapping/>
  </p:clrMapOvr>
  <p:transition advTm="13687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Ευρωπαϊκή Πρωτοβουλία Πολιτών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dirty="0"/>
              <a:t> </a:t>
            </a:r>
            <a:r>
              <a:rPr lang="el-GR" dirty="0" smtClean="0"/>
              <a:t>             Η </a:t>
            </a:r>
            <a:r>
              <a:rPr lang="el-GR" dirty="0"/>
              <a:t>Ευρωπαϊκή Πρωτοβουλία Πολιτών είναι ένας μοναδικός τρόπος με τον οποίο </a:t>
            </a:r>
            <a:r>
              <a:rPr lang="el-GR" b="1" dirty="0"/>
              <a:t>οι πολίτες μπορούν να συμβάλουν στη διαμόρφωση της ΕΕ, ζητώντας από την Ευρωπαϊκή Επιτροπή να προτείνει νέους νόμους.</a:t>
            </a:r>
            <a:r>
              <a:rPr lang="el-GR" dirty="0"/>
              <a:t> Μόλις μια πρωτοβουλία συγκεντρώσει 1 εκατομμύριο υπογραφές, η Επιτροπή θα αποφασίσει σε ποιες ενέργειες θα προβεί. </a:t>
            </a:r>
          </a:p>
        </p:txBody>
      </p:sp>
    </p:spTree>
  </p:cSld>
  <p:clrMapOvr>
    <a:masterClrMapping/>
  </p:clrMapOvr>
  <p:transition advTm="144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Δυο λόγια για τους στόχους του Προγράμματος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dirty="0" smtClean="0"/>
              <a:t>                   </a:t>
            </a:r>
            <a:r>
              <a:rPr lang="el-GR" sz="4000" dirty="0" smtClean="0"/>
              <a:t>Το πρόγραμμα </a:t>
            </a:r>
            <a:r>
              <a:rPr lang="el-GR" sz="4000" dirty="0"/>
              <a:t>«</a:t>
            </a:r>
            <a:r>
              <a:rPr lang="el-GR" sz="4000" b="1" dirty="0"/>
              <a:t>Σχολείο-Πρεσβευτής</a:t>
            </a:r>
            <a:r>
              <a:rPr lang="el-GR" sz="4000" dirty="0"/>
              <a:t>» του Ευρωπαϊκού Κοινοβουλίου (EPAS) έχει σκοπό να </a:t>
            </a:r>
            <a:r>
              <a:rPr lang="el-GR" sz="4000" b="1" dirty="0"/>
              <a:t>βελτιώσει</a:t>
            </a:r>
            <a:r>
              <a:rPr lang="el-GR" sz="4000" dirty="0"/>
              <a:t> τις γνώσεις των μαθητών σχετικά με την </a:t>
            </a:r>
            <a:r>
              <a:rPr lang="el-GR" sz="4000" b="1" dirty="0"/>
              <a:t>ευρωπαϊκή κοινοβουλευτική δημοκρατία</a:t>
            </a:r>
            <a:r>
              <a:rPr lang="el-GR" sz="4000" dirty="0"/>
              <a:t>, τον ρόλο του Ευρωπαϊκού Κοινοβουλίου και τις ευρωπαϊκές αξίες. </a:t>
            </a:r>
          </a:p>
          <a:p>
            <a:endParaRPr lang="el-GR" dirty="0"/>
          </a:p>
        </p:txBody>
      </p:sp>
    </p:spTree>
  </p:cSld>
  <p:clrMapOvr>
    <a:masterClrMapping/>
  </p:clrMapOvr>
  <p:transition advTm="14312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solidFill>
                  <a:schemeClr val="bg2">
                    <a:lumMod val="25000"/>
                  </a:schemeClr>
                </a:solidFill>
              </a:rPr>
              <a:t>Δ</a:t>
            </a:r>
            <a:r>
              <a:rPr lang="el-GR" sz="3600" b="1" dirty="0" smtClean="0">
                <a:solidFill>
                  <a:schemeClr val="bg2">
                    <a:lumMod val="25000"/>
                  </a:schemeClr>
                </a:solidFill>
              </a:rPr>
              <a:t>ύο αφίσες ενημέρωσης φιλοτεχνήθηκαν  από την ομάδα μας  και  στάλθηκαν στα σχολεία του νομού που συμμετέχουν στο πρόγραμμα </a:t>
            </a:r>
            <a:endParaRPr lang="el-G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500989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422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Αφίσα ενημέρωσης</a:t>
            </a:r>
            <a:endParaRPr lang="el-G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76531" y="1214422"/>
            <a:ext cx="6653055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viva-la-vida-official-vide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73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Ισότητα των φύλων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628654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531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Ημέρα </a:t>
            </a:r>
            <a:r>
              <a:rPr lang="el-GR" b="1" dirty="0" err="1" smtClean="0">
                <a:solidFill>
                  <a:schemeClr val="bg2">
                    <a:lumMod val="25000"/>
                  </a:schemeClr>
                </a:solidFill>
              </a:rPr>
              <a:t>Γαλλοφωνίας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4286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141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Η κ. </a:t>
            </a:r>
            <a:r>
              <a:rPr lang="el-GR" b="1" dirty="0" err="1" smtClean="0">
                <a:solidFill>
                  <a:schemeClr val="bg2">
                    <a:lumMod val="25000"/>
                  </a:schemeClr>
                </a:solidFill>
              </a:rPr>
              <a:t>Νάτση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 συνομιλεί με τους μαθητές/</a:t>
            </a:r>
            <a:r>
              <a:rPr lang="el-GR" b="1" dirty="0" err="1" smtClean="0">
                <a:solidFill>
                  <a:schemeClr val="bg2">
                    <a:lumMod val="25000"/>
                  </a:schemeClr>
                </a:solidFill>
              </a:rPr>
              <a:t>τριες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 μας για την αξία της γλωσσομάθειας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872456"/>
            <a:ext cx="7072362" cy="498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328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214346" y="0"/>
            <a:ext cx="9572692" cy="200024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bg2">
                    <a:lumMod val="25000"/>
                  </a:schemeClr>
                </a:solidFill>
              </a:rPr>
              <a:t>Συμμετοχή </a:t>
            </a:r>
            <a:r>
              <a:rPr lang="el-GR" sz="3600" b="1" dirty="0" err="1">
                <a:solidFill>
                  <a:schemeClr val="bg2">
                    <a:lumMod val="25000"/>
                  </a:schemeClr>
                </a:solidFill>
              </a:rPr>
              <a:t>Junior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</a:rPr>
              <a:t> &amp; </a:t>
            </a:r>
            <a:r>
              <a:rPr lang="el-GR" sz="3600" b="1" dirty="0" err="1">
                <a:solidFill>
                  <a:schemeClr val="bg2">
                    <a:lumMod val="25000"/>
                  </a:schemeClr>
                </a:solidFill>
              </a:rPr>
              <a:t>Senior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3600" b="1" dirty="0" err="1">
                <a:solidFill>
                  <a:schemeClr val="bg2">
                    <a:lumMod val="25000"/>
                  </a:schemeClr>
                </a:solidFill>
              </a:rPr>
              <a:t>Ambassadors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</a:rPr>
              <a:t> στην Ημερίδα: «Νέοι και Εθισμός στο Διαδίκτυο, Ψηφιακή Νοημοσύνη και Ασφάλεια»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64360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953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>
                <a:solidFill>
                  <a:schemeClr val="bg2">
                    <a:lumMod val="25000"/>
                  </a:schemeClr>
                </a:solidFill>
              </a:rPr>
              <a:t>Η Ποίηση του </a:t>
            </a:r>
            <a:r>
              <a:rPr lang="el-GR" sz="3600" b="1" dirty="0" err="1">
                <a:solidFill>
                  <a:schemeClr val="bg2">
                    <a:lumMod val="25000"/>
                  </a:schemeClr>
                </a:solidFill>
              </a:rPr>
              <a:t>Σίλλερ</a:t>
            </a:r>
            <a:r>
              <a:rPr lang="el-GR" sz="3600" b="1" dirty="0">
                <a:solidFill>
                  <a:schemeClr val="bg2">
                    <a:lumMod val="25000"/>
                  </a:schemeClr>
                </a:solidFill>
              </a:rPr>
              <a:t> και η Μουσική του Μπετόβεν φορείς των αξιών της ΕΕ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21497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719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Διαδικτυακή συζήτηση με τον Ευρωβουλευτή κ. </a:t>
            </a:r>
            <a:r>
              <a:rPr lang="el-GR" b="1" dirty="0" err="1" smtClean="0">
                <a:solidFill>
                  <a:schemeClr val="bg2">
                    <a:lumMod val="25000"/>
                  </a:schemeClr>
                </a:solidFill>
              </a:rPr>
              <a:t>Αρναούτογλου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 και τον κ. Σταύρο </a:t>
            </a:r>
            <a:r>
              <a:rPr lang="el-GR" b="1" dirty="0" err="1" smtClean="0">
                <a:solidFill>
                  <a:schemeClr val="bg2">
                    <a:lumMod val="25000"/>
                  </a:schemeClr>
                </a:solidFill>
              </a:rPr>
              <a:t>Ντάφη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1" y="1714488"/>
            <a:ext cx="5574192" cy="515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156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"Ιχνηλατήσεις </a:t>
            </a:r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πλημμύρας“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1"/>
            <a:ext cx="8929718" cy="192882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dirty="0" smtClean="0"/>
              <a:t>        Επίσκεψη </a:t>
            </a:r>
            <a:r>
              <a:rPr lang="el-GR" dirty="0"/>
              <a:t>στην περιοδική </a:t>
            </a:r>
            <a:r>
              <a:rPr lang="el-GR" dirty="0" smtClean="0"/>
              <a:t>έκθεση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Floodmarks</a:t>
            </a:r>
            <a:r>
              <a:rPr lang="en-US" dirty="0" smtClean="0"/>
              <a:t>-   </a:t>
            </a:r>
            <a:r>
              <a:rPr lang="el-GR" dirty="0" smtClean="0"/>
              <a:t> "Ιχνηλατήσεις πλημμύρας’’</a:t>
            </a:r>
            <a:r>
              <a:rPr lang="en-US" dirty="0" smtClean="0"/>
              <a:t> </a:t>
            </a:r>
            <a:r>
              <a:rPr lang="el-GR" dirty="0" smtClean="0"/>
              <a:t>και κατάθεση στο </a:t>
            </a:r>
            <a:r>
              <a:rPr lang="el-GR" dirty="0"/>
              <a:t>ψηφιακό αποθετήριο </a:t>
            </a:r>
            <a:r>
              <a:rPr lang="el-GR" dirty="0" smtClean="0"/>
              <a:t>του Μουσείου </a:t>
            </a:r>
            <a:r>
              <a:rPr lang="el-GR" dirty="0"/>
              <a:t>της πόλης του Βόλου </a:t>
            </a:r>
            <a:r>
              <a:rPr lang="el-GR" dirty="0" smtClean="0"/>
              <a:t>χιουμοριστικών </a:t>
            </a:r>
            <a:r>
              <a:rPr lang="el-GR" dirty="0" err="1" smtClean="0"/>
              <a:t>memes</a:t>
            </a:r>
            <a:r>
              <a:rPr lang="el-GR" dirty="0" smtClean="0"/>
              <a:t>.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l-GR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14620"/>
            <a:ext cx="371477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45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0888" y="214290"/>
            <a:ext cx="793020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66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Δυο λόγια για τους στόχους του Προγράμματος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dirty="0" smtClean="0"/>
              <a:t>            </a:t>
            </a:r>
            <a:r>
              <a:rPr lang="el-GR" sz="4800" dirty="0" smtClean="0"/>
              <a:t>Το </a:t>
            </a:r>
            <a:r>
              <a:rPr lang="el-GR" sz="4800" dirty="0"/>
              <a:t>πρόγραμμα </a:t>
            </a:r>
            <a:r>
              <a:rPr lang="el-GR" sz="4800" b="1" dirty="0"/>
              <a:t>ενθαρρύνει</a:t>
            </a:r>
            <a:r>
              <a:rPr lang="el-GR" sz="4800" dirty="0"/>
              <a:t> επίσης τους </a:t>
            </a:r>
            <a:r>
              <a:rPr lang="el-GR" sz="4800" b="1" dirty="0"/>
              <a:t>μαθητές</a:t>
            </a:r>
            <a:r>
              <a:rPr lang="el-GR" sz="4800" dirty="0"/>
              <a:t> να </a:t>
            </a:r>
            <a:r>
              <a:rPr lang="el-GR" sz="4800" b="1" dirty="0"/>
              <a:t>συμμετάσχουν ενεργά στις δημοκρατικές διαδικασίες της Ευρωπαϊκής Ένωσης</a:t>
            </a:r>
            <a:r>
              <a:rPr lang="el-GR" sz="4800" dirty="0"/>
              <a:t>. </a:t>
            </a:r>
          </a:p>
          <a:p>
            <a:endParaRPr lang="el-GR" dirty="0"/>
          </a:p>
        </p:txBody>
      </p:sp>
    </p:spTree>
  </p:cSld>
  <p:clrMapOvr>
    <a:masterClrMapping/>
  </p:clrMapOvr>
  <p:transition advTm="11954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Global Action Days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4983179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     </a:t>
            </a:r>
            <a:r>
              <a:rPr lang="el-GR" dirty="0" smtClean="0"/>
              <a:t>Οι </a:t>
            </a:r>
            <a:r>
              <a:rPr lang="el-GR" dirty="0"/>
              <a:t>δόκιμοι πρέσβεις </a:t>
            </a:r>
            <a:r>
              <a:rPr lang="el-GR" b="1" dirty="0"/>
              <a:t>συναρμολόγησαν τις γνώσεις και τις τεχνικές παλιότερων γενεών της Ελλάδας, αλλά και εν γένει των μεσογειακών χωρών, </a:t>
            </a:r>
            <a:r>
              <a:rPr lang="el-GR" dirty="0"/>
              <a:t>για την αξιοποίηση των διατροφικών πόρων που η φύση παρέχει είτε ελεύθερα είτε κατόπιν βιώσιμης καλλιέργειας και τις </a:t>
            </a:r>
            <a:r>
              <a:rPr lang="el-GR" b="1" dirty="0"/>
              <a:t>δημοσίευσε στο </a:t>
            </a:r>
            <a:r>
              <a:rPr lang="el-GR" b="1" dirty="0">
                <a:hlinkClick r:id="rId2"/>
              </a:rPr>
              <a:t>https://www.facebook.com/share/p/1FriR615we/</a:t>
            </a:r>
            <a:endParaRPr lang="el-GR" b="1" dirty="0"/>
          </a:p>
        </p:txBody>
      </p:sp>
    </p:spTree>
  </p:cSld>
  <p:clrMapOvr>
    <a:masterClrMapping/>
  </p:clrMapOvr>
  <p:transition advTm="14438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516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Ευχαριστίες…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3600" dirty="0" smtClean="0"/>
              <a:t>Ευχαριστούμε θερμά όλες και όλους που μας βοήθησαν να ολοκληρώσουμε αυτό το εποικοδομητικό όσο και απαιτητικό Πρόγραμμα!!</a:t>
            </a:r>
            <a:endParaRPr lang="el-GR" sz="3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4400" dirty="0" smtClean="0"/>
              <a:t>Σας ευχαριστούμε πολύ για την προσοχή σας!!!</a:t>
            </a:r>
            <a:endParaRPr lang="el-GR" sz="4400" dirty="0"/>
          </a:p>
        </p:txBody>
      </p:sp>
      <p:pic>
        <p:nvPicPr>
          <p:cNvPr id="4" name="viva-la-vida-official-vide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Δυο λόγια για τους στόχους του Προγράμματος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           </a:t>
            </a:r>
            <a:r>
              <a:rPr lang="el-GR" sz="4400" dirty="0" smtClean="0"/>
              <a:t>Απευθύνεται </a:t>
            </a:r>
            <a:r>
              <a:rPr lang="el-GR" sz="4400" dirty="0"/>
              <a:t>σε </a:t>
            </a:r>
            <a:r>
              <a:rPr lang="el-GR" sz="4400" dirty="0" smtClean="0"/>
              <a:t>μαθητές &amp;    </a:t>
            </a:r>
          </a:p>
          <a:p>
            <a:pPr>
              <a:buNone/>
            </a:pPr>
            <a:r>
              <a:rPr lang="el-GR" sz="4400" dirty="0"/>
              <a:t> </a:t>
            </a:r>
            <a:r>
              <a:rPr lang="el-GR" sz="4400" dirty="0" smtClean="0"/>
              <a:t>      μαθήτριες από </a:t>
            </a:r>
            <a:r>
              <a:rPr lang="el-GR" sz="4400" dirty="0"/>
              <a:t>διάφορα </a:t>
            </a:r>
            <a:r>
              <a:rPr lang="el-GR" sz="4400" dirty="0" smtClean="0"/>
              <a:t>  </a:t>
            </a:r>
          </a:p>
          <a:p>
            <a:pPr>
              <a:buNone/>
            </a:pPr>
            <a:r>
              <a:rPr lang="el-GR" sz="4400" dirty="0"/>
              <a:t> </a:t>
            </a:r>
            <a:r>
              <a:rPr lang="el-GR" sz="4400" dirty="0" smtClean="0"/>
              <a:t>      εκπαιδευτικά</a:t>
            </a:r>
            <a:r>
              <a:rPr lang="el-GR" sz="4400" dirty="0"/>
              <a:t>, </a:t>
            </a:r>
            <a:r>
              <a:rPr lang="el-GR" sz="4400" dirty="0" smtClean="0"/>
              <a:t>κοινωνικά </a:t>
            </a:r>
            <a:r>
              <a:rPr lang="el-GR" sz="4400" dirty="0"/>
              <a:t>και </a:t>
            </a:r>
            <a:endParaRPr lang="el-GR" sz="4400" dirty="0" smtClean="0"/>
          </a:p>
          <a:p>
            <a:pPr>
              <a:buNone/>
            </a:pPr>
            <a:r>
              <a:rPr lang="el-GR" sz="4400" dirty="0"/>
              <a:t> </a:t>
            </a:r>
            <a:r>
              <a:rPr lang="el-GR" sz="4400" dirty="0" smtClean="0"/>
              <a:t>      γεωγραφικά υπόβαθρα</a:t>
            </a:r>
            <a:r>
              <a:rPr lang="el-GR" sz="4400" dirty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ransition advTm="112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Οι μαθητές και οι μαθήτριες που συμμετέχουν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4000" dirty="0" smtClean="0"/>
              <a:t>Από τη </a:t>
            </a:r>
            <a:r>
              <a:rPr lang="el-GR" sz="4000" b="1" dirty="0" smtClean="0"/>
              <a:t>Γ’ Τάξη</a:t>
            </a:r>
            <a:r>
              <a:rPr lang="el-GR" sz="4000" dirty="0" smtClean="0"/>
              <a:t>: </a:t>
            </a:r>
          </a:p>
          <a:p>
            <a:pPr>
              <a:buNone/>
            </a:pPr>
            <a:r>
              <a:rPr lang="el-GR" sz="4000" dirty="0"/>
              <a:t> </a:t>
            </a:r>
            <a:r>
              <a:rPr lang="el-GR" sz="4000" dirty="0" smtClean="0"/>
              <a:t>                  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Κόκκαλης Νίκος</a:t>
            </a:r>
          </a:p>
          <a:p>
            <a:pPr>
              <a:buNone/>
            </a:pP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                  </a:t>
            </a:r>
            <a:r>
              <a:rPr lang="el-GR" sz="4000" b="1" dirty="0" err="1" smtClean="0">
                <a:solidFill>
                  <a:schemeClr val="bg2">
                    <a:lumMod val="25000"/>
                  </a:schemeClr>
                </a:solidFill>
              </a:rPr>
              <a:t>Κουκουβίνου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Άννα Μαρία</a:t>
            </a:r>
          </a:p>
          <a:p>
            <a:pPr>
              <a:buNone/>
            </a:pP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                  Κώστα Κατερίνα- </a:t>
            </a:r>
            <a:r>
              <a:rPr lang="el-GR" sz="4000" b="1" dirty="0" err="1" smtClean="0">
                <a:solidFill>
                  <a:schemeClr val="bg2">
                    <a:lumMod val="25000"/>
                  </a:schemeClr>
                </a:solidFill>
              </a:rPr>
              <a:t>Μιχαέλα</a:t>
            </a:r>
            <a:endParaRPr lang="el-GR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                  </a:t>
            </a:r>
            <a:r>
              <a:rPr lang="el-GR" sz="4000" b="1" dirty="0" err="1" smtClean="0">
                <a:solidFill>
                  <a:schemeClr val="bg2">
                    <a:lumMod val="25000"/>
                  </a:schemeClr>
                </a:solidFill>
              </a:rPr>
              <a:t>Πανταζόπουλος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Χρήστος</a:t>
            </a:r>
            <a:endParaRPr lang="el-G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Οι μαθητές και οι μαθήτριες που συμμετέχουν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Από τη </a:t>
            </a:r>
            <a:r>
              <a:rPr lang="el-GR" sz="4000" b="1" dirty="0" smtClean="0"/>
              <a:t>Β’ Τάξη</a:t>
            </a:r>
            <a:r>
              <a:rPr lang="el-GR" dirty="0" smtClean="0"/>
              <a:t>: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 </a:t>
            </a:r>
            <a:r>
              <a:rPr lang="el-GR" sz="4000" b="1" dirty="0" err="1" smtClean="0">
                <a:solidFill>
                  <a:schemeClr val="bg2">
                    <a:lumMod val="25000"/>
                  </a:schemeClr>
                </a:solidFill>
              </a:rPr>
              <a:t>Κοντζέ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Λίνα</a:t>
            </a:r>
          </a:p>
          <a:p>
            <a:pPr>
              <a:buNone/>
            </a:pP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               </a:t>
            </a:r>
            <a:r>
              <a:rPr lang="el-GR" sz="4000" b="1" dirty="0" err="1" smtClean="0">
                <a:solidFill>
                  <a:schemeClr val="bg2">
                    <a:lumMod val="25000"/>
                  </a:schemeClr>
                </a:solidFill>
              </a:rPr>
              <a:t>Πατσιάγγουρας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Παναγιώτης</a:t>
            </a:r>
          </a:p>
          <a:p>
            <a:pPr>
              <a:buNone/>
            </a:pP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               </a:t>
            </a:r>
            <a:r>
              <a:rPr lang="el-GR" sz="4000" b="1" dirty="0" err="1" smtClean="0">
                <a:solidFill>
                  <a:schemeClr val="bg2">
                    <a:lumMod val="25000"/>
                  </a:schemeClr>
                </a:solidFill>
              </a:rPr>
              <a:t>Πράπα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Αγγελική</a:t>
            </a:r>
          </a:p>
          <a:p>
            <a:pPr>
              <a:buNone/>
            </a:pP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               </a:t>
            </a:r>
            <a:r>
              <a:rPr lang="el-GR" sz="4000" b="1" dirty="0" err="1" smtClean="0">
                <a:solidFill>
                  <a:schemeClr val="bg2">
                    <a:lumMod val="25000"/>
                  </a:schemeClr>
                </a:solidFill>
              </a:rPr>
              <a:t>Στουρνάρας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Γιάννης</a:t>
            </a:r>
            <a:endParaRPr lang="el-G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Tm="857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2">
                    <a:lumMod val="25000"/>
                  </a:schemeClr>
                </a:solidFill>
              </a:rPr>
              <a:t>Οι μαθητές και οι μαθήτριες που συμμετέχουν</a:t>
            </a:r>
            <a:endParaRPr lang="el-G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   Από την </a:t>
            </a:r>
            <a:r>
              <a:rPr lang="el-GR" sz="4000" b="1" dirty="0" smtClean="0"/>
              <a:t>Α’ Τάξη</a:t>
            </a:r>
            <a:r>
              <a:rPr lang="el-GR" dirty="0" smtClean="0"/>
              <a:t>: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  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Ζάχου </a:t>
            </a:r>
            <a:r>
              <a:rPr lang="el-GR" sz="4000" b="1" dirty="0" err="1" smtClean="0">
                <a:solidFill>
                  <a:schemeClr val="bg2">
                    <a:lumMod val="25000"/>
                  </a:schemeClr>
                </a:solidFill>
              </a:rPr>
              <a:t>Αποστολία</a:t>
            </a:r>
            <a:endParaRPr lang="el-GR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                  Καραμπίνα </a:t>
            </a:r>
            <a:r>
              <a:rPr lang="el-GR" sz="4000" b="1" dirty="0" err="1" smtClean="0">
                <a:solidFill>
                  <a:schemeClr val="bg2">
                    <a:lumMod val="25000"/>
                  </a:schemeClr>
                </a:solidFill>
              </a:rPr>
              <a:t>Ρία</a:t>
            </a:r>
            <a:endParaRPr lang="el-GR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                 </a:t>
            </a:r>
            <a:r>
              <a:rPr lang="el-GR" sz="4000" b="1" dirty="0" err="1" smtClean="0">
                <a:solidFill>
                  <a:schemeClr val="bg2">
                    <a:lumMod val="25000"/>
                  </a:schemeClr>
                </a:solidFill>
              </a:rPr>
              <a:t>Κυρίτσης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Αλέξανδρος</a:t>
            </a:r>
          </a:p>
          <a:p>
            <a:pPr>
              <a:buNone/>
            </a:pP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                 </a:t>
            </a:r>
            <a:r>
              <a:rPr lang="el-GR" sz="4000" b="1" dirty="0" err="1" smtClean="0">
                <a:solidFill>
                  <a:schemeClr val="bg2">
                    <a:lumMod val="25000"/>
                  </a:schemeClr>
                </a:solidFill>
              </a:rPr>
              <a:t>Ραχμανίδης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Άγγελος</a:t>
            </a:r>
          </a:p>
          <a:p>
            <a:pPr>
              <a:buNone/>
            </a:pPr>
            <a:r>
              <a:rPr lang="el-GR" sz="4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4000" b="1" dirty="0" smtClean="0">
                <a:solidFill>
                  <a:schemeClr val="bg2">
                    <a:lumMod val="25000"/>
                  </a:schemeClr>
                </a:solidFill>
              </a:rPr>
              <a:t>                  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</a:t>
            </a:r>
            <a:endParaRPr lang="el-GR" dirty="0"/>
          </a:p>
        </p:txBody>
      </p:sp>
    </p:spTree>
  </p:cSld>
  <p:clrMapOvr>
    <a:masterClrMapping/>
  </p:clrMapOvr>
  <p:transition advTm="892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999</Words>
  <Application>Microsoft Office PowerPoint</Application>
  <PresentationFormat>Προβολή στην οθόνη (4:3)</PresentationFormat>
  <Paragraphs>107</Paragraphs>
  <Slides>53</Slides>
  <Notes>0</Notes>
  <HiddenSlides>0</HiddenSlides>
  <MMClips>5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4" baseType="lpstr">
      <vt:lpstr>Θέμα του Office</vt:lpstr>
      <vt:lpstr>9 ΜΑΙΟΥ  </vt:lpstr>
      <vt:lpstr>Το 7ο ΓΕΛ ΒΟΛΟΥ</vt:lpstr>
      <vt:lpstr>Διαφάνεια 3</vt:lpstr>
      <vt:lpstr>Δυο λόγια για τους στόχους του Προγράμματος</vt:lpstr>
      <vt:lpstr>Δυο λόγια για τους στόχους του Προγράμματος</vt:lpstr>
      <vt:lpstr>Δυο λόγια για τους στόχους του Προγράμματος</vt:lpstr>
      <vt:lpstr>Οι μαθητές και οι μαθήτριες που συμμετέχουν</vt:lpstr>
      <vt:lpstr>Οι μαθητές και οι μαθήτριες που συμμετέχουν</vt:lpstr>
      <vt:lpstr>Οι μαθητές και οι μαθήτριες που συμμετέχουν</vt:lpstr>
      <vt:lpstr>Οι εθελόντριες μας</vt:lpstr>
      <vt:lpstr>Υπεύθυνοι εκπαιδευτικοί</vt:lpstr>
      <vt:lpstr>Βοηθοί μας εκπαιδευτικοί</vt:lpstr>
      <vt:lpstr>Οι δράσεις μας</vt:lpstr>
      <vt:lpstr>Διαφάνεια 14</vt:lpstr>
      <vt:lpstr>Μαθαίνω για την Ευρώπη</vt:lpstr>
      <vt:lpstr>Μαθαίνω για την Ευρώπη</vt:lpstr>
      <vt:lpstr>Παρουσίαση των ppt που έφτιαξαν και παρουσίασαν στην ολομέλεια οι μαθητές/τριες της ομάδας του προγράμματος για τα κτήρια και τα θεσμικά όργανα  της ΕΕ.</vt:lpstr>
      <vt:lpstr>Απονομή του Βραβείου Ζαχάρωφ 2024 στη María Corina Machado ως ηγέτιδα των δημοκρατικών δυνάμεων στη Βενεζουέλα και στον εκλεγμένο Πρόεδρο Edmundo González Urrutia</vt:lpstr>
      <vt:lpstr>Η ΕΕ για το Μεταναστευτικό</vt:lpstr>
      <vt:lpstr>Η αφίσα της ομάδας για τη Διεθνή Ημέρα Μετανάστευσης</vt:lpstr>
      <vt:lpstr>Συνέντευξη από νεαρή μετανάστρια Οι μαθητές σε ρόλο δημοσιογράφου…</vt:lpstr>
      <vt:lpstr> ΠΑΡΑΚΟΛΟΥΘΗΣΗ ΗΜΕΡΙΔΑΣ ΤΟΥ 3ου ΕΠΑΛ Πειραιά των Senior &amp; Junior Ambassandors του 7ου ΓΕΛ Βόλου, με θέμα: «Ευρώπη και Ανθρώπινα Δικαιώματα: Χτίζοντας μία κοινωνία ισότητας και αξιών» </vt:lpstr>
      <vt:lpstr>27 Ιανουαρίου – Ημέρα Μνήμης των θυμάτων του Ολοκαυτώματος … </vt:lpstr>
      <vt:lpstr>Οι Πρέσβεις του 7ου ΓΕΛ στο 1ο THESSALY FORUM</vt:lpstr>
      <vt:lpstr>Ο ρόλος του ΕΚ στη διαμόρφωση πολιτικών για την υγεία στην ΕΕ- Πρώτες βοήθειες </vt:lpstr>
      <vt:lpstr>Παρακολούθηση σεμιναρίου από τη Λέσχη Ειδικών Δυνάμεων Βόλου</vt:lpstr>
      <vt:lpstr>Συνέντευξη των junior &amp; Senior Ambassadors στην εφημερίδα ΘΕΣΣΑΛΙΑ</vt:lpstr>
      <vt:lpstr>Ο δημοσιογράφος κ. Φώτης Σπανός μιλά με τους μαθητές του 7ου ΓΕΛ Βόλου για το επάγγελμά του.</vt:lpstr>
      <vt:lpstr>Διαδραστική διάλεξη με θέμα το διάστημα και αναφορά στο διαστημικό πρόγραμμα της ΕΕ  </vt:lpstr>
      <vt:lpstr>Διαφάνεια 30</vt:lpstr>
      <vt:lpstr>Περιβάλλον: το ατομικό και οικογενειακό μας αποτύπωμα!</vt:lpstr>
      <vt:lpstr>Συμμετοχή στο PSLIFE TEST </vt:lpstr>
      <vt:lpstr>"Όχι στην έμφυλη βία - Όχι στην ενδοοικογενειακή βία" !</vt:lpstr>
      <vt:lpstr>Διαφάνεια 34</vt:lpstr>
      <vt:lpstr>Ζωγραφιές και αφίσες κατά της ενδοοικογενειακής βίας</vt:lpstr>
      <vt:lpstr>Αφίσες κατά του bullying</vt:lpstr>
      <vt:lpstr>Δύο πολύ σπουδαίοι ευρωπαϊκοί θεσμοί:</vt:lpstr>
      <vt:lpstr>Ευρωπαίος Διαμεσολαβητής </vt:lpstr>
      <vt:lpstr>Ευρωπαϊκή Πρωτοβουλία Πολιτών</vt:lpstr>
      <vt:lpstr>Δύο αφίσες ενημέρωσης φιλοτεχνήθηκαν  από την ομάδα μας  και  στάλθηκαν στα σχολεία του νομού που συμμετέχουν στο πρόγραμμα </vt:lpstr>
      <vt:lpstr>Αφίσα ενημέρωσης</vt:lpstr>
      <vt:lpstr>Ισότητα των φύλων</vt:lpstr>
      <vt:lpstr>Ημέρα Γαλλοφωνίας</vt:lpstr>
      <vt:lpstr>Η κ. Νάτση συνομιλεί με τους μαθητές/τριες μας για την αξία της γλωσσομάθειας</vt:lpstr>
      <vt:lpstr>Συμμετοχή Junior &amp; Senior Ambassadors στην Ημερίδα: «Νέοι και Εθισμός στο Διαδίκτυο, Ψηφιακή Νοημοσύνη και Ασφάλεια»</vt:lpstr>
      <vt:lpstr>Η Ποίηση του Σίλλερ και η Μουσική του Μπετόβεν φορείς των αξιών της ΕΕ</vt:lpstr>
      <vt:lpstr>Διαδικτυακή συζήτηση με τον Ευρωβουλευτή κ. Αρναούτογλου και τον κ. Σταύρο Ντάφη </vt:lpstr>
      <vt:lpstr>"Ιχνηλατήσεις πλημμύρας“ </vt:lpstr>
      <vt:lpstr>Διαφάνεια 49</vt:lpstr>
      <vt:lpstr>Global Action Days</vt:lpstr>
      <vt:lpstr>Διαφάνεια 51</vt:lpstr>
      <vt:lpstr>Ευχαριστίες…</vt:lpstr>
      <vt:lpstr>Διαφάνεια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ΜΑΙΟΥ</dc:title>
  <dc:creator>User</dc:creator>
  <cp:lastModifiedBy>User</cp:lastModifiedBy>
  <cp:revision>106</cp:revision>
  <dcterms:created xsi:type="dcterms:W3CDTF">2025-05-05T14:04:55Z</dcterms:created>
  <dcterms:modified xsi:type="dcterms:W3CDTF">2025-05-05T19:42:53Z</dcterms:modified>
</cp:coreProperties>
</file>