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Sora Semi Bold"/>
      <p:regular r:id="rId17"/>
    </p:embeddedFont>
    <p:embeddedFont>
      <p:font typeface="Sora Semi Bold"/>
      <p:regular r:id="rId18"/>
    </p:embeddedFont>
    <p:embeddedFont>
      <p:font typeface="Sora Light"/>
      <p:regular r:id="rId19"/>
    </p:embeddedFont>
    <p:embeddedFont>
      <p:font typeface="Sora Light"/>
      <p:regular r:id="rId2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svg"/><Relationship Id="rId4" Type="http://schemas.openxmlformats.org/officeDocument/2006/relationships/image" Target="../media/image-5-4.png"/><Relationship Id="rId5" Type="http://schemas.openxmlformats.org/officeDocument/2006/relationships/image" Target="../media/image-5-5.svg"/><Relationship Id="rId6" Type="http://schemas.openxmlformats.org/officeDocument/2006/relationships/image" Target="../media/image-5-6.png"/><Relationship Id="rId7" Type="http://schemas.openxmlformats.org/officeDocument/2006/relationships/image" Target="../media/image-5-7.svg"/><Relationship Id="rId8" Type="http://schemas.openxmlformats.org/officeDocument/2006/relationships/image" Target="../media/image-5-8.png"/><Relationship Id="rId9" Type="http://schemas.openxmlformats.org/officeDocument/2006/relationships/image" Target="../media/image-5-9.svg"/><Relationship Id="rId10" Type="http://schemas.openxmlformats.org/officeDocument/2006/relationships/slideLayout" Target="../slideLayouts/slideLayout6.xml"/><Relationship Id="rId11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2719507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Field Crops: Our Basic Source of Food </a:t>
            </a:r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00000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🌾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8309" y="4469844"/>
            <a:ext cx="762738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Welcome, future farmers! Today we'll explore how plants feed the world and help farms thrive. Let's discover the amazing world of field crops together.</a:t>
            </a: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2454" y="1211223"/>
            <a:ext cx="6865739" cy="547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00"/>
              </a:lnSpc>
              <a:buNone/>
            </a:pPr>
            <a:r>
              <a:rPr lang="en-US" sz="34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Final Agronomist Challenge </a:t>
            </a:r>
            <a:pPr algn="l" indent="0" marL="0">
              <a:lnSpc>
                <a:spcPts val="4300"/>
              </a:lnSpc>
              <a:buNone/>
            </a:pPr>
            <a:r>
              <a:rPr lang="en-US" sz="3400" dirty="0">
                <a:solidFill>
                  <a:srgbClr val="00000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🌟</a:t>
            </a:r>
            <a:endParaRPr lang="en-US" sz="3400" dirty="0"/>
          </a:p>
        </p:txBody>
      </p:sp>
      <p:sp>
        <p:nvSpPr>
          <p:cNvPr id="4" name="Shape 1"/>
          <p:cNvSpPr/>
          <p:nvPr/>
        </p:nvSpPr>
        <p:spPr>
          <a:xfrm>
            <a:off x="582454" y="1950244"/>
            <a:ext cx="7979093" cy="1058942"/>
          </a:xfrm>
          <a:prstGeom prst="roundRect">
            <a:avLst>
              <a:gd name="adj" fmla="val 6601"/>
            </a:avLst>
          </a:prstGeom>
          <a:solidFill>
            <a:srgbClr val="F7BBC1"/>
          </a:solidFill>
          <a:ln/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84" y="2140982"/>
            <a:ext cx="328374" cy="26277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243489" y="2119551"/>
            <a:ext cx="3664625" cy="328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00000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Critical Thinking Challenge</a:t>
            </a:r>
            <a:endParaRPr lang="en-US" sz="2050" dirty="0"/>
          </a:p>
        </p:txBody>
      </p:sp>
      <p:sp>
        <p:nvSpPr>
          <p:cNvPr id="7" name="Text 3"/>
          <p:cNvSpPr/>
          <p:nvPr/>
        </p:nvSpPr>
        <p:spPr>
          <a:xfrm>
            <a:off x="1243489" y="2575679"/>
            <a:ext cx="7151727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Question: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If a field has "tired" soil (no nutrients), what should a farmer plant to fix it?</a:t>
            </a:r>
            <a:endParaRPr lang="en-US" sz="1300" dirty="0"/>
          </a:p>
        </p:txBody>
      </p:sp>
      <p:sp>
        <p:nvSpPr>
          <p:cNvPr id="8" name="Shape 4"/>
          <p:cNvSpPr/>
          <p:nvPr/>
        </p:nvSpPr>
        <p:spPr>
          <a:xfrm>
            <a:off x="582454" y="3152894"/>
            <a:ext cx="665678" cy="998458"/>
          </a:xfrm>
          <a:prstGeom prst="roundRect">
            <a:avLst>
              <a:gd name="adj" fmla="val 360014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1375886" y="3319224"/>
            <a:ext cx="2189798" cy="273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A) Corn</a:t>
            </a:r>
            <a:endParaRPr lang="en-US" sz="1700" dirty="0"/>
          </a:p>
        </p:txBody>
      </p:sp>
      <p:sp>
        <p:nvSpPr>
          <p:cNvPr id="10" name="Text 6"/>
          <p:cNvSpPr/>
          <p:nvPr/>
        </p:nvSpPr>
        <p:spPr>
          <a:xfrm>
            <a:off x="1375886" y="3669506"/>
            <a:ext cx="7185660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 cereal that uses lots of nutrients</a:t>
            </a:r>
            <a:endParaRPr lang="en-US" sz="1300" dirty="0"/>
          </a:p>
        </p:txBody>
      </p:sp>
      <p:sp>
        <p:nvSpPr>
          <p:cNvPr id="11" name="Shape 7"/>
          <p:cNvSpPr/>
          <p:nvPr/>
        </p:nvSpPr>
        <p:spPr>
          <a:xfrm>
            <a:off x="582454" y="4279106"/>
            <a:ext cx="665678" cy="998458"/>
          </a:xfrm>
          <a:prstGeom prst="roundRect">
            <a:avLst>
              <a:gd name="adj" fmla="val 360014"/>
            </a:avLst>
          </a:prstGeom>
          <a:solidFill>
            <a:srgbClr val="DA1B2E"/>
          </a:solidFill>
          <a:ln w="7620">
            <a:solidFill>
              <a:srgbClr val="F33447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1375886" y="4445437"/>
            <a:ext cx="2377916" cy="273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B) Beans (Legumes) ✓</a:t>
            </a:r>
            <a:endParaRPr lang="en-US" sz="1700" dirty="0"/>
          </a:p>
        </p:txBody>
      </p:sp>
      <p:sp>
        <p:nvSpPr>
          <p:cNvPr id="13" name="Text 9"/>
          <p:cNvSpPr/>
          <p:nvPr/>
        </p:nvSpPr>
        <p:spPr>
          <a:xfrm>
            <a:off x="1375886" y="4795718"/>
            <a:ext cx="7185660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The Correct Answer!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They enrich the soil with nitrogen</a:t>
            </a:r>
            <a:endParaRPr lang="en-US" sz="1300" dirty="0"/>
          </a:p>
        </p:txBody>
      </p:sp>
      <p:sp>
        <p:nvSpPr>
          <p:cNvPr id="14" name="Shape 10"/>
          <p:cNvSpPr/>
          <p:nvPr/>
        </p:nvSpPr>
        <p:spPr>
          <a:xfrm>
            <a:off x="582454" y="5405318"/>
            <a:ext cx="665678" cy="998458"/>
          </a:xfrm>
          <a:prstGeom prst="roundRect">
            <a:avLst>
              <a:gd name="adj" fmla="val 360014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1375886" y="5571649"/>
            <a:ext cx="2189798" cy="273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C) Rice</a:t>
            </a:r>
            <a:endParaRPr lang="en-US" sz="1700" dirty="0"/>
          </a:p>
        </p:txBody>
      </p:sp>
      <p:sp>
        <p:nvSpPr>
          <p:cNvPr id="16" name="Text 12"/>
          <p:cNvSpPr/>
          <p:nvPr/>
        </p:nvSpPr>
        <p:spPr>
          <a:xfrm>
            <a:off x="1375886" y="5921931"/>
            <a:ext cx="7185660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Needs flooded fields, doesn't fix soil</a:t>
            </a:r>
            <a:endParaRPr lang="en-US" sz="1300" dirty="0"/>
          </a:p>
        </p:txBody>
      </p:sp>
      <p:sp>
        <p:nvSpPr>
          <p:cNvPr id="17" name="Text 13"/>
          <p:cNvSpPr/>
          <p:nvPr/>
        </p:nvSpPr>
        <p:spPr>
          <a:xfrm>
            <a:off x="582454" y="6547485"/>
            <a:ext cx="7979093" cy="470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Why B is correct: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Legumes are soil superheroes! They add nutrients back into tired soil, preparing it for future crops. This is called </a:t>
            </a:r>
            <a:pPr algn="l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crop rotation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.</a:t>
            </a:r>
            <a:endParaRPr lang="en-US" sz="13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07081" y="474702"/>
            <a:ext cx="4281249" cy="5351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00"/>
              </a:lnSpc>
              <a:buNone/>
            </a:pPr>
            <a:r>
              <a:rPr lang="en-US" sz="33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Cereals (Grains) </a:t>
            </a:r>
            <a:pPr algn="l" indent="0" marL="0">
              <a:lnSpc>
                <a:spcPts val="4200"/>
              </a:lnSpc>
              <a:buNone/>
            </a:pPr>
            <a:r>
              <a:rPr lang="en-US" sz="3350" dirty="0">
                <a:solidFill>
                  <a:srgbClr val="00000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🌾</a:t>
            </a:r>
            <a:endParaRPr lang="en-US" sz="33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7081" y="1330523"/>
            <a:ext cx="7541538" cy="420921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353193" y="2278975"/>
            <a:ext cx="2140625" cy="267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What Are Cereals?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9353193" y="2668667"/>
            <a:ext cx="3877627" cy="455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The basic source of food for humans and animals worldwide.</a:t>
            </a:r>
            <a:endParaRPr lang="en-US" sz="1250" dirty="0"/>
          </a:p>
        </p:txBody>
      </p:sp>
      <p:sp>
        <p:nvSpPr>
          <p:cNvPr id="6" name="Text 3"/>
          <p:cNvSpPr/>
          <p:nvPr/>
        </p:nvSpPr>
        <p:spPr>
          <a:xfrm>
            <a:off x="9353193" y="3246358"/>
            <a:ext cx="2140625" cy="267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Life Cycle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9353193" y="3636050"/>
            <a:ext cx="3877627" cy="22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They are </a:t>
            </a:r>
            <a:pPr algn="l" indent="0" marL="0">
              <a:lnSpc>
                <a:spcPts val="1750"/>
              </a:lnSpc>
              <a:buNone/>
            </a:pPr>
            <a:r>
              <a:rPr lang="en-US" sz="1250" b="1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Annuals</a:t>
            </a:r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– they live for just one year.</a:t>
            </a:r>
            <a:endParaRPr lang="en-US" sz="1250" dirty="0"/>
          </a:p>
        </p:txBody>
      </p:sp>
      <p:sp>
        <p:nvSpPr>
          <p:cNvPr id="8" name="Text 5"/>
          <p:cNvSpPr/>
          <p:nvPr/>
        </p:nvSpPr>
        <p:spPr>
          <a:xfrm>
            <a:off x="9353193" y="3985974"/>
            <a:ext cx="2140625" cy="267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Health Benefits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9353193" y="4375666"/>
            <a:ext cx="3877627" cy="22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High in </a:t>
            </a:r>
            <a:pPr algn="l" indent="0" marL="0">
              <a:lnSpc>
                <a:spcPts val="1750"/>
              </a:lnSpc>
              <a:buNone/>
            </a:pPr>
            <a:r>
              <a:rPr lang="en-US" sz="1250" b="1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Carbohydrates</a:t>
            </a:r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for energy! </a:t>
            </a:r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🏃</a:t>
            </a:r>
            <a:endParaRPr lang="en-US" sz="1250" dirty="0"/>
          </a:p>
        </p:txBody>
      </p:sp>
      <p:sp>
        <p:nvSpPr>
          <p:cNvPr id="10" name="Shape 7"/>
          <p:cNvSpPr/>
          <p:nvPr/>
        </p:nvSpPr>
        <p:spPr>
          <a:xfrm>
            <a:off x="1407081" y="5814536"/>
            <a:ext cx="3857268" cy="909042"/>
          </a:xfrm>
          <a:prstGeom prst="roundRect">
            <a:avLst>
              <a:gd name="adj" fmla="val 7517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577340" y="5984796"/>
            <a:ext cx="2140625" cy="267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Wheat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1577340" y="6325553"/>
            <a:ext cx="3516749" cy="22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Bread, pasta, and more</a:t>
            </a:r>
            <a:endParaRPr lang="en-US" sz="1250" dirty="0"/>
          </a:p>
        </p:txBody>
      </p:sp>
      <p:sp>
        <p:nvSpPr>
          <p:cNvPr id="13" name="Shape 10"/>
          <p:cNvSpPr/>
          <p:nvPr/>
        </p:nvSpPr>
        <p:spPr>
          <a:xfrm>
            <a:off x="5386507" y="5814536"/>
            <a:ext cx="3857268" cy="909042"/>
          </a:xfrm>
          <a:prstGeom prst="roundRect">
            <a:avLst>
              <a:gd name="adj" fmla="val 7517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5556766" y="5984796"/>
            <a:ext cx="2140625" cy="267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Barley &amp; Rye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5556766" y="6325553"/>
            <a:ext cx="3516749" cy="22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Beer and special breads</a:t>
            </a:r>
            <a:endParaRPr lang="en-US" sz="1250" dirty="0"/>
          </a:p>
        </p:txBody>
      </p:sp>
      <p:sp>
        <p:nvSpPr>
          <p:cNvPr id="16" name="Shape 13"/>
          <p:cNvSpPr/>
          <p:nvPr/>
        </p:nvSpPr>
        <p:spPr>
          <a:xfrm>
            <a:off x="9365933" y="5814536"/>
            <a:ext cx="3857387" cy="909042"/>
          </a:xfrm>
          <a:prstGeom prst="roundRect">
            <a:avLst>
              <a:gd name="adj" fmla="val 7517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9536192" y="5984796"/>
            <a:ext cx="2140625" cy="267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Oats</a:t>
            </a:r>
            <a:endParaRPr lang="en-US" sz="1650" dirty="0"/>
          </a:p>
        </p:txBody>
      </p:sp>
      <p:sp>
        <p:nvSpPr>
          <p:cNvPr id="18" name="Text 15"/>
          <p:cNvSpPr/>
          <p:nvPr/>
        </p:nvSpPr>
        <p:spPr>
          <a:xfrm>
            <a:off x="9536192" y="6325553"/>
            <a:ext cx="3516868" cy="22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Porridge and healthy food</a:t>
            </a:r>
            <a:endParaRPr lang="en-US" sz="1250" dirty="0"/>
          </a:p>
        </p:txBody>
      </p:sp>
      <p:sp>
        <p:nvSpPr>
          <p:cNvPr id="19" name="Shape 16"/>
          <p:cNvSpPr/>
          <p:nvPr/>
        </p:nvSpPr>
        <p:spPr>
          <a:xfrm>
            <a:off x="1407081" y="6845737"/>
            <a:ext cx="5847040" cy="909042"/>
          </a:xfrm>
          <a:prstGeom prst="roundRect">
            <a:avLst>
              <a:gd name="adj" fmla="val 7517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20" name="Text 17"/>
          <p:cNvSpPr/>
          <p:nvPr/>
        </p:nvSpPr>
        <p:spPr>
          <a:xfrm>
            <a:off x="1577340" y="7015996"/>
            <a:ext cx="2140625" cy="267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Corn </a:t>
            </a:r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🌽</a:t>
            </a:r>
            <a:endParaRPr lang="en-US" sz="1650" dirty="0"/>
          </a:p>
        </p:txBody>
      </p:sp>
      <p:sp>
        <p:nvSpPr>
          <p:cNvPr id="21" name="Text 18"/>
          <p:cNvSpPr/>
          <p:nvPr/>
        </p:nvSpPr>
        <p:spPr>
          <a:xfrm>
            <a:off x="1577340" y="7356753"/>
            <a:ext cx="5506522" cy="22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Popcorn, tortillas, feed</a:t>
            </a:r>
            <a:endParaRPr lang="en-US" sz="1250" dirty="0"/>
          </a:p>
        </p:txBody>
      </p:sp>
      <p:sp>
        <p:nvSpPr>
          <p:cNvPr id="22" name="Shape 19"/>
          <p:cNvSpPr/>
          <p:nvPr/>
        </p:nvSpPr>
        <p:spPr>
          <a:xfrm>
            <a:off x="7376279" y="6845737"/>
            <a:ext cx="5847040" cy="909042"/>
          </a:xfrm>
          <a:prstGeom prst="roundRect">
            <a:avLst>
              <a:gd name="adj" fmla="val 7517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7546538" y="7015996"/>
            <a:ext cx="2140625" cy="267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Rice </a:t>
            </a:r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🍚</a:t>
            </a:r>
            <a:endParaRPr lang="en-US" sz="1650" dirty="0"/>
          </a:p>
        </p:txBody>
      </p:sp>
      <p:sp>
        <p:nvSpPr>
          <p:cNvPr id="24" name="Text 21"/>
          <p:cNvSpPr/>
          <p:nvPr/>
        </p:nvSpPr>
        <p:spPr>
          <a:xfrm>
            <a:off x="7546538" y="7356753"/>
            <a:ext cx="5506522" cy="22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Grows in water! Needs flooding</a:t>
            </a:r>
            <a:endParaRPr lang="en-US" sz="12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865108"/>
            <a:ext cx="5923240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Legumes (Pulses) </a:t>
            </a:r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00000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🌱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58309" y="1902738"/>
            <a:ext cx="7627382" cy="1673662"/>
          </a:xfrm>
          <a:prstGeom prst="roundRect">
            <a:avLst>
              <a:gd name="adj" fmla="val 8742"/>
            </a:avLst>
          </a:prstGeom>
          <a:solidFill>
            <a:srgbClr val="FFFFFF"/>
          </a:solidFill>
          <a:ln w="30480">
            <a:solidFill>
              <a:srgbClr val="DA1B2E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27829" y="1902738"/>
            <a:ext cx="121920" cy="1673662"/>
          </a:xfrm>
          <a:prstGeom prst="roundRect">
            <a:avLst>
              <a:gd name="adj" fmla="val 74638"/>
            </a:avLst>
          </a:prstGeom>
          <a:solidFill>
            <a:srgbClr val="DA1B2E"/>
          </a:solidFill>
          <a:ln/>
        </p:spPr>
      </p:sp>
      <p:sp>
        <p:nvSpPr>
          <p:cNvPr id="6" name="Text 3"/>
          <p:cNvSpPr/>
          <p:nvPr/>
        </p:nvSpPr>
        <p:spPr>
          <a:xfrm>
            <a:off x="1096804" y="2149793"/>
            <a:ext cx="3098721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The Soil Superheroes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96804" y="2635925"/>
            <a:ext cx="704183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They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enrich the soil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for other crops by adding nitrogen naturally. This helps future plants grow strong!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758309" y="3792974"/>
            <a:ext cx="7627382" cy="1673662"/>
          </a:xfrm>
          <a:prstGeom prst="roundRect">
            <a:avLst>
              <a:gd name="adj" fmla="val 8742"/>
            </a:avLst>
          </a:prstGeom>
          <a:solidFill>
            <a:srgbClr val="FFFFFF"/>
          </a:solidFill>
          <a:ln w="30480">
            <a:solidFill>
              <a:srgbClr val="790C1C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27829" y="3792974"/>
            <a:ext cx="121920" cy="1673662"/>
          </a:xfrm>
          <a:prstGeom prst="roundRect">
            <a:avLst>
              <a:gd name="adj" fmla="val 74638"/>
            </a:avLst>
          </a:prstGeom>
          <a:solidFill>
            <a:srgbClr val="790C1C"/>
          </a:solidFill>
          <a:ln/>
        </p:spPr>
      </p:sp>
      <p:sp>
        <p:nvSpPr>
          <p:cNvPr id="10" name="Text 7"/>
          <p:cNvSpPr/>
          <p:nvPr/>
        </p:nvSpPr>
        <p:spPr>
          <a:xfrm>
            <a:off x="1096804" y="4040029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Resilient Plants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96804" y="4526161"/>
            <a:ext cx="704183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They have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deep roots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that survive drought and tough conditions. Nature's tough guys!</a:t>
            </a:r>
            <a:endParaRPr lang="en-US" sz="1700" dirty="0"/>
          </a:p>
        </p:txBody>
      </p:sp>
      <p:sp>
        <p:nvSpPr>
          <p:cNvPr id="12" name="Shape 9"/>
          <p:cNvSpPr/>
          <p:nvPr/>
        </p:nvSpPr>
        <p:spPr>
          <a:xfrm>
            <a:off x="758309" y="5683210"/>
            <a:ext cx="7627382" cy="1681282"/>
          </a:xfrm>
          <a:prstGeom prst="roundRect">
            <a:avLst>
              <a:gd name="adj" fmla="val 8702"/>
            </a:avLst>
          </a:prstGeom>
          <a:solidFill>
            <a:srgbClr val="FFFFFF"/>
          </a:solidFill>
          <a:ln w="30480">
            <a:solidFill>
              <a:srgbClr val="DA1B2E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727829" y="5683210"/>
            <a:ext cx="121920" cy="1681282"/>
          </a:xfrm>
          <a:prstGeom prst="roundRect">
            <a:avLst>
              <a:gd name="adj" fmla="val 74638"/>
            </a:avLst>
          </a:prstGeom>
          <a:solidFill>
            <a:srgbClr val="DA1B2E"/>
          </a:solidFill>
          <a:ln/>
        </p:spPr>
      </p:sp>
      <p:sp>
        <p:nvSpPr>
          <p:cNvPr id="14" name="Text 11"/>
          <p:cNvSpPr/>
          <p:nvPr/>
        </p:nvSpPr>
        <p:spPr>
          <a:xfrm>
            <a:off x="1096804" y="5930265"/>
            <a:ext cx="2850713" cy="363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Protein Power </a:t>
            </a:r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💪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096804" y="6424017"/>
            <a:ext cx="704183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The main source of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Protein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for muscles and growth. Beans, peas, lentils, and chickpeas are all legumes!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174552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Industrial Crops </a:t>
            </a:r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00000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🚜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309" y="2320528"/>
            <a:ext cx="3724394" cy="230183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309" y="4893112"/>
            <a:ext cx="2850713" cy="363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Cotton </a:t>
            </a:r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☁️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58309" y="5386864"/>
            <a:ext cx="642151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Soft, white fibers for clothes and textiles.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758309" y="5863471"/>
            <a:ext cx="6421517" cy="11915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Needs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irrigation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(water)</a:t>
            </a:r>
            <a:endParaRPr lang="en-US" sz="1700" dirty="0"/>
          </a:p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Requires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fertilizers</a:t>
            </a:r>
            <a:endParaRPr lang="en-US" sz="1700" dirty="0"/>
          </a:p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Needs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insecticides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protection</a:t>
            </a:r>
            <a:endParaRPr lang="en-US" sz="17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574" y="2320528"/>
            <a:ext cx="3724394" cy="230183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50574" y="4893112"/>
            <a:ext cx="2850713" cy="363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Tobacco </a:t>
            </a:r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🍂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7450574" y="5386864"/>
            <a:ext cx="642151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Grown for commercial use.</a:t>
            </a:r>
            <a:endParaRPr lang="en-US" sz="1700" dirty="0"/>
          </a:p>
        </p:txBody>
      </p:sp>
      <p:sp>
        <p:nvSpPr>
          <p:cNvPr id="10" name="Text 6"/>
          <p:cNvSpPr/>
          <p:nvPr/>
        </p:nvSpPr>
        <p:spPr>
          <a:xfrm>
            <a:off x="7450574" y="5863471"/>
            <a:ext cx="6421517" cy="11915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Grows as a perennial in the wild</a:t>
            </a:r>
            <a:endParaRPr lang="en-US" sz="1700" dirty="0"/>
          </a:p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Farmers grow it as an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annual</a:t>
            </a:r>
            <a:endParaRPr lang="en-US" sz="1700" dirty="0"/>
          </a:p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Needs careful cultivation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0423" y="596979"/>
            <a:ext cx="6418421" cy="716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Vegetables &amp; Fruits </a:t>
            </a:r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00000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🍎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0423" y="1634609"/>
            <a:ext cx="538639" cy="53863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046833" y="1634609"/>
            <a:ext cx="2834997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Potatoes 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🥔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046833" y="2125028"/>
            <a:ext cx="6829544" cy="687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They are </a:t>
            </a:r>
            <a:pPr algn="l" indent="0" marL="0">
              <a:lnSpc>
                <a:spcPts val="2700"/>
              </a:lnSpc>
              <a:buNone/>
            </a:pPr>
            <a:r>
              <a:rPr lang="en-US" sz="16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tubers</a:t>
            </a:r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– vegetables that grow underground. Rich in energy and vitamins!</a:t>
            </a:r>
            <a:endParaRPr lang="en-US" sz="16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0423" y="3241238"/>
            <a:ext cx="538639" cy="53863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046833" y="3241238"/>
            <a:ext cx="2834997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Tomatoes 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🍅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046833" y="3731657"/>
            <a:ext cx="6829544" cy="687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Grown in </a:t>
            </a:r>
            <a:pPr algn="l" indent="0" marL="0">
              <a:lnSpc>
                <a:spcPts val="2700"/>
              </a:lnSpc>
              <a:buNone/>
            </a:pPr>
            <a:r>
              <a:rPr lang="en-US" sz="1650" b="1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greenhouses</a:t>
            </a:r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🏠</a:t>
            </a:r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all year round in Greece and many countries.</a:t>
            </a:r>
            <a:endParaRPr lang="en-US" sz="16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40423" y="4847868"/>
            <a:ext cx="538639" cy="53863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046833" y="4847868"/>
            <a:ext cx="2834997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Citrus Fruits 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🍋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046833" y="5338286"/>
            <a:ext cx="6829544" cy="687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Oranges, lemons, and limes need lots of </a:t>
            </a:r>
            <a:pPr algn="l" indent="0" marL="0">
              <a:lnSpc>
                <a:spcPts val="2700"/>
              </a:lnSpc>
              <a:buNone/>
            </a:pPr>
            <a:r>
              <a:rPr lang="en-US" sz="16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sunshine</a:t>
            </a:r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and no frost (ice). Tropical sunshine lovers!</a:t>
            </a:r>
            <a:endParaRPr lang="en-US" sz="16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40423" y="6454497"/>
            <a:ext cx="538639" cy="538639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046833" y="6454497"/>
            <a:ext cx="2834997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Bulbs 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🧅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7046833" y="6944916"/>
            <a:ext cx="6829544" cy="687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Onions and garlic help our </a:t>
            </a:r>
            <a:pPr algn="l" indent="0" marL="0">
              <a:lnSpc>
                <a:spcPts val="2700"/>
              </a:lnSpc>
              <a:buNone/>
            </a:pPr>
            <a:r>
              <a:rPr lang="en-US" sz="16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blood circulation</a:t>
            </a:r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❤️</a:t>
            </a:r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and keep us healthy.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2183487"/>
            <a:ext cx="9133284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Activity: The Plant Life Clock </a:t>
            </a:r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00000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⏳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3329464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Can you match each plant to how long it lives?</a:t>
            </a:r>
            <a:endParaRPr lang="en-US" sz="1700" dirty="0"/>
          </a:p>
        </p:txBody>
      </p:sp>
      <p:sp>
        <p:nvSpPr>
          <p:cNvPr id="4" name="Shape 2"/>
          <p:cNvSpPr/>
          <p:nvPr/>
        </p:nvSpPr>
        <p:spPr>
          <a:xfrm>
            <a:off x="758309" y="3919895"/>
            <a:ext cx="13113782" cy="2126099"/>
          </a:xfrm>
          <a:prstGeom prst="roundRect">
            <a:avLst>
              <a:gd name="adj" fmla="val 4280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65929" y="3927515"/>
            <a:ext cx="4366141" cy="2110859"/>
          </a:xfrm>
          <a:prstGeom prst="roundRect">
            <a:avLst>
              <a:gd name="adj" fmla="val 4311"/>
            </a:avLst>
          </a:prstGeom>
          <a:solidFill>
            <a:srgbClr val="DA1B2E"/>
          </a:solidFill>
          <a:ln/>
        </p:spPr>
      </p:sp>
      <p:sp>
        <p:nvSpPr>
          <p:cNvPr id="6" name="Text 4"/>
          <p:cNvSpPr/>
          <p:nvPr/>
        </p:nvSpPr>
        <p:spPr>
          <a:xfrm>
            <a:off x="982504" y="4144089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Annuals (1 Year)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982504" y="4630222"/>
            <a:ext cx="3932992" cy="11915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FFFF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Cereals (Wheat, Corn)</a:t>
            </a:r>
            <a:endParaRPr lang="en-US" sz="1700" dirty="0"/>
          </a:p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FFFF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Cotton</a:t>
            </a:r>
            <a:endParaRPr lang="en-US" sz="1700" dirty="0"/>
          </a:p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FFFF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Tomatoes</a:t>
            </a:r>
            <a:endParaRPr lang="en-US" sz="1700" dirty="0"/>
          </a:p>
        </p:txBody>
      </p:sp>
      <p:sp>
        <p:nvSpPr>
          <p:cNvPr id="8" name="Shape 6"/>
          <p:cNvSpPr/>
          <p:nvPr/>
        </p:nvSpPr>
        <p:spPr>
          <a:xfrm>
            <a:off x="5132070" y="3927515"/>
            <a:ext cx="4366141" cy="2110859"/>
          </a:xfrm>
          <a:prstGeom prst="rect">
            <a:avLst/>
          </a:prstGeom>
          <a:solidFill>
            <a:srgbClr val="790C1C"/>
          </a:solidFill>
          <a:ln/>
        </p:spPr>
      </p:sp>
      <p:sp>
        <p:nvSpPr>
          <p:cNvPr id="9" name="Shape 7"/>
          <p:cNvSpPr/>
          <p:nvPr/>
        </p:nvSpPr>
        <p:spPr>
          <a:xfrm>
            <a:off x="5132070" y="3927515"/>
            <a:ext cx="30480" cy="2110859"/>
          </a:xfrm>
          <a:prstGeom prst="roundRect">
            <a:avLst>
              <a:gd name="adj" fmla="val 298550"/>
            </a:avLst>
          </a:prstGeom>
          <a:solidFill>
            <a:srgbClr val="922535"/>
          </a:solidFill>
          <a:ln/>
        </p:spPr>
      </p:sp>
      <p:sp>
        <p:nvSpPr>
          <p:cNvPr id="10" name="Text 8"/>
          <p:cNvSpPr/>
          <p:nvPr/>
        </p:nvSpPr>
        <p:spPr>
          <a:xfrm>
            <a:off x="5348645" y="4144089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Biennials (2 Years)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348645" y="4630222"/>
            <a:ext cx="3932992" cy="11915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FFFF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Onions</a:t>
            </a:r>
            <a:endParaRPr lang="en-US" sz="1700" dirty="0"/>
          </a:p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FFFF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Garlic</a:t>
            </a:r>
            <a:endParaRPr lang="en-US" sz="1700" dirty="0"/>
          </a:p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FFFF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Leeks</a:t>
            </a:r>
            <a:endParaRPr lang="en-US" sz="1700" dirty="0"/>
          </a:p>
        </p:txBody>
      </p:sp>
      <p:sp>
        <p:nvSpPr>
          <p:cNvPr id="12" name="Shape 10"/>
          <p:cNvSpPr/>
          <p:nvPr/>
        </p:nvSpPr>
        <p:spPr>
          <a:xfrm>
            <a:off x="9498211" y="3927515"/>
            <a:ext cx="4366141" cy="2110859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3" name="Shape 11"/>
          <p:cNvSpPr/>
          <p:nvPr/>
        </p:nvSpPr>
        <p:spPr>
          <a:xfrm>
            <a:off x="9498211" y="3927515"/>
            <a:ext cx="30480" cy="2110859"/>
          </a:xfrm>
          <a:prstGeom prst="roundRect">
            <a:avLst>
              <a:gd name="adj" fmla="val 298550"/>
            </a:avLst>
          </a:prstGeom>
          <a:solidFill>
            <a:srgbClr val="F33447"/>
          </a:solidFill>
          <a:ln/>
        </p:spPr>
      </p:sp>
      <p:sp>
        <p:nvSpPr>
          <p:cNvPr id="14" name="Text 12"/>
          <p:cNvSpPr/>
          <p:nvPr/>
        </p:nvSpPr>
        <p:spPr>
          <a:xfrm>
            <a:off x="9714786" y="4144089"/>
            <a:ext cx="3442097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Perennials (Many Years)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9714786" y="4630222"/>
            <a:ext cx="3932992" cy="11915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FFFF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Pasture Grasses</a:t>
            </a:r>
            <a:endParaRPr lang="en-US" sz="1700" dirty="0"/>
          </a:p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FFFF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Fruit Trees (Apples)</a:t>
            </a:r>
            <a:endParaRPr lang="en-US" sz="1700" dirty="0"/>
          </a:p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FFFF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Citrus Trees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646748"/>
            <a:ext cx="7229832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Vocabulary Match-Up </a:t>
            </a:r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00000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🎮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1792724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Can you match the farming words with their meanings?</a:t>
            </a:r>
            <a:endParaRPr lang="en-US" sz="17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309" y="2383155"/>
            <a:ext cx="1083231" cy="129992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058114" y="2599730"/>
            <a:ext cx="2850713" cy="363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Irrigation </a:t>
            </a:r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💧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2058114" y="3093482"/>
            <a:ext cx="1181397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Giving thirsty plants a drink of water through pipes or sprinklers.</a:t>
            </a:r>
            <a:endParaRPr lang="en-US" sz="17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09" y="3683079"/>
            <a:ext cx="1083231" cy="129992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058114" y="3899654"/>
            <a:ext cx="2850713" cy="363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Weeding </a:t>
            </a:r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🌿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2058114" y="4393406"/>
            <a:ext cx="1181397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Pulling out the "bad" plants (weeds) that steal nutrients from crops.</a:t>
            </a:r>
            <a:endParaRPr lang="en-US" sz="17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4983004"/>
            <a:ext cx="1083231" cy="129992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2058114" y="5199578"/>
            <a:ext cx="2850713" cy="363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Greenhouse </a:t>
            </a:r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🏠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2058114" y="5693331"/>
            <a:ext cx="1181397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 glass house that stays warm in winter to grow plants year-round.</a:t>
            </a:r>
            <a:endParaRPr lang="en-US" sz="170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09" y="6282928"/>
            <a:ext cx="1083231" cy="129992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2058114" y="6499503"/>
            <a:ext cx="2850713" cy="363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Tuber </a:t>
            </a:r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🥔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2058114" y="6993255"/>
            <a:ext cx="1181397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 vegetable that hides under the ground, like potatoes and sweet potatoes.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9113" y="606743"/>
            <a:ext cx="7229118" cy="707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The Farmer's Calendar </a:t>
            </a:r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00000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📅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481048" y="1634371"/>
            <a:ext cx="30480" cy="5988487"/>
          </a:xfrm>
          <a:prstGeom prst="roundRect">
            <a:avLst>
              <a:gd name="adj" fmla="val 296355"/>
            </a:avLst>
          </a:prstGeom>
          <a:solidFill>
            <a:srgbClr val="DFB8BC"/>
          </a:solidFill>
          <a:ln/>
        </p:spPr>
      </p:sp>
      <p:sp>
        <p:nvSpPr>
          <p:cNvPr id="5" name="Shape 2"/>
          <p:cNvSpPr/>
          <p:nvPr/>
        </p:nvSpPr>
        <p:spPr>
          <a:xfrm>
            <a:off x="6692503" y="1861066"/>
            <a:ext cx="645200" cy="30480"/>
          </a:xfrm>
          <a:prstGeom prst="roundRect">
            <a:avLst>
              <a:gd name="adj" fmla="val 296355"/>
            </a:avLst>
          </a:prstGeom>
          <a:solidFill>
            <a:srgbClr val="DFB8BC"/>
          </a:solidFill>
          <a:ln/>
        </p:spPr>
      </p:sp>
      <p:sp>
        <p:nvSpPr>
          <p:cNvPr id="6" name="Shape 3"/>
          <p:cNvSpPr/>
          <p:nvPr/>
        </p:nvSpPr>
        <p:spPr>
          <a:xfrm>
            <a:off x="6239113" y="1634371"/>
            <a:ext cx="483870" cy="483870"/>
          </a:xfrm>
          <a:prstGeom prst="roundRect">
            <a:avLst>
              <a:gd name="adj" fmla="val 18668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311265" y="1664077"/>
            <a:ext cx="339566" cy="424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7556302" y="1708190"/>
            <a:ext cx="2829758" cy="353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Winter/Spring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556302" y="2189917"/>
            <a:ext cx="6321385" cy="342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Planting Season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7556302" y="2660571"/>
            <a:ext cx="6321385" cy="685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Cereals and Legumes go into the soil. The cold weather helps them start growing strong.</a:t>
            </a:r>
            <a:endParaRPr lang="en-US" sz="1650" dirty="0"/>
          </a:p>
        </p:txBody>
      </p:sp>
      <p:sp>
        <p:nvSpPr>
          <p:cNvPr id="11" name="Shape 8"/>
          <p:cNvSpPr/>
          <p:nvPr/>
        </p:nvSpPr>
        <p:spPr>
          <a:xfrm>
            <a:off x="6692503" y="3999548"/>
            <a:ext cx="645200" cy="30480"/>
          </a:xfrm>
          <a:prstGeom prst="roundRect">
            <a:avLst>
              <a:gd name="adj" fmla="val 296355"/>
            </a:avLst>
          </a:prstGeom>
          <a:solidFill>
            <a:srgbClr val="DFB8BC"/>
          </a:solidFill>
          <a:ln/>
        </p:spPr>
      </p:sp>
      <p:sp>
        <p:nvSpPr>
          <p:cNvPr id="12" name="Shape 9"/>
          <p:cNvSpPr/>
          <p:nvPr/>
        </p:nvSpPr>
        <p:spPr>
          <a:xfrm>
            <a:off x="6239113" y="3772852"/>
            <a:ext cx="483870" cy="483870"/>
          </a:xfrm>
          <a:prstGeom prst="roundRect">
            <a:avLst>
              <a:gd name="adj" fmla="val 18668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311265" y="3802559"/>
            <a:ext cx="339566" cy="424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2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556302" y="3846671"/>
            <a:ext cx="2829758" cy="353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Summer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556302" y="4328398"/>
            <a:ext cx="6321385" cy="342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Irrigation Time</a:t>
            </a:r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💧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7556302" y="4799052"/>
            <a:ext cx="6321385" cy="685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Intensive watering for Cotton and thirsty crops. Hot weather needs extra care!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6692503" y="6138029"/>
            <a:ext cx="645200" cy="30480"/>
          </a:xfrm>
          <a:prstGeom prst="roundRect">
            <a:avLst>
              <a:gd name="adj" fmla="val 296355"/>
            </a:avLst>
          </a:prstGeom>
          <a:solidFill>
            <a:srgbClr val="DFB8BC"/>
          </a:solidFill>
          <a:ln/>
        </p:spPr>
      </p:sp>
      <p:sp>
        <p:nvSpPr>
          <p:cNvPr id="18" name="Shape 15"/>
          <p:cNvSpPr/>
          <p:nvPr/>
        </p:nvSpPr>
        <p:spPr>
          <a:xfrm>
            <a:off x="6239113" y="5911334"/>
            <a:ext cx="483870" cy="483870"/>
          </a:xfrm>
          <a:prstGeom prst="roundRect">
            <a:avLst>
              <a:gd name="adj" fmla="val 18668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6311265" y="5941040"/>
            <a:ext cx="339566" cy="424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3</a:t>
            </a:r>
            <a:endParaRPr lang="en-US" sz="2650" dirty="0"/>
          </a:p>
        </p:txBody>
      </p:sp>
      <p:sp>
        <p:nvSpPr>
          <p:cNvPr id="20" name="Text 17"/>
          <p:cNvSpPr/>
          <p:nvPr/>
        </p:nvSpPr>
        <p:spPr>
          <a:xfrm>
            <a:off x="7556302" y="5985153"/>
            <a:ext cx="2829758" cy="353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All Year</a:t>
            </a:r>
            <a:endParaRPr lang="en-US" sz="2200" dirty="0"/>
          </a:p>
        </p:txBody>
      </p:sp>
      <p:sp>
        <p:nvSpPr>
          <p:cNvPr id="21" name="Text 18"/>
          <p:cNvSpPr/>
          <p:nvPr/>
        </p:nvSpPr>
        <p:spPr>
          <a:xfrm>
            <a:off x="7556302" y="6466880"/>
            <a:ext cx="6321385" cy="342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Greenhouse Work</a:t>
            </a:r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🏠</a:t>
            </a:r>
            <a:endParaRPr lang="en-US" sz="1650" dirty="0"/>
          </a:p>
        </p:txBody>
      </p:sp>
      <p:sp>
        <p:nvSpPr>
          <p:cNvPr id="22" name="Text 19"/>
          <p:cNvSpPr/>
          <p:nvPr/>
        </p:nvSpPr>
        <p:spPr>
          <a:xfrm>
            <a:off x="7556302" y="6937534"/>
            <a:ext cx="6321385" cy="685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Using greenhouses to grow vegetables like tomatoes and cucumbers in winter months.</a:t>
            </a:r>
            <a:endParaRPr lang="en-US" sz="16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334691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Quick Quiz! </a:t>
            </a:r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000000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🧠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2480667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Fill in the blanks using these words: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(Annual, Greenhouse, Protein, Water)</a:t>
            </a:r>
            <a:endParaRPr lang="en-US" sz="1700" dirty="0"/>
          </a:p>
        </p:txBody>
      </p:sp>
      <p:sp>
        <p:nvSpPr>
          <p:cNvPr id="4" name="Shape 2"/>
          <p:cNvSpPr/>
          <p:nvPr/>
        </p:nvSpPr>
        <p:spPr>
          <a:xfrm>
            <a:off x="758309" y="3071098"/>
            <a:ext cx="6448544" cy="1803559"/>
          </a:xfrm>
          <a:prstGeom prst="roundRect">
            <a:avLst>
              <a:gd name="adj" fmla="val 5045"/>
            </a:avLst>
          </a:prstGeom>
          <a:solidFill>
            <a:srgbClr val="FFFFFF"/>
          </a:solidFill>
          <a:ln w="30480">
            <a:solidFill>
              <a:srgbClr val="DFB8B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005364" y="331815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Question 1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05364" y="3804285"/>
            <a:ext cx="595443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Rice grows in </a:t>
            </a:r>
            <a:pPr algn="l" indent="0" marL="0">
              <a:lnSpc>
                <a:spcPts val="2700"/>
              </a:lnSpc>
              <a:buNone/>
            </a:pPr>
            <a:r>
              <a:rPr lang="en-US" sz="1700" u="sng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_________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. 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🌊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1005364" y="4280892"/>
            <a:ext cx="595443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i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(Answer: Water)</a:t>
            </a:r>
            <a:endParaRPr lang="en-US" sz="1700" dirty="0"/>
          </a:p>
        </p:txBody>
      </p:sp>
      <p:sp>
        <p:nvSpPr>
          <p:cNvPr id="8" name="Shape 6"/>
          <p:cNvSpPr/>
          <p:nvPr/>
        </p:nvSpPr>
        <p:spPr>
          <a:xfrm>
            <a:off x="7423428" y="3071098"/>
            <a:ext cx="6448663" cy="1803559"/>
          </a:xfrm>
          <a:prstGeom prst="roundRect">
            <a:avLst>
              <a:gd name="adj" fmla="val 5045"/>
            </a:avLst>
          </a:prstGeom>
          <a:solidFill>
            <a:srgbClr val="FFFFFF"/>
          </a:solidFill>
          <a:ln w="30480">
            <a:solidFill>
              <a:srgbClr val="DFB8B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7670483" y="331815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Question 2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670483" y="3804285"/>
            <a:ext cx="5954554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Legumes are a great source of </a:t>
            </a:r>
            <a:pPr algn="l" indent="0" marL="0">
              <a:lnSpc>
                <a:spcPts val="2700"/>
              </a:lnSpc>
              <a:buNone/>
            </a:pPr>
            <a:r>
              <a:rPr lang="en-US" sz="1700" u="sng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_________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. 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💪</a:t>
            </a:r>
            <a:endParaRPr lang="en-US" sz="1700" dirty="0"/>
          </a:p>
        </p:txBody>
      </p:sp>
      <p:sp>
        <p:nvSpPr>
          <p:cNvPr id="11" name="Text 9"/>
          <p:cNvSpPr/>
          <p:nvPr/>
        </p:nvSpPr>
        <p:spPr>
          <a:xfrm>
            <a:off x="7670483" y="4280892"/>
            <a:ext cx="5954554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i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(Answer: Protein)</a:t>
            </a:r>
            <a:endParaRPr lang="en-US" sz="1700" dirty="0"/>
          </a:p>
        </p:txBody>
      </p:sp>
      <p:sp>
        <p:nvSpPr>
          <p:cNvPr id="12" name="Shape 10"/>
          <p:cNvSpPr/>
          <p:nvPr/>
        </p:nvSpPr>
        <p:spPr>
          <a:xfrm>
            <a:off x="758309" y="5091232"/>
            <a:ext cx="6448544" cy="1803559"/>
          </a:xfrm>
          <a:prstGeom prst="roundRect">
            <a:avLst>
              <a:gd name="adj" fmla="val 5045"/>
            </a:avLst>
          </a:prstGeom>
          <a:solidFill>
            <a:srgbClr val="FFFFFF"/>
          </a:solidFill>
          <a:ln w="30480">
            <a:solidFill>
              <a:srgbClr val="DFB8BC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1005364" y="533828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Question 3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05364" y="5824418"/>
            <a:ext cx="595443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We use a </a:t>
            </a:r>
            <a:pPr algn="l" indent="0" marL="0">
              <a:lnSpc>
                <a:spcPts val="2700"/>
              </a:lnSpc>
              <a:buNone/>
            </a:pPr>
            <a:r>
              <a:rPr lang="en-US" sz="1700" u="sng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_________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to grow tomatoes in winter. 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🏠</a:t>
            </a:r>
            <a:endParaRPr lang="en-US" sz="1700" dirty="0"/>
          </a:p>
        </p:txBody>
      </p:sp>
      <p:sp>
        <p:nvSpPr>
          <p:cNvPr id="15" name="Text 13"/>
          <p:cNvSpPr/>
          <p:nvPr/>
        </p:nvSpPr>
        <p:spPr>
          <a:xfrm>
            <a:off x="1005364" y="6301026"/>
            <a:ext cx="595443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i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(Answer: Greenhouse)</a:t>
            </a:r>
            <a:endParaRPr lang="en-US" sz="1700" dirty="0"/>
          </a:p>
        </p:txBody>
      </p:sp>
      <p:sp>
        <p:nvSpPr>
          <p:cNvPr id="16" name="Shape 14"/>
          <p:cNvSpPr/>
          <p:nvPr/>
        </p:nvSpPr>
        <p:spPr>
          <a:xfrm>
            <a:off x="7423428" y="5091232"/>
            <a:ext cx="6448663" cy="1803559"/>
          </a:xfrm>
          <a:prstGeom prst="roundRect">
            <a:avLst>
              <a:gd name="adj" fmla="val 5045"/>
            </a:avLst>
          </a:prstGeom>
          <a:solidFill>
            <a:srgbClr val="FFFFFF"/>
          </a:solidFill>
          <a:ln w="30480">
            <a:solidFill>
              <a:srgbClr val="DFB8BC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7670483" y="533828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Question 4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670483" y="5824418"/>
            <a:ext cx="5954554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 plant that lives for one year is an </a:t>
            </a:r>
            <a:pPr algn="l" indent="0" marL="0">
              <a:lnSpc>
                <a:spcPts val="2700"/>
              </a:lnSpc>
              <a:buNone/>
            </a:pPr>
            <a:r>
              <a:rPr lang="en-US" sz="1700" u="sng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_________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. 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🌾</a:t>
            </a:r>
            <a:endParaRPr lang="en-US" sz="1700" dirty="0"/>
          </a:p>
        </p:txBody>
      </p:sp>
      <p:sp>
        <p:nvSpPr>
          <p:cNvPr id="19" name="Text 17"/>
          <p:cNvSpPr/>
          <p:nvPr/>
        </p:nvSpPr>
        <p:spPr>
          <a:xfrm>
            <a:off x="7670483" y="6301026"/>
            <a:ext cx="5954554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i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(Answer: Annual)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2026-03-06T01:32:04Z</dcterms:created>
  <dcterms:modified xsi:type="dcterms:W3CDTF">2026-03-06T01:32:04Z</dcterms:modified>
</cp:coreProperties>
</file>