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  <p:sldId id="258" r:id="rId9"/>
    <p:sldId id="260" r:id="rId10"/>
    <p:sldId id="261" r:id="rId11"/>
    <p:sldId id="262" r:id="rId12"/>
    <p:sldId id="271" r:id="rId13"/>
    <p:sldId id="263" r:id="rId14"/>
    <p:sldId id="264" r:id="rId15"/>
    <p:sldId id="272" r:id="rId16"/>
    <p:sldId id="273" r:id="rId17"/>
    <p:sldId id="274" r:id="rId18"/>
    <p:sldId id="275" r:id="rId19"/>
    <p:sldId id="277" r:id="rId2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24/1/2021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24/1/2021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24/1/2021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24/1/2021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24/1/2021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24/1/2021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24/1/2021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24/1/2021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24/1/2021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24/1/2021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μια εικόνα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24/1/2021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33000"/>
            <a:lum/>
          </a:blip>
          <a:srcRect/>
          <a:stretch>
            <a:fillRect l="-33000" r="-3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24/1/2021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764705"/>
            <a:ext cx="7772400" cy="1872207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C00000"/>
                </a:solidFill>
              </a:rPr>
              <a:t>1o E</a:t>
            </a:r>
            <a:r>
              <a:rPr lang="el-GR" sz="3600" dirty="0" smtClean="0">
                <a:solidFill>
                  <a:srgbClr val="C00000"/>
                </a:solidFill>
              </a:rPr>
              <a:t>ΠΑΛ Ν. Ιωνίας</a:t>
            </a:r>
            <a:endParaRPr lang="el-GR" sz="3600" dirty="0">
              <a:solidFill>
                <a:srgbClr val="C00000"/>
              </a:solidFill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212976"/>
            <a:ext cx="6400800" cy="2425824"/>
          </a:xfrm>
        </p:spPr>
        <p:txBody>
          <a:bodyPr>
            <a:normAutofit/>
          </a:bodyPr>
          <a:lstStyle/>
          <a:p>
            <a:r>
              <a:rPr lang="en-US" sz="5400" b="1" dirty="0" smtClean="0">
                <a:solidFill>
                  <a:srgbClr val="C00000"/>
                </a:solidFill>
              </a:rPr>
              <a:t>Graffiti</a:t>
            </a:r>
            <a:endParaRPr lang="el-GR" sz="5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Σύγχρονα γκράφιτι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el-GR" dirty="0" smtClean="0"/>
              <a:t>Μερικά από τα είδη γκράφιτι που παρουσιάζονται σήμερα είναι:</a:t>
            </a:r>
          </a:p>
          <a:p>
            <a:pPr algn="just">
              <a:buNone/>
            </a:pPr>
            <a:endParaRPr lang="el-GR" dirty="0" smtClean="0"/>
          </a:p>
          <a:p>
            <a:pPr algn="just"/>
            <a:r>
              <a:rPr lang="el-GR" dirty="0" smtClean="0"/>
              <a:t>Σε </a:t>
            </a:r>
            <a:r>
              <a:rPr lang="el-GR" dirty="0" smtClean="0"/>
              <a:t>εξωτερικούς τοίχους (συνήθως σε τοίχους στους δρόμους, σε τοίχους κτηρίων και κάτω από γέφυρες/τούνελ). Όταν γίνονται σε ένα προσωπικό χώρο που το βλέπουν ελάχιστοι, δεν θεωρείται </a:t>
            </a:r>
            <a:r>
              <a:rPr lang="el-GR" dirty="0" err="1" smtClean="0"/>
              <a:t>γκραφίτι</a:t>
            </a:r>
            <a:r>
              <a:rPr lang="el-GR" dirty="0" smtClean="0"/>
              <a:t>.</a:t>
            </a:r>
          </a:p>
          <a:p>
            <a:pPr algn="just"/>
            <a:r>
              <a:rPr lang="el-GR" dirty="0" smtClean="0"/>
              <a:t>Συνθήματα</a:t>
            </a:r>
          </a:p>
          <a:p>
            <a:pPr algn="just"/>
            <a:r>
              <a:rPr lang="el-GR" dirty="0" smtClean="0"/>
              <a:t>Ζωγραφική (φαινόμενο προερχόμενο από την Αμερική – ΗΠΑ)</a:t>
            </a:r>
          </a:p>
          <a:p>
            <a:pPr algn="just"/>
            <a:r>
              <a:rPr lang="el-GR" dirty="0" smtClean="0"/>
              <a:t>Διαμαρτυρία (για παράδειγμα στην Βόρεια Ιρλανδία, με τα </a:t>
            </a:r>
            <a:r>
              <a:rPr lang="el-GR" i="1" dirty="0" err="1" smtClean="0"/>
              <a:t>murals</a:t>
            </a:r>
            <a:r>
              <a:rPr lang="el-GR" dirty="0" smtClean="0"/>
              <a:t> που απαθανατίζουν νεκρούς και θέματα από τις συγκρούσεις με τους Βρετανούς)</a:t>
            </a:r>
          </a:p>
          <a:p>
            <a:pPr algn="just"/>
            <a:r>
              <a:rPr lang="el-GR" dirty="0" smtClean="0"/>
              <a:t>Σε εσωτερικούς τοίχους και επιφάνειες (συνήθως μικρού </a:t>
            </a:r>
            <a:r>
              <a:rPr lang="el-GR" dirty="0" smtClean="0"/>
              <a:t>μεγέθους)</a:t>
            </a:r>
            <a:endParaRPr lang="el-GR" dirty="0" smtClean="0"/>
          </a:p>
          <a:p>
            <a:pPr algn="just"/>
            <a:r>
              <a:rPr lang="el-GR" dirty="0" smtClean="0"/>
              <a:t>Αυτοσχέδια ποιήματα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Σύγχρονα γκράφιτι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l-GR" dirty="0" smtClean="0"/>
              <a:t>Το </a:t>
            </a:r>
            <a:r>
              <a:rPr lang="el-GR" dirty="0" err="1" smtClean="0"/>
              <a:t>στένσιλ</a:t>
            </a:r>
            <a:r>
              <a:rPr lang="el-GR" dirty="0" smtClean="0"/>
              <a:t> χρησιμοποιείται συχνά σε πορείες διαμαρτυρίας για "γρήγορα" γκράφιτι. Σε ορισμένες πόλεις του κόσμου υπάρχουν τοίχοι μόνο για </a:t>
            </a:r>
            <a:r>
              <a:rPr lang="el-GR" dirty="0" smtClean="0"/>
              <a:t>γκράφιτι</a:t>
            </a:r>
            <a:r>
              <a:rPr lang="el-GR" dirty="0" smtClean="0"/>
              <a:t>. Κάποιες φορές το </a:t>
            </a:r>
            <a:r>
              <a:rPr lang="el-GR" dirty="0" smtClean="0"/>
              <a:t>γκράφιτι </a:t>
            </a:r>
            <a:r>
              <a:rPr lang="el-GR" dirty="0" smtClean="0"/>
              <a:t>γίνεται κατά επιθυμία του ιδιοκτήτη του κτιρίου, για διακόσμηση, συνήθως με συγκεκριμένη θεματολογία.</a:t>
            </a:r>
          </a:p>
          <a:p>
            <a:pPr algn="just"/>
            <a:r>
              <a:rPr lang="el-GR" dirty="0" smtClean="0"/>
              <a:t>Κατά τα όσα συνηθίζονται ανάμεσα στους </a:t>
            </a:r>
            <a:r>
              <a:rPr lang="el-GR" dirty="0" err="1" smtClean="0"/>
              <a:t>γκραφιτάδες</a:t>
            </a:r>
            <a:r>
              <a:rPr lang="el-GR" dirty="0" smtClean="0"/>
              <a:t>, υπάρχουν και τοίχοι που είναι μόνο για καλούς </a:t>
            </a:r>
            <a:r>
              <a:rPr lang="el-GR" dirty="0" err="1" smtClean="0"/>
              <a:t>γκραφίστες</a:t>
            </a:r>
            <a:r>
              <a:rPr lang="el-GR" dirty="0" smtClean="0"/>
              <a:t>, και οι υπόλοιποι δεν δικαιούνται να κάνουν πάνω στο δικό τους </a:t>
            </a:r>
            <a:r>
              <a:rPr lang="el-GR" dirty="0" smtClean="0"/>
              <a:t>γκράφιτι </a:t>
            </a:r>
            <a:r>
              <a:rPr lang="el-GR" dirty="0" smtClean="0"/>
              <a:t>μια μουτζούρα ή κάποιο άλλο σχέδιο (εκτός αν έχει χαλάσει με το πέρασμα του χρόνου και ειδοποιηθούν ότι θα γίνει άλλο σχέδιο πάνω στο δικό τους).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Σύγχρονα γκράφιτι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dirty="0" smtClean="0"/>
              <a:t>Αυξημένη δημοτικότητα, ειδικά στην Ευρώπη, έχει αποκτήσει η τεχνική του </a:t>
            </a:r>
            <a:r>
              <a:rPr lang="el-GR" dirty="0" err="1" smtClean="0"/>
              <a:t>στένσιλ</a:t>
            </a:r>
            <a:r>
              <a:rPr lang="el-GR" dirty="0" smtClean="0"/>
              <a:t>, όπου το σχέδιο προετοιμάζεται από πριν στο χώρο του </a:t>
            </a:r>
            <a:r>
              <a:rPr lang="el-GR" dirty="0" err="1" smtClean="0"/>
              <a:t>γκραφιτά</a:t>
            </a:r>
            <a:r>
              <a:rPr lang="el-GR" dirty="0" smtClean="0"/>
              <a:t> κόβοντας λεπτή λαμαρίνα ή ξύλο, που χρησιμοποιείται σε επαφή με τον τοίχο ψεκάζοντας από πάνω τη μπογιά, αφήνοντας αποτύπωμα μόνο όπου υπάρχει κενό στη λαμαρίνα.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Σύγχρονα γκράφιτι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l-GR" dirty="0" smtClean="0"/>
              <a:t>Στην Ελλάδα η τέχνη του γκράφιτι εισήχθη μαζί με την </a:t>
            </a:r>
            <a:r>
              <a:rPr lang="el-GR" dirty="0" err="1" smtClean="0"/>
              <a:t>χιπ</a:t>
            </a:r>
            <a:r>
              <a:rPr lang="el-GR" dirty="0" smtClean="0"/>
              <a:t> -</a:t>
            </a:r>
            <a:r>
              <a:rPr lang="el-GR" dirty="0" err="1" smtClean="0"/>
              <a:t>χοπ</a:t>
            </a:r>
            <a:r>
              <a:rPr lang="el-GR" dirty="0" smtClean="0"/>
              <a:t> κουλτούρα τη δεκαετία του 1980. Από τα πρώτα δείγματα στην Αθήνα θεωρούνται οι τοιχογραφίες του </a:t>
            </a:r>
            <a:r>
              <a:rPr lang="el-GR" dirty="0" err="1" smtClean="0"/>
              <a:t>crew</a:t>
            </a:r>
            <a:r>
              <a:rPr lang="el-GR" dirty="0" smtClean="0"/>
              <a:t> FSP στο Μαρούσι και του </a:t>
            </a:r>
            <a:r>
              <a:rPr lang="el-GR" dirty="0" err="1" smtClean="0"/>
              <a:t>Paladin</a:t>
            </a:r>
            <a:r>
              <a:rPr lang="el-GR" dirty="0" smtClean="0"/>
              <a:t> στον Κολωνό. </a:t>
            </a:r>
            <a:endParaRPr lang="el-GR" dirty="0" smtClean="0"/>
          </a:p>
          <a:p>
            <a:pPr algn="just"/>
            <a:r>
              <a:rPr lang="el-GR" dirty="0" smtClean="0"/>
              <a:t>Τα </a:t>
            </a:r>
            <a:r>
              <a:rPr lang="el-GR" dirty="0" smtClean="0"/>
              <a:t>πρώτα </a:t>
            </a:r>
            <a:r>
              <a:rPr lang="el-GR" dirty="0" err="1" smtClean="0"/>
              <a:t>graffiti</a:t>
            </a:r>
            <a:r>
              <a:rPr lang="el-GR" dirty="0" smtClean="0"/>
              <a:t> είχαν κυρίως θέμα την «Ειρήνη» και τα υλικά τα οποία χρησιμοποιήθηκαν για τη δημιουργία τους δεν ήταν σπρέι αλλά πινέλα και μπογιές. </a:t>
            </a:r>
            <a:endParaRPr lang="el-G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Σύγχρονα γκράφιτι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l-GR" dirty="0" smtClean="0"/>
              <a:t>Το "</a:t>
            </a:r>
            <a:r>
              <a:rPr lang="el-GR" dirty="0" err="1" smtClean="0"/>
              <a:t>tag</a:t>
            </a:r>
            <a:r>
              <a:rPr lang="el-GR" dirty="0" smtClean="0"/>
              <a:t>" (στα ελληνικά "</a:t>
            </a:r>
            <a:r>
              <a:rPr lang="el-GR" dirty="0" err="1" smtClean="0"/>
              <a:t>ταγκιά</a:t>
            </a:r>
            <a:r>
              <a:rPr lang="el-GR" dirty="0" smtClean="0"/>
              <a:t>") είναι η υπογραφή που γίνεται με σπρέι ή μαρκαδόρο σε έναν τοίχο, από τον καλλιτέχνη ενός </a:t>
            </a:r>
            <a:r>
              <a:rPr lang="el-GR" dirty="0" smtClean="0"/>
              <a:t>γκράφιτι </a:t>
            </a:r>
            <a:r>
              <a:rPr lang="el-GR" dirty="0" smtClean="0"/>
              <a:t>ή και μόνη της. </a:t>
            </a:r>
            <a:endParaRPr lang="el-GR" dirty="0" smtClean="0"/>
          </a:p>
          <a:p>
            <a:pPr algn="just"/>
            <a:r>
              <a:rPr lang="el-GR" dirty="0" smtClean="0"/>
              <a:t>Σε </a:t>
            </a:r>
            <a:r>
              <a:rPr lang="el-GR" dirty="0" smtClean="0"/>
              <a:t>ένα </a:t>
            </a:r>
            <a:r>
              <a:rPr lang="el-GR" dirty="0" err="1" smtClean="0"/>
              <a:t>γκραφίτι</a:t>
            </a:r>
            <a:r>
              <a:rPr lang="el-GR" dirty="0" smtClean="0"/>
              <a:t> η υπογραφή είναι μικρή και βρίσκεται ή μέσα στην ζωγραφιά ή κάτω σε μια άκρη (δεν γίνεται να είναι πιο μεγάλο το </a:t>
            </a:r>
            <a:r>
              <a:rPr lang="el-GR" dirty="0" err="1" smtClean="0"/>
              <a:t>tag</a:t>
            </a:r>
            <a:r>
              <a:rPr lang="el-GR" dirty="0" smtClean="0"/>
              <a:t> απ' το </a:t>
            </a:r>
            <a:r>
              <a:rPr lang="el-GR" dirty="0" err="1" smtClean="0"/>
              <a:t>graffiti</a:t>
            </a:r>
            <a:r>
              <a:rPr lang="el-GR" dirty="0" smtClean="0"/>
              <a:t>). </a:t>
            </a:r>
            <a:r>
              <a:rPr lang="el-GR" dirty="0" err="1" smtClean="0"/>
              <a:t>Tagging</a:t>
            </a:r>
            <a:r>
              <a:rPr lang="el-GR" dirty="0" smtClean="0"/>
              <a:t> είναι όταν είναι η μία υπογραφή (ή </a:t>
            </a:r>
            <a:r>
              <a:rPr lang="el-GR" dirty="0" err="1" smtClean="0"/>
              <a:t>γκραφιτι</a:t>
            </a:r>
            <a:r>
              <a:rPr lang="el-GR" dirty="0" smtClean="0"/>
              <a:t>) πάνω στην άλλη. </a:t>
            </a:r>
            <a:endParaRPr lang="el-GR" dirty="0" smtClean="0"/>
          </a:p>
          <a:p>
            <a:pPr algn="just"/>
            <a:r>
              <a:rPr lang="el-GR" dirty="0" smtClean="0"/>
              <a:t>Συνήθως </a:t>
            </a:r>
            <a:r>
              <a:rPr lang="el-GR" dirty="0" smtClean="0"/>
              <a:t>οι τοίχοι αυτοί έχουν </a:t>
            </a:r>
            <a:r>
              <a:rPr lang="el-GR" dirty="0" err="1" smtClean="0"/>
              <a:t>tags</a:t>
            </a:r>
            <a:r>
              <a:rPr lang="el-GR" dirty="0" smtClean="0"/>
              <a:t> και </a:t>
            </a:r>
            <a:r>
              <a:rPr lang="el-GR" dirty="0" err="1" smtClean="0"/>
              <a:t>graffiti</a:t>
            </a:r>
            <a:r>
              <a:rPr lang="el-GR" dirty="0" smtClean="0"/>
              <a:t> που έχουν αλλοιωθεί με το πέρασμα </a:t>
            </a:r>
            <a:r>
              <a:rPr lang="el-GR" dirty="0" smtClean="0"/>
              <a:t>του</a:t>
            </a:r>
            <a:endParaRPr lang="el-G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Ελένη\Desktop\koukouvagia-street-art-70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04900" y="1695450"/>
            <a:ext cx="6934200" cy="34671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Ελένη\Desktop\graffiti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38250" y="1524000"/>
            <a:ext cx="6667500" cy="381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Ελένη\Desktop\g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821058"/>
            <a:ext cx="7272808" cy="53755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Τέχνη</a:t>
            </a:r>
          </a:p>
          <a:p>
            <a:r>
              <a:rPr lang="el-GR" dirty="0" smtClean="0"/>
              <a:t>Βανδαλισμός</a:t>
            </a:r>
          </a:p>
          <a:p>
            <a:r>
              <a:rPr lang="el-GR" dirty="0" smtClean="0"/>
              <a:t>Έκφραση</a:t>
            </a:r>
          </a:p>
          <a:p>
            <a:r>
              <a:rPr lang="el-GR" dirty="0" smtClean="0"/>
              <a:t>Δημιουργία</a:t>
            </a:r>
          </a:p>
          <a:p>
            <a:r>
              <a:rPr lang="el-GR" dirty="0" smtClean="0"/>
              <a:t>Συναίσθημα</a:t>
            </a:r>
          </a:p>
          <a:p>
            <a:r>
              <a:rPr lang="el-GR" dirty="0" smtClean="0"/>
              <a:t>Τιμωρία</a:t>
            </a:r>
            <a:endParaRPr lang="el-GR" dirty="0" smtClean="0"/>
          </a:p>
          <a:p>
            <a:r>
              <a:rPr lang="el-GR" dirty="0" smtClean="0"/>
              <a:t>Σπρέι</a:t>
            </a:r>
            <a:endParaRPr lang="el-GR" dirty="0" smtClean="0"/>
          </a:p>
          <a:p>
            <a:r>
              <a:rPr lang="el-GR" dirty="0" smtClean="0"/>
              <a:t>Μπογιά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988840"/>
            <a:ext cx="8229600" cy="2448272"/>
          </a:xfrm>
        </p:spPr>
        <p:txBody>
          <a:bodyPr>
            <a:normAutofit/>
          </a:bodyPr>
          <a:lstStyle/>
          <a:p>
            <a:r>
              <a:rPr lang="el-GR" dirty="0" smtClean="0">
                <a:solidFill>
                  <a:srgbClr val="C00000"/>
                </a:solidFill>
              </a:rPr>
              <a:t>Ευχαριστώ </a:t>
            </a:r>
            <a:br>
              <a:rPr lang="el-GR" dirty="0" smtClean="0">
                <a:solidFill>
                  <a:srgbClr val="C00000"/>
                </a:solidFill>
              </a:rPr>
            </a:br>
            <a:r>
              <a:rPr lang="el-GR" dirty="0" smtClean="0">
                <a:solidFill>
                  <a:srgbClr val="C00000"/>
                </a:solidFill>
              </a:rPr>
              <a:t>για την προσοχή σας</a:t>
            </a:r>
            <a:endParaRPr lang="el-GR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Εισαγωγή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Για κάποιους είναι βανδαλισμός, για πολλούς όμως είναι τρόπος επικοινωνίας και Τέχνης</a:t>
            </a:r>
            <a:r>
              <a:rPr lang="el-GR" dirty="0" smtClean="0"/>
              <a:t>.</a:t>
            </a:r>
          </a:p>
          <a:p>
            <a:r>
              <a:rPr lang="el-GR" dirty="0" smtClean="0"/>
              <a:t>Φυσικά</a:t>
            </a:r>
            <a:r>
              <a:rPr lang="el-GR" dirty="0" smtClean="0"/>
              <a:t>, μιλάμε για το </a:t>
            </a:r>
            <a:r>
              <a:rPr lang="el-GR" dirty="0" smtClean="0"/>
              <a:t>γκράφιτι </a:t>
            </a:r>
            <a:r>
              <a:rPr lang="el-GR" dirty="0" smtClean="0"/>
              <a:t>(</a:t>
            </a:r>
            <a:r>
              <a:rPr lang="el-GR" dirty="0" err="1" smtClean="0"/>
              <a:t>Graffiti</a:t>
            </a:r>
            <a:r>
              <a:rPr lang="el-GR" dirty="0" smtClean="0"/>
              <a:t>).</a:t>
            </a: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l-GR" dirty="0" smtClean="0"/>
              <a:t>Το </a:t>
            </a:r>
            <a:r>
              <a:rPr lang="el-GR" dirty="0" err="1" smtClean="0"/>
              <a:t>graffiti</a:t>
            </a:r>
            <a:r>
              <a:rPr lang="el-GR" dirty="0" smtClean="0"/>
              <a:t> είναι ένας τρόπος προσωπικής έκφρασης και δημιουργίας. </a:t>
            </a:r>
            <a:endParaRPr lang="el-GR" dirty="0" smtClean="0"/>
          </a:p>
          <a:p>
            <a:pPr algn="just"/>
            <a:r>
              <a:rPr lang="el-GR" dirty="0" smtClean="0"/>
              <a:t>Μερικοί </a:t>
            </a:r>
            <a:r>
              <a:rPr lang="el-GR" dirty="0" smtClean="0"/>
              <a:t>από τους δημιουργούς μπορεί να είναι θυμωμένοι με κάποιους ή κάτι, άλλοι απλώς θέλουν να βγάλουν την όποια ενέργειά τους, με χρώμα στους τοίχους. </a:t>
            </a:r>
            <a:endParaRPr lang="el-GR" dirty="0" smtClean="0"/>
          </a:p>
          <a:p>
            <a:pPr algn="just"/>
            <a:r>
              <a:rPr lang="el-GR" dirty="0" smtClean="0"/>
              <a:t>Είναι </a:t>
            </a:r>
            <a:r>
              <a:rPr lang="el-GR" dirty="0" smtClean="0"/>
              <a:t>αρκετοί που κάνουν </a:t>
            </a:r>
            <a:r>
              <a:rPr lang="el-GR" dirty="0" err="1" smtClean="0"/>
              <a:t>graffiti</a:t>
            </a:r>
            <a:r>
              <a:rPr lang="el-GR" dirty="0" smtClean="0"/>
              <a:t> μόνο για να “βρωμίσουν” ένα τοίχο ή άλλοι, όπως οι συμμορίες, που μαρκάρουν τη περιοχή τους. </a:t>
            </a:r>
            <a:endParaRPr lang="el-GR" dirty="0" smtClean="0"/>
          </a:p>
          <a:p>
            <a:pPr algn="just"/>
            <a:r>
              <a:rPr lang="el-GR" dirty="0" smtClean="0"/>
              <a:t>Ας </a:t>
            </a:r>
            <a:r>
              <a:rPr lang="el-GR" dirty="0" smtClean="0"/>
              <a:t>μη μείνουμε σε αυτά τα δείγματα όμως. </a:t>
            </a: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l-GR" dirty="0" smtClean="0"/>
              <a:t>Ας δούμε εκείνους που δημιουργούν και μέσα στα έργα τους μεταφέρουν μηνύματα. </a:t>
            </a:r>
            <a:endParaRPr lang="el-GR" dirty="0" smtClean="0"/>
          </a:p>
          <a:p>
            <a:pPr algn="just"/>
            <a:r>
              <a:rPr lang="el-GR" dirty="0" smtClean="0"/>
              <a:t>Ας </a:t>
            </a:r>
            <a:r>
              <a:rPr lang="el-GR" dirty="0" smtClean="0"/>
              <a:t>δούμε αυτούς που δημιουργούν για να εκφράσουν τα συναισθήματά τους και θέλουν να μας προβληματίσουν και να προσθέσουν λίγο “χρώμα” στη ζωή όλων μας. </a:t>
            </a:r>
            <a:endParaRPr lang="el-GR" dirty="0" smtClean="0"/>
          </a:p>
          <a:p>
            <a:pPr algn="just"/>
            <a:r>
              <a:rPr lang="el-GR" dirty="0" smtClean="0"/>
              <a:t>Αυτούς </a:t>
            </a:r>
            <a:r>
              <a:rPr lang="el-GR" dirty="0" smtClean="0"/>
              <a:t>που δημιουργούν κάνοντας Τέχνη. </a:t>
            </a: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dirty="0" smtClean="0"/>
              <a:t>Γιατί η </a:t>
            </a:r>
            <a:r>
              <a:rPr lang="el-GR" b="1" dirty="0" smtClean="0"/>
              <a:t>τέχνη</a:t>
            </a:r>
            <a:r>
              <a:rPr lang="el-GR" dirty="0" smtClean="0"/>
              <a:t> είναι ο καλύτερος τρόπος να εκφράσεις τα αληθινά σου συναισθήματα. </a:t>
            </a:r>
            <a:endParaRPr lang="el-GR" dirty="0" smtClean="0"/>
          </a:p>
          <a:p>
            <a:pPr algn="just"/>
            <a:r>
              <a:rPr lang="el-GR" dirty="0" smtClean="0"/>
              <a:t>Μπορεί</a:t>
            </a:r>
            <a:r>
              <a:rPr lang="el-GR" dirty="0" smtClean="0"/>
              <a:t>, πολλοί από μας, να μην αντιλαμβάνονται το </a:t>
            </a:r>
            <a:r>
              <a:rPr lang="el-GR" dirty="0" err="1" smtClean="0"/>
              <a:t>graffiti</a:t>
            </a:r>
            <a:r>
              <a:rPr lang="el-GR" dirty="0" smtClean="0"/>
              <a:t> σαν Τέχνη, αλλά, πιστέψτε το, </a:t>
            </a:r>
            <a:r>
              <a:rPr lang="el-GR" dirty="0" smtClean="0"/>
              <a:t>είναι </a:t>
            </a:r>
            <a:r>
              <a:rPr lang="el-GR" dirty="0" smtClean="0"/>
              <a:t>Τέχνη</a:t>
            </a:r>
            <a:r>
              <a:rPr lang="el-GR" dirty="0" smtClean="0"/>
              <a:t>.</a:t>
            </a:r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l-GR" dirty="0" smtClean="0"/>
              <a:t>Το </a:t>
            </a:r>
            <a:r>
              <a:rPr lang="el-GR" dirty="0" smtClean="0"/>
              <a:t>γκράφιτι </a:t>
            </a:r>
            <a:r>
              <a:rPr lang="el-GR" dirty="0" smtClean="0"/>
              <a:t>δεν είναι κάτι καινούργιο σαν μορφή τέχνης και έκφρασης. </a:t>
            </a:r>
            <a:endParaRPr lang="el-GR" dirty="0" smtClean="0"/>
          </a:p>
          <a:p>
            <a:pPr algn="just"/>
            <a:r>
              <a:rPr lang="el-GR" dirty="0" smtClean="0"/>
              <a:t>Οι </a:t>
            </a:r>
            <a:r>
              <a:rPr lang="el-GR" dirty="0" smtClean="0"/>
              <a:t>προϊστορικοί άνθρωποι ζωγράφιζαν στις σπηλιές, οι Ρωμαίοι </a:t>
            </a:r>
            <a:r>
              <a:rPr lang="el-GR" dirty="0" smtClean="0"/>
              <a:t>συνήθιζαν </a:t>
            </a:r>
            <a:r>
              <a:rPr lang="el-GR" dirty="0" smtClean="0"/>
              <a:t>να γράφουν στους τοίχους των πόλεων που κατακτούσαν και το ίδιο έκαναν πολλοί άλλοι λαοί. </a:t>
            </a:r>
            <a:endParaRPr lang="el-GR" dirty="0" smtClean="0"/>
          </a:p>
          <a:p>
            <a:pPr algn="just"/>
            <a:r>
              <a:rPr lang="el-GR" dirty="0" smtClean="0"/>
              <a:t>Μη </a:t>
            </a:r>
            <a:r>
              <a:rPr lang="el-GR" dirty="0" smtClean="0"/>
              <a:t>ξεχνάμε ότι, ερευνώντας για τη τοιχογραφία, γενικά σαν διακόσμηση τοίχων, θα καταλήξουμε να μιλήσουμε για το σημερινό </a:t>
            </a:r>
            <a:r>
              <a:rPr lang="el-GR" dirty="0" smtClean="0"/>
              <a:t>γκράφιτι</a:t>
            </a:r>
            <a:r>
              <a:rPr lang="el-GR" dirty="0" smtClean="0"/>
              <a:t>.</a:t>
            </a: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b="1" dirty="0" smtClean="0"/>
              <a:t>Προσοχή</a:t>
            </a:r>
            <a:r>
              <a:rPr lang="el-GR" b="1" dirty="0" smtClean="0"/>
              <a:t>: </a:t>
            </a:r>
            <a:r>
              <a:rPr lang="el-GR" dirty="0" smtClean="0"/>
              <a:t>Το γκράφιτι </a:t>
            </a:r>
            <a:r>
              <a:rPr lang="el-GR" dirty="0" smtClean="0"/>
              <a:t>μπορεί να θεωρείται Τέχνη αλλά πολλές φορές τιμωρείται και ισχύει η, ανάλογα με την περίπτωση, νομοθεσία. </a:t>
            </a:r>
            <a:endParaRPr lang="el-GR" dirty="0" smtClean="0"/>
          </a:p>
          <a:p>
            <a:pPr algn="just"/>
            <a:r>
              <a:rPr lang="el-GR" dirty="0" smtClean="0"/>
              <a:t>Συνήθως</a:t>
            </a:r>
            <a:r>
              <a:rPr lang="el-GR" dirty="0" smtClean="0"/>
              <a:t>, πολλοί δήμοι, </a:t>
            </a:r>
            <a:r>
              <a:rPr lang="el-GR" dirty="0" smtClean="0"/>
              <a:t>φορείς</a:t>
            </a:r>
            <a:r>
              <a:rPr lang="el-GR" dirty="0" smtClean="0"/>
              <a:t> και σχολεία σας δίνουν την άδεια, αν τη ζητήσετε.</a:t>
            </a:r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Ετυμολογία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l-GR" dirty="0" smtClean="0"/>
              <a:t>Η λέξη είναι ένα αντιδάνειο από το:</a:t>
            </a:r>
          </a:p>
          <a:p>
            <a:pPr algn="just"/>
            <a:r>
              <a:rPr lang="el-GR" b="1" dirty="0" smtClean="0"/>
              <a:t>Γκράφιτι</a:t>
            </a:r>
            <a:r>
              <a:rPr lang="el-GR" dirty="0" smtClean="0"/>
              <a:t> &lt; </a:t>
            </a:r>
            <a:r>
              <a:rPr lang="el-GR" dirty="0" err="1" smtClean="0"/>
              <a:t>graffiti</a:t>
            </a:r>
            <a:r>
              <a:rPr lang="el-GR" dirty="0" smtClean="0"/>
              <a:t> &lt; </a:t>
            </a:r>
            <a:r>
              <a:rPr lang="el-GR" dirty="0" err="1" smtClean="0"/>
              <a:t>graffito</a:t>
            </a:r>
            <a:r>
              <a:rPr lang="el-GR" dirty="0" smtClean="0"/>
              <a:t> &lt; </a:t>
            </a:r>
            <a:r>
              <a:rPr lang="el-GR" dirty="0" err="1" smtClean="0"/>
              <a:t>graffiato</a:t>
            </a:r>
            <a:r>
              <a:rPr lang="el-GR" dirty="0" smtClean="0"/>
              <a:t> (λατ.) &lt; </a:t>
            </a:r>
            <a:r>
              <a:rPr lang="el-GR" dirty="0" err="1" smtClean="0"/>
              <a:t>graffiare</a:t>
            </a:r>
            <a:r>
              <a:rPr lang="el-GR" dirty="0" smtClean="0"/>
              <a:t> (λατ. χαράσσω) &lt; Γράφω</a:t>
            </a:r>
          </a:p>
          <a:p>
            <a:pPr algn="just"/>
            <a:r>
              <a:rPr lang="el-GR" dirty="0" smtClean="0"/>
              <a:t>Στην ελληνική </a:t>
            </a:r>
            <a:r>
              <a:rPr lang="el-GR" dirty="0" smtClean="0"/>
              <a:t>γλώσσα</a:t>
            </a:r>
            <a:r>
              <a:rPr lang="el-GR" dirty="0" smtClean="0"/>
              <a:t> </a:t>
            </a:r>
            <a:r>
              <a:rPr lang="el-GR" dirty="0" smtClean="0"/>
              <a:t>χρησιμοποιείται </a:t>
            </a:r>
            <a:r>
              <a:rPr lang="el-GR" dirty="0" smtClean="0"/>
              <a:t>συνήθως τονιζόμενο στην προπαραλήγουσα (γκράφιτι) ή σπανιότερα στην παραλήγουσα (</a:t>
            </a:r>
            <a:r>
              <a:rPr lang="el-GR" dirty="0" err="1" smtClean="0"/>
              <a:t>γκραφίτι</a:t>
            </a:r>
            <a:r>
              <a:rPr lang="el-GR" dirty="0" smtClean="0"/>
              <a:t>). Η ξένη λέξη </a:t>
            </a:r>
            <a:r>
              <a:rPr lang="el-GR" dirty="0" err="1" smtClean="0"/>
              <a:t>graffiti</a:t>
            </a:r>
            <a:r>
              <a:rPr lang="el-GR" dirty="0" smtClean="0"/>
              <a:t> είναι στον πληθυντικό, ενώ στον ενικό γίνεται </a:t>
            </a:r>
            <a:r>
              <a:rPr lang="el-GR" dirty="0" err="1" smtClean="0"/>
              <a:t>graffito</a:t>
            </a:r>
            <a:r>
              <a:rPr lang="el-GR" dirty="0" smtClean="0"/>
              <a:t>. Στην ελληνική γλώσσα είναι συνηθέστερη η χρήση του γκράφιτι και στον ενικό και στον πληθυντικό (άκλιτο – ως ξένη λέξη). Μια λιγότερο συνηθισμένη ορθογραφία είναι η </a:t>
            </a:r>
            <a:r>
              <a:rPr lang="el-GR" dirty="0" err="1" smtClean="0"/>
              <a:t>ελληνοποιημένη</a:t>
            </a:r>
            <a:r>
              <a:rPr lang="el-GR" dirty="0" smtClean="0"/>
              <a:t> μορφή "</a:t>
            </a:r>
            <a:r>
              <a:rPr lang="el-GR" dirty="0" err="1" smtClean="0"/>
              <a:t>γράφιτη</a:t>
            </a:r>
            <a:r>
              <a:rPr lang="el-GR" dirty="0" smtClean="0"/>
              <a:t>", "</a:t>
            </a:r>
            <a:r>
              <a:rPr lang="el-GR" dirty="0" err="1" smtClean="0"/>
              <a:t>γκράφιτο</a:t>
            </a:r>
            <a:r>
              <a:rPr lang="el-GR" dirty="0" smtClean="0"/>
              <a:t>" ή άτονο: "</a:t>
            </a:r>
            <a:r>
              <a:rPr lang="el-GR" dirty="0" err="1" smtClean="0"/>
              <a:t>γραφιτι</a:t>
            </a:r>
            <a:r>
              <a:rPr lang="el-GR" dirty="0" smtClean="0"/>
              <a:t>", "</a:t>
            </a:r>
            <a:r>
              <a:rPr lang="el-GR" dirty="0" err="1" smtClean="0"/>
              <a:t>γκραφιτο</a:t>
            </a:r>
            <a:r>
              <a:rPr lang="el-GR" dirty="0" smtClean="0"/>
              <a:t>".</a:t>
            </a:r>
          </a:p>
          <a:p>
            <a:pPr algn="just"/>
            <a:r>
              <a:rPr lang="el-GR" dirty="0" smtClean="0"/>
              <a:t>Οι ελληνικοί όροι που περιγράφουν εν μέρει το γκράφιτι είναι </a:t>
            </a:r>
            <a:r>
              <a:rPr lang="el-GR" b="1" dirty="0" smtClean="0"/>
              <a:t>τοιχογράφημα, ακιδογράφημα</a:t>
            </a:r>
            <a:r>
              <a:rPr lang="el-GR" dirty="0" smtClean="0"/>
              <a:t>. Στην αργκό των </a:t>
            </a:r>
            <a:r>
              <a:rPr lang="el-GR" dirty="0" err="1" smtClean="0"/>
              <a:t>γκραφιτάδων</a:t>
            </a:r>
            <a:r>
              <a:rPr lang="el-GR" dirty="0" smtClean="0"/>
              <a:t> η πράξη του να κάνεις γκράφιτι λέγεται συνήθως "βάψιμο".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Σύγχρονα γκράφιτι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l-GR" dirty="0" smtClean="0"/>
              <a:t>Η περίοδος 1971-1974 αναφέρεται ως μία "πρωτοποριακή εποχή", κατά την οποία τα γκράφιτι υποβλήθηκαν σε ένα κύμα στις μορφές και τη δημοτικότητα. Σύντομα μετά από τη μετανάστευση στη Νέα Υόρκη, το Μπρονξ (</a:t>
            </a:r>
            <a:r>
              <a:rPr lang="el-GR" dirty="0" err="1" smtClean="0"/>
              <a:t>Μανχάτταν</a:t>
            </a:r>
            <a:r>
              <a:rPr lang="el-GR" dirty="0" smtClean="0"/>
              <a:t>) παρήγαγε έναν από τους πρώτους καλλιτέχνες γκράφιτι για να κερδίσει την προσοχή των μέσων στη Νέα Υόρκη.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raffiti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Graffiti</Template>
  <TotalTime>21</TotalTime>
  <Words>607</Words>
  <Application>Microsoft Office PowerPoint</Application>
  <PresentationFormat>Προβολή στην οθόνη (4:3)</PresentationFormat>
  <Paragraphs>56</Paragraphs>
  <Slides>19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19</vt:i4>
      </vt:variant>
    </vt:vector>
  </HeadingPairs>
  <TitlesOfParts>
    <vt:vector size="20" baseType="lpstr">
      <vt:lpstr>Graffiti</vt:lpstr>
      <vt:lpstr>1o EΠΑΛ Ν. Ιωνίας</vt:lpstr>
      <vt:lpstr>Εισαγωγή</vt:lpstr>
      <vt:lpstr>Διαφάνεια 3</vt:lpstr>
      <vt:lpstr>Διαφάνεια 4</vt:lpstr>
      <vt:lpstr>Διαφάνεια 5</vt:lpstr>
      <vt:lpstr>Διαφάνεια 6</vt:lpstr>
      <vt:lpstr>Διαφάνεια 7</vt:lpstr>
      <vt:lpstr>Ετυμολογία</vt:lpstr>
      <vt:lpstr>Σύγχρονα γκράφιτι </vt:lpstr>
      <vt:lpstr>Σύγχρονα γκράφιτι</vt:lpstr>
      <vt:lpstr>Σύγχρονα γκράφιτι</vt:lpstr>
      <vt:lpstr>Σύγχρονα γκράφιτι</vt:lpstr>
      <vt:lpstr>Σύγχρονα γκράφιτι</vt:lpstr>
      <vt:lpstr>Σύγχρονα γκράφιτι</vt:lpstr>
      <vt:lpstr>Διαφάνεια 15</vt:lpstr>
      <vt:lpstr>Διαφάνεια 16</vt:lpstr>
      <vt:lpstr>Διαφάνεια 17</vt:lpstr>
      <vt:lpstr>Διαφάνεια 18</vt:lpstr>
      <vt:lpstr>Ευχαριστώ  για την προσοχή σας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1o EΠΑΛ Ν. Ιωνίας</dc:title>
  <dc:creator>Ελένη Παπανικολάου</dc:creator>
  <cp:lastModifiedBy>Ελένη</cp:lastModifiedBy>
  <cp:revision>2</cp:revision>
  <dcterms:created xsi:type="dcterms:W3CDTF">2021-01-20T16:11:24Z</dcterms:created>
  <dcterms:modified xsi:type="dcterms:W3CDTF">2021-01-24T14:38:27Z</dcterms:modified>
</cp:coreProperties>
</file>