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67" r:id="rId4"/>
    <p:sldId id="256" r:id="rId5"/>
    <p:sldId id="263" r:id="rId6"/>
    <p:sldId id="260" r:id="rId7"/>
    <p:sldId id="261" r:id="rId8"/>
    <p:sldId id="259" r:id="rId9"/>
    <p:sldId id="264" r:id="rId10"/>
    <p:sldId id="272" r:id="rId11"/>
    <p:sldId id="273" r:id="rId12"/>
    <p:sldId id="274" r:id="rId13"/>
    <p:sldId id="265" r:id="rId14"/>
    <p:sldId id="271" r:id="rId15"/>
    <p:sldId id="270" r:id="rId16"/>
    <p:sldId id="269" r:id="rId17"/>
    <p:sldId id="266" r:id="rId18"/>
    <p:sldId id="268" r:id="rId19"/>
    <p:sldId id="257" r:id="rId20"/>
    <p:sldId id="275" r:id="rId21"/>
    <p:sldId id="276"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FC1E30-2184-984B-ABD9-A58591BA8FE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487344A-A810-1F48-A1D1-4C8D2CBBFA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C800AA1-CAF9-6648-B528-9E943C13B0CB}"/>
              </a:ext>
            </a:extLst>
          </p:cNvPr>
          <p:cNvSpPr>
            <a:spLocks noGrp="1"/>
          </p:cNvSpPr>
          <p:nvPr>
            <p:ph type="dt" sz="half" idx="10"/>
          </p:nvPr>
        </p:nvSpPr>
        <p:spPr/>
        <p:txBody>
          <a:bodyPr/>
          <a:lstStyle/>
          <a:p>
            <a:fld id="{5FE32032-790C-054E-B2A3-5BBC285441A1}" type="datetimeFigureOut">
              <a:rPr lang="el-GR" smtClean="0"/>
              <a:t>5/12/2021</a:t>
            </a:fld>
            <a:endParaRPr lang="el-GR"/>
          </a:p>
        </p:txBody>
      </p:sp>
      <p:sp>
        <p:nvSpPr>
          <p:cNvPr id="5" name="Θέση υποσέλιδου 4">
            <a:extLst>
              <a:ext uri="{FF2B5EF4-FFF2-40B4-BE49-F238E27FC236}">
                <a16:creationId xmlns:a16="http://schemas.microsoft.com/office/drawing/2014/main" id="{228BA6BF-4C35-BB45-BB7B-F941DFE9CDF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B3DF672-AFF8-B645-AFAC-C9B69056042C}"/>
              </a:ext>
            </a:extLst>
          </p:cNvPr>
          <p:cNvSpPr>
            <a:spLocks noGrp="1"/>
          </p:cNvSpPr>
          <p:nvPr>
            <p:ph type="sldNum" sz="quarter" idx="12"/>
          </p:nvPr>
        </p:nvSpPr>
        <p:spPr/>
        <p:txBody>
          <a:bodyPr/>
          <a:lstStyle/>
          <a:p>
            <a:fld id="{C8A7229B-CAAD-0641-ADE9-1CB3D914CDB9}" type="slidenum">
              <a:rPr lang="el-GR" smtClean="0"/>
              <a:t>‹#›</a:t>
            </a:fld>
            <a:endParaRPr lang="el-GR"/>
          </a:p>
        </p:txBody>
      </p:sp>
    </p:spTree>
    <p:extLst>
      <p:ext uri="{BB962C8B-B14F-4D97-AF65-F5344CB8AC3E}">
        <p14:creationId xmlns:p14="http://schemas.microsoft.com/office/powerpoint/2010/main" val="102112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BE580E-A466-3B45-8E48-AAF93C189BD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8063BC0-5EF5-734B-8E0D-93A8E153864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1011A72-E014-D64F-9DDC-252518C35CB0}"/>
              </a:ext>
            </a:extLst>
          </p:cNvPr>
          <p:cNvSpPr>
            <a:spLocks noGrp="1"/>
          </p:cNvSpPr>
          <p:nvPr>
            <p:ph type="dt" sz="half" idx="10"/>
          </p:nvPr>
        </p:nvSpPr>
        <p:spPr/>
        <p:txBody>
          <a:bodyPr/>
          <a:lstStyle/>
          <a:p>
            <a:fld id="{5FE32032-790C-054E-B2A3-5BBC285441A1}" type="datetimeFigureOut">
              <a:rPr lang="el-GR" smtClean="0"/>
              <a:t>5/12/2021</a:t>
            </a:fld>
            <a:endParaRPr lang="el-GR"/>
          </a:p>
        </p:txBody>
      </p:sp>
      <p:sp>
        <p:nvSpPr>
          <p:cNvPr id="5" name="Θέση υποσέλιδου 4">
            <a:extLst>
              <a:ext uri="{FF2B5EF4-FFF2-40B4-BE49-F238E27FC236}">
                <a16:creationId xmlns:a16="http://schemas.microsoft.com/office/drawing/2014/main" id="{30254D07-DA27-9B41-88FC-E476B6E6086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A15795C-6D9A-E746-B4BD-EF24BACC589F}"/>
              </a:ext>
            </a:extLst>
          </p:cNvPr>
          <p:cNvSpPr>
            <a:spLocks noGrp="1"/>
          </p:cNvSpPr>
          <p:nvPr>
            <p:ph type="sldNum" sz="quarter" idx="12"/>
          </p:nvPr>
        </p:nvSpPr>
        <p:spPr/>
        <p:txBody>
          <a:bodyPr/>
          <a:lstStyle/>
          <a:p>
            <a:fld id="{C8A7229B-CAAD-0641-ADE9-1CB3D914CDB9}" type="slidenum">
              <a:rPr lang="el-GR" smtClean="0"/>
              <a:t>‹#›</a:t>
            </a:fld>
            <a:endParaRPr lang="el-GR"/>
          </a:p>
        </p:txBody>
      </p:sp>
    </p:spTree>
    <p:extLst>
      <p:ext uri="{BB962C8B-B14F-4D97-AF65-F5344CB8AC3E}">
        <p14:creationId xmlns:p14="http://schemas.microsoft.com/office/powerpoint/2010/main" val="2206171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8E99B4E-0AAC-9F47-8E36-478165AD697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53E691D-B2DA-0D42-BAEE-91A04B308CF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EB66122-438F-7F46-BB5C-A23467F9038B}"/>
              </a:ext>
            </a:extLst>
          </p:cNvPr>
          <p:cNvSpPr>
            <a:spLocks noGrp="1"/>
          </p:cNvSpPr>
          <p:nvPr>
            <p:ph type="dt" sz="half" idx="10"/>
          </p:nvPr>
        </p:nvSpPr>
        <p:spPr/>
        <p:txBody>
          <a:bodyPr/>
          <a:lstStyle/>
          <a:p>
            <a:fld id="{5FE32032-790C-054E-B2A3-5BBC285441A1}" type="datetimeFigureOut">
              <a:rPr lang="el-GR" smtClean="0"/>
              <a:t>5/12/2021</a:t>
            </a:fld>
            <a:endParaRPr lang="el-GR"/>
          </a:p>
        </p:txBody>
      </p:sp>
      <p:sp>
        <p:nvSpPr>
          <p:cNvPr id="5" name="Θέση υποσέλιδου 4">
            <a:extLst>
              <a:ext uri="{FF2B5EF4-FFF2-40B4-BE49-F238E27FC236}">
                <a16:creationId xmlns:a16="http://schemas.microsoft.com/office/drawing/2014/main" id="{360E0790-1E97-5249-B1F1-79F78D8A873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3BD0092-0BE8-1D42-98B2-13910A23E463}"/>
              </a:ext>
            </a:extLst>
          </p:cNvPr>
          <p:cNvSpPr>
            <a:spLocks noGrp="1"/>
          </p:cNvSpPr>
          <p:nvPr>
            <p:ph type="sldNum" sz="quarter" idx="12"/>
          </p:nvPr>
        </p:nvSpPr>
        <p:spPr/>
        <p:txBody>
          <a:bodyPr/>
          <a:lstStyle/>
          <a:p>
            <a:fld id="{C8A7229B-CAAD-0641-ADE9-1CB3D914CDB9}" type="slidenum">
              <a:rPr lang="el-GR" smtClean="0"/>
              <a:t>‹#›</a:t>
            </a:fld>
            <a:endParaRPr lang="el-GR"/>
          </a:p>
        </p:txBody>
      </p:sp>
    </p:spTree>
    <p:extLst>
      <p:ext uri="{BB962C8B-B14F-4D97-AF65-F5344CB8AC3E}">
        <p14:creationId xmlns:p14="http://schemas.microsoft.com/office/powerpoint/2010/main" val="117847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C88ABE-80BB-7C41-BD60-CE4D04ECE85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7EBD8AA-CD56-F043-9D23-EAB9EE15D0D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4277775-FB03-B745-9B68-77D24DA2F2B5}"/>
              </a:ext>
            </a:extLst>
          </p:cNvPr>
          <p:cNvSpPr>
            <a:spLocks noGrp="1"/>
          </p:cNvSpPr>
          <p:nvPr>
            <p:ph type="dt" sz="half" idx="10"/>
          </p:nvPr>
        </p:nvSpPr>
        <p:spPr/>
        <p:txBody>
          <a:bodyPr/>
          <a:lstStyle/>
          <a:p>
            <a:fld id="{5FE32032-790C-054E-B2A3-5BBC285441A1}" type="datetimeFigureOut">
              <a:rPr lang="el-GR" smtClean="0"/>
              <a:t>5/12/2021</a:t>
            </a:fld>
            <a:endParaRPr lang="el-GR"/>
          </a:p>
        </p:txBody>
      </p:sp>
      <p:sp>
        <p:nvSpPr>
          <p:cNvPr id="5" name="Θέση υποσέλιδου 4">
            <a:extLst>
              <a:ext uri="{FF2B5EF4-FFF2-40B4-BE49-F238E27FC236}">
                <a16:creationId xmlns:a16="http://schemas.microsoft.com/office/drawing/2014/main" id="{B31042B9-E9FA-D148-B9D4-28387C1F32B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6B7795C-C351-6F42-BE34-9F83A79BD17A}"/>
              </a:ext>
            </a:extLst>
          </p:cNvPr>
          <p:cNvSpPr>
            <a:spLocks noGrp="1"/>
          </p:cNvSpPr>
          <p:nvPr>
            <p:ph type="sldNum" sz="quarter" idx="12"/>
          </p:nvPr>
        </p:nvSpPr>
        <p:spPr/>
        <p:txBody>
          <a:bodyPr/>
          <a:lstStyle/>
          <a:p>
            <a:fld id="{C8A7229B-CAAD-0641-ADE9-1CB3D914CDB9}" type="slidenum">
              <a:rPr lang="el-GR" smtClean="0"/>
              <a:t>‹#›</a:t>
            </a:fld>
            <a:endParaRPr lang="el-GR"/>
          </a:p>
        </p:txBody>
      </p:sp>
    </p:spTree>
    <p:extLst>
      <p:ext uri="{BB962C8B-B14F-4D97-AF65-F5344CB8AC3E}">
        <p14:creationId xmlns:p14="http://schemas.microsoft.com/office/powerpoint/2010/main" val="194719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06ED9B-D6A0-F94C-9A56-702D2157FF9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72B466E-33FC-E94C-ADEA-C49D639191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E39E4F8-234B-6046-8D01-9A51EA138364}"/>
              </a:ext>
            </a:extLst>
          </p:cNvPr>
          <p:cNvSpPr>
            <a:spLocks noGrp="1"/>
          </p:cNvSpPr>
          <p:nvPr>
            <p:ph type="dt" sz="half" idx="10"/>
          </p:nvPr>
        </p:nvSpPr>
        <p:spPr/>
        <p:txBody>
          <a:bodyPr/>
          <a:lstStyle/>
          <a:p>
            <a:fld id="{5FE32032-790C-054E-B2A3-5BBC285441A1}" type="datetimeFigureOut">
              <a:rPr lang="el-GR" smtClean="0"/>
              <a:t>5/12/2021</a:t>
            </a:fld>
            <a:endParaRPr lang="el-GR"/>
          </a:p>
        </p:txBody>
      </p:sp>
      <p:sp>
        <p:nvSpPr>
          <p:cNvPr id="5" name="Θέση υποσέλιδου 4">
            <a:extLst>
              <a:ext uri="{FF2B5EF4-FFF2-40B4-BE49-F238E27FC236}">
                <a16:creationId xmlns:a16="http://schemas.microsoft.com/office/drawing/2014/main" id="{91625693-D4B3-9848-B028-CB899C6E43B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2D285BD-C5CB-A545-BA42-2F0DEC3363F5}"/>
              </a:ext>
            </a:extLst>
          </p:cNvPr>
          <p:cNvSpPr>
            <a:spLocks noGrp="1"/>
          </p:cNvSpPr>
          <p:nvPr>
            <p:ph type="sldNum" sz="quarter" idx="12"/>
          </p:nvPr>
        </p:nvSpPr>
        <p:spPr/>
        <p:txBody>
          <a:bodyPr/>
          <a:lstStyle/>
          <a:p>
            <a:fld id="{C8A7229B-CAAD-0641-ADE9-1CB3D914CDB9}" type="slidenum">
              <a:rPr lang="el-GR" smtClean="0"/>
              <a:t>‹#›</a:t>
            </a:fld>
            <a:endParaRPr lang="el-GR"/>
          </a:p>
        </p:txBody>
      </p:sp>
    </p:spTree>
    <p:extLst>
      <p:ext uri="{BB962C8B-B14F-4D97-AF65-F5344CB8AC3E}">
        <p14:creationId xmlns:p14="http://schemas.microsoft.com/office/powerpoint/2010/main" val="27272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C9BE83-0B38-C74A-864B-F9C60853D9C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A59366C-3D9D-154E-8109-E2B1A234A56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5758AD1-A5B6-3D46-A856-AEF8ADF71CB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FE97EAFD-4918-5F40-9C98-5CFE8FBBB68C}"/>
              </a:ext>
            </a:extLst>
          </p:cNvPr>
          <p:cNvSpPr>
            <a:spLocks noGrp="1"/>
          </p:cNvSpPr>
          <p:nvPr>
            <p:ph type="dt" sz="half" idx="10"/>
          </p:nvPr>
        </p:nvSpPr>
        <p:spPr/>
        <p:txBody>
          <a:bodyPr/>
          <a:lstStyle/>
          <a:p>
            <a:fld id="{5FE32032-790C-054E-B2A3-5BBC285441A1}" type="datetimeFigureOut">
              <a:rPr lang="el-GR" smtClean="0"/>
              <a:t>5/12/2021</a:t>
            </a:fld>
            <a:endParaRPr lang="el-GR"/>
          </a:p>
        </p:txBody>
      </p:sp>
      <p:sp>
        <p:nvSpPr>
          <p:cNvPr id="6" name="Θέση υποσέλιδου 5">
            <a:extLst>
              <a:ext uri="{FF2B5EF4-FFF2-40B4-BE49-F238E27FC236}">
                <a16:creationId xmlns:a16="http://schemas.microsoft.com/office/drawing/2014/main" id="{1572010E-8BB5-794D-9D4B-23D852F456A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8A1A194-AC1D-204D-9A11-521DD642FC99}"/>
              </a:ext>
            </a:extLst>
          </p:cNvPr>
          <p:cNvSpPr>
            <a:spLocks noGrp="1"/>
          </p:cNvSpPr>
          <p:nvPr>
            <p:ph type="sldNum" sz="quarter" idx="12"/>
          </p:nvPr>
        </p:nvSpPr>
        <p:spPr/>
        <p:txBody>
          <a:bodyPr/>
          <a:lstStyle/>
          <a:p>
            <a:fld id="{C8A7229B-CAAD-0641-ADE9-1CB3D914CDB9}" type="slidenum">
              <a:rPr lang="el-GR" smtClean="0"/>
              <a:t>‹#›</a:t>
            </a:fld>
            <a:endParaRPr lang="el-GR"/>
          </a:p>
        </p:txBody>
      </p:sp>
    </p:spTree>
    <p:extLst>
      <p:ext uri="{BB962C8B-B14F-4D97-AF65-F5344CB8AC3E}">
        <p14:creationId xmlns:p14="http://schemas.microsoft.com/office/powerpoint/2010/main" val="35382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1DC6B3-3853-0846-BEA5-41282C5424D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24F86EF-EF89-3B42-BC4B-A2A7C24931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7172E73-5B6D-204B-A131-CF043C073AC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33D284E-CA13-1049-A164-D7195DBFF3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1434ED1-9EA8-9947-B0E7-A068D3BCC23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A393F116-2D7A-7346-8942-A02491FF0550}"/>
              </a:ext>
            </a:extLst>
          </p:cNvPr>
          <p:cNvSpPr>
            <a:spLocks noGrp="1"/>
          </p:cNvSpPr>
          <p:nvPr>
            <p:ph type="dt" sz="half" idx="10"/>
          </p:nvPr>
        </p:nvSpPr>
        <p:spPr/>
        <p:txBody>
          <a:bodyPr/>
          <a:lstStyle/>
          <a:p>
            <a:fld id="{5FE32032-790C-054E-B2A3-5BBC285441A1}" type="datetimeFigureOut">
              <a:rPr lang="el-GR" smtClean="0"/>
              <a:t>5/12/2021</a:t>
            </a:fld>
            <a:endParaRPr lang="el-GR"/>
          </a:p>
        </p:txBody>
      </p:sp>
      <p:sp>
        <p:nvSpPr>
          <p:cNvPr id="8" name="Θέση υποσέλιδου 7">
            <a:extLst>
              <a:ext uri="{FF2B5EF4-FFF2-40B4-BE49-F238E27FC236}">
                <a16:creationId xmlns:a16="http://schemas.microsoft.com/office/drawing/2014/main" id="{180548E0-AF1D-D64D-9546-5DB3FDF300A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8D34F5C-6F76-BA46-8D60-DACEA6A4085D}"/>
              </a:ext>
            </a:extLst>
          </p:cNvPr>
          <p:cNvSpPr>
            <a:spLocks noGrp="1"/>
          </p:cNvSpPr>
          <p:nvPr>
            <p:ph type="sldNum" sz="quarter" idx="12"/>
          </p:nvPr>
        </p:nvSpPr>
        <p:spPr/>
        <p:txBody>
          <a:bodyPr/>
          <a:lstStyle/>
          <a:p>
            <a:fld id="{C8A7229B-CAAD-0641-ADE9-1CB3D914CDB9}" type="slidenum">
              <a:rPr lang="el-GR" smtClean="0"/>
              <a:t>‹#›</a:t>
            </a:fld>
            <a:endParaRPr lang="el-GR"/>
          </a:p>
        </p:txBody>
      </p:sp>
    </p:spTree>
    <p:extLst>
      <p:ext uri="{BB962C8B-B14F-4D97-AF65-F5344CB8AC3E}">
        <p14:creationId xmlns:p14="http://schemas.microsoft.com/office/powerpoint/2010/main" val="174321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902BDB-B86C-6A4D-889E-51F5CE05A95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BEBB105-5267-9A44-8D06-61DAE7D8DE13}"/>
              </a:ext>
            </a:extLst>
          </p:cNvPr>
          <p:cNvSpPr>
            <a:spLocks noGrp="1"/>
          </p:cNvSpPr>
          <p:nvPr>
            <p:ph type="dt" sz="half" idx="10"/>
          </p:nvPr>
        </p:nvSpPr>
        <p:spPr/>
        <p:txBody>
          <a:bodyPr/>
          <a:lstStyle/>
          <a:p>
            <a:fld id="{5FE32032-790C-054E-B2A3-5BBC285441A1}" type="datetimeFigureOut">
              <a:rPr lang="el-GR" smtClean="0"/>
              <a:t>5/12/2021</a:t>
            </a:fld>
            <a:endParaRPr lang="el-GR"/>
          </a:p>
        </p:txBody>
      </p:sp>
      <p:sp>
        <p:nvSpPr>
          <p:cNvPr id="4" name="Θέση υποσέλιδου 3">
            <a:extLst>
              <a:ext uri="{FF2B5EF4-FFF2-40B4-BE49-F238E27FC236}">
                <a16:creationId xmlns:a16="http://schemas.microsoft.com/office/drawing/2014/main" id="{F4AA736B-6ACA-4440-A58C-BD668528E85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23E1951-1A22-2944-95B8-7DB223C870BC}"/>
              </a:ext>
            </a:extLst>
          </p:cNvPr>
          <p:cNvSpPr>
            <a:spLocks noGrp="1"/>
          </p:cNvSpPr>
          <p:nvPr>
            <p:ph type="sldNum" sz="quarter" idx="12"/>
          </p:nvPr>
        </p:nvSpPr>
        <p:spPr/>
        <p:txBody>
          <a:bodyPr/>
          <a:lstStyle/>
          <a:p>
            <a:fld id="{C8A7229B-CAAD-0641-ADE9-1CB3D914CDB9}" type="slidenum">
              <a:rPr lang="el-GR" smtClean="0"/>
              <a:t>‹#›</a:t>
            </a:fld>
            <a:endParaRPr lang="el-GR"/>
          </a:p>
        </p:txBody>
      </p:sp>
    </p:spTree>
    <p:extLst>
      <p:ext uri="{BB962C8B-B14F-4D97-AF65-F5344CB8AC3E}">
        <p14:creationId xmlns:p14="http://schemas.microsoft.com/office/powerpoint/2010/main" val="357864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EF9BDF5-3D6F-8C40-AB88-1F71606FDA86}"/>
              </a:ext>
            </a:extLst>
          </p:cNvPr>
          <p:cNvSpPr>
            <a:spLocks noGrp="1"/>
          </p:cNvSpPr>
          <p:nvPr>
            <p:ph type="dt" sz="half" idx="10"/>
          </p:nvPr>
        </p:nvSpPr>
        <p:spPr/>
        <p:txBody>
          <a:bodyPr/>
          <a:lstStyle/>
          <a:p>
            <a:fld id="{5FE32032-790C-054E-B2A3-5BBC285441A1}" type="datetimeFigureOut">
              <a:rPr lang="el-GR" smtClean="0"/>
              <a:t>5/12/2021</a:t>
            </a:fld>
            <a:endParaRPr lang="el-GR"/>
          </a:p>
        </p:txBody>
      </p:sp>
      <p:sp>
        <p:nvSpPr>
          <p:cNvPr id="3" name="Θέση υποσέλιδου 2">
            <a:extLst>
              <a:ext uri="{FF2B5EF4-FFF2-40B4-BE49-F238E27FC236}">
                <a16:creationId xmlns:a16="http://schemas.microsoft.com/office/drawing/2014/main" id="{B0721805-8093-3546-8499-C04A79688D0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A0EE577-340F-FC45-9BD1-7B529006FB69}"/>
              </a:ext>
            </a:extLst>
          </p:cNvPr>
          <p:cNvSpPr>
            <a:spLocks noGrp="1"/>
          </p:cNvSpPr>
          <p:nvPr>
            <p:ph type="sldNum" sz="quarter" idx="12"/>
          </p:nvPr>
        </p:nvSpPr>
        <p:spPr/>
        <p:txBody>
          <a:bodyPr/>
          <a:lstStyle/>
          <a:p>
            <a:fld id="{C8A7229B-CAAD-0641-ADE9-1CB3D914CDB9}" type="slidenum">
              <a:rPr lang="el-GR" smtClean="0"/>
              <a:t>‹#›</a:t>
            </a:fld>
            <a:endParaRPr lang="el-GR"/>
          </a:p>
        </p:txBody>
      </p:sp>
    </p:spTree>
    <p:extLst>
      <p:ext uri="{BB962C8B-B14F-4D97-AF65-F5344CB8AC3E}">
        <p14:creationId xmlns:p14="http://schemas.microsoft.com/office/powerpoint/2010/main" val="180355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0982DF-2546-D442-AA08-45A0F9175FD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2964191-8260-614C-985F-704EA0627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7AFCC46D-DDE7-5D49-BCBB-6BCC8AF17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971CDAD-59AF-2F4E-999C-DD8031CEC036}"/>
              </a:ext>
            </a:extLst>
          </p:cNvPr>
          <p:cNvSpPr>
            <a:spLocks noGrp="1"/>
          </p:cNvSpPr>
          <p:nvPr>
            <p:ph type="dt" sz="half" idx="10"/>
          </p:nvPr>
        </p:nvSpPr>
        <p:spPr/>
        <p:txBody>
          <a:bodyPr/>
          <a:lstStyle/>
          <a:p>
            <a:fld id="{5FE32032-790C-054E-B2A3-5BBC285441A1}" type="datetimeFigureOut">
              <a:rPr lang="el-GR" smtClean="0"/>
              <a:t>5/12/2021</a:t>
            </a:fld>
            <a:endParaRPr lang="el-GR"/>
          </a:p>
        </p:txBody>
      </p:sp>
      <p:sp>
        <p:nvSpPr>
          <p:cNvPr id="6" name="Θέση υποσέλιδου 5">
            <a:extLst>
              <a:ext uri="{FF2B5EF4-FFF2-40B4-BE49-F238E27FC236}">
                <a16:creationId xmlns:a16="http://schemas.microsoft.com/office/drawing/2014/main" id="{55E08173-166A-C548-BFD1-B3D0E435CBB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2D170B3-0BF0-C549-8D4C-7E35A2BFD101}"/>
              </a:ext>
            </a:extLst>
          </p:cNvPr>
          <p:cNvSpPr>
            <a:spLocks noGrp="1"/>
          </p:cNvSpPr>
          <p:nvPr>
            <p:ph type="sldNum" sz="quarter" idx="12"/>
          </p:nvPr>
        </p:nvSpPr>
        <p:spPr/>
        <p:txBody>
          <a:bodyPr/>
          <a:lstStyle/>
          <a:p>
            <a:fld id="{C8A7229B-CAAD-0641-ADE9-1CB3D914CDB9}" type="slidenum">
              <a:rPr lang="el-GR" smtClean="0"/>
              <a:t>‹#›</a:t>
            </a:fld>
            <a:endParaRPr lang="el-GR"/>
          </a:p>
        </p:txBody>
      </p:sp>
    </p:spTree>
    <p:extLst>
      <p:ext uri="{BB962C8B-B14F-4D97-AF65-F5344CB8AC3E}">
        <p14:creationId xmlns:p14="http://schemas.microsoft.com/office/powerpoint/2010/main" val="260052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1B363E-A15B-214B-8145-A22109C0D96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1C845925-2C04-E846-9BA2-EFBED5D48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A5C0C3A-7CE1-E044-9757-35E34347C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ADCE6C8-53C8-964B-A023-26CF4C527E26}"/>
              </a:ext>
            </a:extLst>
          </p:cNvPr>
          <p:cNvSpPr>
            <a:spLocks noGrp="1"/>
          </p:cNvSpPr>
          <p:nvPr>
            <p:ph type="dt" sz="half" idx="10"/>
          </p:nvPr>
        </p:nvSpPr>
        <p:spPr/>
        <p:txBody>
          <a:bodyPr/>
          <a:lstStyle/>
          <a:p>
            <a:fld id="{5FE32032-790C-054E-B2A3-5BBC285441A1}" type="datetimeFigureOut">
              <a:rPr lang="el-GR" smtClean="0"/>
              <a:t>5/12/2021</a:t>
            </a:fld>
            <a:endParaRPr lang="el-GR"/>
          </a:p>
        </p:txBody>
      </p:sp>
      <p:sp>
        <p:nvSpPr>
          <p:cNvPr id="6" name="Θέση υποσέλιδου 5">
            <a:extLst>
              <a:ext uri="{FF2B5EF4-FFF2-40B4-BE49-F238E27FC236}">
                <a16:creationId xmlns:a16="http://schemas.microsoft.com/office/drawing/2014/main" id="{D282BCDC-FF4F-6D43-8C8A-F8F609261FE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100721C-81BB-9949-9156-928B5108F84E}"/>
              </a:ext>
            </a:extLst>
          </p:cNvPr>
          <p:cNvSpPr>
            <a:spLocks noGrp="1"/>
          </p:cNvSpPr>
          <p:nvPr>
            <p:ph type="sldNum" sz="quarter" idx="12"/>
          </p:nvPr>
        </p:nvSpPr>
        <p:spPr/>
        <p:txBody>
          <a:bodyPr/>
          <a:lstStyle/>
          <a:p>
            <a:fld id="{C8A7229B-CAAD-0641-ADE9-1CB3D914CDB9}" type="slidenum">
              <a:rPr lang="el-GR" smtClean="0"/>
              <a:t>‹#›</a:t>
            </a:fld>
            <a:endParaRPr lang="el-GR"/>
          </a:p>
        </p:txBody>
      </p:sp>
    </p:spTree>
    <p:extLst>
      <p:ext uri="{BB962C8B-B14F-4D97-AF65-F5344CB8AC3E}">
        <p14:creationId xmlns:p14="http://schemas.microsoft.com/office/powerpoint/2010/main" val="128597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F801F1E-16D9-1C4D-A862-FBFFE63800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BE8E082-6F60-E445-90ED-6DB8C7177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70F77AA-B0B0-EE4F-A22A-7405544DC2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32032-790C-054E-B2A3-5BBC285441A1}" type="datetimeFigureOut">
              <a:rPr lang="el-GR" smtClean="0"/>
              <a:t>5/12/2021</a:t>
            </a:fld>
            <a:endParaRPr lang="el-GR"/>
          </a:p>
        </p:txBody>
      </p:sp>
      <p:sp>
        <p:nvSpPr>
          <p:cNvPr id="5" name="Θέση υποσέλιδου 4">
            <a:extLst>
              <a:ext uri="{FF2B5EF4-FFF2-40B4-BE49-F238E27FC236}">
                <a16:creationId xmlns:a16="http://schemas.microsoft.com/office/drawing/2014/main" id="{9BD75DE3-1255-3045-BD67-8D71BD9FF0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31C1993-A65E-444B-8570-9E03A7BF3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7229B-CAAD-0641-ADE9-1CB3D914CDB9}" type="slidenum">
              <a:rPr lang="el-GR" smtClean="0"/>
              <a:t>‹#›</a:t>
            </a:fld>
            <a:endParaRPr lang="el-GR"/>
          </a:p>
        </p:txBody>
      </p:sp>
    </p:spTree>
    <p:extLst>
      <p:ext uri="{BB962C8B-B14F-4D97-AF65-F5344CB8AC3E}">
        <p14:creationId xmlns:p14="http://schemas.microsoft.com/office/powerpoint/2010/main" val="2828833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hyperlink" Target="https://el.m.wikipedia.org/wiki/%CE%9C%CE%B9%CE%BA%CF%81%CE%B1%CF%83%CE%B9%CE%B1%CF%84%CE%B9%CE%BA%CE%AE_%CE%BA%CE%B1%CF%84%CE%B1%CF%83%CF%84%CF%81%CE%BF%CF%86%CE%AE" TargetMode="External" /><Relationship Id="rId2" Type="http://schemas.openxmlformats.org/officeDocument/2006/relationships/image" Target="../media/image8.jpeg" /><Relationship Id="rId1" Type="http://schemas.openxmlformats.org/officeDocument/2006/relationships/slideLayout" Target="../slideLayouts/slideLayout6.xml" /><Relationship Id="rId4" Type="http://schemas.openxmlformats.org/officeDocument/2006/relationships/hyperlink" Target="https://el.m.wikipedia.org/wiki/%CE%92%CF%85%CE%B6%CE%B1%CE%BD%CF%84%CE%B9%CE%BD%CE%AE_%CE%91%CF%85%CF%84%CE%BF%CE%BA%CF%81%CE%B1%CF%84%CE%BF%CF%81%CE%AF%CE%B1" TargetMode="Externa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6.xml" /></Relationships>
</file>

<file path=ppt/slides/_rels/slide20.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3" Type="http://schemas.openxmlformats.org/officeDocument/2006/relationships/hyperlink" Target="http://www.sport.24.gr" TargetMode="External" /><Relationship Id="rId2" Type="http://schemas.openxmlformats.org/officeDocument/2006/relationships/hyperlink" Target="http://www.gazzetta.gr" TargetMode="External" /><Relationship Id="rId1" Type="http://schemas.openxmlformats.org/officeDocument/2006/relationships/slideLayout" Target="../slideLayouts/slideLayout6.xml" /><Relationship Id="rId6" Type="http://schemas.openxmlformats.org/officeDocument/2006/relationships/hyperlink" Target="http://www.To10.gr" TargetMode="External" /><Relationship Id="rId5" Type="http://schemas.openxmlformats.org/officeDocument/2006/relationships/hyperlink" Target="http://www.iefimerida.gr" TargetMode="External" /><Relationship Id="rId4" Type="http://schemas.openxmlformats.org/officeDocument/2006/relationships/hyperlink" Target="http://www.thessports.gr" TargetMode="Externa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hyperlink" Target="https://el.m.wikipedia.org/wiki/1981" TargetMode="External" /><Relationship Id="rId2" Type="http://schemas.openxmlformats.org/officeDocument/2006/relationships/hyperlink" Target="https://el.m.wikipedia.org/wiki/8_%CE%A6%CE%B5%CE%B2%CF%81%CE%BF%CF%85%CE%B1%CF%81%CE%AF%CE%BF%CF%85" TargetMode="External" /><Relationship Id="rId1" Type="http://schemas.openxmlformats.org/officeDocument/2006/relationships/slideLayout" Target="../slideLayouts/slideLayout7.xml" /><Relationship Id="rId4" Type="http://schemas.openxmlformats.org/officeDocument/2006/relationships/hyperlink" Target="https://el.m.wikipedia.org/wiki/%CE%98%CF%8D%CF%81%CE%B1_7#cite_note-%CF%86%CF%8D%CE%BB%CE%BB%CE%BF_21/2/1981-8" TargetMode="External" /></Relationships>
</file>

<file path=ppt/slides/_rels/slide8.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299903FE-B33A-6745-894A-8CD015A0A46C}"/>
              </a:ext>
            </a:extLst>
          </p:cNvPr>
          <p:cNvSpPr txBox="1">
            <a:spLocks/>
          </p:cNvSpPr>
          <p:nvPr/>
        </p:nvSpPr>
        <p:spPr>
          <a:xfrm>
            <a:off x="-1188244" y="-26435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a:t>Ολυμπιακός</a:t>
            </a:r>
          </a:p>
        </p:txBody>
      </p:sp>
      <p:sp>
        <p:nvSpPr>
          <p:cNvPr id="7" name="TextBox 6">
            <a:extLst>
              <a:ext uri="{FF2B5EF4-FFF2-40B4-BE49-F238E27FC236}">
                <a16:creationId xmlns:a16="http://schemas.microsoft.com/office/drawing/2014/main" id="{D8484578-D55F-A948-BA37-29F510999CE2}"/>
              </a:ext>
            </a:extLst>
          </p:cNvPr>
          <p:cNvSpPr txBox="1"/>
          <p:nvPr/>
        </p:nvSpPr>
        <p:spPr>
          <a:xfrm>
            <a:off x="7103566" y="1333381"/>
            <a:ext cx="6098976" cy="369332"/>
          </a:xfrm>
          <a:prstGeom prst="rect">
            <a:avLst/>
          </a:prstGeom>
          <a:noFill/>
        </p:spPr>
        <p:txBody>
          <a:bodyPr wrap="square">
            <a:spAutoFit/>
          </a:bodyPr>
          <a:lstStyle/>
          <a:p>
            <a:pPr marL="0" algn="l" rtl="0" eaLnBrk="1" fontAlgn="t" latinLnBrk="0" hangingPunct="1">
              <a:spcBef>
                <a:spcPts val="0"/>
              </a:spcBef>
              <a:spcAft>
                <a:spcPts val="0"/>
              </a:spcAft>
            </a:pPr>
            <a:endParaRPr lang="el-GR" sz="1800" b="0" i="0" u="none" strike="noStrike">
              <a:effectLst/>
              <a:latin typeface="Arial" panose="020B0604020202020204" pitchFamily="34" charset="0"/>
            </a:endParaRPr>
          </a:p>
        </p:txBody>
      </p:sp>
      <p:sp>
        <p:nvSpPr>
          <p:cNvPr id="8" name="Τίτλος 7">
            <a:extLst>
              <a:ext uri="{FF2B5EF4-FFF2-40B4-BE49-F238E27FC236}">
                <a16:creationId xmlns:a16="http://schemas.microsoft.com/office/drawing/2014/main" id="{AB009941-344B-B741-8D0E-F56A1CEB1864}"/>
              </a:ext>
            </a:extLst>
          </p:cNvPr>
          <p:cNvSpPr>
            <a:spLocks noGrp="1"/>
          </p:cNvSpPr>
          <p:nvPr>
            <p:ph type="title"/>
          </p:nvPr>
        </p:nvSpPr>
        <p:spPr>
          <a:xfrm>
            <a:off x="838200" y="365125"/>
            <a:ext cx="10515600" cy="5474891"/>
          </a:xfrm>
        </p:spPr>
        <p:txBody>
          <a:bodyPr>
            <a:normAutofit/>
          </a:bodyPr>
          <a:lstStyle/>
          <a:p>
            <a:r>
              <a:rPr lang="el-GR"/>
              <a:t>Το ήξερες αυτό;;;</a:t>
            </a:r>
            <a:br>
              <a:rPr lang="el-GR"/>
            </a:br>
            <a:r>
              <a:rPr lang="el-GR"/>
              <a:t>Επαλ Αλμυρού 2021-22 Α1,Α4</a:t>
            </a:r>
            <a:br>
              <a:rPr lang="el-GR"/>
            </a:br>
            <a:r>
              <a:rPr lang="el-GR"/>
              <a:t>Νέα Ελληνικά</a:t>
            </a:r>
            <a:br>
              <a:rPr lang="el-GR"/>
            </a:br>
            <a:br>
              <a:rPr lang="el-GR"/>
            </a:br>
            <a:br>
              <a:rPr lang="el-GR"/>
            </a:br>
            <a:endParaRPr lang="el-GR"/>
          </a:p>
        </p:txBody>
      </p:sp>
    </p:spTree>
    <p:extLst>
      <p:ext uri="{BB962C8B-B14F-4D97-AF65-F5344CB8AC3E}">
        <p14:creationId xmlns:p14="http://schemas.microsoft.com/office/powerpoint/2010/main" val="2969423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C37714-AA86-7F4F-9236-DD994136F8C9}"/>
              </a:ext>
            </a:extLst>
          </p:cNvPr>
          <p:cNvSpPr txBox="1"/>
          <p:nvPr/>
        </p:nvSpPr>
        <p:spPr>
          <a:xfrm>
            <a:off x="8233172" y="0"/>
            <a:ext cx="3958828" cy="5632311"/>
          </a:xfrm>
          <a:prstGeom prst="rect">
            <a:avLst/>
          </a:prstGeom>
          <a:noFill/>
        </p:spPr>
        <p:txBody>
          <a:bodyPr wrap="square">
            <a:spAutoFit/>
          </a:bodyPr>
          <a:lstStyle/>
          <a:p>
            <a:pPr algn="l"/>
            <a:r>
              <a:rPr lang="el-GR" b="1" i="0">
                <a:solidFill>
                  <a:schemeClr val="accent6">
                    <a:lumMod val="75000"/>
                  </a:schemeClr>
                </a:solidFill>
                <a:effectLst/>
                <a:latin typeface="Roboto" panose="02000000000000000000" pitchFamily="2" charset="0"/>
              </a:rPr>
              <a:t> 1971 Γουέμπλεϊ</a:t>
            </a:r>
          </a:p>
          <a:p>
            <a:pPr algn="l"/>
            <a:r>
              <a:rPr lang="el-GR" b="0" i="0">
                <a:solidFill>
                  <a:srgbClr val="000000"/>
                </a:solidFill>
                <a:effectLst/>
                <a:latin typeface="Roboto" panose="02000000000000000000" pitchFamily="2" charset="0"/>
              </a:rPr>
              <a:t>Ο Παναθηναϊκός μπορεί να μην κατακτά το πρωτάθλημα, ωστόσο στο Κύπελλο Πρωταθλητριών πραγματοποιεί την επικότερη μέχρι σήμερα πορεία ελληνικής ομάδας σε ευρωπαϊκή διοργάνωση. </a:t>
            </a:r>
            <a:r>
              <a:rPr lang="el-GR" b="1" i="0" u="sng">
                <a:solidFill>
                  <a:schemeClr val="accent6"/>
                </a:solidFill>
                <a:effectLst/>
                <a:latin typeface="Roboto" panose="02000000000000000000" pitchFamily="2" charset="0"/>
              </a:rPr>
              <a:t>Φτάνει στον τελικό της διοργάνωσης απέναντι στον μεγάλο Άγιαξ του Γιόχαν Κρόιφ, όπου χάνει με 2-0 (Βαν Ντάικ, αυτ. Καψής), ωστόσο αυτό δεν αναιρεί την τεράστια πορεία που δύσκολα θα ξαναγίνει από ελληνική ομάδα.</a:t>
            </a:r>
          </a:p>
          <a:p>
            <a:pPr algn="l"/>
            <a:r>
              <a:rPr lang="el-GR" b="1" i="0">
                <a:solidFill>
                  <a:srgbClr val="000000"/>
                </a:solidFill>
                <a:effectLst/>
                <a:latin typeface="Roboto" panose="02000000000000000000" pitchFamily="2" charset="0"/>
              </a:rPr>
              <a:t>Προπονητής</a:t>
            </a:r>
            <a:r>
              <a:rPr lang="el-GR" b="0" i="0">
                <a:solidFill>
                  <a:srgbClr val="000000"/>
                </a:solidFill>
                <a:effectLst/>
                <a:latin typeface="Roboto" panose="02000000000000000000" pitchFamily="2" charset="0"/>
              </a:rPr>
              <a:t>: Φέρεντς Πούσκας</a:t>
            </a:r>
            <a:br>
              <a:rPr lang="el-GR" b="0" i="0">
                <a:solidFill>
                  <a:srgbClr val="000000"/>
                </a:solidFill>
                <a:effectLst/>
                <a:latin typeface="Roboto" panose="02000000000000000000" pitchFamily="2" charset="0"/>
              </a:rPr>
            </a:br>
            <a:r>
              <a:rPr lang="el-GR" b="1" i="0">
                <a:solidFill>
                  <a:srgbClr val="000000"/>
                </a:solidFill>
                <a:effectLst/>
                <a:latin typeface="Roboto" panose="02000000000000000000" pitchFamily="2" charset="0"/>
              </a:rPr>
              <a:t>Πρωταγωνιστές</a:t>
            </a:r>
            <a:r>
              <a:rPr lang="el-GR" b="0" i="0">
                <a:solidFill>
                  <a:srgbClr val="000000"/>
                </a:solidFill>
                <a:effectLst/>
                <a:latin typeface="Roboto" panose="02000000000000000000" pitchFamily="2" charset="0"/>
              </a:rPr>
              <a:t>: Μίμης Δομάζος, Αντώνης Αντωνιάδης, Αριστείδης Καμάρας, Τάκης Οικονομόπουλος, Τότης Φυλακούρης, Κώστας Ελευθεράκης</a:t>
            </a:r>
          </a:p>
        </p:txBody>
      </p:sp>
      <p:pic>
        <p:nvPicPr>
          <p:cNvPr id="4" name="Εικόνα 4">
            <a:extLst>
              <a:ext uri="{FF2B5EF4-FFF2-40B4-BE49-F238E27FC236}">
                <a16:creationId xmlns:a16="http://schemas.microsoft.com/office/drawing/2014/main" id="{C95D9623-9312-E944-9D89-9CF64ABFC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35" y="890587"/>
            <a:ext cx="7911702" cy="5076825"/>
          </a:xfrm>
          <a:prstGeom prst="rect">
            <a:avLst/>
          </a:prstGeom>
        </p:spPr>
      </p:pic>
    </p:spTree>
    <p:extLst>
      <p:ext uri="{BB962C8B-B14F-4D97-AF65-F5344CB8AC3E}">
        <p14:creationId xmlns:p14="http://schemas.microsoft.com/office/powerpoint/2010/main" val="1725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Εικόνα 2">
            <a:extLst>
              <a:ext uri="{FF2B5EF4-FFF2-40B4-BE49-F238E27FC236}">
                <a16:creationId xmlns:a16="http://schemas.microsoft.com/office/drawing/2014/main" id="{E7A3200A-8692-AC44-8D93-2ABED6608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9206" y="71437"/>
            <a:ext cx="5732294" cy="6697265"/>
          </a:xfrm>
          <a:prstGeom prst="rect">
            <a:avLst/>
          </a:prstGeom>
        </p:spPr>
      </p:pic>
      <p:sp>
        <p:nvSpPr>
          <p:cNvPr id="6" name="TextBox 5">
            <a:extLst>
              <a:ext uri="{FF2B5EF4-FFF2-40B4-BE49-F238E27FC236}">
                <a16:creationId xmlns:a16="http://schemas.microsoft.com/office/drawing/2014/main" id="{ABA49D28-5BD2-7640-93D1-47DBDC257245}"/>
              </a:ext>
            </a:extLst>
          </p:cNvPr>
          <p:cNvSpPr txBox="1"/>
          <p:nvPr/>
        </p:nvSpPr>
        <p:spPr>
          <a:xfrm rot="10469459" flipV="1">
            <a:off x="297374" y="1738432"/>
            <a:ext cx="5482828" cy="2862322"/>
          </a:xfrm>
          <a:prstGeom prst="rect">
            <a:avLst/>
          </a:prstGeom>
          <a:noFill/>
        </p:spPr>
        <p:txBody>
          <a:bodyPr wrap="square">
            <a:spAutoFit/>
          </a:bodyPr>
          <a:lstStyle/>
          <a:p>
            <a:r>
              <a:rPr lang="el-GR" b="0" i="0">
                <a:solidFill>
                  <a:srgbClr val="000000"/>
                </a:solidFill>
                <a:effectLst/>
                <a:latin typeface="Roboto" panose="02000000000000000000" pitchFamily="2" charset="0"/>
              </a:rPr>
              <a:t>Το 1999 οι αδερφοί Γιαννακόπουλοι πραγματοποιούν μία από τις μεγαλύτερες μεταγραφές της ιστορίας τους. Και όχι, δεν ήταν παίκτης αλλά προπονητής. Ο Ζέλικο Ομπράντοβιτς ξεκινά τη δυναστεία του «τριφυλλιού» δίνοντάς του το δεύτερο ευρωπαϊκό της ιστορίας του. Στον τελικό της Θεσσαλονίκης, η Μακάμπι Τελ Αβίβ του μετέπειτα «πράσινου» Άριελ ΜακΝτόναλντ δεν αποτελεί εμπόδιο για τον Παναθηναϊκό που επικρατεί με 73-67.</a:t>
            </a:r>
            <a:endParaRPr lang="el-GR"/>
          </a:p>
        </p:txBody>
      </p:sp>
    </p:spTree>
    <p:extLst>
      <p:ext uri="{BB962C8B-B14F-4D97-AF65-F5344CB8AC3E}">
        <p14:creationId xmlns:p14="http://schemas.microsoft.com/office/powerpoint/2010/main" val="91506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Εικόνα 2">
            <a:extLst>
              <a:ext uri="{FF2B5EF4-FFF2-40B4-BE49-F238E27FC236}">
                <a16:creationId xmlns:a16="http://schemas.microsoft.com/office/drawing/2014/main" id="{4CBFE9AD-15D9-C44A-A5C7-1B9C930A0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188352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1DB42F-7874-AD44-91AC-0640E7305A4D}"/>
              </a:ext>
            </a:extLst>
          </p:cNvPr>
          <p:cNvSpPr>
            <a:spLocks noGrp="1"/>
          </p:cNvSpPr>
          <p:nvPr>
            <p:ph type="title"/>
          </p:nvPr>
        </p:nvSpPr>
        <p:spPr/>
        <p:txBody>
          <a:bodyPr/>
          <a:lstStyle/>
          <a:p>
            <a:r>
              <a:rPr lang="el-GR"/>
              <a:t>ΑΕΚ= Αθλητική ένωση Κωνσταντινουπόλεως</a:t>
            </a:r>
          </a:p>
        </p:txBody>
      </p:sp>
      <p:pic>
        <p:nvPicPr>
          <p:cNvPr id="3" name="Εικόνα 3">
            <a:extLst>
              <a:ext uri="{FF2B5EF4-FFF2-40B4-BE49-F238E27FC236}">
                <a16:creationId xmlns:a16="http://schemas.microsoft.com/office/drawing/2014/main" id="{F0424BA1-44DC-C34A-893D-E1541E03E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31283"/>
            <a:ext cx="9833460" cy="3272103"/>
          </a:xfrm>
          <a:prstGeom prst="rect">
            <a:avLst/>
          </a:prstGeom>
        </p:spPr>
      </p:pic>
      <p:sp>
        <p:nvSpPr>
          <p:cNvPr id="5" name="TextBox 4">
            <a:extLst>
              <a:ext uri="{FF2B5EF4-FFF2-40B4-BE49-F238E27FC236}">
                <a16:creationId xmlns:a16="http://schemas.microsoft.com/office/drawing/2014/main" id="{958496AF-FA3F-AE41-837F-DE73C1A71FB3}"/>
              </a:ext>
            </a:extLst>
          </p:cNvPr>
          <p:cNvSpPr txBox="1"/>
          <p:nvPr/>
        </p:nvSpPr>
        <p:spPr>
          <a:xfrm rot="10800000" flipV="1">
            <a:off x="447587" y="4603386"/>
            <a:ext cx="9233682" cy="923330"/>
          </a:xfrm>
          <a:prstGeom prst="rect">
            <a:avLst/>
          </a:prstGeom>
          <a:noFill/>
        </p:spPr>
        <p:txBody>
          <a:bodyPr wrap="square">
            <a:spAutoFit/>
          </a:bodyPr>
          <a:lstStyle/>
          <a:p>
            <a:r>
              <a:rPr lang="el-GR" b="0" i="0">
                <a:solidFill>
                  <a:srgbClr val="202122"/>
                </a:solidFill>
                <a:effectLst/>
                <a:latin typeface="-apple-system"/>
              </a:rPr>
              <a:t>Το κίτρινο υποδηλώνει την ελπίδα μετά τον ξεριζωμό </a:t>
            </a:r>
            <a:r>
              <a:rPr lang="el-GR" b="0" i="0" u="none" strike="noStrike">
                <a:solidFill>
                  <a:srgbClr val="6B4BA1"/>
                </a:solidFill>
                <a:effectLst/>
                <a:latin typeface="-apple-system"/>
                <a:hlinkClick r:id="rId3" tooltip="Μικρασιατική καταστροφή"/>
              </a:rPr>
              <a:t>των χιλιάδων προσφύγων</a:t>
            </a:r>
            <a:r>
              <a:rPr lang="el-GR" b="0" i="0">
                <a:solidFill>
                  <a:srgbClr val="202122"/>
                </a:solidFill>
                <a:effectLst/>
                <a:latin typeface="-apple-system"/>
              </a:rPr>
              <a:t> το 1922, αλλά έχει ρίζες και στη </a:t>
            </a:r>
            <a:r>
              <a:rPr lang="el-GR" b="0" i="0" u="none" strike="noStrike">
                <a:solidFill>
                  <a:srgbClr val="6B4BA1"/>
                </a:solidFill>
                <a:effectLst/>
                <a:latin typeface="-apple-system"/>
                <a:hlinkClick r:id="rId4" tooltip="Βυζαντινή Αυτοκρατορία"/>
              </a:rPr>
              <a:t>Βυζαντινή Αυτοκρατορία</a:t>
            </a:r>
            <a:r>
              <a:rPr lang="el-GR" b="0" i="0">
                <a:solidFill>
                  <a:srgbClr val="202122"/>
                </a:solidFill>
                <a:effectLst/>
                <a:latin typeface="-apple-system"/>
              </a:rPr>
              <a:t>, ενώ το μαύρο υποδηλώνει τον πόνο της γενιάς εκείνης, που αναγκάστηκε να μεταφερθεί στα αστικά κέντρα της Ελλάδας.</a:t>
            </a:r>
            <a:endParaRPr lang="el-GR"/>
          </a:p>
        </p:txBody>
      </p:sp>
    </p:spTree>
    <p:extLst>
      <p:ext uri="{BB962C8B-B14F-4D97-AF65-F5344CB8AC3E}">
        <p14:creationId xmlns:p14="http://schemas.microsoft.com/office/powerpoint/2010/main" val="3209597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2492E6-0291-604B-88A4-1F0DC93A79F4}"/>
              </a:ext>
            </a:extLst>
          </p:cNvPr>
          <p:cNvSpPr txBox="1"/>
          <p:nvPr/>
        </p:nvSpPr>
        <p:spPr>
          <a:xfrm>
            <a:off x="2160984" y="1428750"/>
            <a:ext cx="7929563" cy="3139321"/>
          </a:xfrm>
          <a:prstGeom prst="rect">
            <a:avLst/>
          </a:prstGeom>
          <a:noFill/>
        </p:spPr>
        <p:txBody>
          <a:bodyPr wrap="square">
            <a:spAutoFit/>
          </a:bodyPr>
          <a:lstStyle/>
          <a:p>
            <a:pPr algn="l"/>
            <a:r>
              <a:rPr lang="el-GR" b="0" i="0">
                <a:solidFill>
                  <a:srgbClr val="000000"/>
                </a:solidFill>
                <a:effectLst/>
                <a:latin typeface="Averta"/>
              </a:rPr>
              <a:t>Η μεγάλη ομάδα της ΑΕΚ του Φράντισεκ Φάντροκ στις 16 Μαρτίου του 1977 γίνεται η πρώτη ελληνική ομάδα που φτάνει στα ημιτελικά του Κυπέλλου </a:t>
            </a:r>
            <a:r>
              <a:rPr lang="af-ZA" b="0" i="0">
                <a:solidFill>
                  <a:srgbClr val="000000"/>
                </a:solidFill>
                <a:effectLst/>
                <a:latin typeface="Averta"/>
              </a:rPr>
              <a:t>UEFA. </a:t>
            </a:r>
            <a:r>
              <a:rPr lang="el-GR" b="0" i="0">
                <a:solidFill>
                  <a:srgbClr val="000000"/>
                </a:solidFill>
                <a:effectLst/>
                <a:latin typeface="Averta"/>
              </a:rPr>
              <a:t>Έχοντας χάσει με 3-0 στην Αγγλία από την ΚΠΡ, η Ένωση πετυχαίνει μια μεγάλη ανατροπή στη Νέα Φιλαδέλφεια. Με δύο γκολ από τον Θωμά Μαύρο και ένα από τον Μίμη Παπαϊωάννου ισοφαρίζει το σκορ του πρώτου αγώνα και στέλνει τον προημιτελικό στην παράταση. Τελικά στα πέναλτι με 7-6 και δύο αποκρούσεις του Χρηστίδη η ΑΕΚ ολοκληρώνει μια τρομερή ανατροπή και παίρνει το εισιτήριο για τους «4» του Κυπέλλου </a:t>
            </a:r>
            <a:r>
              <a:rPr lang="af-ZA" b="0" i="0">
                <a:solidFill>
                  <a:srgbClr val="000000"/>
                </a:solidFill>
                <a:effectLst/>
                <a:latin typeface="Averta"/>
              </a:rPr>
              <a:t>UEFA, </a:t>
            </a:r>
            <a:r>
              <a:rPr lang="el-GR" b="0" i="0">
                <a:solidFill>
                  <a:srgbClr val="000000"/>
                </a:solidFill>
                <a:effectLst/>
                <a:latin typeface="Averta"/>
              </a:rPr>
              <a:t>όπου εκεί δεν μπόρεσε να ξεπεράσει το εμπόδιο της μεγάλης Γιουβέντους για να φτάσει ως τον τελικό.</a:t>
            </a:r>
          </a:p>
          <a:p>
            <a:br>
              <a:rPr lang="el-GR"/>
            </a:br>
            <a:endParaRPr lang="el-GR"/>
          </a:p>
        </p:txBody>
      </p:sp>
    </p:spTree>
    <p:extLst>
      <p:ext uri="{BB962C8B-B14F-4D97-AF65-F5344CB8AC3E}">
        <p14:creationId xmlns:p14="http://schemas.microsoft.com/office/powerpoint/2010/main" val="366377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2BBAD3-4F45-6C41-A916-F1A5A5B5FEF2}"/>
              </a:ext>
            </a:extLst>
          </p:cNvPr>
          <p:cNvSpPr txBox="1"/>
          <p:nvPr/>
        </p:nvSpPr>
        <p:spPr>
          <a:xfrm>
            <a:off x="2000251" y="928688"/>
            <a:ext cx="3518297" cy="5355312"/>
          </a:xfrm>
          <a:prstGeom prst="rect">
            <a:avLst/>
          </a:prstGeom>
          <a:noFill/>
        </p:spPr>
        <p:txBody>
          <a:bodyPr wrap="square">
            <a:spAutoFit/>
          </a:bodyPr>
          <a:lstStyle/>
          <a:p>
            <a:r>
              <a:rPr lang="el-GR" b="0" i="0">
                <a:solidFill>
                  <a:srgbClr val="000000"/>
                </a:solidFill>
                <a:effectLst/>
                <a:latin typeface="Averta"/>
              </a:rPr>
              <a:t>Το 1994 η ΑΕΚ έγινε η πρώτη ελληνική ομάδα που συμμετείχε στους ομίλους του </a:t>
            </a:r>
            <a:r>
              <a:rPr lang="af-ZA" b="0" i="0">
                <a:solidFill>
                  <a:srgbClr val="000000"/>
                </a:solidFill>
                <a:effectLst/>
                <a:latin typeface="Averta"/>
              </a:rPr>
              <a:t>Champions League. </a:t>
            </a:r>
            <a:r>
              <a:rPr lang="el-GR" b="0" i="0">
                <a:solidFill>
                  <a:srgbClr val="000000"/>
                </a:solidFill>
                <a:effectLst/>
                <a:latin typeface="Averta"/>
              </a:rPr>
              <a:t>Για να το πετύχει αυτό, η Ένωση έπρεπε να ξεπεράσει το εμπόδιο των Ρέιντζερς. Στις 10 Αυγούστου του 1994 η Ένωση του Ντούσαν Μπάγεβιτς έβαλε γερές βάσεις πρόκρισης από το πρώτο παιχνίδι στη Νέα Φιλαδέλφεια χάρη στο 2-0 με τα δύο γκολ από τον Δημήτρη Σαραβάκο. Οι κιτρινόμαυροι ολοκλήρωσαν τη μεγάλη τους επιτυχία στη Γλασκώβη, νικώντας και εκεί με 1-0, παίρνοντας το εισιτήριο για τους ομίλους όπου βρήκαν στον δρόμο τους τη Μίλαν, τον Άγιαξ και τη Σάλτσμπουργκ.</a:t>
            </a:r>
            <a:endParaRPr lang="el-GR"/>
          </a:p>
        </p:txBody>
      </p:sp>
      <p:pic>
        <p:nvPicPr>
          <p:cNvPr id="6" name="Εικόνα 6">
            <a:extLst>
              <a:ext uri="{FF2B5EF4-FFF2-40B4-BE49-F238E27FC236}">
                <a16:creationId xmlns:a16="http://schemas.microsoft.com/office/drawing/2014/main" id="{DBA9E940-DAF7-5241-8946-9C3AB3D1D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7173" y="803672"/>
            <a:ext cx="6244828" cy="5625703"/>
          </a:xfrm>
          <a:prstGeom prst="rect">
            <a:avLst/>
          </a:prstGeom>
        </p:spPr>
      </p:pic>
    </p:spTree>
    <p:extLst>
      <p:ext uri="{BB962C8B-B14F-4D97-AF65-F5344CB8AC3E}">
        <p14:creationId xmlns:p14="http://schemas.microsoft.com/office/powerpoint/2010/main" val="249871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Εικόνα 2">
            <a:extLst>
              <a:ext uri="{FF2B5EF4-FFF2-40B4-BE49-F238E27FC236}">
                <a16:creationId xmlns:a16="http://schemas.microsoft.com/office/drawing/2014/main" id="{273481BF-5023-0249-93B9-67802AB57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22" y="885824"/>
            <a:ext cx="4161234" cy="5086350"/>
          </a:xfrm>
          <a:prstGeom prst="rect">
            <a:avLst/>
          </a:prstGeom>
        </p:spPr>
      </p:pic>
      <p:pic>
        <p:nvPicPr>
          <p:cNvPr id="3" name="Εικόνα 3">
            <a:extLst>
              <a:ext uri="{FF2B5EF4-FFF2-40B4-BE49-F238E27FC236}">
                <a16:creationId xmlns:a16="http://schemas.microsoft.com/office/drawing/2014/main" id="{B1102F86-1385-254A-8A05-F09DE88CB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5" y="866774"/>
            <a:ext cx="7193499" cy="5086350"/>
          </a:xfrm>
          <a:prstGeom prst="rect">
            <a:avLst/>
          </a:prstGeom>
        </p:spPr>
      </p:pic>
    </p:spTree>
    <p:extLst>
      <p:ext uri="{BB962C8B-B14F-4D97-AF65-F5344CB8AC3E}">
        <p14:creationId xmlns:p14="http://schemas.microsoft.com/office/powerpoint/2010/main" val="2331990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A650BC-28D4-2C4D-B661-A53EF42FC41E}"/>
              </a:ext>
            </a:extLst>
          </p:cNvPr>
          <p:cNvSpPr>
            <a:spLocks noGrp="1"/>
          </p:cNvSpPr>
          <p:nvPr>
            <p:ph type="title"/>
          </p:nvPr>
        </p:nvSpPr>
        <p:spPr>
          <a:xfrm>
            <a:off x="838200" y="1763315"/>
            <a:ext cx="10515600" cy="1437085"/>
          </a:xfrm>
        </p:spPr>
        <p:txBody>
          <a:bodyPr>
            <a:normAutofit fontScale="90000"/>
          </a:bodyPr>
          <a:lstStyle/>
          <a:p>
            <a:r>
              <a:rPr lang="el-GR"/>
              <a:t>ΠΑΟΚ= Πανθεσσαλονίκειος Αθλητικός σύλλογος Κωνσταντινουπολιτών</a:t>
            </a:r>
            <a:br>
              <a:rPr lang="el-GR"/>
            </a:br>
            <a:br>
              <a:rPr lang="el-GR"/>
            </a:br>
            <a:br>
              <a:rPr lang="el-GR"/>
            </a:br>
            <a:r>
              <a:rPr lang="el-GR"/>
              <a:t>
</a:t>
            </a:r>
          </a:p>
        </p:txBody>
      </p:sp>
      <p:pic>
        <p:nvPicPr>
          <p:cNvPr id="4" name="Εικόνα 4">
            <a:extLst>
              <a:ext uri="{FF2B5EF4-FFF2-40B4-BE49-F238E27FC236}">
                <a16:creationId xmlns:a16="http://schemas.microsoft.com/office/drawing/2014/main" id="{088A5E8D-A735-AD41-851D-6C5C1A100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9359" y="1763315"/>
            <a:ext cx="3702844" cy="4237435"/>
          </a:xfrm>
          <a:prstGeom prst="rect">
            <a:avLst/>
          </a:prstGeom>
        </p:spPr>
      </p:pic>
      <p:sp>
        <p:nvSpPr>
          <p:cNvPr id="6" name="TextBox 5">
            <a:extLst>
              <a:ext uri="{FF2B5EF4-FFF2-40B4-BE49-F238E27FC236}">
                <a16:creationId xmlns:a16="http://schemas.microsoft.com/office/drawing/2014/main" id="{EF54D6D1-19D8-E046-927B-B960D9E9135A}"/>
              </a:ext>
            </a:extLst>
          </p:cNvPr>
          <p:cNvSpPr txBox="1"/>
          <p:nvPr/>
        </p:nvSpPr>
        <p:spPr>
          <a:xfrm>
            <a:off x="838200" y="3985318"/>
            <a:ext cx="7229772" cy="923330"/>
          </a:xfrm>
          <a:prstGeom prst="rect">
            <a:avLst/>
          </a:prstGeom>
          <a:noFill/>
        </p:spPr>
        <p:txBody>
          <a:bodyPr wrap="square">
            <a:spAutoFit/>
          </a:bodyPr>
          <a:lstStyle/>
          <a:p>
            <a:r>
              <a:rPr lang="el-GR" b="0" i="0">
                <a:solidFill>
                  <a:srgbClr val="202122"/>
                </a:solidFill>
                <a:effectLst/>
                <a:latin typeface="-apple-system"/>
              </a:rPr>
              <a:t>έχει ως χρώματα το μαύρο, ως ένδειξη πένθους για τον αφανισμό του Ελληνισμού της Ανατολής και το λευκό ως σύμβολο της ελπίδας για αναγέννηση. Το</a:t>
            </a:r>
            <a:endParaRPr lang="el-GR"/>
          </a:p>
        </p:txBody>
      </p:sp>
    </p:spTree>
    <p:extLst>
      <p:ext uri="{BB962C8B-B14F-4D97-AF65-F5344CB8AC3E}">
        <p14:creationId xmlns:p14="http://schemas.microsoft.com/office/powerpoint/2010/main" val="2108487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B4CCC1-BCCF-494E-9F32-D858EB3624C8}"/>
              </a:ext>
            </a:extLst>
          </p:cNvPr>
          <p:cNvSpPr txBox="1"/>
          <p:nvPr/>
        </p:nvSpPr>
        <p:spPr>
          <a:xfrm>
            <a:off x="750094" y="3250406"/>
            <a:ext cx="8536781" cy="1477328"/>
          </a:xfrm>
          <a:prstGeom prst="rect">
            <a:avLst/>
          </a:prstGeom>
          <a:noFill/>
        </p:spPr>
        <p:txBody>
          <a:bodyPr wrap="square">
            <a:spAutoFit/>
          </a:bodyPr>
          <a:lstStyle/>
          <a:p>
            <a:r>
              <a:rPr lang="el-GR" b="1" i="0">
                <a:solidFill>
                  <a:srgbClr val="000000"/>
                </a:solidFill>
                <a:effectLst/>
                <a:latin typeface="Open Sans" panose="020B0606030504020204" pitchFamily="34" charset="0"/>
              </a:rPr>
              <a:t>Γύφτοι/Κοτόπουλο</a:t>
            </a:r>
            <a:br>
              <a:rPr lang="el-GR"/>
            </a:br>
            <a:r>
              <a:rPr lang="el-GR" b="0" i="0">
                <a:solidFill>
                  <a:srgbClr val="000000"/>
                </a:solidFill>
                <a:effectLst/>
                <a:latin typeface="Open Sans" panose="020B0606030504020204" pitchFamily="34" charset="0"/>
              </a:rPr>
              <a:t>Το «Γύφτοι» δημιουργήθηκε επειδή στην περιοχή γύρω από το γήπεδο στην γνωστή αλάνα της Τούμπας επί πολλά χρόνια είχαν τα σταντήρια τους γύφτοι και έμεναν εκεί σχεδόν μόνιμα.Το κοτόπουλο δημιουργήθηκε για να σατιρίσει το σύμβολο του σήματος της ομάδας (τον δικέφαλο αετό).</a:t>
            </a:r>
            <a:endParaRPr lang="el-GR"/>
          </a:p>
        </p:txBody>
      </p:sp>
      <p:pic>
        <p:nvPicPr>
          <p:cNvPr id="2" name="Εικόνα 3">
            <a:extLst>
              <a:ext uri="{FF2B5EF4-FFF2-40B4-BE49-F238E27FC236}">
                <a16:creationId xmlns:a16="http://schemas.microsoft.com/office/drawing/2014/main" id="{F9758178-3E5B-6C46-A5B9-CC116A2C0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762" y="339327"/>
            <a:ext cx="6705600" cy="3286125"/>
          </a:xfrm>
          <a:prstGeom prst="rect">
            <a:avLst/>
          </a:prstGeom>
        </p:spPr>
      </p:pic>
    </p:spTree>
    <p:extLst>
      <p:ext uri="{BB962C8B-B14F-4D97-AF65-F5344CB8AC3E}">
        <p14:creationId xmlns:p14="http://schemas.microsoft.com/office/powerpoint/2010/main" val="3075121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0C8B7E-356E-9F42-898C-8FFD753F9B3A}"/>
              </a:ext>
            </a:extLst>
          </p:cNvPr>
          <p:cNvSpPr txBox="1"/>
          <p:nvPr/>
        </p:nvSpPr>
        <p:spPr>
          <a:xfrm>
            <a:off x="1428749" y="1178719"/>
            <a:ext cx="10197703" cy="2585323"/>
          </a:xfrm>
          <a:prstGeom prst="rect">
            <a:avLst/>
          </a:prstGeom>
          <a:noFill/>
        </p:spPr>
        <p:txBody>
          <a:bodyPr wrap="square">
            <a:spAutoFit/>
          </a:bodyPr>
          <a:lstStyle/>
          <a:p>
            <a:pPr algn="l"/>
            <a:r>
              <a:rPr lang="el-GR" b="1" i="0">
                <a:solidFill>
                  <a:srgbClr val="303030"/>
                </a:solidFill>
                <a:effectLst/>
                <a:latin typeface="hero-new"/>
              </a:rPr>
              <a:t>Ο ΠΑΟΚ θα κάνει αισθητή την παρουσία του στο ελληνικό ποδόσφαιρο τη δεκαετία του 1970. Με παίκτες, όπως οι Κούδας, Σαράφης, Γκουερίνο, Παρίδης, Τερζανίδης, Ιωσηφίδης κατέκτησε το 1972 και το 1974 τα δύο πρώτα Κύπελλα Ελλάδος και στις 23 Μαΐου 1976 το πρώτο του πρωτάθλημα, σπάζοντας την κυριαρχία των ομάδων του Κέντρου με προπονητή τον Γκιούλα Λόραντ. Το ίδιο διάστημα έδωσε το παρών σε πέντε ακόμη τελικούς (1970, 1971, 1973, 1977, 1978). Στην Ευρώπη ξεχωρίζει η πορεία του στο Κύπελλο Κυπελλούχων την περίοδο 1973-74, όταν έφθασε έως τα προημιτελικά, όπου αποκλείστηκε από τη Μίλαν (3-0, 2-2).</a:t>
            </a:r>
            <a:endParaRPr lang="el-GR" b="0" i="0">
              <a:solidFill>
                <a:srgbClr val="303030"/>
              </a:solidFill>
              <a:effectLst/>
              <a:latin typeface="hero-new"/>
            </a:endParaRPr>
          </a:p>
          <a:p>
            <a:br>
              <a:rPr lang="el-GR" b="0" i="0">
                <a:solidFill>
                  <a:srgbClr val="303030"/>
                </a:solidFill>
                <a:effectLst/>
                <a:latin typeface="hero-new"/>
              </a:rPr>
            </a:br>
            <a:endParaRPr lang="el-GR"/>
          </a:p>
        </p:txBody>
      </p:sp>
      <p:pic>
        <p:nvPicPr>
          <p:cNvPr id="2" name="Εικόνα 3">
            <a:extLst>
              <a:ext uri="{FF2B5EF4-FFF2-40B4-BE49-F238E27FC236}">
                <a16:creationId xmlns:a16="http://schemas.microsoft.com/office/drawing/2014/main" id="{C180273D-01B8-5C48-88FF-6DD42BA69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429000"/>
            <a:ext cx="6705600" cy="3303984"/>
          </a:xfrm>
          <a:prstGeom prst="rect">
            <a:avLst/>
          </a:prstGeom>
        </p:spPr>
      </p:pic>
    </p:spTree>
    <p:extLst>
      <p:ext uri="{BB962C8B-B14F-4D97-AF65-F5344CB8AC3E}">
        <p14:creationId xmlns:p14="http://schemas.microsoft.com/office/powerpoint/2010/main" val="400330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1BF0F2-2E08-B945-A11F-A031A50FD5AF}"/>
              </a:ext>
            </a:extLst>
          </p:cNvPr>
          <p:cNvSpPr>
            <a:spLocks noGrp="1"/>
          </p:cNvSpPr>
          <p:nvPr>
            <p:ph type="title"/>
          </p:nvPr>
        </p:nvSpPr>
        <p:spPr>
          <a:xfrm>
            <a:off x="2418755" y="516930"/>
            <a:ext cx="10515600" cy="1325563"/>
          </a:xfrm>
        </p:spPr>
        <p:txBody>
          <a:bodyPr/>
          <a:lstStyle/>
          <a:p>
            <a:r>
              <a:rPr lang="el-GR">
                <a:solidFill>
                  <a:srgbClr val="FF0000"/>
                </a:solidFill>
              </a:rPr>
              <a:t>Ολυμπιακός</a:t>
            </a:r>
          </a:p>
        </p:txBody>
      </p:sp>
      <p:sp>
        <p:nvSpPr>
          <p:cNvPr id="3" name="TextBox 2">
            <a:extLst>
              <a:ext uri="{FF2B5EF4-FFF2-40B4-BE49-F238E27FC236}">
                <a16:creationId xmlns:a16="http://schemas.microsoft.com/office/drawing/2014/main" id="{A18C9172-A370-014F-A03E-48E04F8E59A2}"/>
              </a:ext>
            </a:extLst>
          </p:cNvPr>
          <p:cNvSpPr txBox="1"/>
          <p:nvPr/>
        </p:nvSpPr>
        <p:spPr>
          <a:xfrm>
            <a:off x="5184576" y="2514600"/>
            <a:ext cx="1828800" cy="369332"/>
          </a:xfrm>
          <a:prstGeom prst="rect">
            <a:avLst/>
          </a:prstGeom>
          <a:noFill/>
        </p:spPr>
        <p:txBody>
          <a:bodyPr wrap="square" rtlCol="0">
            <a:spAutoFit/>
          </a:bodyPr>
          <a:lstStyle/>
          <a:p>
            <a:pPr algn="l"/>
            <a:endParaRPr lang="el-GR">
              <a:solidFill>
                <a:srgbClr val="FF0000"/>
              </a:solidFill>
            </a:endParaRPr>
          </a:p>
        </p:txBody>
      </p:sp>
      <p:pic>
        <p:nvPicPr>
          <p:cNvPr id="4" name="Εικόνα 4">
            <a:extLst>
              <a:ext uri="{FF2B5EF4-FFF2-40B4-BE49-F238E27FC236}">
                <a16:creationId xmlns:a16="http://schemas.microsoft.com/office/drawing/2014/main" id="{AAC7B40E-36B4-A548-A999-A49B11B76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6" y="1696641"/>
            <a:ext cx="11054952" cy="5018483"/>
          </a:xfrm>
          <a:prstGeom prst="rect">
            <a:avLst/>
          </a:prstGeom>
        </p:spPr>
      </p:pic>
    </p:spTree>
    <p:extLst>
      <p:ext uri="{BB962C8B-B14F-4D97-AF65-F5344CB8AC3E}">
        <p14:creationId xmlns:p14="http://schemas.microsoft.com/office/powerpoint/2010/main" val="241513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EA6E1A-E0A1-FF46-9DB3-0EDC84F23AFB}"/>
              </a:ext>
            </a:extLst>
          </p:cNvPr>
          <p:cNvSpPr txBox="1"/>
          <p:nvPr/>
        </p:nvSpPr>
        <p:spPr>
          <a:xfrm>
            <a:off x="732235" y="1417230"/>
            <a:ext cx="10840640" cy="2585323"/>
          </a:xfrm>
          <a:prstGeom prst="rect">
            <a:avLst/>
          </a:prstGeom>
          <a:noFill/>
        </p:spPr>
        <p:txBody>
          <a:bodyPr wrap="square">
            <a:spAutoFit/>
          </a:bodyPr>
          <a:lstStyle/>
          <a:p>
            <a:pPr algn="l"/>
            <a:r>
              <a:rPr lang="el-GR" b="0" i="0">
                <a:solidFill>
                  <a:srgbClr val="303030"/>
                </a:solidFill>
                <a:effectLst/>
                <a:latin typeface="hero-new"/>
              </a:rPr>
              <a:t>Στις 6 Οκτωβρίου του 1988 ο ΠΑΟΚ του Ρίνους Ίσραελ υποδέχεται την Νάπολι του Ντιέγκο Αρμάντο Μαραντόνα. Οι «ασπρόμαυροι» στο πρώτο ματς στην Ιταλία χάνουν με 1-0, χάρις το εύστοχο χτύπημα πέναλτι του Ντιέγκο Μαραντόνα.</a:t>
            </a:r>
          </a:p>
          <a:p>
            <a:pPr algn="l"/>
            <a:r>
              <a:rPr lang="el-GR" b="0" i="0">
                <a:solidFill>
                  <a:srgbClr val="303030"/>
                </a:solidFill>
                <a:effectLst/>
                <a:latin typeface="hero-new"/>
              </a:rPr>
              <a:t> </a:t>
            </a:r>
          </a:p>
          <a:p>
            <a:pPr algn="l"/>
            <a:r>
              <a:rPr lang="el-GR" b="0" i="0">
                <a:solidFill>
                  <a:srgbClr val="303030"/>
                </a:solidFill>
                <a:effectLst/>
                <a:latin typeface="hero-new"/>
              </a:rPr>
              <a:t>Στην Τούμπα τα πράγματα είναι ακόμη πιο δύσκολα, λόγω της κολασμένης ατμόσφαιρας, κάτι που το παραδέχθηκε και ο ίδιος ο Ντιεγκίτο μιλώντας στη </a:t>
            </a:r>
            <a:r>
              <a:rPr lang="af-ZA" b="0" i="0">
                <a:solidFill>
                  <a:srgbClr val="303030"/>
                </a:solidFill>
                <a:effectLst/>
                <a:latin typeface="hero-new"/>
              </a:rPr>
              <a:t>RAI, </a:t>
            </a:r>
            <a:r>
              <a:rPr lang="el-GR" b="0" i="0">
                <a:solidFill>
                  <a:srgbClr val="303030"/>
                </a:solidFill>
                <a:effectLst/>
                <a:latin typeface="hero-new"/>
              </a:rPr>
              <a:t>μετά το τέλος της αναμέτρησης. Οι 45.000 φίλοι του ΠΑΟΚ γεμίζουν κάθε γωνιά του γηπέδου, δυόμιση ώρες πριν δεν έπεφτε καρφίτσα, με τα βλέμματα καρφωμένα πάνω στον Μαραντόνα.</a:t>
            </a:r>
          </a:p>
          <a:p>
            <a:pPr algn="l"/>
            <a:r>
              <a:rPr lang="el-GR" b="0" i="0">
                <a:solidFill>
                  <a:srgbClr val="303030"/>
                </a:solidFill>
                <a:effectLst/>
                <a:latin typeface="hero-new"/>
              </a:rPr>
              <a:t> </a:t>
            </a:r>
          </a:p>
        </p:txBody>
      </p:sp>
      <p:pic>
        <p:nvPicPr>
          <p:cNvPr id="2" name="Εικόνα 3">
            <a:extLst>
              <a:ext uri="{FF2B5EF4-FFF2-40B4-BE49-F238E27FC236}">
                <a16:creationId xmlns:a16="http://schemas.microsoft.com/office/drawing/2014/main" id="{F37E008D-7F74-BD44-A7C0-805711796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266" y="3786188"/>
            <a:ext cx="7323534" cy="3071812"/>
          </a:xfrm>
          <a:prstGeom prst="rect">
            <a:avLst/>
          </a:prstGeom>
        </p:spPr>
      </p:pic>
      <p:sp>
        <p:nvSpPr>
          <p:cNvPr id="4" name="Τίτλος 3">
            <a:extLst>
              <a:ext uri="{FF2B5EF4-FFF2-40B4-BE49-F238E27FC236}">
                <a16:creationId xmlns:a16="http://schemas.microsoft.com/office/drawing/2014/main" id="{E3078017-65CA-DE4B-9714-51C16B8FE90C}"/>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32767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1D4660-A90C-5C46-8C9C-007F02246401}"/>
              </a:ext>
            </a:extLst>
          </p:cNvPr>
          <p:cNvSpPr>
            <a:spLocks noGrp="1"/>
          </p:cNvSpPr>
          <p:nvPr>
            <p:ph type="title"/>
          </p:nvPr>
        </p:nvSpPr>
        <p:spPr>
          <a:xfrm>
            <a:off x="838200" y="2263179"/>
            <a:ext cx="10515600" cy="2331641"/>
          </a:xfrm>
        </p:spPr>
        <p:txBody>
          <a:bodyPr>
            <a:normAutofit fontScale="90000"/>
          </a:bodyPr>
          <a:lstStyle/>
          <a:p>
            <a:r>
              <a:rPr lang="el-GR"/>
              <a:t>Πηγές:</a:t>
            </a:r>
            <a:br>
              <a:rPr lang="el-GR"/>
            </a:br>
            <a:r>
              <a:rPr lang="el-GR"/>
              <a:t>📚Wikipedia</a:t>
            </a:r>
            <a:br>
              <a:rPr lang="el-GR"/>
            </a:br>
            <a:r>
              <a:rPr lang="el-GR"/>
              <a:t>📚</a:t>
            </a:r>
            <a:r>
              <a:rPr lang="el-GR">
                <a:hlinkClick r:id="rId2"/>
              </a:rPr>
              <a:t>www.gazzetta.gr</a:t>
            </a:r>
            <a:br>
              <a:rPr lang="el-GR"/>
            </a:br>
            <a:r>
              <a:rPr lang="el-GR"/>
              <a:t>📚</a:t>
            </a:r>
            <a:r>
              <a:rPr lang="el-GR">
                <a:hlinkClick r:id="rId3"/>
              </a:rPr>
              <a:t>www.sport.24.gr</a:t>
            </a:r>
            <a:br>
              <a:rPr lang="el-GR"/>
            </a:br>
            <a:r>
              <a:rPr lang="el-GR"/>
              <a:t>📚</a:t>
            </a:r>
            <a:r>
              <a:rPr lang="el-GR">
                <a:hlinkClick r:id="rId4"/>
              </a:rPr>
              <a:t>www.thessports.gr</a:t>
            </a:r>
            <a:br>
              <a:rPr lang="el-GR"/>
            </a:br>
            <a:r>
              <a:rPr lang="el-GR"/>
              <a:t>📚</a:t>
            </a:r>
            <a:r>
              <a:rPr lang="el-GR">
                <a:hlinkClick r:id="rId5"/>
              </a:rPr>
              <a:t>www.iefimerida.gr</a:t>
            </a:r>
            <a:br>
              <a:rPr lang="el-GR"/>
            </a:br>
            <a:r>
              <a:rPr lang="el-GR"/>
              <a:t>📚</a:t>
            </a:r>
            <a:r>
              <a:rPr lang="el-GR">
                <a:hlinkClick r:id="rId6"/>
              </a:rPr>
              <a:t>www.To10.gr</a:t>
            </a:r>
            <a:br>
              <a:rPr lang="el-GR"/>
            </a:br>
            <a:endParaRPr lang="el-GR"/>
          </a:p>
        </p:txBody>
      </p:sp>
    </p:spTree>
    <p:extLst>
      <p:ext uri="{BB962C8B-B14F-4D97-AF65-F5344CB8AC3E}">
        <p14:creationId xmlns:p14="http://schemas.microsoft.com/office/powerpoint/2010/main" val="93298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a:extLst>
              <a:ext uri="{FF2B5EF4-FFF2-40B4-BE49-F238E27FC236}">
                <a16:creationId xmlns:a16="http://schemas.microsoft.com/office/drawing/2014/main" id="{7848FC69-566F-9C4D-BD3A-EC0D5BD59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17" y="510019"/>
            <a:ext cx="10697766" cy="5837962"/>
          </a:xfrm>
          <a:prstGeom prst="rect">
            <a:avLst/>
          </a:prstGeom>
        </p:spPr>
      </p:pic>
    </p:spTree>
    <p:extLst>
      <p:ext uri="{BB962C8B-B14F-4D97-AF65-F5344CB8AC3E}">
        <p14:creationId xmlns:p14="http://schemas.microsoft.com/office/powerpoint/2010/main" val="223788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C3C7B0-AD2A-4E41-8048-20F8B9B7F005}"/>
              </a:ext>
            </a:extLst>
          </p:cNvPr>
          <p:cNvSpPr>
            <a:spLocks noGrp="1"/>
          </p:cNvSpPr>
          <p:nvPr>
            <p:ph type="title"/>
          </p:nvPr>
        </p:nvSpPr>
        <p:spPr>
          <a:xfrm>
            <a:off x="838200" y="1125141"/>
            <a:ext cx="10515600" cy="4822032"/>
          </a:xfrm>
        </p:spPr>
        <p:txBody>
          <a:bodyPr/>
          <a:lstStyle/>
          <a:p>
            <a:r>
              <a:rPr lang="el-GR" b="1">
                <a:solidFill>
                  <a:srgbClr val="FF0000"/>
                </a:solidFill>
              </a:rPr>
              <a:t>Θρύλος</a:t>
            </a:r>
            <a:r>
              <a:rPr lang="el-GR">
                <a:solidFill>
                  <a:srgbClr val="FF0000"/>
                </a:solidFill>
              </a:rPr>
              <a:t> </a:t>
            </a:r>
            <a:br>
              <a:rPr lang="el-GR">
                <a:solidFill>
                  <a:srgbClr val="FF0000"/>
                </a:solidFill>
              </a:rPr>
            </a:br>
            <a:r>
              <a:rPr lang="el-GR">
                <a:solidFill>
                  <a:srgbClr val="FF0000"/>
                </a:solidFill>
              </a:rPr>
              <a:t>Προσωνύμιο που οφείλεται στα 6 συνεχόμενα πρωταθλήματα που απέσπασε εως το 1959 ,σπάζοντας τοτε το ρεκόρ της Γιουβέντους  . Το 2007 πήρε 7.</a:t>
            </a:r>
          </a:p>
        </p:txBody>
      </p:sp>
    </p:spTree>
    <p:extLst>
      <p:ext uri="{BB962C8B-B14F-4D97-AF65-F5344CB8AC3E}">
        <p14:creationId xmlns:p14="http://schemas.microsoft.com/office/powerpoint/2010/main" val="141819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1549D5-ABBF-364F-B7A9-554D5152537B}"/>
              </a:ext>
            </a:extLst>
          </p:cNvPr>
          <p:cNvSpPr txBox="1"/>
          <p:nvPr/>
        </p:nvSpPr>
        <p:spPr>
          <a:xfrm>
            <a:off x="1000125" y="889843"/>
            <a:ext cx="10626327" cy="2862322"/>
          </a:xfrm>
          <a:prstGeom prst="rect">
            <a:avLst/>
          </a:prstGeom>
          <a:noFill/>
        </p:spPr>
        <p:txBody>
          <a:bodyPr wrap="square">
            <a:spAutoFit/>
          </a:bodyPr>
          <a:lstStyle/>
          <a:p>
            <a:r>
              <a:rPr lang="el-GR" b="0" i="0">
                <a:solidFill>
                  <a:srgbClr val="000000"/>
                </a:solidFill>
                <a:effectLst/>
                <a:latin typeface="Open Sans" panose="02000000000000000000" pitchFamily="2" charset="0"/>
              </a:rPr>
              <a:t>Όσον αφορά το ψευδώνυμο των «ερυθρόλευκων» φιλάθλων, αν το εξετάσουμε ετυμολογικά, διαπιστώνουμε ότι δεν προέρχεται από το ψάρι «</a:t>
            </a:r>
            <a:r>
              <a:rPr lang="el-GR" b="0" i="0">
                <a:solidFill>
                  <a:srgbClr val="FF0000"/>
                </a:solidFill>
                <a:effectLst/>
                <a:latin typeface="Open Sans" panose="02000000000000000000" pitchFamily="2" charset="0"/>
              </a:rPr>
              <a:t>γαύρος</a:t>
            </a:r>
            <a:r>
              <a:rPr lang="el-GR" b="0" i="0">
                <a:solidFill>
                  <a:srgbClr val="000000"/>
                </a:solidFill>
                <a:effectLst/>
                <a:latin typeface="Open Sans" panose="02000000000000000000" pitchFamily="2" charset="0"/>
              </a:rPr>
              <a:t>», αλλά από το «γαυριάς ή γαύρος» που ονομάζεται αφενός το άλογο που είναι έτοιμο για αγώνα και αφετέρου τα πρόσωπα που υπερηφανεύονται και κορδώνονται ιδιαίτερα για μαγκιά και ερωτοτροπίες. Ο Καρυωτάκης, σε έργο του αναφέρει: «Γίνονται κι οι γέροι γαύροι» . Στα αρχαία ελληνικά το επίθετο ο/η γαύρος, το γαύρον σημαίνει ο επαιρόμενος, ο ανδρείος, ο αγέρωχος. Βεβαίως, υπάρχει και η εκδοχή που αναφέρει ότι η ονομασία προέκυψε γύρω στο 1965, σε ένα ντέρμπι «αιωνίων» στο «Απόστολος Νικολαΐδης». Συγκεκριμένα, οι οπαδοί του Παναθηναϊκού υποδέχτηκαν τους «ερυθρόλευκους» ποδοσφαιριστές με ψαροκασέλες γεμάτους με γαύρους, τις οποίες είχαν κλέψει από το λιμάνι του Πειραιά, ως δείγμα επιβολής και ανωτερότητας.</a:t>
            </a:r>
            <a:endParaRPr lang="el-GR"/>
          </a:p>
        </p:txBody>
      </p:sp>
      <p:pic>
        <p:nvPicPr>
          <p:cNvPr id="4" name="Εικόνα 4">
            <a:extLst>
              <a:ext uri="{FF2B5EF4-FFF2-40B4-BE49-F238E27FC236}">
                <a16:creationId xmlns:a16="http://schemas.microsoft.com/office/drawing/2014/main" id="{82297BF6-36C7-2A44-BBD8-ABB24CCF3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3752165"/>
            <a:ext cx="5905500" cy="2862322"/>
          </a:xfrm>
          <a:prstGeom prst="rect">
            <a:avLst/>
          </a:prstGeom>
        </p:spPr>
      </p:pic>
    </p:spTree>
    <p:extLst>
      <p:ext uri="{BB962C8B-B14F-4D97-AF65-F5344CB8AC3E}">
        <p14:creationId xmlns:p14="http://schemas.microsoft.com/office/powerpoint/2010/main" val="18998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22B47A-EB0E-7843-A018-B5B1B899189F}"/>
              </a:ext>
            </a:extLst>
          </p:cNvPr>
          <p:cNvSpPr>
            <a:spLocks noGrp="1"/>
          </p:cNvSpPr>
          <p:nvPr>
            <p:ph type="title" idx="4294967295"/>
          </p:nvPr>
        </p:nvSpPr>
        <p:spPr>
          <a:xfrm>
            <a:off x="1676400" y="579438"/>
            <a:ext cx="10515600" cy="5438775"/>
          </a:xfrm>
        </p:spPr>
        <p:txBody>
          <a:bodyPr>
            <a:normAutofit/>
          </a:bodyPr>
          <a:lstStyle/>
          <a:p>
            <a:r>
              <a:rPr lang="el-GR">
                <a:solidFill>
                  <a:srgbClr val="FF0000"/>
                </a:solidFill>
              </a:rPr>
              <a:t>Θύρα 7 </a:t>
            </a:r>
            <a:r>
              <a:rPr lang="el-GR"/>
              <a:t>,σύνδεσμος οργανωμένων οπαδών της ομάδας και από τους δημοφιλέστερους στην Ελλάδα και στην Ευρώπη </a:t>
            </a:r>
          </a:p>
        </p:txBody>
      </p:sp>
    </p:spTree>
    <p:extLst>
      <p:ext uri="{BB962C8B-B14F-4D97-AF65-F5344CB8AC3E}">
        <p14:creationId xmlns:p14="http://schemas.microsoft.com/office/powerpoint/2010/main" val="194832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32BA0B-FE53-1140-87DB-911A5CD95B6B}"/>
              </a:ext>
            </a:extLst>
          </p:cNvPr>
          <p:cNvSpPr txBox="1"/>
          <p:nvPr/>
        </p:nvSpPr>
        <p:spPr>
          <a:xfrm>
            <a:off x="732235" y="1857374"/>
            <a:ext cx="11144250" cy="2033289"/>
          </a:xfrm>
          <a:prstGeom prst="rect">
            <a:avLst/>
          </a:prstGeom>
          <a:solidFill>
            <a:schemeClr val="bg1">
              <a:lumMod val="90000"/>
            </a:schemeClr>
          </a:solidFill>
          <a:ln>
            <a:solidFill>
              <a:srgbClr val="FF0000"/>
            </a:solidFill>
          </a:ln>
        </p:spPr>
        <p:txBody>
          <a:bodyPr wrap="square">
            <a:spAutoFit/>
          </a:bodyPr>
          <a:lstStyle/>
          <a:p>
            <a:pPr algn="l" fontAlgn="base"/>
            <a:r>
              <a:rPr lang="el-GR" b="0" i="0">
                <a:solidFill>
                  <a:srgbClr val="202122"/>
                </a:solidFill>
                <a:effectLst/>
                <a:latin typeface="-apple-system"/>
              </a:rPr>
              <a:t>Τραγική ημέρα στην ιστορία του Ολυμπιακού και του ελληνικού αθλητισμού ήταν η </a:t>
            </a:r>
            <a:r>
              <a:rPr lang="el-GR" b="0" i="0" u="none" strike="noStrike">
                <a:solidFill>
                  <a:srgbClr val="6B4BA1"/>
                </a:solidFill>
                <a:effectLst/>
                <a:latin typeface="inherit"/>
                <a:hlinkClick r:id="rId2" tooltip="8 Φεβρουαρίου"/>
              </a:rPr>
              <a:t>8η Φεβρουαρίου</a:t>
            </a:r>
            <a:r>
              <a:rPr lang="el-GR" b="0" i="0">
                <a:solidFill>
                  <a:srgbClr val="202122"/>
                </a:solidFill>
                <a:effectLst/>
                <a:latin typeface="-apple-system"/>
              </a:rPr>
              <a:t> </a:t>
            </a:r>
            <a:r>
              <a:rPr lang="el-GR" b="0" i="0" u="none" strike="noStrike">
                <a:solidFill>
                  <a:srgbClr val="6B4BA1"/>
                </a:solidFill>
                <a:effectLst/>
                <a:latin typeface="inherit"/>
                <a:hlinkClick r:id="rId3" tooltip="1981"/>
              </a:rPr>
              <a:t>1981</a:t>
            </a:r>
            <a:r>
              <a:rPr lang="el-GR" b="0" i="0">
                <a:solidFill>
                  <a:srgbClr val="202122"/>
                </a:solidFill>
                <a:effectLst/>
                <a:latin typeface="-apple-system"/>
              </a:rPr>
              <a:t>, όταν 21 φίλαθλοι από τη Θύρα 7 βρήκαν φρικτό θάνατο κατά τη διάρκεια του αγώνα με την ΑΕΚ στο Στάδιο Καραϊσκάκη, που έληξε με 6–0 υπέρ των ερυθρολεύκων. Οι 20 από αυτούς ήταν φίλοι του Ολυμπιακού και ένας της ΑΕΚ.</a:t>
            </a:r>
          </a:p>
          <a:p>
            <a:pPr algn="l" fontAlgn="base"/>
            <a:r>
              <a:rPr lang="el-GR" b="0" i="0">
                <a:solidFill>
                  <a:srgbClr val="202122"/>
                </a:solidFill>
                <a:effectLst/>
                <a:latin typeface="-apple-system"/>
              </a:rPr>
              <a:t>Μέσα σε πανηγυρισμούς, πολλοί φίλαθλοι έτρεξαν λίγα λεπτά πριν από τη λήξη του αγώνα να βγουν από τη Θύρα 7, δημιουργώντας συνωστισμό ενώ η πόρτα της θύρας ήταν κλειστή. Κάποιοι από τους φιλάθλους έπεσαν στα σκαλιά της θύρας με αποτέλεσμα το πλήθος που συνέρρεε προς την έξοδο να τους ποδοπατήσει. Εκτός από τους 21 νεκρούς υπήρξαν και 53 τραυματίες.</a:t>
            </a:r>
            <a:r>
              <a:rPr lang="el-GR" b="0" i="0" u="none" strike="noStrike" baseline="30000">
                <a:solidFill>
                  <a:srgbClr val="6B4BA1"/>
                </a:solidFill>
                <a:effectLst/>
                <a:latin typeface="inherit"/>
                <a:hlinkClick r:id="rId4"/>
              </a:rPr>
              <a:t>[8]</a:t>
            </a:r>
            <a:endParaRPr lang="el-GR" b="0" i="0">
              <a:solidFill>
                <a:srgbClr val="202122"/>
              </a:solidFill>
              <a:effectLst/>
              <a:latin typeface="-apple-system"/>
            </a:endParaRPr>
          </a:p>
        </p:txBody>
      </p:sp>
    </p:spTree>
    <p:extLst>
      <p:ext uri="{BB962C8B-B14F-4D97-AF65-F5344CB8AC3E}">
        <p14:creationId xmlns:p14="http://schemas.microsoft.com/office/powerpoint/2010/main" val="194434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0DE9E1-D1B4-CB43-9448-D8D574C9955F}"/>
              </a:ext>
            </a:extLst>
          </p:cNvPr>
          <p:cNvSpPr>
            <a:spLocks noGrp="1"/>
          </p:cNvSpPr>
          <p:nvPr>
            <p:ph type="title"/>
          </p:nvPr>
        </p:nvSpPr>
        <p:spPr/>
        <p:txBody>
          <a:bodyPr/>
          <a:lstStyle/>
          <a:p>
            <a:r>
              <a:rPr lang="el-GR">
                <a:solidFill>
                  <a:schemeClr val="accent6"/>
                </a:solidFill>
              </a:rPr>
              <a:t>Παναθηναϊκός</a:t>
            </a:r>
          </a:p>
        </p:txBody>
      </p:sp>
      <p:pic>
        <p:nvPicPr>
          <p:cNvPr id="3" name="Εικόνα 3">
            <a:extLst>
              <a:ext uri="{FF2B5EF4-FFF2-40B4-BE49-F238E27FC236}">
                <a16:creationId xmlns:a16="http://schemas.microsoft.com/office/drawing/2014/main" id="{1012770D-F03C-A243-B16B-2140DB5C0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139" y="1518047"/>
            <a:ext cx="8015722" cy="4974828"/>
          </a:xfrm>
          <a:prstGeom prst="rect">
            <a:avLst/>
          </a:prstGeom>
        </p:spPr>
      </p:pic>
    </p:spTree>
    <p:extLst>
      <p:ext uri="{BB962C8B-B14F-4D97-AF65-F5344CB8AC3E}">
        <p14:creationId xmlns:p14="http://schemas.microsoft.com/office/powerpoint/2010/main" val="21412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6FBC8-76F5-654F-9905-B12DA72E75FF}"/>
              </a:ext>
            </a:extLst>
          </p:cNvPr>
          <p:cNvSpPr txBox="1"/>
          <p:nvPr/>
        </p:nvSpPr>
        <p:spPr>
          <a:xfrm>
            <a:off x="2375297" y="1482328"/>
            <a:ext cx="7425035" cy="2862322"/>
          </a:xfrm>
          <a:prstGeom prst="rect">
            <a:avLst/>
          </a:prstGeom>
          <a:noFill/>
        </p:spPr>
        <p:txBody>
          <a:bodyPr wrap="square">
            <a:spAutoFit/>
          </a:bodyPr>
          <a:lstStyle/>
          <a:p>
            <a:r>
              <a:rPr lang="el-GR" b="1" i="0">
                <a:solidFill>
                  <a:schemeClr val="accent6">
                    <a:lumMod val="50000"/>
                  </a:schemeClr>
                </a:solidFill>
                <a:effectLst/>
                <a:latin typeface="Open Sans" panose="020B0606030504020204" pitchFamily="34" charset="0"/>
              </a:rPr>
              <a:t>Βάζελος</a:t>
            </a:r>
          </a:p>
          <a:p>
            <a:endParaRPr lang="el-GR" b="0" i="0">
              <a:solidFill>
                <a:srgbClr val="000000"/>
              </a:solidFill>
              <a:effectLst/>
              <a:latin typeface="Open Sans" panose="020B0606030504020204" pitchFamily="34" charset="0"/>
            </a:endParaRPr>
          </a:p>
          <a:p>
            <a:r>
              <a:rPr lang="el-GR">
                <a:solidFill>
                  <a:srgbClr val="000000"/>
                </a:solidFill>
                <a:latin typeface="Open Sans" panose="020B0606030504020204" pitchFamily="34" charset="0"/>
              </a:rPr>
              <a:t>Η</a:t>
            </a:r>
            <a:r>
              <a:rPr lang="el-GR" b="0" i="0">
                <a:solidFill>
                  <a:srgbClr val="000000"/>
                </a:solidFill>
                <a:effectLst/>
                <a:latin typeface="Open Sans" panose="020B0606030504020204" pitchFamily="34" charset="0"/>
              </a:rPr>
              <a:t> πρώτη δημιουργήθηκε το 1965 όπου σε έναν αγώνα μεταξύ του Παναθηναικού με τον Ολυμπιακό, οι οπαδοί του δεύτερου άλειψαν με βαζελίνη τον πάγκο του πρώτου πριν αρχίσει ο αγώνας τους.</a:t>
            </a:r>
            <a:br>
              <a:rPr lang="el-GR"/>
            </a:br>
            <a:r>
              <a:rPr lang="el-GR" b="0" i="0">
                <a:solidFill>
                  <a:srgbClr val="000000"/>
                </a:solidFill>
                <a:effectLst/>
                <a:latin typeface="Open Sans" panose="020B0606030504020204" pitchFamily="34" charset="0"/>
              </a:rPr>
              <a:t>Η δεύτερη άποψη λέει ότι οι οπαδοί του Παναθηναικού, λόγω του ότι προέρχονταν από πιο εύπορες οικογένειες, έβαζαν στα μαλλιά τους κάτι σαν ζελέ, το οποίο για τα τότε χρόνια δεν μπορούσαν να αποκτήσουν οι οπαδοί του Ολυμπιακού καθώς προέρχονταν από τις πιο λαικές τάξεις και το αποκαλούσαν περιπαιχτικά »βαζελίνη».</a:t>
            </a:r>
            <a:endParaRPr lang="el-GR"/>
          </a:p>
        </p:txBody>
      </p:sp>
    </p:spTree>
    <p:extLst>
      <p:ext uri="{BB962C8B-B14F-4D97-AF65-F5344CB8AC3E}">
        <p14:creationId xmlns:p14="http://schemas.microsoft.com/office/powerpoint/2010/main" val="228974310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Ευρεία οθόνη</PresentationFormat>
  <Slides>21</Slides>
  <Notes>0</Notes>
  <HiddenSlides>0</HiddenSlide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Το ήξερες αυτό;;; Επαλ Αλμυρού 2021-22 Α1,Α4 Νέα Ελληνικά   </vt:lpstr>
      <vt:lpstr>Ολυμπιακός</vt:lpstr>
      <vt:lpstr>Παρουσίαση του PowerPoint</vt:lpstr>
      <vt:lpstr>Θρύλος  Προσωνύμιο που οφείλεται στα 6 συνεχόμενα πρωταθλήματα που απέσπασε εως το 1959 ,σπάζοντας τοτε το ρεκόρ της Γιουβέντους  . Το 2007 πήρε 7.</vt:lpstr>
      <vt:lpstr>Παρουσίαση του PowerPoint</vt:lpstr>
      <vt:lpstr>Θύρα 7 ,σύνδεσμος οργανωμένων οπαδών της ομάδας και από τους δημοφιλέστερους στην Ελλάδα και στην Ευρώπη </vt:lpstr>
      <vt:lpstr>Παρουσίαση του PowerPoint</vt:lpstr>
      <vt:lpstr>Παναθηναϊκός</vt:lpstr>
      <vt:lpstr>Παρουσίαση του PowerPoint</vt:lpstr>
      <vt:lpstr>Παρουσίαση του PowerPoint</vt:lpstr>
      <vt:lpstr>Παρουσίαση του PowerPoint</vt:lpstr>
      <vt:lpstr>Παρουσίαση του PowerPoint</vt:lpstr>
      <vt:lpstr>ΑΕΚ= Αθλητική ένωση Κωνσταντινουπόλεως</vt:lpstr>
      <vt:lpstr>Παρουσίαση του PowerPoint</vt:lpstr>
      <vt:lpstr>Παρουσίαση του PowerPoint</vt:lpstr>
      <vt:lpstr>Παρουσίαση του PowerPoint</vt:lpstr>
      <vt:lpstr>ΠΑΟΚ= Πανθεσσαλονίκειος Αθλητικός σύλλογος Κωνσταντινουπολιτών   
</vt:lpstr>
      <vt:lpstr>Παρουσίαση του PowerPoint</vt:lpstr>
      <vt:lpstr>Παρουσίαση του PowerPoint</vt:lpstr>
      <vt:lpstr>Παρουσίαση του PowerPoint</vt:lpstr>
      <vt:lpstr>Πηγές: 📚Wikipedia 📚www.gazzetta.gr 📚www.sport.24.gr 📚www.thessports.gr 📚www.iefimerida.gr 📚www.To10.gr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Θρύλος  Προσωνύμιο που οφείλεται στα 6 συνεχόμενα πρωταθλήματα ,σπάζοντας το ρεκόρ της Γιουβέντους . Το 2007 πήρε 7 </dc:title>
  <dc:creator>Άγνωστος χρήστης</dc:creator>
  <cp:lastModifiedBy>Άγνωστος χρήστης</cp:lastModifiedBy>
  <cp:revision>13</cp:revision>
  <dcterms:created xsi:type="dcterms:W3CDTF">2021-12-05T12:14:41Z</dcterms:created>
  <dcterms:modified xsi:type="dcterms:W3CDTF">2021-12-05T13:56:45Z</dcterms:modified>
</cp:coreProperties>
</file>