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jpg" ContentType="image/jp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252525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40404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252525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252525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2851404" cy="685799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6371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714756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E7861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21988" y="649300"/>
            <a:ext cx="3748023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252525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35098" y="2757481"/>
            <a:ext cx="7425690" cy="1558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40404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2851404" cy="685799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0"/>
              <a:ext cx="182880" cy="6858000"/>
            </a:xfrm>
            <a:custGeom>
              <a:avLst/>
              <a:gdLst/>
              <a:ahLst/>
              <a:cxnLst/>
              <a:rect l="l" t="t" r="r" b="b"/>
              <a:pathLst>
                <a:path w="182880" h="6858000">
                  <a:moveTo>
                    <a:pt x="18288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82880" y="6858000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63715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/>
          <p:nvPr/>
        </p:nvSpPr>
        <p:spPr>
          <a:xfrm>
            <a:off x="0" y="4323588"/>
            <a:ext cx="1743075" cy="779145"/>
          </a:xfrm>
          <a:custGeom>
            <a:avLst/>
            <a:gdLst/>
            <a:ahLst/>
            <a:cxnLst/>
            <a:rect l="l" t="t" r="r" b="b"/>
            <a:pathLst>
              <a:path w="1743075" h="779145">
                <a:moveTo>
                  <a:pt x="1346200" y="0"/>
                </a:moveTo>
                <a:lnTo>
                  <a:pt x="0" y="0"/>
                </a:lnTo>
                <a:lnTo>
                  <a:pt x="0" y="778763"/>
                </a:lnTo>
                <a:lnTo>
                  <a:pt x="1346200" y="778763"/>
                </a:lnTo>
                <a:lnTo>
                  <a:pt x="1355891" y="777956"/>
                </a:lnTo>
                <a:lnTo>
                  <a:pt x="1363821" y="775827"/>
                </a:lnTo>
                <a:lnTo>
                  <a:pt x="1369988" y="772816"/>
                </a:lnTo>
                <a:lnTo>
                  <a:pt x="1374394" y="769366"/>
                </a:lnTo>
                <a:lnTo>
                  <a:pt x="1374394" y="764667"/>
                </a:lnTo>
                <a:lnTo>
                  <a:pt x="1379093" y="764667"/>
                </a:lnTo>
                <a:lnTo>
                  <a:pt x="1735582" y="408178"/>
                </a:lnTo>
                <a:lnTo>
                  <a:pt x="1740868" y="399587"/>
                </a:lnTo>
                <a:lnTo>
                  <a:pt x="1742630" y="388794"/>
                </a:lnTo>
                <a:lnTo>
                  <a:pt x="1740868" y="377120"/>
                </a:lnTo>
                <a:lnTo>
                  <a:pt x="1735582" y="365887"/>
                </a:lnTo>
                <a:lnTo>
                  <a:pt x="1379093" y="14097"/>
                </a:lnTo>
                <a:lnTo>
                  <a:pt x="1379093" y="9398"/>
                </a:lnTo>
                <a:lnTo>
                  <a:pt x="1374394" y="9398"/>
                </a:lnTo>
                <a:lnTo>
                  <a:pt x="1369988" y="5947"/>
                </a:lnTo>
                <a:lnTo>
                  <a:pt x="1363821" y="2936"/>
                </a:lnTo>
                <a:lnTo>
                  <a:pt x="1355891" y="807"/>
                </a:lnTo>
                <a:lnTo>
                  <a:pt x="1346200" y="0"/>
                </a:lnTo>
                <a:close/>
              </a:path>
            </a:pathLst>
          </a:custGeom>
          <a:solidFill>
            <a:srgbClr val="E7861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528565" y="2187016"/>
            <a:ext cx="5039360" cy="84899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spc="-90"/>
              <a:t>Ομηρική</a:t>
            </a:r>
            <a:r>
              <a:rPr dirty="0" sz="5400" spc="-140"/>
              <a:t> </a:t>
            </a:r>
            <a:r>
              <a:rPr dirty="0" sz="5400" spc="-85"/>
              <a:t>εποχή</a:t>
            </a:r>
            <a:endParaRPr sz="5400"/>
          </a:p>
        </p:txBody>
      </p:sp>
      <p:sp>
        <p:nvSpPr>
          <p:cNvPr id="8" name="object 8"/>
          <p:cNvSpPr txBox="1"/>
          <p:nvPr/>
        </p:nvSpPr>
        <p:spPr>
          <a:xfrm>
            <a:off x="6330060" y="4678553"/>
            <a:ext cx="5121275" cy="830580"/>
          </a:xfrm>
          <a:prstGeom prst="rect">
            <a:avLst/>
          </a:prstGeom>
        </p:spPr>
        <p:txBody>
          <a:bodyPr wrap="square" lIns="0" tIns="140970" rIns="0" bIns="0" rtlCol="0" vert="horz">
            <a:spAutoFit/>
          </a:bodyPr>
          <a:lstStyle/>
          <a:p>
            <a:pPr algn="r" marR="30480">
              <a:lnSpc>
                <a:spcPct val="100000"/>
              </a:lnSpc>
              <a:spcBef>
                <a:spcPts val="1110"/>
              </a:spcBef>
            </a:pPr>
            <a:r>
              <a:rPr dirty="0" sz="1800" spc="-45" b="1">
                <a:solidFill>
                  <a:srgbClr val="585858"/>
                </a:solidFill>
                <a:latin typeface="Tahoma"/>
                <a:cs typeface="Tahoma"/>
              </a:rPr>
              <a:t>Στάθης</a:t>
            </a:r>
            <a:r>
              <a:rPr dirty="0" sz="1800" spc="-75" b="1">
                <a:solidFill>
                  <a:srgbClr val="585858"/>
                </a:solidFill>
                <a:latin typeface="Tahoma"/>
                <a:cs typeface="Tahoma"/>
              </a:rPr>
              <a:t> </a:t>
            </a:r>
            <a:r>
              <a:rPr dirty="0" sz="1800" spc="-5" b="1">
                <a:solidFill>
                  <a:srgbClr val="585858"/>
                </a:solidFill>
                <a:latin typeface="Tahoma"/>
                <a:cs typeface="Tahoma"/>
              </a:rPr>
              <a:t>Λεουτσάκος</a:t>
            </a:r>
            <a:endParaRPr sz="1800">
              <a:latin typeface="Tahoma"/>
              <a:cs typeface="Tahoma"/>
            </a:endParaRPr>
          </a:p>
          <a:p>
            <a:pPr algn="r" marR="30480">
              <a:lnSpc>
                <a:spcPct val="100000"/>
              </a:lnSpc>
              <a:spcBef>
                <a:spcPts val="1010"/>
              </a:spcBef>
            </a:pPr>
            <a:r>
              <a:rPr dirty="0" sz="1800" spc="-60" b="1">
                <a:solidFill>
                  <a:srgbClr val="585858"/>
                </a:solidFill>
                <a:latin typeface="Tahoma"/>
                <a:cs typeface="Tahoma"/>
              </a:rPr>
              <a:t>1</a:t>
            </a:r>
            <a:r>
              <a:rPr dirty="0" baseline="25462" sz="1800" spc="-89" b="1">
                <a:solidFill>
                  <a:srgbClr val="585858"/>
                </a:solidFill>
                <a:latin typeface="Tahoma"/>
                <a:cs typeface="Tahoma"/>
              </a:rPr>
              <a:t>ο</a:t>
            </a:r>
            <a:r>
              <a:rPr dirty="0" baseline="25462" sz="1800" spc="217" b="1">
                <a:solidFill>
                  <a:srgbClr val="585858"/>
                </a:solidFill>
                <a:latin typeface="Tahoma"/>
                <a:cs typeface="Tahoma"/>
              </a:rPr>
              <a:t> </a:t>
            </a:r>
            <a:r>
              <a:rPr dirty="0" sz="1800" spc="-40" b="1">
                <a:solidFill>
                  <a:srgbClr val="585858"/>
                </a:solidFill>
                <a:latin typeface="Tahoma"/>
                <a:cs typeface="Tahoma"/>
              </a:rPr>
              <a:t>Πρότυπο</a:t>
            </a:r>
            <a:r>
              <a:rPr dirty="0" sz="1800" spc="-45" b="1">
                <a:solidFill>
                  <a:srgbClr val="585858"/>
                </a:solidFill>
                <a:latin typeface="Tahoma"/>
                <a:cs typeface="Tahoma"/>
              </a:rPr>
              <a:t> </a:t>
            </a:r>
            <a:r>
              <a:rPr dirty="0" sz="1800" spc="-85" b="1">
                <a:solidFill>
                  <a:srgbClr val="585858"/>
                </a:solidFill>
                <a:latin typeface="Tahoma"/>
                <a:cs typeface="Tahoma"/>
              </a:rPr>
              <a:t>Γενικό</a:t>
            </a:r>
            <a:r>
              <a:rPr dirty="0" sz="1800" spc="-10" b="1">
                <a:solidFill>
                  <a:srgbClr val="585858"/>
                </a:solidFill>
                <a:latin typeface="Tahoma"/>
                <a:cs typeface="Tahoma"/>
              </a:rPr>
              <a:t> </a:t>
            </a:r>
            <a:r>
              <a:rPr dirty="0" sz="1800" spc="-50" b="1">
                <a:solidFill>
                  <a:srgbClr val="585858"/>
                </a:solidFill>
                <a:latin typeface="Tahoma"/>
                <a:cs typeface="Tahoma"/>
              </a:rPr>
              <a:t>Λύκειο</a:t>
            </a:r>
            <a:r>
              <a:rPr dirty="0" sz="1800" spc="-30" b="1">
                <a:solidFill>
                  <a:srgbClr val="585858"/>
                </a:solidFill>
                <a:latin typeface="Tahoma"/>
                <a:cs typeface="Tahoma"/>
              </a:rPr>
              <a:t> </a:t>
            </a:r>
            <a:r>
              <a:rPr dirty="0" sz="1800" spc="15" b="1">
                <a:solidFill>
                  <a:srgbClr val="585858"/>
                </a:solidFill>
                <a:latin typeface="Tahoma"/>
                <a:cs typeface="Tahoma"/>
              </a:rPr>
              <a:t>Αθηνών</a:t>
            </a:r>
            <a:r>
              <a:rPr dirty="0" sz="1800" spc="-20" b="1">
                <a:solidFill>
                  <a:srgbClr val="585858"/>
                </a:solidFill>
                <a:latin typeface="Tahoma"/>
                <a:cs typeface="Tahoma"/>
              </a:rPr>
              <a:t> </a:t>
            </a:r>
            <a:r>
              <a:rPr dirty="0" sz="1800" spc="-25" b="1">
                <a:solidFill>
                  <a:srgbClr val="585858"/>
                </a:solidFill>
                <a:latin typeface="Tahoma"/>
                <a:cs typeface="Tahoma"/>
              </a:rPr>
              <a:t>-</a:t>
            </a:r>
            <a:r>
              <a:rPr dirty="0" sz="1800" spc="-40" b="1">
                <a:solidFill>
                  <a:srgbClr val="585858"/>
                </a:solidFill>
                <a:latin typeface="Tahoma"/>
                <a:cs typeface="Tahoma"/>
              </a:rPr>
              <a:t> </a:t>
            </a:r>
            <a:r>
              <a:rPr dirty="0" sz="1800" spc="-70" b="1">
                <a:solidFill>
                  <a:srgbClr val="585858"/>
                </a:solidFill>
                <a:latin typeface="Tahoma"/>
                <a:cs typeface="Tahoma"/>
              </a:rPr>
              <a:t>Γεννάδειο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02326" y="647776"/>
            <a:ext cx="3294379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240"/>
              <a:t>Ίωνε</a:t>
            </a:r>
            <a:r>
              <a:rPr dirty="0" sz="4000" spc="-185"/>
              <a:t>ς</a:t>
            </a:r>
            <a:r>
              <a:rPr dirty="0" sz="4000" spc="-55"/>
              <a:t> </a:t>
            </a:r>
            <a:r>
              <a:rPr dirty="0" sz="4000" spc="-204"/>
              <a:t>(Ιωνία)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668270" y="2029485"/>
            <a:ext cx="8757285" cy="3651885"/>
          </a:xfrm>
          <a:prstGeom prst="rect">
            <a:avLst/>
          </a:prstGeom>
        </p:spPr>
        <p:txBody>
          <a:bodyPr wrap="square" lIns="0" tIns="142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dirty="0" sz="2800" spc="-120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120" b="1">
                <a:solidFill>
                  <a:srgbClr val="FF0000"/>
                </a:solidFill>
                <a:latin typeface="Tahoma"/>
                <a:cs typeface="Tahoma"/>
              </a:rPr>
              <a:t>Ίωνες</a:t>
            </a:r>
            <a:r>
              <a:rPr dirty="0" sz="2800" spc="-1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800" spc="-345">
                <a:solidFill>
                  <a:srgbClr val="404040"/>
                </a:solidFill>
                <a:latin typeface="Tahoma"/>
                <a:cs typeface="Tahoma"/>
              </a:rPr>
              <a:t>=</a:t>
            </a:r>
            <a:r>
              <a:rPr dirty="0" sz="2800" spc="-10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80">
                <a:solidFill>
                  <a:srgbClr val="404040"/>
                </a:solidFill>
                <a:latin typeface="Tahoma"/>
                <a:cs typeface="Tahoma"/>
              </a:rPr>
              <a:t>Ελληνικό</a:t>
            </a:r>
            <a:r>
              <a:rPr dirty="0" sz="2800" spc="-8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170">
                <a:solidFill>
                  <a:srgbClr val="404040"/>
                </a:solidFill>
                <a:latin typeface="Tahoma"/>
                <a:cs typeface="Tahoma"/>
              </a:rPr>
              <a:t>φύλο</a:t>
            </a:r>
            <a:r>
              <a:rPr dirty="0" sz="2800" spc="-8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60">
                <a:solidFill>
                  <a:srgbClr val="404040"/>
                </a:solidFill>
                <a:latin typeface="Tahoma"/>
                <a:cs typeface="Tahoma"/>
              </a:rPr>
              <a:t>(ιωνική</a:t>
            </a:r>
            <a:r>
              <a:rPr dirty="0" sz="2800" spc="-8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80">
                <a:solidFill>
                  <a:srgbClr val="404040"/>
                </a:solidFill>
                <a:latin typeface="Tahoma"/>
                <a:cs typeface="Tahoma"/>
              </a:rPr>
              <a:t>διάλεκτος)</a:t>
            </a:r>
            <a:endParaRPr sz="28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1019"/>
              </a:spcBef>
              <a:buClr>
                <a:srgbClr val="E78612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 sz="2800" spc="70" b="1">
                <a:solidFill>
                  <a:srgbClr val="404040"/>
                </a:solidFill>
                <a:latin typeface="Tahoma"/>
                <a:cs typeface="Tahoma"/>
              </a:rPr>
              <a:t>από</a:t>
            </a:r>
            <a:r>
              <a:rPr dirty="0" sz="2800" spc="-5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80" b="1">
                <a:solidFill>
                  <a:srgbClr val="404040"/>
                </a:solidFill>
                <a:latin typeface="Tahoma"/>
                <a:cs typeface="Tahoma"/>
              </a:rPr>
              <a:t>ΒΑ</a:t>
            </a:r>
            <a:r>
              <a:rPr dirty="0" sz="2800" spc="-35" b="1">
                <a:solidFill>
                  <a:srgbClr val="404040"/>
                </a:solidFill>
                <a:latin typeface="Tahoma"/>
                <a:cs typeface="Tahoma"/>
              </a:rPr>
              <a:t> Πελοπόννησο, </a:t>
            </a:r>
            <a:r>
              <a:rPr dirty="0" sz="2800" spc="-125" b="1">
                <a:solidFill>
                  <a:srgbClr val="404040"/>
                </a:solidFill>
                <a:latin typeface="Tahoma"/>
                <a:cs typeface="Tahoma"/>
              </a:rPr>
              <a:t>Αττική,</a:t>
            </a:r>
            <a:r>
              <a:rPr dirty="0" sz="2800" spc="-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85" b="1">
                <a:solidFill>
                  <a:srgbClr val="404040"/>
                </a:solidFill>
                <a:latin typeface="Tahoma"/>
                <a:cs typeface="Tahoma"/>
              </a:rPr>
              <a:t>Εύβοια</a:t>
            </a:r>
            <a:endParaRPr sz="28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E78612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 sz="2800" spc="105" b="1">
                <a:solidFill>
                  <a:srgbClr val="404040"/>
                </a:solidFill>
                <a:latin typeface="Tahoma"/>
                <a:cs typeface="Tahoma"/>
              </a:rPr>
              <a:t>προς</a:t>
            </a:r>
            <a:r>
              <a:rPr dirty="0" sz="2800" spc="-6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85" b="1">
                <a:solidFill>
                  <a:srgbClr val="404040"/>
                </a:solidFill>
                <a:latin typeface="Tahoma"/>
                <a:cs typeface="Tahoma"/>
              </a:rPr>
              <a:t>Σάμο,</a:t>
            </a:r>
            <a:r>
              <a:rPr dirty="0" sz="2800" spc="-6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50" b="1">
                <a:solidFill>
                  <a:srgbClr val="404040"/>
                </a:solidFill>
                <a:latin typeface="Tahoma"/>
                <a:cs typeface="Tahoma"/>
              </a:rPr>
              <a:t>Χίο</a:t>
            </a:r>
            <a:endParaRPr sz="28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Clr>
                <a:srgbClr val="E78612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 sz="2800" spc="-40" b="1">
                <a:solidFill>
                  <a:srgbClr val="404040"/>
                </a:solidFill>
                <a:latin typeface="Tahoma"/>
                <a:cs typeface="Tahoma"/>
              </a:rPr>
              <a:t>σε</a:t>
            </a:r>
            <a:r>
              <a:rPr dirty="0" sz="2800" spc="-5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105" b="1">
                <a:solidFill>
                  <a:srgbClr val="404040"/>
                </a:solidFill>
                <a:latin typeface="Tahoma"/>
                <a:cs typeface="Tahoma"/>
              </a:rPr>
              <a:t>δυτικές</a:t>
            </a:r>
            <a:r>
              <a:rPr dirty="0" sz="2800" spc="-5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60" b="1">
                <a:solidFill>
                  <a:srgbClr val="404040"/>
                </a:solidFill>
                <a:latin typeface="Tahoma"/>
                <a:cs typeface="Tahoma"/>
              </a:rPr>
              <a:t>ακτές</a:t>
            </a:r>
            <a:r>
              <a:rPr dirty="0" sz="2800" spc="-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40" b="1">
                <a:solidFill>
                  <a:srgbClr val="404040"/>
                </a:solidFill>
                <a:latin typeface="Tahoma"/>
                <a:cs typeface="Tahoma"/>
              </a:rPr>
              <a:t>Μ.</a:t>
            </a:r>
            <a:r>
              <a:rPr dirty="0" sz="2800" spc="-3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90" b="1">
                <a:solidFill>
                  <a:srgbClr val="404040"/>
                </a:solidFill>
                <a:latin typeface="Tahoma"/>
                <a:cs typeface="Tahoma"/>
              </a:rPr>
              <a:t>Ασίας</a:t>
            </a:r>
            <a:endParaRPr sz="2800">
              <a:latin typeface="Tahoma"/>
              <a:cs typeface="Tahoma"/>
            </a:endParaRPr>
          </a:p>
          <a:p>
            <a:pPr algn="just" marL="355600" marR="5080" indent="-342900">
              <a:lnSpc>
                <a:spcPct val="100000"/>
              </a:lnSpc>
              <a:spcBef>
                <a:spcPts val="994"/>
              </a:spcBef>
            </a:pPr>
            <a:r>
              <a:rPr dirty="0" sz="2800" spc="-60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60" b="1">
                <a:solidFill>
                  <a:srgbClr val="FF0000"/>
                </a:solidFill>
                <a:latin typeface="Tahoma"/>
                <a:cs typeface="Tahoma"/>
              </a:rPr>
              <a:t>Πανιώνιο</a:t>
            </a:r>
            <a:r>
              <a:rPr dirty="0" sz="2800" spc="-60" b="1">
                <a:solidFill>
                  <a:srgbClr val="404040"/>
                </a:solidFill>
                <a:latin typeface="Tahoma"/>
                <a:cs typeface="Tahoma"/>
              </a:rPr>
              <a:t>:</a:t>
            </a:r>
            <a:r>
              <a:rPr dirty="0" sz="2800" spc="-5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80" b="1">
                <a:solidFill>
                  <a:srgbClr val="404040"/>
                </a:solidFill>
                <a:latin typeface="Tahoma"/>
                <a:cs typeface="Tahoma"/>
              </a:rPr>
              <a:t>θρησκευτική</a:t>
            </a:r>
            <a:r>
              <a:rPr dirty="0" sz="2800" spc="-7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25" b="1">
                <a:solidFill>
                  <a:srgbClr val="404040"/>
                </a:solidFill>
                <a:latin typeface="Tahoma"/>
                <a:cs typeface="Tahoma"/>
              </a:rPr>
              <a:t>ένωση</a:t>
            </a:r>
            <a:r>
              <a:rPr dirty="0" sz="2800" spc="-2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215" b="1">
                <a:solidFill>
                  <a:srgbClr val="404040"/>
                </a:solidFill>
                <a:latin typeface="Tahoma"/>
                <a:cs typeface="Tahoma"/>
              </a:rPr>
              <a:t>12</a:t>
            </a:r>
            <a:r>
              <a:rPr dirty="0" sz="2800" spc="-21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5" b="1">
                <a:solidFill>
                  <a:srgbClr val="404040"/>
                </a:solidFill>
                <a:latin typeface="Tahoma"/>
                <a:cs typeface="Tahoma"/>
              </a:rPr>
              <a:t>πόλεων</a:t>
            </a:r>
            <a:r>
              <a:rPr dirty="0" sz="280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20">
                <a:solidFill>
                  <a:srgbClr val="404040"/>
                </a:solidFill>
                <a:latin typeface="Tahoma"/>
                <a:cs typeface="Tahoma"/>
              </a:rPr>
              <a:t>με </a:t>
            </a:r>
            <a:r>
              <a:rPr dirty="0" sz="2800" spc="2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85">
                <a:solidFill>
                  <a:srgbClr val="404040"/>
                </a:solidFill>
                <a:latin typeface="Tahoma"/>
                <a:cs typeface="Tahoma"/>
              </a:rPr>
              <a:t>κέντρο </a:t>
            </a:r>
            <a:r>
              <a:rPr dirty="0" sz="2800" spc="55">
                <a:solidFill>
                  <a:srgbClr val="404040"/>
                </a:solidFill>
                <a:latin typeface="Tahoma"/>
                <a:cs typeface="Tahoma"/>
              </a:rPr>
              <a:t>το </a:t>
            </a:r>
            <a:r>
              <a:rPr dirty="0" sz="2800" spc="-75" b="1">
                <a:solidFill>
                  <a:srgbClr val="404040"/>
                </a:solidFill>
                <a:latin typeface="Tahoma"/>
                <a:cs typeface="Tahoma"/>
              </a:rPr>
              <a:t>ιερό</a:t>
            </a:r>
            <a:r>
              <a:rPr dirty="0" sz="2800" spc="-7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114" b="1">
                <a:solidFill>
                  <a:srgbClr val="404040"/>
                </a:solidFill>
                <a:latin typeface="Tahoma"/>
                <a:cs typeface="Tahoma"/>
              </a:rPr>
              <a:t>του</a:t>
            </a:r>
            <a:r>
              <a:rPr dirty="0" sz="2800" spc="-11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5" b="1">
                <a:solidFill>
                  <a:srgbClr val="404040"/>
                </a:solidFill>
                <a:latin typeface="Tahoma"/>
                <a:cs typeface="Tahoma"/>
              </a:rPr>
              <a:t>Ποσειδώνα</a:t>
            </a:r>
            <a:r>
              <a:rPr dirty="0" sz="2800" spc="5">
                <a:solidFill>
                  <a:srgbClr val="404040"/>
                </a:solidFill>
                <a:latin typeface="Tahoma"/>
                <a:cs typeface="Tahoma"/>
              </a:rPr>
              <a:t>(στο </a:t>
            </a:r>
            <a:r>
              <a:rPr dirty="0" sz="2800" spc="170">
                <a:solidFill>
                  <a:srgbClr val="404040"/>
                </a:solidFill>
                <a:latin typeface="Tahoma"/>
                <a:cs typeface="Tahoma"/>
              </a:rPr>
              <a:t>ακρωτήριο </a:t>
            </a:r>
            <a:r>
              <a:rPr dirty="0" sz="2800" spc="17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120">
                <a:solidFill>
                  <a:srgbClr val="404040"/>
                </a:solidFill>
                <a:latin typeface="Tahoma"/>
                <a:cs typeface="Tahoma"/>
              </a:rPr>
              <a:t>της</a:t>
            </a:r>
            <a:r>
              <a:rPr dirty="0" sz="2800" spc="-10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185">
                <a:solidFill>
                  <a:srgbClr val="404040"/>
                </a:solidFill>
                <a:latin typeface="Tahoma"/>
                <a:cs typeface="Tahoma"/>
              </a:rPr>
              <a:t>Μυκάλης)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83553" y="647776"/>
            <a:ext cx="1932939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15"/>
              <a:t>Δωριείς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668270" y="2033143"/>
            <a:ext cx="8759825" cy="3735704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2400" spc="-26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400" spc="-80">
                <a:solidFill>
                  <a:srgbClr val="E78612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90" b="1">
                <a:solidFill>
                  <a:srgbClr val="FF0000"/>
                </a:solidFill>
                <a:latin typeface="Tahoma"/>
                <a:cs typeface="Tahoma"/>
              </a:rPr>
              <a:t>Δω</a:t>
            </a:r>
            <a:r>
              <a:rPr dirty="0" sz="2400" spc="65" b="1">
                <a:solidFill>
                  <a:srgbClr val="FF0000"/>
                </a:solidFill>
                <a:latin typeface="Tahoma"/>
                <a:cs typeface="Tahoma"/>
              </a:rPr>
              <a:t>ρ</a:t>
            </a:r>
            <a:r>
              <a:rPr dirty="0" sz="2400" spc="-80" b="1">
                <a:solidFill>
                  <a:srgbClr val="FF0000"/>
                </a:solidFill>
                <a:latin typeface="Tahoma"/>
                <a:cs typeface="Tahoma"/>
              </a:rPr>
              <a:t>ιείς</a:t>
            </a:r>
            <a:r>
              <a:rPr dirty="0" sz="2400" spc="-3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spc="-295">
                <a:latin typeface="Tahoma"/>
                <a:cs typeface="Tahoma"/>
              </a:rPr>
              <a:t>=</a:t>
            </a:r>
            <a:r>
              <a:rPr dirty="0" sz="2400" spc="-95">
                <a:latin typeface="Tahoma"/>
                <a:cs typeface="Tahoma"/>
              </a:rPr>
              <a:t> </a:t>
            </a:r>
            <a:r>
              <a:rPr dirty="0" sz="2400" spc="70">
                <a:latin typeface="Tahoma"/>
                <a:cs typeface="Tahoma"/>
              </a:rPr>
              <a:t>ελλη</a:t>
            </a:r>
            <a:r>
              <a:rPr dirty="0" sz="2400" spc="90">
                <a:latin typeface="Tahoma"/>
                <a:cs typeface="Tahoma"/>
              </a:rPr>
              <a:t>ν</a:t>
            </a:r>
            <a:r>
              <a:rPr dirty="0" sz="2400" spc="55">
                <a:latin typeface="Tahoma"/>
                <a:cs typeface="Tahoma"/>
              </a:rPr>
              <a:t>ικ</a:t>
            </a:r>
            <a:r>
              <a:rPr dirty="0" sz="2400" spc="85">
                <a:latin typeface="Tahoma"/>
                <a:cs typeface="Tahoma"/>
              </a:rPr>
              <a:t>ό</a:t>
            </a:r>
            <a:r>
              <a:rPr dirty="0" sz="2400" spc="-120">
                <a:latin typeface="Tahoma"/>
                <a:cs typeface="Tahoma"/>
              </a:rPr>
              <a:t> </a:t>
            </a:r>
            <a:r>
              <a:rPr dirty="0" sz="2400" spc="145">
                <a:latin typeface="Tahoma"/>
                <a:cs typeface="Tahoma"/>
              </a:rPr>
              <a:t>φύλο</a:t>
            </a:r>
            <a:r>
              <a:rPr dirty="0" sz="2400" spc="-95">
                <a:latin typeface="Tahoma"/>
                <a:cs typeface="Tahoma"/>
              </a:rPr>
              <a:t> </a:t>
            </a:r>
            <a:r>
              <a:rPr dirty="0" sz="2400" spc="125">
                <a:latin typeface="Tahoma"/>
                <a:cs typeface="Tahoma"/>
              </a:rPr>
              <a:t>(Δωρικ</a:t>
            </a:r>
            <a:r>
              <a:rPr dirty="0" sz="2400" spc="140">
                <a:latin typeface="Tahoma"/>
                <a:cs typeface="Tahoma"/>
              </a:rPr>
              <a:t>ή</a:t>
            </a:r>
            <a:r>
              <a:rPr dirty="0" sz="2400" spc="-90">
                <a:latin typeface="Tahoma"/>
                <a:cs typeface="Tahoma"/>
              </a:rPr>
              <a:t> </a:t>
            </a:r>
            <a:r>
              <a:rPr dirty="0" sz="2400" spc="75">
                <a:latin typeface="Tahoma"/>
                <a:cs typeface="Tahoma"/>
              </a:rPr>
              <a:t>διάλεκτος)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2400" spc="-26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400" spc="-80">
                <a:solidFill>
                  <a:srgbClr val="E78612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25" b="1">
                <a:latin typeface="Tahoma"/>
                <a:cs typeface="Tahoma"/>
              </a:rPr>
              <a:t>Κάθοδο</a:t>
            </a:r>
            <a:r>
              <a:rPr dirty="0" sz="2400" spc="20" b="1">
                <a:latin typeface="Tahoma"/>
                <a:cs typeface="Tahoma"/>
              </a:rPr>
              <a:t>ς</a:t>
            </a:r>
            <a:r>
              <a:rPr dirty="0" sz="2400" spc="-35" b="1">
                <a:latin typeface="Tahoma"/>
                <a:cs typeface="Tahoma"/>
              </a:rPr>
              <a:t> </a:t>
            </a:r>
            <a:r>
              <a:rPr dirty="0" sz="2400" spc="90" b="1">
                <a:latin typeface="Tahoma"/>
                <a:cs typeface="Tahoma"/>
              </a:rPr>
              <a:t>Δω</a:t>
            </a:r>
            <a:r>
              <a:rPr dirty="0" sz="2400" spc="65" b="1">
                <a:latin typeface="Tahoma"/>
                <a:cs typeface="Tahoma"/>
              </a:rPr>
              <a:t>ρ</a:t>
            </a:r>
            <a:r>
              <a:rPr dirty="0" sz="2400" spc="-75" b="1">
                <a:latin typeface="Tahoma"/>
                <a:cs typeface="Tahoma"/>
              </a:rPr>
              <a:t>ιέων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2400" spc="-80">
                <a:solidFill>
                  <a:srgbClr val="E78612"/>
                </a:solidFill>
                <a:latin typeface="Microsoft Sans Serif"/>
                <a:cs typeface="Microsoft Sans Serif"/>
              </a:rPr>
              <a:t>🠶 </a:t>
            </a:r>
            <a:r>
              <a:rPr dirty="0" sz="2400" spc="60" b="1">
                <a:latin typeface="Tahoma"/>
                <a:cs typeface="Tahoma"/>
              </a:rPr>
              <a:t>από</a:t>
            </a:r>
            <a:r>
              <a:rPr dirty="0" sz="2400" spc="-25" b="1">
                <a:latin typeface="Tahoma"/>
                <a:cs typeface="Tahoma"/>
              </a:rPr>
              <a:t> </a:t>
            </a:r>
            <a:r>
              <a:rPr dirty="0" sz="2400" spc="-5" b="1">
                <a:latin typeface="Tahoma"/>
                <a:cs typeface="Tahoma"/>
              </a:rPr>
              <a:t>Λακωνία,</a:t>
            </a:r>
            <a:r>
              <a:rPr dirty="0" sz="2400" spc="-10" b="1">
                <a:latin typeface="Tahoma"/>
                <a:cs typeface="Tahoma"/>
              </a:rPr>
              <a:t> </a:t>
            </a:r>
            <a:r>
              <a:rPr dirty="0" sz="2400" spc="-45" b="1">
                <a:latin typeface="Tahoma"/>
                <a:cs typeface="Tahoma"/>
              </a:rPr>
              <a:t>Επίδαυρο,</a:t>
            </a:r>
            <a:r>
              <a:rPr dirty="0" sz="2400" spc="-20" b="1">
                <a:latin typeface="Tahoma"/>
                <a:cs typeface="Tahoma"/>
              </a:rPr>
              <a:t> </a:t>
            </a:r>
            <a:r>
              <a:rPr dirty="0" sz="2400" spc="-80" b="1">
                <a:latin typeface="Tahoma"/>
                <a:cs typeface="Tahoma"/>
              </a:rPr>
              <a:t>Τροιζήνα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2400" spc="-260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400" spc="-80">
                <a:solidFill>
                  <a:srgbClr val="E78612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60" b="1">
                <a:latin typeface="Tahoma"/>
                <a:cs typeface="Tahoma"/>
              </a:rPr>
              <a:t>π</a:t>
            </a:r>
            <a:r>
              <a:rPr dirty="0" sz="2400" spc="50" b="1">
                <a:latin typeface="Tahoma"/>
                <a:cs typeface="Tahoma"/>
              </a:rPr>
              <a:t>ρ</a:t>
            </a:r>
            <a:r>
              <a:rPr dirty="0" sz="2400" spc="130" b="1">
                <a:latin typeface="Tahoma"/>
                <a:cs typeface="Tahoma"/>
              </a:rPr>
              <a:t>ο</a:t>
            </a:r>
            <a:r>
              <a:rPr dirty="0" sz="2400" spc="110" b="1">
                <a:latin typeface="Tahoma"/>
                <a:cs typeface="Tahoma"/>
              </a:rPr>
              <a:t>ς</a:t>
            </a:r>
            <a:r>
              <a:rPr dirty="0" sz="2400" spc="-30" b="1">
                <a:latin typeface="Tahoma"/>
                <a:cs typeface="Tahoma"/>
              </a:rPr>
              <a:t> </a:t>
            </a:r>
            <a:r>
              <a:rPr dirty="0" sz="2400" spc="-20" b="1">
                <a:latin typeface="Tahoma"/>
                <a:cs typeface="Tahoma"/>
              </a:rPr>
              <a:t>Μήλο,</a:t>
            </a:r>
            <a:r>
              <a:rPr dirty="0" sz="2400" spc="-40" b="1">
                <a:latin typeface="Tahoma"/>
                <a:cs typeface="Tahoma"/>
              </a:rPr>
              <a:t> </a:t>
            </a:r>
            <a:r>
              <a:rPr dirty="0" sz="2400" spc="45" b="1">
                <a:latin typeface="Tahoma"/>
                <a:cs typeface="Tahoma"/>
              </a:rPr>
              <a:t>Θή</a:t>
            </a:r>
            <a:r>
              <a:rPr dirty="0" sz="2400" spc="30" b="1">
                <a:latin typeface="Tahoma"/>
                <a:cs typeface="Tahoma"/>
              </a:rPr>
              <a:t>ρ</a:t>
            </a:r>
            <a:r>
              <a:rPr dirty="0" sz="2400" spc="-10" b="1">
                <a:latin typeface="Tahoma"/>
                <a:cs typeface="Tahoma"/>
              </a:rPr>
              <a:t>α</a:t>
            </a:r>
            <a:r>
              <a:rPr dirty="0" sz="2400" spc="-5" b="1">
                <a:latin typeface="Tahoma"/>
                <a:cs typeface="Tahoma"/>
              </a:rPr>
              <a:t>,</a:t>
            </a:r>
            <a:r>
              <a:rPr dirty="0" sz="2400" spc="-35" b="1">
                <a:latin typeface="Tahoma"/>
                <a:cs typeface="Tahoma"/>
              </a:rPr>
              <a:t> </a:t>
            </a:r>
            <a:r>
              <a:rPr dirty="0" sz="2400" spc="-75" b="1">
                <a:latin typeface="Tahoma"/>
                <a:cs typeface="Tahoma"/>
              </a:rPr>
              <a:t>Κ</a:t>
            </a:r>
            <a:r>
              <a:rPr dirty="0" sz="2400" spc="-70" b="1">
                <a:latin typeface="Tahoma"/>
                <a:cs typeface="Tahoma"/>
              </a:rPr>
              <a:t>ρ</a:t>
            </a:r>
            <a:r>
              <a:rPr dirty="0" sz="2400" spc="-155" b="1">
                <a:latin typeface="Tahoma"/>
                <a:cs typeface="Tahoma"/>
              </a:rPr>
              <a:t>ήτη</a:t>
            </a:r>
            <a:r>
              <a:rPr dirty="0" sz="2400" spc="-80" b="1">
                <a:latin typeface="Tahoma"/>
                <a:cs typeface="Tahoma"/>
              </a:rPr>
              <a:t>,</a:t>
            </a:r>
            <a:r>
              <a:rPr dirty="0" sz="2400" spc="-35" b="1">
                <a:latin typeface="Tahoma"/>
                <a:cs typeface="Tahoma"/>
              </a:rPr>
              <a:t> </a:t>
            </a:r>
            <a:r>
              <a:rPr dirty="0" sz="2400" spc="-60" b="1">
                <a:latin typeface="Tahoma"/>
                <a:cs typeface="Tahoma"/>
              </a:rPr>
              <a:t>Ρόδο</a:t>
            </a:r>
            <a:r>
              <a:rPr dirty="0" sz="2400" spc="-30" b="1">
                <a:latin typeface="Tahoma"/>
                <a:cs typeface="Tahoma"/>
              </a:rPr>
              <a:t>,</a:t>
            </a:r>
            <a:r>
              <a:rPr dirty="0" sz="2400" spc="-25" b="1">
                <a:latin typeface="Tahoma"/>
                <a:cs typeface="Tahoma"/>
              </a:rPr>
              <a:t> </a:t>
            </a:r>
            <a:r>
              <a:rPr dirty="0" sz="2400" spc="-40" b="1">
                <a:latin typeface="Tahoma"/>
                <a:cs typeface="Tahoma"/>
              </a:rPr>
              <a:t>Κω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2400" spc="-26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400" spc="-80">
                <a:solidFill>
                  <a:srgbClr val="E78612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30" b="1">
                <a:latin typeface="Tahoma"/>
                <a:cs typeface="Tahoma"/>
              </a:rPr>
              <a:t>σε</a:t>
            </a:r>
            <a:r>
              <a:rPr dirty="0" sz="2400" spc="-35" b="1">
                <a:latin typeface="Tahoma"/>
                <a:cs typeface="Tahoma"/>
              </a:rPr>
              <a:t> </a:t>
            </a:r>
            <a:r>
              <a:rPr dirty="0" sz="2400" spc="5" b="1">
                <a:latin typeface="Tahoma"/>
                <a:cs typeface="Tahoma"/>
              </a:rPr>
              <a:t>ΝΔ</a:t>
            </a:r>
            <a:r>
              <a:rPr dirty="0" sz="2400" spc="-25" b="1">
                <a:latin typeface="Tahoma"/>
                <a:cs typeface="Tahoma"/>
              </a:rPr>
              <a:t> </a:t>
            </a:r>
            <a:r>
              <a:rPr dirty="0" sz="2400" spc="-55" b="1">
                <a:latin typeface="Tahoma"/>
                <a:cs typeface="Tahoma"/>
              </a:rPr>
              <a:t>ακτέ</a:t>
            </a:r>
            <a:r>
              <a:rPr dirty="0" sz="2400" spc="-45" b="1">
                <a:latin typeface="Tahoma"/>
                <a:cs typeface="Tahoma"/>
              </a:rPr>
              <a:t>ς</a:t>
            </a:r>
            <a:r>
              <a:rPr dirty="0" sz="2400" spc="-45" b="1">
                <a:latin typeface="Tahoma"/>
                <a:cs typeface="Tahoma"/>
              </a:rPr>
              <a:t> </a:t>
            </a:r>
            <a:r>
              <a:rPr dirty="0" sz="2400" spc="-35" b="1">
                <a:latin typeface="Tahoma"/>
                <a:cs typeface="Tahoma"/>
              </a:rPr>
              <a:t>Μ.</a:t>
            </a:r>
            <a:r>
              <a:rPr dirty="0" sz="2400" spc="-25" b="1">
                <a:latin typeface="Tahoma"/>
                <a:cs typeface="Tahoma"/>
              </a:rPr>
              <a:t> </a:t>
            </a:r>
            <a:r>
              <a:rPr dirty="0" sz="2400" spc="75" b="1">
                <a:latin typeface="Tahoma"/>
                <a:cs typeface="Tahoma"/>
              </a:rPr>
              <a:t>Ασίας</a:t>
            </a:r>
            <a:endParaRPr sz="2400">
              <a:latin typeface="Tahoma"/>
              <a:cs typeface="Tahoma"/>
            </a:endParaRPr>
          </a:p>
          <a:p>
            <a:pPr algn="just" marL="355600" marR="5080" indent="-342900">
              <a:lnSpc>
                <a:spcPct val="80000"/>
              </a:lnSpc>
              <a:spcBef>
                <a:spcPts val="985"/>
              </a:spcBef>
            </a:pPr>
            <a:r>
              <a:rPr dirty="0" sz="2400" spc="-80">
                <a:solidFill>
                  <a:srgbClr val="E78612"/>
                </a:solidFill>
                <a:latin typeface="Microsoft Sans Serif"/>
                <a:cs typeface="Microsoft Sans Serif"/>
              </a:rPr>
              <a:t>🠶 </a:t>
            </a:r>
            <a:r>
              <a:rPr dirty="0" sz="2400" spc="-10" b="1">
                <a:solidFill>
                  <a:srgbClr val="FF0000"/>
                </a:solidFill>
                <a:latin typeface="Tahoma"/>
                <a:cs typeface="Tahoma"/>
              </a:rPr>
              <a:t>Δωρική</a:t>
            </a:r>
            <a:r>
              <a:rPr dirty="0" sz="2400" spc="-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spc="-50" b="1">
                <a:solidFill>
                  <a:srgbClr val="FF0000"/>
                </a:solidFill>
                <a:latin typeface="Tahoma"/>
                <a:cs typeface="Tahoma"/>
              </a:rPr>
              <a:t>εξάπολη</a:t>
            </a:r>
            <a:r>
              <a:rPr dirty="0" sz="2400" spc="-50" b="1">
                <a:latin typeface="Tahoma"/>
                <a:cs typeface="Tahoma"/>
              </a:rPr>
              <a:t>:</a:t>
            </a:r>
            <a:r>
              <a:rPr dirty="0" sz="2400" spc="-45" b="1">
                <a:latin typeface="Tahoma"/>
                <a:cs typeface="Tahoma"/>
              </a:rPr>
              <a:t> </a:t>
            </a:r>
            <a:r>
              <a:rPr dirty="0" sz="2400" spc="-70" b="1">
                <a:latin typeface="Tahoma"/>
                <a:cs typeface="Tahoma"/>
              </a:rPr>
              <a:t>θρησκευτική</a:t>
            </a:r>
            <a:r>
              <a:rPr dirty="0" sz="2400" spc="-65" b="1">
                <a:latin typeface="Tahoma"/>
                <a:cs typeface="Tahoma"/>
              </a:rPr>
              <a:t> </a:t>
            </a:r>
            <a:r>
              <a:rPr dirty="0" sz="2400" spc="-15" b="1">
                <a:latin typeface="Tahoma"/>
                <a:cs typeface="Tahoma"/>
              </a:rPr>
              <a:t>ένωση</a:t>
            </a:r>
            <a:r>
              <a:rPr dirty="0" sz="2400" spc="675" b="1">
                <a:latin typeface="Tahoma"/>
                <a:cs typeface="Tahoma"/>
              </a:rPr>
              <a:t> </a:t>
            </a:r>
            <a:r>
              <a:rPr dirty="0" sz="2400" spc="95">
                <a:latin typeface="Tahoma"/>
                <a:cs typeface="Tahoma"/>
              </a:rPr>
              <a:t>των</a:t>
            </a:r>
            <a:r>
              <a:rPr dirty="0" sz="2400" spc="100">
                <a:latin typeface="Tahoma"/>
                <a:cs typeface="Tahoma"/>
              </a:rPr>
              <a:t> </a:t>
            </a:r>
            <a:r>
              <a:rPr dirty="0" sz="2400" spc="110">
                <a:latin typeface="Tahoma"/>
                <a:cs typeface="Tahoma"/>
              </a:rPr>
              <a:t>πόλεων: </a:t>
            </a:r>
            <a:r>
              <a:rPr dirty="0" sz="2400" spc="114">
                <a:latin typeface="Tahoma"/>
                <a:cs typeface="Tahoma"/>
              </a:rPr>
              <a:t> </a:t>
            </a:r>
            <a:r>
              <a:rPr dirty="0" sz="2400" spc="120">
                <a:latin typeface="Tahoma"/>
                <a:cs typeface="Tahoma"/>
              </a:rPr>
              <a:t>Ιαλυσός,</a:t>
            </a:r>
            <a:r>
              <a:rPr dirty="0" sz="2400" spc="125">
                <a:latin typeface="Tahoma"/>
                <a:cs typeface="Tahoma"/>
              </a:rPr>
              <a:t> </a:t>
            </a:r>
            <a:r>
              <a:rPr dirty="0" sz="2400" spc="145">
                <a:latin typeface="Tahoma"/>
                <a:cs typeface="Tahoma"/>
              </a:rPr>
              <a:t>Κάμιρος,</a:t>
            </a:r>
            <a:r>
              <a:rPr dirty="0" sz="2400" spc="150">
                <a:latin typeface="Tahoma"/>
                <a:cs typeface="Tahoma"/>
              </a:rPr>
              <a:t> </a:t>
            </a:r>
            <a:r>
              <a:rPr dirty="0" sz="2400" spc="130">
                <a:latin typeface="Tahoma"/>
                <a:cs typeface="Tahoma"/>
              </a:rPr>
              <a:t>Λίνδος,</a:t>
            </a:r>
            <a:r>
              <a:rPr dirty="0" sz="2400" spc="135">
                <a:latin typeface="Tahoma"/>
                <a:cs typeface="Tahoma"/>
              </a:rPr>
              <a:t> </a:t>
            </a:r>
            <a:r>
              <a:rPr dirty="0" sz="2400" spc="85">
                <a:latin typeface="Tahoma"/>
                <a:cs typeface="Tahoma"/>
              </a:rPr>
              <a:t>Κω,</a:t>
            </a:r>
            <a:r>
              <a:rPr dirty="0" sz="2400" spc="90">
                <a:latin typeface="Tahoma"/>
                <a:cs typeface="Tahoma"/>
              </a:rPr>
              <a:t> </a:t>
            </a:r>
            <a:r>
              <a:rPr dirty="0" sz="2400" spc="125">
                <a:latin typeface="Tahoma"/>
                <a:cs typeface="Tahoma"/>
              </a:rPr>
              <a:t>Κνίδος</a:t>
            </a:r>
            <a:r>
              <a:rPr dirty="0" sz="2400" spc="130">
                <a:latin typeface="Tahoma"/>
                <a:cs typeface="Tahoma"/>
              </a:rPr>
              <a:t> </a:t>
            </a:r>
            <a:r>
              <a:rPr dirty="0" sz="2400" spc="80">
                <a:latin typeface="Tahoma"/>
                <a:cs typeface="Tahoma"/>
              </a:rPr>
              <a:t>και </a:t>
            </a:r>
            <a:r>
              <a:rPr dirty="0" sz="2400" spc="85">
                <a:latin typeface="Tahoma"/>
                <a:cs typeface="Tahoma"/>
              </a:rPr>
              <a:t> </a:t>
            </a:r>
            <a:r>
              <a:rPr dirty="0" sz="2400" spc="210">
                <a:latin typeface="Tahoma"/>
                <a:cs typeface="Tahoma"/>
              </a:rPr>
              <a:t>Αλλικαρνασσός </a:t>
            </a:r>
            <a:r>
              <a:rPr dirty="0" sz="2400" spc="10">
                <a:latin typeface="Tahoma"/>
                <a:cs typeface="Tahoma"/>
              </a:rPr>
              <a:t>με </a:t>
            </a:r>
            <a:r>
              <a:rPr dirty="0" sz="2400" spc="75">
                <a:latin typeface="Tahoma"/>
                <a:cs typeface="Tahoma"/>
              </a:rPr>
              <a:t>κέντρο </a:t>
            </a:r>
            <a:r>
              <a:rPr dirty="0" sz="2400" spc="50">
                <a:latin typeface="Tahoma"/>
                <a:cs typeface="Tahoma"/>
              </a:rPr>
              <a:t>το </a:t>
            </a:r>
            <a:r>
              <a:rPr dirty="0" sz="2400" spc="-60" b="1">
                <a:latin typeface="Tahoma"/>
                <a:cs typeface="Tahoma"/>
              </a:rPr>
              <a:t>ιερό</a:t>
            </a:r>
            <a:r>
              <a:rPr dirty="0" sz="2400" spc="-55" b="1">
                <a:latin typeface="Tahoma"/>
                <a:cs typeface="Tahoma"/>
              </a:rPr>
              <a:t> </a:t>
            </a:r>
            <a:r>
              <a:rPr dirty="0" sz="2400" spc="-95" b="1">
                <a:latin typeface="Tahoma"/>
                <a:cs typeface="Tahoma"/>
              </a:rPr>
              <a:t>του</a:t>
            </a:r>
            <a:r>
              <a:rPr dirty="0" sz="2400" spc="-90" b="1">
                <a:latin typeface="Tahoma"/>
                <a:cs typeface="Tahoma"/>
              </a:rPr>
              <a:t> </a:t>
            </a:r>
            <a:r>
              <a:rPr dirty="0" sz="2400" spc="50" b="1">
                <a:latin typeface="Tahoma"/>
                <a:cs typeface="Tahoma"/>
              </a:rPr>
              <a:t>Απόλλωνα </a:t>
            </a:r>
            <a:r>
              <a:rPr dirty="0" sz="2400" spc="135">
                <a:latin typeface="Tahoma"/>
                <a:cs typeface="Tahoma"/>
              </a:rPr>
              <a:t>στο </a:t>
            </a:r>
            <a:r>
              <a:rPr dirty="0" sz="2400" spc="140">
                <a:latin typeface="Tahoma"/>
                <a:cs typeface="Tahoma"/>
              </a:rPr>
              <a:t> </a:t>
            </a:r>
            <a:r>
              <a:rPr dirty="0" sz="2400" spc="75">
                <a:latin typeface="Tahoma"/>
                <a:cs typeface="Tahoma"/>
              </a:rPr>
              <a:t>Τριόπιο</a:t>
            </a:r>
            <a:r>
              <a:rPr dirty="0" sz="2400" spc="-70">
                <a:latin typeface="Tahoma"/>
                <a:cs typeface="Tahoma"/>
              </a:rPr>
              <a:t> </a:t>
            </a:r>
            <a:r>
              <a:rPr dirty="0" sz="2400" spc="145">
                <a:latin typeface="Tahoma"/>
                <a:cs typeface="Tahoma"/>
              </a:rPr>
              <a:t>ακρωτήριο</a:t>
            </a:r>
            <a:r>
              <a:rPr dirty="0" sz="2400" spc="-80">
                <a:latin typeface="Tahoma"/>
                <a:cs typeface="Tahoma"/>
              </a:rPr>
              <a:t> </a:t>
            </a:r>
            <a:r>
              <a:rPr dirty="0" sz="2400" spc="105">
                <a:latin typeface="Tahoma"/>
                <a:cs typeface="Tahoma"/>
              </a:rPr>
              <a:t>της</a:t>
            </a:r>
            <a:r>
              <a:rPr dirty="0" sz="2400" spc="-90">
                <a:latin typeface="Tahoma"/>
                <a:cs typeface="Tahoma"/>
              </a:rPr>
              <a:t> </a:t>
            </a:r>
            <a:r>
              <a:rPr dirty="0" sz="2400" spc="80">
                <a:latin typeface="Tahoma"/>
                <a:cs typeface="Tahoma"/>
              </a:rPr>
              <a:t>Κνίδου</a:t>
            </a:r>
            <a:endParaRPr sz="24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670"/>
              </a:spcBef>
            </a:pPr>
            <a:r>
              <a:rPr dirty="0" sz="1500" spc="-45" b="1">
                <a:solidFill>
                  <a:srgbClr val="FF0000"/>
                </a:solidFill>
                <a:latin typeface="Tahoma"/>
                <a:cs typeface="Tahoma"/>
              </a:rPr>
              <a:t>Ανάμειξη</a:t>
            </a:r>
            <a:r>
              <a:rPr dirty="0" sz="1500" spc="-4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500" spc="-5" b="1">
                <a:solidFill>
                  <a:srgbClr val="FF0000"/>
                </a:solidFill>
                <a:latin typeface="Tahoma"/>
                <a:cs typeface="Tahoma"/>
              </a:rPr>
              <a:t>πληθυσμών</a:t>
            </a:r>
            <a:endParaRPr sz="15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4226" y="342976"/>
            <a:ext cx="256349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5"/>
              <a:t>Οικον</a:t>
            </a:r>
            <a:r>
              <a:rPr dirty="0" sz="4000" spc="-5"/>
              <a:t>ο</a:t>
            </a:r>
            <a:r>
              <a:rPr dirty="0" sz="4000" spc="-120"/>
              <a:t>μία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508505" y="1586001"/>
            <a:ext cx="9922510" cy="513778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5"/>
              </a:spcBef>
              <a:tabLst>
                <a:tab pos="3484245" algn="l"/>
              </a:tabLst>
            </a:pPr>
            <a:r>
              <a:rPr dirty="0" sz="2800" spc="-100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100" b="1">
                <a:solidFill>
                  <a:srgbClr val="FF0000"/>
                </a:solidFill>
                <a:latin typeface="Tahoma"/>
                <a:cs typeface="Tahoma"/>
              </a:rPr>
              <a:t>Κλειστή</a:t>
            </a:r>
            <a:r>
              <a:rPr dirty="0" sz="2800" spc="-1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800" spc="-65" b="1">
                <a:solidFill>
                  <a:srgbClr val="FF0000"/>
                </a:solidFill>
                <a:latin typeface="Tahoma"/>
                <a:cs typeface="Tahoma"/>
              </a:rPr>
              <a:t>αγροτική	οικονομία</a:t>
            </a:r>
            <a:r>
              <a:rPr dirty="0" sz="2800" spc="-65" b="1">
                <a:latin typeface="Tahoma"/>
                <a:cs typeface="Tahoma"/>
              </a:rPr>
              <a:t>:</a:t>
            </a:r>
            <a:r>
              <a:rPr dirty="0" sz="2800" spc="-20" b="1">
                <a:latin typeface="Tahoma"/>
                <a:cs typeface="Tahoma"/>
              </a:rPr>
              <a:t> </a:t>
            </a:r>
            <a:r>
              <a:rPr dirty="0" sz="2800" spc="-45" b="1">
                <a:latin typeface="Tahoma"/>
                <a:cs typeface="Tahoma"/>
              </a:rPr>
              <a:t>κύρια</a:t>
            </a:r>
            <a:r>
              <a:rPr dirty="0" sz="2800" spc="-30" b="1">
                <a:latin typeface="Tahoma"/>
                <a:cs typeface="Tahoma"/>
              </a:rPr>
              <a:t> </a:t>
            </a:r>
            <a:r>
              <a:rPr dirty="0" sz="2800" spc="-55" b="1">
                <a:latin typeface="Tahoma"/>
                <a:cs typeface="Tahoma"/>
              </a:rPr>
              <a:t>πηγή</a:t>
            </a:r>
            <a:r>
              <a:rPr dirty="0" sz="2800" spc="-40" b="1">
                <a:latin typeface="Tahoma"/>
                <a:cs typeface="Tahoma"/>
              </a:rPr>
              <a:t> </a:t>
            </a:r>
            <a:r>
              <a:rPr dirty="0" sz="2800" spc="-114" b="1">
                <a:latin typeface="Tahoma"/>
                <a:cs typeface="Tahoma"/>
              </a:rPr>
              <a:t>η</a:t>
            </a:r>
            <a:r>
              <a:rPr dirty="0" sz="2800" spc="-40" b="1">
                <a:latin typeface="Tahoma"/>
                <a:cs typeface="Tahoma"/>
              </a:rPr>
              <a:t> </a:t>
            </a:r>
            <a:r>
              <a:rPr dirty="0" sz="2800" spc="-95" b="1">
                <a:latin typeface="Tahoma"/>
                <a:cs typeface="Tahoma"/>
              </a:rPr>
              <a:t>γη</a:t>
            </a:r>
            <a:endParaRPr sz="2800">
              <a:latin typeface="Tahoma"/>
              <a:cs typeface="Tahoma"/>
            </a:endParaRPr>
          </a:p>
          <a:p>
            <a:pPr marL="355600" marR="7620" indent="-342900">
              <a:lnSpc>
                <a:spcPts val="2690"/>
              </a:lnSpc>
              <a:spcBef>
                <a:spcPts val="969"/>
              </a:spcBef>
              <a:tabLst>
                <a:tab pos="1736089" algn="l"/>
                <a:tab pos="2306320" algn="l"/>
                <a:tab pos="3281679" algn="l"/>
                <a:tab pos="4298315" algn="l"/>
                <a:tab pos="6467475" algn="l"/>
                <a:tab pos="7182484" algn="l"/>
                <a:tab pos="8250555" algn="l"/>
                <a:tab pos="9225915" algn="l"/>
              </a:tabLst>
            </a:pPr>
            <a:r>
              <a:rPr dirty="0" sz="2800" spc="-10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150" b="1">
                <a:solidFill>
                  <a:srgbClr val="FF0000"/>
                </a:solidFill>
                <a:latin typeface="Tahoma"/>
                <a:cs typeface="Tahoma"/>
              </a:rPr>
              <a:t>ΟΙΚΟ</a:t>
            </a:r>
            <a:r>
              <a:rPr dirty="0" sz="2800" spc="-140" b="1">
                <a:solidFill>
                  <a:srgbClr val="FF0000"/>
                </a:solidFill>
                <a:latin typeface="Tahoma"/>
                <a:cs typeface="Tahoma"/>
              </a:rPr>
              <a:t>Σ</a:t>
            </a:r>
            <a:r>
              <a:rPr dirty="0" sz="2800" spc="-235" b="1">
                <a:latin typeface="Tahoma"/>
                <a:cs typeface="Tahoma"/>
              </a:rPr>
              <a:t>:</a:t>
            </a:r>
            <a:r>
              <a:rPr dirty="0" sz="2800" b="1">
                <a:latin typeface="Tahoma"/>
                <a:cs typeface="Tahoma"/>
              </a:rPr>
              <a:t>	</a:t>
            </a:r>
            <a:r>
              <a:rPr dirty="0" sz="2800" spc="-90" b="1">
                <a:latin typeface="Tahoma"/>
                <a:cs typeface="Tahoma"/>
              </a:rPr>
              <a:t>τ</a:t>
            </a:r>
            <a:r>
              <a:rPr dirty="0" sz="2800" spc="-120" b="1">
                <a:latin typeface="Tahoma"/>
                <a:cs typeface="Tahoma"/>
              </a:rPr>
              <a:t>α</a:t>
            </a:r>
            <a:r>
              <a:rPr dirty="0" sz="2800" b="1">
                <a:latin typeface="Tahoma"/>
                <a:cs typeface="Tahoma"/>
              </a:rPr>
              <a:t>	</a:t>
            </a:r>
            <a:r>
              <a:rPr dirty="0" sz="2800" spc="-130" b="1">
                <a:latin typeface="Tahoma"/>
                <a:cs typeface="Tahoma"/>
              </a:rPr>
              <a:t>μέλ</a:t>
            </a:r>
            <a:r>
              <a:rPr dirty="0" sz="2800" spc="-135" b="1">
                <a:latin typeface="Tahoma"/>
                <a:cs typeface="Tahoma"/>
              </a:rPr>
              <a:t>η</a:t>
            </a:r>
            <a:r>
              <a:rPr dirty="0" sz="2800" b="1">
                <a:latin typeface="Tahoma"/>
                <a:cs typeface="Tahoma"/>
              </a:rPr>
              <a:t>	</a:t>
            </a:r>
            <a:r>
              <a:rPr dirty="0" sz="2800" spc="-45" b="1">
                <a:latin typeface="Tahoma"/>
                <a:cs typeface="Tahoma"/>
              </a:rPr>
              <a:t>κάθ</a:t>
            </a:r>
            <a:r>
              <a:rPr dirty="0" sz="2800" spc="-35" b="1">
                <a:latin typeface="Tahoma"/>
                <a:cs typeface="Tahoma"/>
              </a:rPr>
              <a:t>ε</a:t>
            </a:r>
            <a:r>
              <a:rPr dirty="0" sz="2800" b="1">
                <a:latin typeface="Tahoma"/>
                <a:cs typeface="Tahoma"/>
              </a:rPr>
              <a:t>	</a:t>
            </a:r>
            <a:r>
              <a:rPr dirty="0" sz="2800" spc="-60" b="1">
                <a:latin typeface="Tahoma"/>
                <a:cs typeface="Tahoma"/>
              </a:rPr>
              <a:t>οι</a:t>
            </a:r>
            <a:r>
              <a:rPr dirty="0" sz="2800" spc="-65" b="1">
                <a:latin typeface="Tahoma"/>
                <a:cs typeface="Tahoma"/>
              </a:rPr>
              <a:t>κ</a:t>
            </a:r>
            <a:r>
              <a:rPr dirty="0" sz="2800" spc="-80" b="1">
                <a:latin typeface="Tahoma"/>
                <a:cs typeface="Tahoma"/>
              </a:rPr>
              <a:t>ογέ</a:t>
            </a:r>
            <a:r>
              <a:rPr dirty="0" sz="2800" spc="-90" b="1">
                <a:latin typeface="Tahoma"/>
                <a:cs typeface="Tahoma"/>
              </a:rPr>
              <a:t>ν</a:t>
            </a:r>
            <a:r>
              <a:rPr dirty="0" sz="2800" spc="-30" b="1">
                <a:latin typeface="Tahoma"/>
                <a:cs typeface="Tahoma"/>
              </a:rPr>
              <a:t>ειας</a:t>
            </a:r>
            <a:r>
              <a:rPr dirty="0" sz="2800" b="1">
                <a:latin typeface="Tahoma"/>
                <a:cs typeface="Tahoma"/>
              </a:rPr>
              <a:t>	</a:t>
            </a:r>
            <a:r>
              <a:rPr dirty="0" sz="2800" spc="5" b="1">
                <a:latin typeface="Tahoma"/>
                <a:cs typeface="Tahoma"/>
              </a:rPr>
              <a:t>κ</a:t>
            </a:r>
            <a:r>
              <a:rPr dirty="0" sz="2800" spc="20" b="1">
                <a:latin typeface="Tahoma"/>
                <a:cs typeface="Tahoma"/>
              </a:rPr>
              <a:t>α</a:t>
            </a:r>
            <a:r>
              <a:rPr dirty="0" sz="2800" spc="-175" b="1">
                <a:latin typeface="Tahoma"/>
                <a:cs typeface="Tahoma"/>
              </a:rPr>
              <a:t>ι</a:t>
            </a:r>
            <a:r>
              <a:rPr dirty="0" sz="2800" b="1">
                <a:latin typeface="Tahoma"/>
                <a:cs typeface="Tahoma"/>
              </a:rPr>
              <a:t>	</a:t>
            </a:r>
            <a:r>
              <a:rPr dirty="0" sz="2800" spc="25" b="1">
                <a:latin typeface="Tahoma"/>
                <a:cs typeface="Tahoma"/>
              </a:rPr>
              <a:t>άλ</a:t>
            </a:r>
            <a:r>
              <a:rPr dirty="0" sz="2800" spc="35" b="1">
                <a:latin typeface="Tahoma"/>
                <a:cs typeface="Tahoma"/>
              </a:rPr>
              <a:t>λ</a:t>
            </a:r>
            <a:r>
              <a:rPr dirty="0" sz="2800" spc="80" b="1">
                <a:latin typeface="Tahoma"/>
                <a:cs typeface="Tahoma"/>
              </a:rPr>
              <a:t>α</a:t>
            </a:r>
            <a:r>
              <a:rPr dirty="0" sz="2800" b="1">
                <a:latin typeface="Tahoma"/>
                <a:cs typeface="Tahoma"/>
              </a:rPr>
              <a:t>	</a:t>
            </a:r>
            <a:r>
              <a:rPr dirty="0" sz="2800" spc="-130" b="1">
                <a:latin typeface="Tahoma"/>
                <a:cs typeface="Tahoma"/>
              </a:rPr>
              <a:t>μέλ</a:t>
            </a:r>
            <a:r>
              <a:rPr dirty="0" sz="2800" spc="-135" b="1">
                <a:latin typeface="Tahoma"/>
                <a:cs typeface="Tahoma"/>
              </a:rPr>
              <a:t>η</a:t>
            </a:r>
            <a:r>
              <a:rPr dirty="0" sz="2800" b="1">
                <a:latin typeface="Tahoma"/>
                <a:cs typeface="Tahoma"/>
              </a:rPr>
              <a:t>	</a:t>
            </a:r>
            <a:r>
              <a:rPr dirty="0" sz="2800" spc="10" b="1">
                <a:latin typeface="Tahoma"/>
                <a:cs typeface="Tahoma"/>
              </a:rPr>
              <a:t>που  </a:t>
            </a:r>
            <a:r>
              <a:rPr dirty="0" sz="2800" spc="-85" b="1">
                <a:latin typeface="Tahoma"/>
                <a:cs typeface="Tahoma"/>
              </a:rPr>
              <a:t>εξαρτώνται</a:t>
            </a:r>
            <a:r>
              <a:rPr dirty="0" sz="2800" spc="-20" b="1">
                <a:latin typeface="Tahoma"/>
                <a:cs typeface="Tahoma"/>
              </a:rPr>
              <a:t> </a:t>
            </a:r>
            <a:r>
              <a:rPr dirty="0" sz="2800" spc="-45" b="1">
                <a:latin typeface="Tahoma"/>
                <a:cs typeface="Tahoma"/>
              </a:rPr>
              <a:t>οικονομικά</a:t>
            </a:r>
            <a:r>
              <a:rPr dirty="0" sz="2800" spc="-10" b="1">
                <a:latin typeface="Tahoma"/>
                <a:cs typeface="Tahoma"/>
              </a:rPr>
              <a:t> </a:t>
            </a:r>
            <a:r>
              <a:rPr dirty="0" sz="2800" spc="50" b="1">
                <a:latin typeface="Tahoma"/>
                <a:cs typeface="Tahoma"/>
              </a:rPr>
              <a:t>απ’</a:t>
            </a:r>
            <a:r>
              <a:rPr dirty="0" sz="2800" spc="-35" b="1">
                <a:latin typeface="Tahoma"/>
                <a:cs typeface="Tahoma"/>
              </a:rPr>
              <a:t> </a:t>
            </a:r>
            <a:r>
              <a:rPr dirty="0" sz="2800" spc="-105" b="1">
                <a:latin typeface="Tahoma"/>
                <a:cs typeface="Tahoma"/>
              </a:rPr>
              <a:t>αυτήν</a:t>
            </a:r>
            <a:endParaRPr sz="2800">
              <a:latin typeface="Tahoma"/>
              <a:cs typeface="Tahoma"/>
            </a:endParaRPr>
          </a:p>
          <a:p>
            <a:pPr marL="355600" marR="7620" indent="-342900">
              <a:lnSpc>
                <a:spcPts val="2690"/>
              </a:lnSpc>
              <a:spcBef>
                <a:spcPts val="990"/>
              </a:spcBef>
            </a:pPr>
            <a:r>
              <a:rPr dirty="0" sz="2800" spc="-5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55" b="1">
                <a:solidFill>
                  <a:srgbClr val="FF0000"/>
                </a:solidFill>
                <a:latin typeface="Tahoma"/>
                <a:cs typeface="Tahoma"/>
              </a:rPr>
              <a:t>Αυτάρκεια</a:t>
            </a:r>
            <a:r>
              <a:rPr dirty="0" sz="2800" spc="-55" b="1">
                <a:latin typeface="Tahoma"/>
                <a:cs typeface="Tahoma"/>
              </a:rPr>
              <a:t>:</a:t>
            </a:r>
            <a:r>
              <a:rPr dirty="0" sz="2800" spc="-50" b="1">
                <a:latin typeface="Tahoma"/>
                <a:cs typeface="Tahoma"/>
              </a:rPr>
              <a:t> </a:t>
            </a:r>
            <a:r>
              <a:rPr dirty="0" sz="2800" spc="-110" b="1">
                <a:latin typeface="Tahoma"/>
                <a:cs typeface="Tahoma"/>
              </a:rPr>
              <a:t>τα</a:t>
            </a:r>
            <a:r>
              <a:rPr dirty="0" sz="2800" spc="-105" b="1">
                <a:latin typeface="Tahoma"/>
                <a:cs typeface="Tahoma"/>
              </a:rPr>
              <a:t> </a:t>
            </a:r>
            <a:r>
              <a:rPr dirty="0" sz="2800" spc="50" b="1">
                <a:latin typeface="Tahoma"/>
                <a:cs typeface="Tahoma"/>
              </a:rPr>
              <a:t>αγαθά </a:t>
            </a:r>
            <a:r>
              <a:rPr dirty="0" sz="2800" spc="-15" b="1">
                <a:latin typeface="Tahoma"/>
                <a:cs typeface="Tahoma"/>
              </a:rPr>
              <a:t>παράγονται </a:t>
            </a:r>
            <a:r>
              <a:rPr dirty="0" sz="2800" spc="-55" b="1">
                <a:latin typeface="Tahoma"/>
                <a:cs typeface="Tahoma"/>
              </a:rPr>
              <a:t>και</a:t>
            </a:r>
            <a:r>
              <a:rPr dirty="0" sz="2800" spc="-50" b="1">
                <a:latin typeface="Tahoma"/>
                <a:cs typeface="Tahoma"/>
              </a:rPr>
              <a:t> </a:t>
            </a:r>
            <a:r>
              <a:rPr dirty="0" sz="2800" spc="-40" b="1">
                <a:latin typeface="Tahoma"/>
                <a:cs typeface="Tahoma"/>
              </a:rPr>
              <a:t>καταναλώνονται </a:t>
            </a:r>
            <a:r>
              <a:rPr dirty="0" sz="2800" spc="-35" b="1">
                <a:latin typeface="Tahoma"/>
                <a:cs typeface="Tahoma"/>
              </a:rPr>
              <a:t> </a:t>
            </a:r>
            <a:r>
              <a:rPr dirty="0" sz="2800" spc="-15" b="1">
                <a:latin typeface="Tahoma"/>
                <a:cs typeface="Tahoma"/>
              </a:rPr>
              <a:t>στα</a:t>
            </a:r>
            <a:r>
              <a:rPr dirty="0" sz="2800" spc="-35" b="1">
                <a:latin typeface="Tahoma"/>
                <a:cs typeface="Tahoma"/>
              </a:rPr>
              <a:t> </a:t>
            </a:r>
            <a:r>
              <a:rPr dirty="0" sz="2800" spc="5" b="1">
                <a:latin typeface="Tahoma"/>
                <a:cs typeface="Tahoma"/>
              </a:rPr>
              <a:t>πλαίσια</a:t>
            </a:r>
            <a:r>
              <a:rPr dirty="0" sz="2800" spc="-5" b="1">
                <a:latin typeface="Tahoma"/>
                <a:cs typeface="Tahoma"/>
              </a:rPr>
              <a:t> </a:t>
            </a:r>
            <a:r>
              <a:rPr dirty="0" sz="2800" spc="-114" b="1">
                <a:latin typeface="Tahoma"/>
                <a:cs typeface="Tahoma"/>
              </a:rPr>
              <a:t>του</a:t>
            </a:r>
            <a:r>
              <a:rPr dirty="0" sz="2800" spc="-40" b="1">
                <a:latin typeface="Tahoma"/>
                <a:cs typeface="Tahoma"/>
              </a:rPr>
              <a:t> </a:t>
            </a:r>
            <a:r>
              <a:rPr dirty="0" sz="2800" spc="-50" b="1">
                <a:latin typeface="Tahoma"/>
                <a:cs typeface="Tahoma"/>
              </a:rPr>
              <a:t>οίκου</a:t>
            </a:r>
            <a:endParaRPr sz="2800">
              <a:latin typeface="Tahoma"/>
              <a:cs typeface="Tahoma"/>
            </a:endParaRPr>
          </a:p>
          <a:p>
            <a:pPr marL="355600" marR="5080" indent="-342900">
              <a:lnSpc>
                <a:spcPct val="80000"/>
              </a:lnSpc>
              <a:spcBef>
                <a:spcPts val="1030"/>
              </a:spcBef>
              <a:tabLst>
                <a:tab pos="3168650" algn="l"/>
                <a:tab pos="6012815" algn="l"/>
                <a:tab pos="7898765" algn="l"/>
              </a:tabLst>
            </a:pPr>
            <a:r>
              <a:rPr dirty="0" sz="2800" spc="-10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105" b="1">
                <a:solidFill>
                  <a:srgbClr val="FF0000"/>
                </a:solidFill>
                <a:latin typeface="Tahoma"/>
                <a:cs typeface="Tahoma"/>
              </a:rPr>
              <a:t>Περιορ</a:t>
            </a:r>
            <a:r>
              <a:rPr dirty="0" sz="2800" spc="-50" b="1">
                <a:solidFill>
                  <a:srgbClr val="FF0000"/>
                </a:solidFill>
                <a:latin typeface="Tahoma"/>
                <a:cs typeface="Tahoma"/>
              </a:rPr>
              <a:t>ι</a:t>
            </a:r>
            <a:r>
              <a:rPr dirty="0" sz="2800" spc="170" b="1">
                <a:solidFill>
                  <a:srgbClr val="FF0000"/>
                </a:solidFill>
                <a:latin typeface="Tahoma"/>
                <a:cs typeface="Tahoma"/>
              </a:rPr>
              <a:t>σ</a:t>
            </a:r>
            <a:r>
              <a:rPr dirty="0" sz="2800" spc="-100" b="1">
                <a:solidFill>
                  <a:srgbClr val="FF0000"/>
                </a:solidFill>
                <a:latin typeface="Tahoma"/>
                <a:cs typeface="Tahoma"/>
              </a:rPr>
              <a:t>μέν</a:t>
            </a:r>
            <a:r>
              <a:rPr dirty="0" sz="2800" spc="-100" b="1">
                <a:solidFill>
                  <a:srgbClr val="FF0000"/>
                </a:solidFill>
                <a:latin typeface="Tahoma"/>
                <a:cs typeface="Tahoma"/>
              </a:rPr>
              <a:t>ο</a:t>
            </a:r>
            <a:r>
              <a:rPr dirty="0" sz="2800" b="1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2800" spc="90" b="1">
                <a:solidFill>
                  <a:srgbClr val="FF0000"/>
                </a:solidFill>
                <a:latin typeface="Tahoma"/>
                <a:cs typeface="Tahoma"/>
              </a:rPr>
              <a:t>α</a:t>
            </a:r>
            <a:r>
              <a:rPr dirty="0" sz="2800" spc="-35" b="1">
                <a:solidFill>
                  <a:srgbClr val="FF0000"/>
                </a:solidFill>
                <a:latin typeface="Tahoma"/>
                <a:cs typeface="Tahoma"/>
              </a:rPr>
              <a:t>νταλλ</a:t>
            </a:r>
            <a:r>
              <a:rPr dirty="0" sz="2800" spc="-30" b="1">
                <a:solidFill>
                  <a:srgbClr val="FF0000"/>
                </a:solidFill>
                <a:latin typeface="Tahoma"/>
                <a:cs typeface="Tahoma"/>
              </a:rPr>
              <a:t>α</a:t>
            </a:r>
            <a:r>
              <a:rPr dirty="0" sz="2800" spc="-55" b="1">
                <a:solidFill>
                  <a:srgbClr val="FF0000"/>
                </a:solidFill>
                <a:latin typeface="Tahoma"/>
                <a:cs typeface="Tahoma"/>
              </a:rPr>
              <a:t>κ</a:t>
            </a:r>
            <a:r>
              <a:rPr dirty="0" sz="2800" spc="-120" b="1">
                <a:solidFill>
                  <a:srgbClr val="FF0000"/>
                </a:solidFill>
                <a:latin typeface="Tahoma"/>
                <a:cs typeface="Tahoma"/>
              </a:rPr>
              <a:t>τικό</a:t>
            </a:r>
            <a:r>
              <a:rPr dirty="0" sz="2800" b="1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2800" spc="-40" b="1">
                <a:solidFill>
                  <a:srgbClr val="FF0000"/>
                </a:solidFill>
                <a:latin typeface="Tahoma"/>
                <a:cs typeface="Tahoma"/>
              </a:rPr>
              <a:t>εμπό</a:t>
            </a:r>
            <a:r>
              <a:rPr dirty="0" sz="2800" spc="-35" b="1">
                <a:solidFill>
                  <a:srgbClr val="FF0000"/>
                </a:solidFill>
                <a:latin typeface="Tahoma"/>
                <a:cs typeface="Tahoma"/>
              </a:rPr>
              <a:t>ρ</a:t>
            </a:r>
            <a:r>
              <a:rPr dirty="0" sz="2800" spc="-60" b="1">
                <a:solidFill>
                  <a:srgbClr val="FF0000"/>
                </a:solidFill>
                <a:latin typeface="Tahoma"/>
                <a:cs typeface="Tahoma"/>
              </a:rPr>
              <a:t>ιο</a:t>
            </a:r>
            <a:r>
              <a:rPr dirty="0" sz="2800" b="1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2800" spc="-55" b="1">
                <a:latin typeface="Tahoma"/>
                <a:cs typeface="Tahoma"/>
              </a:rPr>
              <a:t>(ανταλ</a:t>
            </a:r>
            <a:r>
              <a:rPr dirty="0" sz="2800" spc="-50" b="1">
                <a:latin typeface="Tahoma"/>
                <a:cs typeface="Tahoma"/>
              </a:rPr>
              <a:t>λ</a:t>
            </a:r>
            <a:r>
              <a:rPr dirty="0" sz="2800" spc="-30" b="1">
                <a:latin typeface="Tahoma"/>
                <a:cs typeface="Tahoma"/>
              </a:rPr>
              <a:t>αγή  </a:t>
            </a:r>
            <a:r>
              <a:rPr dirty="0" sz="2800" spc="20" b="1">
                <a:latin typeface="Tahoma"/>
                <a:cs typeface="Tahoma"/>
              </a:rPr>
              <a:t>δώρων,</a:t>
            </a:r>
            <a:r>
              <a:rPr dirty="0" sz="2800" spc="-45" b="1">
                <a:latin typeface="Tahoma"/>
                <a:cs typeface="Tahoma"/>
              </a:rPr>
              <a:t> </a:t>
            </a:r>
            <a:r>
              <a:rPr dirty="0" sz="2800" spc="-35" b="1">
                <a:latin typeface="Tahoma"/>
                <a:cs typeface="Tahoma"/>
              </a:rPr>
              <a:t>πόλεμο</a:t>
            </a:r>
            <a:r>
              <a:rPr dirty="0" sz="2800" spc="-40" b="1">
                <a:latin typeface="Tahoma"/>
                <a:cs typeface="Tahoma"/>
              </a:rPr>
              <a:t> </a:t>
            </a:r>
            <a:r>
              <a:rPr dirty="0" sz="2800" spc="-114" b="1">
                <a:latin typeface="Tahoma"/>
                <a:cs typeface="Tahoma"/>
              </a:rPr>
              <a:t>ή</a:t>
            </a:r>
            <a:r>
              <a:rPr dirty="0" sz="2800" spc="-40" b="1">
                <a:latin typeface="Tahoma"/>
                <a:cs typeface="Tahoma"/>
              </a:rPr>
              <a:t> </a:t>
            </a:r>
            <a:r>
              <a:rPr dirty="0" sz="2800" spc="-105" b="1">
                <a:latin typeface="Tahoma"/>
                <a:cs typeface="Tahoma"/>
              </a:rPr>
              <a:t>πειρατεία)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dirty="0" sz="2800" spc="-7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75" b="1">
                <a:solidFill>
                  <a:srgbClr val="FF0000"/>
                </a:solidFill>
                <a:latin typeface="Tahoma"/>
                <a:cs typeface="Tahoma"/>
              </a:rPr>
              <a:t>Περιορισμένη</a:t>
            </a:r>
            <a:r>
              <a:rPr dirty="0" sz="2800" spc="-4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800" spc="-114" b="1">
                <a:solidFill>
                  <a:srgbClr val="FF0000"/>
                </a:solidFill>
                <a:latin typeface="Tahoma"/>
                <a:cs typeface="Tahoma"/>
              </a:rPr>
              <a:t>βιοτεχνική</a:t>
            </a:r>
            <a:r>
              <a:rPr dirty="0" sz="2800" spc="-5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800" spc="25" b="1">
                <a:solidFill>
                  <a:srgbClr val="FF0000"/>
                </a:solidFill>
                <a:latin typeface="Tahoma"/>
                <a:cs typeface="Tahoma"/>
              </a:rPr>
              <a:t>παραγωγή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2800" spc="-7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75" b="1">
                <a:solidFill>
                  <a:srgbClr val="FF0000"/>
                </a:solidFill>
                <a:latin typeface="Tahoma"/>
                <a:cs typeface="Tahoma"/>
              </a:rPr>
              <a:t>Περιορισμένη</a:t>
            </a:r>
            <a:r>
              <a:rPr dirty="0" sz="2800" spc="-4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800" spc="-125" b="1">
                <a:solidFill>
                  <a:srgbClr val="FF0000"/>
                </a:solidFill>
                <a:latin typeface="Tahoma"/>
                <a:cs typeface="Tahoma"/>
              </a:rPr>
              <a:t>εξειδίκευση</a:t>
            </a:r>
            <a:endParaRPr sz="2800">
              <a:latin typeface="Tahoma"/>
              <a:cs typeface="Tahoma"/>
            </a:endParaRPr>
          </a:p>
          <a:p>
            <a:pPr marL="355600" marR="5080" indent="-342900">
              <a:lnSpc>
                <a:spcPts val="2710"/>
              </a:lnSpc>
              <a:spcBef>
                <a:spcPts val="940"/>
              </a:spcBef>
              <a:tabLst>
                <a:tab pos="1677035" algn="l"/>
                <a:tab pos="4155440" algn="l"/>
                <a:tab pos="6534784" algn="l"/>
                <a:tab pos="7855584" algn="l"/>
                <a:tab pos="8477885" algn="l"/>
              </a:tabLst>
            </a:pPr>
            <a:r>
              <a:rPr dirty="0" sz="2800" spc="-10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80" b="1">
                <a:solidFill>
                  <a:srgbClr val="FF0000"/>
                </a:solidFill>
                <a:latin typeface="Tahoma"/>
                <a:cs typeface="Tahoma"/>
              </a:rPr>
              <a:t>Μέτρο</a:t>
            </a:r>
            <a:r>
              <a:rPr dirty="0" sz="2800" b="1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2800" spc="90" b="1">
                <a:solidFill>
                  <a:srgbClr val="FF0000"/>
                </a:solidFill>
                <a:latin typeface="Tahoma"/>
                <a:cs typeface="Tahoma"/>
              </a:rPr>
              <a:t>α</a:t>
            </a:r>
            <a:r>
              <a:rPr dirty="0" sz="2800" spc="-5" b="1">
                <a:solidFill>
                  <a:srgbClr val="FF0000"/>
                </a:solidFill>
                <a:latin typeface="Tahoma"/>
                <a:cs typeface="Tahoma"/>
              </a:rPr>
              <a:t>ξιολόγησης</a:t>
            </a:r>
            <a:r>
              <a:rPr dirty="0" sz="2800" b="1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2800" spc="90" b="1">
                <a:solidFill>
                  <a:srgbClr val="FF0000"/>
                </a:solidFill>
                <a:latin typeface="Tahoma"/>
                <a:cs typeface="Tahoma"/>
              </a:rPr>
              <a:t>α</a:t>
            </a:r>
            <a:r>
              <a:rPr dirty="0" sz="2800" spc="5" b="1">
                <a:solidFill>
                  <a:srgbClr val="FF0000"/>
                </a:solidFill>
                <a:latin typeface="Tahoma"/>
                <a:cs typeface="Tahoma"/>
              </a:rPr>
              <a:t>γ</a:t>
            </a:r>
            <a:r>
              <a:rPr dirty="0" sz="2800" spc="20" b="1">
                <a:solidFill>
                  <a:srgbClr val="FF0000"/>
                </a:solidFill>
                <a:latin typeface="Tahoma"/>
                <a:cs typeface="Tahoma"/>
              </a:rPr>
              <a:t>α</a:t>
            </a:r>
            <a:r>
              <a:rPr dirty="0" sz="2800" spc="85" b="1">
                <a:solidFill>
                  <a:srgbClr val="FF0000"/>
                </a:solidFill>
                <a:latin typeface="Tahoma"/>
                <a:cs typeface="Tahoma"/>
              </a:rPr>
              <a:t>θ</a:t>
            </a:r>
            <a:r>
              <a:rPr dirty="0" sz="2800" spc="110" b="1">
                <a:solidFill>
                  <a:srgbClr val="FF0000"/>
                </a:solidFill>
                <a:latin typeface="Tahoma"/>
                <a:cs typeface="Tahoma"/>
              </a:rPr>
              <a:t>ώ</a:t>
            </a:r>
            <a:r>
              <a:rPr dirty="0" sz="2800" spc="-55" b="1">
                <a:solidFill>
                  <a:srgbClr val="FF0000"/>
                </a:solidFill>
                <a:latin typeface="Tahoma"/>
                <a:cs typeface="Tahoma"/>
              </a:rPr>
              <a:t>ν</a:t>
            </a:r>
            <a:r>
              <a:rPr dirty="0" sz="2800">
                <a:latin typeface="Wingdings"/>
                <a:cs typeface="Wingdings"/>
              </a:rPr>
              <a:t></a:t>
            </a:r>
            <a:r>
              <a:rPr dirty="0" sz="2800" spc="-90" b="1">
                <a:latin typeface="Tahoma"/>
                <a:cs typeface="Tahoma"/>
              </a:rPr>
              <a:t>τ</a:t>
            </a:r>
            <a:r>
              <a:rPr dirty="0" sz="2800" spc="-120" b="1">
                <a:latin typeface="Tahoma"/>
                <a:cs typeface="Tahoma"/>
              </a:rPr>
              <a:t>α</a:t>
            </a:r>
            <a:r>
              <a:rPr dirty="0" sz="2800" b="1">
                <a:latin typeface="Tahoma"/>
                <a:cs typeface="Tahoma"/>
              </a:rPr>
              <a:t>	</a:t>
            </a:r>
            <a:r>
              <a:rPr dirty="0" sz="2800" spc="-30" b="1">
                <a:latin typeface="Tahoma"/>
                <a:cs typeface="Tahoma"/>
              </a:rPr>
              <a:t>βόδι</a:t>
            </a:r>
            <a:r>
              <a:rPr dirty="0" sz="2800" spc="-25" b="1">
                <a:latin typeface="Tahoma"/>
                <a:cs typeface="Tahoma"/>
              </a:rPr>
              <a:t>α</a:t>
            </a:r>
            <a:r>
              <a:rPr dirty="0" sz="2800" spc="-95" b="1">
                <a:latin typeface="Tahoma"/>
                <a:cs typeface="Tahoma"/>
              </a:rPr>
              <a:t>,</a:t>
            </a:r>
            <a:r>
              <a:rPr dirty="0" sz="2800" b="1">
                <a:latin typeface="Tahoma"/>
                <a:cs typeface="Tahoma"/>
              </a:rPr>
              <a:t>	</a:t>
            </a:r>
            <a:r>
              <a:rPr dirty="0" sz="2800" spc="-110" b="1">
                <a:latin typeface="Tahoma"/>
                <a:cs typeface="Tahoma"/>
              </a:rPr>
              <a:t>τα</a:t>
            </a:r>
            <a:r>
              <a:rPr dirty="0" sz="2800" b="1">
                <a:latin typeface="Tahoma"/>
                <a:cs typeface="Tahoma"/>
              </a:rPr>
              <a:t>	</a:t>
            </a:r>
            <a:r>
              <a:rPr dirty="0" sz="2800" spc="-75" b="1">
                <a:latin typeface="Tahoma"/>
                <a:cs typeface="Tahoma"/>
              </a:rPr>
              <a:t>δέ</a:t>
            </a:r>
            <a:r>
              <a:rPr dirty="0" sz="2800" spc="-75" b="1">
                <a:latin typeface="Tahoma"/>
                <a:cs typeface="Tahoma"/>
              </a:rPr>
              <a:t>ρ</a:t>
            </a:r>
            <a:r>
              <a:rPr dirty="0" sz="2800" spc="-65" b="1">
                <a:latin typeface="Tahoma"/>
                <a:cs typeface="Tahoma"/>
              </a:rPr>
              <a:t>ματα  </a:t>
            </a:r>
            <a:r>
              <a:rPr dirty="0" sz="2800" spc="20" b="1">
                <a:latin typeface="Tahoma"/>
                <a:cs typeface="Tahoma"/>
              </a:rPr>
              <a:t>ζώων,</a:t>
            </a:r>
            <a:r>
              <a:rPr dirty="0" sz="2800" spc="-35" b="1">
                <a:latin typeface="Tahoma"/>
                <a:cs typeface="Tahoma"/>
              </a:rPr>
              <a:t> </a:t>
            </a:r>
            <a:r>
              <a:rPr dirty="0" sz="2800" spc="-105" b="1">
                <a:latin typeface="Tahoma"/>
                <a:cs typeface="Tahoma"/>
              </a:rPr>
              <a:t>τα</a:t>
            </a:r>
            <a:r>
              <a:rPr dirty="0" sz="2800" spc="-30" b="1">
                <a:latin typeface="Tahoma"/>
                <a:cs typeface="Tahoma"/>
              </a:rPr>
              <a:t> </a:t>
            </a:r>
            <a:r>
              <a:rPr dirty="0" sz="2800" spc="-75" b="1">
                <a:latin typeface="Tahoma"/>
                <a:cs typeface="Tahoma"/>
              </a:rPr>
              <a:t>μέταλλα</a:t>
            </a:r>
            <a:r>
              <a:rPr dirty="0" sz="2800" spc="-35" b="1">
                <a:latin typeface="Tahoma"/>
                <a:cs typeface="Tahoma"/>
              </a:rPr>
              <a:t> </a:t>
            </a:r>
            <a:r>
              <a:rPr dirty="0" sz="2800" spc="-55" b="1">
                <a:latin typeface="Tahoma"/>
                <a:cs typeface="Tahoma"/>
              </a:rPr>
              <a:t>και</a:t>
            </a:r>
            <a:r>
              <a:rPr dirty="0" sz="2800" spc="-35" b="1">
                <a:latin typeface="Tahoma"/>
                <a:cs typeface="Tahoma"/>
              </a:rPr>
              <a:t> </a:t>
            </a:r>
            <a:r>
              <a:rPr dirty="0" sz="2800" spc="-60" b="1">
                <a:latin typeface="Tahoma"/>
                <a:cs typeface="Tahoma"/>
              </a:rPr>
              <a:t>οι</a:t>
            </a:r>
            <a:r>
              <a:rPr dirty="0" sz="2800" spc="-30" b="1">
                <a:latin typeface="Tahoma"/>
                <a:cs typeface="Tahoma"/>
              </a:rPr>
              <a:t> </a:t>
            </a:r>
            <a:r>
              <a:rPr dirty="0" sz="2800" spc="-35" b="1">
                <a:latin typeface="Tahoma"/>
                <a:cs typeface="Tahoma"/>
              </a:rPr>
              <a:t>δούλοι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dirty="0" sz="2800" spc="-8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85" b="1">
                <a:solidFill>
                  <a:srgbClr val="FF0000"/>
                </a:solidFill>
                <a:latin typeface="Tahoma"/>
                <a:cs typeface="Tahoma"/>
              </a:rPr>
              <a:t>Εξωτερικό</a:t>
            </a:r>
            <a:r>
              <a:rPr dirty="0" sz="2800" spc="-2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800" spc="-70" b="1">
                <a:solidFill>
                  <a:srgbClr val="FF0000"/>
                </a:solidFill>
                <a:latin typeface="Tahoma"/>
                <a:cs typeface="Tahoma"/>
              </a:rPr>
              <a:t>εμπόριο</a:t>
            </a:r>
            <a:r>
              <a:rPr dirty="0" sz="2800" spc="-70" b="1">
                <a:latin typeface="Tahoma"/>
                <a:cs typeface="Tahoma"/>
              </a:rPr>
              <a:t>:</a:t>
            </a:r>
            <a:r>
              <a:rPr dirty="0" sz="2800" spc="-40" b="1">
                <a:latin typeface="Tahoma"/>
                <a:cs typeface="Tahoma"/>
              </a:rPr>
              <a:t> </a:t>
            </a:r>
            <a:r>
              <a:rPr dirty="0" sz="2800" spc="-30" b="1">
                <a:latin typeface="Tahoma"/>
                <a:cs typeface="Tahoma"/>
              </a:rPr>
              <a:t>κυρίαρχοι</a:t>
            </a:r>
            <a:r>
              <a:rPr dirty="0" sz="2800" spc="-35" b="1">
                <a:latin typeface="Tahoma"/>
                <a:cs typeface="Tahoma"/>
              </a:rPr>
              <a:t> </a:t>
            </a:r>
            <a:r>
              <a:rPr dirty="0" sz="2800" spc="-60" b="1">
                <a:latin typeface="Tahoma"/>
                <a:cs typeface="Tahoma"/>
              </a:rPr>
              <a:t>οι</a:t>
            </a:r>
            <a:r>
              <a:rPr dirty="0" sz="2800" spc="-30" b="1">
                <a:latin typeface="Tahoma"/>
                <a:cs typeface="Tahoma"/>
              </a:rPr>
              <a:t> </a:t>
            </a:r>
            <a:r>
              <a:rPr dirty="0" sz="2800" spc="-65" b="1">
                <a:latin typeface="Tahoma"/>
                <a:cs typeface="Tahoma"/>
              </a:rPr>
              <a:t>Φοίνικες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64529" y="377393"/>
            <a:ext cx="2028189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65"/>
              <a:t>Κοινωνία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6791" y="1471405"/>
            <a:ext cx="9520555" cy="3945890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409"/>
              </a:spcBef>
            </a:pPr>
            <a:r>
              <a:rPr dirty="0" sz="2800" spc="-10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45" b="1">
                <a:solidFill>
                  <a:srgbClr val="FF0000"/>
                </a:solidFill>
                <a:latin typeface="Tahoma"/>
                <a:cs typeface="Tahoma"/>
              </a:rPr>
              <a:t>Οίκος</a:t>
            </a:r>
            <a:r>
              <a:rPr dirty="0" sz="2800" spc="-2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800" spc="-615" b="1">
                <a:latin typeface="Tahoma"/>
                <a:cs typeface="Tahoma"/>
              </a:rPr>
              <a:t>=</a:t>
            </a:r>
            <a:r>
              <a:rPr dirty="0" sz="2800" spc="-40" b="1">
                <a:latin typeface="Tahoma"/>
                <a:cs typeface="Tahoma"/>
              </a:rPr>
              <a:t> </a:t>
            </a:r>
            <a:r>
              <a:rPr dirty="0" sz="2800" spc="-10" b="1">
                <a:latin typeface="Tahoma"/>
                <a:cs typeface="Tahoma"/>
              </a:rPr>
              <a:t>μονάδ</a:t>
            </a:r>
            <a:r>
              <a:rPr dirty="0" sz="2800" spc="-5" b="1">
                <a:latin typeface="Tahoma"/>
                <a:cs typeface="Tahoma"/>
              </a:rPr>
              <a:t>α</a:t>
            </a:r>
            <a:r>
              <a:rPr dirty="0" sz="2800" spc="-40" b="1">
                <a:latin typeface="Tahoma"/>
                <a:cs typeface="Tahoma"/>
              </a:rPr>
              <a:t> </a:t>
            </a:r>
            <a:r>
              <a:rPr dirty="0" sz="2800" spc="-30" b="1">
                <a:latin typeface="Tahoma"/>
                <a:cs typeface="Tahoma"/>
              </a:rPr>
              <a:t>κοινω</a:t>
            </a:r>
            <a:r>
              <a:rPr dirty="0" sz="2800" spc="-40" b="1">
                <a:latin typeface="Tahoma"/>
                <a:cs typeface="Tahoma"/>
              </a:rPr>
              <a:t>ν</a:t>
            </a:r>
            <a:r>
              <a:rPr dirty="0" sz="2800" spc="-30" b="1">
                <a:latin typeface="Tahoma"/>
                <a:cs typeface="Tahoma"/>
              </a:rPr>
              <a:t>ικής</a:t>
            </a:r>
            <a:r>
              <a:rPr dirty="0" sz="2800" spc="-20" b="1">
                <a:latin typeface="Tahoma"/>
                <a:cs typeface="Tahoma"/>
              </a:rPr>
              <a:t> </a:t>
            </a:r>
            <a:r>
              <a:rPr dirty="0" sz="2800" spc="-5" b="1">
                <a:latin typeface="Tahoma"/>
                <a:cs typeface="Tahoma"/>
              </a:rPr>
              <a:t>συγκρότησης</a:t>
            </a:r>
            <a:endParaRPr sz="2800">
              <a:latin typeface="Tahoma"/>
              <a:cs typeface="Tahoma"/>
            </a:endParaRPr>
          </a:p>
          <a:p>
            <a:pPr algn="just" marL="355600" marR="8890" indent="-342900">
              <a:lnSpc>
                <a:spcPct val="80400"/>
              </a:lnSpc>
              <a:spcBef>
                <a:spcPts val="969"/>
              </a:spcBef>
            </a:pPr>
            <a:r>
              <a:rPr dirty="0" sz="2800" spc="-2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25" b="1">
                <a:solidFill>
                  <a:srgbClr val="FF0000"/>
                </a:solidFill>
                <a:latin typeface="Tahoma"/>
                <a:cs typeface="Tahoma"/>
              </a:rPr>
              <a:t>Άριστοι</a:t>
            </a:r>
            <a:r>
              <a:rPr dirty="0" sz="2800" spc="-25">
                <a:latin typeface="Wingdings"/>
                <a:cs typeface="Wingdings"/>
              </a:rPr>
              <a:t>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 spc="-110" b="1">
                <a:latin typeface="Tahoma"/>
                <a:cs typeface="Tahoma"/>
              </a:rPr>
              <a:t>τα</a:t>
            </a:r>
            <a:r>
              <a:rPr dirty="0" sz="2800" spc="-105" b="1">
                <a:latin typeface="Tahoma"/>
                <a:cs typeface="Tahoma"/>
              </a:rPr>
              <a:t> </a:t>
            </a:r>
            <a:r>
              <a:rPr dirty="0" sz="2800" spc="-125" b="1">
                <a:latin typeface="Tahoma"/>
                <a:cs typeface="Tahoma"/>
              </a:rPr>
              <a:t>μέλη</a:t>
            </a:r>
            <a:r>
              <a:rPr dirty="0" sz="2800" spc="-120" b="1">
                <a:latin typeface="Tahoma"/>
                <a:cs typeface="Tahoma"/>
              </a:rPr>
              <a:t> </a:t>
            </a:r>
            <a:r>
              <a:rPr dirty="0" sz="2800" spc="-110" b="1">
                <a:latin typeface="Tahoma"/>
                <a:cs typeface="Tahoma"/>
              </a:rPr>
              <a:t>του</a:t>
            </a:r>
            <a:r>
              <a:rPr dirty="0" sz="2800" spc="-105" b="1">
                <a:latin typeface="Tahoma"/>
                <a:cs typeface="Tahoma"/>
              </a:rPr>
              <a:t> </a:t>
            </a:r>
            <a:r>
              <a:rPr dirty="0" sz="2800" spc="-50" b="1">
                <a:latin typeface="Tahoma"/>
                <a:cs typeface="Tahoma"/>
              </a:rPr>
              <a:t>οίκου</a:t>
            </a:r>
            <a:r>
              <a:rPr dirty="0" sz="2800" spc="-45" b="1">
                <a:latin typeface="Tahoma"/>
                <a:cs typeface="Tahoma"/>
              </a:rPr>
              <a:t> </a:t>
            </a:r>
            <a:r>
              <a:rPr dirty="0" sz="2800" spc="10" b="1">
                <a:latin typeface="Tahoma"/>
                <a:cs typeface="Tahoma"/>
              </a:rPr>
              <a:t>που </a:t>
            </a:r>
            <a:r>
              <a:rPr dirty="0" sz="2800" spc="-75" b="1">
                <a:latin typeface="Tahoma"/>
                <a:cs typeface="Tahoma"/>
              </a:rPr>
              <a:t>έχουν</a:t>
            </a:r>
            <a:r>
              <a:rPr dirty="0" sz="2800" spc="-70" b="1">
                <a:latin typeface="Tahoma"/>
                <a:cs typeface="Tahoma"/>
              </a:rPr>
              <a:t> </a:t>
            </a:r>
            <a:r>
              <a:rPr dirty="0" sz="2800" spc="-80" b="1">
                <a:latin typeface="Tahoma"/>
                <a:cs typeface="Tahoma"/>
              </a:rPr>
              <a:t>συγγένεια </a:t>
            </a:r>
            <a:r>
              <a:rPr dirty="0" sz="2800" spc="-75" b="1">
                <a:latin typeface="Tahoma"/>
                <a:cs typeface="Tahoma"/>
              </a:rPr>
              <a:t> </a:t>
            </a:r>
            <a:r>
              <a:rPr dirty="0" sz="2800" spc="-90" b="1">
                <a:latin typeface="Tahoma"/>
                <a:cs typeface="Tahoma"/>
              </a:rPr>
              <a:t>γίνονται </a:t>
            </a:r>
            <a:r>
              <a:rPr dirty="0" sz="2800" spc="-55" b="1">
                <a:latin typeface="Tahoma"/>
                <a:cs typeface="Tahoma"/>
              </a:rPr>
              <a:t>κάτοχοι </a:t>
            </a:r>
            <a:r>
              <a:rPr dirty="0" sz="2800" spc="15" b="1">
                <a:latin typeface="Tahoma"/>
                <a:cs typeface="Tahoma"/>
              </a:rPr>
              <a:t>γης </a:t>
            </a:r>
            <a:r>
              <a:rPr dirty="0" sz="2800" spc="-55" b="1">
                <a:latin typeface="Tahoma"/>
                <a:cs typeface="Tahoma"/>
              </a:rPr>
              <a:t>και </a:t>
            </a:r>
            <a:r>
              <a:rPr dirty="0" sz="2800" spc="-35" b="1">
                <a:latin typeface="Tahoma"/>
                <a:cs typeface="Tahoma"/>
              </a:rPr>
              <a:t>αποκτούν </a:t>
            </a:r>
            <a:r>
              <a:rPr dirty="0" sz="2800" spc="-65" b="1">
                <a:latin typeface="Tahoma"/>
                <a:cs typeface="Tahoma"/>
              </a:rPr>
              <a:t>οικονομική </a:t>
            </a:r>
            <a:r>
              <a:rPr dirty="0" sz="2800" spc="-30" b="1">
                <a:latin typeface="Tahoma"/>
                <a:cs typeface="Tahoma"/>
              </a:rPr>
              <a:t>ισχύ </a:t>
            </a:r>
            <a:r>
              <a:rPr dirty="0" sz="2800" spc="-25" b="1">
                <a:latin typeface="Tahoma"/>
                <a:cs typeface="Tahoma"/>
              </a:rPr>
              <a:t> </a:t>
            </a:r>
            <a:r>
              <a:rPr dirty="0" sz="2800" spc="-130" b="1">
                <a:latin typeface="Tahoma"/>
                <a:cs typeface="Tahoma"/>
              </a:rPr>
              <a:t>(ευγενείς)</a:t>
            </a:r>
            <a:endParaRPr sz="2800">
              <a:latin typeface="Tahoma"/>
              <a:cs typeface="Tahoma"/>
            </a:endParaRPr>
          </a:p>
          <a:p>
            <a:pPr algn="just" marL="355600" marR="7620" indent="-342900">
              <a:lnSpc>
                <a:spcPts val="2710"/>
              </a:lnSpc>
              <a:spcBef>
                <a:spcPts val="930"/>
              </a:spcBef>
            </a:pPr>
            <a:r>
              <a:rPr dirty="0" sz="2800" spc="10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10" b="1">
                <a:solidFill>
                  <a:srgbClr val="FF0000"/>
                </a:solidFill>
                <a:latin typeface="Tahoma"/>
                <a:cs typeface="Tahoma"/>
              </a:rPr>
              <a:t>Πλήθος</a:t>
            </a:r>
            <a:r>
              <a:rPr dirty="0" sz="2800" spc="10">
                <a:latin typeface="Wingdings"/>
                <a:cs typeface="Wingdings"/>
              </a:rPr>
              <a:t></a:t>
            </a:r>
            <a:r>
              <a:rPr dirty="0" sz="2800" spc="10">
                <a:latin typeface="Times New Roman"/>
                <a:cs typeface="Times New Roman"/>
              </a:rPr>
              <a:t> </a:t>
            </a:r>
            <a:r>
              <a:rPr dirty="0" sz="2800" spc="25" b="1">
                <a:latin typeface="Tahoma"/>
                <a:cs typeface="Tahoma"/>
              </a:rPr>
              <a:t>όσοι </a:t>
            </a:r>
            <a:r>
              <a:rPr dirty="0" sz="2800" spc="-30" b="1">
                <a:latin typeface="Tahoma"/>
                <a:cs typeface="Tahoma"/>
              </a:rPr>
              <a:t>ζουν </a:t>
            </a:r>
            <a:r>
              <a:rPr dirty="0" sz="2800" spc="-25" b="1">
                <a:latin typeface="Tahoma"/>
                <a:cs typeface="Tahoma"/>
              </a:rPr>
              <a:t>στο </a:t>
            </a:r>
            <a:r>
              <a:rPr dirty="0" sz="2800" spc="5" b="1">
                <a:latin typeface="Tahoma"/>
                <a:cs typeface="Tahoma"/>
              </a:rPr>
              <a:t>πλαίσιο </a:t>
            </a:r>
            <a:r>
              <a:rPr dirty="0" sz="2800" spc="-114" b="1">
                <a:latin typeface="Tahoma"/>
                <a:cs typeface="Tahoma"/>
              </a:rPr>
              <a:t>του </a:t>
            </a:r>
            <a:r>
              <a:rPr dirty="0" sz="2800" spc="-50" b="1">
                <a:latin typeface="Tahoma"/>
                <a:cs typeface="Tahoma"/>
              </a:rPr>
              <a:t>οίκου </a:t>
            </a:r>
            <a:r>
              <a:rPr dirty="0" sz="2800" spc="40" b="1">
                <a:latin typeface="Tahoma"/>
                <a:cs typeface="Tahoma"/>
              </a:rPr>
              <a:t>αλλά </a:t>
            </a:r>
            <a:r>
              <a:rPr dirty="0" sz="2800" spc="-114" b="1">
                <a:latin typeface="Tahoma"/>
                <a:cs typeface="Tahoma"/>
              </a:rPr>
              <a:t>δεν </a:t>
            </a:r>
            <a:r>
              <a:rPr dirty="0" sz="2800" spc="-110" b="1">
                <a:latin typeface="Tahoma"/>
                <a:cs typeface="Tahoma"/>
              </a:rPr>
              <a:t> </a:t>
            </a:r>
            <a:r>
              <a:rPr dirty="0" sz="2800" spc="-120" b="1">
                <a:latin typeface="Tahoma"/>
                <a:cs typeface="Tahoma"/>
              </a:rPr>
              <a:t>έ</a:t>
            </a:r>
            <a:r>
              <a:rPr dirty="0" sz="2800" spc="-140" b="1">
                <a:latin typeface="Tahoma"/>
                <a:cs typeface="Tahoma"/>
              </a:rPr>
              <a:t>χ</a:t>
            </a:r>
            <a:r>
              <a:rPr dirty="0" sz="2800" spc="-35" b="1">
                <a:latin typeface="Tahoma"/>
                <a:cs typeface="Tahoma"/>
              </a:rPr>
              <a:t>ου</a:t>
            </a:r>
            <a:r>
              <a:rPr dirty="0" sz="2800" spc="-30" b="1">
                <a:latin typeface="Tahoma"/>
                <a:cs typeface="Tahoma"/>
              </a:rPr>
              <a:t>ν</a:t>
            </a:r>
            <a:r>
              <a:rPr dirty="0" sz="2800" spc="-40" b="1">
                <a:latin typeface="Tahoma"/>
                <a:cs typeface="Tahoma"/>
              </a:rPr>
              <a:t> </a:t>
            </a:r>
            <a:r>
              <a:rPr dirty="0" sz="2800" spc="-55" b="1">
                <a:latin typeface="Tahoma"/>
                <a:cs typeface="Tahoma"/>
              </a:rPr>
              <a:t>συγγε</a:t>
            </a:r>
            <a:r>
              <a:rPr dirty="0" sz="2800" spc="-70" b="1">
                <a:latin typeface="Tahoma"/>
                <a:cs typeface="Tahoma"/>
              </a:rPr>
              <a:t>ν</a:t>
            </a:r>
            <a:r>
              <a:rPr dirty="0" sz="2800" spc="-10" b="1">
                <a:latin typeface="Tahoma"/>
                <a:cs typeface="Tahoma"/>
              </a:rPr>
              <a:t>ικούς</a:t>
            </a:r>
            <a:r>
              <a:rPr dirty="0" sz="2800" spc="-50" b="1">
                <a:latin typeface="Tahoma"/>
                <a:cs typeface="Tahoma"/>
              </a:rPr>
              <a:t> </a:t>
            </a:r>
            <a:r>
              <a:rPr dirty="0" sz="2800" spc="-50" b="1">
                <a:latin typeface="Tahoma"/>
                <a:cs typeface="Tahoma"/>
              </a:rPr>
              <a:t>δεσμο</a:t>
            </a:r>
            <a:r>
              <a:rPr dirty="0" sz="2800" spc="-50" b="1">
                <a:latin typeface="Tahoma"/>
                <a:cs typeface="Tahoma"/>
              </a:rPr>
              <a:t>ύ</a:t>
            </a:r>
            <a:r>
              <a:rPr dirty="0" sz="2800" spc="225" b="1">
                <a:latin typeface="Tahoma"/>
                <a:cs typeface="Tahoma"/>
              </a:rPr>
              <a:t>ς</a:t>
            </a:r>
            <a:r>
              <a:rPr dirty="0" sz="2800" spc="-55" b="1">
                <a:latin typeface="Tahoma"/>
                <a:cs typeface="Tahoma"/>
              </a:rPr>
              <a:t> </a:t>
            </a:r>
            <a:r>
              <a:rPr dirty="0" sz="2800" spc="-195" b="1">
                <a:latin typeface="Tahoma"/>
                <a:cs typeface="Tahoma"/>
              </a:rPr>
              <a:t>με</a:t>
            </a:r>
            <a:r>
              <a:rPr dirty="0" sz="2800" spc="-45" b="1">
                <a:latin typeface="Tahoma"/>
                <a:cs typeface="Tahoma"/>
              </a:rPr>
              <a:t> </a:t>
            </a:r>
            <a:r>
              <a:rPr dirty="0" sz="2800" spc="-30" b="1">
                <a:latin typeface="Tahoma"/>
                <a:cs typeface="Tahoma"/>
              </a:rPr>
              <a:t>τους</a:t>
            </a:r>
            <a:r>
              <a:rPr dirty="0" sz="2800" spc="-50" b="1">
                <a:latin typeface="Tahoma"/>
                <a:cs typeface="Tahoma"/>
              </a:rPr>
              <a:t> </a:t>
            </a:r>
            <a:r>
              <a:rPr dirty="0" sz="2800" spc="-165" b="1">
                <a:latin typeface="Tahoma"/>
                <a:cs typeface="Tahoma"/>
              </a:rPr>
              <a:t>ευγ</a:t>
            </a:r>
            <a:r>
              <a:rPr dirty="0" sz="2800" spc="-160" b="1">
                <a:latin typeface="Tahoma"/>
                <a:cs typeface="Tahoma"/>
              </a:rPr>
              <a:t>ε</a:t>
            </a:r>
            <a:r>
              <a:rPr dirty="0" sz="2800" spc="-160" b="1">
                <a:latin typeface="Tahoma"/>
                <a:cs typeface="Tahoma"/>
              </a:rPr>
              <a:t>ν</a:t>
            </a:r>
            <a:r>
              <a:rPr dirty="0" sz="2800" spc="-150" b="1">
                <a:latin typeface="Tahoma"/>
                <a:cs typeface="Tahoma"/>
              </a:rPr>
              <a:t>ε</a:t>
            </a:r>
            <a:r>
              <a:rPr dirty="0" sz="2800" spc="25" b="1">
                <a:latin typeface="Tahoma"/>
                <a:cs typeface="Tahoma"/>
              </a:rPr>
              <a:t>ίς</a:t>
            </a:r>
            <a:endParaRPr sz="2800">
              <a:latin typeface="Tahoma"/>
              <a:cs typeface="Tahoma"/>
            </a:endParaRPr>
          </a:p>
          <a:p>
            <a:pPr algn="just" marL="355600" marR="5080" indent="-342900">
              <a:lnSpc>
                <a:spcPct val="80200"/>
              </a:lnSpc>
              <a:spcBef>
                <a:spcPts val="990"/>
              </a:spcBef>
            </a:pPr>
            <a:r>
              <a:rPr dirty="0" sz="2800" spc="-3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35" b="1">
                <a:solidFill>
                  <a:srgbClr val="FF0000"/>
                </a:solidFill>
                <a:latin typeface="Tahoma"/>
                <a:cs typeface="Tahoma"/>
              </a:rPr>
              <a:t>Δημιουργοί</a:t>
            </a:r>
            <a:r>
              <a:rPr dirty="0" sz="2800" spc="-35">
                <a:latin typeface="Wingdings"/>
                <a:cs typeface="Wingdings"/>
              </a:rPr>
              <a:t></a:t>
            </a:r>
            <a:r>
              <a:rPr dirty="0" sz="2800" spc="635">
                <a:latin typeface="Times New Roman"/>
                <a:cs typeface="Times New Roman"/>
              </a:rPr>
              <a:t> </a:t>
            </a:r>
            <a:r>
              <a:rPr dirty="0" sz="2800" spc="-140" b="1">
                <a:latin typeface="Tahoma"/>
                <a:cs typeface="Tahoma"/>
              </a:rPr>
              <a:t>εξειδικευμένοι</a:t>
            </a:r>
            <a:r>
              <a:rPr dirty="0" sz="2800" spc="545" b="1">
                <a:latin typeface="Tahoma"/>
                <a:cs typeface="Tahoma"/>
              </a:rPr>
              <a:t> </a:t>
            </a:r>
            <a:r>
              <a:rPr dirty="0" sz="2800" spc="-140" b="1">
                <a:latin typeface="Tahoma"/>
                <a:cs typeface="Tahoma"/>
              </a:rPr>
              <a:t>τεχνίτες</a:t>
            </a:r>
            <a:r>
              <a:rPr dirty="0" sz="2800" spc="1225" b="1">
                <a:latin typeface="Tahoma"/>
                <a:cs typeface="Tahoma"/>
              </a:rPr>
              <a:t> </a:t>
            </a:r>
            <a:r>
              <a:rPr dirty="0" sz="2800" spc="10" b="1">
                <a:latin typeface="Tahoma"/>
                <a:cs typeface="Tahoma"/>
              </a:rPr>
              <a:t>που </a:t>
            </a:r>
            <a:r>
              <a:rPr dirty="0" sz="2800" spc="15" b="1">
                <a:latin typeface="Tahoma"/>
                <a:cs typeface="Tahoma"/>
              </a:rPr>
              <a:t> </a:t>
            </a:r>
            <a:r>
              <a:rPr dirty="0" sz="2800" spc="-5" b="1">
                <a:latin typeface="Tahoma"/>
                <a:cs typeface="Tahoma"/>
              </a:rPr>
              <a:t>προσφέρουν </a:t>
            </a:r>
            <a:r>
              <a:rPr dirty="0" sz="2800" spc="-15" b="1">
                <a:latin typeface="Tahoma"/>
                <a:cs typeface="Tahoma"/>
              </a:rPr>
              <a:t>εργασία </a:t>
            </a:r>
            <a:r>
              <a:rPr dirty="0" sz="2800" spc="10" b="1">
                <a:latin typeface="Tahoma"/>
                <a:cs typeface="Tahoma"/>
              </a:rPr>
              <a:t>στους </a:t>
            </a:r>
            <a:r>
              <a:rPr dirty="0" sz="2800" b="1">
                <a:latin typeface="Tahoma"/>
                <a:cs typeface="Tahoma"/>
              </a:rPr>
              <a:t>οίκους </a:t>
            </a:r>
            <a:r>
              <a:rPr dirty="0" sz="2800" spc="-10" b="1">
                <a:latin typeface="Tahoma"/>
                <a:cs typeface="Tahoma"/>
              </a:rPr>
              <a:t>μιας </a:t>
            </a:r>
            <a:r>
              <a:rPr dirty="0" sz="2800" spc="-85" b="1">
                <a:latin typeface="Tahoma"/>
                <a:cs typeface="Tahoma"/>
              </a:rPr>
              <a:t>ευρύτερης </a:t>
            </a:r>
            <a:r>
              <a:rPr dirty="0" sz="2800" spc="-80" b="1">
                <a:latin typeface="Tahoma"/>
                <a:cs typeface="Tahoma"/>
              </a:rPr>
              <a:t> </a:t>
            </a:r>
            <a:r>
              <a:rPr dirty="0" sz="2800" spc="-20" b="1">
                <a:latin typeface="Tahoma"/>
                <a:cs typeface="Tahoma"/>
              </a:rPr>
              <a:t>περιοχής</a:t>
            </a:r>
            <a:r>
              <a:rPr dirty="0" sz="2800" spc="-15" b="1">
                <a:latin typeface="Tahoma"/>
                <a:cs typeface="Tahoma"/>
              </a:rPr>
              <a:t> </a:t>
            </a:r>
            <a:r>
              <a:rPr dirty="0" sz="2800" spc="-55" b="1">
                <a:latin typeface="Tahoma"/>
                <a:cs typeface="Tahoma"/>
              </a:rPr>
              <a:t>και</a:t>
            </a:r>
            <a:r>
              <a:rPr dirty="0" sz="2800" spc="-50" b="1">
                <a:latin typeface="Tahoma"/>
                <a:cs typeface="Tahoma"/>
              </a:rPr>
              <a:t> </a:t>
            </a:r>
            <a:r>
              <a:rPr dirty="0" sz="2800" spc="-114" b="1">
                <a:latin typeface="Tahoma"/>
                <a:cs typeface="Tahoma"/>
              </a:rPr>
              <a:t>είναι</a:t>
            </a:r>
            <a:r>
              <a:rPr dirty="0" sz="2800" spc="595" b="1">
                <a:latin typeface="Tahoma"/>
                <a:cs typeface="Tahoma"/>
              </a:rPr>
              <a:t> </a:t>
            </a:r>
            <a:r>
              <a:rPr dirty="0" sz="2800" spc="-45" b="1">
                <a:latin typeface="Tahoma"/>
                <a:cs typeface="Tahoma"/>
              </a:rPr>
              <a:t>οικονομικά</a:t>
            </a:r>
            <a:r>
              <a:rPr dirty="0" sz="2800" spc="-40" b="1">
                <a:latin typeface="Tahoma"/>
                <a:cs typeface="Tahoma"/>
              </a:rPr>
              <a:t> </a:t>
            </a:r>
            <a:r>
              <a:rPr dirty="0" sz="2800" spc="-110" b="1">
                <a:latin typeface="Tahoma"/>
                <a:cs typeface="Tahoma"/>
              </a:rPr>
              <a:t>εξαρτημένοι</a:t>
            </a:r>
            <a:r>
              <a:rPr dirty="0" sz="2800" spc="-105" b="1">
                <a:latin typeface="Tahoma"/>
                <a:cs typeface="Tahoma"/>
              </a:rPr>
              <a:t> </a:t>
            </a:r>
            <a:r>
              <a:rPr dirty="0" sz="2800" spc="75" b="1">
                <a:latin typeface="Tahoma"/>
                <a:cs typeface="Tahoma"/>
              </a:rPr>
              <a:t>από </a:t>
            </a:r>
            <a:r>
              <a:rPr dirty="0" sz="2800" spc="80" b="1">
                <a:latin typeface="Tahoma"/>
                <a:cs typeface="Tahoma"/>
              </a:rPr>
              <a:t> </a:t>
            </a:r>
            <a:r>
              <a:rPr dirty="0" sz="2800" spc="-25" b="1">
                <a:latin typeface="Tahoma"/>
                <a:cs typeface="Tahoma"/>
              </a:rPr>
              <a:t>αυτούς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90486" y="5431942"/>
            <a:ext cx="4084320" cy="796290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154305" marR="5080" indent="-142240">
              <a:lnSpc>
                <a:spcPts val="2710"/>
              </a:lnSpc>
              <a:spcBef>
                <a:spcPts val="725"/>
              </a:spcBef>
              <a:tabLst>
                <a:tab pos="1908175" algn="l"/>
                <a:tab pos="1957070" algn="l"/>
                <a:tab pos="3012440" algn="l"/>
              </a:tabLst>
            </a:pPr>
            <a:r>
              <a:rPr dirty="0" sz="2800" spc="-25" b="1">
                <a:latin typeface="Tahoma"/>
                <a:cs typeface="Tahoma"/>
              </a:rPr>
              <a:t>στ</a:t>
            </a:r>
            <a:r>
              <a:rPr dirty="0" sz="2800" spc="-20" b="1">
                <a:latin typeface="Tahoma"/>
                <a:cs typeface="Tahoma"/>
              </a:rPr>
              <a:t>ο</a:t>
            </a:r>
            <a:r>
              <a:rPr dirty="0" sz="2800" spc="-110" b="1">
                <a:latin typeface="Tahoma"/>
                <a:cs typeface="Tahoma"/>
              </a:rPr>
              <a:t>ιχείο</a:t>
            </a:r>
            <a:r>
              <a:rPr dirty="0" sz="2800" b="1">
                <a:latin typeface="Tahoma"/>
                <a:cs typeface="Tahoma"/>
              </a:rPr>
              <a:t>	</a:t>
            </a:r>
            <a:r>
              <a:rPr dirty="0" sz="2800" spc="-285" b="1">
                <a:latin typeface="Tahoma"/>
                <a:cs typeface="Tahoma"/>
              </a:rPr>
              <a:t>τ</a:t>
            </a:r>
            <a:r>
              <a:rPr dirty="0" sz="2800" spc="-25" b="1">
                <a:latin typeface="Tahoma"/>
                <a:cs typeface="Tahoma"/>
              </a:rPr>
              <a:t>ο</a:t>
            </a:r>
            <a:r>
              <a:rPr dirty="0" sz="2800" spc="-20" b="1">
                <a:latin typeface="Tahoma"/>
                <a:cs typeface="Tahoma"/>
              </a:rPr>
              <a:t>υ</a:t>
            </a:r>
            <a:r>
              <a:rPr dirty="0" sz="2800" b="1">
                <a:latin typeface="Tahoma"/>
                <a:cs typeface="Tahoma"/>
              </a:rPr>
              <a:t>	</a:t>
            </a:r>
            <a:r>
              <a:rPr dirty="0" sz="2800" spc="-60" b="1">
                <a:latin typeface="Tahoma"/>
                <a:cs typeface="Tahoma"/>
              </a:rPr>
              <a:t>οί</a:t>
            </a:r>
            <a:r>
              <a:rPr dirty="0" sz="2800" spc="-65" b="1">
                <a:latin typeface="Tahoma"/>
                <a:cs typeface="Tahoma"/>
              </a:rPr>
              <a:t>κ</a:t>
            </a:r>
            <a:r>
              <a:rPr dirty="0" sz="2800" spc="-45" b="1">
                <a:latin typeface="Tahoma"/>
                <a:cs typeface="Tahoma"/>
              </a:rPr>
              <a:t>ου,  </a:t>
            </a:r>
            <a:r>
              <a:rPr dirty="0" sz="2800" spc="-45" b="1">
                <a:latin typeface="Tahoma"/>
                <a:cs typeface="Tahoma"/>
              </a:rPr>
              <a:t>πολέμου		</a:t>
            </a:r>
            <a:r>
              <a:rPr dirty="0" sz="2800" spc="-114" b="1">
                <a:latin typeface="Tahoma"/>
                <a:cs typeface="Tahoma"/>
              </a:rPr>
              <a:t>ή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67241" y="5776366"/>
            <a:ext cx="160845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33780" algn="l"/>
              </a:tabLst>
            </a:pPr>
            <a:r>
              <a:rPr dirty="0" sz="2800" spc="65" b="1">
                <a:latin typeface="Tahoma"/>
                <a:cs typeface="Tahoma"/>
              </a:rPr>
              <a:t>απ</a:t>
            </a:r>
            <a:r>
              <a:rPr dirty="0" sz="2800" spc="70" b="1">
                <a:latin typeface="Tahoma"/>
                <a:cs typeface="Tahoma"/>
              </a:rPr>
              <a:t>ό</a:t>
            </a:r>
            <a:r>
              <a:rPr dirty="0" sz="2800" b="1">
                <a:latin typeface="Tahoma"/>
                <a:cs typeface="Tahoma"/>
              </a:rPr>
              <a:t>	</a:t>
            </a:r>
            <a:r>
              <a:rPr dirty="0" sz="2800" spc="-285" b="1">
                <a:latin typeface="Tahoma"/>
                <a:cs typeface="Tahoma"/>
              </a:rPr>
              <a:t>τ</a:t>
            </a:r>
            <a:r>
              <a:rPr dirty="0" sz="2800" spc="-90" b="1">
                <a:latin typeface="Tahoma"/>
                <a:cs typeface="Tahoma"/>
              </a:rPr>
              <a:t>ην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56791" y="5431942"/>
            <a:ext cx="5280025" cy="1137920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355600" marR="5080" indent="-342900">
              <a:lnSpc>
                <a:spcPct val="80400"/>
              </a:lnSpc>
              <a:spcBef>
                <a:spcPts val="755"/>
              </a:spcBef>
              <a:tabLst>
                <a:tab pos="2440305" algn="l"/>
                <a:tab pos="3028315" algn="l"/>
                <a:tab pos="3862704" algn="l"/>
              </a:tabLst>
            </a:pPr>
            <a:r>
              <a:rPr dirty="0" sz="2800" spc="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5" b="1">
                <a:solidFill>
                  <a:srgbClr val="FF0000"/>
                </a:solidFill>
                <a:latin typeface="Tahoma"/>
                <a:cs typeface="Tahoma"/>
              </a:rPr>
              <a:t>Δούλοι</a:t>
            </a:r>
            <a:r>
              <a:rPr dirty="0" sz="2800" spc="5">
                <a:latin typeface="Wingdings"/>
                <a:cs typeface="Wingdings"/>
              </a:rPr>
              <a:t></a:t>
            </a:r>
            <a:r>
              <a:rPr dirty="0" sz="2800" spc="5">
                <a:latin typeface="Times New Roman"/>
                <a:cs typeface="Times New Roman"/>
              </a:rPr>
              <a:t>	</a:t>
            </a:r>
            <a:r>
              <a:rPr dirty="0" sz="2800" spc="-125" b="1">
                <a:latin typeface="Tahoma"/>
                <a:cs typeface="Tahoma"/>
              </a:rPr>
              <a:t>«περιουσιακό» </a:t>
            </a:r>
            <a:r>
              <a:rPr dirty="0" sz="2800" spc="-120" b="1">
                <a:latin typeface="Tahoma"/>
                <a:cs typeface="Tahoma"/>
              </a:rPr>
              <a:t> </a:t>
            </a:r>
            <a:r>
              <a:rPr dirty="0" sz="2800" spc="-35" b="1">
                <a:latin typeface="Tahoma"/>
                <a:cs typeface="Tahoma"/>
              </a:rPr>
              <a:t>αποκτήθηκα</a:t>
            </a:r>
            <a:r>
              <a:rPr dirty="0" sz="2800" spc="-30" b="1">
                <a:latin typeface="Tahoma"/>
                <a:cs typeface="Tahoma"/>
              </a:rPr>
              <a:t>ν</a:t>
            </a:r>
            <a:r>
              <a:rPr dirty="0" sz="2800" b="1">
                <a:latin typeface="Tahoma"/>
                <a:cs typeface="Tahoma"/>
              </a:rPr>
              <a:t>	</a:t>
            </a:r>
            <a:r>
              <a:rPr dirty="0" sz="2800" spc="225" b="1">
                <a:latin typeface="Tahoma"/>
                <a:cs typeface="Tahoma"/>
              </a:rPr>
              <a:t>ω</a:t>
            </a:r>
            <a:r>
              <a:rPr dirty="0" sz="2800" spc="135" b="1">
                <a:latin typeface="Tahoma"/>
                <a:cs typeface="Tahoma"/>
              </a:rPr>
              <a:t>ς</a:t>
            </a:r>
            <a:r>
              <a:rPr dirty="0" sz="2800" b="1">
                <a:latin typeface="Tahoma"/>
                <a:cs typeface="Tahoma"/>
              </a:rPr>
              <a:t>	</a:t>
            </a:r>
            <a:r>
              <a:rPr dirty="0" sz="2800" spc="35" b="1">
                <a:latin typeface="Tahoma"/>
                <a:cs typeface="Tahoma"/>
              </a:rPr>
              <a:t>λ</a:t>
            </a:r>
            <a:r>
              <a:rPr dirty="0" sz="2800" spc="55" b="1">
                <a:latin typeface="Tahoma"/>
                <a:cs typeface="Tahoma"/>
              </a:rPr>
              <a:t>ά</a:t>
            </a:r>
            <a:r>
              <a:rPr dirty="0" sz="2800" spc="-15" b="1">
                <a:latin typeface="Tahoma"/>
                <a:cs typeface="Tahoma"/>
              </a:rPr>
              <a:t>φυρα  </a:t>
            </a:r>
            <a:r>
              <a:rPr dirty="0" sz="2800" spc="-95" b="1">
                <a:latin typeface="Tahoma"/>
                <a:cs typeface="Tahoma"/>
              </a:rPr>
              <a:t>πειρατεία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03621" y="649300"/>
            <a:ext cx="3891915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140"/>
              <a:t>Πολιτικ</a:t>
            </a:r>
            <a:r>
              <a:rPr dirty="0" sz="3200" spc="-160"/>
              <a:t>ή</a:t>
            </a:r>
            <a:r>
              <a:rPr dirty="0" sz="3200" spc="-60"/>
              <a:t> </a:t>
            </a:r>
            <a:r>
              <a:rPr dirty="0" sz="3200" spc="40"/>
              <a:t>οργάνωση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768601" y="1757298"/>
            <a:ext cx="10010775" cy="4117975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algn="just" marL="355600" marR="7620" indent="-343535">
              <a:lnSpc>
                <a:spcPts val="2300"/>
              </a:lnSpc>
              <a:spcBef>
                <a:spcPts val="660"/>
              </a:spcBef>
            </a:pPr>
            <a:r>
              <a:rPr dirty="0" sz="2400" spc="-80">
                <a:solidFill>
                  <a:srgbClr val="E78612"/>
                </a:solidFill>
                <a:latin typeface="Microsoft Sans Serif"/>
                <a:cs typeface="Microsoft Sans Serif"/>
              </a:rPr>
              <a:t>🠶 </a:t>
            </a:r>
            <a:r>
              <a:rPr dirty="0" sz="2400" spc="45" b="1">
                <a:latin typeface="Tahoma"/>
                <a:cs typeface="Tahoma"/>
              </a:rPr>
              <a:t>Οργάνωση</a:t>
            </a:r>
            <a:r>
              <a:rPr dirty="0" sz="2400" spc="50" b="1">
                <a:latin typeface="Tahoma"/>
                <a:cs typeface="Tahoma"/>
              </a:rPr>
              <a:t> </a:t>
            </a:r>
            <a:r>
              <a:rPr dirty="0" sz="2400" spc="-30" b="1">
                <a:latin typeface="Tahoma"/>
                <a:cs typeface="Tahoma"/>
              </a:rPr>
              <a:t>κοινωνιών</a:t>
            </a:r>
            <a:r>
              <a:rPr dirty="0" sz="2400" spc="-25" b="1">
                <a:latin typeface="Tahoma"/>
                <a:cs typeface="Tahoma"/>
              </a:rPr>
              <a:t> </a:t>
            </a:r>
            <a:r>
              <a:rPr dirty="0" sz="2400" spc="-170" b="1">
                <a:latin typeface="Tahoma"/>
                <a:cs typeface="Tahoma"/>
              </a:rPr>
              <a:t>με</a:t>
            </a:r>
            <a:r>
              <a:rPr dirty="0" sz="2400" spc="-165" b="1">
                <a:latin typeface="Tahoma"/>
                <a:cs typeface="Tahoma"/>
              </a:rPr>
              <a:t> </a:t>
            </a:r>
            <a:r>
              <a:rPr dirty="0" sz="2400" spc="-100" b="1">
                <a:solidFill>
                  <a:srgbClr val="FF0000"/>
                </a:solidFill>
                <a:latin typeface="Tahoma"/>
                <a:cs typeface="Tahoma"/>
              </a:rPr>
              <a:t>φυλετικά</a:t>
            </a:r>
            <a:r>
              <a:rPr dirty="0" sz="2400" spc="-9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spc="-70" b="1">
                <a:solidFill>
                  <a:srgbClr val="FF0000"/>
                </a:solidFill>
                <a:latin typeface="Tahoma"/>
                <a:cs typeface="Tahoma"/>
              </a:rPr>
              <a:t>κριτήρια</a:t>
            </a:r>
            <a:r>
              <a:rPr dirty="0" sz="2400" spc="56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spc="-65" b="1">
                <a:latin typeface="Tahoma"/>
                <a:cs typeface="Tahoma"/>
              </a:rPr>
              <a:t>(φύλο,</a:t>
            </a:r>
            <a:r>
              <a:rPr dirty="0" sz="2400" spc="1210" b="1">
                <a:latin typeface="Tahoma"/>
                <a:cs typeface="Tahoma"/>
              </a:rPr>
              <a:t> </a:t>
            </a:r>
            <a:r>
              <a:rPr dirty="0" sz="2400" spc="-60" b="1">
                <a:latin typeface="Tahoma"/>
                <a:cs typeface="Tahoma"/>
              </a:rPr>
              <a:t>φατρία, </a:t>
            </a:r>
            <a:r>
              <a:rPr dirty="0" sz="2400" spc="-55" b="1">
                <a:latin typeface="Tahoma"/>
                <a:cs typeface="Tahoma"/>
              </a:rPr>
              <a:t> </a:t>
            </a:r>
            <a:r>
              <a:rPr dirty="0" sz="2400" spc="-45" b="1">
                <a:latin typeface="Tahoma"/>
                <a:cs typeface="Tahoma"/>
              </a:rPr>
              <a:t>γένος)</a:t>
            </a:r>
            <a:r>
              <a:rPr dirty="0" sz="2400" spc="-40" b="1">
                <a:latin typeface="Tahoma"/>
                <a:cs typeface="Tahoma"/>
              </a:rPr>
              <a:t> </a:t>
            </a:r>
            <a:r>
              <a:rPr dirty="0" sz="2400" spc="-330" b="1">
                <a:latin typeface="Tahoma"/>
                <a:cs typeface="Tahoma"/>
              </a:rPr>
              <a:t>–</a:t>
            </a:r>
            <a:r>
              <a:rPr dirty="0" sz="2400" spc="-325" b="1">
                <a:latin typeface="Tahoma"/>
                <a:cs typeface="Tahoma"/>
              </a:rPr>
              <a:t> </a:t>
            </a:r>
            <a:r>
              <a:rPr dirty="0" sz="2400" spc="5" b="1">
                <a:latin typeface="Tahoma"/>
                <a:cs typeface="Tahoma"/>
              </a:rPr>
              <a:t>πρώτο</a:t>
            </a:r>
            <a:r>
              <a:rPr dirty="0" sz="2400" spc="10" b="1">
                <a:latin typeface="Tahoma"/>
                <a:cs typeface="Tahoma"/>
              </a:rPr>
              <a:t> </a:t>
            </a:r>
            <a:r>
              <a:rPr dirty="0" sz="2400" spc="-35" b="1">
                <a:latin typeface="Tahoma"/>
                <a:cs typeface="Tahoma"/>
              </a:rPr>
              <a:t>στάδιο</a:t>
            </a:r>
            <a:r>
              <a:rPr dirty="0" sz="2400" spc="-30" b="1">
                <a:latin typeface="Tahoma"/>
                <a:cs typeface="Tahoma"/>
              </a:rPr>
              <a:t> </a:t>
            </a:r>
            <a:r>
              <a:rPr dirty="0" sz="2400" spc="-45" b="1">
                <a:latin typeface="Tahoma"/>
                <a:cs typeface="Tahoma"/>
              </a:rPr>
              <a:t>πολιτικής</a:t>
            </a:r>
            <a:r>
              <a:rPr dirty="0" sz="2400" spc="-40" b="1">
                <a:latin typeface="Tahoma"/>
                <a:cs typeface="Tahoma"/>
              </a:rPr>
              <a:t> </a:t>
            </a:r>
            <a:r>
              <a:rPr dirty="0" sz="2400" spc="45" b="1">
                <a:latin typeface="Tahoma"/>
                <a:cs typeface="Tahoma"/>
              </a:rPr>
              <a:t>οργάνωσης</a:t>
            </a:r>
            <a:r>
              <a:rPr dirty="0" sz="2400" spc="50" b="1">
                <a:latin typeface="Tahoma"/>
                <a:cs typeface="Tahoma"/>
              </a:rPr>
              <a:t> </a:t>
            </a:r>
            <a:r>
              <a:rPr dirty="0" sz="2400" spc="-40" b="1">
                <a:latin typeface="Tahoma"/>
                <a:cs typeface="Tahoma"/>
              </a:rPr>
              <a:t>(ανάγκη</a:t>
            </a:r>
            <a:r>
              <a:rPr dirty="0" sz="2400" spc="-35" b="1">
                <a:latin typeface="Tahoma"/>
                <a:cs typeface="Tahoma"/>
              </a:rPr>
              <a:t> </a:t>
            </a:r>
            <a:r>
              <a:rPr dirty="0" sz="2400" spc="-45" b="1">
                <a:latin typeface="Tahoma"/>
                <a:cs typeface="Tahoma"/>
              </a:rPr>
              <a:t>για </a:t>
            </a:r>
            <a:r>
              <a:rPr dirty="0" sz="2400" spc="-40" b="1">
                <a:latin typeface="Tahoma"/>
                <a:cs typeface="Tahoma"/>
              </a:rPr>
              <a:t> </a:t>
            </a:r>
            <a:r>
              <a:rPr dirty="0" sz="2400" spc="-80" b="1">
                <a:latin typeface="Tahoma"/>
                <a:cs typeface="Tahoma"/>
              </a:rPr>
              <a:t>αντιμετώπιση</a:t>
            </a:r>
            <a:r>
              <a:rPr dirty="0" sz="2400" b="1">
                <a:latin typeface="Tahoma"/>
                <a:cs typeface="Tahoma"/>
              </a:rPr>
              <a:t> </a:t>
            </a:r>
            <a:r>
              <a:rPr dirty="0" sz="2400" spc="-35" b="1">
                <a:latin typeface="Tahoma"/>
                <a:cs typeface="Tahoma"/>
              </a:rPr>
              <a:t>προβλημάτων)</a:t>
            </a:r>
            <a:endParaRPr sz="2400">
              <a:latin typeface="Tahoma"/>
              <a:cs typeface="Tahoma"/>
            </a:endParaRPr>
          </a:p>
          <a:p>
            <a:pPr algn="just" marL="12700">
              <a:lnSpc>
                <a:spcPct val="100000"/>
              </a:lnSpc>
              <a:spcBef>
                <a:spcPts val="445"/>
              </a:spcBef>
            </a:pPr>
            <a:r>
              <a:rPr dirty="0" sz="2400" spc="-80">
                <a:solidFill>
                  <a:srgbClr val="E78612"/>
                </a:solidFill>
                <a:latin typeface="Microsoft Sans Serif"/>
                <a:cs typeface="Microsoft Sans Serif"/>
              </a:rPr>
              <a:t>🠶 </a:t>
            </a:r>
            <a:r>
              <a:rPr dirty="0" sz="2400" spc="5" b="1">
                <a:latin typeface="Tahoma"/>
                <a:cs typeface="Tahoma"/>
              </a:rPr>
              <a:t>Οι</a:t>
            </a:r>
            <a:r>
              <a:rPr dirty="0" sz="2400" spc="-30" b="1">
                <a:latin typeface="Tahoma"/>
                <a:cs typeface="Tahoma"/>
              </a:rPr>
              <a:t> </a:t>
            </a:r>
            <a:r>
              <a:rPr dirty="0" sz="2400" spc="-110" b="1">
                <a:latin typeface="Tahoma"/>
                <a:cs typeface="Tahoma"/>
              </a:rPr>
              <a:t>φυλετικοί</a:t>
            </a:r>
            <a:r>
              <a:rPr dirty="0" sz="2400" spc="-45" b="1">
                <a:latin typeface="Tahoma"/>
                <a:cs typeface="Tahoma"/>
              </a:rPr>
              <a:t> </a:t>
            </a:r>
            <a:r>
              <a:rPr dirty="0" sz="2400" spc="-20" b="1">
                <a:latin typeface="Tahoma"/>
                <a:cs typeface="Tahoma"/>
              </a:rPr>
              <a:t>αρχηγοί</a:t>
            </a:r>
            <a:r>
              <a:rPr dirty="0" sz="2400" spc="-10" b="1">
                <a:latin typeface="Tahoma"/>
                <a:cs typeface="Tahoma"/>
              </a:rPr>
              <a:t> </a:t>
            </a:r>
            <a:r>
              <a:rPr dirty="0" sz="2400" spc="-60" b="1">
                <a:latin typeface="Tahoma"/>
                <a:cs typeface="Tahoma"/>
              </a:rPr>
              <a:t>εξελίσσονται</a:t>
            </a:r>
            <a:r>
              <a:rPr dirty="0" sz="2400" spc="-10" b="1">
                <a:latin typeface="Tahoma"/>
                <a:cs typeface="Tahoma"/>
              </a:rPr>
              <a:t> </a:t>
            </a:r>
            <a:r>
              <a:rPr dirty="0" sz="2400" spc="-35" b="1">
                <a:latin typeface="Tahoma"/>
                <a:cs typeface="Tahoma"/>
              </a:rPr>
              <a:t>σε</a:t>
            </a:r>
            <a:r>
              <a:rPr dirty="0" sz="2400" spc="-15" b="1">
                <a:latin typeface="Tahoma"/>
                <a:cs typeface="Tahoma"/>
              </a:rPr>
              <a:t> </a:t>
            </a:r>
            <a:r>
              <a:rPr dirty="0" sz="2400" spc="-20" b="1">
                <a:solidFill>
                  <a:srgbClr val="FF0000"/>
                </a:solidFill>
                <a:latin typeface="Tahoma"/>
                <a:cs typeface="Tahoma"/>
              </a:rPr>
              <a:t>κληρονομικούς</a:t>
            </a:r>
            <a:r>
              <a:rPr dirty="0" sz="2400" spc="-4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spc="-20" b="1">
                <a:solidFill>
                  <a:srgbClr val="FF0000"/>
                </a:solidFill>
                <a:latin typeface="Tahoma"/>
                <a:cs typeface="Tahoma"/>
              </a:rPr>
              <a:t>βασιλείς</a:t>
            </a:r>
            <a:endParaRPr sz="2400">
              <a:latin typeface="Tahoma"/>
              <a:cs typeface="Tahoma"/>
            </a:endParaRPr>
          </a:p>
          <a:p>
            <a:pPr algn="just" marL="355600" marR="5080" indent="-343535">
              <a:lnSpc>
                <a:spcPts val="2320"/>
              </a:lnSpc>
              <a:spcBef>
                <a:spcPts val="955"/>
              </a:spcBef>
            </a:pPr>
            <a:r>
              <a:rPr dirty="0" sz="2400" spc="-80">
                <a:solidFill>
                  <a:srgbClr val="E78612"/>
                </a:solidFill>
                <a:latin typeface="Microsoft Sans Serif"/>
                <a:cs typeface="Microsoft Sans Serif"/>
              </a:rPr>
              <a:t>🠶 </a:t>
            </a:r>
            <a:r>
              <a:rPr dirty="0" sz="2400" spc="-15" b="1">
                <a:solidFill>
                  <a:srgbClr val="FF0000"/>
                </a:solidFill>
                <a:latin typeface="Tahoma"/>
                <a:cs typeface="Tahoma"/>
              </a:rPr>
              <a:t>Βασιλιάς</a:t>
            </a:r>
            <a:r>
              <a:rPr dirty="0" sz="2400" spc="-15">
                <a:latin typeface="Wingdings"/>
                <a:cs typeface="Wingdings"/>
              </a:rPr>
              <a:t>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25" b="1">
                <a:latin typeface="Tahoma"/>
                <a:cs typeface="Tahoma"/>
              </a:rPr>
              <a:t>αρχηγός </a:t>
            </a:r>
            <a:r>
              <a:rPr dirty="0" sz="2400" spc="-95" b="1">
                <a:latin typeface="Tahoma"/>
                <a:cs typeface="Tahoma"/>
              </a:rPr>
              <a:t>του </a:t>
            </a:r>
            <a:r>
              <a:rPr dirty="0" sz="2400" spc="-45" b="1">
                <a:latin typeface="Tahoma"/>
                <a:cs typeface="Tahoma"/>
              </a:rPr>
              <a:t>στρατού και </a:t>
            </a:r>
            <a:r>
              <a:rPr dirty="0" sz="2400" spc="-70" b="1">
                <a:latin typeface="Tahoma"/>
                <a:cs typeface="Tahoma"/>
              </a:rPr>
              <a:t>κυβερνήτης </a:t>
            </a:r>
            <a:r>
              <a:rPr dirty="0" sz="2400" spc="-170" b="1">
                <a:latin typeface="Tahoma"/>
                <a:cs typeface="Tahoma"/>
              </a:rPr>
              <a:t>με </a:t>
            </a:r>
            <a:r>
              <a:rPr dirty="0" sz="2400" spc="-70" b="1">
                <a:latin typeface="Tahoma"/>
                <a:cs typeface="Tahoma"/>
              </a:rPr>
              <a:t>θρησκευτική </a:t>
            </a:r>
            <a:r>
              <a:rPr dirty="0" sz="2400" spc="-65" b="1">
                <a:latin typeface="Tahoma"/>
                <a:cs typeface="Tahoma"/>
              </a:rPr>
              <a:t> </a:t>
            </a:r>
            <a:r>
              <a:rPr dirty="0" sz="2400" spc="-45" b="1">
                <a:latin typeface="Tahoma"/>
                <a:cs typeface="Tahoma"/>
              </a:rPr>
              <a:t>και</a:t>
            </a:r>
            <a:r>
              <a:rPr dirty="0" sz="2400" spc="-40" b="1">
                <a:latin typeface="Tahoma"/>
                <a:cs typeface="Tahoma"/>
              </a:rPr>
              <a:t> </a:t>
            </a:r>
            <a:r>
              <a:rPr dirty="0" sz="2400" spc="-65" b="1">
                <a:latin typeface="Tahoma"/>
                <a:cs typeface="Tahoma"/>
              </a:rPr>
              <a:t>δικαστική</a:t>
            </a:r>
            <a:r>
              <a:rPr dirty="0" sz="2400" spc="-40" b="1">
                <a:latin typeface="Tahoma"/>
                <a:cs typeface="Tahoma"/>
              </a:rPr>
              <a:t> εξουσία</a:t>
            </a:r>
            <a:endParaRPr sz="2400">
              <a:latin typeface="Tahoma"/>
              <a:cs typeface="Tahoma"/>
            </a:endParaRPr>
          </a:p>
          <a:p>
            <a:pPr algn="just" marL="355600" marR="7620" indent="-343535">
              <a:lnSpc>
                <a:spcPct val="80400"/>
              </a:lnSpc>
              <a:spcBef>
                <a:spcPts val="985"/>
              </a:spcBef>
            </a:pPr>
            <a:r>
              <a:rPr dirty="0" sz="2400" spc="-80">
                <a:solidFill>
                  <a:srgbClr val="E78612"/>
                </a:solidFill>
                <a:latin typeface="Microsoft Sans Serif"/>
                <a:cs typeface="Microsoft Sans Serif"/>
              </a:rPr>
              <a:t>🠶 </a:t>
            </a:r>
            <a:r>
              <a:rPr dirty="0" sz="2400" spc="-80" b="1">
                <a:solidFill>
                  <a:srgbClr val="FF0000"/>
                </a:solidFill>
                <a:latin typeface="Tahoma"/>
                <a:cs typeface="Tahoma"/>
              </a:rPr>
              <a:t>Βουλή</a:t>
            </a:r>
            <a:r>
              <a:rPr dirty="0" sz="2400" spc="-7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spc="-65" b="1">
                <a:solidFill>
                  <a:srgbClr val="FF0000"/>
                </a:solidFill>
                <a:latin typeface="Tahoma"/>
                <a:cs typeface="Tahoma"/>
              </a:rPr>
              <a:t>των</a:t>
            </a:r>
            <a:r>
              <a:rPr dirty="0" sz="2400" spc="57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spc="-45" b="1">
                <a:solidFill>
                  <a:srgbClr val="FF0000"/>
                </a:solidFill>
                <a:latin typeface="Tahoma"/>
                <a:cs typeface="Tahoma"/>
              </a:rPr>
              <a:t>γερόντων</a:t>
            </a:r>
            <a:r>
              <a:rPr dirty="0" sz="2400" spc="-45">
                <a:latin typeface="Wingdings"/>
                <a:cs typeface="Wingdings"/>
              </a:rPr>
              <a:t>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 spc="-100" b="1">
                <a:latin typeface="Tahoma"/>
                <a:cs typeface="Tahoma"/>
              </a:rPr>
              <a:t>το</a:t>
            </a:r>
            <a:r>
              <a:rPr dirty="0" sz="2400" spc="-95" b="1">
                <a:latin typeface="Tahoma"/>
                <a:cs typeface="Tahoma"/>
              </a:rPr>
              <a:t> </a:t>
            </a:r>
            <a:r>
              <a:rPr dirty="0" sz="2400" spc="-30" b="1">
                <a:latin typeface="Tahoma"/>
                <a:cs typeface="Tahoma"/>
              </a:rPr>
              <a:t>συμβούλιο</a:t>
            </a:r>
            <a:r>
              <a:rPr dirty="0" sz="2400" spc="-25" b="1">
                <a:latin typeface="Tahoma"/>
                <a:cs typeface="Tahoma"/>
              </a:rPr>
              <a:t> </a:t>
            </a:r>
            <a:r>
              <a:rPr dirty="0" sz="2400" spc="-65" b="1">
                <a:latin typeface="Tahoma"/>
                <a:cs typeface="Tahoma"/>
              </a:rPr>
              <a:t>των</a:t>
            </a:r>
            <a:r>
              <a:rPr dirty="0" sz="2400" spc="575" b="1">
                <a:latin typeface="Tahoma"/>
                <a:cs typeface="Tahoma"/>
              </a:rPr>
              <a:t> </a:t>
            </a:r>
            <a:r>
              <a:rPr dirty="0" sz="2400" spc="-75" b="1">
                <a:solidFill>
                  <a:srgbClr val="FF0000"/>
                </a:solidFill>
                <a:latin typeface="Tahoma"/>
                <a:cs typeface="Tahoma"/>
              </a:rPr>
              <a:t>ευγενών</a:t>
            </a:r>
            <a:r>
              <a:rPr dirty="0" sz="2400" spc="555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spc="10" b="1">
                <a:latin typeface="Tahoma"/>
                <a:cs typeface="Tahoma"/>
              </a:rPr>
              <a:t>που </a:t>
            </a:r>
            <a:r>
              <a:rPr dirty="0" sz="2400" spc="15" b="1">
                <a:latin typeface="Tahoma"/>
                <a:cs typeface="Tahoma"/>
              </a:rPr>
              <a:t> </a:t>
            </a:r>
            <a:r>
              <a:rPr dirty="0" sz="2400" spc="-90" b="1">
                <a:latin typeface="Tahoma"/>
                <a:cs typeface="Tahoma"/>
              </a:rPr>
              <a:t>αποτελείται</a:t>
            </a:r>
            <a:r>
              <a:rPr dirty="0" sz="2400" spc="525" b="1">
                <a:latin typeface="Tahoma"/>
                <a:cs typeface="Tahoma"/>
              </a:rPr>
              <a:t> </a:t>
            </a:r>
            <a:r>
              <a:rPr dirty="0" sz="2400" spc="60" b="1">
                <a:latin typeface="Tahoma"/>
                <a:cs typeface="Tahoma"/>
              </a:rPr>
              <a:t>από</a:t>
            </a:r>
            <a:r>
              <a:rPr dirty="0" sz="2400" spc="65" b="1">
                <a:latin typeface="Tahoma"/>
                <a:cs typeface="Tahoma"/>
              </a:rPr>
              <a:t> </a:t>
            </a:r>
            <a:r>
              <a:rPr dirty="0" sz="2400" spc="-25" b="1">
                <a:latin typeface="Tahoma"/>
                <a:cs typeface="Tahoma"/>
              </a:rPr>
              <a:t>τους</a:t>
            </a:r>
            <a:r>
              <a:rPr dirty="0" sz="2400" spc="-20" b="1">
                <a:latin typeface="Tahoma"/>
                <a:cs typeface="Tahoma"/>
              </a:rPr>
              <a:t> </a:t>
            </a:r>
            <a:r>
              <a:rPr dirty="0" sz="2400" spc="15" b="1">
                <a:latin typeface="Tahoma"/>
                <a:cs typeface="Tahoma"/>
              </a:rPr>
              <a:t>αρχηγούς</a:t>
            </a:r>
            <a:r>
              <a:rPr dirty="0" sz="2400" spc="20" b="1">
                <a:latin typeface="Tahoma"/>
                <a:cs typeface="Tahoma"/>
              </a:rPr>
              <a:t> </a:t>
            </a:r>
            <a:r>
              <a:rPr dirty="0" sz="2400" spc="-65" b="1">
                <a:latin typeface="Tahoma"/>
                <a:cs typeface="Tahoma"/>
              </a:rPr>
              <a:t>των</a:t>
            </a:r>
            <a:r>
              <a:rPr dirty="0" sz="2400" spc="575" b="1">
                <a:latin typeface="Tahoma"/>
                <a:cs typeface="Tahoma"/>
              </a:rPr>
              <a:t> </a:t>
            </a:r>
            <a:r>
              <a:rPr dirty="0" sz="2400" b="1">
                <a:latin typeface="Tahoma"/>
                <a:cs typeface="Tahoma"/>
              </a:rPr>
              <a:t>ισχυρών</a:t>
            </a:r>
            <a:r>
              <a:rPr dirty="0" sz="2400" spc="5" b="1">
                <a:latin typeface="Tahoma"/>
                <a:cs typeface="Tahoma"/>
              </a:rPr>
              <a:t> </a:t>
            </a:r>
            <a:r>
              <a:rPr dirty="0" sz="2400" spc="-50" b="1">
                <a:latin typeface="Tahoma"/>
                <a:cs typeface="Tahoma"/>
              </a:rPr>
              <a:t>γενών</a:t>
            </a:r>
            <a:r>
              <a:rPr dirty="0" sz="2400" spc="-45" b="1">
                <a:latin typeface="Tahoma"/>
                <a:cs typeface="Tahoma"/>
              </a:rPr>
              <a:t> </a:t>
            </a:r>
            <a:r>
              <a:rPr dirty="0" sz="2400" spc="10" b="1">
                <a:latin typeface="Tahoma"/>
                <a:cs typeface="Tahoma"/>
              </a:rPr>
              <a:t>που </a:t>
            </a:r>
            <a:r>
              <a:rPr dirty="0" sz="2400" spc="15" b="1">
                <a:latin typeface="Tahoma"/>
                <a:cs typeface="Tahoma"/>
              </a:rPr>
              <a:t> </a:t>
            </a:r>
            <a:r>
              <a:rPr dirty="0" sz="2400" b="1">
                <a:latin typeface="Tahoma"/>
                <a:cs typeface="Tahoma"/>
              </a:rPr>
              <a:t>απολαμβάνουν</a:t>
            </a:r>
            <a:r>
              <a:rPr dirty="0" sz="2400" spc="-20" b="1">
                <a:latin typeface="Tahoma"/>
                <a:cs typeface="Tahoma"/>
              </a:rPr>
              <a:t> </a:t>
            </a:r>
            <a:r>
              <a:rPr dirty="0" sz="2400" spc="-130" b="1">
                <a:latin typeface="Tahoma"/>
                <a:cs typeface="Tahoma"/>
              </a:rPr>
              <a:t>την</a:t>
            </a:r>
            <a:r>
              <a:rPr dirty="0" sz="2400" spc="-30" b="1">
                <a:latin typeface="Tahoma"/>
                <a:cs typeface="Tahoma"/>
              </a:rPr>
              <a:t> </a:t>
            </a:r>
            <a:r>
              <a:rPr dirty="0" sz="2400" spc="-60" b="1">
                <a:latin typeface="Tahoma"/>
                <a:cs typeface="Tahoma"/>
              </a:rPr>
              <a:t>εύνοια</a:t>
            </a:r>
            <a:r>
              <a:rPr dirty="0" sz="2400" spc="-35" b="1">
                <a:latin typeface="Tahoma"/>
                <a:cs typeface="Tahoma"/>
              </a:rPr>
              <a:t> </a:t>
            </a:r>
            <a:r>
              <a:rPr dirty="0" sz="2400" spc="-95" b="1">
                <a:latin typeface="Tahoma"/>
                <a:cs typeface="Tahoma"/>
              </a:rPr>
              <a:t>του</a:t>
            </a:r>
            <a:r>
              <a:rPr dirty="0" sz="2400" spc="-25" b="1">
                <a:latin typeface="Tahoma"/>
                <a:cs typeface="Tahoma"/>
              </a:rPr>
              <a:t> </a:t>
            </a:r>
            <a:r>
              <a:rPr dirty="0" sz="2400" spc="-10" b="1">
                <a:latin typeface="Tahoma"/>
                <a:cs typeface="Tahoma"/>
              </a:rPr>
              <a:t>βασιλιά</a:t>
            </a:r>
            <a:r>
              <a:rPr dirty="0" sz="2400" spc="-25" b="1">
                <a:latin typeface="Tahoma"/>
                <a:cs typeface="Tahoma"/>
              </a:rPr>
              <a:t> </a:t>
            </a:r>
            <a:r>
              <a:rPr dirty="0" sz="2400" spc="-35" b="1">
                <a:latin typeface="Tahoma"/>
                <a:cs typeface="Tahoma"/>
              </a:rPr>
              <a:t>(γνωμοδοτικός</a:t>
            </a:r>
            <a:r>
              <a:rPr dirty="0" sz="2400" spc="-30" b="1">
                <a:latin typeface="Tahoma"/>
                <a:cs typeface="Tahoma"/>
              </a:rPr>
              <a:t> </a:t>
            </a:r>
            <a:r>
              <a:rPr dirty="0" sz="2400" spc="25" b="1">
                <a:latin typeface="Tahoma"/>
                <a:cs typeface="Tahoma"/>
              </a:rPr>
              <a:t>ρόλος)</a:t>
            </a:r>
            <a:endParaRPr sz="2400">
              <a:latin typeface="Tahoma"/>
              <a:cs typeface="Tahoma"/>
            </a:endParaRPr>
          </a:p>
          <a:p>
            <a:pPr algn="just" marL="355600" marR="5080" indent="-343535">
              <a:lnSpc>
                <a:spcPct val="80400"/>
              </a:lnSpc>
              <a:spcBef>
                <a:spcPts val="965"/>
              </a:spcBef>
            </a:pPr>
            <a:r>
              <a:rPr dirty="0" sz="2400" spc="-80">
                <a:solidFill>
                  <a:srgbClr val="E78612"/>
                </a:solidFill>
                <a:latin typeface="Microsoft Sans Serif"/>
                <a:cs typeface="Microsoft Sans Serif"/>
              </a:rPr>
              <a:t>🠶 </a:t>
            </a:r>
            <a:r>
              <a:rPr dirty="0" sz="2400" spc="-45" b="1">
                <a:solidFill>
                  <a:srgbClr val="FF0000"/>
                </a:solidFill>
                <a:latin typeface="Tahoma"/>
                <a:cs typeface="Tahoma"/>
              </a:rPr>
              <a:t>Εκκλησία</a:t>
            </a:r>
            <a:r>
              <a:rPr dirty="0" sz="2400" spc="-4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spc="-95" b="1">
                <a:solidFill>
                  <a:srgbClr val="FF0000"/>
                </a:solidFill>
                <a:latin typeface="Tahoma"/>
                <a:cs typeface="Tahoma"/>
              </a:rPr>
              <a:t>του</a:t>
            </a:r>
            <a:r>
              <a:rPr dirty="0" sz="2400" spc="-9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spc="-55" b="1">
                <a:solidFill>
                  <a:srgbClr val="FF0000"/>
                </a:solidFill>
                <a:latin typeface="Tahoma"/>
                <a:cs typeface="Tahoma"/>
              </a:rPr>
              <a:t>δήμου</a:t>
            </a:r>
            <a:r>
              <a:rPr dirty="0" sz="2400" spc="-55">
                <a:latin typeface="Wingdings"/>
                <a:cs typeface="Wingdings"/>
              </a:rPr>
              <a:t></a:t>
            </a:r>
            <a:r>
              <a:rPr dirty="0" sz="2400" spc="-50">
                <a:latin typeface="Times New Roman"/>
                <a:cs typeface="Times New Roman"/>
              </a:rPr>
              <a:t> </a:t>
            </a:r>
            <a:r>
              <a:rPr dirty="0" sz="2400" spc="-105" b="1">
                <a:latin typeface="Tahoma"/>
                <a:cs typeface="Tahoma"/>
              </a:rPr>
              <a:t>το</a:t>
            </a:r>
            <a:r>
              <a:rPr dirty="0" sz="2400" spc="-100" b="1">
                <a:latin typeface="Tahoma"/>
                <a:cs typeface="Tahoma"/>
              </a:rPr>
              <a:t> </a:t>
            </a:r>
            <a:r>
              <a:rPr dirty="0" sz="2400" spc="45" b="1">
                <a:latin typeface="Tahoma"/>
                <a:cs typeface="Tahoma"/>
              </a:rPr>
              <a:t>πλήθος</a:t>
            </a:r>
            <a:r>
              <a:rPr dirty="0" sz="2400" spc="50" b="1">
                <a:latin typeface="Tahoma"/>
                <a:cs typeface="Tahoma"/>
              </a:rPr>
              <a:t> </a:t>
            </a:r>
            <a:r>
              <a:rPr dirty="0" sz="2400" spc="-65" b="1">
                <a:latin typeface="Tahoma"/>
                <a:cs typeface="Tahoma"/>
              </a:rPr>
              <a:t>των</a:t>
            </a:r>
            <a:r>
              <a:rPr dirty="0" sz="2400" spc="575" b="1">
                <a:latin typeface="Tahoma"/>
                <a:cs typeface="Tahoma"/>
              </a:rPr>
              <a:t> </a:t>
            </a:r>
            <a:r>
              <a:rPr dirty="0" sz="2400" spc="-45" b="1">
                <a:solidFill>
                  <a:srgbClr val="FF0000"/>
                </a:solidFill>
                <a:latin typeface="Tahoma"/>
                <a:cs typeface="Tahoma"/>
              </a:rPr>
              <a:t>πολεμιστών</a:t>
            </a:r>
            <a:r>
              <a:rPr dirty="0" sz="2400" spc="-4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spc="10" b="1">
                <a:latin typeface="Tahoma"/>
                <a:cs typeface="Tahoma"/>
              </a:rPr>
              <a:t>που </a:t>
            </a:r>
            <a:r>
              <a:rPr dirty="0" sz="2400" spc="15" b="1">
                <a:latin typeface="Tahoma"/>
                <a:cs typeface="Tahoma"/>
              </a:rPr>
              <a:t> </a:t>
            </a:r>
            <a:r>
              <a:rPr dirty="0" sz="2400" spc="-30" b="1">
                <a:latin typeface="Tahoma"/>
                <a:cs typeface="Tahoma"/>
              </a:rPr>
              <a:t>συνεδριάζουν </a:t>
            </a:r>
            <a:r>
              <a:rPr dirty="0" sz="2400" spc="-130" b="1">
                <a:latin typeface="Tahoma"/>
                <a:cs typeface="Tahoma"/>
              </a:rPr>
              <a:t>μετά</a:t>
            </a:r>
            <a:r>
              <a:rPr dirty="0" sz="2400" spc="-125" b="1">
                <a:latin typeface="Tahoma"/>
                <a:cs typeface="Tahoma"/>
              </a:rPr>
              <a:t> </a:t>
            </a:r>
            <a:r>
              <a:rPr dirty="0" sz="2400" spc="60" b="1">
                <a:latin typeface="Tahoma"/>
                <a:cs typeface="Tahoma"/>
              </a:rPr>
              <a:t>από </a:t>
            </a:r>
            <a:r>
              <a:rPr dirty="0" sz="2400" spc="-85" b="1">
                <a:latin typeface="Tahoma"/>
                <a:cs typeface="Tahoma"/>
              </a:rPr>
              <a:t>αίτημα </a:t>
            </a:r>
            <a:r>
              <a:rPr dirty="0" sz="2400" spc="-95" b="1">
                <a:latin typeface="Tahoma"/>
                <a:cs typeface="Tahoma"/>
              </a:rPr>
              <a:t>του</a:t>
            </a:r>
            <a:r>
              <a:rPr dirty="0" sz="2400" spc="-90" b="1">
                <a:latin typeface="Tahoma"/>
                <a:cs typeface="Tahoma"/>
              </a:rPr>
              <a:t> </a:t>
            </a:r>
            <a:r>
              <a:rPr dirty="0" sz="2400" spc="-20" b="1">
                <a:latin typeface="Tahoma"/>
                <a:cs typeface="Tahoma"/>
              </a:rPr>
              <a:t>βασιλιά, </a:t>
            </a:r>
            <a:r>
              <a:rPr dirty="0" sz="2400" spc="-45" b="1">
                <a:latin typeface="Tahoma"/>
                <a:cs typeface="Tahoma"/>
              </a:rPr>
              <a:t>όταν </a:t>
            </a:r>
            <a:r>
              <a:rPr dirty="0" sz="2400" spc="-65" b="1">
                <a:latin typeface="Tahoma"/>
                <a:cs typeface="Tahoma"/>
              </a:rPr>
              <a:t>πρόκειται </a:t>
            </a:r>
            <a:r>
              <a:rPr dirty="0" sz="2400" spc="20" b="1">
                <a:latin typeface="Tahoma"/>
                <a:cs typeface="Tahoma"/>
              </a:rPr>
              <a:t>να </a:t>
            </a:r>
            <a:r>
              <a:rPr dirty="0" sz="2400" spc="25" b="1">
                <a:latin typeface="Tahoma"/>
                <a:cs typeface="Tahoma"/>
              </a:rPr>
              <a:t> </a:t>
            </a:r>
            <a:r>
              <a:rPr dirty="0" sz="2400" spc="-85" b="1">
                <a:latin typeface="Tahoma"/>
                <a:cs typeface="Tahoma"/>
              </a:rPr>
              <a:t>ληφθεί</a:t>
            </a:r>
            <a:r>
              <a:rPr dirty="0" sz="2400" spc="-30" b="1">
                <a:latin typeface="Tahoma"/>
                <a:cs typeface="Tahoma"/>
              </a:rPr>
              <a:t> </a:t>
            </a:r>
            <a:r>
              <a:rPr dirty="0" sz="2400" spc="-70" b="1">
                <a:latin typeface="Tahoma"/>
                <a:cs typeface="Tahoma"/>
              </a:rPr>
              <a:t>μια</a:t>
            </a:r>
            <a:r>
              <a:rPr dirty="0" sz="2400" spc="-35" b="1">
                <a:latin typeface="Tahoma"/>
                <a:cs typeface="Tahoma"/>
              </a:rPr>
              <a:t> </a:t>
            </a:r>
            <a:r>
              <a:rPr dirty="0" sz="2400" spc="-70" b="1">
                <a:latin typeface="Tahoma"/>
                <a:cs typeface="Tahoma"/>
              </a:rPr>
              <a:t>σημαντική</a:t>
            </a:r>
            <a:r>
              <a:rPr dirty="0" sz="2400" spc="-25" b="1">
                <a:latin typeface="Tahoma"/>
                <a:cs typeface="Tahoma"/>
              </a:rPr>
              <a:t> </a:t>
            </a:r>
            <a:r>
              <a:rPr dirty="0" sz="2400" spc="25" b="1">
                <a:latin typeface="Tahoma"/>
                <a:cs typeface="Tahoma"/>
              </a:rPr>
              <a:t>απόφαση</a:t>
            </a:r>
            <a:r>
              <a:rPr dirty="0" sz="2400" spc="-5" b="1">
                <a:latin typeface="Tahoma"/>
                <a:cs typeface="Tahoma"/>
              </a:rPr>
              <a:t> </a:t>
            </a:r>
            <a:r>
              <a:rPr dirty="0" sz="2400" spc="-35" b="1">
                <a:latin typeface="Tahoma"/>
                <a:cs typeface="Tahoma"/>
              </a:rPr>
              <a:t>(γνωμοδοτικός</a:t>
            </a:r>
            <a:r>
              <a:rPr dirty="0" sz="2400" spc="-15" b="1">
                <a:latin typeface="Tahoma"/>
                <a:cs typeface="Tahoma"/>
              </a:rPr>
              <a:t> </a:t>
            </a:r>
            <a:r>
              <a:rPr dirty="0" sz="2400" spc="25" b="1">
                <a:latin typeface="Tahoma"/>
                <a:cs typeface="Tahoma"/>
              </a:rPr>
              <a:t>ρόλος)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10629" y="649300"/>
            <a:ext cx="1477645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95"/>
              <a:t>Γραφή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42870" y="2159635"/>
            <a:ext cx="8674100" cy="32670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0" marR="30480" indent="-342900">
              <a:lnSpc>
                <a:spcPct val="100000"/>
              </a:lnSpc>
              <a:spcBef>
                <a:spcPts val="95"/>
              </a:spcBef>
            </a:pPr>
            <a:r>
              <a:rPr dirty="0" sz="2800" spc="-5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55" b="1">
                <a:solidFill>
                  <a:srgbClr val="404040"/>
                </a:solidFill>
                <a:latin typeface="Tahoma"/>
                <a:cs typeface="Tahoma"/>
              </a:rPr>
              <a:t>Επανεμφάνιση </a:t>
            </a:r>
            <a:r>
              <a:rPr dirty="0" sz="2800" spc="10" b="1">
                <a:solidFill>
                  <a:srgbClr val="404040"/>
                </a:solidFill>
                <a:latin typeface="Tahoma"/>
                <a:cs typeface="Tahoma"/>
              </a:rPr>
              <a:t>γραφής </a:t>
            </a:r>
            <a:r>
              <a:rPr dirty="0" sz="2800" spc="30">
                <a:solidFill>
                  <a:srgbClr val="404040"/>
                </a:solidFill>
                <a:latin typeface="Tahoma"/>
                <a:cs typeface="Tahoma"/>
              </a:rPr>
              <a:t>(μετά </a:t>
            </a:r>
            <a:r>
              <a:rPr dirty="0" sz="2800" spc="20">
                <a:solidFill>
                  <a:srgbClr val="404040"/>
                </a:solidFill>
                <a:latin typeface="Tahoma"/>
                <a:cs typeface="Tahoma"/>
              </a:rPr>
              <a:t>3 </a:t>
            </a:r>
            <a:r>
              <a:rPr dirty="0" sz="2800" spc="180">
                <a:solidFill>
                  <a:srgbClr val="404040"/>
                </a:solidFill>
                <a:latin typeface="Tahoma"/>
                <a:cs typeface="Tahoma"/>
              </a:rPr>
              <a:t>αιώνες </a:t>
            </a:r>
            <a:r>
              <a:rPr dirty="0" sz="2800" spc="315">
                <a:solidFill>
                  <a:srgbClr val="404040"/>
                </a:solidFill>
                <a:latin typeface="Tahoma"/>
                <a:cs typeface="Tahoma"/>
              </a:rPr>
              <a:t>από </a:t>
            </a:r>
            <a:r>
              <a:rPr dirty="0" sz="2800" spc="40">
                <a:solidFill>
                  <a:srgbClr val="404040"/>
                </a:solidFill>
                <a:latin typeface="Tahoma"/>
                <a:cs typeface="Tahoma"/>
              </a:rPr>
              <a:t>την </a:t>
            </a:r>
            <a:r>
              <a:rPr dirty="0" sz="2800" spc="4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195">
                <a:solidFill>
                  <a:srgbClr val="404040"/>
                </a:solidFill>
                <a:latin typeface="Tahoma"/>
                <a:cs typeface="Tahoma"/>
              </a:rPr>
              <a:t>πτώση</a:t>
            </a:r>
            <a:r>
              <a:rPr dirty="0" sz="2800" spc="-8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110">
                <a:solidFill>
                  <a:srgbClr val="404040"/>
                </a:solidFill>
                <a:latin typeface="Tahoma"/>
                <a:cs typeface="Tahoma"/>
              </a:rPr>
              <a:t>των</a:t>
            </a:r>
            <a:r>
              <a:rPr dirty="0" sz="2800" spc="-9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130">
                <a:solidFill>
                  <a:srgbClr val="404040"/>
                </a:solidFill>
                <a:latin typeface="Tahoma"/>
                <a:cs typeface="Tahoma"/>
              </a:rPr>
              <a:t>μυκηναϊκών</a:t>
            </a:r>
            <a:r>
              <a:rPr dirty="0" sz="2800" spc="-9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135">
                <a:solidFill>
                  <a:srgbClr val="404040"/>
                </a:solidFill>
                <a:latin typeface="Tahoma"/>
                <a:cs typeface="Tahoma"/>
              </a:rPr>
              <a:t>ανακτόρων):</a:t>
            </a:r>
            <a:r>
              <a:rPr dirty="0" sz="2800" spc="-5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165" b="1">
                <a:solidFill>
                  <a:srgbClr val="404040"/>
                </a:solidFill>
                <a:latin typeface="Tahoma"/>
                <a:cs typeface="Tahoma"/>
              </a:rPr>
              <a:t>τέλη</a:t>
            </a:r>
            <a:r>
              <a:rPr dirty="0" sz="2800" spc="-2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75" b="1">
                <a:solidFill>
                  <a:srgbClr val="404040"/>
                </a:solidFill>
                <a:latin typeface="Tahoma"/>
                <a:cs typeface="Tahoma"/>
              </a:rPr>
              <a:t>9</a:t>
            </a:r>
            <a:r>
              <a:rPr dirty="0" baseline="25525" sz="2775" spc="-112" b="1">
                <a:solidFill>
                  <a:srgbClr val="404040"/>
                </a:solidFill>
                <a:latin typeface="Tahoma"/>
                <a:cs typeface="Tahoma"/>
              </a:rPr>
              <a:t>ου</a:t>
            </a:r>
            <a:r>
              <a:rPr dirty="0" baseline="25525" sz="2775" spc="382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70" b="1">
                <a:solidFill>
                  <a:srgbClr val="404040"/>
                </a:solidFill>
                <a:latin typeface="Tahoma"/>
                <a:cs typeface="Tahoma"/>
              </a:rPr>
              <a:t>αι. </a:t>
            </a:r>
            <a:r>
              <a:rPr dirty="0" sz="2800" spc="-80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114" b="1">
                <a:solidFill>
                  <a:srgbClr val="404040"/>
                </a:solidFill>
                <a:latin typeface="Tahoma"/>
                <a:cs typeface="Tahoma"/>
              </a:rPr>
              <a:t>ή</a:t>
            </a:r>
            <a:r>
              <a:rPr dirty="0" sz="2800" spc="-4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20" b="1">
                <a:solidFill>
                  <a:srgbClr val="404040"/>
                </a:solidFill>
                <a:latin typeface="Tahoma"/>
                <a:cs typeface="Tahoma"/>
              </a:rPr>
              <a:t>αρχές</a:t>
            </a:r>
            <a:r>
              <a:rPr dirty="0" sz="2800" spc="-3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114" b="1">
                <a:solidFill>
                  <a:srgbClr val="404040"/>
                </a:solidFill>
                <a:latin typeface="Tahoma"/>
                <a:cs typeface="Tahoma"/>
              </a:rPr>
              <a:t>του</a:t>
            </a:r>
            <a:r>
              <a:rPr dirty="0" sz="2800" spc="-4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80" b="1">
                <a:solidFill>
                  <a:srgbClr val="404040"/>
                </a:solidFill>
                <a:latin typeface="Tahoma"/>
                <a:cs typeface="Tahoma"/>
              </a:rPr>
              <a:t>8</a:t>
            </a:r>
            <a:r>
              <a:rPr dirty="0" baseline="25525" sz="2775" spc="-120" b="1">
                <a:solidFill>
                  <a:srgbClr val="404040"/>
                </a:solidFill>
                <a:latin typeface="Tahoma"/>
                <a:cs typeface="Tahoma"/>
              </a:rPr>
              <a:t>ου</a:t>
            </a:r>
            <a:r>
              <a:rPr dirty="0" baseline="25525" sz="2775" spc="-1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55" b="1">
                <a:solidFill>
                  <a:srgbClr val="404040"/>
                </a:solidFill>
                <a:latin typeface="Tahoma"/>
                <a:cs typeface="Tahoma"/>
              </a:rPr>
              <a:t>αι</a:t>
            </a:r>
            <a:r>
              <a:rPr dirty="0" sz="2800" spc="-55">
                <a:solidFill>
                  <a:srgbClr val="404040"/>
                </a:solidFill>
                <a:latin typeface="Tahoma"/>
                <a:cs typeface="Tahoma"/>
              </a:rPr>
              <a:t>.</a:t>
            </a:r>
            <a:endParaRPr sz="2800">
              <a:latin typeface="Tahoma"/>
              <a:cs typeface="Tahoma"/>
            </a:endParaRPr>
          </a:p>
          <a:p>
            <a:pPr marL="381000" marR="96520" indent="-342900">
              <a:lnSpc>
                <a:spcPct val="100000"/>
              </a:lnSpc>
              <a:spcBef>
                <a:spcPts val="1010"/>
              </a:spcBef>
            </a:pPr>
            <a:r>
              <a:rPr dirty="0" sz="2800" spc="-80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80" b="1">
                <a:solidFill>
                  <a:srgbClr val="404040"/>
                </a:solidFill>
                <a:latin typeface="Tahoma"/>
                <a:cs typeface="Tahoma"/>
              </a:rPr>
              <a:t>Ελληνική αλφαβητική </a:t>
            </a:r>
            <a:r>
              <a:rPr dirty="0" sz="2800" spc="-35" b="1">
                <a:solidFill>
                  <a:srgbClr val="404040"/>
                </a:solidFill>
                <a:latin typeface="Tahoma"/>
                <a:cs typeface="Tahoma"/>
              </a:rPr>
              <a:t>γραφή </a:t>
            </a:r>
            <a:r>
              <a:rPr dirty="0" sz="2800" spc="225">
                <a:solidFill>
                  <a:srgbClr val="404040"/>
                </a:solidFill>
                <a:latin typeface="Tahoma"/>
                <a:cs typeface="Tahoma"/>
              </a:rPr>
              <a:t>(από </a:t>
            </a:r>
            <a:r>
              <a:rPr dirty="0" sz="2800" spc="95">
                <a:solidFill>
                  <a:srgbClr val="404040"/>
                </a:solidFill>
                <a:latin typeface="Tahoma"/>
                <a:cs typeface="Tahoma"/>
              </a:rPr>
              <a:t>Φοίνικες) </a:t>
            </a:r>
            <a:r>
              <a:rPr dirty="0" sz="2800" spc="10">
                <a:solidFill>
                  <a:srgbClr val="404040"/>
                </a:solidFill>
                <a:latin typeface="Tahoma"/>
                <a:cs typeface="Tahoma"/>
              </a:rPr>
              <a:t>με </a:t>
            </a:r>
            <a:r>
              <a:rPr dirty="0" sz="2800" spc="1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245">
                <a:solidFill>
                  <a:srgbClr val="404040"/>
                </a:solidFill>
                <a:latin typeface="Tahoma"/>
                <a:cs typeface="Tahoma"/>
              </a:rPr>
              <a:t>πρόσθεση</a:t>
            </a:r>
            <a:r>
              <a:rPr dirty="0" sz="2800" spc="-7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135">
                <a:solidFill>
                  <a:srgbClr val="404040"/>
                </a:solidFill>
                <a:latin typeface="Tahoma"/>
                <a:cs typeface="Tahoma"/>
              </a:rPr>
              <a:t>φωνηέντων</a:t>
            </a:r>
            <a:r>
              <a:rPr dirty="0" sz="2800" spc="-6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165">
                <a:solidFill>
                  <a:srgbClr val="404040"/>
                </a:solidFill>
                <a:latin typeface="Tahoma"/>
                <a:cs typeface="Tahoma"/>
              </a:rPr>
              <a:t>στο</a:t>
            </a:r>
            <a:r>
              <a:rPr dirty="0" sz="2800" spc="-9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75">
                <a:solidFill>
                  <a:srgbClr val="404040"/>
                </a:solidFill>
                <a:latin typeface="Tahoma"/>
                <a:cs typeface="Tahoma"/>
              </a:rPr>
              <a:t>φοινικικό</a:t>
            </a:r>
            <a:r>
              <a:rPr dirty="0" sz="2800" spc="-6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135">
                <a:solidFill>
                  <a:srgbClr val="404040"/>
                </a:solidFill>
                <a:latin typeface="Tahoma"/>
                <a:cs typeface="Tahoma"/>
              </a:rPr>
              <a:t>αλφάβητο.</a:t>
            </a:r>
            <a:endParaRPr sz="2800">
              <a:latin typeface="Tahoma"/>
              <a:cs typeface="Tahoma"/>
            </a:endParaRPr>
          </a:p>
          <a:p>
            <a:pPr marL="38100">
              <a:lnSpc>
                <a:spcPct val="100000"/>
              </a:lnSpc>
              <a:spcBef>
                <a:spcPts val="994"/>
              </a:spcBef>
            </a:pPr>
            <a:r>
              <a:rPr dirty="0" sz="2800" spc="10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10">
                <a:solidFill>
                  <a:srgbClr val="404040"/>
                </a:solidFill>
                <a:latin typeface="Tahoma"/>
                <a:cs typeface="Tahoma"/>
              </a:rPr>
              <a:t>Τα</a:t>
            </a:r>
            <a:r>
              <a:rPr dirty="0" sz="2800" spc="-10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210">
                <a:solidFill>
                  <a:srgbClr val="404040"/>
                </a:solidFill>
                <a:latin typeface="Tahoma"/>
                <a:cs typeface="Tahoma"/>
              </a:rPr>
              <a:t>σύμβολα</a:t>
            </a:r>
            <a:r>
              <a:rPr dirty="0" sz="2800" spc="-8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45">
                <a:solidFill>
                  <a:srgbClr val="404040"/>
                </a:solidFill>
                <a:latin typeface="Tahoma"/>
                <a:cs typeface="Tahoma"/>
              </a:rPr>
              <a:t>δεν</a:t>
            </a:r>
            <a:r>
              <a:rPr dirty="0" sz="2800" spc="-10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175">
                <a:solidFill>
                  <a:srgbClr val="404040"/>
                </a:solidFill>
                <a:latin typeface="Tahoma"/>
                <a:cs typeface="Tahoma"/>
              </a:rPr>
              <a:t>αποδίδουν</a:t>
            </a:r>
            <a:r>
              <a:rPr dirty="0" sz="2800" spc="-8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155">
                <a:solidFill>
                  <a:srgbClr val="404040"/>
                </a:solidFill>
                <a:latin typeface="Tahoma"/>
                <a:cs typeface="Tahoma"/>
              </a:rPr>
              <a:t>συλλαβές,</a:t>
            </a:r>
            <a:r>
              <a:rPr dirty="0" sz="2800" spc="-8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225">
                <a:solidFill>
                  <a:srgbClr val="404040"/>
                </a:solidFill>
                <a:latin typeface="Tahoma"/>
                <a:cs typeface="Tahoma"/>
              </a:rPr>
              <a:t>αλλά</a:t>
            </a:r>
            <a:endParaRPr sz="2800">
              <a:latin typeface="Tahoma"/>
              <a:cs typeface="Tahoma"/>
            </a:endParaRPr>
          </a:p>
          <a:p>
            <a:pPr marL="381000">
              <a:lnSpc>
                <a:spcPct val="100000"/>
              </a:lnSpc>
              <a:spcBef>
                <a:spcPts val="5"/>
              </a:spcBef>
            </a:pPr>
            <a:r>
              <a:rPr dirty="0" sz="2800" b="1">
                <a:solidFill>
                  <a:srgbClr val="404040"/>
                </a:solidFill>
                <a:latin typeface="Tahoma"/>
                <a:cs typeface="Tahoma"/>
              </a:rPr>
              <a:t>φθόγγους</a:t>
            </a:r>
            <a:r>
              <a:rPr dirty="0" sz="2800">
                <a:solidFill>
                  <a:srgbClr val="404040"/>
                </a:solidFill>
                <a:latin typeface="Tahoma"/>
                <a:cs typeface="Tahoma"/>
              </a:rPr>
              <a:t>.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55538" y="649300"/>
            <a:ext cx="2187575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Θρησκεία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68270" y="2032533"/>
            <a:ext cx="4939030" cy="1688464"/>
          </a:xfrm>
          <a:prstGeom prst="rect">
            <a:avLst/>
          </a:prstGeom>
        </p:spPr>
        <p:txBody>
          <a:bodyPr wrap="square" lIns="0" tIns="140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dirty="0" sz="2800" spc="-3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35" b="1">
                <a:solidFill>
                  <a:srgbClr val="404040"/>
                </a:solidFill>
                <a:latin typeface="Tahoma"/>
                <a:cs typeface="Tahoma"/>
              </a:rPr>
              <a:t>Δημιουργία</a:t>
            </a:r>
            <a:r>
              <a:rPr dirty="0" sz="2800" spc="-4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5" b="1">
                <a:solidFill>
                  <a:srgbClr val="404040"/>
                </a:solidFill>
                <a:latin typeface="Tahoma"/>
                <a:cs typeface="Tahoma"/>
              </a:rPr>
              <a:t>πρώτων</a:t>
            </a:r>
            <a:r>
              <a:rPr dirty="0" sz="2800" spc="-4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60" b="1">
                <a:solidFill>
                  <a:srgbClr val="404040"/>
                </a:solidFill>
                <a:latin typeface="Tahoma"/>
                <a:cs typeface="Tahoma"/>
              </a:rPr>
              <a:t>ιερών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2800" spc="-70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70" b="1">
                <a:solidFill>
                  <a:srgbClr val="404040"/>
                </a:solidFill>
                <a:latin typeface="Tahoma"/>
                <a:cs typeface="Tahoma"/>
              </a:rPr>
              <a:t>Τοπικές</a:t>
            </a:r>
            <a:r>
              <a:rPr dirty="0" sz="2800" spc="-5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80" b="1">
                <a:solidFill>
                  <a:srgbClr val="404040"/>
                </a:solidFill>
                <a:latin typeface="Tahoma"/>
                <a:cs typeface="Tahoma"/>
              </a:rPr>
              <a:t>λατρείες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dirty="0" sz="2800" spc="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5" b="1">
                <a:solidFill>
                  <a:srgbClr val="404040"/>
                </a:solidFill>
                <a:latin typeface="Tahoma"/>
                <a:cs typeface="Tahoma"/>
              </a:rPr>
              <a:t>Ολυμπιακό</a:t>
            </a:r>
            <a:r>
              <a:rPr dirty="0" sz="2800" spc="-6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35" b="1">
                <a:solidFill>
                  <a:srgbClr val="404040"/>
                </a:solidFill>
                <a:latin typeface="Tahoma"/>
                <a:cs typeface="Tahoma"/>
              </a:rPr>
              <a:t>δωδεκάθεο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15329" y="649300"/>
            <a:ext cx="2466975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70"/>
              <a:t>Πολιτισμός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68270" y="2161158"/>
            <a:ext cx="8571230" cy="29667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</a:pPr>
            <a:r>
              <a:rPr dirty="0" sz="2800" spc="-7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75" b="1">
                <a:solidFill>
                  <a:srgbClr val="404040"/>
                </a:solidFill>
                <a:latin typeface="Tahoma"/>
                <a:cs typeface="Tahoma"/>
              </a:rPr>
              <a:t>Επική</a:t>
            </a:r>
            <a:r>
              <a:rPr dirty="0" sz="2800" spc="-4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20" b="1">
                <a:solidFill>
                  <a:srgbClr val="404040"/>
                </a:solidFill>
                <a:latin typeface="Tahoma"/>
                <a:cs typeface="Tahoma"/>
              </a:rPr>
              <a:t>ποίηση</a:t>
            </a:r>
            <a:r>
              <a:rPr dirty="0" sz="2800" spc="-3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50" b="1">
                <a:solidFill>
                  <a:srgbClr val="404040"/>
                </a:solidFill>
                <a:latin typeface="Tahoma"/>
                <a:cs typeface="Tahoma"/>
              </a:rPr>
              <a:t>(ραψωδοί,</a:t>
            </a:r>
            <a:r>
              <a:rPr dirty="0" sz="2800" spc="-3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50" b="1">
                <a:solidFill>
                  <a:srgbClr val="404040"/>
                </a:solidFill>
                <a:latin typeface="Tahoma"/>
                <a:cs typeface="Tahoma"/>
              </a:rPr>
              <a:t>Όμηρος/</a:t>
            </a:r>
            <a:r>
              <a:rPr dirty="0" sz="2800" spc="-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10" b="1">
                <a:solidFill>
                  <a:srgbClr val="404040"/>
                </a:solidFill>
                <a:latin typeface="Tahoma"/>
                <a:cs typeface="Tahoma"/>
              </a:rPr>
              <a:t>πρώτα</a:t>
            </a:r>
            <a:r>
              <a:rPr dirty="0" sz="2800" spc="-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160" b="1">
                <a:solidFill>
                  <a:srgbClr val="404040"/>
                </a:solidFill>
                <a:latin typeface="Tahoma"/>
                <a:cs typeface="Tahoma"/>
              </a:rPr>
              <a:t>την </a:t>
            </a:r>
            <a:r>
              <a:rPr dirty="0" sz="2800" spc="-15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105" b="1">
                <a:solidFill>
                  <a:srgbClr val="404040"/>
                </a:solidFill>
                <a:latin typeface="Tahoma"/>
                <a:cs typeface="Tahoma"/>
              </a:rPr>
              <a:t>Ιλιάδα</a:t>
            </a:r>
            <a:r>
              <a:rPr dirty="0" sz="2800" spc="-2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15" b="1">
                <a:solidFill>
                  <a:srgbClr val="404040"/>
                </a:solidFill>
                <a:latin typeface="Tahoma"/>
                <a:cs typeface="Tahoma"/>
              </a:rPr>
              <a:t>στα</a:t>
            </a:r>
            <a:r>
              <a:rPr dirty="0" sz="2800" spc="-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40" b="1">
                <a:solidFill>
                  <a:srgbClr val="404040"/>
                </a:solidFill>
                <a:latin typeface="Tahoma"/>
                <a:cs typeface="Tahoma"/>
              </a:rPr>
              <a:t>μέσα</a:t>
            </a:r>
            <a:r>
              <a:rPr dirty="0" sz="2800" spc="-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114" b="1">
                <a:solidFill>
                  <a:srgbClr val="404040"/>
                </a:solidFill>
                <a:latin typeface="Tahoma"/>
                <a:cs typeface="Tahoma"/>
              </a:rPr>
              <a:t>του</a:t>
            </a:r>
            <a:r>
              <a:rPr dirty="0" sz="2800" spc="-4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90" b="1">
                <a:solidFill>
                  <a:srgbClr val="404040"/>
                </a:solidFill>
                <a:latin typeface="Tahoma"/>
                <a:cs typeface="Tahoma"/>
              </a:rPr>
              <a:t>8ου</a:t>
            </a:r>
            <a:r>
              <a:rPr dirty="0" sz="2800" spc="-4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10" b="1">
                <a:solidFill>
                  <a:srgbClr val="404040"/>
                </a:solidFill>
                <a:latin typeface="Tahoma"/>
                <a:cs typeface="Tahoma"/>
              </a:rPr>
              <a:t>αιώνα</a:t>
            </a:r>
            <a:r>
              <a:rPr dirty="0" sz="2800" spc="-4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55" b="1">
                <a:solidFill>
                  <a:srgbClr val="404040"/>
                </a:solidFill>
                <a:latin typeface="Tahoma"/>
                <a:cs typeface="Tahoma"/>
              </a:rPr>
              <a:t>και</a:t>
            </a:r>
            <a:r>
              <a:rPr dirty="0" sz="2800" spc="-2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15" b="1">
                <a:solidFill>
                  <a:srgbClr val="404040"/>
                </a:solidFill>
                <a:latin typeface="Tahoma"/>
                <a:cs typeface="Tahoma"/>
              </a:rPr>
              <a:t>στα</a:t>
            </a:r>
            <a:r>
              <a:rPr dirty="0" sz="2800" spc="-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165" b="1">
                <a:solidFill>
                  <a:srgbClr val="404040"/>
                </a:solidFill>
                <a:latin typeface="Tahoma"/>
                <a:cs typeface="Tahoma"/>
              </a:rPr>
              <a:t>τέλη</a:t>
            </a:r>
            <a:r>
              <a:rPr dirty="0" sz="2800" spc="-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160" b="1">
                <a:solidFill>
                  <a:srgbClr val="404040"/>
                </a:solidFill>
                <a:latin typeface="Tahoma"/>
                <a:cs typeface="Tahoma"/>
              </a:rPr>
              <a:t>την </a:t>
            </a:r>
            <a:r>
              <a:rPr dirty="0" sz="2800" spc="-80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20" b="1">
                <a:solidFill>
                  <a:srgbClr val="404040"/>
                </a:solidFill>
                <a:latin typeface="Tahoma"/>
                <a:cs typeface="Tahoma"/>
              </a:rPr>
              <a:t>Οδύσσεια)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2800" spc="-8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85" b="1">
                <a:solidFill>
                  <a:srgbClr val="404040"/>
                </a:solidFill>
                <a:latin typeface="Tahoma"/>
                <a:cs typeface="Tahoma"/>
              </a:rPr>
              <a:t>Κεραμική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dirty="0" sz="2800" spc="-60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60" b="1">
                <a:solidFill>
                  <a:srgbClr val="404040"/>
                </a:solidFill>
                <a:latin typeface="Tahoma"/>
                <a:cs typeface="Tahoma"/>
              </a:rPr>
              <a:t>Μικροτεχνία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dirty="0" sz="2800" spc="-114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114" b="1">
                <a:solidFill>
                  <a:srgbClr val="404040"/>
                </a:solidFill>
                <a:latin typeface="Tahoma"/>
                <a:cs typeface="Tahoma"/>
              </a:rPr>
              <a:t>Γεωμετρική</a:t>
            </a:r>
            <a:r>
              <a:rPr dirty="0" sz="2800" spc="-7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145" b="1">
                <a:solidFill>
                  <a:srgbClr val="404040"/>
                </a:solidFill>
                <a:latin typeface="Tahoma"/>
                <a:cs typeface="Tahoma"/>
              </a:rPr>
              <a:t>τέχνη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4"/>
              <a:t>Γεωμ</a:t>
            </a:r>
            <a:r>
              <a:rPr dirty="0" spc="-190"/>
              <a:t>ε</a:t>
            </a:r>
            <a:r>
              <a:rPr dirty="0" spc="-145"/>
              <a:t>τρικ</a:t>
            </a:r>
            <a:r>
              <a:rPr dirty="0" spc="-175"/>
              <a:t>ή</a:t>
            </a:r>
            <a:r>
              <a:rPr dirty="0" spc="-40"/>
              <a:t> </a:t>
            </a:r>
            <a:r>
              <a:rPr dirty="0" spc="-185"/>
              <a:t>τέχνη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301494"/>
            <a:ext cx="12191999" cy="5556503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56608" y="649300"/>
            <a:ext cx="5384165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75"/>
              <a:t>Κρίση</a:t>
            </a:r>
            <a:r>
              <a:rPr dirty="0" spc="-85"/>
              <a:t> </a:t>
            </a:r>
            <a:r>
              <a:rPr dirty="0" spc="-65"/>
              <a:t>ομηρικού</a:t>
            </a:r>
            <a:r>
              <a:rPr dirty="0" spc="-80"/>
              <a:t> </a:t>
            </a:r>
            <a:r>
              <a:rPr dirty="0" spc="-5"/>
              <a:t>κόσμου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35098" y="1475612"/>
            <a:ext cx="705421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89430" algn="l"/>
                <a:tab pos="3745229" algn="l"/>
                <a:tab pos="6208395" algn="l"/>
              </a:tabLst>
            </a:pPr>
            <a:r>
              <a:rPr dirty="0" sz="2800" spc="-10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310">
                <a:solidFill>
                  <a:srgbClr val="404040"/>
                </a:solidFill>
                <a:latin typeface="Tahoma"/>
                <a:cs typeface="Tahoma"/>
              </a:rPr>
              <a:t>Λ</a:t>
            </a:r>
            <a:r>
              <a:rPr dirty="0" sz="2800" spc="290">
                <a:solidFill>
                  <a:srgbClr val="404040"/>
                </a:solidFill>
                <a:latin typeface="Tahoma"/>
                <a:cs typeface="Tahoma"/>
              </a:rPr>
              <a:t>ό</a:t>
            </a:r>
            <a:r>
              <a:rPr dirty="0" sz="2800" spc="204">
                <a:solidFill>
                  <a:srgbClr val="404040"/>
                </a:solidFill>
                <a:latin typeface="Tahoma"/>
                <a:cs typeface="Tahoma"/>
              </a:rPr>
              <a:t>γ</a:t>
            </a:r>
            <a:r>
              <a:rPr dirty="0" sz="2800" spc="310">
                <a:solidFill>
                  <a:srgbClr val="404040"/>
                </a:solidFill>
                <a:latin typeface="Tahoma"/>
                <a:cs typeface="Tahoma"/>
              </a:rPr>
              <a:t>ω</a:t>
            </a:r>
            <a:r>
              <a:rPr dirty="0" sz="2800">
                <a:solidFill>
                  <a:srgbClr val="404040"/>
                </a:solidFill>
                <a:latin typeface="Tahoma"/>
                <a:cs typeface="Tahoma"/>
              </a:rPr>
              <a:t>	</a:t>
            </a:r>
            <a:r>
              <a:rPr dirty="0" sz="2800" spc="-65" b="1">
                <a:solidFill>
                  <a:srgbClr val="404040"/>
                </a:solidFill>
                <a:latin typeface="Tahoma"/>
                <a:cs typeface="Tahoma"/>
              </a:rPr>
              <a:t>αύξ</a:t>
            </a:r>
            <a:r>
              <a:rPr dirty="0" sz="2800" spc="-60" b="1">
                <a:solidFill>
                  <a:srgbClr val="404040"/>
                </a:solidFill>
                <a:latin typeface="Tahoma"/>
                <a:cs typeface="Tahoma"/>
              </a:rPr>
              <a:t>η</a:t>
            </a:r>
            <a:r>
              <a:rPr dirty="0" sz="2800" spc="90" b="1">
                <a:solidFill>
                  <a:srgbClr val="404040"/>
                </a:solidFill>
                <a:latin typeface="Tahoma"/>
                <a:cs typeface="Tahoma"/>
              </a:rPr>
              <a:t>σης</a:t>
            </a:r>
            <a:r>
              <a:rPr dirty="0" sz="2800" b="1">
                <a:solidFill>
                  <a:srgbClr val="404040"/>
                </a:solidFill>
                <a:latin typeface="Tahoma"/>
                <a:cs typeface="Tahoma"/>
              </a:rPr>
              <a:t>	</a:t>
            </a:r>
            <a:r>
              <a:rPr dirty="0" sz="2800" spc="5" b="1">
                <a:solidFill>
                  <a:srgbClr val="404040"/>
                </a:solidFill>
                <a:latin typeface="Tahoma"/>
                <a:cs typeface="Tahoma"/>
              </a:rPr>
              <a:t>πλη</a:t>
            </a:r>
            <a:r>
              <a:rPr dirty="0" sz="2800" spc="10" b="1">
                <a:solidFill>
                  <a:srgbClr val="404040"/>
                </a:solidFill>
                <a:latin typeface="Tahoma"/>
                <a:cs typeface="Tahoma"/>
              </a:rPr>
              <a:t>θ</a:t>
            </a:r>
            <a:r>
              <a:rPr dirty="0" sz="2800" spc="-90" b="1">
                <a:solidFill>
                  <a:srgbClr val="404040"/>
                </a:solidFill>
                <a:latin typeface="Tahoma"/>
                <a:cs typeface="Tahoma"/>
              </a:rPr>
              <a:t>υ</a:t>
            </a:r>
            <a:r>
              <a:rPr dirty="0" sz="2800" spc="-5" b="1">
                <a:solidFill>
                  <a:srgbClr val="404040"/>
                </a:solidFill>
                <a:latin typeface="Tahoma"/>
                <a:cs typeface="Tahoma"/>
              </a:rPr>
              <a:t>σμού</a:t>
            </a:r>
            <a:r>
              <a:rPr dirty="0" sz="2800" b="1">
                <a:solidFill>
                  <a:srgbClr val="404040"/>
                </a:solidFill>
                <a:latin typeface="Tahoma"/>
                <a:cs typeface="Tahoma"/>
              </a:rPr>
              <a:t>	</a:t>
            </a:r>
            <a:r>
              <a:rPr dirty="0" sz="2800" spc="-35">
                <a:solidFill>
                  <a:srgbClr val="404040"/>
                </a:solidFill>
                <a:latin typeface="Tahoma"/>
                <a:cs typeface="Tahoma"/>
              </a:rPr>
              <a:t>(</a:t>
            </a:r>
            <a:r>
              <a:rPr dirty="0" sz="2800" spc="-140">
                <a:solidFill>
                  <a:srgbClr val="404040"/>
                </a:solidFill>
                <a:latin typeface="Tahoma"/>
                <a:cs typeface="Tahoma"/>
              </a:rPr>
              <a:t>τ</a:t>
            </a:r>
            <a:r>
              <a:rPr dirty="0" sz="2800" spc="-135">
                <a:solidFill>
                  <a:srgbClr val="404040"/>
                </a:solidFill>
                <a:latin typeface="Tahoma"/>
                <a:cs typeface="Tahoma"/>
              </a:rPr>
              <a:t>έ</a:t>
            </a:r>
            <a:r>
              <a:rPr dirty="0" sz="2800" spc="114">
                <a:solidFill>
                  <a:srgbClr val="404040"/>
                </a:solidFill>
                <a:latin typeface="Tahoma"/>
                <a:cs typeface="Tahoma"/>
              </a:rPr>
              <a:t>λη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888981" y="1368933"/>
            <a:ext cx="56959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-16865" sz="4200" spc="150">
                <a:solidFill>
                  <a:srgbClr val="404040"/>
                </a:solidFill>
                <a:latin typeface="Tahoma"/>
                <a:cs typeface="Tahoma"/>
              </a:rPr>
              <a:t>9</a:t>
            </a:r>
            <a:r>
              <a:rPr dirty="0" sz="1850" spc="100">
                <a:solidFill>
                  <a:srgbClr val="404040"/>
                </a:solidFill>
                <a:latin typeface="Tahoma"/>
                <a:cs typeface="Tahoma"/>
              </a:rPr>
              <a:t>ου</a:t>
            </a:r>
            <a:endParaRPr sz="185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857992" y="1475612"/>
            <a:ext cx="56959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190">
                <a:solidFill>
                  <a:srgbClr val="404040"/>
                </a:solidFill>
                <a:latin typeface="Tahoma"/>
                <a:cs typeface="Tahoma"/>
              </a:rPr>
              <a:t>α</a:t>
            </a:r>
            <a:r>
              <a:rPr dirty="0" sz="2800" spc="80">
                <a:solidFill>
                  <a:srgbClr val="404040"/>
                </a:solidFill>
                <a:latin typeface="Tahoma"/>
                <a:cs typeface="Tahoma"/>
              </a:rPr>
              <a:t>ι</a:t>
            </a:r>
            <a:r>
              <a:rPr dirty="0" sz="2800" spc="-70">
                <a:solidFill>
                  <a:srgbClr val="404040"/>
                </a:solidFill>
                <a:latin typeface="Tahoma"/>
                <a:cs typeface="Tahoma"/>
              </a:rPr>
              <a:t>.</a:t>
            </a:r>
            <a:r>
              <a:rPr dirty="0" sz="2800" spc="-40">
                <a:solidFill>
                  <a:srgbClr val="404040"/>
                </a:solidFill>
                <a:latin typeface="Tahoma"/>
                <a:cs typeface="Tahoma"/>
              </a:rPr>
              <a:t>)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35098" y="1772972"/>
            <a:ext cx="8990965" cy="1136015"/>
          </a:xfrm>
          <a:prstGeom prst="rect">
            <a:avLst/>
          </a:prstGeom>
        </p:spPr>
        <p:txBody>
          <a:bodyPr wrap="square" lIns="0" tIns="141605" rIns="0" bIns="0" rtlCol="0" vert="horz">
            <a:spAutoFit/>
          </a:bodyPr>
          <a:lstStyle/>
          <a:p>
            <a:pPr marL="355600">
              <a:lnSpc>
                <a:spcPct val="100000"/>
              </a:lnSpc>
              <a:spcBef>
                <a:spcPts val="1115"/>
              </a:spcBef>
            </a:pPr>
            <a:r>
              <a:rPr dirty="0" sz="2800" spc="120">
                <a:solidFill>
                  <a:srgbClr val="404040"/>
                </a:solidFill>
                <a:latin typeface="Tahoma"/>
                <a:cs typeface="Tahoma"/>
              </a:rPr>
              <a:t>δημιουργήθηκε</a:t>
            </a:r>
            <a:r>
              <a:rPr dirty="0" sz="2800" spc="-6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65" b="1">
                <a:solidFill>
                  <a:srgbClr val="404040"/>
                </a:solidFill>
                <a:latin typeface="Tahoma"/>
                <a:cs typeface="Tahoma"/>
              </a:rPr>
              <a:t>οικονομική</a:t>
            </a:r>
            <a:r>
              <a:rPr dirty="0" sz="2800" spc="-3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35" b="1">
                <a:solidFill>
                  <a:srgbClr val="404040"/>
                </a:solidFill>
                <a:latin typeface="Tahoma"/>
                <a:cs typeface="Tahoma"/>
              </a:rPr>
              <a:t>κρίση</a:t>
            </a:r>
            <a:r>
              <a:rPr dirty="0" sz="2800" spc="-35">
                <a:solidFill>
                  <a:srgbClr val="404040"/>
                </a:solidFill>
                <a:latin typeface="Tahoma"/>
                <a:cs typeface="Tahoma"/>
              </a:rPr>
              <a:t>.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1176655" algn="l"/>
                <a:tab pos="3039110" algn="l"/>
                <a:tab pos="4266565" algn="l"/>
                <a:tab pos="6269355" algn="l"/>
                <a:tab pos="8485505" algn="l"/>
              </a:tabLst>
            </a:pPr>
            <a:r>
              <a:rPr dirty="0" sz="2800" spc="-10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15">
                <a:solidFill>
                  <a:srgbClr val="404040"/>
                </a:solidFill>
                <a:latin typeface="Tahoma"/>
                <a:cs typeface="Tahoma"/>
              </a:rPr>
              <a:t>Η</a:t>
            </a:r>
            <a:r>
              <a:rPr dirty="0" sz="2800">
                <a:solidFill>
                  <a:srgbClr val="404040"/>
                </a:solidFill>
                <a:latin typeface="Tahoma"/>
                <a:cs typeface="Tahoma"/>
              </a:rPr>
              <a:t>	</a:t>
            </a:r>
            <a:r>
              <a:rPr dirty="0" sz="2800" spc="-75" b="1">
                <a:solidFill>
                  <a:srgbClr val="404040"/>
                </a:solidFill>
                <a:latin typeface="Tahoma"/>
                <a:cs typeface="Tahoma"/>
              </a:rPr>
              <a:t>δύ</a:t>
            </a:r>
            <a:r>
              <a:rPr dirty="0" sz="2800" spc="-80" b="1">
                <a:solidFill>
                  <a:srgbClr val="404040"/>
                </a:solidFill>
                <a:latin typeface="Tahoma"/>
                <a:cs typeface="Tahoma"/>
              </a:rPr>
              <a:t>ν</a:t>
            </a:r>
            <a:r>
              <a:rPr dirty="0" sz="2800" spc="-65" b="1">
                <a:solidFill>
                  <a:srgbClr val="404040"/>
                </a:solidFill>
                <a:latin typeface="Tahoma"/>
                <a:cs typeface="Tahoma"/>
              </a:rPr>
              <a:t>αμ</a:t>
            </a:r>
            <a:r>
              <a:rPr dirty="0" sz="2800" spc="-60" b="1">
                <a:solidFill>
                  <a:srgbClr val="404040"/>
                </a:solidFill>
                <a:latin typeface="Tahoma"/>
                <a:cs typeface="Tahoma"/>
              </a:rPr>
              <a:t>η</a:t>
            </a:r>
            <a:r>
              <a:rPr dirty="0" sz="2800" b="1">
                <a:solidFill>
                  <a:srgbClr val="404040"/>
                </a:solidFill>
                <a:latin typeface="Tahoma"/>
                <a:cs typeface="Tahoma"/>
              </a:rPr>
              <a:t>	</a:t>
            </a:r>
            <a:r>
              <a:rPr dirty="0" sz="2800" spc="-310" b="1">
                <a:solidFill>
                  <a:srgbClr val="404040"/>
                </a:solidFill>
                <a:latin typeface="Tahoma"/>
                <a:cs typeface="Tahoma"/>
              </a:rPr>
              <a:t>τ</a:t>
            </a:r>
            <a:r>
              <a:rPr dirty="0" sz="2800" spc="35" b="1">
                <a:solidFill>
                  <a:srgbClr val="404040"/>
                </a:solidFill>
                <a:latin typeface="Tahoma"/>
                <a:cs typeface="Tahoma"/>
              </a:rPr>
              <a:t>ω</a:t>
            </a:r>
            <a:r>
              <a:rPr dirty="0" sz="2800" spc="30" b="1">
                <a:solidFill>
                  <a:srgbClr val="404040"/>
                </a:solidFill>
                <a:latin typeface="Tahoma"/>
                <a:cs typeface="Tahoma"/>
              </a:rPr>
              <a:t>ν</a:t>
            </a:r>
            <a:r>
              <a:rPr dirty="0" sz="2800" b="1">
                <a:solidFill>
                  <a:srgbClr val="404040"/>
                </a:solidFill>
                <a:latin typeface="Tahoma"/>
                <a:cs typeface="Tahoma"/>
              </a:rPr>
              <a:t>	</a:t>
            </a:r>
            <a:r>
              <a:rPr dirty="0" sz="2800" spc="-140" b="1">
                <a:solidFill>
                  <a:srgbClr val="404040"/>
                </a:solidFill>
                <a:latin typeface="Tahoma"/>
                <a:cs typeface="Tahoma"/>
              </a:rPr>
              <a:t>ευγε</a:t>
            </a:r>
            <a:r>
              <a:rPr dirty="0" sz="2800" spc="-160" b="1">
                <a:solidFill>
                  <a:srgbClr val="404040"/>
                </a:solidFill>
                <a:latin typeface="Tahoma"/>
                <a:cs typeface="Tahoma"/>
              </a:rPr>
              <a:t>ν</a:t>
            </a:r>
            <a:r>
              <a:rPr dirty="0" sz="2800" spc="35" b="1">
                <a:solidFill>
                  <a:srgbClr val="404040"/>
                </a:solidFill>
                <a:latin typeface="Tahoma"/>
                <a:cs typeface="Tahoma"/>
              </a:rPr>
              <a:t>ώ</a:t>
            </a:r>
            <a:r>
              <a:rPr dirty="0" sz="2800" spc="30" b="1">
                <a:solidFill>
                  <a:srgbClr val="404040"/>
                </a:solidFill>
                <a:latin typeface="Tahoma"/>
                <a:cs typeface="Tahoma"/>
              </a:rPr>
              <a:t>ν</a:t>
            </a:r>
            <a:r>
              <a:rPr dirty="0" sz="2800" b="1">
                <a:solidFill>
                  <a:srgbClr val="404040"/>
                </a:solidFill>
                <a:latin typeface="Tahoma"/>
                <a:cs typeface="Tahoma"/>
              </a:rPr>
              <a:t>	</a:t>
            </a:r>
            <a:r>
              <a:rPr dirty="0" sz="2800" spc="-65" b="1">
                <a:solidFill>
                  <a:srgbClr val="404040"/>
                </a:solidFill>
                <a:latin typeface="Tahoma"/>
                <a:cs typeface="Tahoma"/>
              </a:rPr>
              <a:t>αυξ</a:t>
            </a:r>
            <a:r>
              <a:rPr dirty="0" sz="2800" spc="-60" b="1">
                <a:solidFill>
                  <a:srgbClr val="404040"/>
                </a:solidFill>
                <a:latin typeface="Tahoma"/>
                <a:cs typeface="Tahoma"/>
              </a:rPr>
              <a:t>ή</a:t>
            </a:r>
            <a:r>
              <a:rPr dirty="0" sz="2800" spc="-90" b="1">
                <a:solidFill>
                  <a:srgbClr val="404040"/>
                </a:solidFill>
                <a:latin typeface="Tahoma"/>
                <a:cs typeface="Tahoma"/>
              </a:rPr>
              <a:t>θηκε</a:t>
            </a:r>
            <a:r>
              <a:rPr dirty="0" sz="2800" b="1">
                <a:solidFill>
                  <a:srgbClr val="404040"/>
                </a:solidFill>
                <a:latin typeface="Tahoma"/>
                <a:cs typeface="Tahoma"/>
              </a:rPr>
              <a:t>	</a:t>
            </a:r>
            <a:r>
              <a:rPr dirty="0" sz="2800" spc="95">
                <a:solidFill>
                  <a:srgbClr val="404040"/>
                </a:solidFill>
                <a:latin typeface="Tahoma"/>
                <a:cs typeface="Tahoma"/>
              </a:rPr>
              <a:t>και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234421" y="3437077"/>
            <a:ext cx="118935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105">
                <a:solidFill>
                  <a:srgbClr val="404040"/>
                </a:solidFill>
                <a:latin typeface="Tahoma"/>
                <a:cs typeface="Tahoma"/>
              </a:rPr>
              <a:t>κρ</a:t>
            </a:r>
            <a:r>
              <a:rPr dirty="0" sz="2800" spc="30">
                <a:solidFill>
                  <a:srgbClr val="404040"/>
                </a:solidFill>
                <a:latin typeface="Tahoma"/>
                <a:cs typeface="Tahoma"/>
              </a:rPr>
              <a:t>ί</a:t>
            </a:r>
            <a:r>
              <a:rPr dirty="0" sz="2800" spc="310">
                <a:solidFill>
                  <a:srgbClr val="404040"/>
                </a:solidFill>
                <a:latin typeface="Tahoma"/>
                <a:cs typeface="Tahoma"/>
              </a:rPr>
              <a:t>σης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8430" rIns="0" bIns="0" rtlCol="0" vert="horz">
            <a:spAutoFit/>
          </a:bodyPr>
          <a:lstStyle/>
          <a:p>
            <a:pPr marL="355600">
              <a:lnSpc>
                <a:spcPct val="100000"/>
              </a:lnSpc>
              <a:spcBef>
                <a:spcPts val="1090"/>
              </a:spcBef>
            </a:pPr>
            <a:r>
              <a:rPr dirty="0" spc="110"/>
              <a:t>αμφισβητήθηκε</a:t>
            </a:r>
            <a:r>
              <a:rPr dirty="0" spc="-35"/>
              <a:t> </a:t>
            </a:r>
            <a:r>
              <a:rPr dirty="0" spc="140"/>
              <a:t>η</a:t>
            </a:r>
            <a:r>
              <a:rPr dirty="0" spc="-105"/>
              <a:t> </a:t>
            </a:r>
            <a:r>
              <a:rPr dirty="0" spc="155"/>
              <a:t>δύναμη</a:t>
            </a:r>
            <a:r>
              <a:rPr dirty="0" spc="-100"/>
              <a:t> </a:t>
            </a:r>
            <a:r>
              <a:rPr dirty="0" spc="75"/>
              <a:t>του</a:t>
            </a:r>
            <a:r>
              <a:rPr dirty="0" spc="-114"/>
              <a:t> </a:t>
            </a:r>
            <a:r>
              <a:rPr dirty="0" spc="130"/>
              <a:t>βασιλιά.</a:t>
            </a:r>
          </a:p>
          <a:p>
            <a:pPr marL="355600" marR="5080" indent="-342900">
              <a:lnSpc>
                <a:spcPct val="100000"/>
              </a:lnSpc>
              <a:spcBef>
                <a:spcPts val="1000"/>
              </a:spcBef>
              <a:tabLst>
                <a:tab pos="2338070" algn="l"/>
                <a:tab pos="3244850" algn="l"/>
                <a:tab pos="4197985" algn="l"/>
                <a:tab pos="6847205" algn="l"/>
              </a:tabLst>
            </a:pPr>
            <a:r>
              <a:rPr dirty="0" spc="-10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pc="130"/>
              <a:t>Συνεπώς</a:t>
            </a:r>
            <a:r>
              <a:rPr dirty="0" spc="75"/>
              <a:t>,</a:t>
            </a:r>
            <a:r>
              <a:rPr dirty="0"/>
              <a:t>	</a:t>
            </a:r>
            <a:r>
              <a:rPr dirty="0" spc="45"/>
              <a:t>γ</a:t>
            </a:r>
            <a:r>
              <a:rPr dirty="0" spc="5"/>
              <a:t>ι</a:t>
            </a:r>
            <a:r>
              <a:rPr dirty="0" spc="355"/>
              <a:t>α</a:t>
            </a:r>
            <a:r>
              <a:rPr dirty="0"/>
              <a:t>	</a:t>
            </a:r>
            <a:r>
              <a:rPr dirty="0" spc="-195"/>
              <a:t>τ</a:t>
            </a:r>
            <a:r>
              <a:rPr dirty="0" spc="150"/>
              <a:t>ην</a:t>
            </a:r>
            <a:r>
              <a:rPr dirty="0"/>
              <a:t>	</a:t>
            </a:r>
            <a:r>
              <a:rPr dirty="0" spc="75"/>
              <a:t>αντιμετώ</a:t>
            </a:r>
            <a:r>
              <a:rPr dirty="0" spc="105"/>
              <a:t>π</a:t>
            </a:r>
            <a:r>
              <a:rPr dirty="0" spc="125"/>
              <a:t>ισ</a:t>
            </a:r>
            <a:r>
              <a:rPr dirty="0" spc="180"/>
              <a:t>η</a:t>
            </a:r>
            <a:r>
              <a:rPr dirty="0"/>
              <a:t>	</a:t>
            </a:r>
            <a:r>
              <a:rPr dirty="0" spc="105"/>
              <a:t>της  </a:t>
            </a:r>
            <a:r>
              <a:rPr dirty="0" spc="190"/>
              <a:t>δόθηκαν</a:t>
            </a:r>
            <a:r>
              <a:rPr dirty="0" spc="-90"/>
              <a:t> </a:t>
            </a:r>
            <a:r>
              <a:rPr dirty="0" spc="114"/>
              <a:t>οι</a:t>
            </a:r>
            <a:r>
              <a:rPr dirty="0" spc="-95"/>
              <a:t> </a:t>
            </a:r>
            <a:r>
              <a:rPr dirty="0" spc="135"/>
              <a:t>εξής</a:t>
            </a:r>
            <a:r>
              <a:rPr dirty="0" spc="-90"/>
              <a:t> </a:t>
            </a:r>
            <a:r>
              <a:rPr dirty="0" spc="-55" b="1">
                <a:solidFill>
                  <a:srgbClr val="FF0000"/>
                </a:solidFill>
                <a:latin typeface="Tahoma"/>
                <a:cs typeface="Tahoma"/>
              </a:rPr>
              <a:t>λύσεις</a:t>
            </a:r>
            <a:r>
              <a:rPr dirty="0" spc="-55"/>
              <a:t>: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435098" y="4290881"/>
            <a:ext cx="8642985" cy="2113280"/>
          </a:xfrm>
          <a:prstGeom prst="rect">
            <a:avLst/>
          </a:prstGeom>
        </p:spPr>
        <p:txBody>
          <a:bodyPr wrap="square" lIns="0" tIns="140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105"/>
              </a:spcBef>
              <a:buClr>
                <a:srgbClr val="E78612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 sz="2800" spc="-60" b="1">
                <a:solidFill>
                  <a:srgbClr val="404040"/>
                </a:solidFill>
                <a:latin typeface="Tahoma"/>
                <a:cs typeface="Tahoma"/>
              </a:rPr>
              <a:t>ανάπτυξη</a:t>
            </a:r>
            <a:r>
              <a:rPr dirty="0" sz="2800" spc="-3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50" b="1">
                <a:solidFill>
                  <a:srgbClr val="404040"/>
                </a:solidFill>
                <a:latin typeface="Tahoma"/>
                <a:cs typeface="Tahoma"/>
              </a:rPr>
              <a:t>εμπορίου </a:t>
            </a:r>
            <a:r>
              <a:rPr dirty="0" sz="2800" spc="-55" b="1">
                <a:solidFill>
                  <a:srgbClr val="404040"/>
                </a:solidFill>
                <a:latin typeface="Tahoma"/>
                <a:cs typeface="Tahoma"/>
              </a:rPr>
              <a:t>και</a:t>
            </a:r>
            <a:r>
              <a:rPr dirty="0" sz="2800" spc="-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70" b="1">
                <a:solidFill>
                  <a:srgbClr val="404040"/>
                </a:solidFill>
                <a:latin typeface="Tahoma"/>
                <a:cs typeface="Tahoma"/>
              </a:rPr>
              <a:t>βιοτεχνίας</a:t>
            </a:r>
            <a:endParaRPr sz="28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1005"/>
              </a:spcBef>
              <a:buClr>
                <a:srgbClr val="E78612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 sz="2800" spc="-114" b="1">
                <a:solidFill>
                  <a:srgbClr val="404040"/>
                </a:solidFill>
                <a:latin typeface="Tahoma"/>
                <a:cs typeface="Tahoma"/>
              </a:rPr>
              <a:t>κατακτητικοί</a:t>
            </a:r>
            <a:r>
              <a:rPr dirty="0" sz="2800" spc="-3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55" b="1">
                <a:solidFill>
                  <a:srgbClr val="404040"/>
                </a:solidFill>
                <a:latin typeface="Tahoma"/>
                <a:cs typeface="Tahoma"/>
              </a:rPr>
              <a:t>πόλεμοι</a:t>
            </a:r>
            <a:endParaRPr sz="2800">
              <a:latin typeface="Tahoma"/>
              <a:cs typeface="Tahoma"/>
            </a:endParaRPr>
          </a:p>
          <a:p>
            <a:pPr marL="355600" marR="5080" indent="-342900">
              <a:lnSpc>
                <a:spcPct val="100000"/>
              </a:lnSpc>
              <a:spcBef>
                <a:spcPts val="990"/>
              </a:spcBef>
              <a:buClr>
                <a:srgbClr val="E78612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 sz="2800" spc="-35" b="1">
                <a:solidFill>
                  <a:srgbClr val="404040"/>
                </a:solidFill>
                <a:latin typeface="Tahoma"/>
                <a:cs typeface="Tahoma"/>
              </a:rPr>
              <a:t>ίδρυση</a:t>
            </a:r>
            <a:r>
              <a:rPr dirty="0" sz="2800" spc="-4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20" b="1">
                <a:solidFill>
                  <a:srgbClr val="404040"/>
                </a:solidFill>
                <a:latin typeface="Tahoma"/>
                <a:cs typeface="Tahoma"/>
              </a:rPr>
              <a:t>αποικιών</a:t>
            </a:r>
            <a:r>
              <a:rPr dirty="0" sz="2800" spc="-1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235">
                <a:solidFill>
                  <a:srgbClr val="404040"/>
                </a:solidFill>
                <a:latin typeface="Tahoma"/>
                <a:cs typeface="Tahoma"/>
              </a:rPr>
              <a:t>(οργάνωση</a:t>
            </a:r>
            <a:r>
              <a:rPr dirty="0" sz="2800" spc="-8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315">
                <a:solidFill>
                  <a:srgbClr val="404040"/>
                </a:solidFill>
                <a:latin typeface="Tahoma"/>
                <a:cs typeface="Tahoma"/>
              </a:rPr>
              <a:t>από</a:t>
            </a:r>
            <a:r>
              <a:rPr dirty="0" sz="2800" spc="-11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204">
                <a:solidFill>
                  <a:srgbClr val="404040"/>
                </a:solidFill>
                <a:latin typeface="Tahoma"/>
                <a:cs typeface="Tahoma"/>
              </a:rPr>
              <a:t>Μητρόπολη</a:t>
            </a:r>
            <a:r>
              <a:rPr dirty="0" sz="2800" spc="-7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345">
                <a:solidFill>
                  <a:srgbClr val="404040"/>
                </a:solidFill>
                <a:latin typeface="Tahoma"/>
                <a:cs typeface="Tahoma"/>
              </a:rPr>
              <a:t>&gt; </a:t>
            </a:r>
            <a:r>
              <a:rPr dirty="0" sz="2800" spc="-86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110">
                <a:solidFill>
                  <a:srgbClr val="404040"/>
                </a:solidFill>
                <a:latin typeface="Tahoma"/>
                <a:cs typeface="Tahoma"/>
              </a:rPr>
              <a:t>μητέρα</a:t>
            </a:r>
            <a:r>
              <a:rPr dirty="0" sz="2800" spc="-8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90">
                <a:solidFill>
                  <a:srgbClr val="404040"/>
                </a:solidFill>
                <a:latin typeface="Tahoma"/>
                <a:cs typeface="Tahoma"/>
              </a:rPr>
              <a:t>-</a:t>
            </a:r>
            <a:r>
              <a:rPr dirty="0" sz="2800" spc="-10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155">
                <a:solidFill>
                  <a:srgbClr val="404040"/>
                </a:solidFill>
                <a:latin typeface="Tahoma"/>
                <a:cs typeface="Tahoma"/>
              </a:rPr>
              <a:t>πόλη)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32378" y="2564638"/>
            <a:ext cx="5615305" cy="16719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spc="-190"/>
              <a:t>Ελληνική</a:t>
            </a:r>
            <a:r>
              <a:rPr dirty="0" sz="5400" spc="-114"/>
              <a:t> </a:t>
            </a:r>
            <a:r>
              <a:rPr dirty="0" sz="5400" spc="-180"/>
              <a:t>Ιστορία</a:t>
            </a:r>
            <a:endParaRPr sz="5400"/>
          </a:p>
          <a:p>
            <a:pPr marL="85725">
              <a:lnSpc>
                <a:spcPct val="100000"/>
              </a:lnSpc>
            </a:pPr>
            <a:r>
              <a:rPr dirty="0" sz="5400" spc="-415"/>
              <a:t>(1100</a:t>
            </a:r>
            <a:r>
              <a:rPr dirty="0" sz="5400" spc="-80"/>
              <a:t> </a:t>
            </a:r>
            <a:r>
              <a:rPr dirty="0" sz="5400" spc="-740"/>
              <a:t>–</a:t>
            </a:r>
            <a:r>
              <a:rPr dirty="0" sz="5400" spc="-75"/>
              <a:t> </a:t>
            </a:r>
            <a:r>
              <a:rPr dirty="0" sz="5400" spc="-420"/>
              <a:t>32</a:t>
            </a:r>
            <a:r>
              <a:rPr dirty="0" sz="5400" spc="-415"/>
              <a:t>3</a:t>
            </a:r>
            <a:r>
              <a:rPr dirty="0" sz="5400" spc="-70"/>
              <a:t> </a:t>
            </a:r>
            <a:r>
              <a:rPr dirty="0" sz="5400" spc="-125"/>
              <a:t>π.Χ.)</a:t>
            </a:r>
            <a:endParaRPr sz="5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17338" y="649300"/>
            <a:ext cx="3864610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0"/>
              <a:t>θέματα</a:t>
            </a:r>
            <a:r>
              <a:rPr dirty="0" spc="-75"/>
              <a:t> </a:t>
            </a:r>
            <a:r>
              <a:rPr dirty="0" spc="-15"/>
              <a:t>εργασιών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68270" y="2032533"/>
            <a:ext cx="4739640" cy="1135380"/>
          </a:xfrm>
          <a:prstGeom prst="rect">
            <a:avLst/>
          </a:prstGeom>
        </p:spPr>
        <p:txBody>
          <a:bodyPr wrap="square" lIns="0" tIns="140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dirty="0" sz="2800" spc="-12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125" b="1">
                <a:solidFill>
                  <a:srgbClr val="404040"/>
                </a:solidFill>
                <a:latin typeface="Tahoma"/>
                <a:cs typeface="Tahoma"/>
              </a:rPr>
              <a:t>Το</a:t>
            </a:r>
            <a:r>
              <a:rPr dirty="0" sz="2800" spc="-5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30" b="1">
                <a:solidFill>
                  <a:srgbClr val="404040"/>
                </a:solidFill>
                <a:latin typeface="Tahoma"/>
                <a:cs typeface="Tahoma"/>
              </a:rPr>
              <a:t>ολυμπιακό</a:t>
            </a:r>
            <a:r>
              <a:rPr dirty="0" sz="2800" spc="-35" b="1">
                <a:solidFill>
                  <a:srgbClr val="404040"/>
                </a:solidFill>
                <a:latin typeface="Tahoma"/>
                <a:cs typeface="Tahoma"/>
              </a:rPr>
              <a:t> δωδεκάθεο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2800" spc="-60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60" b="1">
                <a:solidFill>
                  <a:srgbClr val="404040"/>
                </a:solidFill>
                <a:latin typeface="Tahoma"/>
                <a:cs typeface="Tahoma"/>
              </a:rPr>
              <a:t>Ελληνικό</a:t>
            </a:r>
            <a:r>
              <a:rPr dirty="0" sz="2800" spc="-50" b="1">
                <a:solidFill>
                  <a:srgbClr val="404040"/>
                </a:solidFill>
                <a:latin typeface="Tahoma"/>
                <a:cs typeface="Tahoma"/>
              </a:rPr>
              <a:t> αλφάβητο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1741" y="649300"/>
            <a:ext cx="3495040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60"/>
              <a:t>Περιοδολόγηση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7470" y="1637157"/>
            <a:ext cx="4747260" cy="2362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dirty="0" sz="2400" spc="-26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400" spc="-80">
                <a:solidFill>
                  <a:srgbClr val="E78612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45" b="1">
                <a:solidFill>
                  <a:srgbClr val="404040"/>
                </a:solidFill>
                <a:latin typeface="Tahoma"/>
                <a:cs typeface="Tahoma"/>
              </a:rPr>
              <a:t>Ομηρική</a:t>
            </a:r>
            <a:r>
              <a:rPr dirty="0" sz="2400" spc="-5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400" spc="-40" b="1">
                <a:solidFill>
                  <a:srgbClr val="404040"/>
                </a:solidFill>
                <a:latin typeface="Tahoma"/>
                <a:cs typeface="Tahoma"/>
              </a:rPr>
              <a:t>εποχή</a:t>
            </a:r>
            <a:r>
              <a:rPr dirty="0" sz="2400" spc="-2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400" spc="-20">
                <a:solidFill>
                  <a:srgbClr val="404040"/>
                </a:solidFill>
                <a:latin typeface="Tahoma"/>
                <a:cs typeface="Tahoma"/>
              </a:rPr>
              <a:t>[1</a:t>
            </a:r>
            <a:r>
              <a:rPr dirty="0" sz="2400" spc="-15">
                <a:solidFill>
                  <a:srgbClr val="404040"/>
                </a:solidFill>
                <a:latin typeface="Tahoma"/>
                <a:cs typeface="Tahoma"/>
              </a:rPr>
              <a:t>1</a:t>
            </a:r>
            <a:r>
              <a:rPr dirty="0" baseline="24305" sz="2400" spc="330">
                <a:solidFill>
                  <a:srgbClr val="404040"/>
                </a:solidFill>
                <a:latin typeface="Tahoma"/>
                <a:cs typeface="Tahoma"/>
              </a:rPr>
              <a:t>ο</a:t>
            </a:r>
            <a:r>
              <a:rPr dirty="0" baseline="24305" sz="2400" spc="270">
                <a:solidFill>
                  <a:srgbClr val="404040"/>
                </a:solidFill>
                <a:latin typeface="Tahoma"/>
                <a:cs typeface="Tahoma"/>
              </a:rPr>
              <a:t>ς</a:t>
            </a:r>
            <a:r>
              <a:rPr dirty="0" baseline="24305" sz="2400" spc="22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400" spc="-114">
                <a:solidFill>
                  <a:srgbClr val="404040"/>
                </a:solidFill>
                <a:latin typeface="Tahoma"/>
                <a:cs typeface="Tahoma"/>
              </a:rPr>
              <a:t>–</a:t>
            </a:r>
            <a:r>
              <a:rPr dirty="0" sz="2400" spc="-9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400" spc="15">
                <a:solidFill>
                  <a:srgbClr val="404040"/>
                </a:solidFill>
                <a:latin typeface="Tahoma"/>
                <a:cs typeface="Tahoma"/>
              </a:rPr>
              <a:t>9</a:t>
            </a:r>
            <a:r>
              <a:rPr dirty="0" baseline="24305" sz="2400" spc="330">
                <a:solidFill>
                  <a:srgbClr val="404040"/>
                </a:solidFill>
                <a:latin typeface="Tahoma"/>
                <a:cs typeface="Tahoma"/>
              </a:rPr>
              <a:t>ο</a:t>
            </a:r>
            <a:r>
              <a:rPr dirty="0" baseline="24305" sz="2400" spc="270">
                <a:solidFill>
                  <a:srgbClr val="404040"/>
                </a:solidFill>
                <a:latin typeface="Tahoma"/>
                <a:cs typeface="Tahoma"/>
              </a:rPr>
              <a:t>ς</a:t>
            </a:r>
            <a:r>
              <a:rPr dirty="0" baseline="24305" sz="2400" spc="254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400" spc="55">
                <a:solidFill>
                  <a:srgbClr val="404040"/>
                </a:solidFill>
                <a:latin typeface="Tahoma"/>
                <a:cs typeface="Tahoma"/>
              </a:rPr>
              <a:t>αι</a:t>
            </a:r>
            <a:r>
              <a:rPr dirty="0" sz="2400" spc="30">
                <a:solidFill>
                  <a:srgbClr val="404040"/>
                </a:solidFill>
                <a:latin typeface="Tahoma"/>
                <a:cs typeface="Tahoma"/>
              </a:rPr>
              <a:t>.</a:t>
            </a:r>
            <a:r>
              <a:rPr dirty="0" sz="2400" spc="-80">
                <a:solidFill>
                  <a:srgbClr val="404040"/>
                </a:solidFill>
                <a:latin typeface="Tahoma"/>
                <a:cs typeface="Tahoma"/>
              </a:rPr>
              <a:t>]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00">
              <a:latin typeface="Tahoma"/>
              <a:cs typeface="Tahoma"/>
            </a:endParaRPr>
          </a:p>
          <a:p>
            <a:pPr marL="63500">
              <a:lnSpc>
                <a:spcPct val="100000"/>
              </a:lnSpc>
            </a:pPr>
            <a:r>
              <a:rPr dirty="0" sz="2400" spc="-26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400" spc="-80">
                <a:solidFill>
                  <a:srgbClr val="E78612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5" b="1">
                <a:solidFill>
                  <a:srgbClr val="404040"/>
                </a:solidFill>
                <a:latin typeface="Tahoma"/>
                <a:cs typeface="Tahoma"/>
              </a:rPr>
              <a:t>Αρχαϊκή</a:t>
            </a:r>
            <a:r>
              <a:rPr dirty="0" sz="2400" spc="-3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400" spc="-40" b="1">
                <a:solidFill>
                  <a:srgbClr val="404040"/>
                </a:solidFill>
                <a:latin typeface="Tahoma"/>
                <a:cs typeface="Tahoma"/>
              </a:rPr>
              <a:t>εποχή</a:t>
            </a:r>
            <a:r>
              <a:rPr dirty="0" sz="2400" spc="-3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400" spc="-30">
                <a:solidFill>
                  <a:srgbClr val="404040"/>
                </a:solidFill>
                <a:latin typeface="Tahoma"/>
                <a:cs typeface="Tahoma"/>
              </a:rPr>
              <a:t>[</a:t>
            </a:r>
            <a:r>
              <a:rPr dirty="0" sz="2400" spc="-35">
                <a:solidFill>
                  <a:srgbClr val="404040"/>
                </a:solidFill>
                <a:latin typeface="Tahoma"/>
                <a:cs typeface="Tahoma"/>
              </a:rPr>
              <a:t>8</a:t>
            </a:r>
            <a:r>
              <a:rPr dirty="0" baseline="24305" sz="2400" spc="330">
                <a:solidFill>
                  <a:srgbClr val="404040"/>
                </a:solidFill>
                <a:latin typeface="Tahoma"/>
                <a:cs typeface="Tahoma"/>
              </a:rPr>
              <a:t>ο</a:t>
            </a:r>
            <a:r>
              <a:rPr dirty="0" baseline="24305" sz="2400" spc="270">
                <a:solidFill>
                  <a:srgbClr val="404040"/>
                </a:solidFill>
                <a:latin typeface="Tahoma"/>
                <a:cs typeface="Tahoma"/>
              </a:rPr>
              <a:t>ς</a:t>
            </a:r>
            <a:r>
              <a:rPr dirty="0" baseline="24305" sz="2400" spc="24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400" spc="-114">
                <a:solidFill>
                  <a:srgbClr val="404040"/>
                </a:solidFill>
                <a:latin typeface="Tahoma"/>
                <a:cs typeface="Tahoma"/>
              </a:rPr>
              <a:t>–</a:t>
            </a:r>
            <a:r>
              <a:rPr dirty="0" sz="2400" spc="-9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400" spc="15">
                <a:solidFill>
                  <a:srgbClr val="404040"/>
                </a:solidFill>
                <a:latin typeface="Tahoma"/>
                <a:cs typeface="Tahoma"/>
              </a:rPr>
              <a:t>6</a:t>
            </a:r>
            <a:r>
              <a:rPr dirty="0" baseline="24305" sz="2400" spc="330">
                <a:solidFill>
                  <a:srgbClr val="404040"/>
                </a:solidFill>
                <a:latin typeface="Tahoma"/>
                <a:cs typeface="Tahoma"/>
              </a:rPr>
              <a:t>ο</a:t>
            </a:r>
            <a:r>
              <a:rPr dirty="0" baseline="24305" sz="2400" spc="270">
                <a:solidFill>
                  <a:srgbClr val="404040"/>
                </a:solidFill>
                <a:latin typeface="Tahoma"/>
                <a:cs typeface="Tahoma"/>
              </a:rPr>
              <a:t>ς</a:t>
            </a:r>
            <a:r>
              <a:rPr dirty="0" baseline="24305" sz="2400" spc="254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400" spc="55">
                <a:solidFill>
                  <a:srgbClr val="404040"/>
                </a:solidFill>
                <a:latin typeface="Tahoma"/>
                <a:cs typeface="Tahoma"/>
              </a:rPr>
              <a:t>αι</a:t>
            </a:r>
            <a:r>
              <a:rPr dirty="0" sz="2400" spc="30">
                <a:solidFill>
                  <a:srgbClr val="404040"/>
                </a:solidFill>
                <a:latin typeface="Tahoma"/>
                <a:cs typeface="Tahoma"/>
              </a:rPr>
              <a:t>.</a:t>
            </a:r>
            <a:r>
              <a:rPr dirty="0" sz="2400" spc="-35">
                <a:solidFill>
                  <a:srgbClr val="404040"/>
                </a:solidFill>
                <a:latin typeface="Tahoma"/>
                <a:cs typeface="Tahoma"/>
              </a:rPr>
              <a:t>)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4000">
              <a:latin typeface="Tahoma"/>
              <a:cs typeface="Tahoma"/>
            </a:endParaRPr>
          </a:p>
          <a:p>
            <a:pPr marL="63500">
              <a:lnSpc>
                <a:spcPct val="100000"/>
              </a:lnSpc>
            </a:pPr>
            <a:r>
              <a:rPr dirty="0" sz="2400" spc="-260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400" spc="-80">
                <a:solidFill>
                  <a:srgbClr val="E78612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5" b="1">
                <a:solidFill>
                  <a:srgbClr val="404040"/>
                </a:solidFill>
                <a:latin typeface="Tahoma"/>
                <a:cs typeface="Tahoma"/>
              </a:rPr>
              <a:t>Κλα</a:t>
            </a:r>
            <a:r>
              <a:rPr dirty="0" sz="2400" spc="-5" b="1">
                <a:solidFill>
                  <a:srgbClr val="404040"/>
                </a:solidFill>
                <a:latin typeface="Tahoma"/>
                <a:cs typeface="Tahoma"/>
              </a:rPr>
              <a:t>σ</a:t>
            </a:r>
            <a:r>
              <a:rPr dirty="0" sz="2400" spc="-100" b="1">
                <a:solidFill>
                  <a:srgbClr val="404040"/>
                </a:solidFill>
                <a:latin typeface="Tahoma"/>
                <a:cs typeface="Tahoma"/>
              </a:rPr>
              <a:t>ική</a:t>
            </a:r>
            <a:r>
              <a:rPr dirty="0" sz="2400" spc="-3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400" spc="-40" b="1">
                <a:solidFill>
                  <a:srgbClr val="404040"/>
                </a:solidFill>
                <a:latin typeface="Tahoma"/>
                <a:cs typeface="Tahoma"/>
              </a:rPr>
              <a:t>εποχή</a:t>
            </a:r>
            <a:r>
              <a:rPr dirty="0" sz="2400" spc="-2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400" spc="-30">
                <a:solidFill>
                  <a:srgbClr val="404040"/>
                </a:solidFill>
                <a:latin typeface="Tahoma"/>
                <a:cs typeface="Tahoma"/>
              </a:rPr>
              <a:t>[</a:t>
            </a:r>
            <a:r>
              <a:rPr dirty="0" sz="2400" spc="-35">
                <a:solidFill>
                  <a:srgbClr val="404040"/>
                </a:solidFill>
                <a:latin typeface="Tahoma"/>
                <a:cs typeface="Tahoma"/>
              </a:rPr>
              <a:t>5</a:t>
            </a:r>
            <a:r>
              <a:rPr dirty="0" baseline="24305" sz="2400" spc="330">
                <a:solidFill>
                  <a:srgbClr val="404040"/>
                </a:solidFill>
                <a:latin typeface="Tahoma"/>
                <a:cs typeface="Tahoma"/>
              </a:rPr>
              <a:t>ο</a:t>
            </a:r>
            <a:r>
              <a:rPr dirty="0" baseline="24305" sz="2400" spc="270">
                <a:solidFill>
                  <a:srgbClr val="404040"/>
                </a:solidFill>
                <a:latin typeface="Tahoma"/>
                <a:cs typeface="Tahoma"/>
              </a:rPr>
              <a:t>ς</a:t>
            </a:r>
            <a:r>
              <a:rPr dirty="0" baseline="24305" sz="2400" spc="24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400" spc="-110">
                <a:solidFill>
                  <a:srgbClr val="404040"/>
                </a:solidFill>
                <a:latin typeface="Tahoma"/>
                <a:cs typeface="Tahoma"/>
              </a:rPr>
              <a:t>–</a:t>
            </a:r>
            <a:r>
              <a:rPr dirty="0" sz="2400" spc="-9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400" spc="20">
                <a:solidFill>
                  <a:srgbClr val="404040"/>
                </a:solidFill>
                <a:latin typeface="Tahoma"/>
                <a:cs typeface="Tahoma"/>
              </a:rPr>
              <a:t>4</a:t>
            </a:r>
            <a:r>
              <a:rPr dirty="0" baseline="24305" sz="2400" spc="330">
                <a:solidFill>
                  <a:srgbClr val="404040"/>
                </a:solidFill>
                <a:latin typeface="Tahoma"/>
                <a:cs typeface="Tahoma"/>
              </a:rPr>
              <a:t>ο</a:t>
            </a:r>
            <a:r>
              <a:rPr dirty="0" baseline="24305" sz="2400" spc="270">
                <a:solidFill>
                  <a:srgbClr val="404040"/>
                </a:solidFill>
                <a:latin typeface="Tahoma"/>
                <a:cs typeface="Tahoma"/>
              </a:rPr>
              <a:t>ς</a:t>
            </a:r>
            <a:r>
              <a:rPr dirty="0" baseline="24305" sz="2400" spc="24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400" spc="60">
                <a:solidFill>
                  <a:srgbClr val="404040"/>
                </a:solidFill>
                <a:latin typeface="Tahoma"/>
                <a:cs typeface="Tahoma"/>
              </a:rPr>
              <a:t>αι</a:t>
            </a:r>
            <a:r>
              <a:rPr dirty="0" sz="2400" spc="35">
                <a:solidFill>
                  <a:srgbClr val="404040"/>
                </a:solidFill>
                <a:latin typeface="Tahoma"/>
                <a:cs typeface="Tahoma"/>
              </a:rPr>
              <a:t>.</a:t>
            </a:r>
            <a:r>
              <a:rPr dirty="0" sz="2400" spc="-80">
                <a:solidFill>
                  <a:srgbClr val="404040"/>
                </a:solidFill>
                <a:latin typeface="Tahoma"/>
                <a:cs typeface="Tahoma"/>
              </a:rPr>
              <a:t>]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30370" y="2758897"/>
            <a:ext cx="4967605" cy="15189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95"/>
              </a:spcBef>
            </a:pPr>
            <a:r>
              <a:rPr dirty="0" sz="4900" spc="-85"/>
              <a:t>Ομηρική</a:t>
            </a:r>
            <a:r>
              <a:rPr dirty="0" sz="4900" spc="-100"/>
              <a:t> </a:t>
            </a:r>
            <a:r>
              <a:rPr dirty="0" sz="4900" spc="-80"/>
              <a:t>εποχή</a:t>
            </a:r>
            <a:endParaRPr sz="4900"/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4900" spc="-355"/>
              <a:t>(1</a:t>
            </a:r>
            <a:r>
              <a:rPr dirty="0" sz="4900" spc="-400"/>
              <a:t>1</a:t>
            </a:r>
            <a:r>
              <a:rPr dirty="0" sz="4900" spc="-385"/>
              <a:t>0</a:t>
            </a:r>
            <a:r>
              <a:rPr dirty="0" sz="4900" spc="-380"/>
              <a:t>0</a:t>
            </a:r>
            <a:r>
              <a:rPr dirty="0" sz="4900" spc="-45"/>
              <a:t> </a:t>
            </a:r>
            <a:r>
              <a:rPr dirty="0" sz="4900" spc="-675"/>
              <a:t>–</a:t>
            </a:r>
            <a:r>
              <a:rPr dirty="0" sz="4900" spc="-55"/>
              <a:t> </a:t>
            </a:r>
            <a:r>
              <a:rPr dirty="0" sz="4900" spc="-385"/>
              <a:t>75</a:t>
            </a:r>
            <a:r>
              <a:rPr dirty="0" sz="4900" spc="-380"/>
              <a:t>0</a:t>
            </a:r>
            <a:r>
              <a:rPr dirty="0" sz="4900" spc="-55"/>
              <a:t> </a:t>
            </a:r>
            <a:r>
              <a:rPr dirty="0" sz="4900" spc="-120"/>
              <a:t>π.Χ.)</a:t>
            </a:r>
            <a:endParaRPr sz="4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3585" y="647776"/>
            <a:ext cx="971232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195"/>
              <a:t>Σκοτεινοί</a:t>
            </a:r>
            <a:r>
              <a:rPr dirty="0" sz="4000" spc="-40"/>
              <a:t> </a:t>
            </a:r>
            <a:r>
              <a:rPr dirty="0" sz="4000" spc="-75"/>
              <a:t>χρόνοι/Ελληνικός</a:t>
            </a:r>
            <a:r>
              <a:rPr dirty="0" sz="4000" spc="10"/>
              <a:t> </a:t>
            </a:r>
            <a:r>
              <a:rPr dirty="0" sz="4000" spc="40"/>
              <a:t>Μεσαίωνας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668270" y="2034057"/>
            <a:ext cx="8500745" cy="211201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2800" spc="-30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30" b="1">
                <a:solidFill>
                  <a:srgbClr val="404040"/>
                </a:solidFill>
                <a:latin typeface="Tahoma"/>
                <a:cs typeface="Tahoma"/>
              </a:rPr>
              <a:t>Εποχή</a:t>
            </a:r>
            <a:r>
              <a:rPr dirty="0" sz="2800" spc="-7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25" b="1">
                <a:solidFill>
                  <a:srgbClr val="404040"/>
                </a:solidFill>
                <a:latin typeface="Tahoma"/>
                <a:cs typeface="Tahoma"/>
              </a:rPr>
              <a:t>παρακμής</a:t>
            </a:r>
            <a:endParaRPr sz="2800">
              <a:latin typeface="Tahoma"/>
              <a:cs typeface="Tahoma"/>
            </a:endParaRPr>
          </a:p>
          <a:p>
            <a:pPr marL="355600" marR="5080" indent="-342900">
              <a:lnSpc>
                <a:spcPct val="100000"/>
              </a:lnSpc>
              <a:spcBef>
                <a:spcPts val="994"/>
              </a:spcBef>
            </a:pPr>
            <a:r>
              <a:rPr dirty="0" sz="2800" spc="-2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25" b="1">
                <a:solidFill>
                  <a:srgbClr val="404040"/>
                </a:solidFill>
                <a:latin typeface="Tahoma"/>
                <a:cs typeface="Tahoma"/>
              </a:rPr>
              <a:t>Δεν</a:t>
            </a:r>
            <a:r>
              <a:rPr dirty="0" sz="2800" spc="-3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40" b="1">
                <a:solidFill>
                  <a:srgbClr val="404040"/>
                </a:solidFill>
                <a:latin typeface="Tahoma"/>
                <a:cs typeface="Tahoma"/>
              </a:rPr>
              <a:t>χρησιμοποιούνταν</a:t>
            </a:r>
            <a:r>
              <a:rPr dirty="0" sz="2800" spc="-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114" b="1">
                <a:solidFill>
                  <a:srgbClr val="404040"/>
                </a:solidFill>
                <a:latin typeface="Tahoma"/>
                <a:cs typeface="Tahoma"/>
              </a:rPr>
              <a:t>η</a:t>
            </a:r>
            <a:r>
              <a:rPr dirty="0" sz="2800" spc="-3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35" b="1">
                <a:solidFill>
                  <a:srgbClr val="404040"/>
                </a:solidFill>
                <a:latin typeface="Tahoma"/>
                <a:cs typeface="Tahoma"/>
              </a:rPr>
              <a:t>γραφή</a:t>
            </a:r>
            <a:r>
              <a:rPr dirty="0" sz="2800" spc="-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125">
                <a:solidFill>
                  <a:srgbClr val="404040"/>
                </a:solidFill>
                <a:latin typeface="Tahoma"/>
                <a:cs typeface="Tahoma"/>
              </a:rPr>
              <a:t>(περιορισμένες </a:t>
            </a:r>
            <a:r>
              <a:rPr dirty="0" sz="2800" spc="13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150">
                <a:solidFill>
                  <a:srgbClr val="404040"/>
                </a:solidFill>
                <a:latin typeface="Tahoma"/>
                <a:cs typeface="Tahoma"/>
              </a:rPr>
              <a:t>γνώσεις)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dirty="0" sz="2800" spc="-10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150" b="1">
                <a:solidFill>
                  <a:srgbClr val="404040"/>
                </a:solidFill>
                <a:latin typeface="Tahoma"/>
                <a:cs typeface="Tahoma"/>
              </a:rPr>
              <a:t>Πη</a:t>
            </a:r>
            <a:r>
              <a:rPr dirty="0" sz="2800" spc="-130" b="1">
                <a:solidFill>
                  <a:srgbClr val="404040"/>
                </a:solidFill>
                <a:latin typeface="Tahoma"/>
                <a:cs typeface="Tahoma"/>
              </a:rPr>
              <a:t>γ</a:t>
            </a:r>
            <a:r>
              <a:rPr dirty="0" sz="2800" spc="-10" b="1">
                <a:solidFill>
                  <a:srgbClr val="404040"/>
                </a:solidFill>
                <a:latin typeface="Tahoma"/>
                <a:cs typeface="Tahoma"/>
              </a:rPr>
              <a:t>έ</a:t>
            </a:r>
            <a:r>
              <a:rPr dirty="0" sz="2800" spc="-15" b="1">
                <a:solidFill>
                  <a:srgbClr val="404040"/>
                </a:solidFill>
                <a:latin typeface="Tahoma"/>
                <a:cs typeface="Tahoma"/>
              </a:rPr>
              <a:t>ς</a:t>
            </a:r>
            <a:r>
              <a:rPr dirty="0" sz="2800" spc="-220">
                <a:solidFill>
                  <a:srgbClr val="404040"/>
                </a:solidFill>
                <a:latin typeface="Tahoma"/>
                <a:cs typeface="Tahoma"/>
              </a:rPr>
              <a:t>:</a:t>
            </a:r>
            <a:r>
              <a:rPr dirty="0" sz="2800" spc="-9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180">
                <a:solidFill>
                  <a:srgbClr val="404040"/>
                </a:solidFill>
                <a:latin typeface="Tahoma"/>
                <a:cs typeface="Tahoma"/>
              </a:rPr>
              <a:t>Ομηρικ</a:t>
            </a:r>
            <a:r>
              <a:rPr dirty="0" sz="2800" spc="200">
                <a:solidFill>
                  <a:srgbClr val="404040"/>
                </a:solidFill>
                <a:latin typeface="Tahoma"/>
                <a:cs typeface="Tahoma"/>
              </a:rPr>
              <a:t>ά</a:t>
            </a:r>
            <a:r>
              <a:rPr dirty="0" sz="2800" spc="-8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114">
                <a:solidFill>
                  <a:srgbClr val="404040"/>
                </a:solidFill>
                <a:latin typeface="Tahoma"/>
                <a:cs typeface="Tahoma"/>
              </a:rPr>
              <a:t>έπη</a:t>
            </a:r>
            <a:r>
              <a:rPr dirty="0" sz="2800" spc="-8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345">
                <a:solidFill>
                  <a:srgbClr val="404040"/>
                </a:solidFill>
                <a:latin typeface="Tahoma"/>
                <a:cs typeface="Tahoma"/>
              </a:rPr>
              <a:t>+</a:t>
            </a:r>
            <a:r>
              <a:rPr dirty="0" sz="2800" spc="-10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210">
                <a:solidFill>
                  <a:srgbClr val="404040"/>
                </a:solidFill>
                <a:latin typeface="Tahoma"/>
                <a:cs typeface="Tahoma"/>
              </a:rPr>
              <a:t>Αρχα</a:t>
            </a:r>
            <a:r>
              <a:rPr dirty="0" sz="2800" spc="70">
                <a:solidFill>
                  <a:srgbClr val="404040"/>
                </a:solidFill>
                <a:latin typeface="Tahoma"/>
                <a:cs typeface="Tahoma"/>
              </a:rPr>
              <a:t>ι</a:t>
            </a:r>
            <a:r>
              <a:rPr dirty="0" sz="2800" spc="235">
                <a:solidFill>
                  <a:srgbClr val="404040"/>
                </a:solidFill>
                <a:latin typeface="Tahoma"/>
                <a:cs typeface="Tahoma"/>
              </a:rPr>
              <a:t>ολ</a:t>
            </a:r>
            <a:r>
              <a:rPr dirty="0" sz="2800" spc="250">
                <a:solidFill>
                  <a:srgbClr val="404040"/>
                </a:solidFill>
                <a:latin typeface="Tahoma"/>
                <a:cs typeface="Tahoma"/>
              </a:rPr>
              <a:t>ο</a:t>
            </a:r>
            <a:r>
              <a:rPr dirty="0" sz="2800" spc="45">
                <a:solidFill>
                  <a:srgbClr val="404040"/>
                </a:solidFill>
                <a:latin typeface="Tahoma"/>
                <a:cs typeface="Tahoma"/>
              </a:rPr>
              <a:t>γικ</a:t>
            </a:r>
            <a:r>
              <a:rPr dirty="0" sz="2800" spc="70">
                <a:solidFill>
                  <a:srgbClr val="404040"/>
                </a:solidFill>
                <a:latin typeface="Tahoma"/>
                <a:cs typeface="Tahoma"/>
              </a:rPr>
              <a:t>ή</a:t>
            </a:r>
            <a:r>
              <a:rPr dirty="0" sz="2800" spc="-6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45">
                <a:solidFill>
                  <a:srgbClr val="404040"/>
                </a:solidFill>
                <a:latin typeface="Tahoma"/>
                <a:cs typeface="Tahoma"/>
              </a:rPr>
              <a:t>έρ</a:t>
            </a:r>
            <a:r>
              <a:rPr dirty="0" sz="2800" spc="45">
                <a:solidFill>
                  <a:srgbClr val="404040"/>
                </a:solidFill>
                <a:latin typeface="Tahoma"/>
                <a:cs typeface="Tahoma"/>
              </a:rPr>
              <a:t>ε</a:t>
            </a:r>
            <a:r>
              <a:rPr dirty="0" sz="2800" spc="200">
                <a:solidFill>
                  <a:srgbClr val="404040"/>
                </a:solidFill>
                <a:latin typeface="Tahoma"/>
                <a:cs typeface="Tahoma"/>
              </a:rPr>
              <a:t>υνα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14647" y="647776"/>
            <a:ext cx="626618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160"/>
              <a:t>Σήμερα</a:t>
            </a:r>
            <a:r>
              <a:rPr dirty="0" sz="4000" spc="-80"/>
              <a:t> </a:t>
            </a:r>
            <a:r>
              <a:rPr dirty="0" sz="4000" spc="95"/>
              <a:t>όμως</a:t>
            </a:r>
            <a:r>
              <a:rPr dirty="0" sz="4000" spc="-75"/>
              <a:t> </a:t>
            </a:r>
            <a:r>
              <a:rPr dirty="0" sz="4000" spc="-114"/>
              <a:t>θεωρείται…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668270" y="2032533"/>
            <a:ext cx="8128000" cy="1688464"/>
          </a:xfrm>
          <a:prstGeom prst="rect">
            <a:avLst/>
          </a:prstGeom>
        </p:spPr>
        <p:txBody>
          <a:bodyPr wrap="square" lIns="0" tIns="140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dirty="0" sz="2800" spc="-2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25" b="1">
                <a:solidFill>
                  <a:srgbClr val="404040"/>
                </a:solidFill>
                <a:latin typeface="Tahoma"/>
                <a:cs typeface="Tahoma"/>
              </a:rPr>
              <a:t>Περίοδος</a:t>
            </a:r>
            <a:r>
              <a:rPr dirty="0" sz="2800" spc="-5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5" b="1">
                <a:solidFill>
                  <a:srgbClr val="404040"/>
                </a:solidFill>
                <a:latin typeface="Tahoma"/>
                <a:cs typeface="Tahoma"/>
              </a:rPr>
              <a:t>ανασυγκρότησης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2800" spc="-2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25" b="1">
                <a:solidFill>
                  <a:srgbClr val="404040"/>
                </a:solidFill>
                <a:latin typeface="Tahoma"/>
                <a:cs typeface="Tahoma"/>
              </a:rPr>
              <a:t>Περίοδος</a:t>
            </a:r>
            <a:r>
              <a:rPr dirty="0" sz="2800" spc="-4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25" b="1">
                <a:solidFill>
                  <a:srgbClr val="404040"/>
                </a:solidFill>
                <a:latin typeface="Tahoma"/>
                <a:cs typeface="Tahoma"/>
              </a:rPr>
              <a:t>οργανωτικής </a:t>
            </a:r>
            <a:r>
              <a:rPr dirty="0" sz="2800" spc="-40" b="1">
                <a:solidFill>
                  <a:srgbClr val="404040"/>
                </a:solidFill>
                <a:latin typeface="Tahoma"/>
                <a:cs typeface="Tahoma"/>
              </a:rPr>
              <a:t>δημιουργίας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dirty="0" sz="2800" spc="-9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95" b="1">
                <a:solidFill>
                  <a:srgbClr val="404040"/>
                </a:solidFill>
                <a:latin typeface="Tahoma"/>
                <a:cs typeface="Tahoma"/>
              </a:rPr>
              <a:t>Τέθηκαν</a:t>
            </a:r>
            <a:r>
              <a:rPr dirty="0" sz="2800" spc="-4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110" b="1">
                <a:solidFill>
                  <a:srgbClr val="404040"/>
                </a:solidFill>
                <a:latin typeface="Tahoma"/>
                <a:cs typeface="Tahoma"/>
              </a:rPr>
              <a:t>τα</a:t>
            </a:r>
            <a:r>
              <a:rPr dirty="0" sz="2800" spc="-3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95" b="1">
                <a:solidFill>
                  <a:srgbClr val="404040"/>
                </a:solidFill>
                <a:latin typeface="Tahoma"/>
                <a:cs typeface="Tahoma"/>
              </a:rPr>
              <a:t>θεμέλια</a:t>
            </a:r>
            <a:r>
              <a:rPr dirty="0" sz="2800" spc="-4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114" b="1">
                <a:solidFill>
                  <a:srgbClr val="404040"/>
                </a:solidFill>
                <a:latin typeface="Tahoma"/>
                <a:cs typeface="Tahoma"/>
              </a:rPr>
              <a:t>του</a:t>
            </a:r>
            <a:r>
              <a:rPr dirty="0" sz="2800" spc="-4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75" b="1">
                <a:solidFill>
                  <a:srgbClr val="404040"/>
                </a:solidFill>
                <a:latin typeface="Tahoma"/>
                <a:cs typeface="Tahoma"/>
              </a:rPr>
              <a:t>ελληνικού</a:t>
            </a:r>
            <a:r>
              <a:rPr dirty="0" sz="2800" spc="-2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55" b="1">
                <a:solidFill>
                  <a:srgbClr val="404040"/>
                </a:solidFill>
                <a:latin typeface="Tahoma"/>
                <a:cs typeface="Tahoma"/>
              </a:rPr>
              <a:t>πολιτισμού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83684" y="283845"/>
            <a:ext cx="4999355" cy="100203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3200" spc="-114"/>
              <a:t>Α΄</a:t>
            </a:r>
            <a:r>
              <a:rPr dirty="0" sz="3200" spc="-55"/>
              <a:t> </a:t>
            </a:r>
            <a:r>
              <a:rPr dirty="0" sz="3200" spc="-40"/>
              <a:t>ελληνικός</a:t>
            </a:r>
            <a:r>
              <a:rPr dirty="0" sz="3200" spc="-60"/>
              <a:t> </a:t>
            </a:r>
            <a:r>
              <a:rPr dirty="0" sz="3200" spc="10"/>
              <a:t>αποικισμός</a:t>
            </a:r>
            <a:endParaRPr sz="3200"/>
          </a:p>
          <a:p>
            <a:pPr algn="ctr" marL="635">
              <a:lnSpc>
                <a:spcPct val="100000"/>
              </a:lnSpc>
            </a:pPr>
            <a:r>
              <a:rPr dirty="0" sz="3200" spc="-240"/>
              <a:t>(11</a:t>
            </a:r>
            <a:r>
              <a:rPr dirty="0" baseline="25132" sz="3150" spc="209"/>
              <a:t>ο</a:t>
            </a:r>
            <a:r>
              <a:rPr dirty="0" baseline="25132" sz="3150" spc="172"/>
              <a:t>ς</a:t>
            </a:r>
            <a:r>
              <a:rPr dirty="0" baseline="25132" sz="3150" spc="382"/>
              <a:t> </a:t>
            </a:r>
            <a:r>
              <a:rPr dirty="0" sz="3200" spc="-434"/>
              <a:t>–</a:t>
            </a:r>
            <a:r>
              <a:rPr dirty="0" sz="3200" spc="-45"/>
              <a:t> </a:t>
            </a:r>
            <a:r>
              <a:rPr dirty="0" sz="3200" spc="-245"/>
              <a:t>9</a:t>
            </a:r>
            <a:r>
              <a:rPr dirty="0" baseline="25132" sz="3150" spc="209"/>
              <a:t>ο</a:t>
            </a:r>
            <a:r>
              <a:rPr dirty="0" baseline="25132" sz="3150" spc="172"/>
              <a:t>ς</a:t>
            </a:r>
            <a:r>
              <a:rPr dirty="0" baseline="25132" sz="3150" spc="397"/>
              <a:t> </a:t>
            </a:r>
            <a:r>
              <a:rPr dirty="0" sz="3200" spc="-114"/>
              <a:t>αι.)</a:t>
            </a:r>
            <a:endParaRPr sz="32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3547" y="1330450"/>
            <a:ext cx="11998452" cy="552754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23179" y="647776"/>
            <a:ext cx="385064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30"/>
              <a:t>Αιολείς</a:t>
            </a:r>
            <a:r>
              <a:rPr dirty="0" sz="4000" spc="-65"/>
              <a:t> (Αιολίς)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668270" y="2029485"/>
            <a:ext cx="7769225" cy="2244725"/>
          </a:xfrm>
          <a:prstGeom prst="rect">
            <a:avLst/>
          </a:prstGeom>
        </p:spPr>
        <p:txBody>
          <a:bodyPr wrap="square" lIns="0" tIns="142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dirty="0" sz="2800" spc="-105">
                <a:solidFill>
                  <a:srgbClr val="E78612"/>
                </a:solidFill>
                <a:latin typeface="Microsoft Sans Serif"/>
                <a:cs typeface="Microsoft Sans Serif"/>
              </a:rPr>
              <a:t>🠶</a:t>
            </a:r>
            <a:r>
              <a:rPr dirty="0" sz="2800" spc="-25" b="1">
                <a:solidFill>
                  <a:srgbClr val="FF0000"/>
                </a:solidFill>
                <a:latin typeface="Tahoma"/>
                <a:cs typeface="Tahoma"/>
              </a:rPr>
              <a:t>Αιολείς</a:t>
            </a:r>
            <a:r>
              <a:rPr dirty="0" sz="2800" spc="-2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800" spc="-345">
                <a:solidFill>
                  <a:srgbClr val="404040"/>
                </a:solidFill>
                <a:latin typeface="Tahoma"/>
                <a:cs typeface="Tahoma"/>
              </a:rPr>
              <a:t>=</a:t>
            </a:r>
            <a:r>
              <a:rPr dirty="0" sz="2800" spc="-10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75">
                <a:solidFill>
                  <a:srgbClr val="404040"/>
                </a:solidFill>
                <a:latin typeface="Tahoma"/>
                <a:cs typeface="Tahoma"/>
              </a:rPr>
              <a:t>Ελληνικ</a:t>
            </a:r>
            <a:r>
              <a:rPr dirty="0" sz="2800" spc="90">
                <a:solidFill>
                  <a:srgbClr val="404040"/>
                </a:solidFill>
                <a:latin typeface="Tahoma"/>
                <a:cs typeface="Tahoma"/>
              </a:rPr>
              <a:t>ό</a:t>
            </a:r>
            <a:r>
              <a:rPr dirty="0" sz="2800" spc="-85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170">
                <a:solidFill>
                  <a:srgbClr val="404040"/>
                </a:solidFill>
                <a:latin typeface="Tahoma"/>
                <a:cs typeface="Tahoma"/>
              </a:rPr>
              <a:t>φύλο</a:t>
            </a:r>
            <a:r>
              <a:rPr dirty="0" sz="2800" spc="-8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35">
                <a:solidFill>
                  <a:srgbClr val="404040"/>
                </a:solidFill>
                <a:latin typeface="Tahoma"/>
                <a:cs typeface="Tahoma"/>
              </a:rPr>
              <a:t>(</a:t>
            </a:r>
            <a:r>
              <a:rPr dirty="0" sz="2800" spc="190">
                <a:solidFill>
                  <a:srgbClr val="404040"/>
                </a:solidFill>
                <a:latin typeface="Tahoma"/>
                <a:cs typeface="Tahoma"/>
              </a:rPr>
              <a:t>α</a:t>
            </a:r>
            <a:r>
              <a:rPr dirty="0" sz="2800" spc="70">
                <a:solidFill>
                  <a:srgbClr val="404040"/>
                </a:solidFill>
                <a:latin typeface="Tahoma"/>
                <a:cs typeface="Tahoma"/>
              </a:rPr>
              <a:t>ι</a:t>
            </a:r>
            <a:r>
              <a:rPr dirty="0" sz="2800" spc="95">
                <a:solidFill>
                  <a:srgbClr val="404040"/>
                </a:solidFill>
                <a:latin typeface="Tahoma"/>
                <a:cs typeface="Tahoma"/>
              </a:rPr>
              <a:t>ολική</a:t>
            </a:r>
            <a:r>
              <a:rPr dirty="0" sz="2800" spc="-9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5">
                <a:solidFill>
                  <a:srgbClr val="404040"/>
                </a:solidFill>
                <a:latin typeface="Tahoma"/>
                <a:cs typeface="Tahoma"/>
              </a:rPr>
              <a:t>δ</a:t>
            </a:r>
            <a:r>
              <a:rPr dirty="0" sz="2800" spc="-20">
                <a:solidFill>
                  <a:srgbClr val="404040"/>
                </a:solidFill>
                <a:latin typeface="Tahoma"/>
                <a:cs typeface="Tahoma"/>
              </a:rPr>
              <a:t>ι</a:t>
            </a:r>
            <a:r>
              <a:rPr dirty="0" sz="2800" spc="30">
                <a:solidFill>
                  <a:srgbClr val="404040"/>
                </a:solidFill>
                <a:latin typeface="Tahoma"/>
                <a:cs typeface="Tahoma"/>
              </a:rPr>
              <a:t>άλεκ</a:t>
            </a:r>
            <a:r>
              <a:rPr dirty="0" sz="2800" spc="40">
                <a:solidFill>
                  <a:srgbClr val="404040"/>
                </a:solidFill>
                <a:latin typeface="Tahoma"/>
                <a:cs typeface="Tahoma"/>
              </a:rPr>
              <a:t>τ</a:t>
            </a:r>
            <a:r>
              <a:rPr dirty="0" sz="2800" spc="225">
                <a:solidFill>
                  <a:srgbClr val="404040"/>
                </a:solidFill>
                <a:latin typeface="Tahoma"/>
                <a:cs typeface="Tahoma"/>
              </a:rPr>
              <a:t>ος)</a:t>
            </a:r>
            <a:endParaRPr sz="28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1019"/>
              </a:spcBef>
              <a:buClr>
                <a:srgbClr val="E78612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 sz="2800" spc="70" b="1">
                <a:solidFill>
                  <a:srgbClr val="404040"/>
                </a:solidFill>
                <a:latin typeface="Tahoma"/>
                <a:cs typeface="Tahoma"/>
              </a:rPr>
              <a:t>από</a:t>
            </a:r>
            <a:r>
              <a:rPr dirty="0" sz="2800" spc="-8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35" b="1">
                <a:solidFill>
                  <a:srgbClr val="404040"/>
                </a:solidFill>
                <a:latin typeface="Tahoma"/>
                <a:cs typeface="Tahoma"/>
              </a:rPr>
              <a:t>Θεσσαλία</a:t>
            </a:r>
            <a:endParaRPr sz="28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E78612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 sz="2800" spc="105" b="1">
                <a:solidFill>
                  <a:srgbClr val="404040"/>
                </a:solidFill>
                <a:latin typeface="Tahoma"/>
                <a:cs typeface="Tahoma"/>
              </a:rPr>
              <a:t>προς</a:t>
            </a:r>
            <a:r>
              <a:rPr dirty="0" sz="2800" spc="-6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75" b="1">
                <a:solidFill>
                  <a:srgbClr val="404040"/>
                </a:solidFill>
                <a:latin typeface="Tahoma"/>
                <a:cs typeface="Tahoma"/>
              </a:rPr>
              <a:t>ΒΑ</a:t>
            </a:r>
            <a:r>
              <a:rPr dirty="0" sz="2800" spc="-5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25" b="1">
                <a:solidFill>
                  <a:srgbClr val="404040"/>
                </a:solidFill>
                <a:latin typeface="Tahoma"/>
                <a:cs typeface="Tahoma"/>
              </a:rPr>
              <a:t>Αιγαίο</a:t>
            </a:r>
            <a:endParaRPr sz="28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Clr>
                <a:srgbClr val="E78612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 sz="2800" spc="-40" b="1">
                <a:solidFill>
                  <a:srgbClr val="404040"/>
                </a:solidFill>
                <a:latin typeface="Tahoma"/>
                <a:cs typeface="Tahoma"/>
              </a:rPr>
              <a:t>σε</a:t>
            </a:r>
            <a:r>
              <a:rPr dirty="0" sz="2800" spc="-5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165" b="1">
                <a:solidFill>
                  <a:srgbClr val="404040"/>
                </a:solidFill>
                <a:latin typeface="Tahoma"/>
                <a:cs typeface="Tahoma"/>
              </a:rPr>
              <a:t>Τένεδο,</a:t>
            </a:r>
            <a:r>
              <a:rPr dirty="0" sz="2800" spc="-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10" b="1">
                <a:solidFill>
                  <a:srgbClr val="404040"/>
                </a:solidFill>
                <a:latin typeface="Tahoma"/>
                <a:cs typeface="Tahoma"/>
              </a:rPr>
              <a:t>Λέσβο</a:t>
            </a:r>
            <a:r>
              <a:rPr dirty="0" sz="2800" spc="-5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55" b="1">
                <a:solidFill>
                  <a:srgbClr val="404040"/>
                </a:solidFill>
                <a:latin typeface="Tahoma"/>
                <a:cs typeface="Tahoma"/>
              </a:rPr>
              <a:t>και</a:t>
            </a:r>
            <a:r>
              <a:rPr dirty="0" sz="2800" spc="-2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30" b="1">
                <a:solidFill>
                  <a:srgbClr val="404040"/>
                </a:solidFill>
                <a:latin typeface="Tahoma"/>
                <a:cs typeface="Tahoma"/>
              </a:rPr>
              <a:t>παράλια</a:t>
            </a:r>
            <a:r>
              <a:rPr dirty="0" sz="2800" spc="-2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2800" spc="-40" b="1">
                <a:solidFill>
                  <a:srgbClr val="404040"/>
                </a:solidFill>
                <a:latin typeface="Tahoma"/>
                <a:cs typeface="Tahoma"/>
              </a:rPr>
              <a:t>Μ. </a:t>
            </a:r>
            <a:r>
              <a:rPr dirty="0" sz="2800" spc="90" b="1">
                <a:solidFill>
                  <a:srgbClr val="404040"/>
                </a:solidFill>
                <a:latin typeface="Tahoma"/>
                <a:cs typeface="Tahoma"/>
              </a:rPr>
              <a:t>Ασίας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Στάθης Λεουτσάκος</dc:creator>
  <dc:title>Οι αρχαίοι Έλληνες</dc:title>
  <dcterms:created xsi:type="dcterms:W3CDTF">2024-05-12T11:49:54Z</dcterms:created>
  <dcterms:modified xsi:type="dcterms:W3CDTF">2024-05-12T11:49:54Z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2022-12-01T00:00:00Z</vt:filetime>
  </property>
  <property fmtid="{D5CDD505-2E9C-101B-9397-08002B2CF9AE}" pid="3" name="Creator">
    <vt:lpwstr>Microsoft® PowerPoint® 2021</vt:lpwstr>
  </property>
  <property fmtid="{D5CDD505-2E9C-101B-9397-08002B2CF9AE}" pid="4" name="LastSaved">
    <vt:filetime>2024-05-12T00:00:00Z</vt:filetime>
  </property>
</Properties>
</file>