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7" r:id="rId23"/>
    <p:sldId id="283" r:id="rId24"/>
    <p:sldId id="284" r:id="rId25"/>
    <p:sldId id="269" r:id="rId26"/>
    <p:sldId id="270" r:id="rId27"/>
    <p:sldId id="271" r:id="rId28"/>
    <p:sldId id="27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346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video/8522/51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2CIM8_nnw" TargetMode="External"/><Relationship Id="rId4" Type="http://schemas.openxmlformats.org/officeDocument/2006/relationships/hyperlink" Target="http://katsba.ueuo.com/linearb/index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lCm4hnlZc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FMPFXaSGT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Μυκηναϊκός Πολιτισμός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/>
              <a:t>Στάθης </a:t>
            </a:r>
            <a:r>
              <a:rPr lang="el-GR" dirty="0" err="1"/>
              <a:t>Λεουτσάκος</a:t>
            </a:r>
            <a:endParaRPr lang="el-GR" dirty="0"/>
          </a:p>
          <a:p>
            <a:pPr algn="r"/>
            <a:r>
              <a:rPr lang="el-GR" dirty="0"/>
              <a:t>1ο Πρότυπο Γενικό Λύκειο Αθηνών - </a:t>
            </a:r>
            <a:r>
              <a:rPr lang="el-GR" dirty="0" err="1"/>
              <a:t>Γεννάδειο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44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73983" y="318700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/>
              <a:t>ΜΥΚΗΝΑΪΚΟΣ </a:t>
            </a:r>
            <a:r>
              <a:rPr lang="el-GR" sz="5400" b="1" dirty="0" smtClean="0"/>
              <a:t>ΠΟΛΙΤΙΣΜΟΣ</a:t>
            </a:r>
            <a:br>
              <a:rPr lang="el-GR" sz="5400" b="1" dirty="0" smtClean="0"/>
            </a:br>
            <a:r>
              <a:rPr lang="el-GR" sz="2700" b="1" dirty="0" smtClean="0"/>
              <a:t>Ελληνική </a:t>
            </a:r>
            <a:r>
              <a:rPr lang="el-GR" sz="2700" b="1" dirty="0" err="1" smtClean="0"/>
              <a:t>πρωτο</a:t>
            </a:r>
            <a:r>
              <a:rPr lang="el-GR" sz="2700" b="1" dirty="0" smtClean="0"/>
              <a:t>-ιστορία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40984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50135" y="441231"/>
            <a:ext cx="9804601" cy="52211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Χάρτης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58"/>
            <a:ext cx="12192000" cy="5644341"/>
          </a:xfrm>
        </p:spPr>
      </p:pic>
    </p:spTree>
    <p:extLst>
      <p:ext uri="{BB962C8B-B14F-4D97-AF65-F5344CB8AC3E}">
        <p14:creationId xmlns:p14="http://schemas.microsoft.com/office/powerpoint/2010/main" val="6205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3414"/>
          </a:xfrm>
        </p:spPr>
        <p:txBody>
          <a:bodyPr/>
          <a:lstStyle/>
          <a:p>
            <a:pPr algn="ctr"/>
            <a:r>
              <a:rPr lang="el-GR" b="1" dirty="0" smtClean="0"/>
              <a:t>Πού, πότε και ποιοι;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92195"/>
            <a:ext cx="8915400" cy="519807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Ηπειρωτική Ελλάδα</a:t>
            </a:r>
          </a:p>
          <a:p>
            <a:r>
              <a:rPr lang="el-GR" sz="2800" b="1" dirty="0" smtClean="0"/>
              <a:t>Ύστερη εποχή του χαλκού </a:t>
            </a:r>
            <a:r>
              <a:rPr lang="el-GR" sz="2800" dirty="0" smtClean="0"/>
              <a:t>(1600-1100 π.Χ.)</a:t>
            </a:r>
          </a:p>
          <a:p>
            <a:r>
              <a:rPr lang="el-GR" sz="2800" dirty="0" smtClean="0"/>
              <a:t>Το σπουδαιότερο κέντρο η </a:t>
            </a:r>
            <a:r>
              <a:rPr lang="el-GR" sz="2800" b="1" dirty="0" smtClean="0"/>
              <a:t>Πολύχρυσος </a:t>
            </a:r>
            <a:r>
              <a:rPr lang="el-GR" sz="2800" b="1" dirty="0" err="1" smtClean="0"/>
              <a:t>Μυκήνη</a:t>
            </a:r>
            <a:endParaRPr lang="el-GR" sz="2800" b="1" dirty="0" smtClean="0"/>
          </a:p>
          <a:p>
            <a:r>
              <a:rPr lang="el-GR" sz="2800" b="1" dirty="0" smtClean="0"/>
              <a:t>Ελληνικά φύλα</a:t>
            </a:r>
            <a:r>
              <a:rPr lang="el-GR" sz="2800" dirty="0" smtClean="0"/>
              <a:t>: Αχαιοί, Δαναοί, </a:t>
            </a:r>
            <a:r>
              <a:rPr lang="el-GR" sz="2800" dirty="0" err="1" smtClean="0"/>
              <a:t>Ίωνες</a:t>
            </a:r>
            <a:r>
              <a:rPr lang="el-GR" sz="2800" dirty="0" smtClean="0"/>
              <a:t>, Αργείοι κ.ά. </a:t>
            </a:r>
          </a:p>
          <a:p>
            <a:r>
              <a:rPr lang="el-GR" sz="2800" b="1" dirty="0" smtClean="0"/>
              <a:t>Μόνιμες εγκαταστάσεις </a:t>
            </a:r>
            <a:r>
              <a:rPr lang="el-GR" sz="2800" dirty="0" smtClean="0"/>
              <a:t>ελληνικών φύλων</a:t>
            </a:r>
          </a:p>
          <a:p>
            <a:r>
              <a:rPr lang="el-GR" sz="2800" b="1" dirty="0" smtClean="0"/>
              <a:t>Επιδράσεις μινωικού πολιτισμού </a:t>
            </a:r>
          </a:p>
          <a:p>
            <a:r>
              <a:rPr lang="el-GR" sz="2800" b="1" dirty="0" smtClean="0"/>
              <a:t>Εξάπλωση σε νησιά Αιγαίου, Κρήτη, ακτές Μ. Ασίας και Κύπρο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22670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2755"/>
          </a:xfrm>
        </p:spPr>
        <p:txBody>
          <a:bodyPr/>
          <a:lstStyle/>
          <a:p>
            <a:pPr algn="ctr"/>
            <a:r>
              <a:rPr lang="el-GR" b="1" dirty="0" smtClean="0"/>
              <a:t>Κέντρα μυκηναϊκού κόσμου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81665"/>
            <a:ext cx="8915400" cy="5000367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Μυκήνες</a:t>
            </a:r>
          </a:p>
          <a:p>
            <a:r>
              <a:rPr lang="el-GR" sz="2800" b="1" dirty="0" smtClean="0"/>
              <a:t>Άργος</a:t>
            </a:r>
          </a:p>
          <a:p>
            <a:r>
              <a:rPr lang="el-GR" sz="2800" b="1" dirty="0" smtClean="0"/>
              <a:t>Τίρυνθα</a:t>
            </a:r>
          </a:p>
          <a:p>
            <a:r>
              <a:rPr lang="el-GR" sz="2800" b="1" dirty="0" err="1" smtClean="0"/>
              <a:t>Πύλος</a:t>
            </a:r>
            <a:endParaRPr lang="el-GR" sz="2800" b="1" dirty="0" smtClean="0"/>
          </a:p>
          <a:p>
            <a:r>
              <a:rPr lang="el-GR" sz="2800" b="1" dirty="0" smtClean="0"/>
              <a:t>Αμύκλες</a:t>
            </a:r>
          </a:p>
          <a:p>
            <a:r>
              <a:rPr lang="el-GR" sz="2800" b="1" dirty="0" smtClean="0"/>
              <a:t>Θήβα</a:t>
            </a:r>
          </a:p>
          <a:p>
            <a:r>
              <a:rPr lang="el-GR" sz="2800" b="1" dirty="0" smtClean="0"/>
              <a:t>Αθήνα</a:t>
            </a:r>
          </a:p>
          <a:p>
            <a:r>
              <a:rPr lang="el-GR" sz="2800" b="1" dirty="0" smtClean="0"/>
              <a:t>Ελευσίνα</a:t>
            </a:r>
          </a:p>
          <a:p>
            <a:r>
              <a:rPr lang="el-GR" sz="2800" b="1" dirty="0" err="1" smtClean="0"/>
              <a:t>Ιωλκός</a:t>
            </a:r>
            <a:r>
              <a:rPr lang="el-GR" sz="2800" b="1" dirty="0" smtClean="0"/>
              <a:t> </a:t>
            </a:r>
            <a:r>
              <a:rPr lang="el-GR" sz="2800" dirty="0" smtClean="0"/>
              <a:t>κ.ά.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467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133"/>
          </a:xfrm>
        </p:spPr>
        <p:txBody>
          <a:bodyPr/>
          <a:lstStyle/>
          <a:p>
            <a:pPr algn="ctr"/>
            <a:r>
              <a:rPr lang="el-GR" b="1" dirty="0" smtClean="0"/>
              <a:t>Πηγές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598141"/>
            <a:ext cx="8915400" cy="4794421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Ομηρικά έπη </a:t>
            </a:r>
          </a:p>
          <a:p>
            <a:pPr algn="just"/>
            <a:r>
              <a:rPr lang="el-GR" sz="2800" b="1" dirty="0" smtClean="0"/>
              <a:t>Αρχαιολογικές ανασκαφές στις Μυκήνες του </a:t>
            </a:r>
            <a:r>
              <a:rPr lang="el-GR" sz="2800" b="1" dirty="0" err="1" smtClean="0"/>
              <a:t>Σλήμαν</a:t>
            </a:r>
            <a:r>
              <a:rPr lang="el-GR" sz="2800" b="1" dirty="0" smtClean="0"/>
              <a:t> το 1876 και αλλού </a:t>
            </a:r>
          </a:p>
          <a:p>
            <a:pPr algn="just"/>
            <a:r>
              <a:rPr lang="el-GR" sz="2800" b="1" dirty="0" smtClean="0"/>
              <a:t>Αποκρυπτογράφηση Γραμμικής </a:t>
            </a:r>
            <a:r>
              <a:rPr lang="el-GR" sz="2800" b="1" dirty="0" err="1" smtClean="0"/>
              <a:t>Β΄από</a:t>
            </a:r>
            <a:r>
              <a:rPr lang="el-GR" sz="2800" b="1" dirty="0" smtClean="0"/>
              <a:t> </a:t>
            </a:r>
            <a:r>
              <a:rPr lang="en-US" sz="2800" b="1" dirty="0" err="1" smtClean="0"/>
              <a:t>Ventris</a:t>
            </a:r>
            <a:r>
              <a:rPr lang="en-US" sz="2800" b="1" dirty="0" smtClean="0"/>
              <a:t> &amp; </a:t>
            </a:r>
            <a:r>
              <a:rPr lang="en-GB" sz="2800" b="1" dirty="0" smtClean="0"/>
              <a:t>Chadwick </a:t>
            </a:r>
            <a:r>
              <a:rPr lang="el-GR" sz="2800" b="1" dirty="0" smtClean="0"/>
              <a:t>το 1952 </a:t>
            </a:r>
            <a:r>
              <a:rPr lang="el-GR" sz="2800" dirty="0" smtClean="0"/>
              <a:t>(πήλινες πινακίδες σε </a:t>
            </a:r>
            <a:r>
              <a:rPr lang="el-GR" sz="2800" dirty="0" err="1" smtClean="0"/>
              <a:t>Πύλο</a:t>
            </a:r>
            <a:r>
              <a:rPr lang="el-GR" sz="2800" dirty="0" smtClean="0"/>
              <a:t>, Κνωσό, Μυκήνες και Θήβα)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320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6322"/>
          </a:xfrm>
        </p:spPr>
        <p:txBody>
          <a:bodyPr/>
          <a:lstStyle/>
          <a:p>
            <a:pPr algn="ctr"/>
            <a:r>
              <a:rPr lang="el-GR" b="1" dirty="0" smtClean="0"/>
              <a:t>Γραμμική Β</a:t>
            </a:r>
            <a:r>
              <a:rPr lang="el-GR" dirty="0" smtClean="0"/>
              <a:t>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00431"/>
            <a:ext cx="8915400" cy="5058033"/>
          </a:xfrm>
        </p:spPr>
        <p:txBody>
          <a:bodyPr/>
          <a:lstStyle/>
          <a:p>
            <a:pPr algn="just"/>
            <a:r>
              <a:rPr lang="el-GR" sz="2800" b="1" dirty="0" smtClean="0"/>
              <a:t>Χρήση από ειδικούς γραφείς στα ανάκτορα</a:t>
            </a:r>
          </a:p>
          <a:p>
            <a:pPr algn="just"/>
            <a:r>
              <a:rPr lang="el-GR" sz="2800" b="1" dirty="0" smtClean="0"/>
              <a:t>Συλλαβική γραφή</a:t>
            </a:r>
          </a:p>
          <a:p>
            <a:pPr algn="just"/>
            <a:r>
              <a:rPr lang="el-GR" sz="2800" b="1" dirty="0" smtClean="0"/>
              <a:t>Επικύρωση ελληνικότητας μυκηναϊκού πολιτισμού </a:t>
            </a:r>
            <a:r>
              <a:rPr lang="el-GR" sz="2800" dirty="0" smtClean="0"/>
              <a:t>(τα σύμβολα αποδίδουν λέξεις της ελληνικής γλώσσας) – πρώιμη μορφή ελληνικής γλώσσας </a:t>
            </a:r>
          </a:p>
          <a:p>
            <a:pPr algn="just"/>
            <a:r>
              <a:rPr lang="el-GR" sz="2800" b="1" dirty="0" smtClean="0"/>
              <a:t>Πληροφορίες με λογιστικό περιεχόμενο </a:t>
            </a:r>
            <a:r>
              <a:rPr lang="el-GR" sz="2800" dirty="0" smtClean="0"/>
              <a:t>(κατάλογοι αντικειμένων ηγεμόνων ή εμπόρων)</a:t>
            </a:r>
          </a:p>
          <a:p>
            <a:pPr algn="just"/>
            <a:r>
              <a:rPr lang="el-GR" sz="2800" b="1" dirty="0" smtClean="0"/>
              <a:t>Καταγραφή ονομάτων θεών και ανθρώπων </a:t>
            </a:r>
          </a:p>
          <a:p>
            <a:pPr algn="just"/>
            <a:r>
              <a:rPr lang="el-GR" sz="2800" b="1" dirty="0" smtClean="0"/>
              <a:t>ΔΕΝ υπάρχει συνεχές κείμενο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42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Οικονομία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746422"/>
            <a:ext cx="8915400" cy="41648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Εμπόριο</a:t>
            </a:r>
            <a:r>
              <a:rPr lang="el-GR" sz="2800" dirty="0" smtClean="0"/>
              <a:t> (στο Αιγαίο μετά το 1500 π.Χ.)</a:t>
            </a:r>
          </a:p>
          <a:p>
            <a:pPr algn="just"/>
            <a:r>
              <a:rPr lang="el-GR" sz="2800" b="1" dirty="0" smtClean="0"/>
              <a:t>Μέγαρα</a:t>
            </a:r>
            <a:r>
              <a:rPr lang="el-GR" sz="2800" dirty="0" smtClean="0"/>
              <a:t>: δηλώνουν την οικονομική ανάπτυξη (επίκεντρο οικονομικών δραστηριοτήτων)</a:t>
            </a:r>
          </a:p>
          <a:p>
            <a:pPr algn="just"/>
            <a:r>
              <a:rPr lang="el-GR" sz="2800" b="1" dirty="0" smtClean="0"/>
              <a:t>Γεωργία</a:t>
            </a:r>
            <a:r>
              <a:rPr lang="el-GR" sz="2800" b="1" dirty="0"/>
              <a:t> </a:t>
            </a:r>
            <a:r>
              <a:rPr lang="el-GR" sz="2800" b="1" dirty="0" smtClean="0"/>
              <a:t>και κτηνοτροφία </a:t>
            </a:r>
          </a:p>
        </p:txBody>
      </p:sp>
    </p:spTree>
    <p:extLst>
      <p:ext uri="{BB962C8B-B14F-4D97-AF65-F5344CB8AC3E}">
        <p14:creationId xmlns:p14="http://schemas.microsoft.com/office/powerpoint/2010/main" val="3245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63936"/>
            <a:ext cx="8911687" cy="677468"/>
          </a:xfrm>
        </p:spPr>
        <p:txBody>
          <a:bodyPr/>
          <a:lstStyle/>
          <a:p>
            <a:pPr algn="ctr"/>
            <a:r>
              <a:rPr lang="el-GR" b="1" dirty="0" smtClean="0"/>
              <a:t>Κοινωνικές τάξεις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5499" y="741404"/>
            <a:ext cx="8915400" cy="5824152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 smtClean="0"/>
              <a:t>Ηγεμόνας (άνακτας) </a:t>
            </a:r>
            <a:r>
              <a:rPr lang="el-GR" sz="2400" dirty="0" smtClean="0"/>
              <a:t>=</a:t>
            </a:r>
            <a:r>
              <a:rPr lang="el-GR" sz="2400" b="1" dirty="0" smtClean="0"/>
              <a:t> </a:t>
            </a:r>
            <a:r>
              <a:rPr lang="el-GR" sz="2400" dirty="0" smtClean="0"/>
              <a:t>πολιτική, θρησκευτική, δικαστική, στρατιωτική εξουσία, κύριος του ανακτόρου</a:t>
            </a:r>
          </a:p>
          <a:p>
            <a:pPr algn="just"/>
            <a:r>
              <a:rPr lang="el-GR" sz="2400" b="1" dirty="0" err="1" smtClean="0"/>
              <a:t>Λααγέτες</a:t>
            </a:r>
            <a:r>
              <a:rPr lang="el-GR" sz="2400" dirty="0"/>
              <a:t> </a:t>
            </a:r>
            <a:r>
              <a:rPr lang="el-GR" sz="2400" dirty="0" smtClean="0"/>
              <a:t>= τοπικοί άρχοντες, διοικητές περιφερειών (υποτελείς στον άνακτα)</a:t>
            </a:r>
          </a:p>
          <a:p>
            <a:pPr algn="just"/>
            <a:r>
              <a:rPr lang="el-GR" sz="2400" b="1" dirty="0" err="1" smtClean="0"/>
              <a:t>Επέτες</a:t>
            </a:r>
            <a:r>
              <a:rPr lang="el-GR" sz="2400" dirty="0" smtClean="0"/>
              <a:t> = ευγενείς (ακόλουθοι)</a:t>
            </a:r>
          </a:p>
          <a:p>
            <a:pPr algn="just"/>
            <a:r>
              <a:rPr lang="el-GR" sz="2400" dirty="0" smtClean="0"/>
              <a:t>Τ</a:t>
            </a:r>
            <a:r>
              <a:rPr lang="el-GR" sz="2400" b="1" dirty="0" smtClean="0"/>
              <a:t>ελεστές</a:t>
            </a:r>
            <a:r>
              <a:rPr lang="el-GR" sz="2400" dirty="0" smtClean="0"/>
              <a:t> = σημαντικά πρόσωπα στην περιφερειακή διοίκηση</a:t>
            </a:r>
          </a:p>
          <a:p>
            <a:pPr algn="just"/>
            <a:r>
              <a:rPr lang="el-GR" sz="2400" b="1" dirty="0" smtClean="0"/>
              <a:t>Βασιλεύς</a:t>
            </a:r>
            <a:r>
              <a:rPr lang="el-GR" sz="2400" dirty="0" smtClean="0"/>
              <a:t> = επικεφαλής ομάδας  (λ.χ. χαλκουργών)</a:t>
            </a:r>
          </a:p>
          <a:p>
            <a:pPr algn="just"/>
            <a:r>
              <a:rPr lang="el-GR" sz="2400" b="1" dirty="0" smtClean="0"/>
              <a:t>Ιερείς</a:t>
            </a:r>
            <a:r>
              <a:rPr lang="el-GR" sz="2400" dirty="0" smtClean="0"/>
              <a:t> (όχι θεοκρατική οργάνωση)</a:t>
            </a:r>
            <a:endParaRPr lang="el-GR" sz="2400" dirty="0"/>
          </a:p>
          <a:p>
            <a:pPr algn="just"/>
            <a:r>
              <a:rPr lang="el-GR" sz="2400" b="1" dirty="0" smtClean="0"/>
              <a:t>Στρατιωτικοί</a:t>
            </a:r>
          </a:p>
          <a:p>
            <a:pPr algn="just"/>
            <a:r>
              <a:rPr lang="el-GR" sz="2400" b="1" dirty="0" smtClean="0"/>
              <a:t>Ειδικοί τεχνίτες </a:t>
            </a:r>
            <a:r>
              <a:rPr lang="el-GR" sz="2400" dirty="0" smtClean="0"/>
              <a:t>(λ.χ. </a:t>
            </a:r>
            <a:r>
              <a:rPr lang="el-GR" sz="2400" dirty="0" err="1" smtClean="0"/>
              <a:t>κεραμουργοί</a:t>
            </a:r>
            <a:r>
              <a:rPr lang="el-GR" sz="2400" dirty="0" smtClean="0"/>
              <a:t>, ξυλουργοί, γιατροί κ.ά.)</a:t>
            </a:r>
          </a:p>
          <a:p>
            <a:pPr algn="just"/>
            <a:r>
              <a:rPr lang="el-GR" sz="2400" b="1" dirty="0" smtClean="0"/>
              <a:t>Έμποροι, ναυτικοί, γεωργοί, κτηνοτρόφοι </a:t>
            </a:r>
            <a:r>
              <a:rPr lang="el-GR" sz="2400" dirty="0" smtClean="0"/>
              <a:t>κ.ά. </a:t>
            </a:r>
            <a:endParaRPr lang="el-GR" sz="2400" dirty="0"/>
          </a:p>
          <a:p>
            <a:pPr algn="just"/>
            <a:r>
              <a:rPr lang="el-GR" sz="2400" b="1" dirty="0" smtClean="0"/>
              <a:t>Δούλοι</a:t>
            </a:r>
            <a:r>
              <a:rPr lang="el-GR" sz="2400" dirty="0" smtClean="0"/>
              <a:t> (υπηρέτες για ηγεμόνα και άλλους)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024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2225"/>
          </a:xfrm>
        </p:spPr>
        <p:txBody>
          <a:bodyPr/>
          <a:lstStyle/>
          <a:p>
            <a:pPr algn="ctr"/>
            <a:r>
              <a:rPr lang="el-GR" b="1" dirty="0" smtClean="0"/>
              <a:t>Πολιτική οργάνωση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66335"/>
            <a:ext cx="8915400" cy="488503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ΔΕΝ υπήρχε ενιαίο κράτος</a:t>
            </a:r>
          </a:p>
          <a:p>
            <a:r>
              <a:rPr lang="el-GR" sz="2800" b="1" dirty="0" smtClean="0"/>
              <a:t>Χωρισμός σε 4-5 μεγαλύτερα και 4-5 μικρότερα ομοσπονδιακά κράτη</a:t>
            </a:r>
          </a:p>
          <a:p>
            <a:r>
              <a:rPr lang="el-GR" sz="2800" dirty="0" smtClean="0"/>
              <a:t>Ίσως τα κράτη να ήταν </a:t>
            </a:r>
            <a:r>
              <a:rPr lang="el-GR" sz="2800" b="1" dirty="0" smtClean="0"/>
              <a:t>υποτελή στις Μυκήνες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01547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1693" y="156519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Εξάπλωση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1693" y="908128"/>
            <a:ext cx="8915400" cy="5871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Από </a:t>
            </a:r>
            <a:r>
              <a:rPr lang="el-GR" sz="2000" b="1" dirty="0">
                <a:solidFill>
                  <a:srgbClr val="FF0000"/>
                </a:solidFill>
              </a:rPr>
              <a:t>τα μέσα του 15</a:t>
            </a:r>
            <a:r>
              <a:rPr lang="el-GR" sz="2000" b="1" baseline="30000" dirty="0">
                <a:solidFill>
                  <a:srgbClr val="FF0000"/>
                </a:solidFill>
              </a:rPr>
              <a:t>ου</a:t>
            </a:r>
            <a:r>
              <a:rPr lang="el-GR" sz="2000" b="1" dirty="0">
                <a:solidFill>
                  <a:srgbClr val="FF0000"/>
                </a:solidFill>
              </a:rPr>
              <a:t> αι. </a:t>
            </a:r>
            <a:r>
              <a:rPr lang="el-GR" sz="2000" b="1" dirty="0" smtClean="0">
                <a:solidFill>
                  <a:srgbClr val="FF0000"/>
                </a:solidFill>
              </a:rPr>
              <a:t>π.Χ.: </a:t>
            </a:r>
            <a:r>
              <a:rPr lang="el-GR" sz="2000" b="1" dirty="0" smtClean="0"/>
              <a:t>κυριαρχία στο εμπόριο </a:t>
            </a:r>
            <a:r>
              <a:rPr lang="el-GR" sz="2000" dirty="0" smtClean="0"/>
              <a:t>(σε Αιγαίο και Κρήτη)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13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ο</a:t>
            </a:r>
            <a:r>
              <a:rPr lang="el-GR" sz="2000" b="1" dirty="0" smtClean="0">
                <a:solidFill>
                  <a:srgbClr val="FF0000"/>
                </a:solidFill>
              </a:rPr>
              <a:t> αι. π.Χ.: </a:t>
            </a:r>
          </a:p>
          <a:p>
            <a:r>
              <a:rPr lang="el-GR" sz="2000" b="1" dirty="0"/>
              <a:t>Α</a:t>
            </a:r>
            <a:r>
              <a:rPr lang="el-GR" sz="2000" b="1" dirty="0" smtClean="0"/>
              <a:t>ποικισμός Κύπρου και εξελληνισμός της</a:t>
            </a:r>
          </a:p>
          <a:p>
            <a:r>
              <a:rPr lang="el-GR" sz="2000" b="1" dirty="0" smtClean="0"/>
              <a:t>Ίδρυση παροικίας στη φοινικική πόλη </a:t>
            </a:r>
            <a:r>
              <a:rPr lang="el-GR" sz="2000" b="1" dirty="0" err="1" smtClean="0"/>
              <a:t>Ουγκαρίτ</a:t>
            </a:r>
            <a:r>
              <a:rPr lang="el-GR" sz="2000" b="1" dirty="0" smtClean="0"/>
              <a:t> </a:t>
            </a:r>
          </a:p>
          <a:p>
            <a:r>
              <a:rPr lang="el-GR" sz="2000" b="1" dirty="0" smtClean="0"/>
              <a:t>Επέκταση εμπορίου σε Παλαιστίνη και Αίγυπτο</a:t>
            </a:r>
          </a:p>
          <a:p>
            <a:r>
              <a:rPr lang="el-GR" sz="2000" b="1" dirty="0" smtClean="0"/>
              <a:t>Επέκταση σε Χετταίους </a:t>
            </a:r>
            <a:r>
              <a:rPr lang="el-GR" sz="2000" dirty="0" smtClean="0"/>
              <a:t>(πινακίδες σε </a:t>
            </a:r>
            <a:r>
              <a:rPr lang="el-GR" sz="2000" dirty="0" err="1" smtClean="0"/>
              <a:t>Χαττούσα</a:t>
            </a:r>
            <a:r>
              <a:rPr lang="el-GR" sz="2000" dirty="0"/>
              <a:t> </a:t>
            </a:r>
            <a:r>
              <a:rPr lang="el-GR" sz="2000" dirty="0" smtClean="0"/>
              <a:t>για </a:t>
            </a:r>
            <a:r>
              <a:rPr lang="el-GR" sz="2000" dirty="0" err="1" smtClean="0"/>
              <a:t>Αχιγιάβα</a:t>
            </a:r>
            <a:r>
              <a:rPr lang="el-GR" sz="2000" dirty="0" smtClean="0"/>
              <a:t> = Αχαιούς)</a:t>
            </a:r>
          </a:p>
          <a:p>
            <a:r>
              <a:rPr lang="el-GR" sz="2000" b="1" dirty="0" smtClean="0"/>
              <a:t>Σχέσεις Αχαιών και Χετταίων φιλικές ή εχθρικές 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12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sz="2000" b="1" dirty="0" smtClean="0">
                <a:solidFill>
                  <a:srgbClr val="FF0000"/>
                </a:solidFill>
              </a:rPr>
              <a:t> αι. π.Χ.: </a:t>
            </a:r>
          </a:p>
          <a:p>
            <a:r>
              <a:rPr lang="el-GR" sz="2000" b="1" dirty="0" smtClean="0"/>
              <a:t>Εισβολή </a:t>
            </a:r>
            <a:r>
              <a:rPr lang="el-GR" sz="2000" b="1" dirty="0"/>
              <a:t>σε </a:t>
            </a:r>
            <a:r>
              <a:rPr lang="el-GR" sz="2000" b="1" dirty="0" smtClean="0"/>
              <a:t>Αίγυπτο </a:t>
            </a:r>
            <a:r>
              <a:rPr lang="el-GR" sz="2000" dirty="0" smtClean="0"/>
              <a:t>(οι </a:t>
            </a:r>
            <a:r>
              <a:rPr lang="el-GR" sz="2000" dirty="0" err="1" smtClean="0"/>
              <a:t>Αχαϊβάσα</a:t>
            </a:r>
            <a:r>
              <a:rPr lang="el-GR" sz="2000" dirty="0" smtClean="0"/>
              <a:t> = Αχαιοί)</a:t>
            </a:r>
          </a:p>
          <a:p>
            <a:r>
              <a:rPr lang="el-GR" sz="2000" b="1" dirty="0" smtClean="0"/>
              <a:t>Επέκταση σε Δυτική Μεσόγειο </a:t>
            </a:r>
            <a:r>
              <a:rPr lang="el-GR" sz="2000" dirty="0" smtClean="0"/>
              <a:t>(Σικελία, Σαρδηνία, ακτές Ισπανίας)</a:t>
            </a:r>
          </a:p>
          <a:p>
            <a:r>
              <a:rPr lang="el-GR" sz="2000" b="1" dirty="0" smtClean="0"/>
              <a:t>Επέκταση σε Εύξεινο Πόντο </a:t>
            </a:r>
            <a:r>
              <a:rPr lang="el-GR" sz="2000" dirty="0" smtClean="0"/>
              <a:t>(για πρώτες ύλες και μέταλλα) – Τρωική εκστρατεία </a:t>
            </a:r>
          </a:p>
        </p:txBody>
      </p:sp>
    </p:spTree>
    <p:extLst>
      <p:ext uri="{BB962C8B-B14F-4D97-AF65-F5344CB8AC3E}">
        <p14:creationId xmlns:p14="http://schemas.microsoft.com/office/powerpoint/2010/main" val="74000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39132" y="3109732"/>
            <a:ext cx="8911687" cy="1280890"/>
          </a:xfrm>
        </p:spPr>
        <p:txBody>
          <a:bodyPr/>
          <a:lstStyle/>
          <a:p>
            <a:pPr algn="ctr"/>
            <a:r>
              <a:rPr lang="el-GR" sz="5400" b="1" dirty="0"/>
              <a:t>ΠΡΟΪΣΤΟΡΙΑ</a:t>
            </a:r>
          </a:p>
        </p:txBody>
      </p:sp>
    </p:spTree>
    <p:extLst>
      <p:ext uri="{BB962C8B-B14F-4D97-AF65-F5344CB8AC3E}">
        <p14:creationId xmlns:p14="http://schemas.microsoft.com/office/powerpoint/2010/main" val="323891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Τρωική εκστρατεία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2392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Το 1184 π.Χ. ή τέλη 13</a:t>
            </a:r>
            <a:r>
              <a:rPr lang="el-GR" sz="2800" b="1" baseline="30000" dirty="0" smtClean="0"/>
              <a:t>ου</a:t>
            </a:r>
            <a:r>
              <a:rPr lang="el-GR" sz="2800" b="1" dirty="0" smtClean="0"/>
              <a:t> αι. π.Χ.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Λόγος</a:t>
            </a:r>
            <a:r>
              <a:rPr lang="el-GR" sz="2800" dirty="0" smtClean="0"/>
              <a:t>: έλεγχος στενών Ελλησπόντου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Επιστροφή</a:t>
            </a:r>
            <a:r>
              <a:rPr lang="el-GR" sz="2800" dirty="0" smtClean="0"/>
              <a:t>: για λόγους ανασφάλειας</a:t>
            </a:r>
          </a:p>
          <a:p>
            <a:r>
              <a:rPr lang="el-GR" sz="2800" b="1" dirty="0" smtClean="0"/>
              <a:t>Πανελλήνιος χαρακτήρας εκστρατείας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50063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Παρακμή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132173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 smtClean="0"/>
              <a:t>Αρχές 12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αι. π.Χ. </a:t>
            </a:r>
          </a:p>
          <a:p>
            <a:pPr algn="just"/>
            <a:r>
              <a:rPr lang="el-GR" sz="2400" b="1" dirty="0" smtClean="0"/>
              <a:t>Παρακμή εμπορίου και οικονομική αποδυνάμωση </a:t>
            </a:r>
            <a:r>
              <a:rPr lang="el-GR" sz="2400" dirty="0" smtClean="0"/>
              <a:t>(δυσχερής η εμπορική επαφή με λαούς της Ανατολής)</a:t>
            </a:r>
          </a:p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Λόγοι οικονομικής αποδυνάμωσης και κρίσης μυκηναϊκού κόσμου</a:t>
            </a:r>
            <a:r>
              <a:rPr lang="el-GR" sz="2400" dirty="0" smtClean="0"/>
              <a:t>:</a:t>
            </a:r>
          </a:p>
          <a:p>
            <a:pPr algn="just"/>
            <a:r>
              <a:rPr lang="el-GR" sz="2400" dirty="0" smtClean="0"/>
              <a:t>Κατά</a:t>
            </a:r>
            <a:r>
              <a:rPr lang="el-GR" sz="2400" b="1" dirty="0" smtClean="0"/>
              <a:t>λυση </a:t>
            </a:r>
            <a:r>
              <a:rPr lang="el-GR" sz="2400" b="1" dirty="0" err="1" smtClean="0"/>
              <a:t>χεττιτικού</a:t>
            </a:r>
            <a:r>
              <a:rPr lang="el-GR" sz="2400" b="1" dirty="0" smtClean="0"/>
              <a:t> κράτους</a:t>
            </a:r>
          </a:p>
          <a:p>
            <a:pPr algn="just"/>
            <a:r>
              <a:rPr lang="el-GR" sz="2400" b="1" dirty="0" smtClean="0"/>
              <a:t>Επιθέσεις σε Κύπρο, Μεσόγειο και  Αίγυπτο από λαούς της θάλασσας </a:t>
            </a:r>
            <a:r>
              <a:rPr lang="el-GR" sz="2400" dirty="0" smtClean="0"/>
              <a:t>(και κάποιοι Αχαιοί ανάμεσα στους επιτιθέμενους)</a:t>
            </a:r>
          </a:p>
          <a:p>
            <a:pPr algn="just"/>
            <a:r>
              <a:rPr lang="el-GR" sz="2400" b="1" dirty="0" smtClean="0"/>
              <a:t>Εσωτερικές διενέξεις και συγκρούσεις μεταξύ  μυκηναϊκών κέντρων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9625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2853" y="203981"/>
            <a:ext cx="10420865" cy="702182"/>
          </a:xfrm>
        </p:spPr>
        <p:txBody>
          <a:bodyPr/>
          <a:lstStyle/>
          <a:p>
            <a:pPr algn="ctr"/>
            <a:r>
              <a:rPr lang="el-GR" b="1" dirty="0"/>
              <a:t>Κοινά χαρακτηριστικά </a:t>
            </a:r>
            <a:r>
              <a:rPr lang="el-GR" b="1" dirty="0" smtClean="0"/>
              <a:t>μυκηναϊκού πολιτισμού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4412" y="1482811"/>
            <a:ext cx="8915400" cy="488973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Κοινή γλώσσα </a:t>
            </a:r>
            <a:r>
              <a:rPr lang="el-GR" sz="2800" dirty="0"/>
              <a:t>(γραμμική β΄)</a:t>
            </a:r>
          </a:p>
          <a:p>
            <a:pPr algn="just"/>
            <a:r>
              <a:rPr lang="el-GR" sz="2800" b="1" dirty="0"/>
              <a:t>Κοινές θρησκευτικές αντιλήψεις </a:t>
            </a:r>
            <a:r>
              <a:rPr lang="el-GR" sz="2800" dirty="0" smtClean="0"/>
              <a:t>(πρώτες θεότητες του ολυμπιακού δωδεκάθεου)</a:t>
            </a:r>
            <a:endParaRPr lang="el-GR" sz="2800" dirty="0"/>
          </a:p>
          <a:p>
            <a:pPr algn="just"/>
            <a:r>
              <a:rPr lang="el-GR" sz="2800" b="1" dirty="0"/>
              <a:t>Ομοιομορφία τρόπου ζωής </a:t>
            </a:r>
            <a:r>
              <a:rPr lang="el-GR" sz="2800" dirty="0"/>
              <a:t>(τέχνη, εξοπλισμός, ενδυμασία, καλλωπισμός)</a:t>
            </a:r>
          </a:p>
        </p:txBody>
      </p:sp>
    </p:spTree>
    <p:extLst>
      <p:ext uri="{BB962C8B-B14F-4D97-AF65-F5344CB8AC3E}">
        <p14:creationId xmlns:p14="http://schemas.microsoft.com/office/powerpoint/2010/main" val="257129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420"/>
          </a:xfrm>
        </p:spPr>
        <p:txBody>
          <a:bodyPr/>
          <a:lstStyle/>
          <a:p>
            <a:pPr algn="ctr"/>
            <a:r>
              <a:rPr lang="el-GR" b="1" dirty="0" smtClean="0"/>
              <a:t>Μυκηναϊκή Τέχνη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58097"/>
            <a:ext cx="8915400" cy="4917989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/>
              <a:t>Αυστηρή συγκρότηση </a:t>
            </a:r>
          </a:p>
          <a:p>
            <a:pPr algn="just"/>
            <a:r>
              <a:rPr lang="el-GR" sz="2800" b="1" dirty="0" smtClean="0"/>
              <a:t>Εξάρτηση τεχνιτών από ανάκτορα </a:t>
            </a:r>
          </a:p>
          <a:p>
            <a:pPr algn="just"/>
            <a:r>
              <a:rPr lang="el-GR" sz="2800" b="1" dirty="0" smtClean="0"/>
              <a:t>Δείγματα αρχιτεκτονικής: Ανάκτορα (μέγαρο) και Θολωτοί τάφοι (ο θησαυρός του </a:t>
            </a:r>
            <a:r>
              <a:rPr lang="el-GR" sz="2800" b="1" dirty="0" err="1" smtClean="0"/>
              <a:t>Ατρέως</a:t>
            </a:r>
            <a:r>
              <a:rPr lang="el-GR" sz="2800" b="1" dirty="0" smtClean="0"/>
              <a:t>) </a:t>
            </a:r>
          </a:p>
          <a:p>
            <a:pPr algn="just"/>
            <a:r>
              <a:rPr lang="el-GR" sz="2800" b="1" dirty="0" smtClean="0"/>
              <a:t>Τοιχογραφίες και </a:t>
            </a:r>
            <a:r>
              <a:rPr lang="el-GR" sz="2800" b="1" dirty="0" err="1" smtClean="0"/>
              <a:t>αγγειογραφικές</a:t>
            </a:r>
            <a:r>
              <a:rPr lang="el-GR" sz="2800" b="1" dirty="0" smtClean="0"/>
              <a:t> παραστάσεις </a:t>
            </a:r>
          </a:p>
          <a:p>
            <a:pPr algn="just"/>
            <a:r>
              <a:rPr lang="el-GR" sz="2800" b="1" dirty="0" smtClean="0"/>
              <a:t>Περιορισμός μινωικής φυσιοκρατίας</a:t>
            </a:r>
          </a:p>
          <a:p>
            <a:pPr algn="just"/>
            <a:r>
              <a:rPr lang="el-GR" sz="2800" b="1" dirty="0" smtClean="0"/>
              <a:t>Πολεμικές σκηνές ή σκηνές κυνηγιού</a:t>
            </a:r>
            <a:r>
              <a:rPr lang="el-GR" sz="2800" dirty="0" smtClean="0"/>
              <a:t> </a:t>
            </a:r>
          </a:p>
          <a:p>
            <a:pPr algn="just"/>
            <a:r>
              <a:rPr lang="el-GR" sz="2800" b="1" dirty="0" smtClean="0"/>
              <a:t>12</a:t>
            </a:r>
            <a:r>
              <a:rPr lang="el-GR" sz="2800" b="1" baseline="30000" dirty="0" smtClean="0"/>
              <a:t>ος</a:t>
            </a:r>
            <a:r>
              <a:rPr lang="el-GR" sz="2800" b="1" dirty="0" smtClean="0"/>
              <a:t> αι. τα φυτικά και ζωικά θέματα έγιναν διακοσμητικά σχέδια </a:t>
            </a:r>
          </a:p>
        </p:txBody>
      </p:sp>
    </p:spTree>
    <p:extLst>
      <p:ext uri="{BB962C8B-B14F-4D97-AF65-F5344CB8AC3E}">
        <p14:creationId xmlns:p14="http://schemas.microsoft.com/office/powerpoint/2010/main" val="419100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09"/>
          </a:xfrm>
        </p:spPr>
        <p:txBody>
          <a:bodyPr/>
          <a:lstStyle/>
          <a:p>
            <a:pPr algn="ctr"/>
            <a:r>
              <a:rPr lang="el-GR" b="1" dirty="0" smtClean="0"/>
              <a:t>Ανάκτορα και Θολωτοί τάφοι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375719"/>
            <a:ext cx="8915400" cy="5074508"/>
          </a:xfrm>
        </p:spPr>
        <p:txBody>
          <a:bodyPr/>
          <a:lstStyle/>
          <a:p>
            <a:pPr marL="0" lvl="0" indent="0">
              <a:buClr>
                <a:srgbClr val="E78712"/>
              </a:buClr>
              <a:buNone/>
            </a:pPr>
            <a:r>
              <a:rPr lang="el-GR" sz="2800" b="1" dirty="0">
                <a:solidFill>
                  <a:srgbClr val="FF0000"/>
                </a:solidFill>
              </a:rPr>
              <a:t>Οργάνωση ανακτόρων:</a:t>
            </a:r>
          </a:p>
          <a:p>
            <a:pPr lvl="0"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Τείχη</a:t>
            </a:r>
          </a:p>
          <a:p>
            <a:pPr lvl="0"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Μέγαρο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ανοιχτός χώρος, προθάλαμος, κυρίως μέγαρο με </a:t>
            </a:r>
            <a:r>
              <a:rPr lang="el-G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εστία, δωμάτια κ.ά. </a:t>
            </a:r>
            <a:endParaRPr lang="el-GR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E78712"/>
              </a:buClr>
              <a:buNone/>
            </a:pPr>
            <a:r>
              <a:rPr lang="el-GR" sz="2800" b="1" dirty="0">
                <a:solidFill>
                  <a:srgbClr val="FF0000"/>
                </a:solidFill>
              </a:rPr>
              <a:t>Δομή θολωτού τάφου: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Θάλαμος σε σχήμα κυψέλης 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Είσοδος με τριγωνική απόληξη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Διάδρομος</a:t>
            </a:r>
          </a:p>
          <a:p>
            <a:pPr>
              <a:buClr>
                <a:srgbClr val="E78712"/>
              </a:buClr>
            </a:pP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Ξύλινη θύρα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76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Βίντεο για  πολιτική και διοικητική οργάνωση των Μυκηναίων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Εκπαιδευτικά βίντεο, </a:t>
            </a:r>
            <a:r>
              <a:rPr lang="el-GR" dirty="0" err="1"/>
              <a:t>Φωτόδεντρο</a:t>
            </a:r>
            <a:r>
              <a:rPr lang="el-GR" dirty="0"/>
              <a:t>:  </a:t>
            </a:r>
            <a:r>
              <a:rPr lang="el-GR" dirty="0">
                <a:hlinkClick r:id="rId2"/>
              </a:rPr>
              <a:t>http://photodentro.edu.gr/v/item/video/8522/517</a:t>
            </a:r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703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pPr algn="ctr"/>
            <a:r>
              <a:rPr lang="el-GR" b="1" dirty="0"/>
              <a:t>Γραφή: Γραμμική Β΄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" y="1979191"/>
            <a:ext cx="3941248" cy="354839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8" y="1979192"/>
            <a:ext cx="4173567" cy="3548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84763" y="5494635"/>
            <a:ext cx="772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Αποκρυπτογραφήθηκε από </a:t>
            </a:r>
            <a:r>
              <a:rPr lang="en-US" dirty="0"/>
              <a:t>M. </a:t>
            </a:r>
            <a:r>
              <a:rPr lang="en-US" dirty="0" err="1"/>
              <a:t>Ventris</a:t>
            </a:r>
            <a:r>
              <a:rPr lang="en-US" dirty="0"/>
              <a:t> &amp; J/ Chadwick</a:t>
            </a:r>
            <a:r>
              <a:rPr lang="el-GR"/>
              <a:t> (1952)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777285" y="1609859"/>
            <a:ext cx="938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http://katsba.ueuo.com/linearb/index.htm</a:t>
            </a:r>
            <a:r>
              <a:rPr lang="el-G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4285" y="1979191"/>
            <a:ext cx="366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https://www.youtube.com/watch?v=E92CIM8_nnw</a:t>
            </a:r>
            <a:r>
              <a:rPr lang="el-GR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5377" y="2783893"/>
            <a:ext cx="2525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Γράψτε το όνομά σας στη γραμμική Β’ σε χρωματιστά χαρτάκια διαφορετικών χρωμάτων για να φτιάξουμε ένα </a:t>
            </a:r>
            <a:r>
              <a:rPr lang="el-GR" b="1" dirty="0" err="1"/>
              <a:t>κολάζ</a:t>
            </a:r>
            <a:r>
              <a:rPr lang="el-GR" b="1" dirty="0"/>
              <a:t> με τα ονόματα της τάξης.  </a:t>
            </a:r>
          </a:p>
        </p:txBody>
      </p:sp>
    </p:spTree>
    <p:extLst>
      <p:ext uri="{BB962C8B-B14F-4D97-AF65-F5344CB8AC3E}">
        <p14:creationId xmlns:p14="http://schemas.microsoft.com/office/powerpoint/2010/main" val="92560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3580" y="353654"/>
            <a:ext cx="8911687" cy="70241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Μυκηναϊκή αρχιτεκτονική: </a:t>
            </a:r>
            <a:br>
              <a:rPr lang="el-GR" b="1" dirty="0"/>
            </a:br>
            <a:r>
              <a:rPr lang="el-GR" b="1" dirty="0"/>
              <a:t>το Μέγαρο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989099"/>
            <a:ext cx="12009120" cy="486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006" y="1342767"/>
            <a:ext cx="1042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https://www.youtube.com/watch?v=XhlCm4hnlZc</a:t>
            </a:r>
            <a:r>
              <a:rPr lang="el-GR" dirty="0"/>
              <a:t> (ξενάγηση στις Μυκήνες)</a:t>
            </a:r>
          </a:p>
        </p:txBody>
      </p:sp>
    </p:spTree>
    <p:extLst>
      <p:ext uri="{BB962C8B-B14F-4D97-AF65-F5344CB8AC3E}">
        <p14:creationId xmlns:p14="http://schemas.microsoft.com/office/powerpoint/2010/main" val="11759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Μυκηναϊκή αρχιτεκτονική: </a:t>
            </a:r>
            <a:br>
              <a:rPr lang="el-GR" b="1" dirty="0"/>
            </a:br>
            <a:r>
              <a:rPr lang="el-GR" b="1" dirty="0"/>
              <a:t>οι θολωτοί τάφοι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764406"/>
            <a:ext cx="8281115" cy="5093594"/>
          </a:xfrm>
        </p:spPr>
      </p:pic>
      <p:sp>
        <p:nvSpPr>
          <p:cNvPr id="5" name="TextBox 4"/>
          <p:cNvSpPr txBox="1"/>
          <p:nvPr/>
        </p:nvSpPr>
        <p:spPr>
          <a:xfrm>
            <a:off x="9078097" y="3459892"/>
            <a:ext cx="242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«θησαυρός» του </a:t>
            </a:r>
            <a:r>
              <a:rPr lang="el-GR" b="1" dirty="0" err="1"/>
              <a:t>Ατρέως</a:t>
            </a:r>
            <a:r>
              <a:rPr lang="el-GR" b="1" dirty="0"/>
              <a:t> </a:t>
            </a:r>
            <a:r>
              <a:rPr lang="el-GR" dirty="0"/>
              <a:t>στις Μυκήνες</a:t>
            </a:r>
          </a:p>
        </p:txBody>
      </p:sp>
    </p:spTree>
    <p:extLst>
      <p:ext uri="{BB962C8B-B14F-4D97-AF65-F5344CB8AC3E}">
        <p14:creationId xmlns:p14="http://schemas.microsoft.com/office/powerpoint/2010/main" val="255724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Θέματα εργασιών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Γραμμική Α΄ και Β΄ </a:t>
            </a:r>
          </a:p>
          <a:p>
            <a:r>
              <a:rPr lang="el-GR" b="1" dirty="0" smtClean="0"/>
              <a:t>Θολωτοί τάφοι: Ο θησαυρός του </a:t>
            </a:r>
            <a:r>
              <a:rPr lang="el-GR" b="1" dirty="0" err="1" smtClean="0"/>
              <a:t>Ατρέως</a:t>
            </a:r>
            <a:endParaRPr lang="el-GR" b="1" dirty="0" smtClean="0"/>
          </a:p>
          <a:p>
            <a:r>
              <a:rPr lang="el-GR" b="1" dirty="0" err="1" smtClean="0"/>
              <a:t>Τρωϊκή</a:t>
            </a:r>
            <a:r>
              <a:rPr lang="el-GR" b="1" dirty="0" smtClean="0"/>
              <a:t> εκστρατεία: μύθος και πραγματικότητα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66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Πρωτοελλαδικοί πολιτισμοί της εποχής του Χαλκού</a:t>
            </a:r>
            <a:r>
              <a:rPr lang="el-GR" dirty="0"/>
              <a:t>(</a:t>
            </a:r>
            <a:r>
              <a:rPr lang="en-US" dirty="0"/>
              <a:t>~</a:t>
            </a:r>
            <a:r>
              <a:rPr lang="el-GR" dirty="0"/>
              <a:t>3000 – 1100 </a:t>
            </a:r>
            <a:r>
              <a:rPr lang="el-GR" dirty="0" err="1"/>
              <a:t>π.Χ</a:t>
            </a:r>
            <a:r>
              <a:rPr lang="el-GR" dirty="0"/>
              <a:t>)</a:t>
            </a:r>
            <a:br>
              <a:rPr lang="el-GR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>
                <a:solidFill>
                  <a:srgbClr val="FF0000"/>
                </a:solidFill>
              </a:rPr>
              <a:t>Πρώτοι </a:t>
            </a:r>
            <a:r>
              <a:rPr lang="el-GR" b="1" dirty="0" err="1">
                <a:solidFill>
                  <a:srgbClr val="FF0000"/>
                </a:solidFill>
              </a:rPr>
              <a:t>αιγαιακοί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πολιτισμοί και </a:t>
            </a:r>
            <a:r>
              <a:rPr lang="el-GR" b="1" dirty="0">
                <a:solidFill>
                  <a:srgbClr val="FF0000"/>
                </a:solidFill>
              </a:rPr>
              <a:t>κυκλαδικός πολιτισμός </a:t>
            </a:r>
            <a:r>
              <a:rPr lang="el-GR" dirty="0"/>
              <a:t>(</a:t>
            </a:r>
            <a:r>
              <a:rPr lang="en-US" dirty="0"/>
              <a:t>~</a:t>
            </a:r>
            <a:r>
              <a:rPr lang="el-GR" dirty="0"/>
              <a:t>3000 – 1</a:t>
            </a:r>
            <a:r>
              <a:rPr lang="en-US" dirty="0"/>
              <a:t>6</a:t>
            </a:r>
            <a:r>
              <a:rPr lang="el-GR" dirty="0"/>
              <a:t>00)</a:t>
            </a:r>
          </a:p>
          <a:p>
            <a:pPr algn="just"/>
            <a:r>
              <a:rPr lang="el-GR" b="1" dirty="0" err="1">
                <a:solidFill>
                  <a:srgbClr val="FF0000"/>
                </a:solidFill>
              </a:rPr>
              <a:t>Μινωϊκός</a:t>
            </a:r>
            <a:r>
              <a:rPr lang="el-GR" b="1" dirty="0">
                <a:solidFill>
                  <a:srgbClr val="FF0000"/>
                </a:solidFill>
              </a:rPr>
              <a:t> πολιτισμός</a:t>
            </a:r>
            <a:r>
              <a:rPr lang="el-GR" dirty="0"/>
              <a:t> (</a:t>
            </a:r>
            <a:r>
              <a:rPr lang="en-US" dirty="0"/>
              <a:t>~</a:t>
            </a:r>
            <a:r>
              <a:rPr lang="el-GR" dirty="0"/>
              <a:t>1900 –1600) – γύρω στο </a:t>
            </a:r>
            <a:r>
              <a:rPr lang="el-GR" b="1" dirty="0"/>
              <a:t>1600 έκρηξη ηφαιστείου της Θήρας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Μυκηναϊκός πολιτισμός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~</a:t>
            </a:r>
            <a:r>
              <a:rPr lang="el-GR" dirty="0">
                <a:solidFill>
                  <a:schemeClr val="tx1"/>
                </a:solidFill>
              </a:rPr>
              <a:t>1600 – 1100/ </a:t>
            </a:r>
            <a:r>
              <a:rPr lang="el-GR" b="1" dirty="0">
                <a:solidFill>
                  <a:schemeClr val="tx1"/>
                </a:solidFill>
              </a:rPr>
              <a:t>Ύστερη εποχή του Χαλκού</a:t>
            </a:r>
            <a:r>
              <a:rPr lang="el-GR" dirty="0">
                <a:solidFill>
                  <a:schemeClr val="tx1"/>
                </a:solidFill>
              </a:rPr>
              <a:t>) [</a:t>
            </a:r>
            <a:r>
              <a:rPr lang="el-GR" b="1" dirty="0" err="1">
                <a:solidFill>
                  <a:schemeClr val="tx1"/>
                </a:solidFill>
              </a:rPr>
              <a:t>πρωτοιστορία</a:t>
            </a:r>
            <a:r>
              <a:rPr lang="el-GR" b="1" dirty="0">
                <a:solidFill>
                  <a:schemeClr val="tx1"/>
                </a:solidFill>
              </a:rPr>
              <a:t> ή πρώτος ελληνικός πολιτισμός</a:t>
            </a:r>
            <a:r>
              <a:rPr lang="el-GR" dirty="0">
                <a:solidFill>
                  <a:schemeClr val="tx1"/>
                </a:solidFill>
              </a:rPr>
              <a:t>]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871784"/>
            <a:ext cx="4429426" cy="298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9254" y="4514335"/>
            <a:ext cx="43953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</a:t>
            </a:r>
            <a:r>
              <a:rPr lang="el-GR" b="1" dirty="0" err="1"/>
              <a:t>Πολιόχνη</a:t>
            </a:r>
            <a:r>
              <a:rPr lang="el-GR" b="1" dirty="0"/>
              <a:t> της Λήμνου, η αρχαιότερη πόλη της Ευρώπης </a:t>
            </a:r>
          </a:p>
          <a:p>
            <a:pPr algn="just"/>
            <a:r>
              <a:rPr lang="el-GR" sz="1600" dirty="0"/>
              <a:t>[4</a:t>
            </a:r>
            <a:r>
              <a:rPr lang="el-GR" sz="1600" baseline="30000" dirty="0"/>
              <a:t>η</a:t>
            </a:r>
            <a:r>
              <a:rPr lang="el-GR" sz="1600" dirty="0"/>
              <a:t> χιλιετία π.χ. – πρώιμη </a:t>
            </a:r>
            <a:r>
              <a:rPr lang="el-GR" sz="1600" dirty="0" err="1"/>
              <a:t>χαλκοκρατία</a:t>
            </a:r>
            <a:r>
              <a:rPr lang="el-GR" sz="1600" dirty="0"/>
              <a:t> – πολεοδομική οργάνωση με βουλευτήριο – η αρχαιότερη μαρτυρία δημοκρατίας στην Ευρώπη (συγκέντρωση προκρίτων για αντιμετώπιση προβλημάτων)]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905000"/>
            <a:ext cx="2057400" cy="1738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988" y="3807706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Κυκλαδικό ειδώλιο</a:t>
            </a:r>
          </a:p>
        </p:txBody>
      </p:sp>
    </p:spTree>
    <p:extLst>
      <p:ext uri="{BB962C8B-B14F-4D97-AF65-F5344CB8AC3E}">
        <p14:creationId xmlns:p14="http://schemas.microsoft.com/office/powerpoint/2010/main" val="364068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6194854"/>
            <a:ext cx="3146854" cy="6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1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 </a:t>
            </a:r>
            <a:r>
              <a:rPr lang="el-GR" b="1" dirty="0"/>
              <a:t>γραφή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618736"/>
            <a:ext cx="7044744" cy="2594918"/>
          </a:xfrm>
        </p:spPr>
      </p:pic>
      <p:sp>
        <p:nvSpPr>
          <p:cNvPr id="5" name="TextBox 4"/>
          <p:cNvSpPr txBox="1"/>
          <p:nvPr/>
        </p:nvSpPr>
        <p:spPr>
          <a:xfrm>
            <a:off x="8279839" y="2053310"/>
            <a:ext cx="3031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Δίσκος της Φαιστού</a:t>
            </a:r>
            <a:r>
              <a:rPr lang="el-GR" sz="2400" dirty="0"/>
              <a:t>: </a:t>
            </a:r>
            <a:r>
              <a:rPr lang="el-GR" sz="2400" dirty="0">
                <a:solidFill>
                  <a:srgbClr val="FF0000"/>
                </a:solidFill>
              </a:rPr>
              <a:t>ιερογλυφικά</a:t>
            </a:r>
            <a:r>
              <a:rPr lang="el-GR" sz="2400" dirty="0"/>
              <a:t> (1800 </a:t>
            </a:r>
            <a:r>
              <a:rPr lang="el-GR" sz="2400" dirty="0" err="1"/>
              <a:t>π.Χ</a:t>
            </a:r>
            <a:r>
              <a:rPr lang="el-GR" sz="2400" dirty="0"/>
              <a:t>) </a:t>
            </a:r>
          </a:p>
          <a:p>
            <a:pPr algn="ctr"/>
            <a:r>
              <a:rPr lang="el-GR" sz="2400" dirty="0"/>
              <a:t>Το παλαιότερο μινωικό κείμενο.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4341337"/>
            <a:ext cx="7044744" cy="194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6844" y="5315372"/>
            <a:ext cx="337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Πινακίδες από πηλό</a:t>
            </a:r>
          </a:p>
          <a:p>
            <a:pPr algn="ctr"/>
            <a:r>
              <a:rPr lang="el-GR" sz="2400" dirty="0">
                <a:solidFill>
                  <a:srgbClr val="FF0000"/>
                </a:solidFill>
              </a:rPr>
              <a:t>Γραμμική Α΄</a:t>
            </a:r>
          </a:p>
        </p:txBody>
      </p:sp>
    </p:spTree>
    <p:extLst>
      <p:ext uri="{BB962C8B-B14F-4D97-AF65-F5344CB8AC3E}">
        <p14:creationId xmlns:p14="http://schemas.microsoft.com/office/powerpoint/2010/main" val="41264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γυναίκα στη μινωική Κρήτη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1481070"/>
            <a:ext cx="6323527" cy="5376930"/>
          </a:xfrm>
        </p:spPr>
      </p:pic>
    </p:spTree>
    <p:extLst>
      <p:ext uri="{BB962C8B-B14F-4D97-AF65-F5344CB8AC3E}">
        <p14:creationId xmlns:p14="http://schemas.microsoft.com/office/powerpoint/2010/main" val="27149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Τα </a:t>
            </a:r>
            <a:r>
              <a:rPr lang="el-GR" b="1" dirty="0" err="1"/>
              <a:t>ταυροκαθάψια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65161"/>
            <a:ext cx="8706119" cy="5383369"/>
          </a:xfrm>
        </p:spPr>
      </p:pic>
      <p:sp>
        <p:nvSpPr>
          <p:cNvPr id="5" name="TextBox 4"/>
          <p:cNvSpPr txBox="1"/>
          <p:nvPr/>
        </p:nvSpPr>
        <p:spPr>
          <a:xfrm>
            <a:off x="9079606" y="2794715"/>
            <a:ext cx="2806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Θρησκευτική τελετή </a:t>
            </a:r>
            <a:r>
              <a:rPr lang="el-GR" sz="2800" dirty="0"/>
              <a:t>– </a:t>
            </a:r>
          </a:p>
          <a:p>
            <a:pPr algn="ctr"/>
            <a:r>
              <a:rPr lang="el-GR" sz="2800" dirty="0"/>
              <a:t>δεν είχαν ναούς</a:t>
            </a:r>
          </a:p>
        </p:txBody>
      </p:sp>
    </p:spTree>
    <p:extLst>
      <p:ext uri="{BB962C8B-B14F-4D97-AF65-F5344CB8AC3E}">
        <p14:creationId xmlns:p14="http://schemas.microsoft.com/office/powerpoint/2010/main" val="16738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Βίντεο για την καταστροφή του Μινωικού πολιτισμού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https://www.youtube.com/watch?v=DFMPFXaSGT4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522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860</Words>
  <Application>Microsoft Office PowerPoint</Application>
  <PresentationFormat>Προσαρμογή</PresentationFormat>
  <Paragraphs>132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Wisp</vt:lpstr>
      <vt:lpstr>Μυκηναϊκός Πολιτισμός</vt:lpstr>
      <vt:lpstr>ΠΡΟΪΣΤΟΡΙΑ</vt:lpstr>
      <vt:lpstr>Παρουσίαση του PowerPoint</vt:lpstr>
      <vt:lpstr>Πρωτοελλαδικοί πολιτισμοί της εποχής του Χαλκού(~3000 – 1100 π.Χ) </vt:lpstr>
      <vt:lpstr>Παρουσίαση του PowerPoint</vt:lpstr>
      <vt:lpstr>H γραφή</vt:lpstr>
      <vt:lpstr>Η γυναίκα στη μινωική Κρήτη</vt:lpstr>
      <vt:lpstr>Τα ταυροκαθάψια</vt:lpstr>
      <vt:lpstr>Βίντεο για την καταστροφή του Μινωικού πολιτισμού</vt:lpstr>
      <vt:lpstr>ΜΥΚΗΝΑΪΚΟΣ ΠΟΛΙΤΙΣΜΟΣ Ελληνική πρωτο-ιστορία</vt:lpstr>
      <vt:lpstr>Χάρτης</vt:lpstr>
      <vt:lpstr>Πού, πότε και ποιοι; </vt:lpstr>
      <vt:lpstr>Κέντρα μυκηναϊκού κόσμου</vt:lpstr>
      <vt:lpstr>Πηγές</vt:lpstr>
      <vt:lpstr>Γραμμική Β΄</vt:lpstr>
      <vt:lpstr>Οικονομία</vt:lpstr>
      <vt:lpstr>Κοινωνικές τάξεις</vt:lpstr>
      <vt:lpstr>Πολιτική οργάνωση</vt:lpstr>
      <vt:lpstr>Εξάπλωση </vt:lpstr>
      <vt:lpstr>Τρωική εκστρατεία</vt:lpstr>
      <vt:lpstr>Παρακμή </vt:lpstr>
      <vt:lpstr>Κοινά χαρακτηριστικά μυκηναϊκού πολιτισμού </vt:lpstr>
      <vt:lpstr>Μυκηναϊκή Τέχνη </vt:lpstr>
      <vt:lpstr>Ανάκτορα και Θολωτοί τάφοι</vt:lpstr>
      <vt:lpstr>Βίντεο για  πολιτική και διοικητική οργάνωση των Μυκηναίων</vt:lpstr>
      <vt:lpstr>Γραφή: Γραμμική Β΄</vt:lpstr>
      <vt:lpstr>Μυκηναϊκή αρχιτεκτονική:  το Μέγαρο</vt:lpstr>
      <vt:lpstr>Μυκηναϊκή αρχιτεκτονική:  οι θολωτοί τάφοι</vt:lpstr>
      <vt:lpstr>Θέματα εργασιών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Μυκηναϊκός Πολιτισμός</dc:title>
  <dc:creator>Στάθης Λεουτσάκος</dc:creator>
  <cp:lastModifiedBy>Dionysia Kontoni</cp:lastModifiedBy>
  <cp:revision>10</cp:revision>
  <dcterms:created xsi:type="dcterms:W3CDTF">2022-10-09T16:28:23Z</dcterms:created>
  <dcterms:modified xsi:type="dcterms:W3CDTF">2024-05-12T09:35:13Z</dcterms:modified>
</cp:coreProperties>
</file>