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305" r:id="rId3"/>
    <p:sldId id="337" r:id="rId4"/>
    <p:sldId id="286" r:id="rId5"/>
    <p:sldId id="338" r:id="rId6"/>
    <p:sldId id="339" r:id="rId7"/>
    <p:sldId id="325" r:id="rId8"/>
    <p:sldId id="326" r:id="rId9"/>
    <p:sldId id="344" r:id="rId10"/>
    <p:sldId id="334" r:id="rId11"/>
    <p:sldId id="288" r:id="rId12"/>
    <p:sldId id="340" r:id="rId13"/>
    <p:sldId id="335" r:id="rId14"/>
    <p:sldId id="341" r:id="rId15"/>
    <p:sldId id="342" r:id="rId16"/>
    <p:sldId id="343" r:id="rId17"/>
    <p:sldId id="345" r:id="rId18"/>
    <p:sldId id="301" r:id="rId19"/>
    <p:sldId id="347" r:id="rId20"/>
    <p:sldId id="346" r:id="rId21"/>
    <p:sldId id="302" r:id="rId22"/>
    <p:sldId id="348" r:id="rId23"/>
    <p:sldId id="327" r:id="rId24"/>
    <p:sldId id="350" r:id="rId25"/>
    <p:sldId id="351" r:id="rId26"/>
    <p:sldId id="352" r:id="rId27"/>
    <p:sldId id="353" r:id="rId28"/>
    <p:sldId id="354" r:id="rId29"/>
    <p:sldId id="29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>
        <p:scale>
          <a:sx n="60" d="100"/>
          <a:sy n="60" d="100"/>
        </p:scale>
        <p:origin x="-36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Στάθης Λεουτσάκος" userId="44e8ba051d174c4b" providerId="LiveId" clId="{6494F4AA-6683-4FF2-AB4F-CC68FF38AFE5}"/>
    <pc:docChg chg="custSel addSld delSld modSld sldOrd">
      <pc:chgData name="Στάθης Λεουτσάκος" userId="44e8ba051d174c4b" providerId="LiveId" clId="{6494F4AA-6683-4FF2-AB4F-CC68FF38AFE5}" dt="2023-01-10T20:58:24.049" v="4654" actId="207"/>
      <pc:docMkLst>
        <pc:docMk/>
      </pc:docMkLst>
      <pc:sldChg chg="modSp mod">
        <pc:chgData name="Στάθης Λεουτσάκος" userId="44e8ba051d174c4b" providerId="LiveId" clId="{6494F4AA-6683-4FF2-AB4F-CC68FF38AFE5}" dt="2023-01-10T16:40:34.877" v="44" actId="20577"/>
        <pc:sldMkLst>
          <pc:docMk/>
          <pc:sldMk cId="1088239357" sldId="256"/>
        </pc:sldMkLst>
        <pc:spChg chg="mod">
          <ac:chgData name="Στάθης Λεουτσάκος" userId="44e8ba051d174c4b" providerId="LiveId" clId="{6494F4AA-6683-4FF2-AB4F-CC68FF38AFE5}" dt="2023-01-10T16:40:34.877" v="44" actId="20577"/>
          <ac:spMkLst>
            <pc:docMk/>
            <pc:sldMk cId="1088239357" sldId="256"/>
            <ac:spMk id="2" creationId="{00000000-0000-0000-0000-000000000000}"/>
          </ac:spMkLst>
        </pc:spChg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155860751" sldId="257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638438372" sldId="258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508280658" sldId="260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640206274" sldId="261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632405816" sldId="262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581266252" sldId="263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449855647" sldId="264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813378493" sldId="265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583395264" sldId="266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930634715" sldId="267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4239284079" sldId="268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624020491" sldId="269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029791709" sldId="270"/>
        </pc:sldMkLst>
      </pc:sldChg>
      <pc:sldChg chg="del">
        <pc:chgData name="Στάθης Λεουτσάκος" userId="44e8ba051d174c4b" providerId="LiveId" clId="{6494F4AA-6683-4FF2-AB4F-CC68FF38AFE5}" dt="2023-01-10T16:40:15.103" v="24" actId="2696"/>
        <pc:sldMkLst>
          <pc:docMk/>
          <pc:sldMk cId="553185144" sldId="271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822069281" sldId="272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99330902" sldId="273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791306662" sldId="274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426215724" sldId="275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897636467" sldId="276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451990781" sldId="277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417555113" sldId="278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859056204" sldId="279"/>
        </pc:sldMkLst>
      </pc:sldChg>
      <pc:sldChg chg="del">
        <pc:chgData name="Στάθης Λεουτσάκος" userId="44e8ba051d174c4b" providerId="LiveId" clId="{6494F4AA-6683-4FF2-AB4F-CC68FF38AFE5}" dt="2023-01-10T16:40:42.206" v="45" actId="2696"/>
        <pc:sldMkLst>
          <pc:docMk/>
          <pc:sldMk cId="2004579342" sldId="280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799783510" sldId="281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47417930" sldId="282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338501468" sldId="284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490258200" sldId="285"/>
        </pc:sldMkLst>
      </pc:sldChg>
      <pc:sldChg chg="modSp mod">
        <pc:chgData name="Στάθης Λεουτσάκος" userId="44e8ba051d174c4b" providerId="LiveId" clId="{6494F4AA-6683-4FF2-AB4F-CC68FF38AFE5}" dt="2023-01-10T20:38:02.610" v="4280" actId="14100"/>
        <pc:sldMkLst>
          <pc:docMk/>
          <pc:sldMk cId="2320489029" sldId="286"/>
        </pc:sldMkLst>
        <pc:spChg chg="mod">
          <ac:chgData name="Στάθης Λεουτσάκος" userId="44e8ba051d174c4b" providerId="LiveId" clId="{6494F4AA-6683-4FF2-AB4F-CC68FF38AFE5}" dt="2023-01-10T20:38:02.610" v="4280" actId="14100"/>
          <ac:spMkLst>
            <pc:docMk/>
            <pc:sldMk cId="2320489029" sldId="286"/>
            <ac:spMk id="3" creationId="{00000000-0000-0000-0000-000000000000}"/>
          </ac:spMkLst>
        </pc:spChg>
      </pc:sldChg>
      <pc:sldChg chg="delSp modSp mod">
        <pc:chgData name="Στάθης Λεουτσάκος" userId="44e8ba051d174c4b" providerId="LiveId" clId="{6494F4AA-6683-4FF2-AB4F-CC68FF38AFE5}" dt="2023-01-10T20:51:48.578" v="4570" actId="123"/>
        <pc:sldMkLst>
          <pc:docMk/>
          <pc:sldMk cId="2699414134" sldId="288"/>
        </pc:sldMkLst>
        <pc:spChg chg="mod">
          <ac:chgData name="Στάθης Λεουτσάκος" userId="44e8ba051d174c4b" providerId="LiveId" clId="{6494F4AA-6683-4FF2-AB4F-CC68FF38AFE5}" dt="2023-01-10T20:51:48.578" v="4570" actId="123"/>
          <ac:spMkLst>
            <pc:docMk/>
            <pc:sldMk cId="2699414134" sldId="288"/>
            <ac:spMk id="3" creationId="{00000000-0000-0000-0000-000000000000}"/>
          </ac:spMkLst>
        </pc:spChg>
        <pc:spChg chg="del">
          <ac:chgData name="Στάθης Λεουτσάκος" userId="44e8ba051d174c4b" providerId="LiveId" clId="{6494F4AA-6683-4FF2-AB4F-CC68FF38AFE5}" dt="2023-01-10T20:49:33.193" v="4532" actId="478"/>
          <ac:spMkLst>
            <pc:docMk/>
            <pc:sldMk cId="2699414134" sldId="288"/>
            <ac:spMk id="4" creationId="{00000000-0000-0000-0000-000000000000}"/>
          </ac:spMkLst>
        </pc:spChg>
      </pc:sldChg>
      <pc:sldChg chg="ord">
        <pc:chgData name="Στάθης Λεουτσάκος" userId="44e8ba051d174c4b" providerId="LiveId" clId="{6494F4AA-6683-4FF2-AB4F-CC68FF38AFE5}" dt="2023-01-10T20:27:27.374" v="3978"/>
        <pc:sldMkLst>
          <pc:docMk/>
          <pc:sldMk cId="997045928" sldId="289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4153051182" sldId="294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025796174" sldId="295"/>
        </pc:sldMkLst>
      </pc:sldChg>
      <pc:sldChg chg="ord">
        <pc:chgData name="Στάθης Λεουτσάκος" userId="44e8ba051d174c4b" providerId="LiveId" clId="{6494F4AA-6683-4FF2-AB4F-CC68FF38AFE5}" dt="2023-01-10T20:27:38.671" v="3980"/>
        <pc:sldMkLst>
          <pc:docMk/>
          <pc:sldMk cId="3150338455" sldId="296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463950049" sldId="298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601214278" sldId="299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708483799" sldId="300"/>
        </pc:sldMkLst>
      </pc:sldChg>
      <pc:sldChg chg="del">
        <pc:chgData name="Στάθης Λεουτσάκος" userId="44e8ba051d174c4b" providerId="LiveId" clId="{6494F4AA-6683-4FF2-AB4F-CC68FF38AFE5}" dt="2023-01-10T16:41:41.085" v="57" actId="2696"/>
        <pc:sldMkLst>
          <pc:docMk/>
          <pc:sldMk cId="1371113535" sldId="303"/>
        </pc:sldMkLst>
      </pc:sldChg>
      <pc:sldChg chg="del">
        <pc:chgData name="Στάθης Λεουτσάκος" userId="44e8ba051d174c4b" providerId="LiveId" clId="{6494F4AA-6683-4FF2-AB4F-CC68FF38AFE5}" dt="2023-01-10T16:40:19.085" v="25" actId="2696"/>
        <pc:sldMkLst>
          <pc:docMk/>
          <pc:sldMk cId="4150905421" sldId="304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299422772" sldId="306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941447184" sldId="307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368324607" sldId="308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158576763" sldId="314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4287234332" sldId="315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764846167" sldId="316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027863568" sldId="317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080442894" sldId="318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227748045" sldId="319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1886827877" sldId="320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433196622" sldId="321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820681515" sldId="322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220815517" sldId="323"/>
        </pc:sldMkLst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3594318549" sldId="324"/>
        </pc:sldMkLst>
      </pc:sldChg>
      <pc:sldChg chg="modSp mod">
        <pc:chgData name="Στάθης Λεουτσάκος" userId="44e8ba051d174c4b" providerId="LiveId" clId="{6494F4AA-6683-4FF2-AB4F-CC68FF38AFE5}" dt="2023-01-10T20:40:59.286" v="4370" actId="20577"/>
        <pc:sldMkLst>
          <pc:docMk/>
          <pc:sldMk cId="2466960639" sldId="325"/>
        </pc:sldMkLst>
        <pc:spChg chg="mod">
          <ac:chgData name="Στάθης Λεουτσάκος" userId="44e8ba051d174c4b" providerId="LiveId" clId="{6494F4AA-6683-4FF2-AB4F-CC68FF38AFE5}" dt="2023-01-10T20:40:59.286" v="4370" actId="20577"/>
          <ac:spMkLst>
            <pc:docMk/>
            <pc:sldMk cId="2466960639" sldId="325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6494F4AA-6683-4FF2-AB4F-CC68FF38AFE5}" dt="2023-01-10T20:47:00.794" v="4480" actId="113"/>
        <pc:sldMkLst>
          <pc:docMk/>
          <pc:sldMk cId="4122269373" sldId="326"/>
        </pc:sldMkLst>
        <pc:spChg chg="mod">
          <ac:chgData name="Στάθης Λεουτσάκος" userId="44e8ba051d174c4b" providerId="LiveId" clId="{6494F4AA-6683-4FF2-AB4F-CC68FF38AFE5}" dt="2023-01-10T20:42:18.633" v="4375" actId="20577"/>
          <ac:spMkLst>
            <pc:docMk/>
            <pc:sldMk cId="4122269373" sldId="326"/>
            <ac:spMk id="2" creationId="{00000000-0000-0000-0000-000000000000}"/>
          </ac:spMkLst>
        </pc:spChg>
        <pc:spChg chg="mod">
          <ac:chgData name="Στάθης Λεουτσάκος" userId="44e8ba051d174c4b" providerId="LiveId" clId="{6494F4AA-6683-4FF2-AB4F-CC68FF38AFE5}" dt="2023-01-10T20:47:00.794" v="4480" actId="113"/>
          <ac:spMkLst>
            <pc:docMk/>
            <pc:sldMk cId="4122269373" sldId="326"/>
            <ac:spMk id="3" creationId="{00000000-0000-0000-0000-000000000000}"/>
          </ac:spMkLst>
        </pc:spChg>
        <pc:spChg chg="mod">
          <ac:chgData name="Στάθης Λεουτσάκος" userId="44e8ba051d174c4b" providerId="LiveId" clId="{6494F4AA-6683-4FF2-AB4F-CC68FF38AFE5}" dt="2023-01-10T20:41:48.052" v="4371" actId="1076"/>
          <ac:spMkLst>
            <pc:docMk/>
            <pc:sldMk cId="4122269373" sldId="326"/>
            <ac:spMk id="4" creationId="{00000000-0000-0000-0000-000000000000}"/>
          </ac:spMkLst>
        </pc:spChg>
      </pc:sldChg>
      <pc:sldChg chg="del">
        <pc:chgData name="Στάθης Λεουτσάκος" userId="44e8ba051d174c4b" providerId="LiveId" clId="{6494F4AA-6683-4FF2-AB4F-CC68FF38AFE5}" dt="2023-01-10T16:40:08.436" v="23" actId="2696"/>
        <pc:sldMkLst>
          <pc:docMk/>
          <pc:sldMk cId="2934311529" sldId="332"/>
        </pc:sldMkLst>
      </pc:sldChg>
      <pc:sldChg chg="ord">
        <pc:chgData name="Στάθης Λεουτσάκος" userId="44e8ba051d174c4b" providerId="LiveId" clId="{6494F4AA-6683-4FF2-AB4F-CC68FF38AFE5}" dt="2023-01-10T20:04:13.928" v="2738"/>
        <pc:sldMkLst>
          <pc:docMk/>
          <pc:sldMk cId="570857520" sldId="334"/>
        </pc:sldMkLst>
      </pc:sldChg>
      <pc:sldChg chg="modSp mod ord">
        <pc:chgData name="Στάθης Λεουτσάκος" userId="44e8ba051d174c4b" providerId="LiveId" clId="{6494F4AA-6683-4FF2-AB4F-CC68FF38AFE5}" dt="2023-01-10T20:15:33.966" v="3288" actId="20577"/>
        <pc:sldMkLst>
          <pc:docMk/>
          <pc:sldMk cId="1273600896" sldId="335"/>
        </pc:sldMkLst>
        <pc:spChg chg="mod">
          <ac:chgData name="Στάθης Λεουτσάκος" userId="44e8ba051d174c4b" providerId="LiveId" clId="{6494F4AA-6683-4FF2-AB4F-CC68FF38AFE5}" dt="2023-01-10T20:15:33.966" v="3288" actId="20577"/>
          <ac:spMkLst>
            <pc:docMk/>
            <pc:sldMk cId="1273600896" sldId="335"/>
            <ac:spMk id="3" creationId="{00000000-0000-0000-0000-000000000000}"/>
          </ac:spMkLst>
        </pc:spChg>
      </pc:sldChg>
      <pc:sldChg chg="modSp mod">
        <pc:chgData name="Στάθης Λεουτσάκος" userId="44e8ba051d174c4b" providerId="LiveId" clId="{6494F4AA-6683-4FF2-AB4F-CC68FF38AFE5}" dt="2023-01-10T16:45:25.103" v="417" actId="12"/>
        <pc:sldMkLst>
          <pc:docMk/>
          <pc:sldMk cId="3256156953" sldId="336"/>
        </pc:sldMkLst>
        <pc:spChg chg="mod">
          <ac:chgData name="Στάθης Λεουτσάκος" userId="44e8ba051d174c4b" providerId="LiveId" clId="{6494F4AA-6683-4FF2-AB4F-CC68FF38AFE5}" dt="2023-01-10T16:41:25.259" v="53" actId="20577"/>
          <ac:spMkLst>
            <pc:docMk/>
            <pc:sldMk cId="3256156953" sldId="336"/>
            <ac:spMk id="2" creationId="{00000000-0000-0000-0000-000000000000}"/>
          </ac:spMkLst>
        </pc:spChg>
        <pc:spChg chg="mod">
          <ac:chgData name="Στάθης Λεουτσάκος" userId="44e8ba051d174c4b" providerId="LiveId" clId="{6494F4AA-6683-4FF2-AB4F-CC68FF38AFE5}" dt="2023-01-10T16:45:25.103" v="417" actId="12"/>
          <ac:spMkLst>
            <pc:docMk/>
            <pc:sldMk cId="3256156953" sldId="336"/>
            <ac:spMk id="3" creationId="{00000000-0000-0000-0000-000000000000}"/>
          </ac:spMkLst>
        </pc:spChg>
      </pc:sldChg>
      <pc:sldChg chg="modSp new mod">
        <pc:chgData name="Στάθης Λεουτσάκος" userId="44e8ba051d174c4b" providerId="LiveId" clId="{6494F4AA-6683-4FF2-AB4F-CC68FF38AFE5}" dt="2023-01-10T20:32:50.104" v="4035" actId="14100"/>
        <pc:sldMkLst>
          <pc:docMk/>
          <pc:sldMk cId="1379017782" sldId="337"/>
        </pc:sldMkLst>
        <pc:spChg chg="mod">
          <ac:chgData name="Στάθης Λεουτσάκος" userId="44e8ba051d174c4b" providerId="LiveId" clId="{6494F4AA-6683-4FF2-AB4F-CC68FF38AFE5}" dt="2023-01-10T20:32:42.781" v="4033" actId="1076"/>
          <ac:spMkLst>
            <pc:docMk/>
            <pc:sldMk cId="1379017782" sldId="337"/>
            <ac:spMk id="2" creationId="{167B4900-7693-BEF3-6139-65FE4EF65B60}"/>
          </ac:spMkLst>
        </pc:spChg>
        <pc:spChg chg="mod">
          <ac:chgData name="Στάθης Λεουτσάκος" userId="44e8ba051d174c4b" providerId="LiveId" clId="{6494F4AA-6683-4FF2-AB4F-CC68FF38AFE5}" dt="2023-01-10T20:32:50.104" v="4035" actId="14100"/>
          <ac:spMkLst>
            <pc:docMk/>
            <pc:sldMk cId="1379017782" sldId="337"/>
            <ac:spMk id="3" creationId="{E1CAE2FE-4A59-3C68-3FE4-CF380429CB8E}"/>
          </ac:spMkLst>
        </pc:spChg>
      </pc:sldChg>
      <pc:sldChg chg="modSp new mod">
        <pc:chgData name="Στάθης Λεουτσάκος" userId="44e8ba051d174c4b" providerId="LiveId" clId="{6494F4AA-6683-4FF2-AB4F-CC68FF38AFE5}" dt="2023-01-10T20:36:00.120" v="4181" actId="20577"/>
        <pc:sldMkLst>
          <pc:docMk/>
          <pc:sldMk cId="3869403950" sldId="338"/>
        </pc:sldMkLst>
        <pc:spChg chg="mod">
          <ac:chgData name="Στάθης Λεουτσάκος" userId="44e8ba051d174c4b" providerId="LiveId" clId="{6494F4AA-6683-4FF2-AB4F-CC68FF38AFE5}" dt="2023-01-10T20:33:07.585" v="4038" actId="14100"/>
          <ac:spMkLst>
            <pc:docMk/>
            <pc:sldMk cId="3869403950" sldId="338"/>
            <ac:spMk id="2" creationId="{F727F85F-3E39-1394-2235-C4EE3220B39F}"/>
          </ac:spMkLst>
        </pc:spChg>
        <pc:spChg chg="mod">
          <ac:chgData name="Στάθης Λεουτσάκος" userId="44e8ba051d174c4b" providerId="LiveId" clId="{6494F4AA-6683-4FF2-AB4F-CC68FF38AFE5}" dt="2023-01-10T20:36:00.120" v="4181" actId="20577"/>
          <ac:spMkLst>
            <pc:docMk/>
            <pc:sldMk cId="3869403950" sldId="338"/>
            <ac:spMk id="3" creationId="{4A667DA0-6276-C929-F733-D196F7C025FA}"/>
          </ac:spMkLst>
        </pc:spChg>
      </pc:sldChg>
      <pc:sldChg chg="modSp new mod">
        <pc:chgData name="Στάθης Λεουτσάκος" userId="44e8ba051d174c4b" providerId="LiveId" clId="{6494F4AA-6683-4FF2-AB4F-CC68FF38AFE5}" dt="2023-01-10T20:40:08.198" v="4318" actId="207"/>
        <pc:sldMkLst>
          <pc:docMk/>
          <pc:sldMk cId="4081131137" sldId="339"/>
        </pc:sldMkLst>
        <pc:spChg chg="mod">
          <ac:chgData name="Στάθης Λεουτσάκος" userId="44e8ba051d174c4b" providerId="LiveId" clId="{6494F4AA-6683-4FF2-AB4F-CC68FF38AFE5}" dt="2023-01-10T20:38:57.570" v="4282" actId="113"/>
          <ac:spMkLst>
            <pc:docMk/>
            <pc:sldMk cId="4081131137" sldId="339"/>
            <ac:spMk id="2" creationId="{CA9D9C73-9962-C308-BF89-3B22AB310258}"/>
          </ac:spMkLst>
        </pc:spChg>
        <pc:spChg chg="mod">
          <ac:chgData name="Στάθης Λεουτσάκος" userId="44e8ba051d174c4b" providerId="LiveId" clId="{6494F4AA-6683-4FF2-AB4F-CC68FF38AFE5}" dt="2023-01-10T20:40:08.198" v="4318" actId="207"/>
          <ac:spMkLst>
            <pc:docMk/>
            <pc:sldMk cId="4081131137" sldId="339"/>
            <ac:spMk id="3" creationId="{15CF51FB-A198-217C-99B7-90C84045FEF8}"/>
          </ac:spMkLst>
        </pc:spChg>
      </pc:sldChg>
      <pc:sldChg chg="modSp new mod">
        <pc:chgData name="Στάθης Λεουτσάκος" userId="44e8ba051d174c4b" providerId="LiveId" clId="{6494F4AA-6683-4FF2-AB4F-CC68FF38AFE5}" dt="2023-01-10T20:53:06.502" v="4621" actId="20577"/>
        <pc:sldMkLst>
          <pc:docMk/>
          <pc:sldMk cId="1715874872" sldId="340"/>
        </pc:sldMkLst>
        <pc:spChg chg="mod">
          <ac:chgData name="Στάθης Λεουτσάκος" userId="44e8ba051d174c4b" providerId="LiveId" clId="{6494F4AA-6683-4FF2-AB4F-CC68FF38AFE5}" dt="2023-01-10T20:52:01.326" v="4572" actId="122"/>
          <ac:spMkLst>
            <pc:docMk/>
            <pc:sldMk cId="1715874872" sldId="340"/>
            <ac:spMk id="2" creationId="{8D1230A0-F20F-03F0-A845-868EDC30DD09}"/>
          </ac:spMkLst>
        </pc:spChg>
        <pc:spChg chg="mod">
          <ac:chgData name="Στάθης Λεουτσάκος" userId="44e8ba051d174c4b" providerId="LiveId" clId="{6494F4AA-6683-4FF2-AB4F-CC68FF38AFE5}" dt="2023-01-10T20:53:06.502" v="4621" actId="20577"/>
          <ac:spMkLst>
            <pc:docMk/>
            <pc:sldMk cId="1715874872" sldId="340"/>
            <ac:spMk id="3" creationId="{FD0B0E6B-4B07-141A-8861-57313DBDD1F0}"/>
          </ac:spMkLst>
        </pc:spChg>
      </pc:sldChg>
      <pc:sldChg chg="modSp new mod">
        <pc:chgData name="Στάθης Λεουτσάκος" userId="44e8ba051d174c4b" providerId="LiveId" clId="{6494F4AA-6683-4FF2-AB4F-CC68FF38AFE5}" dt="2023-01-10T20:58:24.049" v="4654" actId="207"/>
        <pc:sldMkLst>
          <pc:docMk/>
          <pc:sldMk cId="1302715574" sldId="341"/>
        </pc:sldMkLst>
        <pc:spChg chg="mod">
          <ac:chgData name="Στάθης Λεουτσάκος" userId="44e8ba051d174c4b" providerId="LiveId" clId="{6494F4AA-6683-4FF2-AB4F-CC68FF38AFE5}" dt="2023-01-10T20:53:20.993" v="4623" actId="122"/>
          <ac:spMkLst>
            <pc:docMk/>
            <pc:sldMk cId="1302715574" sldId="341"/>
            <ac:spMk id="2" creationId="{92F8DB29-D7AA-9876-E5A6-C8EE6208B073}"/>
          </ac:spMkLst>
        </pc:spChg>
        <pc:spChg chg="mod">
          <ac:chgData name="Στάθης Λεουτσάκος" userId="44e8ba051d174c4b" providerId="LiveId" clId="{6494F4AA-6683-4FF2-AB4F-CC68FF38AFE5}" dt="2023-01-10T20:58:24.049" v="4654" actId="207"/>
          <ac:spMkLst>
            <pc:docMk/>
            <pc:sldMk cId="1302715574" sldId="341"/>
            <ac:spMk id="3" creationId="{949CE668-ACD2-58EF-886A-F9C30D3C7338}"/>
          </ac:spMkLst>
        </pc:spChg>
      </pc:sldChg>
      <pc:sldChg chg="modSp new mod">
        <pc:chgData name="Στάθης Λεουτσάκος" userId="44e8ba051d174c4b" providerId="LiveId" clId="{6494F4AA-6683-4FF2-AB4F-CC68FF38AFE5}" dt="2023-01-10T20:55:06.834" v="4636" actId="113"/>
        <pc:sldMkLst>
          <pc:docMk/>
          <pc:sldMk cId="602348967" sldId="342"/>
        </pc:sldMkLst>
        <pc:spChg chg="mod">
          <ac:chgData name="Στάθης Λεουτσάκος" userId="44e8ba051d174c4b" providerId="LiveId" clId="{6494F4AA-6683-4FF2-AB4F-CC68FF38AFE5}" dt="2023-01-10T20:54:22.703" v="4631" actId="14100"/>
          <ac:spMkLst>
            <pc:docMk/>
            <pc:sldMk cId="602348967" sldId="342"/>
            <ac:spMk id="2" creationId="{B7D4F8D8-5C25-038E-392F-EA3480BC73FD}"/>
          </ac:spMkLst>
        </pc:spChg>
        <pc:spChg chg="mod">
          <ac:chgData name="Στάθης Λεουτσάκος" userId="44e8ba051d174c4b" providerId="LiveId" clId="{6494F4AA-6683-4FF2-AB4F-CC68FF38AFE5}" dt="2023-01-10T20:55:06.834" v="4636" actId="113"/>
          <ac:spMkLst>
            <pc:docMk/>
            <pc:sldMk cId="602348967" sldId="342"/>
            <ac:spMk id="3" creationId="{6120886E-B47F-5603-2BC1-B61823557AB2}"/>
          </ac:spMkLst>
        </pc:spChg>
      </pc:sldChg>
      <pc:sldChg chg="modSp new mod">
        <pc:chgData name="Στάθης Λεουτσάκος" userId="44e8ba051d174c4b" providerId="LiveId" clId="{6494F4AA-6683-4FF2-AB4F-CC68FF38AFE5}" dt="2023-01-10T20:56:43.957" v="4651" actId="113"/>
        <pc:sldMkLst>
          <pc:docMk/>
          <pc:sldMk cId="2642278467" sldId="343"/>
        </pc:sldMkLst>
        <pc:spChg chg="mod">
          <ac:chgData name="Στάθης Λεουτσάκος" userId="44e8ba051d174c4b" providerId="LiveId" clId="{6494F4AA-6683-4FF2-AB4F-CC68FF38AFE5}" dt="2023-01-10T20:55:51.765" v="4639" actId="14100"/>
          <ac:spMkLst>
            <pc:docMk/>
            <pc:sldMk cId="2642278467" sldId="343"/>
            <ac:spMk id="2" creationId="{896BCA4E-899E-F9D9-7677-E9CCA4BABBEA}"/>
          </ac:spMkLst>
        </pc:spChg>
        <pc:spChg chg="mod">
          <ac:chgData name="Στάθης Λεουτσάκος" userId="44e8ba051d174c4b" providerId="LiveId" clId="{6494F4AA-6683-4FF2-AB4F-CC68FF38AFE5}" dt="2023-01-10T20:56:43.957" v="4651" actId="113"/>
          <ac:spMkLst>
            <pc:docMk/>
            <pc:sldMk cId="2642278467" sldId="343"/>
            <ac:spMk id="3" creationId="{0021CDB0-35F8-30AA-9B31-C3929CB4353F}"/>
          </ac:spMkLst>
        </pc:spChg>
      </pc:sldChg>
      <pc:sldChg chg="delSp modSp add mod">
        <pc:chgData name="Στάθης Λεουτσάκος" userId="44e8ba051d174c4b" providerId="LiveId" clId="{6494F4AA-6683-4FF2-AB4F-CC68FF38AFE5}" dt="2023-01-10T20:57:38.190" v="4652" actId="255"/>
        <pc:sldMkLst>
          <pc:docMk/>
          <pc:sldMk cId="2255160184" sldId="344"/>
        </pc:sldMkLst>
        <pc:spChg chg="mod">
          <ac:chgData name="Στάθης Λεουτσάκος" userId="44e8ba051d174c4b" providerId="LiveId" clId="{6494F4AA-6683-4FF2-AB4F-CC68FF38AFE5}" dt="2023-01-10T20:57:38.190" v="4652" actId="255"/>
          <ac:spMkLst>
            <pc:docMk/>
            <pc:sldMk cId="2255160184" sldId="344"/>
            <ac:spMk id="2" creationId="{00000000-0000-0000-0000-000000000000}"/>
          </ac:spMkLst>
        </pc:spChg>
        <pc:spChg chg="mod">
          <ac:chgData name="Στάθης Λεουτσάκος" userId="44e8ba051d174c4b" providerId="LiveId" clId="{6494F4AA-6683-4FF2-AB4F-CC68FF38AFE5}" dt="2023-01-10T20:48:59.888" v="4531" actId="113"/>
          <ac:spMkLst>
            <pc:docMk/>
            <pc:sldMk cId="2255160184" sldId="344"/>
            <ac:spMk id="3" creationId="{00000000-0000-0000-0000-000000000000}"/>
          </ac:spMkLst>
        </pc:spChg>
        <pc:spChg chg="del mod">
          <ac:chgData name="Στάθης Λεουτσάκος" userId="44e8ba051d174c4b" providerId="LiveId" clId="{6494F4AA-6683-4FF2-AB4F-CC68FF38AFE5}" dt="2023-01-10T20:44:26.582" v="4395" actId="478"/>
          <ac:spMkLst>
            <pc:docMk/>
            <pc:sldMk cId="2255160184" sldId="344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hIO27nQ96g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youtube.com/watch?v=BhIO27nQ96g" TargetMode="Externa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p5-4e2a8f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52226" y="2514601"/>
            <a:ext cx="4625266" cy="129392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Κλασική εποχή</a:t>
            </a:r>
            <a:br>
              <a:rPr lang="el-GR" b="1" dirty="0"/>
            </a:br>
            <a:r>
              <a:rPr lang="el-GR" b="1" dirty="0"/>
              <a:t>(480 – 323) π.Χ. </a:t>
            </a:r>
          </a:p>
        </p:txBody>
      </p:sp>
    </p:spTree>
    <p:extLst>
      <p:ext uri="{BB962C8B-B14F-4D97-AF65-F5344CB8AC3E}">
        <p14:creationId xmlns:p14="http://schemas.microsoft.com/office/powerpoint/2010/main" val="108823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35133"/>
          </a:xfrm>
        </p:spPr>
        <p:txBody>
          <a:bodyPr/>
          <a:lstStyle/>
          <a:p>
            <a:pPr algn="ctr"/>
            <a:r>
              <a:rPr lang="el-GR" b="1" dirty="0"/>
              <a:t>Οικονομία στην κλασική Αθήνα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12800" y="1359243"/>
            <a:ext cx="10691812" cy="50909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 b="1" dirty="0"/>
              <a:t>Εκμετάλλευση ορυχείων μετάλλου </a:t>
            </a:r>
            <a:r>
              <a:rPr lang="el-GR" dirty="0"/>
              <a:t>(π.χ. Λαύριο) με εκμίσθωση σε ιδιώτες</a:t>
            </a:r>
          </a:p>
          <a:p>
            <a:pPr algn="just"/>
            <a:r>
              <a:rPr lang="el-GR" b="1" dirty="0"/>
              <a:t>Άμεση φορολογία σε Αθηναίους πολίτες</a:t>
            </a:r>
            <a:r>
              <a:rPr lang="el-GR" dirty="0"/>
              <a:t>: </a:t>
            </a:r>
            <a:r>
              <a:rPr lang="el-GR" b="1" dirty="0">
                <a:solidFill>
                  <a:srgbClr val="FF0000"/>
                </a:solidFill>
              </a:rPr>
              <a:t>μόνο σε έκτακτες περιστάσεις </a:t>
            </a:r>
            <a:r>
              <a:rPr lang="el-GR" dirty="0"/>
              <a:t>(π.χ. πόλεμος)</a:t>
            </a:r>
          </a:p>
          <a:p>
            <a:pPr algn="just"/>
            <a:r>
              <a:rPr lang="el-GR" b="1" dirty="0"/>
              <a:t>Έκτακτες εισφορές </a:t>
            </a:r>
            <a:r>
              <a:rPr lang="el-GR" dirty="0"/>
              <a:t>(υποχρεωτικές και τιμητικές) με τον </a:t>
            </a:r>
            <a:r>
              <a:rPr lang="el-GR" b="1" dirty="0"/>
              <a:t>θεσμό της λειτουργίας </a:t>
            </a:r>
            <a:r>
              <a:rPr lang="el-GR" dirty="0"/>
              <a:t>= δαπάνες στρατιωτικών και θρησκευτικών εκδηλώσεων από πλούσιους πολίτες: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Χορηγία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= διδασκαλία θεατρικού έργου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Τριηραρχία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= συντήρηση και εξοπλισμός </a:t>
            </a:r>
            <a:r>
              <a:rPr lang="el-GR" dirty="0" err="1"/>
              <a:t>τριήρους</a:t>
            </a:r>
            <a:endParaRPr lang="el-G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 err="1">
                <a:solidFill>
                  <a:srgbClr val="FF0000"/>
                </a:solidFill>
              </a:rPr>
              <a:t>Αρχιθεωρία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= έξοδα αποστολής σε πανελλήνιες γιορτές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Εστίαση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= έξοδα δείπνου μιας φυλής σε θρησκευτικές γιορτές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b="1" dirty="0" err="1">
                <a:solidFill>
                  <a:srgbClr val="FF0000"/>
                </a:solidFill>
              </a:rPr>
              <a:t>Γυμνασιαρχία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/>
              <a:t>= έξοδα για αγώνες λαμπαδηδρομίας στα </a:t>
            </a:r>
            <a:r>
              <a:rPr lang="el-GR" dirty="0" err="1"/>
              <a:t>Παναθήναια</a:t>
            </a:r>
            <a:endParaRPr lang="el-GR" dirty="0"/>
          </a:p>
          <a:p>
            <a:pPr algn="just"/>
            <a:r>
              <a:rPr lang="el-GR" b="1" dirty="0"/>
              <a:t>Φορολογία σε μέτοικους </a:t>
            </a:r>
            <a:r>
              <a:rPr lang="el-GR" dirty="0"/>
              <a:t>(12 δραχμές σε άνδρες/ 6 σε γυναίκες με εισόδημα)</a:t>
            </a:r>
          </a:p>
          <a:p>
            <a:pPr algn="just"/>
            <a:r>
              <a:rPr lang="el-GR" b="1" dirty="0"/>
              <a:t>Έμμεση φορολογία για εξαγωγές και εισαγωγές προϊόντων</a:t>
            </a:r>
          </a:p>
          <a:p>
            <a:pPr algn="just"/>
            <a:r>
              <a:rPr lang="el-GR" b="1" dirty="0"/>
              <a:t>Εισφορές συμμάχων σε Αθήνα </a:t>
            </a:r>
            <a:r>
              <a:rPr lang="el-GR" dirty="0"/>
              <a:t>(τακτικές και έκτακτες υπό μορφή πολεμικής αποζημίωσης σε χρήματα ή πλοία)</a:t>
            </a:r>
          </a:p>
        </p:txBody>
      </p:sp>
    </p:spTree>
    <p:extLst>
      <p:ext uri="{BB962C8B-B14F-4D97-AF65-F5344CB8AC3E}">
        <p14:creationId xmlns:p14="http://schemas.microsoft.com/office/powerpoint/2010/main" val="57085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1" y="1027664"/>
            <a:ext cx="5746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Πελοποννησιακός πόλεμος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89000" y="2235200"/>
            <a:ext cx="10455493" cy="4130088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431- 404 π.Χ.:</a:t>
            </a:r>
            <a:r>
              <a:rPr lang="el-GR" sz="2400" b="1" dirty="0"/>
              <a:t> εμφύλιος με την ανάμιξη των Περσών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Διαφορές Αθηναίων – Σπαρτιατών: </a:t>
            </a:r>
            <a:r>
              <a:rPr lang="el-GR" sz="2400" b="1" dirty="0"/>
              <a:t>φυλετική, πολιτική, τρόπου ζωής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Βασικό αίτιο: </a:t>
            </a:r>
            <a:r>
              <a:rPr lang="el-GR" sz="2400" b="1" dirty="0"/>
              <a:t>η αυξανόμενη δύναμη της Αθήνας</a:t>
            </a:r>
            <a:endParaRPr lang="el-GR" sz="2400" dirty="0"/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Ιστορικοί: </a:t>
            </a:r>
            <a:r>
              <a:rPr lang="el-GR" sz="2400" b="1" dirty="0"/>
              <a:t>Ξενοφώντας και Θουκυδίδης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Περίοδοι πολέμου: </a:t>
            </a:r>
            <a:r>
              <a:rPr lang="el-GR" sz="2400" b="1" dirty="0" err="1"/>
              <a:t>Αρχιδάμειος</a:t>
            </a:r>
            <a:r>
              <a:rPr lang="el-GR" sz="2400" b="1" dirty="0"/>
              <a:t> ή Δεκαετής, Σικελική εκστρατεία και </a:t>
            </a:r>
            <a:r>
              <a:rPr lang="el-GR" sz="2400" b="1" dirty="0" err="1"/>
              <a:t>Δεκελεικός</a:t>
            </a:r>
            <a:r>
              <a:rPr lang="el-GR" sz="2400" b="1" dirty="0"/>
              <a:t> ή Ιωνικός πόλεμος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404 </a:t>
            </a:r>
            <a:r>
              <a:rPr lang="el-GR" sz="2400" b="1" dirty="0" err="1">
                <a:solidFill>
                  <a:srgbClr val="FF0000"/>
                </a:solidFill>
              </a:rPr>
              <a:t>π.Χ</a:t>
            </a:r>
            <a:r>
              <a:rPr lang="el-GR" sz="2400" b="1" dirty="0">
                <a:solidFill>
                  <a:srgbClr val="FF0000"/>
                </a:solidFill>
              </a:rPr>
              <a:t>:</a:t>
            </a:r>
            <a:r>
              <a:rPr lang="el-GR" sz="2400" dirty="0"/>
              <a:t> </a:t>
            </a:r>
            <a:r>
              <a:rPr lang="el-GR" sz="2400" b="1" dirty="0"/>
              <a:t>ήττα Αθηναίων και σπαρτιατική ηγεμονία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941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D1230A0-F20F-03F0-A845-868EDC30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49633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Συνέπειες Πελοποννησιακού πολέμου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D0B0E6B-4B07-141A-8861-57313DBD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06600"/>
            <a:ext cx="10552112" cy="4152899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/>
              <a:t>Εξοντωτικός για ελληνικές πόλεις </a:t>
            </a:r>
            <a:r>
              <a:rPr lang="el-GR" sz="2400" dirty="0"/>
              <a:t>(π.χ. </a:t>
            </a:r>
            <a:r>
              <a:rPr lang="el-GR" sz="2400" dirty="0" err="1"/>
              <a:t>Πλαταιές</a:t>
            </a:r>
            <a:r>
              <a:rPr lang="el-GR" sz="2400" dirty="0"/>
              <a:t>, Μήλο κ.ά.)</a:t>
            </a:r>
          </a:p>
          <a:p>
            <a:pPr algn="just"/>
            <a:r>
              <a:rPr lang="el-GR" sz="2400" b="1" dirty="0"/>
              <a:t>Υλικές καταστροφές </a:t>
            </a:r>
          </a:p>
          <a:p>
            <a:pPr algn="just"/>
            <a:r>
              <a:rPr lang="el-GR" sz="2400" b="1" dirty="0"/>
              <a:t>Εξαχρείωση ανθρώπων</a:t>
            </a:r>
          </a:p>
          <a:p>
            <a:pPr algn="just"/>
            <a:r>
              <a:rPr lang="el-GR" sz="2400" b="1" dirty="0"/>
              <a:t>Ανάμειξη Περσών στα εσωτερικά των Ελλήνων</a:t>
            </a:r>
          </a:p>
          <a:p>
            <a:pPr algn="just"/>
            <a:r>
              <a:rPr lang="el-GR" sz="2400" b="1" dirty="0"/>
              <a:t>Ήττα Αθηναίων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404 π.Χ.: </a:t>
            </a:r>
            <a:r>
              <a:rPr lang="el-GR" sz="2400" b="1" dirty="0"/>
              <a:t>Σπαρτιατική ηγεμονία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1587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1" y="624110"/>
            <a:ext cx="10437812" cy="801036"/>
          </a:xfrm>
        </p:spPr>
        <p:txBody>
          <a:bodyPr/>
          <a:lstStyle/>
          <a:p>
            <a:pPr algn="ctr"/>
            <a:r>
              <a:rPr lang="el-GR" b="1" dirty="0"/>
              <a:t>Αίτια παρακμής πόλεων - κρατών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3900" y="1425146"/>
            <a:ext cx="10780712" cy="4486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solidFill>
                  <a:srgbClr val="FF0000"/>
                </a:solidFill>
              </a:rPr>
              <a:t>4</a:t>
            </a:r>
            <a:r>
              <a:rPr lang="el-GR" sz="3200" b="1" baseline="30000" dirty="0">
                <a:solidFill>
                  <a:srgbClr val="FF0000"/>
                </a:solidFill>
              </a:rPr>
              <a:t>ος </a:t>
            </a:r>
            <a:r>
              <a:rPr lang="el-GR" sz="3200" b="1" dirty="0">
                <a:solidFill>
                  <a:srgbClr val="FF0000"/>
                </a:solidFill>
              </a:rPr>
              <a:t>αιώνας π.Χ. </a:t>
            </a:r>
          </a:p>
          <a:p>
            <a:pPr algn="just"/>
            <a:r>
              <a:rPr lang="el-GR" sz="3200" b="1" dirty="0"/>
              <a:t>Οικονομικά προβλήματα</a:t>
            </a:r>
          </a:p>
          <a:p>
            <a:pPr algn="just"/>
            <a:r>
              <a:rPr lang="el-GR" sz="3200" dirty="0"/>
              <a:t>Ανταγωνισμός και </a:t>
            </a:r>
            <a:r>
              <a:rPr lang="el-GR" sz="3200" b="1" dirty="0"/>
              <a:t>συγκρούσεις </a:t>
            </a:r>
            <a:r>
              <a:rPr lang="el-GR" sz="3200" dirty="0"/>
              <a:t>μεταξύ πόλεων-κρατών</a:t>
            </a:r>
          </a:p>
          <a:p>
            <a:pPr algn="just"/>
            <a:r>
              <a:rPr lang="el-GR" sz="3200" b="1" dirty="0"/>
              <a:t>Παρεμβάσεις των Περσών </a:t>
            </a:r>
            <a:r>
              <a:rPr lang="el-GR" sz="3200" dirty="0"/>
              <a:t>(διχόνοια </a:t>
            </a:r>
            <a:r>
              <a:rPr lang="el-GR" sz="3200" dirty="0" err="1"/>
              <a:t>Ελλή-νων</a:t>
            </a:r>
            <a:r>
              <a:rPr lang="el-GR" sz="3200" dirty="0"/>
              <a:t>)</a:t>
            </a:r>
          </a:p>
          <a:p>
            <a:pPr algn="just"/>
            <a:r>
              <a:rPr lang="el-GR" sz="3200" dirty="0"/>
              <a:t>Δημιουργία της </a:t>
            </a:r>
            <a:r>
              <a:rPr lang="el-GR" sz="3200" b="1" dirty="0"/>
              <a:t>Αυτοκρατορίας του Μ. Αλεξάνδρου </a:t>
            </a:r>
            <a:r>
              <a:rPr lang="el-GR" sz="3200" dirty="0"/>
              <a:t>– το πέρασμα στην Ελληνιστική εποχή των απολυταρχικών καθεστώτων </a:t>
            </a:r>
          </a:p>
        </p:txBody>
      </p:sp>
    </p:spTree>
    <p:extLst>
      <p:ext uri="{BB962C8B-B14F-4D97-AF65-F5344CB8AC3E}">
        <p14:creationId xmlns:p14="http://schemas.microsoft.com/office/powerpoint/2010/main" val="127360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2F8DB29-D7AA-9876-E5A6-C8EE6208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Βοιωτικός ή Κορινθιακός πόλεμος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49CE668-ACD2-58EF-886A-F9C30D3C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527300"/>
            <a:ext cx="10641012" cy="3383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395-386 π.Χ. </a:t>
            </a:r>
          </a:p>
          <a:p>
            <a:pPr algn="just"/>
            <a:r>
              <a:rPr lang="el-GR" sz="2800" b="1" dirty="0"/>
              <a:t>Σπάρτη κατά Αθήνας, Θήβας, Κορίνθου και Άργους</a:t>
            </a:r>
          </a:p>
        </p:txBody>
      </p:sp>
    </p:spTree>
    <p:extLst>
      <p:ext uri="{BB962C8B-B14F-4D97-AF65-F5344CB8AC3E}">
        <p14:creationId xmlns:p14="http://schemas.microsoft.com/office/powerpoint/2010/main" val="130271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D4F8D8-5C25-038E-392F-EA3480BC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624110"/>
            <a:ext cx="10717212" cy="938360"/>
          </a:xfrm>
        </p:spPr>
        <p:txBody>
          <a:bodyPr/>
          <a:lstStyle/>
          <a:p>
            <a:pPr algn="ctr"/>
            <a:r>
              <a:rPr lang="el-GR" b="1" dirty="0"/>
              <a:t>Βασίλειος ή </a:t>
            </a:r>
            <a:r>
              <a:rPr lang="el-GR" b="1" dirty="0" err="1"/>
              <a:t>Ανταλκίδειος</a:t>
            </a:r>
            <a:r>
              <a:rPr lang="el-GR" b="1" dirty="0"/>
              <a:t> ειρήνη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120886E-B47F-5603-2BC1-B61823557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2032370"/>
            <a:ext cx="10818812" cy="4348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FF0000"/>
                </a:solidFill>
              </a:rPr>
              <a:t>Τέλος του Βοιωτικού ή Κορινθιακού πολέμου</a:t>
            </a:r>
          </a:p>
          <a:p>
            <a:pPr algn="just"/>
            <a:r>
              <a:rPr lang="el-GR" sz="2400" b="1" dirty="0"/>
              <a:t>Μειωτική ειρήνη για τους Έλληνες</a:t>
            </a:r>
          </a:p>
          <a:p>
            <a:pPr algn="just"/>
            <a:r>
              <a:rPr lang="el-GR" sz="2400" b="1" dirty="0"/>
              <a:t>Συμφωνία Σπαρτιατών και Περσών </a:t>
            </a:r>
          </a:p>
          <a:p>
            <a:pPr algn="just"/>
            <a:r>
              <a:rPr lang="el-GR" sz="2400" b="1" dirty="0"/>
              <a:t>Παράδοση ελληνικών πόλεων Μ. Ασίας και Κύπρου σε Πέρσες</a:t>
            </a:r>
          </a:p>
          <a:p>
            <a:pPr algn="just"/>
            <a:r>
              <a:rPr lang="el-GR" sz="2400" b="1" dirty="0"/>
              <a:t>Αυτονομία ελληνικών πόλεων (εξαίρεση Ίμβρου, Λήμνου και Σκύρου που παρέμειναν σε Αθηναίους)</a:t>
            </a:r>
          </a:p>
          <a:p>
            <a:pPr algn="just"/>
            <a:r>
              <a:rPr lang="el-GR" sz="2400" b="1" dirty="0"/>
              <a:t>Αθηναίοι: τοποτηρητές της ειρήνης και όργανα περσικής πολιτικής</a:t>
            </a:r>
          </a:p>
        </p:txBody>
      </p:sp>
    </p:spTree>
    <p:extLst>
      <p:ext uri="{BB962C8B-B14F-4D97-AF65-F5344CB8AC3E}">
        <p14:creationId xmlns:p14="http://schemas.microsoft.com/office/powerpoint/2010/main" val="60234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6BCA4E-899E-F9D9-7677-E9CCA4BA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258975" cy="1598390"/>
          </a:xfrm>
        </p:spPr>
        <p:txBody>
          <a:bodyPr/>
          <a:lstStyle/>
          <a:p>
            <a:pPr algn="ctr"/>
            <a:r>
              <a:rPr lang="el-GR" b="1" dirty="0"/>
              <a:t>Θηβαϊκή ηγεμονία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021CDB0-35F8-30AA-9B31-C3929CB4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667000"/>
            <a:ext cx="10717212" cy="2498498"/>
          </a:xfrm>
        </p:spPr>
        <p:txBody>
          <a:bodyPr/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371 (Λεύκτρα): </a:t>
            </a:r>
            <a:r>
              <a:rPr lang="el-GR" sz="2800" b="1" dirty="0"/>
              <a:t>άνοδος Θηβαίων στην εξουσία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362 π.Χ. (</a:t>
            </a:r>
            <a:r>
              <a:rPr lang="el-GR" sz="2800" b="1" dirty="0" err="1">
                <a:solidFill>
                  <a:srgbClr val="FF0000"/>
                </a:solidFill>
              </a:rPr>
              <a:t>Μαντίνεια</a:t>
            </a:r>
            <a:r>
              <a:rPr lang="el-GR" sz="2800" b="1" dirty="0">
                <a:solidFill>
                  <a:srgbClr val="FF0000"/>
                </a:solidFill>
              </a:rPr>
              <a:t>): </a:t>
            </a:r>
            <a:r>
              <a:rPr lang="el-GR" sz="2800" b="1" dirty="0"/>
              <a:t>τέλος Θηβαϊκής ηγεμονίας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2278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96BCA4E-899E-F9D9-7677-E9CCA4BA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828"/>
          </a:xfrm>
        </p:spPr>
        <p:txBody>
          <a:bodyPr/>
          <a:lstStyle/>
          <a:p>
            <a:pPr algn="ctr"/>
            <a:r>
              <a:rPr lang="el-GR" b="1" dirty="0"/>
              <a:t>Πανελλήνια ιδέα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021CDB0-35F8-30AA-9B31-C3929CB4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727200"/>
            <a:ext cx="10755312" cy="439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Πολιτική έκφραση για το ποιος θα ηγηθεί του αγώνα των Ελλήνων κατά των Περσών</a:t>
            </a:r>
          </a:p>
          <a:p>
            <a:pPr marL="0" indent="0" algn="ctr">
              <a:buNone/>
            </a:pPr>
            <a:endParaRPr lang="el-GR" sz="2800" b="1" dirty="0">
              <a:solidFill>
                <a:srgbClr val="FF0000"/>
              </a:solidFill>
            </a:endParaRP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1</a:t>
            </a:r>
            <a:r>
              <a:rPr lang="el-GR" sz="2800" b="1" baseline="30000" dirty="0">
                <a:solidFill>
                  <a:srgbClr val="FF0000"/>
                </a:solidFill>
              </a:rPr>
              <a:t>η</a:t>
            </a:r>
            <a:r>
              <a:rPr lang="el-GR" sz="2800" b="1" dirty="0">
                <a:solidFill>
                  <a:srgbClr val="FF0000"/>
                </a:solidFill>
              </a:rPr>
              <a:t> διατύπωση: </a:t>
            </a:r>
            <a:r>
              <a:rPr lang="el-GR" sz="2800" dirty="0">
                <a:solidFill>
                  <a:schemeClr val="tx1"/>
                </a:solidFill>
              </a:rPr>
              <a:t>σοφιστής </a:t>
            </a:r>
            <a:r>
              <a:rPr lang="el-GR" sz="2800" b="1" dirty="0">
                <a:solidFill>
                  <a:schemeClr val="tx1"/>
                </a:solidFill>
              </a:rPr>
              <a:t>Γοργίας</a:t>
            </a:r>
            <a:r>
              <a:rPr lang="el-GR" sz="2800" dirty="0">
                <a:solidFill>
                  <a:schemeClr val="tx1"/>
                </a:solidFill>
              </a:rPr>
              <a:t> (5</a:t>
            </a:r>
            <a:r>
              <a:rPr lang="el-GR" sz="2800" baseline="30000" dirty="0">
                <a:solidFill>
                  <a:schemeClr val="tx1"/>
                </a:solidFill>
              </a:rPr>
              <a:t>ος</a:t>
            </a:r>
            <a:r>
              <a:rPr lang="el-GR" sz="2800" dirty="0">
                <a:solidFill>
                  <a:schemeClr val="tx1"/>
                </a:solidFill>
              </a:rPr>
              <a:t> αιώνας)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Κύριος εκφραστής: </a:t>
            </a:r>
            <a:r>
              <a:rPr lang="el-GR" sz="2800" dirty="0">
                <a:solidFill>
                  <a:schemeClr val="tx1"/>
                </a:solidFill>
              </a:rPr>
              <a:t>ρήτορας </a:t>
            </a:r>
            <a:r>
              <a:rPr lang="el-GR" sz="2800" b="1" dirty="0">
                <a:solidFill>
                  <a:schemeClr val="tx1"/>
                </a:solidFill>
              </a:rPr>
              <a:t>Ισοκράτης</a:t>
            </a:r>
            <a:r>
              <a:rPr lang="el-GR" sz="2800" dirty="0">
                <a:solidFill>
                  <a:schemeClr val="tx1"/>
                </a:solidFill>
              </a:rPr>
              <a:t> (</a:t>
            </a:r>
            <a:r>
              <a:rPr lang="el-GR" sz="2800" dirty="0" smtClean="0">
                <a:solidFill>
                  <a:schemeClr val="tx1"/>
                </a:solidFill>
              </a:rPr>
              <a:t>ανάληψη </a:t>
            </a:r>
            <a:r>
              <a:rPr lang="el-GR" sz="2800" dirty="0">
                <a:solidFill>
                  <a:schemeClr val="tx1"/>
                </a:solidFill>
              </a:rPr>
              <a:t>αρχηγίας από Αθήνα ή αργότερα από άλλον ισχυρό μονάρχη)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Αντίθετος με Ισοκράτη:</a:t>
            </a:r>
            <a:r>
              <a:rPr lang="el-GR" sz="2800" dirty="0">
                <a:solidFill>
                  <a:schemeClr val="tx1"/>
                </a:solidFill>
              </a:rPr>
              <a:t> ο </a:t>
            </a:r>
            <a:r>
              <a:rPr lang="el-GR" sz="2800" b="1" dirty="0">
                <a:solidFill>
                  <a:schemeClr val="tx1"/>
                </a:solidFill>
              </a:rPr>
              <a:t>Δημοσθένης</a:t>
            </a:r>
            <a:r>
              <a:rPr lang="el-GR" sz="2800" dirty="0">
                <a:solidFill>
                  <a:schemeClr val="tx1"/>
                </a:solidFill>
              </a:rPr>
              <a:t> (ανάληψη αρχηγίας από Αθήνα)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570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01799" y="685800"/>
            <a:ext cx="9093201" cy="12065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Φίλιππος Β΄ της Μακεδονίας </a:t>
            </a:r>
            <a:br>
              <a:rPr lang="el-GR" sz="3200" b="1" dirty="0"/>
            </a:br>
            <a:r>
              <a:rPr lang="el-GR" sz="3200" b="1" dirty="0"/>
              <a:t>(382 – 336 </a:t>
            </a:r>
            <a:r>
              <a:rPr lang="el-GR" sz="3200" b="1" dirty="0" err="1"/>
              <a:t>π.Χ</a:t>
            </a:r>
            <a:r>
              <a:rPr lang="el-GR" sz="3200" b="1" dirty="0"/>
              <a:t>)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333501" y="1811045"/>
            <a:ext cx="9639300" cy="4246856"/>
          </a:xfrm>
        </p:spPr>
        <p:txBody>
          <a:bodyPr>
            <a:noAutofit/>
          </a:bodyPr>
          <a:lstStyle/>
          <a:p>
            <a:pPr marL="342900" indent="-342900" algn="just">
              <a:buFont typeface="Wingdings 3" charset="2"/>
              <a:buChar char=""/>
            </a:pPr>
            <a:r>
              <a:rPr lang="el-GR" sz="2400" b="1" dirty="0">
                <a:solidFill>
                  <a:srgbClr val="FF0000"/>
                </a:solidFill>
              </a:rPr>
              <a:t>Εξωτερική πολιτική: </a:t>
            </a:r>
            <a:r>
              <a:rPr lang="el-GR" sz="2400" dirty="0">
                <a:solidFill>
                  <a:schemeClr val="tx1"/>
                </a:solidFill>
              </a:rPr>
              <a:t>αντιμετώπιση </a:t>
            </a:r>
            <a:r>
              <a:rPr lang="el-GR" sz="2400" b="1" dirty="0">
                <a:solidFill>
                  <a:schemeClr val="tx1"/>
                </a:solidFill>
              </a:rPr>
              <a:t>Ιλλυριών και </a:t>
            </a:r>
            <a:r>
              <a:rPr lang="el-GR" sz="2400" b="1" dirty="0" err="1">
                <a:solidFill>
                  <a:schemeClr val="tx1"/>
                </a:solidFill>
              </a:rPr>
              <a:t>Παιόνων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και </a:t>
            </a:r>
            <a:r>
              <a:rPr lang="el-GR" sz="2400" b="1" dirty="0">
                <a:solidFill>
                  <a:schemeClr val="tx1"/>
                </a:solidFill>
              </a:rPr>
              <a:t>επεκτατική πολιτική σε Ελλάδα </a:t>
            </a:r>
            <a:r>
              <a:rPr lang="el-GR" sz="2400" dirty="0">
                <a:solidFill>
                  <a:schemeClr val="tx1"/>
                </a:solidFill>
              </a:rPr>
              <a:t>(κατάληψη πόλεων Χαλκιδικής και εδαφών έως Εύξεινο Πόντο, επέμβαση σε Θεσσαλία)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400" b="1" dirty="0">
                <a:solidFill>
                  <a:srgbClr val="FF0000"/>
                </a:solidFill>
              </a:rPr>
              <a:t>Οργάνωση του στρατού: </a:t>
            </a:r>
            <a:r>
              <a:rPr lang="el-GR" sz="2400" b="1" dirty="0">
                <a:solidFill>
                  <a:schemeClr val="tx1"/>
                </a:solidFill>
              </a:rPr>
              <a:t>μακεδονική φάλαγγα </a:t>
            </a:r>
            <a:r>
              <a:rPr lang="el-GR" sz="2400" dirty="0">
                <a:solidFill>
                  <a:schemeClr val="tx1"/>
                </a:solidFill>
              </a:rPr>
              <a:t>(σάρισα)/ εταίροι, ακοντιστές, πελταστές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400" b="1" dirty="0">
                <a:solidFill>
                  <a:srgbClr val="FF0000"/>
                </a:solidFill>
              </a:rPr>
              <a:t>Ισχυρή οικονομία: </a:t>
            </a:r>
            <a:r>
              <a:rPr lang="el-GR" sz="2400" dirty="0">
                <a:solidFill>
                  <a:schemeClr val="tx1"/>
                </a:solidFill>
              </a:rPr>
              <a:t>κατάληψη </a:t>
            </a:r>
            <a:r>
              <a:rPr lang="el-GR" sz="2400" b="1" dirty="0">
                <a:solidFill>
                  <a:schemeClr val="tx1"/>
                </a:solidFill>
              </a:rPr>
              <a:t>ορυχείων χρυσού του </a:t>
            </a:r>
            <a:r>
              <a:rPr lang="el-GR" sz="2400" b="1" dirty="0" err="1">
                <a:solidFill>
                  <a:schemeClr val="tx1"/>
                </a:solidFill>
              </a:rPr>
              <a:t>Παγγαίου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dirty="0">
                <a:solidFill>
                  <a:schemeClr val="tx1"/>
                </a:solidFill>
              </a:rPr>
              <a:t>και </a:t>
            </a:r>
            <a:r>
              <a:rPr lang="el-GR" sz="2400" b="1" dirty="0">
                <a:solidFill>
                  <a:schemeClr val="tx1"/>
                </a:solidFill>
              </a:rPr>
              <a:t>κοπή νομίσματος </a:t>
            </a:r>
            <a:r>
              <a:rPr lang="el-GR" sz="2400" dirty="0">
                <a:solidFill>
                  <a:schemeClr val="tx1"/>
                </a:solidFill>
              </a:rPr>
              <a:t>(χρυσός στατήρας αντικατέστησε το περσικό </a:t>
            </a:r>
            <a:r>
              <a:rPr lang="el-GR" sz="2400" dirty="0" err="1">
                <a:solidFill>
                  <a:schemeClr val="tx1"/>
                </a:solidFill>
              </a:rPr>
              <a:t>δαρεικό</a:t>
            </a:r>
            <a:r>
              <a:rPr lang="el-GR" sz="2400" dirty="0">
                <a:solidFill>
                  <a:schemeClr val="tx1"/>
                </a:solidFill>
              </a:rPr>
              <a:t> νόμισμα στην Ελλάδα)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400" dirty="0">
                <a:solidFill>
                  <a:schemeClr val="tx1"/>
                </a:solidFill>
              </a:rPr>
              <a:t>Επιβλήθηκε ως ηγέτης των Ελλήνων μετά τη </a:t>
            </a:r>
            <a:r>
              <a:rPr lang="el-GR" sz="2400" b="1" dirty="0">
                <a:solidFill>
                  <a:srgbClr val="FF0000"/>
                </a:solidFill>
              </a:rPr>
              <a:t>μάχη της Χαιρώνειας (338 π.Χ.)  </a:t>
            </a:r>
            <a:r>
              <a:rPr lang="el-GR" sz="2400" dirty="0"/>
              <a:t>κατά Θηβαίων και Αθηναίων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575628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9701" y="571499"/>
            <a:ext cx="7315199" cy="624021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Συνέδριο Κορίνθου (337 π.Χ.)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257300" y="1381633"/>
            <a:ext cx="9296401" cy="4904867"/>
          </a:xfrm>
        </p:spPr>
        <p:txBody>
          <a:bodyPr>
            <a:noAutofit/>
          </a:bodyPr>
          <a:lstStyle/>
          <a:p>
            <a:pPr marL="342900" indent="-342900" algn="just">
              <a:buFont typeface="Wingdings 3" charset="2"/>
              <a:buChar char=""/>
            </a:pPr>
            <a:r>
              <a:rPr lang="el-GR" sz="2600" b="1" dirty="0">
                <a:solidFill>
                  <a:srgbClr val="FF0000"/>
                </a:solidFill>
              </a:rPr>
              <a:t>Συμμετέχοντες: </a:t>
            </a:r>
            <a:r>
              <a:rPr lang="el-GR" sz="2600" dirty="0">
                <a:solidFill>
                  <a:schemeClr val="tx1"/>
                </a:solidFill>
              </a:rPr>
              <a:t>όλες οι πόλεις, </a:t>
            </a:r>
            <a:r>
              <a:rPr lang="el-GR" sz="2600" b="1" dirty="0">
                <a:solidFill>
                  <a:schemeClr val="tx1"/>
                </a:solidFill>
              </a:rPr>
              <a:t>εκτός Σπάρτης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600" b="1" dirty="0">
                <a:solidFill>
                  <a:srgbClr val="FF0000"/>
                </a:solidFill>
              </a:rPr>
              <a:t>Όροι: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l-GR" sz="2600" b="1" dirty="0">
                <a:solidFill>
                  <a:schemeClr val="tx1"/>
                </a:solidFill>
              </a:rPr>
              <a:t>Απαγόρευση συγκρούσεων ελληνικών πόλεων και βίαιης μεταβολής καθεστώτων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l-GR" sz="2600" b="1" dirty="0">
                <a:solidFill>
                  <a:schemeClr val="tx1"/>
                </a:solidFill>
              </a:rPr>
              <a:t>Προστασία ελεύθερης ναυσιπλοΐας και καταδίκη πειρατείας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l-GR" sz="2600" b="1" dirty="0">
                <a:solidFill>
                  <a:schemeClr val="tx1"/>
                </a:solidFill>
              </a:rPr>
              <a:t>Ίδρυση πανελλήνιας συμμαχίας</a:t>
            </a:r>
            <a:r>
              <a:rPr lang="el-GR" sz="2600" dirty="0">
                <a:solidFill>
                  <a:schemeClr val="tx1"/>
                </a:solidFill>
              </a:rPr>
              <a:t> (αμυντικής και επιθετικής) </a:t>
            </a:r>
            <a:r>
              <a:rPr lang="el-GR" sz="2600" b="1" dirty="0">
                <a:solidFill>
                  <a:schemeClr val="tx1"/>
                </a:solidFill>
              </a:rPr>
              <a:t>με ισόβιο αρχηγό τον Φίλιππο Β΄ της Μακεδονίας 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600" b="1" dirty="0">
                <a:solidFill>
                  <a:srgbClr val="FF0000"/>
                </a:solidFill>
              </a:rPr>
              <a:t>336 π.Χ.: </a:t>
            </a:r>
            <a:r>
              <a:rPr lang="el-GR" sz="2600" dirty="0">
                <a:solidFill>
                  <a:schemeClr val="tx1"/>
                </a:solidFill>
              </a:rPr>
              <a:t>Ανάληψη ηγεσίας από </a:t>
            </a:r>
            <a:r>
              <a:rPr lang="el-GR" sz="2600" b="1" dirty="0">
                <a:solidFill>
                  <a:schemeClr val="tx1"/>
                </a:solidFill>
              </a:rPr>
              <a:t>Μ. Αλέξανδρο </a:t>
            </a:r>
            <a:r>
              <a:rPr lang="el-GR" sz="2600" dirty="0">
                <a:solidFill>
                  <a:schemeClr val="tx1"/>
                </a:solidFill>
              </a:rPr>
              <a:t>(θάνατος Φιλίππου)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600" b="1" dirty="0"/>
          </a:p>
        </p:txBody>
      </p:sp>
    </p:spTree>
    <p:extLst>
      <p:ext uri="{BB962C8B-B14F-4D97-AF65-F5344CB8AC3E}">
        <p14:creationId xmlns:p14="http://schemas.microsoft.com/office/powerpoint/2010/main" val="283942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68" y="0"/>
            <a:ext cx="11082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3944471" cy="459671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70" y="1"/>
            <a:ext cx="8247529" cy="6858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96715"/>
            <a:ext cx="3944470" cy="22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4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7300" y="664472"/>
            <a:ext cx="6172200" cy="93572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/>
              <a:t>Μ. Αλέξανδρος </a:t>
            </a:r>
            <a:br>
              <a:rPr lang="el-GR" sz="3200" b="1" dirty="0"/>
            </a:br>
            <a:r>
              <a:rPr lang="el-GR" sz="3200" b="1" dirty="0"/>
              <a:t>(336-323 </a:t>
            </a:r>
            <a:r>
              <a:rPr lang="el-GR" sz="3200" b="1" dirty="0" err="1"/>
              <a:t>π.Χ</a:t>
            </a:r>
            <a:r>
              <a:rPr lang="el-GR" sz="3200" b="1" dirty="0"/>
              <a:t>)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244600" y="1598613"/>
            <a:ext cx="9728200" cy="4569105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 3" charset="2"/>
              <a:buChar char=""/>
            </a:pPr>
            <a:r>
              <a:rPr lang="el-GR" sz="2600" b="1" dirty="0">
                <a:solidFill>
                  <a:srgbClr val="FF0000"/>
                </a:solidFill>
              </a:rPr>
              <a:t>Στρατιωτικό έργο: </a:t>
            </a:r>
            <a:r>
              <a:rPr lang="el-GR" sz="2600" b="1" dirty="0">
                <a:solidFill>
                  <a:schemeClr val="tx1"/>
                </a:solidFill>
              </a:rPr>
              <a:t>διορατικός στρατηγός </a:t>
            </a:r>
            <a:r>
              <a:rPr lang="el-GR" sz="2600" dirty="0">
                <a:solidFill>
                  <a:schemeClr val="tx1"/>
                </a:solidFill>
              </a:rPr>
              <a:t>(επέκταση Ελληνισμού έως Ινδίες και κατάλληλος σχεδιασμός) 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600" b="1" dirty="0">
                <a:solidFill>
                  <a:srgbClr val="FF0000"/>
                </a:solidFill>
              </a:rPr>
              <a:t>Πολιτικό έργο: </a:t>
            </a:r>
            <a:r>
              <a:rPr lang="el-GR" sz="2600" b="1" dirty="0">
                <a:solidFill>
                  <a:schemeClr val="tx1"/>
                </a:solidFill>
              </a:rPr>
              <a:t>α) ανάμειξη ελληνικού και ασιατικού κόσμου (συνέχιση παραδόσεων), β) διατήρηση θεσμού σατραπειών με διοίκηση από Έλληνες ή Πέρσες ηγεμόνες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600" b="1" dirty="0">
                <a:solidFill>
                  <a:srgbClr val="FF0000"/>
                </a:solidFill>
              </a:rPr>
              <a:t>Οικονομικό έργο: </a:t>
            </a:r>
            <a:r>
              <a:rPr lang="el-GR" sz="2600" b="1" dirty="0">
                <a:solidFill>
                  <a:schemeClr val="tx1"/>
                </a:solidFill>
              </a:rPr>
              <a:t>α) θέσπιση ενιαίου νομισματικού </a:t>
            </a:r>
            <a:r>
              <a:rPr lang="el-GR" sz="2600" b="1" dirty="0" err="1">
                <a:solidFill>
                  <a:schemeClr val="tx1"/>
                </a:solidFill>
              </a:rPr>
              <a:t>συστή-ματος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dirty="0">
                <a:solidFill>
                  <a:schemeClr val="tx1"/>
                </a:solidFill>
              </a:rPr>
              <a:t>(συγκέντρωση θησαυρών και μετατροπή τους σε χρυσό νόμισμα) και </a:t>
            </a:r>
            <a:r>
              <a:rPr lang="el-GR" sz="2600" b="1" dirty="0">
                <a:solidFill>
                  <a:schemeClr val="tx1"/>
                </a:solidFill>
              </a:rPr>
              <a:t>β) δημιουργία φορολογικής περιφέρειας</a:t>
            </a:r>
            <a:r>
              <a:rPr lang="el-GR" sz="2600" dirty="0">
                <a:solidFill>
                  <a:schemeClr val="tx1"/>
                </a:solidFill>
              </a:rPr>
              <a:t> με περισσότερες σατραπείες</a:t>
            </a:r>
          </a:p>
          <a:p>
            <a:pPr marL="342900" indent="-342900" algn="just">
              <a:buFont typeface="Wingdings 3" charset="2"/>
              <a:buChar char=""/>
            </a:pPr>
            <a:r>
              <a:rPr lang="el-GR" sz="2600" b="1" dirty="0">
                <a:solidFill>
                  <a:srgbClr val="FF0000"/>
                </a:solidFill>
              </a:rPr>
              <a:t>Πολιτιστικό έργο: </a:t>
            </a:r>
            <a:r>
              <a:rPr lang="el-GR" sz="2600" b="1" dirty="0">
                <a:solidFill>
                  <a:schemeClr val="tx1"/>
                </a:solidFill>
              </a:rPr>
              <a:t>α) προώθησε την ελληνική γλώσσα, β) σεβάστηκε τον πολιτισμό των άλλων λαών, γ) ίδρυσε νέες πόλεις-εμπορικά/πνευματικά κέντρα και δ) στις κατακτήσεις του συμμετείχαν φιλόσοφοι και ερευνητές </a:t>
            </a:r>
            <a:r>
              <a:rPr lang="el-GR" sz="2600" dirty="0">
                <a:solidFill>
                  <a:schemeClr val="tx1"/>
                </a:solidFill>
              </a:rPr>
              <a:t>(«ένοπλη εξερεύνηση»)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4900" y="622300"/>
            <a:ext cx="341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https://www.youtube.com/watch?v=BhIO27nQ96g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95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7618"/>
            <a:ext cx="4249271" cy="1690382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249271" cy="51676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1" y="-1"/>
            <a:ext cx="8219206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7479" y="5058561"/>
            <a:ext cx="424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https://www.youtube.com/watch?v=BhIO27nQ96g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250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1" y="520700"/>
            <a:ext cx="5422899" cy="14097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Πολιτισμικές αντιλήψεις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0400" y="1968500"/>
            <a:ext cx="10844212" cy="38862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Οι πολίτες δεν εργάζονταν παρά ασχολούνταν με τα κοινά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Διασκέδαση:</a:t>
            </a:r>
            <a:r>
              <a:rPr lang="el-GR" sz="2800" dirty="0"/>
              <a:t> συμπόσια, εορτές, θεατρικές παραστάσεις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Κοινωνικός χαρακτήρας τελετών γέννησης, γάμου και θανάτου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Αθήνα: </a:t>
            </a:r>
            <a:r>
              <a:rPr lang="el-GR" sz="2800" dirty="0"/>
              <a:t>πόλος έλξης πνευματικών ανθρώπων και καλλιτεχνών </a:t>
            </a:r>
          </a:p>
        </p:txBody>
      </p:sp>
    </p:spTree>
    <p:extLst>
      <p:ext uri="{BB962C8B-B14F-4D97-AF65-F5344CB8AC3E}">
        <p14:creationId xmlns:p14="http://schemas.microsoft.com/office/powerpoint/2010/main" val="200829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001" y="624110"/>
            <a:ext cx="7556499" cy="177619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Φιλοσοφία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6600" y="2933700"/>
            <a:ext cx="10768012" cy="33147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Κέντρο ενδιαφέροντος: </a:t>
            </a:r>
            <a:r>
              <a:rPr lang="el-GR" sz="2800" b="1" dirty="0"/>
              <a:t>ο άνθρωπος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Ορθολογισμός: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b="1" dirty="0"/>
              <a:t>Σωκράτης και σοφιστές </a:t>
            </a:r>
            <a:r>
              <a:rPr lang="el-GR" sz="2800" dirty="0"/>
              <a:t>(4</a:t>
            </a:r>
            <a:r>
              <a:rPr lang="el-GR" sz="2800" baseline="30000" dirty="0"/>
              <a:t>ος</a:t>
            </a:r>
            <a:r>
              <a:rPr lang="el-GR" sz="2800" dirty="0"/>
              <a:t> αιώνας)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b="1" dirty="0"/>
              <a:t>Πλάτων και Αριστοτέλης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57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3680875" cy="10522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Ιστοριογραφία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4700" y="1408669"/>
            <a:ext cx="10729912" cy="5222789"/>
          </a:xfrm>
        </p:spPr>
        <p:txBody>
          <a:bodyPr>
            <a:normAutofit/>
          </a:bodyPr>
          <a:lstStyle/>
          <a:p>
            <a:r>
              <a:rPr lang="el-GR" sz="2800" b="1" dirty="0"/>
              <a:t>Ηρόδοτος</a:t>
            </a:r>
          </a:p>
          <a:p>
            <a:r>
              <a:rPr lang="el-GR" sz="2800" b="1" dirty="0"/>
              <a:t>Θουκυδίδης</a:t>
            </a:r>
            <a:r>
              <a:rPr lang="el-GR" sz="2800" dirty="0"/>
              <a:t> (επιστημονική ιστορία)</a:t>
            </a:r>
          </a:p>
          <a:p>
            <a:r>
              <a:rPr lang="el-GR" sz="2800" b="1" dirty="0"/>
              <a:t>Ξενοφώντας</a:t>
            </a:r>
            <a:r>
              <a:rPr lang="el-GR" sz="2800" dirty="0"/>
              <a:t> (4</a:t>
            </a:r>
            <a:r>
              <a:rPr lang="el-GR" sz="2800" baseline="30000" dirty="0"/>
              <a:t>ος</a:t>
            </a:r>
            <a:r>
              <a:rPr lang="el-GR" sz="2800" dirty="0"/>
              <a:t> αιώνας)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9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39801" y="624110"/>
            <a:ext cx="10564812" cy="702182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Θέατρο/Δραματική ποίηση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3100" y="2222500"/>
            <a:ext cx="10856912" cy="3926358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chemeClr val="tx1"/>
                </a:solidFill>
              </a:rPr>
              <a:t>Τραγική ποίηση: </a:t>
            </a:r>
            <a:r>
              <a:rPr lang="el-GR" sz="2800" dirty="0"/>
              <a:t>Αισχύλος, Σοφοκλής, Ευριπίδης</a:t>
            </a:r>
          </a:p>
          <a:p>
            <a:pPr algn="just"/>
            <a:r>
              <a:rPr lang="el-GR" sz="2800" b="1" dirty="0"/>
              <a:t>Κωμωδία: </a:t>
            </a:r>
            <a:r>
              <a:rPr lang="el-GR" sz="2800" dirty="0"/>
              <a:t>Αριστοφάνης (κριτική πολιτικής ζωής)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9035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1" y="624110"/>
            <a:ext cx="6921499" cy="702182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Ρητορικός λόγος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1500" y="2197100"/>
            <a:ext cx="10933112" cy="4434358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Λόγοι ανάπτυξης της ρητορικής: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b="1" dirty="0"/>
              <a:t>Δημοκρατικό πολίτευμα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800" b="1" dirty="0"/>
              <a:t>Οργάνωση της δικαιοσύνης </a:t>
            </a:r>
            <a:r>
              <a:rPr lang="el-GR" sz="2800" dirty="0"/>
              <a:t>(4</a:t>
            </a:r>
            <a:r>
              <a:rPr lang="el-GR" sz="2800" baseline="30000" dirty="0"/>
              <a:t>ος</a:t>
            </a:r>
            <a:r>
              <a:rPr lang="el-GR" sz="2800" dirty="0"/>
              <a:t> αιώνας)</a:t>
            </a:r>
          </a:p>
          <a:p>
            <a:r>
              <a:rPr lang="el-GR" sz="2800" b="1" dirty="0"/>
              <a:t>Ρήτορες: </a:t>
            </a:r>
            <a:r>
              <a:rPr lang="el-GR" sz="2800" dirty="0"/>
              <a:t>Λυσίας, Ισοκράτης, Δημοσθένης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4933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7401" y="624110"/>
            <a:ext cx="6591299" cy="702182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Επιστήμη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3100" y="1866900"/>
            <a:ext cx="10831512" cy="4764558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/>
              <a:t>Αστρονομία και μαθηματικά: </a:t>
            </a:r>
            <a:r>
              <a:rPr lang="el-GR" sz="2800" dirty="0" err="1"/>
              <a:t>Μέτων</a:t>
            </a:r>
            <a:r>
              <a:rPr lang="el-GR" sz="2800" dirty="0"/>
              <a:t> ο Αθηναίος</a:t>
            </a:r>
          </a:p>
          <a:p>
            <a:pPr algn="just"/>
            <a:r>
              <a:rPr lang="el-GR" sz="2800" b="1" dirty="0"/>
              <a:t>Χωροταξική οργάνωση των πόλεων: </a:t>
            </a:r>
            <a:r>
              <a:rPr lang="el-GR" sz="2800" dirty="0" err="1"/>
              <a:t>Ιππόδαμος</a:t>
            </a:r>
            <a:r>
              <a:rPr lang="el-GR" sz="2800" dirty="0"/>
              <a:t> (σχέδιο του Πειραιά)</a:t>
            </a:r>
          </a:p>
          <a:p>
            <a:pPr algn="just"/>
            <a:r>
              <a:rPr lang="el-GR" sz="2800" b="1" dirty="0"/>
              <a:t>Ιατρική: </a:t>
            </a:r>
            <a:r>
              <a:rPr lang="el-GR" sz="2800" dirty="0"/>
              <a:t>Ιπποκράτης (επιληψία ή ιερά νόσος)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043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4935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67B4900-7693-BEF3-6139-65FE4EF6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7" y="435005"/>
            <a:ext cx="8911687" cy="488272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Χρόνος, τόπος και χαρακτηριστικά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1CAE2FE-4A59-3C68-3FE4-CF380429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896644"/>
            <a:ext cx="10724225" cy="5264459"/>
          </a:xfrm>
        </p:spPr>
        <p:txBody>
          <a:bodyPr>
            <a:noAutofit/>
          </a:bodyPr>
          <a:lstStyle/>
          <a:p>
            <a:pPr lvl="1" algn="just"/>
            <a:r>
              <a:rPr lang="el-GR" sz="2000" b="1" dirty="0">
                <a:solidFill>
                  <a:srgbClr val="FF0000"/>
                </a:solidFill>
              </a:rPr>
              <a:t>Κλασικός</a:t>
            </a:r>
            <a:r>
              <a:rPr lang="el-GR" sz="2000" dirty="0">
                <a:solidFill>
                  <a:srgbClr val="FF0000"/>
                </a:solidFill>
              </a:rPr>
              <a:t>: </a:t>
            </a:r>
            <a:r>
              <a:rPr lang="el-GR" sz="2000" b="1" dirty="0"/>
              <a:t>διαχρονικός</a:t>
            </a:r>
            <a:endParaRPr lang="el-GR" sz="2000" dirty="0"/>
          </a:p>
          <a:p>
            <a:pPr algn="just"/>
            <a:r>
              <a:rPr lang="el-GR" sz="2000" b="1" dirty="0">
                <a:solidFill>
                  <a:srgbClr val="FF0000"/>
                </a:solidFill>
              </a:rPr>
              <a:t>480π.Χ.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= </a:t>
            </a:r>
            <a:r>
              <a:rPr lang="el-GR" sz="2000" b="1" dirty="0"/>
              <a:t>τέλος περσικών πολέμων</a:t>
            </a:r>
          </a:p>
          <a:p>
            <a:pPr algn="just"/>
            <a:r>
              <a:rPr lang="el-GR" sz="1800" b="1" dirty="0">
                <a:solidFill>
                  <a:srgbClr val="FF0000"/>
                </a:solidFill>
              </a:rPr>
              <a:t>323 π.Χ.</a:t>
            </a:r>
            <a:r>
              <a:rPr lang="el-GR" sz="1800" b="1" dirty="0"/>
              <a:t> </a:t>
            </a:r>
            <a:r>
              <a:rPr lang="el-GR" sz="1800" dirty="0"/>
              <a:t>= </a:t>
            </a:r>
            <a:r>
              <a:rPr lang="el-GR" sz="1800" b="1" dirty="0"/>
              <a:t>θάνατος Μ. Αλεξάνδρου</a:t>
            </a:r>
          </a:p>
          <a:p>
            <a:pPr algn="just"/>
            <a:r>
              <a:rPr lang="el-GR" sz="1800" b="1" dirty="0">
                <a:solidFill>
                  <a:srgbClr val="FF0000"/>
                </a:solidFill>
              </a:rPr>
              <a:t>Τόπος:</a:t>
            </a:r>
            <a:r>
              <a:rPr lang="el-GR" sz="1800" dirty="0">
                <a:solidFill>
                  <a:srgbClr val="FF0000"/>
                </a:solidFill>
              </a:rPr>
              <a:t> </a:t>
            </a:r>
            <a:r>
              <a:rPr lang="el-GR" sz="1800" b="1" dirty="0"/>
              <a:t>Ελλάδα</a:t>
            </a:r>
            <a:r>
              <a:rPr lang="el-GR" sz="1800" dirty="0"/>
              <a:t> (κυρίως Αθήνα)</a:t>
            </a:r>
          </a:p>
          <a:p>
            <a:pPr algn="just"/>
            <a:r>
              <a:rPr lang="el-GR" sz="1800" b="1" dirty="0">
                <a:solidFill>
                  <a:srgbClr val="FF0000"/>
                </a:solidFill>
              </a:rPr>
              <a:t>Σημασία: </a:t>
            </a:r>
            <a:r>
              <a:rPr lang="el-GR" sz="1800" b="1" dirty="0"/>
              <a:t>Διαμόρφωση αξιών του σύγχρονου δυτικού πολιτισμού </a:t>
            </a:r>
            <a:r>
              <a:rPr lang="el-GR" sz="1800" dirty="0"/>
              <a:t>(δημοκρατία, επιτεύγματα στην πολιτική, τα γράμματα και τις τέχνες</a:t>
            </a:r>
          </a:p>
          <a:p>
            <a:pPr algn="just"/>
            <a:r>
              <a:rPr lang="el-GR" sz="1800" b="1" dirty="0">
                <a:solidFill>
                  <a:srgbClr val="FF0000"/>
                </a:solidFill>
              </a:rPr>
              <a:t>Αντιπαράθεση Αθήνας και Σπάρτης </a:t>
            </a:r>
            <a:r>
              <a:rPr lang="el-GR" sz="1800" dirty="0"/>
              <a:t>&gt; </a:t>
            </a:r>
            <a:r>
              <a:rPr lang="el-GR" sz="1800" b="1" dirty="0"/>
              <a:t>Πελοποννησιακός πόλεμος </a:t>
            </a:r>
          </a:p>
          <a:p>
            <a:pPr algn="just"/>
            <a:r>
              <a:rPr lang="el-GR" sz="1800" b="1" dirty="0">
                <a:solidFill>
                  <a:srgbClr val="FF0000"/>
                </a:solidFill>
              </a:rPr>
              <a:t>Πρώτο μισό 4</a:t>
            </a:r>
            <a:r>
              <a:rPr lang="el-GR" sz="1800" b="1" baseline="30000" dirty="0">
                <a:solidFill>
                  <a:srgbClr val="FF0000"/>
                </a:solidFill>
              </a:rPr>
              <a:t>ου</a:t>
            </a:r>
            <a:r>
              <a:rPr lang="el-GR" sz="1800" b="1" dirty="0">
                <a:solidFill>
                  <a:srgbClr val="FF0000"/>
                </a:solidFill>
              </a:rPr>
              <a:t> αιώνα: </a:t>
            </a:r>
            <a:r>
              <a:rPr lang="el-GR" sz="1800" b="1" dirty="0"/>
              <a:t>Παρέμβαση Περσών στα εσωτερικά των Ελλήνων </a:t>
            </a:r>
          </a:p>
          <a:p>
            <a:pPr algn="just"/>
            <a:r>
              <a:rPr lang="el-GR" sz="1800" b="1" dirty="0">
                <a:solidFill>
                  <a:srgbClr val="FF0000"/>
                </a:solidFill>
              </a:rPr>
              <a:t>Δεύτερο μισό 4</a:t>
            </a:r>
            <a:r>
              <a:rPr lang="el-GR" sz="1800" b="1" baseline="30000" dirty="0">
                <a:solidFill>
                  <a:srgbClr val="FF0000"/>
                </a:solidFill>
              </a:rPr>
              <a:t>ου</a:t>
            </a:r>
            <a:r>
              <a:rPr lang="el-GR" sz="1800" b="1" dirty="0">
                <a:solidFill>
                  <a:srgbClr val="FF0000"/>
                </a:solidFill>
              </a:rPr>
              <a:t> αιώνα: </a:t>
            </a:r>
            <a:r>
              <a:rPr lang="el-GR" sz="1800" b="1" dirty="0"/>
              <a:t>ιδέα της πανελλήνιας ένωσης κατά των Περσών </a:t>
            </a:r>
          </a:p>
        </p:txBody>
      </p:sp>
    </p:spTree>
    <p:extLst>
      <p:ext uri="{BB962C8B-B14F-4D97-AF65-F5344CB8AC3E}">
        <p14:creationId xmlns:p14="http://schemas.microsoft.com/office/powerpoint/2010/main" val="137901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52501" y="624110"/>
            <a:ext cx="10552112" cy="6774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Αθηναίοι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4042" y="1516880"/>
            <a:ext cx="8915400" cy="5341119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478 π.Χ.: Αθηναϊκή/Δηλιακή συμμαχία: </a:t>
            </a:r>
            <a:r>
              <a:rPr lang="el-GR" sz="2800" dirty="0"/>
              <a:t>συμμαχικό ταμείο στη </a:t>
            </a:r>
            <a:r>
              <a:rPr lang="el-GR" sz="2800" b="1" dirty="0"/>
              <a:t>Δήλο</a:t>
            </a:r>
            <a:r>
              <a:rPr lang="el-GR" sz="2800" dirty="0"/>
              <a:t>/ </a:t>
            </a:r>
            <a:r>
              <a:rPr lang="el-GR" sz="2800" b="1" dirty="0"/>
              <a:t>φόροι</a:t>
            </a:r>
            <a:r>
              <a:rPr lang="el-GR" sz="2800" dirty="0"/>
              <a:t>: χρήματα ή πλοία)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454 π.Χ.: Αθηναϊκή ηγεμονία: </a:t>
            </a:r>
            <a:r>
              <a:rPr lang="el-GR" sz="2800" dirty="0"/>
              <a:t>μεταφορά ταμείου σε Ακρόπολη Αθηνών και ένοπλες επεμβάσεις Αθηναίων στις συμμαχικές πόλεις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Σκοπός συμμαχίας: </a:t>
            </a:r>
            <a:r>
              <a:rPr lang="el-GR" sz="2800" dirty="0"/>
              <a:t>αποτροπή του περσικού κινδύνου και μέσο κυριαρχίας των Αθηναίων στους συμμάχους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Ιστορικά πρόσωπα</a:t>
            </a:r>
            <a:r>
              <a:rPr lang="el-GR" sz="2800" dirty="0">
                <a:solidFill>
                  <a:srgbClr val="FF0000"/>
                </a:solidFill>
              </a:rPr>
              <a:t>: </a:t>
            </a:r>
            <a:r>
              <a:rPr lang="el-GR" sz="2800" b="1" dirty="0"/>
              <a:t>Κίμωνας</a:t>
            </a:r>
            <a:r>
              <a:rPr lang="el-GR" sz="2800" dirty="0"/>
              <a:t>, </a:t>
            </a:r>
            <a:r>
              <a:rPr lang="el-GR" sz="2800" b="1" dirty="0"/>
              <a:t>Εφιάλτης</a:t>
            </a:r>
            <a:r>
              <a:rPr lang="el-GR" sz="2800" dirty="0"/>
              <a:t> </a:t>
            </a:r>
            <a:r>
              <a:rPr lang="el-GR" sz="2800" b="1" dirty="0"/>
              <a:t>Περικλής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2048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727F85F-3E39-1394-2235-C4EE3220B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0706"/>
          </a:xfrm>
        </p:spPr>
        <p:txBody>
          <a:bodyPr/>
          <a:lstStyle/>
          <a:p>
            <a:pPr algn="ctr"/>
            <a:r>
              <a:rPr lang="el-GR" b="1" dirty="0"/>
              <a:t>Κίμων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A667DA0-6276-C929-F733-D196F7C02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130" y="1464815"/>
            <a:ext cx="9409482" cy="5131293"/>
          </a:xfrm>
        </p:spPr>
        <p:txBody>
          <a:bodyPr>
            <a:noAutofit/>
          </a:bodyPr>
          <a:lstStyle/>
          <a:p>
            <a:pPr algn="just"/>
            <a:r>
              <a:rPr lang="el-GR" sz="2400" dirty="0"/>
              <a:t>Εκπρόσωπος </a:t>
            </a:r>
            <a:r>
              <a:rPr lang="el-GR" sz="2400" b="1" dirty="0"/>
              <a:t>αριστοκρατικής παράταξης</a:t>
            </a:r>
          </a:p>
          <a:p>
            <a:pPr algn="just"/>
            <a:r>
              <a:rPr lang="el-GR" sz="2400" b="1" dirty="0"/>
              <a:t>Υπέρ συνεργασίας με Σπάρτη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467 π.Χ.: </a:t>
            </a:r>
            <a:r>
              <a:rPr lang="el-GR" sz="2400" b="1" dirty="0"/>
              <a:t>Αρχιστράτηγος συμμαχίας και νίκη κατά Περσών σε </a:t>
            </a:r>
            <a:r>
              <a:rPr lang="el-GR" sz="2400" b="1" dirty="0" err="1"/>
              <a:t>Ευρυμέδοντα</a:t>
            </a:r>
            <a:r>
              <a:rPr lang="el-GR" sz="2400" b="1" dirty="0"/>
              <a:t> ποταμό</a:t>
            </a:r>
            <a:endParaRPr lang="el-GR" sz="2400" dirty="0"/>
          </a:p>
          <a:p>
            <a:pPr algn="just"/>
            <a:r>
              <a:rPr lang="el-GR" sz="2400" b="1" dirty="0"/>
              <a:t>Διακοπή φιλικών σχέσεων Αθήνας και Σπάρτης </a:t>
            </a:r>
            <a:r>
              <a:rPr lang="el-GR" sz="2400" dirty="0"/>
              <a:t>(αποπομπή βοήθειας Αθηναίων από τους Λακεδαιμόνιους για την καταστολή της εξέγερσης των ειλώτων της Μεσσηνίας. Εξορία Κίμωνα.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451 π.Χ.: </a:t>
            </a:r>
            <a:r>
              <a:rPr lang="el-GR" sz="2400" b="1" dirty="0"/>
              <a:t>επιστροφή σε Αθήνα και υπογραφή πενταετούς ανακωχής με Σπάρτη και στροφή κατά των Περσών σε Κύπρο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450 π.Χ.: </a:t>
            </a:r>
            <a:r>
              <a:rPr lang="el-GR" sz="2400" b="1" dirty="0"/>
              <a:t>Θάνατος σε πολιορκία του Κιτίου</a:t>
            </a:r>
          </a:p>
        </p:txBody>
      </p:sp>
    </p:spTree>
    <p:extLst>
      <p:ext uri="{BB962C8B-B14F-4D97-AF65-F5344CB8AC3E}">
        <p14:creationId xmlns:p14="http://schemas.microsoft.com/office/powerpoint/2010/main" val="386940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A9D9C73-9962-C308-BF89-3B22AB31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err="1"/>
              <a:t>Καλλίειος</a:t>
            </a:r>
            <a:r>
              <a:rPr lang="el-GR" b="1" dirty="0"/>
              <a:t> ή </a:t>
            </a:r>
            <a:r>
              <a:rPr lang="el-GR" b="1" dirty="0" err="1"/>
              <a:t>Κιμώνειος</a:t>
            </a:r>
            <a:r>
              <a:rPr lang="el-GR" b="1" dirty="0"/>
              <a:t> ειρήνη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5CF51FB-A198-217C-99B7-90C84045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b="1" dirty="0"/>
              <a:t>Μεταξύ Αθηναίων και Περσών</a:t>
            </a:r>
          </a:p>
          <a:p>
            <a:pPr algn="just"/>
            <a:r>
              <a:rPr lang="el-GR" sz="2800" b="1" dirty="0"/>
              <a:t>Αναγνώριση ανεξαρτησίας ελληνικών πόλεων Μ. Ασίας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Καλίας:</a:t>
            </a:r>
            <a:r>
              <a:rPr lang="el-GR" sz="2800" dirty="0"/>
              <a:t> αρχηγός αθηναϊκής αποστολής στα Σούσα 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Κίμων:</a:t>
            </a:r>
            <a:r>
              <a:rPr lang="el-GR" sz="2800" dirty="0"/>
              <a:t> Κύριος συντελεστής της ειρήνης</a:t>
            </a:r>
          </a:p>
        </p:txBody>
      </p:sp>
    </p:spTree>
    <p:extLst>
      <p:ext uri="{BB962C8B-B14F-4D97-AF65-F5344CB8AC3E}">
        <p14:creationId xmlns:p14="http://schemas.microsoft.com/office/powerpoint/2010/main" val="408113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7401" y="355601"/>
            <a:ext cx="5245100" cy="11303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Εφιάλτης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74700" y="1293341"/>
            <a:ext cx="10729912" cy="4617881"/>
          </a:xfrm>
        </p:spPr>
        <p:txBody>
          <a:bodyPr>
            <a:noAutofit/>
          </a:bodyPr>
          <a:lstStyle/>
          <a:p>
            <a:pPr algn="just"/>
            <a:r>
              <a:rPr lang="el-GR" sz="3200" b="1" dirty="0"/>
              <a:t>Ηγέτης δημοκρατικών</a:t>
            </a:r>
          </a:p>
          <a:p>
            <a:pPr algn="just"/>
            <a:r>
              <a:rPr lang="el-GR" sz="3200" b="1" dirty="0"/>
              <a:t>Διαδέχτηκε τον Θεμιστοκλή το 462 π.Χ. </a:t>
            </a:r>
            <a:endParaRPr lang="el-GR" sz="3200" dirty="0"/>
          </a:p>
          <a:p>
            <a:pPr algn="just"/>
            <a:r>
              <a:rPr lang="el-GR" sz="3200" b="1" dirty="0"/>
              <a:t>Αφαίρεσε πολιτικές και δικαστικές </a:t>
            </a:r>
            <a:r>
              <a:rPr lang="el-GR" sz="3200" b="1" dirty="0" err="1"/>
              <a:t>αρμο-διότητες</a:t>
            </a:r>
            <a:r>
              <a:rPr lang="el-GR" sz="3200" b="1" dirty="0"/>
              <a:t> Βουλής του Αρείου Πάγου </a:t>
            </a:r>
            <a:r>
              <a:rPr lang="el-GR" sz="3200" dirty="0"/>
              <a:t>(διατήρησε μόνο εκδίκαση φόνων εκ προθέσεως, εμπρησμούς κ.ά.). </a:t>
            </a:r>
          </a:p>
          <a:p>
            <a:pPr algn="just"/>
            <a:r>
              <a:rPr lang="el-GR" sz="3200" b="1" dirty="0"/>
              <a:t>Δολοφονία</a:t>
            </a:r>
            <a:r>
              <a:rPr lang="el-GR" sz="3200" dirty="0"/>
              <a:t> του (480 π.Χ.) και εξορία του Κίμωνα έφερε στην εξουσία τον Περικλή.</a:t>
            </a:r>
          </a:p>
          <a:p>
            <a:pPr algn="just"/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46696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Περικλής 1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57779" y="1824439"/>
            <a:ext cx="9746833" cy="4816058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5</a:t>
            </a:r>
            <a:r>
              <a:rPr lang="el-GR" sz="2400" b="1" baseline="30000" dirty="0">
                <a:solidFill>
                  <a:srgbClr val="FF0000"/>
                </a:solidFill>
              </a:rPr>
              <a:t>ος</a:t>
            </a:r>
            <a:r>
              <a:rPr lang="el-GR" sz="2400" b="1" dirty="0">
                <a:solidFill>
                  <a:srgbClr val="FF0000"/>
                </a:solidFill>
              </a:rPr>
              <a:t> αιώνας: </a:t>
            </a:r>
            <a:r>
              <a:rPr lang="el-GR" sz="2400" b="1" dirty="0"/>
              <a:t>«χρυσούς αιώνας του </a:t>
            </a:r>
            <a:r>
              <a:rPr lang="el-GR" sz="2400" b="1" dirty="0" err="1"/>
              <a:t>Περικλέους</a:t>
            </a:r>
            <a:r>
              <a:rPr lang="el-GR" sz="2400" b="1" dirty="0"/>
              <a:t>»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445 π.Χ.: </a:t>
            </a:r>
            <a:r>
              <a:rPr lang="el-GR" sz="2400" b="1" dirty="0"/>
              <a:t>Σύναψε </a:t>
            </a:r>
            <a:r>
              <a:rPr lang="el-GR" sz="2400" b="1" dirty="0" err="1"/>
              <a:t>τριακοντούτεις</a:t>
            </a:r>
            <a:r>
              <a:rPr lang="el-GR" sz="2400" b="1" dirty="0"/>
              <a:t> σπονδές με Σπάρτη (Θηβαίους και Κορινθίους)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472 π.Χ.: </a:t>
            </a:r>
            <a:r>
              <a:rPr lang="el-GR" sz="2400" dirty="0"/>
              <a:t>Εμφάνιση ως </a:t>
            </a:r>
            <a:r>
              <a:rPr lang="el-GR" sz="2400" b="1" dirty="0"/>
              <a:t>χορηγός στις Πέρσες του Αισχύλου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460 π.Χ.:</a:t>
            </a:r>
            <a:r>
              <a:rPr lang="el-GR" sz="2400" b="1" dirty="0"/>
              <a:t> Αρχηγός δημοκρατικής παράταξης </a:t>
            </a:r>
            <a:r>
              <a:rPr lang="el-GR" sz="2400" dirty="0"/>
              <a:t>μετά δολοφονία του Εφιάλτη και τον θάνατο του Κίμωνα</a:t>
            </a:r>
          </a:p>
          <a:p>
            <a:pPr algn="just"/>
            <a:r>
              <a:rPr lang="el-GR" sz="2400" dirty="0"/>
              <a:t>Εκλεγόταν </a:t>
            </a:r>
            <a:r>
              <a:rPr lang="el-GR" sz="2400" b="1" dirty="0"/>
              <a:t>στρατηγός</a:t>
            </a:r>
            <a:r>
              <a:rPr lang="el-GR" sz="2400" dirty="0"/>
              <a:t> κάθε χρόνο – επιβαλλόταν χωρίς αυταρχισμό </a:t>
            </a:r>
          </a:p>
          <a:p>
            <a:pPr algn="just"/>
            <a:r>
              <a:rPr lang="el-GR" sz="2400" b="1" dirty="0"/>
              <a:t>Πολιτικά οξυδερκής – ικανός ηγέτης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776" y="624110"/>
            <a:ext cx="201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hlinkClick r:id="rId2"/>
              </a:rPr>
              <a:t>https://www.youtube.com/watch?v=3p5-4e2a8fE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2226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2001" y="177800"/>
            <a:ext cx="4483099" cy="1362389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Περικλής 2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8501" y="1540188"/>
            <a:ext cx="10806112" cy="4860611"/>
          </a:xfrm>
        </p:spPr>
        <p:txBody>
          <a:bodyPr>
            <a:no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Ενίσχυσε δημοκρατία: </a:t>
            </a:r>
            <a:r>
              <a:rPr lang="el-GR" sz="2400" b="1" dirty="0"/>
              <a:t>α) Μισθός σε δικαστές, βουλευτές, κληρωτούς άρχοντες και β) θεωρικά </a:t>
            </a:r>
            <a:r>
              <a:rPr lang="el-GR" sz="2400" dirty="0"/>
              <a:t>(αντίτιμο ελεύθερης εισόδου πολιτών στο θέατρο)</a:t>
            </a:r>
          </a:p>
          <a:p>
            <a:pPr algn="just"/>
            <a:r>
              <a:rPr lang="el-GR" sz="2400" b="1" dirty="0"/>
              <a:t>Συμμαχία με </a:t>
            </a:r>
            <a:r>
              <a:rPr lang="el-GR" sz="2400" b="1" dirty="0" err="1"/>
              <a:t>Εγέστα</a:t>
            </a:r>
            <a:r>
              <a:rPr lang="el-GR" sz="2400" b="1" dirty="0"/>
              <a:t>, </a:t>
            </a:r>
            <a:r>
              <a:rPr lang="el-GR" sz="2400" b="1" dirty="0" err="1"/>
              <a:t>Λεοντίνους</a:t>
            </a:r>
            <a:r>
              <a:rPr lang="el-GR" sz="2400" b="1" dirty="0"/>
              <a:t> και </a:t>
            </a:r>
            <a:r>
              <a:rPr lang="el-GR" sz="2400" b="1" dirty="0" err="1"/>
              <a:t>Ρήγιο</a:t>
            </a:r>
            <a:r>
              <a:rPr lang="el-GR" sz="2400" b="1" dirty="0"/>
              <a:t>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443 π.Χ.: </a:t>
            </a:r>
            <a:r>
              <a:rPr lang="el-GR" sz="2400" dirty="0"/>
              <a:t>Συνέβαλλε στην </a:t>
            </a:r>
            <a:r>
              <a:rPr lang="el-GR" sz="2400" b="1" dirty="0"/>
              <a:t>ίδρυση της αποικίας των Θουρίων </a:t>
            </a:r>
            <a:r>
              <a:rPr lang="el-GR" sz="2400" dirty="0"/>
              <a:t>και επέκτεινε εμπορική επιρροή Αθηναίων στη Δύση</a:t>
            </a:r>
          </a:p>
          <a:p>
            <a:pPr algn="just"/>
            <a:r>
              <a:rPr lang="el-GR" sz="2400" dirty="0"/>
              <a:t>Δημιούργησε πολλά </a:t>
            </a:r>
            <a:r>
              <a:rPr lang="el-GR" sz="2400" b="1" dirty="0"/>
              <a:t>έργα στην Αθήνα </a:t>
            </a:r>
            <a:r>
              <a:rPr lang="el-GR" sz="2400" dirty="0"/>
              <a:t>(π.χ. Παρθενώνας)</a:t>
            </a:r>
          </a:p>
          <a:p>
            <a:pPr algn="just"/>
            <a:r>
              <a:rPr lang="el-GR" sz="2400" b="1" dirty="0"/>
              <a:t>Εμπορικό λιμάνι ο Πειραιάς </a:t>
            </a:r>
            <a:r>
              <a:rPr lang="el-GR" sz="2400" dirty="0"/>
              <a:t>(χτίστηκε με σχέδια του </a:t>
            </a:r>
            <a:r>
              <a:rPr lang="el-GR" sz="2400" b="1" dirty="0" err="1"/>
              <a:t>Ιππόδαμου</a:t>
            </a:r>
            <a:r>
              <a:rPr lang="el-G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5160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962</TotalTime>
  <Words>1215</Words>
  <Application>Microsoft Office PowerPoint</Application>
  <PresentationFormat>Προσαρμογή</PresentationFormat>
  <Paragraphs>142</Paragraphs>
  <Slides>29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Austin</vt:lpstr>
      <vt:lpstr>Κλασική εποχή (480 – 323) π.Χ. </vt:lpstr>
      <vt:lpstr>Παρουσίαση του PowerPoint</vt:lpstr>
      <vt:lpstr>Χρόνος, τόπος και χαρακτηριστικά</vt:lpstr>
      <vt:lpstr>Αθηναίοι</vt:lpstr>
      <vt:lpstr>Κίμων</vt:lpstr>
      <vt:lpstr>Καλλίειος ή Κιμώνειος ειρήνη</vt:lpstr>
      <vt:lpstr>Εφιάλτης </vt:lpstr>
      <vt:lpstr>Περικλής 1 </vt:lpstr>
      <vt:lpstr>Περικλής 2 </vt:lpstr>
      <vt:lpstr>Οικονομία στην κλασική Αθήνα</vt:lpstr>
      <vt:lpstr>Πελοποννησιακός πόλεμος</vt:lpstr>
      <vt:lpstr>Συνέπειες Πελοποννησιακού πολέμου</vt:lpstr>
      <vt:lpstr>Αίτια παρακμής πόλεων - κρατών</vt:lpstr>
      <vt:lpstr>Βοιωτικός ή Κορινθιακός πόλεμος</vt:lpstr>
      <vt:lpstr>Βασίλειος ή Ανταλκίδειος ειρήνη</vt:lpstr>
      <vt:lpstr>Θηβαϊκή ηγεμονία </vt:lpstr>
      <vt:lpstr>Πανελλήνια ιδέα</vt:lpstr>
      <vt:lpstr>Φίλιππος Β΄ της Μακεδονίας  (382 – 336 π.Χ)</vt:lpstr>
      <vt:lpstr>Συνέδριο Κορίνθου (337 π.Χ.)</vt:lpstr>
      <vt:lpstr>Παρουσίαση του PowerPoint</vt:lpstr>
      <vt:lpstr>Μ. Αλέξανδρος  (336-323 π.Χ)</vt:lpstr>
      <vt:lpstr>Παρουσίαση του PowerPoint</vt:lpstr>
      <vt:lpstr>Πολιτισμικές αντιλήψεις </vt:lpstr>
      <vt:lpstr>Φιλοσοφία </vt:lpstr>
      <vt:lpstr>Ιστοριογραφία </vt:lpstr>
      <vt:lpstr>Θέατρο/Δραματική ποίηση</vt:lpstr>
      <vt:lpstr>Ρητορικός λόγος</vt:lpstr>
      <vt:lpstr>Επιστήμη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Οι αρχαίοι Έλληνες</dc:title>
  <dc:creator>Στάθης Λεουτσάκος</dc:creator>
  <cp:lastModifiedBy>Dionysia Kontoni</cp:lastModifiedBy>
  <cp:revision>128</cp:revision>
  <dcterms:created xsi:type="dcterms:W3CDTF">2015-10-06T04:59:22Z</dcterms:created>
  <dcterms:modified xsi:type="dcterms:W3CDTF">2024-05-12T12:16:13Z</dcterms:modified>
</cp:coreProperties>
</file>