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61" r:id="rId3"/>
    <p:sldId id="268" r:id="rId4"/>
    <p:sldId id="257" r:id="rId5"/>
    <p:sldId id="258" r:id="rId6"/>
    <p:sldId id="260" r:id="rId7"/>
    <p:sldId id="262" r:id="rId8"/>
    <p:sldId id="263" r:id="rId9"/>
    <p:sldId id="264" r:id="rId10"/>
    <p:sldId id="279" r:id="rId11"/>
    <p:sldId id="265" r:id="rId12"/>
    <p:sldId id="266" r:id="rId13"/>
    <p:sldId id="26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346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Πολιτισμοί της Εγγύς Ανατολής</a:t>
            </a:r>
          </a:p>
        </p:txBody>
      </p:sp>
    </p:spTree>
    <p:extLst>
      <p:ext uri="{BB962C8B-B14F-4D97-AF65-F5344CB8AC3E}">
        <p14:creationId xmlns:p14="http://schemas.microsoft.com/office/powerpoint/2010/main" val="300797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473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Τμήματα της Αιγύπτου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703294"/>
            <a:ext cx="8915400" cy="47512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Σε ΒΑ Αφρική/ Νείλος</a:t>
            </a:r>
          </a:p>
          <a:p>
            <a:r>
              <a:rPr lang="el-GR" sz="2800" b="1" dirty="0"/>
              <a:t>Άνω Αίγυπτος </a:t>
            </a:r>
            <a:r>
              <a:rPr lang="el-GR" sz="2800" dirty="0"/>
              <a:t>(νότιο)</a:t>
            </a:r>
          </a:p>
          <a:p>
            <a:r>
              <a:rPr lang="el-GR" sz="2800" b="1" dirty="0"/>
              <a:t>Κάτω Αίγυπτος </a:t>
            </a:r>
            <a:r>
              <a:rPr lang="el-GR" sz="2800" dirty="0"/>
              <a:t>(βόρειο/ Δέλτα του Νείλου) &amp;</a:t>
            </a:r>
          </a:p>
          <a:p>
            <a:pPr algn="just"/>
            <a:r>
              <a:rPr lang="el-GR" sz="2800" b="1" dirty="0"/>
              <a:t>Χερσόνησος του Σινά  </a:t>
            </a:r>
            <a:r>
              <a:rPr lang="el-GR" sz="2800" dirty="0"/>
              <a:t>(επαφή με άλλους λαούς Εγγύς Ανατολής και εισβολείς από Ερυθρά θάλασσα)</a:t>
            </a:r>
          </a:p>
        </p:txBody>
      </p:sp>
    </p:spTree>
    <p:extLst>
      <p:ext uri="{BB962C8B-B14F-4D97-AF65-F5344CB8AC3E}">
        <p14:creationId xmlns:p14="http://schemas.microsoft.com/office/powerpoint/2010/main" val="256909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6" y="356260"/>
            <a:ext cx="3024104" cy="66501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Οικονομία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7517" y="1326776"/>
            <a:ext cx="10887095" cy="51096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600" b="1" dirty="0">
                <a:solidFill>
                  <a:srgbClr val="FF0000"/>
                </a:solidFill>
              </a:rPr>
              <a:t>Νείλος</a:t>
            </a:r>
            <a:r>
              <a:rPr lang="el-GR" sz="2600" dirty="0"/>
              <a:t>: πλημμύρες, σκληρή εργασία (άρδευση χωραφιών και συντήρηση αυλακιών) &gt; επίβλεψη Κράτους (βασιλικοί υπάλληλοι στην υπηρεσία του Φαραώ)</a:t>
            </a:r>
          </a:p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Πλουτοπαραγωγικές πηγές/ επαγγέλματα</a:t>
            </a:r>
          </a:p>
          <a:p>
            <a:pPr algn="just"/>
            <a:r>
              <a:rPr lang="el-GR" sz="2200" b="1" dirty="0"/>
              <a:t>Γεωργία</a:t>
            </a:r>
            <a:r>
              <a:rPr lang="el-GR" sz="2200" dirty="0"/>
              <a:t> (κριθάρι, σιτάρι, λινάρι, κηπευτικά, πάπυροι, καλάμια, λωτοί, οπωροφόρα δέντρα)</a:t>
            </a:r>
          </a:p>
          <a:p>
            <a:pPr algn="just"/>
            <a:r>
              <a:rPr lang="el-GR" sz="2200" b="1" dirty="0"/>
              <a:t>Οικογενειακή παραγωγή μπίρας από κριθαρένιο ψωμί</a:t>
            </a:r>
          </a:p>
          <a:p>
            <a:pPr algn="just"/>
            <a:r>
              <a:rPr lang="el-GR" sz="2200" b="1" dirty="0"/>
              <a:t>Κτηνοτροφία</a:t>
            </a:r>
          </a:p>
          <a:p>
            <a:pPr algn="just"/>
            <a:r>
              <a:rPr lang="el-GR" sz="2200" b="1" dirty="0"/>
              <a:t>Αλιεία</a:t>
            </a:r>
          </a:p>
          <a:p>
            <a:pPr algn="just"/>
            <a:r>
              <a:rPr lang="el-GR" sz="2200" b="1" dirty="0"/>
              <a:t>Εμπόριο</a:t>
            </a:r>
            <a:r>
              <a:rPr lang="el-GR" sz="2200" dirty="0"/>
              <a:t> (</a:t>
            </a:r>
            <a:r>
              <a:rPr lang="el-GR" sz="2200" u="sng" dirty="0"/>
              <a:t>εισαγωγή</a:t>
            </a:r>
            <a:r>
              <a:rPr lang="el-GR" sz="2200" dirty="0"/>
              <a:t> ξυλείας, χαλκού και άργυρου / </a:t>
            </a:r>
            <a:r>
              <a:rPr lang="el-GR" sz="2200" u="sng" dirty="0"/>
              <a:t>εξαγωγή</a:t>
            </a:r>
            <a:r>
              <a:rPr lang="el-GR" sz="2200" dirty="0"/>
              <a:t> δημητριακών, παπύρου, χρυσού κ.ά.)</a:t>
            </a:r>
          </a:p>
          <a:p>
            <a:pPr algn="just"/>
            <a:r>
              <a:rPr lang="el-GR" sz="2200" b="1" dirty="0"/>
              <a:t>Οικοδόμηση μεγάλων έργων</a:t>
            </a:r>
            <a:r>
              <a:rPr lang="el-GR" sz="2200" dirty="0"/>
              <a:t> (π.χ. ναών, πυραμίδων κ.ά.)</a:t>
            </a:r>
          </a:p>
          <a:p>
            <a:pPr algn="just"/>
            <a:r>
              <a:rPr lang="el-GR" sz="2200" b="1" dirty="0"/>
              <a:t>Εξειδικευμένοι τεχνίτες </a:t>
            </a:r>
            <a:r>
              <a:rPr lang="el-GR" sz="2200" dirty="0"/>
              <a:t>(ιδιωτικά ή ανακτορικά εργαστήρια)</a:t>
            </a:r>
          </a:p>
          <a:p>
            <a:pPr algn="just"/>
            <a:r>
              <a:rPr lang="el-GR" sz="2200" b="1" dirty="0"/>
              <a:t>Παροχή υπηρεσιών στη διοίκηση </a:t>
            </a:r>
            <a:r>
              <a:rPr lang="el-GR" sz="2200" dirty="0"/>
              <a:t>(ιερείς, γραφείς, επαγγελματίες στρατιωτικοί)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12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90165" y="624110"/>
            <a:ext cx="9514447" cy="70266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Κοινωνικές τάξεις και πολιτική οργάνωση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5642" y="1595718"/>
            <a:ext cx="10898970" cy="4805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Πολιτική οργάνωση</a:t>
            </a:r>
            <a:endParaRPr lang="el-GR" sz="3000" dirty="0"/>
          </a:p>
          <a:p>
            <a:pPr marL="0" indent="0" algn="ctr">
              <a:buNone/>
            </a:pPr>
            <a:r>
              <a:rPr lang="el-GR" sz="2400" b="1" dirty="0"/>
              <a:t>Θεοκρατική</a:t>
            </a:r>
            <a:r>
              <a:rPr lang="el-GR" sz="2400" dirty="0"/>
              <a:t> (Φαραώ επίγειος θεός &amp; κράτος)</a:t>
            </a:r>
          </a:p>
          <a:p>
            <a:pPr marL="0" indent="0" algn="ctr">
              <a:buNone/>
            </a:pPr>
            <a:endParaRPr lang="el-G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3000" b="1" dirty="0">
                <a:solidFill>
                  <a:srgbClr val="FF0000"/>
                </a:solidFill>
              </a:rPr>
              <a:t>Κοινωνική πυραμίδα</a:t>
            </a:r>
          </a:p>
          <a:p>
            <a:r>
              <a:rPr lang="el-GR" sz="2400" b="1" dirty="0"/>
              <a:t>Φαραώ </a:t>
            </a:r>
          </a:p>
          <a:p>
            <a:r>
              <a:rPr lang="el-GR" sz="2400" b="1" dirty="0"/>
              <a:t>Τάξη των ισχυρών</a:t>
            </a:r>
            <a:r>
              <a:rPr lang="el-GR" sz="2400" dirty="0"/>
              <a:t>: Ιερείς, ανώτατοι υπάλληλοι, γραφείς</a:t>
            </a:r>
          </a:p>
          <a:p>
            <a:r>
              <a:rPr lang="el-GR" sz="2400" b="1" dirty="0"/>
              <a:t>Επαγγελματίες στρατιωτικοί  </a:t>
            </a:r>
            <a:r>
              <a:rPr lang="el-GR" sz="2400" dirty="0"/>
              <a:t>(κληρονομικά κτήματα από Φαραώ)</a:t>
            </a:r>
          </a:p>
          <a:p>
            <a:r>
              <a:rPr lang="el-GR" sz="2400" b="1" dirty="0"/>
              <a:t>Ελεύθεροι πολίτες </a:t>
            </a:r>
            <a:r>
              <a:rPr lang="el-GR" sz="2400" dirty="0"/>
              <a:t>(γεωργοί και τεχνίτες)</a:t>
            </a:r>
          </a:p>
          <a:p>
            <a:r>
              <a:rPr lang="el-GR" sz="2400" b="1" dirty="0"/>
              <a:t>Δούλοι</a:t>
            </a:r>
            <a:r>
              <a:rPr lang="el-GR" sz="2400" dirty="0"/>
              <a:t> (από πολέμους ή αγορά/ ιδιωτικοί και κρατικοί)</a:t>
            </a:r>
          </a:p>
          <a:p>
            <a:pPr marL="0" indent="0" algn="ctr">
              <a:buNone/>
            </a:pPr>
            <a:r>
              <a:rPr lang="el-GR" sz="2400" dirty="0"/>
              <a:t>Υπήρχε </a:t>
            </a:r>
            <a:r>
              <a:rPr lang="el-GR" sz="2400" b="1" dirty="0">
                <a:solidFill>
                  <a:srgbClr val="00B050"/>
                </a:solidFill>
              </a:rPr>
              <a:t>δυνατότητα αλλαγής τάξης </a:t>
            </a:r>
            <a:r>
              <a:rPr lang="el-GR" sz="2400" dirty="0"/>
              <a:t>στο Νέο Βασίλειο</a:t>
            </a:r>
          </a:p>
        </p:txBody>
      </p:sp>
    </p:spTree>
    <p:extLst>
      <p:ext uri="{BB962C8B-B14F-4D97-AF65-F5344CB8AC3E}">
        <p14:creationId xmlns:p14="http://schemas.microsoft.com/office/powerpoint/2010/main" val="22615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3311309" cy="1038642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Θρησκεία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00644" y="2137558"/>
            <a:ext cx="10803968" cy="3773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 err="1">
                <a:solidFill>
                  <a:srgbClr val="FF0000"/>
                </a:solidFill>
              </a:rPr>
              <a:t>Πολυθεϊα</a:t>
            </a:r>
            <a:r>
              <a:rPr lang="el-GR" sz="2800" dirty="0"/>
              <a:t> (</a:t>
            </a:r>
            <a:r>
              <a:rPr lang="el-GR" sz="2800" dirty="0" err="1"/>
              <a:t>Ρα</a:t>
            </a:r>
            <a:r>
              <a:rPr lang="el-GR" sz="2800" dirty="0"/>
              <a:t>, </a:t>
            </a:r>
            <a:r>
              <a:rPr lang="el-GR" sz="2800" dirty="0" err="1"/>
              <a:t>Όσιρις</a:t>
            </a:r>
            <a:r>
              <a:rPr lang="el-GR" sz="2800" dirty="0"/>
              <a:t>, Ίσις, </a:t>
            </a:r>
            <a:r>
              <a:rPr lang="el-GR" sz="2800" dirty="0" err="1"/>
              <a:t>Ώρος</a:t>
            </a:r>
            <a:r>
              <a:rPr lang="el-GR" sz="2800" dirty="0"/>
              <a:t>)</a:t>
            </a:r>
          </a:p>
          <a:p>
            <a:pPr algn="just"/>
            <a:r>
              <a:rPr lang="el-GR" sz="2800" b="1" dirty="0"/>
              <a:t>Ανθρωπομορφισμός θεών</a:t>
            </a:r>
          </a:p>
          <a:p>
            <a:pPr algn="just"/>
            <a:r>
              <a:rPr lang="el-GR" sz="2800" b="1" dirty="0"/>
              <a:t>Αποτυχημένη μεταρρύθμιση </a:t>
            </a:r>
            <a:r>
              <a:rPr lang="el-GR" sz="2800" b="1" dirty="0" err="1"/>
              <a:t>Ακενατών</a:t>
            </a:r>
            <a:r>
              <a:rPr lang="el-GR" sz="2800" b="1" dirty="0"/>
              <a:t> </a:t>
            </a:r>
            <a:r>
              <a:rPr lang="el-GR" sz="2800" dirty="0"/>
              <a:t>(</a:t>
            </a:r>
            <a:r>
              <a:rPr lang="el-GR" sz="2800" dirty="0" err="1"/>
              <a:t>Αμενόφις</a:t>
            </a:r>
            <a:r>
              <a:rPr lang="el-GR" sz="2800" dirty="0"/>
              <a:t> Δ΄)</a:t>
            </a:r>
          </a:p>
          <a:p>
            <a:pPr algn="just"/>
            <a:r>
              <a:rPr lang="el-GR" sz="2800" b="1" dirty="0"/>
              <a:t>Πίστη στη μεταθανάτια ζωή </a:t>
            </a:r>
            <a:r>
              <a:rPr lang="el-GR" sz="2800" dirty="0"/>
              <a:t>(πυραμίδες, ταρίχευση)</a:t>
            </a:r>
          </a:p>
        </p:txBody>
      </p:sp>
    </p:spTree>
    <p:extLst>
      <p:ext uri="{BB962C8B-B14F-4D97-AF65-F5344CB8AC3E}">
        <p14:creationId xmlns:p14="http://schemas.microsoft.com/office/powerpoint/2010/main" val="298812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273" y="477541"/>
            <a:ext cx="4857009" cy="68473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Γραφή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2519" y="1202725"/>
            <a:ext cx="10792093" cy="51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Ιερογλυφική</a:t>
            </a:r>
            <a:r>
              <a:rPr lang="el-GR" sz="2800" dirty="0"/>
              <a:t> (από 4</a:t>
            </a:r>
            <a:r>
              <a:rPr lang="el-GR" sz="2800" baseline="30000" dirty="0"/>
              <a:t>η</a:t>
            </a:r>
            <a:r>
              <a:rPr lang="el-GR" sz="2800" dirty="0"/>
              <a:t> χιλιετία)</a:t>
            </a:r>
          </a:p>
          <a:p>
            <a:pPr algn="just"/>
            <a:r>
              <a:rPr lang="el-GR" sz="2800" b="1" dirty="0"/>
              <a:t>Δυσκολία εκμάθησης </a:t>
            </a:r>
            <a:r>
              <a:rPr lang="el-GR" sz="2800" dirty="0"/>
              <a:t>(εξειδίκευση, γραφείς)</a:t>
            </a:r>
          </a:p>
          <a:p>
            <a:pPr algn="just"/>
            <a:r>
              <a:rPr lang="el-GR" sz="2800" b="1" dirty="0"/>
              <a:t>Γραφείς</a:t>
            </a:r>
            <a:r>
              <a:rPr lang="el-GR" sz="2800" dirty="0"/>
              <a:t>: κύρος, μετάβαση στην τάξη των ισχυρών)</a:t>
            </a:r>
          </a:p>
          <a:p>
            <a:pPr algn="just"/>
            <a:r>
              <a:rPr lang="el-GR" sz="2800" b="1" dirty="0"/>
              <a:t>Ρόλος γραφέων </a:t>
            </a:r>
            <a:r>
              <a:rPr lang="el-GR" sz="2800" dirty="0"/>
              <a:t>(καταγραφή δράσης των Φαραώ, καταμέτρηση φόρων, καθοδήγηση τεχνιτών για χάραξη γραφής σε μνημεία)</a:t>
            </a:r>
          </a:p>
          <a:p>
            <a:pPr algn="just"/>
            <a:r>
              <a:rPr lang="el-GR" sz="2800" b="1" dirty="0"/>
              <a:t>Αποκρυπτογράφηση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από Γάλλο 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J. Champollion </a:t>
            </a:r>
            <a:r>
              <a:rPr lang="el-GR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το 1822 με βάση τη Στήλη της Ροζέτας</a:t>
            </a:r>
            <a:r>
              <a:rPr lang="el-GR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(στήλη από βασάλτη με τρεις γραφές, ύμνος προς τον Πτολεμαίο Ε΄)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35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Γράμματα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sz="2800" dirty="0"/>
              <a:t>Κείμενα για </a:t>
            </a:r>
            <a:r>
              <a:rPr lang="el-GR" sz="2800" b="1" dirty="0"/>
              <a:t>δράση των Φαραώ </a:t>
            </a:r>
          </a:p>
          <a:p>
            <a:pPr algn="just"/>
            <a:r>
              <a:rPr lang="el-GR" sz="2800" b="1" dirty="0"/>
              <a:t>Ελάχιστα λογοτεχνικά κείμενα </a:t>
            </a:r>
            <a:r>
              <a:rPr lang="el-GR" sz="2800" dirty="0"/>
              <a:t>(ποιήματα θρησκευτικού και λυρικού περιεχομένου, λαϊκές διηγήσεις) – λόγω δυσκολίας γραφής</a:t>
            </a:r>
          </a:p>
        </p:txBody>
      </p:sp>
    </p:spTree>
    <p:extLst>
      <p:ext uri="{BB962C8B-B14F-4D97-AF65-F5344CB8AC3E}">
        <p14:creationId xmlns:p14="http://schemas.microsoft.com/office/powerpoint/2010/main" val="6610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89212" y="516533"/>
            <a:ext cx="3585957" cy="66147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Επιστήμες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1268" y="1375719"/>
            <a:ext cx="10863344" cy="5033319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b="1" dirty="0">
                <a:solidFill>
                  <a:srgbClr val="FF0000"/>
                </a:solidFill>
              </a:rPr>
              <a:t>Αστρονομία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(εμπειρικές αστρονομικές γνώσεις, όπως παρακολούθηση πλημμυρών Νείλου + κίνηση αστεριών)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ημερολόγιο 365 ημερών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έτος σε μήνες και εβδομάδες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ώρα με βάση την ηλιακή σκιά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Πρακτική γεωμετρία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μέτρηση χωραφιών </a:t>
            </a:r>
            <a:r>
              <a:rPr lang="el-GR" sz="2600" dirty="0"/>
              <a:t>(μετά από πλημμύρες)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κατασκευή πυραμίδων</a:t>
            </a:r>
          </a:p>
          <a:p>
            <a:pPr algn="just"/>
            <a:r>
              <a:rPr lang="el-GR" sz="2800" b="1" dirty="0">
                <a:solidFill>
                  <a:srgbClr val="FF0000"/>
                </a:solidFill>
              </a:rPr>
              <a:t>Ανατομία/ιατρική</a:t>
            </a:r>
            <a:endParaRPr lang="el-GR" sz="2800" dirty="0">
              <a:solidFill>
                <a:srgbClr val="FF0000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ταρίχευση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600" b="1" dirty="0"/>
              <a:t>διαγνώσεις και θεραπείες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450031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8769" y="624110"/>
            <a:ext cx="6388925" cy="751609"/>
          </a:xfrm>
        </p:spPr>
        <p:txBody>
          <a:bodyPr/>
          <a:lstStyle/>
          <a:p>
            <a:pPr algn="ctr"/>
            <a:r>
              <a:rPr lang="el-GR" b="1" dirty="0"/>
              <a:t>Τέχνες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5018" y="1375719"/>
            <a:ext cx="10839594" cy="5084458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Αρχιτεκτονική, γλυπτική και ζωγραφική </a:t>
            </a:r>
            <a:r>
              <a:rPr lang="el-GR" sz="2400" dirty="0"/>
              <a:t>(στην υπηρεσία των Φαραώ/ σε ναούς και τάφους)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Μνημειακός χαρακτήρας Τέχνης </a:t>
            </a:r>
            <a:r>
              <a:rPr lang="el-GR" sz="2400" dirty="0"/>
              <a:t>(μεγάλες διαστάσεις/ επιβλητικότητα)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Παραδείγματα αρχιτεκτονικής</a:t>
            </a:r>
            <a:r>
              <a:rPr lang="el-GR" sz="2400" dirty="0"/>
              <a:t>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200" b="1" dirty="0"/>
              <a:t>πυραμίδες Γκίζας </a:t>
            </a:r>
            <a:r>
              <a:rPr lang="el-GR" sz="2200" dirty="0"/>
              <a:t>(Χέοπος, </a:t>
            </a:r>
            <a:r>
              <a:rPr lang="el-GR" sz="2200" dirty="0" err="1"/>
              <a:t>Χεφρήνου</a:t>
            </a:r>
            <a:r>
              <a:rPr lang="el-GR" sz="2200" dirty="0"/>
              <a:t> και </a:t>
            </a:r>
            <a:r>
              <a:rPr lang="el-GR" sz="2200" dirty="0" err="1"/>
              <a:t>Μυκερίνου</a:t>
            </a:r>
            <a:r>
              <a:rPr lang="el-GR" sz="2200" dirty="0"/>
              <a:t>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l-GR" sz="2200" b="1" dirty="0"/>
              <a:t>ναοί σε </a:t>
            </a:r>
            <a:r>
              <a:rPr lang="el-GR" sz="2200" b="1" dirty="0" err="1"/>
              <a:t>Λούξορ</a:t>
            </a:r>
            <a:r>
              <a:rPr lang="el-GR" sz="2200" b="1" dirty="0"/>
              <a:t> και </a:t>
            </a:r>
            <a:r>
              <a:rPr lang="el-GR" sz="2200" b="1" dirty="0" err="1"/>
              <a:t>Καρνάκ</a:t>
            </a:r>
            <a:r>
              <a:rPr lang="el-GR" sz="2200" b="1" dirty="0"/>
              <a:t>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Ζωγραφικές παραστάσεις </a:t>
            </a:r>
            <a:r>
              <a:rPr lang="el-GR" sz="2400" dirty="0"/>
              <a:t>σε μεγάλες επιφάνειες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Τεράστια αγάλματα 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Μικρότερα αγάλματα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(από </a:t>
            </a:r>
            <a:r>
              <a:rPr lang="el-GR" sz="2400" b="1" dirty="0"/>
              <a:t>ξύλο</a:t>
            </a:r>
            <a:r>
              <a:rPr lang="el-GR" sz="2400" dirty="0"/>
              <a:t> και </a:t>
            </a:r>
            <a:r>
              <a:rPr lang="el-GR" sz="2400" b="1" dirty="0"/>
              <a:t>πέτρα</a:t>
            </a:r>
            <a:r>
              <a:rPr lang="el-GR" sz="2400" dirty="0"/>
              <a:t>)</a:t>
            </a:r>
          </a:p>
          <a:p>
            <a:pPr algn="just"/>
            <a:r>
              <a:rPr lang="el-GR" sz="2400" b="1" dirty="0">
                <a:solidFill>
                  <a:srgbClr val="FF0000"/>
                </a:solidFill>
              </a:rPr>
              <a:t>Μικροτεχνία</a:t>
            </a:r>
            <a:r>
              <a:rPr lang="el-GR" sz="2400" dirty="0"/>
              <a:t> (</a:t>
            </a:r>
            <a:r>
              <a:rPr lang="el-GR" sz="2400" b="1" dirty="0"/>
              <a:t>μέταλλα, πολύτιμοι ή ημιπολύτιμοι λίθοι</a:t>
            </a:r>
            <a:r>
              <a:rPr lang="el-G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52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0" y="581892"/>
            <a:ext cx="4213833" cy="1092530"/>
          </a:xfrm>
        </p:spPr>
        <p:txBody>
          <a:bodyPr/>
          <a:lstStyle/>
          <a:p>
            <a:pPr algn="ctr"/>
            <a:r>
              <a:rPr lang="el-GR" b="1" dirty="0"/>
              <a:t>Χρόνος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5018" y="2006930"/>
            <a:ext cx="10748978" cy="4484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>
                <a:solidFill>
                  <a:srgbClr val="FF0000"/>
                </a:solidFill>
              </a:rPr>
              <a:t>Προϊστορία</a:t>
            </a:r>
            <a:endParaRPr lang="el-GR" sz="2800" dirty="0"/>
          </a:p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B050"/>
                </a:solidFill>
              </a:rPr>
              <a:t>α) Εποχή του Λίθου </a:t>
            </a:r>
            <a:r>
              <a:rPr lang="el-GR" sz="2400" dirty="0"/>
              <a:t>(από την εμφάνιση του Ανθρώπου - 3000 π.Χ.) </a:t>
            </a:r>
          </a:p>
          <a:p>
            <a:pPr algn="just"/>
            <a:r>
              <a:rPr lang="el-GR" sz="2400" b="1" dirty="0"/>
              <a:t>Κυνηγοί</a:t>
            </a:r>
            <a:r>
              <a:rPr lang="el-GR" sz="2400" dirty="0"/>
              <a:t> (νομάδες) → </a:t>
            </a:r>
            <a:r>
              <a:rPr lang="el-GR" sz="2400" b="1" dirty="0"/>
              <a:t>γεωργοί </a:t>
            </a:r>
            <a:r>
              <a:rPr lang="el-GR" sz="2400" dirty="0"/>
              <a:t>(μόνιμη εγκατάσταση)</a:t>
            </a:r>
          </a:p>
          <a:p>
            <a:pPr marL="0" indent="0" algn="just">
              <a:buNone/>
            </a:pPr>
            <a:r>
              <a:rPr lang="el-GR" sz="2400" dirty="0"/>
              <a:t>	</a:t>
            </a:r>
            <a:r>
              <a:rPr lang="el-GR" sz="2400" b="1" dirty="0">
                <a:solidFill>
                  <a:srgbClr val="00B050"/>
                </a:solidFill>
              </a:rPr>
              <a:t>β) Εποχή του Χαλκού </a:t>
            </a:r>
            <a:r>
              <a:rPr lang="el-GR" sz="2400" dirty="0"/>
              <a:t>(3000 – 1100 π.Χ.) </a:t>
            </a:r>
            <a:r>
              <a:rPr lang="el-GR" sz="2400" b="1" dirty="0">
                <a:solidFill>
                  <a:srgbClr val="00B050"/>
                </a:solidFill>
              </a:rPr>
              <a:t>στη Μεσόγειο</a:t>
            </a:r>
            <a:r>
              <a:rPr lang="el-GR" sz="2400" dirty="0"/>
              <a:t> εμφανίζονται:</a:t>
            </a:r>
          </a:p>
          <a:p>
            <a:pPr algn="just"/>
            <a:r>
              <a:rPr lang="el-GR" sz="2400" dirty="0"/>
              <a:t>Οι αρχαίοι </a:t>
            </a:r>
            <a:r>
              <a:rPr lang="el-GR" sz="2400" b="1" dirty="0">
                <a:solidFill>
                  <a:schemeClr val="tx1"/>
                </a:solidFill>
              </a:rPr>
              <a:t>πολιτισμοί της Εγγύς Ανατολής </a:t>
            </a:r>
            <a:r>
              <a:rPr lang="el-GR" sz="2400" dirty="0"/>
              <a:t>(Σουμέριοι, Βαβυλώνιοι, Αιγύπτιοι, Εβραίοι, Φοίνικες, Χετταίοι) και </a:t>
            </a:r>
          </a:p>
          <a:p>
            <a:pPr algn="just"/>
            <a:r>
              <a:rPr lang="el-GR" sz="2400" dirty="0"/>
              <a:t>Οι </a:t>
            </a:r>
            <a:r>
              <a:rPr lang="el-GR" sz="2400" b="1" dirty="0">
                <a:solidFill>
                  <a:schemeClr val="tx1"/>
                </a:solidFill>
              </a:rPr>
              <a:t>πρώτοι Ελληνικοί πολιτισμοί </a:t>
            </a:r>
            <a:r>
              <a:rPr lang="el-GR" sz="2400" dirty="0"/>
              <a:t>(Κυκλαδικός, Μινωικός, Μυκηναϊκός) με γέφυρα τη θάλασσα του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207265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Χώρος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0" y="1264555"/>
            <a:ext cx="11732653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Οικονομία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24395" y="2196934"/>
            <a:ext cx="10780217" cy="4168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200" b="1" dirty="0">
                <a:solidFill>
                  <a:srgbClr val="FF0000"/>
                </a:solidFill>
              </a:rPr>
              <a:t>Πλουτοπαραγωγικές πηγές</a:t>
            </a:r>
          </a:p>
          <a:p>
            <a:r>
              <a:rPr lang="el-GR" sz="2800" b="1" dirty="0"/>
              <a:t>Γεωργία – σιτηρά</a:t>
            </a:r>
          </a:p>
          <a:p>
            <a:r>
              <a:rPr lang="el-GR" sz="2800" b="1" dirty="0"/>
              <a:t>Κτηνοτροφία</a:t>
            </a:r>
          </a:p>
          <a:p>
            <a:r>
              <a:rPr lang="el-GR" sz="2800" b="1" dirty="0"/>
              <a:t>Αλιεία</a:t>
            </a:r>
          </a:p>
          <a:p>
            <a:r>
              <a:rPr lang="el-GR" sz="2800" b="1" dirty="0"/>
              <a:t>Εμπόριο (μέταλλα, υφάσματα)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608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4031"/>
          </a:xfrm>
        </p:spPr>
        <p:txBody>
          <a:bodyPr/>
          <a:lstStyle/>
          <a:p>
            <a:pPr algn="ctr"/>
            <a:r>
              <a:rPr lang="el-GR" b="1" dirty="0"/>
              <a:t>Κοινωνική οργάνωση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89212" y="1488141"/>
            <a:ext cx="8915400" cy="5175306"/>
          </a:xfrm>
        </p:spPr>
        <p:txBody>
          <a:bodyPr>
            <a:noAutofit/>
          </a:bodyPr>
          <a:lstStyle/>
          <a:p>
            <a:r>
              <a:rPr lang="el-GR" sz="2400" b="1" dirty="0"/>
              <a:t>Φυλετική οργάνωση </a:t>
            </a:r>
            <a:r>
              <a:rPr lang="el-GR" sz="2400" dirty="0"/>
              <a:t>(π.χ. Εβραίοι)</a:t>
            </a:r>
          </a:p>
          <a:p>
            <a:r>
              <a:rPr lang="el-GR" sz="2400" b="1" dirty="0"/>
              <a:t>Πρώιμη φεουδαρχία </a:t>
            </a:r>
            <a:r>
              <a:rPr lang="el-GR" sz="2400" dirty="0"/>
              <a:t>(π.χ. Χετταίοι)</a:t>
            </a:r>
          </a:p>
          <a:p>
            <a:r>
              <a:rPr lang="el-GR" sz="2400" b="1" dirty="0"/>
              <a:t>Αστική οργάνωση </a:t>
            </a:r>
            <a:r>
              <a:rPr lang="el-GR" sz="2400" dirty="0"/>
              <a:t>(π.χ. Φοίνικες)</a:t>
            </a:r>
          </a:p>
          <a:p>
            <a:r>
              <a:rPr lang="el-GR" sz="2400" b="1" dirty="0"/>
              <a:t>Θεοκρατική οργάνωση </a:t>
            </a:r>
            <a:r>
              <a:rPr lang="el-GR" sz="2400" dirty="0"/>
              <a:t>(π.χ. Αίγυπτος)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FF0000"/>
                </a:solidFill>
              </a:rPr>
              <a:t>Κοινωνικές Τάξεις</a:t>
            </a:r>
            <a:endParaRPr lang="el-GR" sz="3200" dirty="0"/>
          </a:p>
          <a:p>
            <a:r>
              <a:rPr lang="el-GR" sz="2400" b="1" dirty="0"/>
              <a:t>Ηγεμόνας, βασιλιάς, Φαραώ</a:t>
            </a:r>
          </a:p>
          <a:p>
            <a:r>
              <a:rPr lang="el-GR" sz="2400" b="1" dirty="0"/>
              <a:t>Ιερατείο</a:t>
            </a:r>
          </a:p>
          <a:p>
            <a:r>
              <a:rPr lang="el-GR" sz="2400" b="1" dirty="0"/>
              <a:t>Ευγενείς – γραφείς </a:t>
            </a:r>
          </a:p>
          <a:p>
            <a:r>
              <a:rPr lang="el-GR" sz="2400" b="1" dirty="0"/>
              <a:t>Ελεύθεροι πολίτες – τεχνίτες</a:t>
            </a:r>
          </a:p>
          <a:p>
            <a:r>
              <a:rPr lang="el-GR" sz="2400" b="1" dirty="0"/>
              <a:t>Δούλοι </a:t>
            </a:r>
          </a:p>
        </p:txBody>
      </p:sp>
    </p:spTree>
    <p:extLst>
      <p:ext uri="{BB962C8B-B14F-4D97-AF65-F5344CB8AC3E}">
        <p14:creationId xmlns:p14="http://schemas.microsoft.com/office/powerpoint/2010/main" val="669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91321" y="1027664"/>
            <a:ext cx="3738820" cy="1143000"/>
          </a:xfrm>
        </p:spPr>
        <p:txBody>
          <a:bodyPr/>
          <a:lstStyle/>
          <a:p>
            <a:pPr algn="ctr"/>
            <a:r>
              <a:rPr lang="el-GR" b="1" dirty="0"/>
              <a:t>Πολιτισμός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3766" y="2600696"/>
            <a:ext cx="10910846" cy="3943538"/>
          </a:xfrm>
        </p:spPr>
        <p:txBody>
          <a:bodyPr>
            <a:normAutofit fontScale="92500" lnSpcReduction="20000"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Ανακαλύψεις – εφευρέσεις</a:t>
            </a:r>
          </a:p>
          <a:p>
            <a:pPr>
              <a:buAutoNum type="arabicPeriod"/>
            </a:pPr>
            <a:r>
              <a:rPr lang="el-GR" sz="2400" b="1" dirty="0"/>
              <a:t>Τροχός</a:t>
            </a:r>
            <a:r>
              <a:rPr lang="el-GR" sz="2400" dirty="0"/>
              <a:t> (Σουμέριοι) </a:t>
            </a:r>
          </a:p>
          <a:p>
            <a:pPr>
              <a:buAutoNum type="arabicPeriod"/>
            </a:pPr>
            <a:r>
              <a:rPr lang="el-GR" sz="2400" b="1" dirty="0"/>
              <a:t>Σίδηρος</a:t>
            </a:r>
            <a:r>
              <a:rPr lang="el-GR" sz="2400" dirty="0"/>
              <a:t> (επεξεργασία/ Χετταίοι)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Θρησκεία </a:t>
            </a:r>
          </a:p>
          <a:p>
            <a:pPr>
              <a:buAutoNum type="arabicPeriod"/>
            </a:pPr>
            <a:r>
              <a:rPr lang="el-GR" sz="2400" b="1" dirty="0"/>
              <a:t>Μονοθεϊσμός</a:t>
            </a:r>
            <a:r>
              <a:rPr lang="el-GR" sz="2400" dirty="0"/>
              <a:t> (Εβραίοι)</a:t>
            </a:r>
          </a:p>
          <a:p>
            <a:pPr>
              <a:buAutoNum type="arabicPeriod"/>
            </a:pPr>
            <a:r>
              <a:rPr lang="el-GR" sz="2400" b="1" dirty="0" err="1"/>
              <a:t>Πολυθεϊα</a:t>
            </a:r>
            <a:r>
              <a:rPr lang="el-GR" sz="2400" dirty="0"/>
              <a:t>  (π.χ. Αιγύπτιοι, Χετταίοι…)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Νόμοι</a:t>
            </a:r>
          </a:p>
          <a:p>
            <a:pPr>
              <a:buAutoNum type="arabicPeriod"/>
            </a:pPr>
            <a:r>
              <a:rPr lang="el-GR" sz="2400" b="1" dirty="0"/>
              <a:t>Κώδικας Χαμουραμπί </a:t>
            </a:r>
            <a:r>
              <a:rPr lang="el-GR" sz="2400" dirty="0"/>
              <a:t>(Βαβυλώνιοι)</a:t>
            </a:r>
          </a:p>
          <a:p>
            <a:pPr>
              <a:buAutoNum type="arabicPeriod"/>
            </a:pPr>
            <a:r>
              <a:rPr lang="el-GR" sz="2400" b="1" dirty="0"/>
              <a:t>Δέκα εντολές </a:t>
            </a:r>
            <a:r>
              <a:rPr lang="el-GR" sz="2400" dirty="0"/>
              <a:t>(Εβραίοι)</a:t>
            </a:r>
          </a:p>
          <a:p>
            <a:r>
              <a:rPr lang="el-GR" sz="2400" b="1" dirty="0">
                <a:solidFill>
                  <a:srgbClr val="FF0000"/>
                </a:solidFill>
              </a:rPr>
              <a:t>Λογοτεχνία</a:t>
            </a:r>
          </a:p>
          <a:p>
            <a:pPr marL="0" indent="0">
              <a:buNone/>
            </a:pPr>
            <a:r>
              <a:rPr lang="el-GR" sz="2400" dirty="0"/>
              <a:t>Το </a:t>
            </a:r>
            <a:r>
              <a:rPr lang="el-GR" sz="2400" b="1" dirty="0"/>
              <a:t>Έπος του </a:t>
            </a:r>
            <a:r>
              <a:rPr lang="el-GR" sz="2400" b="1" dirty="0" err="1"/>
              <a:t>Γιγλαμές</a:t>
            </a:r>
            <a:r>
              <a:rPr lang="el-GR" sz="2400" b="1" dirty="0"/>
              <a:t> </a:t>
            </a:r>
            <a:r>
              <a:rPr lang="el-GR" sz="2400" dirty="0"/>
              <a:t>(Σουμέριοι)</a:t>
            </a:r>
          </a:p>
          <a:p>
            <a:pPr marL="0" indent="0">
              <a:buNone/>
            </a:pPr>
            <a:endParaRPr lang="el-GR" dirty="0"/>
          </a:p>
          <a:p>
            <a:pPr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29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912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Γλώσσα - γραφή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05064" y="1313234"/>
            <a:ext cx="6984459" cy="4669277"/>
          </a:xfrm>
        </p:spPr>
        <p:txBody>
          <a:bodyPr>
            <a:normAutofit/>
          </a:bodyPr>
          <a:lstStyle/>
          <a:p>
            <a:pPr algn="just"/>
            <a:r>
              <a:rPr lang="el-GR" sz="3200" b="1" dirty="0">
                <a:solidFill>
                  <a:srgbClr val="FF0000"/>
                </a:solidFill>
              </a:rPr>
              <a:t>Σφηνοειδής</a:t>
            </a:r>
            <a:r>
              <a:rPr lang="el-GR" sz="3200" dirty="0"/>
              <a:t> (</a:t>
            </a:r>
            <a:r>
              <a:rPr lang="el-GR" sz="3200" u="sng" dirty="0"/>
              <a:t>Πέρσες, Χετταίοι, Σουμέριοι, Βαβυλώνιοι</a:t>
            </a:r>
            <a:r>
              <a:rPr lang="el-GR" sz="3200" dirty="0"/>
              <a:t>: σύμβολα σαν σφήνες)</a:t>
            </a:r>
            <a:endParaRPr lang="el-GR" sz="3200" b="1" dirty="0">
              <a:solidFill>
                <a:srgbClr val="FF0000"/>
              </a:solidFill>
            </a:endParaRPr>
          </a:p>
          <a:p>
            <a:pPr algn="just"/>
            <a:r>
              <a:rPr lang="el-GR" sz="3200" b="1" dirty="0">
                <a:solidFill>
                  <a:srgbClr val="FF0000"/>
                </a:solidFill>
              </a:rPr>
              <a:t>Φοινικικό/ φωνητικό αλφάβητο </a:t>
            </a:r>
            <a:r>
              <a:rPr lang="el-GR" sz="3200" dirty="0"/>
              <a:t>(</a:t>
            </a:r>
            <a:r>
              <a:rPr lang="el-GR" sz="3200" u="sng" dirty="0"/>
              <a:t>Φοίνικες</a:t>
            </a:r>
            <a:r>
              <a:rPr lang="el-GR" sz="3200" dirty="0"/>
              <a:t>: κάθε σύμβολο ένας ήχος)</a:t>
            </a:r>
          </a:p>
          <a:p>
            <a:pPr algn="just"/>
            <a:r>
              <a:rPr lang="el-GR" sz="3200" b="1" dirty="0">
                <a:solidFill>
                  <a:srgbClr val="FF0000"/>
                </a:solidFill>
              </a:rPr>
              <a:t>Ιερογλυφική γραφή </a:t>
            </a:r>
            <a:r>
              <a:rPr lang="el-GR" sz="3200" dirty="0"/>
              <a:t>(</a:t>
            </a:r>
            <a:r>
              <a:rPr lang="el-GR" sz="3200" u="sng" dirty="0"/>
              <a:t>Αιγύπτιοι</a:t>
            </a:r>
            <a:r>
              <a:rPr lang="el-GR" sz="3200" dirty="0"/>
              <a:t>: χαρακτήρες- σύμβολα)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280FDB44-7B85-1CFB-DBAB-711032BD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598" y="1313234"/>
            <a:ext cx="2676014" cy="12957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26BDE63-91F9-343A-7CB9-75067FF44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97" y="2950626"/>
            <a:ext cx="2676013" cy="11417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1146DC00-F63F-6B18-C906-1A4DF764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597" y="4333672"/>
            <a:ext cx="2709725" cy="14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/>
            </a:r>
            <a:br>
              <a:rPr lang="el-GR" sz="4800" b="1" dirty="0"/>
            </a:br>
            <a:r>
              <a:rPr lang="el-GR" sz="4800" b="1" dirty="0"/>
              <a:t>ΑΡΧΑΙΑ ΑΙΓΥΠΤΟΣ</a:t>
            </a:r>
          </a:p>
        </p:txBody>
      </p:sp>
    </p:spTree>
    <p:extLst>
      <p:ext uri="{BB962C8B-B14F-4D97-AF65-F5344CB8AC3E}">
        <p14:creationId xmlns:p14="http://schemas.microsoft.com/office/powerpoint/2010/main" val="151178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71" y="1050587"/>
            <a:ext cx="8180963" cy="4990289"/>
          </a:xfrm>
        </p:spPr>
      </p:pic>
    </p:spTree>
    <p:extLst>
      <p:ext uri="{BB962C8B-B14F-4D97-AF65-F5344CB8AC3E}">
        <p14:creationId xmlns:p14="http://schemas.microsoft.com/office/powerpoint/2010/main" val="3750750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591</Words>
  <Application>Microsoft Office PowerPoint</Application>
  <PresentationFormat>Προσαρμογή</PresentationFormat>
  <Paragraphs>106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Austin</vt:lpstr>
      <vt:lpstr>Πολιτισμοί της Εγγύς Ανατολής</vt:lpstr>
      <vt:lpstr>Χρόνος</vt:lpstr>
      <vt:lpstr>Χώρος</vt:lpstr>
      <vt:lpstr>Οικονομία</vt:lpstr>
      <vt:lpstr>Κοινωνική οργάνωση</vt:lpstr>
      <vt:lpstr>Πολιτισμός</vt:lpstr>
      <vt:lpstr>Γλώσσα - γραφή</vt:lpstr>
      <vt:lpstr>   ΑΡΧΑΙΑ ΑΙΓΥΠΤΟΣ</vt:lpstr>
      <vt:lpstr>Παρουσίαση του PowerPoint</vt:lpstr>
      <vt:lpstr>Τμήματα της Αιγύπτου</vt:lpstr>
      <vt:lpstr>Οικονομία</vt:lpstr>
      <vt:lpstr>Κοινωνικές τάξεις και πολιτική οργάνωση</vt:lpstr>
      <vt:lpstr>Θρησκεία</vt:lpstr>
      <vt:lpstr>Γραφή</vt:lpstr>
      <vt:lpstr>Γράμματα </vt:lpstr>
      <vt:lpstr>Επιστήμες</vt:lpstr>
      <vt:lpstr>Τέχνες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Πολιτισμοί της Εγγύς Ανατολής</dc:title>
  <dc:creator>Στάθης Λεουτσάκος</dc:creator>
  <cp:lastModifiedBy>Dionysia Kontoni</cp:lastModifiedBy>
  <cp:revision>44</cp:revision>
  <dcterms:created xsi:type="dcterms:W3CDTF">2015-09-13T05:24:31Z</dcterms:created>
  <dcterms:modified xsi:type="dcterms:W3CDTF">2024-05-12T12:58:47Z</dcterms:modified>
</cp:coreProperties>
</file>